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3" r:id="rId4"/>
    <p:sldId id="280" r:id="rId5"/>
    <p:sldId id="282" r:id="rId6"/>
    <p:sldId id="277" r:id="rId7"/>
    <p:sldId id="278" r:id="rId8"/>
    <p:sldId id="279" r:id="rId9"/>
    <p:sldId id="268" r:id="rId10"/>
    <p:sldId id="281" r:id="rId11"/>
    <p:sldId id="283" r:id="rId12"/>
    <p:sldId id="284" r:id="rId13"/>
    <p:sldId id="274" r:id="rId14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89EE61E-6D9C-46E4-8F5F-BE00304FD7B1}">
          <p14:sldIdLst>
            <p14:sldId id="256"/>
            <p14:sldId id="264"/>
            <p14:sldId id="263"/>
            <p14:sldId id="280"/>
            <p14:sldId id="282"/>
            <p14:sldId id="277"/>
            <p14:sldId id="278"/>
            <p14:sldId id="279"/>
            <p14:sldId id="268"/>
            <p14:sldId id="281"/>
            <p14:sldId id="283"/>
            <p14:sldId id="284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  <p15:guide id="7" pos="982" userDrawn="1">
          <p15:clr>
            <a:srgbClr val="A4A3A4"/>
          </p15:clr>
        </p15:guide>
        <p15:guide id="8" pos="5065" userDrawn="1">
          <p15:clr>
            <a:srgbClr val="A4A3A4"/>
          </p15:clr>
        </p15:guide>
        <p15:guide id="9" pos="5745" userDrawn="1">
          <p15:clr>
            <a:srgbClr val="A4A3A4"/>
          </p15:clr>
        </p15:guide>
        <p15:guide id="10" pos="6516" userDrawn="1">
          <p15:clr>
            <a:srgbClr val="A4A3A4"/>
          </p15:clr>
        </p15:guide>
        <p15:guide id="11" pos="7015" userDrawn="1">
          <p15:clr>
            <a:srgbClr val="A4A3A4"/>
          </p15:clr>
        </p15:guide>
        <p15:guide id="12" pos="52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45"/>
    <a:srgbClr val="CCECFF"/>
    <a:srgbClr val="526CB6"/>
    <a:srgbClr val="FFCC66"/>
    <a:srgbClr val="FF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2" autoAdjust="0"/>
    <p:restoredTop sz="90182" autoAdjust="0"/>
  </p:normalViewPr>
  <p:slideViewPr>
    <p:cSldViewPr>
      <p:cViewPr varScale="1">
        <p:scale>
          <a:sx n="100" d="100"/>
          <a:sy n="100" d="100"/>
        </p:scale>
        <p:origin x="1506" y="72"/>
      </p:cViewPr>
      <p:guideLst>
        <p:guide orient="horz" pos="164"/>
        <p:guide pos="211"/>
        <p:guide pos="7469"/>
        <p:guide orient="horz" pos="663"/>
        <p:guide orient="horz" pos="1298"/>
        <p:guide orient="horz" pos="4065"/>
        <p:guide pos="982"/>
        <p:guide pos="5065"/>
        <p:guide pos="5745"/>
        <p:guide pos="6516"/>
        <p:guide pos="7015"/>
        <p:guide pos="52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40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773A2341-C6DC-4E84-86A6-B017CE101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768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21462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9638"/>
            <a:ext cx="54419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610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42EDE33-4557-4B39-BF12-17DED5257C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80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0.</a:t>
            </a:r>
            <a:r>
              <a:rPr lang="ko-KR" altLang="en-US"/>
              <a:t>개정이력</a:t>
            </a:r>
          </a:p>
          <a:p>
            <a:pPr eaLnBrk="1" hangingPunct="1"/>
            <a:r>
              <a:rPr lang="en-US" altLang="ko-KR"/>
              <a:t>1. </a:t>
            </a:r>
            <a:r>
              <a:rPr lang="ko-KR" altLang="en-US"/>
              <a:t>화면에 대한 간략한 설명</a:t>
            </a:r>
          </a:p>
          <a:p>
            <a:pPr eaLnBrk="1" hangingPunct="1"/>
            <a:r>
              <a:rPr lang="en-US" altLang="ko-KR"/>
              <a:t>1-1. UI </a:t>
            </a:r>
            <a:r>
              <a:rPr lang="ko-KR" altLang="en-US"/>
              <a:t>이미지</a:t>
            </a:r>
          </a:p>
          <a:p>
            <a:pPr eaLnBrk="1" hangingPunct="1"/>
            <a:r>
              <a:rPr lang="en-US" altLang="ko-KR"/>
              <a:t>2. </a:t>
            </a:r>
            <a:r>
              <a:rPr lang="ko-KR" altLang="en-US"/>
              <a:t>화면에 대한 운영 절차</a:t>
            </a:r>
          </a:p>
          <a:p>
            <a:pPr eaLnBrk="1" hangingPunct="1"/>
            <a:r>
              <a:rPr lang="en-US" altLang="ko-KR"/>
              <a:t>2-1. </a:t>
            </a:r>
            <a:r>
              <a:rPr lang="ko-KR" altLang="en-US"/>
              <a:t>화면별 </a:t>
            </a:r>
            <a:r>
              <a:rPr lang="en-US" altLang="ko-KR"/>
              <a:t>Schema mapping</a:t>
            </a:r>
          </a:p>
          <a:p>
            <a:pPr eaLnBrk="1" hangingPunct="1"/>
            <a:r>
              <a:rPr lang="en-US" altLang="ko-KR"/>
              <a:t>3. </a:t>
            </a:r>
            <a:r>
              <a:rPr lang="ko-KR" altLang="en-US"/>
              <a:t>각 절차별 </a:t>
            </a:r>
            <a:r>
              <a:rPr lang="en-US" altLang="ko-KR"/>
              <a:t>DB Scheam, </a:t>
            </a:r>
            <a:r>
              <a:rPr lang="ko-KR" altLang="en-US"/>
              <a:t>필수저장</a:t>
            </a:r>
            <a:r>
              <a:rPr lang="en-US" altLang="ko-KR"/>
              <a:t>Data</a:t>
            </a:r>
          </a:p>
          <a:p>
            <a:pPr eaLnBrk="1" hangingPunct="1"/>
            <a:r>
              <a:rPr lang="en-US" altLang="ko-KR"/>
              <a:t>4. </a:t>
            </a:r>
            <a:r>
              <a:rPr lang="ko-KR" altLang="en-US"/>
              <a:t>부연설명</a:t>
            </a:r>
          </a:p>
          <a:p>
            <a:pPr eaLnBrk="1" hangingPunct="1"/>
            <a:r>
              <a:rPr lang="en-US" altLang="ko-KR"/>
              <a:t>5. </a:t>
            </a:r>
            <a:r>
              <a:rPr lang="ko-KR" altLang="en-US"/>
              <a:t>수정버전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01920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20751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00312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4494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105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defTabSz="939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0.7 </a:t>
            </a:r>
            <a:r>
              <a: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최초작성</a:t>
            </a:r>
            <a:endParaRPr kumimoji="1" lang="en-US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defTabSz="939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0.701 </a:t>
            </a:r>
            <a:r>
              <a:rPr lang="ko-KR" altLang="en-US"/>
              <a:t>소규모 변경점발생</a:t>
            </a:r>
            <a:endParaRPr lang="en-US" altLang="ko-KR"/>
          </a:p>
          <a:p>
            <a:pPr marL="0" marR="0" indent="0" defTabSz="939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0.8 </a:t>
            </a:r>
            <a:r>
              <a: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대규모 변경점 발생</a:t>
            </a:r>
            <a:endParaRPr kumimoji="1" lang="en-US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defTabSz="939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/>
              <a:t>1.0 </a:t>
            </a:r>
            <a:r>
              <a:rPr lang="ko-KR" altLang="en-US"/>
              <a:t>최종 완료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9643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UX Design Tool</a:t>
            </a:r>
            <a:r>
              <a:rPr lang="ko-KR" altLang="en-US"/>
              <a:t>은 </a:t>
            </a:r>
            <a:r>
              <a:rPr lang="en-US" altLang="ko-KR"/>
              <a:t>Pencil</a:t>
            </a:r>
            <a:r>
              <a:rPr lang="ko-KR" altLang="en-US"/>
              <a:t>을 사용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9932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UX Design Tool</a:t>
            </a:r>
            <a:r>
              <a:rPr lang="ko-KR" altLang="en-US"/>
              <a:t>은 </a:t>
            </a:r>
            <a:r>
              <a:rPr lang="en-US" altLang="ko-KR"/>
              <a:t>Pencil</a:t>
            </a:r>
            <a:r>
              <a:rPr lang="ko-KR" altLang="en-US"/>
              <a:t>을 사용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5347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UX Design Tool</a:t>
            </a:r>
            <a:r>
              <a:rPr lang="ko-KR" altLang="en-US"/>
              <a:t>은 </a:t>
            </a:r>
            <a:r>
              <a:rPr lang="en-US" altLang="ko-KR"/>
              <a:t>Pencil</a:t>
            </a:r>
            <a:r>
              <a:rPr lang="ko-KR" altLang="en-US"/>
              <a:t>을 사용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5984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UX Design Tool</a:t>
            </a:r>
            <a:r>
              <a:rPr lang="ko-KR" altLang="en-US"/>
              <a:t>은 </a:t>
            </a:r>
            <a:r>
              <a:rPr lang="en-US" altLang="ko-KR"/>
              <a:t>Pencil</a:t>
            </a:r>
            <a:r>
              <a:rPr lang="ko-KR" altLang="en-US"/>
              <a:t>을 사용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979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UX Design Tool</a:t>
            </a:r>
            <a:r>
              <a:rPr lang="ko-KR" altLang="en-US"/>
              <a:t>은 </a:t>
            </a:r>
            <a:r>
              <a:rPr lang="en-US" altLang="ko-KR"/>
              <a:t>Pencil</a:t>
            </a:r>
            <a:r>
              <a:rPr lang="ko-KR" altLang="en-US"/>
              <a:t>을 사용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753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UX Design Tool</a:t>
            </a:r>
            <a:r>
              <a:rPr lang="ko-KR" altLang="en-US"/>
              <a:t>은 </a:t>
            </a:r>
            <a:r>
              <a:rPr lang="en-US" altLang="ko-KR"/>
              <a:t>Pencil</a:t>
            </a:r>
            <a:r>
              <a:rPr lang="ko-KR" altLang="en-US"/>
              <a:t>을 사용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770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DF6459-82A6-4D89-A380-54DABC5D1BF8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1462" cy="3725862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2789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B9E0FE-0E13-4D65-A0F0-779485CB39D5}"/>
              </a:ext>
            </a:extLst>
          </p:cNvPr>
          <p:cNvSpPr txBox="1"/>
          <p:nvPr userDrawn="1"/>
        </p:nvSpPr>
        <p:spPr>
          <a:xfrm>
            <a:off x="5539807" y="1992153"/>
            <a:ext cx="3193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Establish for </a:t>
            </a:r>
            <a:br>
              <a:rPr lang="en-US" altLang="ko-KR" sz="2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Husteel MES System</a:t>
            </a:r>
            <a:endParaRPr lang="ko-KR" altLang="en-US" sz="24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60CDBC-432E-4280-902B-EC89E03DA26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630717" y="3612427"/>
            <a:ext cx="5649859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B1DF09-D65D-46E9-AE53-29623B5B7453}"/>
              </a:ext>
            </a:extLst>
          </p:cNvPr>
          <p:cNvSpPr txBox="1"/>
          <p:nvPr userDrawn="1"/>
        </p:nvSpPr>
        <p:spPr>
          <a:xfrm>
            <a:off x="7154553" y="3171086"/>
            <a:ext cx="412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(WO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C7734-A25C-4405-8B74-DA797DB93E57}"/>
              </a:ext>
            </a:extLst>
          </p:cNvPr>
          <p:cNvSpPr txBox="1"/>
          <p:nvPr userDrawn="1"/>
        </p:nvSpPr>
        <p:spPr>
          <a:xfrm>
            <a:off x="8663091" y="3873172"/>
            <a:ext cx="2617485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61" b="1">
                <a:latin typeface="맑은 고딕" panose="020B0503020000020004" pitchFamily="50" charset="-127"/>
                <a:ea typeface="맑은 고딕" panose="020B0503020000020004" pitchFamily="50" charset="-127"/>
              </a:rPr>
              <a:t>Version 0.7</a:t>
            </a:r>
            <a:endParaRPr lang="ko-KR" altLang="en-US" sz="1661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2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C8D1A9-C158-4969-9DC1-C57AB5F09C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367354"/>
              </p:ext>
            </p:extLst>
          </p:nvPr>
        </p:nvGraphicFramePr>
        <p:xfrm>
          <a:off x="335360" y="260648"/>
          <a:ext cx="11521280" cy="7976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3495">
                  <a:extLst>
                    <a:ext uri="{9D8B030D-6E8A-4147-A177-3AD203B41FA5}">
                      <a16:colId xmlns:a16="http://schemas.microsoft.com/office/drawing/2014/main" val="4269896653"/>
                    </a:ext>
                  </a:extLst>
                </a:gridCol>
                <a:gridCol w="9377785">
                  <a:extLst>
                    <a:ext uri="{9D8B030D-6E8A-4147-A177-3AD203B41FA5}">
                      <a16:colId xmlns:a16="http://schemas.microsoft.com/office/drawing/2014/main" val="2823814238"/>
                    </a:ext>
                  </a:extLst>
                </a:gridCol>
              </a:tblGrid>
              <a:tr h="79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HUSTEEL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Establish for Husteel MES System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r>
                        <a:rPr lang="en-US" altLang="ko-KR" sz="1700" b="1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WO</a:t>
                      </a:r>
                      <a:r>
                        <a:rPr kumimoji="1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 생산현황</a:t>
                      </a:r>
                      <a:r>
                        <a:rPr kumimoji="1" lang="en-US" altLang="ko-K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1055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801DFA-F0C4-4D54-A15F-69BEB49E8A17}"/>
              </a:ext>
            </a:extLst>
          </p:cNvPr>
          <p:cNvSpPr txBox="1"/>
          <p:nvPr userDrawn="1"/>
        </p:nvSpPr>
        <p:spPr>
          <a:xfrm>
            <a:off x="335360" y="1695350"/>
            <a:ext cx="11521280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77" b="1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477" b="1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77" b="1"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100415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84">
            <a:extLst>
              <a:ext uri="{FF2B5EF4-FFF2-40B4-BE49-F238E27FC236}">
                <a16:creationId xmlns:a16="http://schemas.microsoft.com/office/drawing/2014/main" id="{135A161C-55E7-466B-96DA-48F339CE8228}"/>
              </a:ext>
            </a:extLst>
          </p:cNvPr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70283651"/>
              </p:ext>
            </p:extLst>
          </p:nvPr>
        </p:nvGraphicFramePr>
        <p:xfrm>
          <a:off x="334962" y="260350"/>
          <a:ext cx="11522076" cy="6192837"/>
        </p:xfrm>
        <a:graphic>
          <a:graphicData uri="http://schemas.openxmlformats.org/drawingml/2006/table">
            <a:tbl>
              <a:tblPr/>
              <a:tblGrid>
                <a:gridCol w="122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1722294982"/>
                    </a:ext>
                  </a:extLst>
                </a:gridCol>
                <a:gridCol w="1085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3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5942"/>
                  </a:ext>
                </a:extLst>
              </a:tr>
              <a:tr h="5010709">
                <a:tc gridSpan="6"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UX Design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14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84">
            <a:extLst>
              <a:ext uri="{FF2B5EF4-FFF2-40B4-BE49-F238E27FC236}">
                <a16:creationId xmlns:a16="http://schemas.microsoft.com/office/drawing/2014/main" id="{C14AD99E-2213-4556-A65F-6C7F901B3D8B}"/>
              </a:ext>
            </a:extLst>
          </p:cNvPr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62873519"/>
              </p:ext>
            </p:extLst>
          </p:nvPr>
        </p:nvGraphicFramePr>
        <p:xfrm>
          <a:off x="334962" y="276770"/>
          <a:ext cx="11522074" cy="6176413"/>
        </p:xfrm>
        <a:graphic>
          <a:graphicData uri="http://schemas.openxmlformats.org/drawingml/2006/table">
            <a:tbl>
              <a:tblPr/>
              <a:tblGrid>
                <a:gridCol w="122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17222949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438">
                  <a:extLst>
                    <a:ext uri="{9D8B030D-6E8A-4147-A177-3AD203B41FA5}">
                      <a16:colId xmlns:a16="http://schemas.microsoft.com/office/drawing/2014/main" val="3433209750"/>
                    </a:ext>
                  </a:extLst>
                </a:gridCol>
                <a:gridCol w="1228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069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Opreation Scenario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5942"/>
                  </a:ext>
                </a:extLst>
              </a:tr>
              <a:tr h="294361">
                <a:tc rowSpan="17" gridSpan="2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7"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1505018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1094605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13696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7816668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4990861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042264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3419153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63733673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5988758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8650327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5665021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0617378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5094994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5812228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2382024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946913"/>
                  </a:ext>
                </a:extLst>
              </a:tr>
              <a:tr h="294361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85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84">
            <a:extLst>
              <a:ext uri="{FF2B5EF4-FFF2-40B4-BE49-F238E27FC236}">
                <a16:creationId xmlns:a16="http://schemas.microsoft.com/office/drawing/2014/main" id="{D5FF93B6-263F-4B5C-BB12-698A11FA5666}"/>
              </a:ext>
            </a:extLst>
          </p:cNvPr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03910677"/>
              </p:ext>
            </p:extLst>
          </p:nvPr>
        </p:nvGraphicFramePr>
        <p:xfrm>
          <a:off x="334962" y="260350"/>
          <a:ext cx="11522075" cy="6142736"/>
        </p:xfrm>
        <a:graphic>
          <a:graphicData uri="http://schemas.openxmlformats.org/drawingml/2006/table">
            <a:tbl>
              <a:tblPr/>
              <a:tblGrid>
                <a:gridCol w="122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17222949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439">
                  <a:extLst>
                    <a:ext uri="{9D8B030D-6E8A-4147-A177-3AD203B41FA5}">
                      <a16:colId xmlns:a16="http://schemas.microsoft.com/office/drawing/2014/main" val="3433209750"/>
                    </a:ext>
                  </a:extLst>
                </a:gridCol>
                <a:gridCol w="1228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849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49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49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49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 Event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5942"/>
                  </a:ext>
                </a:extLst>
              </a:tr>
              <a:tr h="295144">
                <a:tc rowSpan="12" gridSpan="2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2"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1505018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1094605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13696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7816668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4990861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042264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3419153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63733673"/>
                  </a:ext>
                </a:extLst>
              </a:tr>
              <a:tr h="270090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5988758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8650327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5665021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0617378"/>
                  </a:ext>
                </a:extLst>
              </a:tr>
              <a:tr h="295144">
                <a:tc gridSpan="2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Notics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164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5094994"/>
                  </a:ext>
                </a:extLst>
              </a:tr>
              <a:tr h="295144">
                <a:tc rowSpan="4" gridSpan="2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UMFacility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5812228"/>
                  </a:ext>
                </a:extLst>
              </a:tr>
              <a:tr h="270090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2382024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946913"/>
                  </a:ext>
                </a:extLst>
              </a:tr>
              <a:tr h="295144">
                <a:tc gridSpan="2" v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4" marB="720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85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63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84">
            <a:extLst>
              <a:ext uri="{FF2B5EF4-FFF2-40B4-BE49-F238E27FC236}">
                <a16:creationId xmlns:a16="http://schemas.microsoft.com/office/drawing/2014/main" id="{09D82EE1-AFE8-4F3C-837D-82DBDFCD3349}"/>
              </a:ext>
            </a:extLst>
          </p:cNvPr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182953"/>
              </p:ext>
            </p:extLst>
          </p:nvPr>
        </p:nvGraphicFramePr>
        <p:xfrm>
          <a:off x="334962" y="260350"/>
          <a:ext cx="11522076" cy="6192837"/>
        </p:xfrm>
        <a:graphic>
          <a:graphicData uri="http://schemas.openxmlformats.org/drawingml/2006/table">
            <a:tbl>
              <a:tblPr/>
              <a:tblGrid>
                <a:gridCol w="122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1722294982"/>
                    </a:ext>
                  </a:extLst>
                </a:gridCol>
                <a:gridCol w="1085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3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부연설명</a:t>
                      </a: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5942"/>
                  </a:ext>
                </a:extLst>
              </a:tr>
              <a:tr h="5010709">
                <a:tc gridSpan="6"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72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84">
            <a:extLst>
              <a:ext uri="{FF2B5EF4-FFF2-40B4-BE49-F238E27FC236}">
                <a16:creationId xmlns:a16="http://schemas.microsoft.com/office/drawing/2014/main" id="{09D82EE1-AFE8-4F3C-837D-82DBDFCD3349}"/>
              </a:ext>
            </a:extLst>
          </p:cNvPr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13611394"/>
              </p:ext>
            </p:extLst>
          </p:nvPr>
        </p:nvGraphicFramePr>
        <p:xfrm>
          <a:off x="334962" y="260350"/>
          <a:ext cx="11522076" cy="6192837"/>
        </p:xfrm>
        <a:graphic>
          <a:graphicData uri="http://schemas.openxmlformats.org/drawingml/2006/table">
            <a:tbl>
              <a:tblPr/>
              <a:tblGrid>
                <a:gridCol w="122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1722294982"/>
                    </a:ext>
                  </a:extLst>
                </a:gridCol>
                <a:gridCol w="1085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3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 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32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8" marR="66468" marT="66465" marB="66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5942"/>
                  </a:ext>
                </a:extLst>
              </a:tr>
              <a:tr h="5010709">
                <a:tc gridSpan="6"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8" marR="66468" marT="66464" marB="664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22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71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그레이바탕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0"/>
            <a:ext cx="12192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0" y="6630992"/>
            <a:ext cx="12192000" cy="22685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altLang="ko-KR" sz="739" b="1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923">
                <a:latin typeface="Arial" panose="020B0604020202020204" pitchFamily="34" charset="0"/>
              </a:rPr>
              <a:t>- </a:t>
            </a:r>
            <a:fld id="{A091828A-8618-411D-94B5-FF8CF11D6EA5}" type="slidenum">
              <a:rPr lang="en-US" altLang="ko-KR" sz="923" smtClean="0">
                <a:solidFill>
                  <a:srgbClr val="000000"/>
                </a:solidFill>
                <a:latin typeface="Arial" panose="020B0604020202020204" pitchFamily="34" charset="0"/>
              </a:rPr>
              <a:pPr algn="ctr" eaLnBrk="1" latinLnBrk="1" hangingPunct="1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923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923">
                <a:latin typeface="Arial" panose="020B0604020202020204" pitchFamily="34" charset="0"/>
              </a:rPr>
              <a:t>-</a:t>
            </a:r>
            <a:endParaRPr lang="en-US" altLang="ko-KR" sz="923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그림 4" descr="Bizentro.jpg"/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831" y="6600830"/>
            <a:ext cx="107070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hdr="0" ftr="0" dt="0"/>
  <p:txStyles>
    <p:titleStyle>
      <a:lvl1pPr algn="ctr" defTabSz="867530" rtl="0" eaLnBrk="0" fontAlgn="base" latinLnBrk="1" hangingPunct="0">
        <a:spcBef>
          <a:spcPct val="0"/>
        </a:spcBef>
        <a:spcAft>
          <a:spcPct val="0"/>
        </a:spcAft>
        <a:defRPr kumimoji="1" sz="4154">
          <a:solidFill>
            <a:schemeClr val="tx2"/>
          </a:solidFill>
          <a:latin typeface="+mj-lt"/>
          <a:ea typeface="+mj-ea"/>
          <a:cs typeface="+mj-cs"/>
        </a:defRPr>
      </a:lvl1pPr>
      <a:lvl2pPr algn="ctr" defTabSz="867530" rtl="0" eaLnBrk="0" fontAlgn="base" latinLnBrk="1" hangingPunct="0">
        <a:spcBef>
          <a:spcPct val="0"/>
        </a:spcBef>
        <a:spcAft>
          <a:spcPct val="0"/>
        </a:spcAft>
        <a:defRPr kumimoji="1" sz="4154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867530" rtl="0" eaLnBrk="0" fontAlgn="base" latinLnBrk="1" hangingPunct="0">
        <a:spcBef>
          <a:spcPct val="0"/>
        </a:spcBef>
        <a:spcAft>
          <a:spcPct val="0"/>
        </a:spcAft>
        <a:defRPr kumimoji="1" sz="4154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867530" rtl="0" eaLnBrk="0" fontAlgn="base" latinLnBrk="1" hangingPunct="0">
        <a:spcBef>
          <a:spcPct val="0"/>
        </a:spcBef>
        <a:spcAft>
          <a:spcPct val="0"/>
        </a:spcAft>
        <a:defRPr kumimoji="1" sz="4154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867530" rtl="0" eaLnBrk="0" fontAlgn="base" latinLnBrk="1" hangingPunct="0">
        <a:spcBef>
          <a:spcPct val="0"/>
        </a:spcBef>
        <a:spcAft>
          <a:spcPct val="0"/>
        </a:spcAft>
        <a:defRPr kumimoji="1" sz="4154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2" algn="ctr" defTabSz="867530" rtl="0" fontAlgn="base" latinLnBrk="1">
        <a:spcBef>
          <a:spcPct val="0"/>
        </a:spcBef>
        <a:spcAft>
          <a:spcPct val="0"/>
        </a:spcAft>
        <a:defRPr kumimoji="1" sz="4154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defTabSz="867530" rtl="0" fontAlgn="base" latinLnBrk="1">
        <a:spcBef>
          <a:spcPct val="0"/>
        </a:spcBef>
        <a:spcAft>
          <a:spcPct val="0"/>
        </a:spcAft>
        <a:defRPr kumimoji="1" sz="4154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defTabSz="867530" rtl="0" fontAlgn="base" latinLnBrk="1">
        <a:spcBef>
          <a:spcPct val="0"/>
        </a:spcBef>
        <a:spcAft>
          <a:spcPct val="0"/>
        </a:spcAft>
        <a:defRPr kumimoji="1" sz="4154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defTabSz="867530" rtl="0" fontAlgn="base" latinLnBrk="1">
        <a:spcBef>
          <a:spcPct val="0"/>
        </a:spcBef>
        <a:spcAft>
          <a:spcPct val="0"/>
        </a:spcAft>
        <a:defRPr kumimoji="1" sz="4154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5324" indent="-325324" algn="l" defTabSz="86753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47">
          <a:solidFill>
            <a:schemeClr val="tx1"/>
          </a:solidFill>
          <a:latin typeface="+mn-lt"/>
          <a:ea typeface="+mn-ea"/>
          <a:cs typeface="+mn-cs"/>
        </a:defRPr>
      </a:lvl1pPr>
      <a:lvl2pPr marL="704868" indent="-271103" algn="l" defTabSz="86753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77">
          <a:solidFill>
            <a:schemeClr val="tx1"/>
          </a:solidFill>
          <a:latin typeface="+mn-lt"/>
          <a:ea typeface="+mn-ea"/>
        </a:defRPr>
      </a:lvl2pPr>
      <a:lvl3pPr marL="1084412" indent="-216882" algn="l" defTabSz="86753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08">
          <a:solidFill>
            <a:schemeClr val="tx1"/>
          </a:solidFill>
          <a:latin typeface="+mn-lt"/>
          <a:ea typeface="+mn-ea"/>
        </a:defRPr>
      </a:lvl3pPr>
      <a:lvl4pPr marL="1518176" indent="-216882" algn="l" defTabSz="86753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39">
          <a:solidFill>
            <a:schemeClr val="tx1"/>
          </a:solidFill>
          <a:latin typeface="+mn-lt"/>
          <a:ea typeface="+mn-ea"/>
        </a:defRPr>
      </a:lvl4pPr>
      <a:lvl5pPr marL="1953407" indent="-218348" algn="l" defTabSz="86753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39">
          <a:solidFill>
            <a:schemeClr val="tx1"/>
          </a:solidFill>
          <a:latin typeface="+mn-lt"/>
          <a:ea typeface="+mn-ea"/>
        </a:defRPr>
      </a:lvl5pPr>
      <a:lvl6pPr marL="2375448" indent="-218348" algn="l" defTabSz="867530" rtl="0" fontAlgn="base" latinLnBrk="1">
        <a:spcBef>
          <a:spcPct val="20000"/>
        </a:spcBef>
        <a:spcAft>
          <a:spcPct val="0"/>
        </a:spcAft>
        <a:buChar char="»"/>
        <a:defRPr kumimoji="1" sz="1939">
          <a:solidFill>
            <a:schemeClr val="tx1"/>
          </a:solidFill>
          <a:latin typeface="+mn-lt"/>
          <a:ea typeface="+mn-ea"/>
        </a:defRPr>
      </a:lvl6pPr>
      <a:lvl7pPr marL="2797490" indent="-218348" algn="l" defTabSz="867530" rtl="0" fontAlgn="base" latinLnBrk="1">
        <a:spcBef>
          <a:spcPct val="20000"/>
        </a:spcBef>
        <a:spcAft>
          <a:spcPct val="0"/>
        </a:spcAft>
        <a:buChar char="»"/>
        <a:defRPr kumimoji="1" sz="1939">
          <a:solidFill>
            <a:schemeClr val="tx1"/>
          </a:solidFill>
          <a:latin typeface="+mn-lt"/>
          <a:ea typeface="+mn-ea"/>
        </a:defRPr>
      </a:lvl7pPr>
      <a:lvl8pPr marL="3219531" indent="-218348" algn="l" defTabSz="867530" rtl="0" fontAlgn="base" latinLnBrk="1">
        <a:spcBef>
          <a:spcPct val="20000"/>
        </a:spcBef>
        <a:spcAft>
          <a:spcPct val="0"/>
        </a:spcAft>
        <a:buChar char="»"/>
        <a:defRPr kumimoji="1" sz="1939">
          <a:solidFill>
            <a:schemeClr val="tx1"/>
          </a:solidFill>
          <a:latin typeface="+mn-lt"/>
          <a:ea typeface="+mn-ea"/>
        </a:defRPr>
      </a:lvl8pPr>
      <a:lvl9pPr marL="3641573" indent="-218348" algn="l" defTabSz="867530" rtl="0" fontAlgn="base" latinLnBrk="1">
        <a:spcBef>
          <a:spcPct val="20000"/>
        </a:spcBef>
        <a:spcAft>
          <a:spcPct val="0"/>
        </a:spcAft>
        <a:buChar char="»"/>
        <a:defRPr kumimoji="1" sz="193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A9DAB-0020-4016-BD9F-929368E321DD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78C4F-9EA4-41A5-8468-3BF57D6DB0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0F140-1F14-42D7-BE25-134288B36CE0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9D724-AD3A-4B39-9617-78FFEBEEFE21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공통 조회버튼 클릭시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46A2-5B50-4127-BE74-8C42B16FDC03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0C0E9-49F6-42C2-BDC1-ADC7D7F5D412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53733-E8AC-45F7-83BA-9666E5128010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95620-6AB7-4D45-8267-902CB24B489C}"/>
              </a:ext>
            </a:extLst>
          </p:cNvPr>
          <p:cNvSpPr txBox="1"/>
          <p:nvPr/>
        </p:nvSpPr>
        <p:spPr>
          <a:xfrm>
            <a:off x="8328025" y="1476650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공통버튼의 조회를 클릭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B89C8-152F-409C-874E-B17842175EE8}"/>
              </a:ext>
            </a:extLst>
          </p:cNvPr>
          <p:cNvSpPr txBox="1"/>
          <p:nvPr/>
        </p:nvSpPr>
        <p:spPr>
          <a:xfrm>
            <a:off x="8328027" y="1783076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제조오더 정보를 조회하여 그리드에 표시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72C07-82CC-4488-8620-756DA256D5B2}"/>
              </a:ext>
            </a:extLst>
          </p:cNvPr>
          <p:cNvSpPr txBox="1"/>
          <p:nvPr/>
        </p:nvSpPr>
        <p:spPr>
          <a:xfrm>
            <a:off x="8328024" y="2072571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컬럼은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Edit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불가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362B6-F71C-438E-9FDE-BE066AE34A83}"/>
              </a:ext>
            </a:extLst>
          </p:cNvPr>
          <p:cNvSpPr txBox="1"/>
          <p:nvPr/>
        </p:nvSpPr>
        <p:spPr>
          <a:xfrm>
            <a:off x="8040266" y="5310077"/>
            <a:ext cx="3816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USP_MES_WO_STATUS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DF29-B039-4992-AB91-51545D369FD0}"/>
              </a:ext>
            </a:extLst>
          </p:cNvPr>
          <p:cNvSpPr txBox="1"/>
          <p:nvPr/>
        </p:nvSpPr>
        <p:spPr>
          <a:xfrm>
            <a:off x="8328027" y="2357243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컬럼 선택은 전체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컬럼만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AD598-E4A0-4F6E-94A5-7C2AE1422D21}"/>
              </a:ext>
            </a:extLst>
          </p:cNvPr>
          <p:cNvSpPr txBox="1"/>
          <p:nvPr/>
        </p:nvSpPr>
        <p:spPr>
          <a:xfrm>
            <a:off x="407368" y="1572643"/>
            <a:ext cx="49685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조회필터에서 선택된 값으로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USP_MES_WO_STATUS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호출한다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@Site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,@FacilityID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,@LineID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,@SegmentID 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,@WorkOrderID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값이 있으면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‘%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%’ Null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‘%’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,@SWorkDate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,@EWorkDate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,@ShiftID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전체면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%’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아니면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‘%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%’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,@ProductKind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값이 있으면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‘%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%’ Null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‘%’ 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,@ResultMessage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 OUTPUT 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E812C-80EF-4D03-84D6-F1DA6899A46A}"/>
              </a:ext>
            </a:extLst>
          </p:cNvPr>
          <p:cNvSpPr txBox="1"/>
          <p:nvPr/>
        </p:nvSpPr>
        <p:spPr>
          <a:xfrm>
            <a:off x="8354270" y="2649442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필터 적용</a:t>
            </a:r>
          </a:p>
        </p:txBody>
      </p:sp>
    </p:spTree>
    <p:extLst>
      <p:ext uri="{BB962C8B-B14F-4D97-AF65-F5344CB8AC3E}">
        <p14:creationId xmlns:p14="http://schemas.microsoft.com/office/powerpoint/2010/main" val="415521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A9DAB-0020-4016-BD9F-929368E321DD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78C4F-9EA4-41A5-8468-3BF57D6DB0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0F140-1F14-42D7-BE25-134288B36CE0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9D724-AD3A-4B39-9617-78FFEBEEFE21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제조오더 그리드 선택시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46A2-5B50-4127-BE74-8C42B16FDC03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0C0E9-49F6-42C2-BDC1-ADC7D7F5D412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53733-E8AC-45F7-83BA-9666E5128010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95620-6AB7-4D45-8267-902CB24B489C}"/>
              </a:ext>
            </a:extLst>
          </p:cNvPr>
          <p:cNvSpPr txBox="1"/>
          <p:nvPr/>
        </p:nvSpPr>
        <p:spPr>
          <a:xfrm>
            <a:off x="8328025" y="1476650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제조오더 그리드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B89C8-152F-409C-874E-B17842175EE8}"/>
              </a:ext>
            </a:extLst>
          </p:cNvPr>
          <p:cNvSpPr txBox="1"/>
          <p:nvPr/>
        </p:nvSpPr>
        <p:spPr>
          <a:xfrm>
            <a:off x="8328027" y="1783076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제조오더에 투입된 투입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실적 그리드에 표시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72C07-82CC-4488-8620-756DA256D5B2}"/>
              </a:ext>
            </a:extLst>
          </p:cNvPr>
          <p:cNvSpPr txBox="1"/>
          <p:nvPr/>
        </p:nvSpPr>
        <p:spPr>
          <a:xfrm>
            <a:off x="8328024" y="2072571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컬럼은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Edit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불가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362B6-F71C-438E-9FDE-BE066AE34A83}"/>
              </a:ext>
            </a:extLst>
          </p:cNvPr>
          <p:cNvSpPr txBox="1"/>
          <p:nvPr/>
        </p:nvSpPr>
        <p:spPr>
          <a:xfrm>
            <a:off x="8040266" y="5310077"/>
            <a:ext cx="3816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UMLOT, LMLOT, UMPRODUCT, LMPRODUCT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DF29-B039-4992-AB91-51545D369FD0}"/>
              </a:ext>
            </a:extLst>
          </p:cNvPr>
          <p:cNvSpPr txBox="1"/>
          <p:nvPr/>
        </p:nvSpPr>
        <p:spPr>
          <a:xfrm>
            <a:off x="8328027" y="2357243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컬럼 선택은 전체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컬럼만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AD598-E4A0-4F6E-94A5-7C2AE1422D21}"/>
              </a:ext>
            </a:extLst>
          </p:cNvPr>
          <p:cNvSpPr txBox="1"/>
          <p:nvPr/>
        </p:nvSpPr>
        <p:spPr>
          <a:xfrm>
            <a:off x="407368" y="1572643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스릿다 공정일 경우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SP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USP_POP_SLITTING_HIST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공정은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LMLotInputResult, LMLotOutputResult, LMLotInOutputResul 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참조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E812C-80EF-4D03-84D6-F1DA6899A46A}"/>
              </a:ext>
            </a:extLst>
          </p:cNvPr>
          <p:cNvSpPr txBox="1"/>
          <p:nvPr/>
        </p:nvSpPr>
        <p:spPr>
          <a:xfrm>
            <a:off x="8354270" y="2649442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필터 적용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CF528-F911-4421-8620-04BE528050D5}"/>
              </a:ext>
            </a:extLst>
          </p:cNvPr>
          <p:cNvSpPr txBox="1"/>
          <p:nvPr/>
        </p:nvSpPr>
        <p:spPr>
          <a:xfrm>
            <a:off x="8040266" y="5561681"/>
            <a:ext cx="3816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LMLotInputResult, LMLotOutputResult, LMLotInOutputResult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7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A9DAB-0020-4016-BD9F-929368E321DD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78C4F-9EA4-41A5-8468-3BF57D6DB0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0F140-1F14-42D7-BE25-134288B36CE0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9D724-AD3A-4B39-9617-78FFEBEEFE21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투입정보 그리드 선택시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46A2-5B50-4127-BE74-8C42B16FDC03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0C0E9-49F6-42C2-BDC1-ADC7D7F5D412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53733-E8AC-45F7-83BA-9666E5128010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95620-6AB7-4D45-8267-902CB24B489C}"/>
              </a:ext>
            </a:extLst>
          </p:cNvPr>
          <p:cNvSpPr txBox="1"/>
          <p:nvPr/>
        </p:nvSpPr>
        <p:spPr>
          <a:xfrm>
            <a:off x="8328025" y="1476650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투입 그리드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CB89C8-152F-409C-874E-B17842175EE8}"/>
              </a:ext>
            </a:extLst>
          </p:cNvPr>
          <p:cNvSpPr txBox="1"/>
          <p:nvPr/>
        </p:nvSpPr>
        <p:spPr>
          <a:xfrm>
            <a:off x="8328027" y="1783076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투입정보로 실적정보 그리드에 표시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72C07-82CC-4488-8620-756DA256D5B2}"/>
              </a:ext>
            </a:extLst>
          </p:cNvPr>
          <p:cNvSpPr txBox="1"/>
          <p:nvPr/>
        </p:nvSpPr>
        <p:spPr>
          <a:xfrm>
            <a:off x="8328024" y="2072571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컬럼은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Edit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불가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362B6-F71C-438E-9FDE-BE066AE34A83}"/>
              </a:ext>
            </a:extLst>
          </p:cNvPr>
          <p:cNvSpPr txBox="1"/>
          <p:nvPr/>
        </p:nvSpPr>
        <p:spPr>
          <a:xfrm>
            <a:off x="8040266" y="5310077"/>
            <a:ext cx="3816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UMLOT, LMLOT, UMPRODUCT, LMPRODUCT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DF29-B039-4992-AB91-51545D369FD0}"/>
              </a:ext>
            </a:extLst>
          </p:cNvPr>
          <p:cNvSpPr txBox="1"/>
          <p:nvPr/>
        </p:nvSpPr>
        <p:spPr>
          <a:xfrm>
            <a:off x="8328027" y="2357243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컬럼 선택은 전체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컬럼만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E812C-80EF-4D03-84D6-F1DA6899A46A}"/>
              </a:ext>
            </a:extLst>
          </p:cNvPr>
          <p:cNvSpPr txBox="1"/>
          <p:nvPr/>
        </p:nvSpPr>
        <p:spPr>
          <a:xfrm>
            <a:off x="8354270" y="2649442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필터 적용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CF528-F911-4421-8620-04BE528050D5}"/>
              </a:ext>
            </a:extLst>
          </p:cNvPr>
          <p:cNvSpPr txBox="1"/>
          <p:nvPr/>
        </p:nvSpPr>
        <p:spPr>
          <a:xfrm>
            <a:off x="8040266" y="5561681"/>
            <a:ext cx="3816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LMLotOutputResult, LMLotInOutputResult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4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6EE82-49A6-434E-8088-C48B34195ED5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9C58D-95DE-4865-93BF-BE52BFDFD26C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97156-2772-46CD-B81C-755A253F2363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53CC1-E750-4B4D-BC8A-C8579141FD72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D9E95-8E64-4C7A-AD19-2B10D5151500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75A7-BB02-4E6E-A0D8-5D04425FA9F1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037ED37-D336-4142-B2EE-27764B26D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66629"/>
              </p:ext>
            </p:extLst>
          </p:nvPr>
        </p:nvGraphicFramePr>
        <p:xfrm>
          <a:off x="335360" y="2033156"/>
          <a:ext cx="11521281" cy="44166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372">
                  <a:extLst>
                    <a:ext uri="{9D8B030D-6E8A-4147-A177-3AD203B41FA5}">
                      <a16:colId xmlns:a16="http://schemas.microsoft.com/office/drawing/2014/main" val="4269896653"/>
                    </a:ext>
                  </a:extLst>
                </a:gridCol>
                <a:gridCol w="1607621">
                  <a:extLst>
                    <a:ext uri="{9D8B030D-6E8A-4147-A177-3AD203B41FA5}">
                      <a16:colId xmlns:a16="http://schemas.microsoft.com/office/drawing/2014/main" val="2823814238"/>
                    </a:ext>
                  </a:extLst>
                </a:gridCol>
                <a:gridCol w="7055667">
                  <a:extLst>
                    <a:ext uri="{9D8B030D-6E8A-4147-A177-3AD203B41FA5}">
                      <a16:colId xmlns:a16="http://schemas.microsoft.com/office/drawing/2014/main" val="2422551436"/>
                    </a:ext>
                  </a:extLst>
                </a:gridCol>
                <a:gridCol w="1607621">
                  <a:extLst>
                    <a:ext uri="{9D8B030D-6E8A-4147-A177-3AD203B41FA5}">
                      <a16:colId xmlns:a16="http://schemas.microsoft.com/office/drawing/2014/main" val="1153547676"/>
                    </a:ext>
                  </a:extLst>
                </a:gridCol>
              </a:tblGrid>
              <a:tr h="368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변경일자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내역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105538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2022.12.27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이기영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606216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060522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971545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369633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315202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8896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963854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15534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13133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960127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4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A135B8-F21C-4D79-93D6-8F110BD870BB}"/>
              </a:ext>
            </a:extLst>
          </p:cNvPr>
          <p:cNvSpPr txBox="1"/>
          <p:nvPr/>
        </p:nvSpPr>
        <p:spPr>
          <a:xfrm>
            <a:off x="335360" y="1695350"/>
            <a:ext cx="11521280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77" b="1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477" b="1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77" b="1"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37448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4193A-B593-4D51-8E65-685498376A84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6B6A7-C059-4B0E-9D12-A4A2655AC9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B8B-E2E5-4A48-ADDD-FD574ACC48F3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52E2A-D630-43FA-AD80-66375FE4F4D6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공정별로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실적 및 재공현황을 조회한다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9B27B-F69C-4F13-87C8-FADF42DCF2C5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D971F-E263-4006-B394-FFA5A942687B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865B1-8B4D-41FE-927F-54CC543C7F42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7BB532-0225-4E81-B34C-83316CC9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783733"/>
            <a:ext cx="11305256" cy="44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5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9A5A1A09-00B6-4AFC-B821-31E29AC3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783733"/>
            <a:ext cx="7416824" cy="4496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A4193A-B593-4D51-8E65-685498376A84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6B6A7-C059-4B0E-9D12-A4A2655AC9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B8B-E2E5-4A48-ADDD-FD574ACC48F3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52E2A-D630-43FA-AD80-66375FE4F4D6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공정별로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실적 및 재공현황을 조회한다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9B27B-F69C-4F13-87C8-FADF42DCF2C5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D971F-E263-4006-B394-FFA5A942687B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865B1-8B4D-41FE-927F-54CC543C7F42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87560-2874-49BD-B73C-7539D036F427}"/>
              </a:ext>
            </a:extLst>
          </p:cNvPr>
          <p:cNvSpPr txBox="1"/>
          <p:nvPr/>
        </p:nvSpPr>
        <p:spPr>
          <a:xfrm>
            <a:off x="8328025" y="1476650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조회필터들을 입력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C31C1-D4E8-44A4-B638-F86FB2EAF2ED}"/>
              </a:ext>
            </a:extLst>
          </p:cNvPr>
          <p:cNvSpPr txBox="1"/>
          <p:nvPr/>
        </p:nvSpPr>
        <p:spPr>
          <a:xfrm>
            <a:off x="8328027" y="1783076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공통 조회버튼을 눌러 데이터를 조회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12648-7003-4BF4-9EF4-88D42BA210C4}"/>
              </a:ext>
            </a:extLst>
          </p:cNvPr>
          <p:cNvSpPr txBox="1"/>
          <p:nvPr/>
        </p:nvSpPr>
        <p:spPr>
          <a:xfrm>
            <a:off x="8328024" y="2072571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제조오더 그리드는 제조오더에 대한 내용들을 표시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B5583-D369-4D42-8C97-A9BE6417F4B0}"/>
              </a:ext>
            </a:extLst>
          </p:cNvPr>
          <p:cNvSpPr txBox="1"/>
          <p:nvPr/>
        </p:nvSpPr>
        <p:spPr>
          <a:xfrm>
            <a:off x="8328023" y="2362066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제조오더 그리드에서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8B572-EF9F-489C-850A-6A550CB6C2ED}"/>
              </a:ext>
            </a:extLst>
          </p:cNvPr>
          <p:cNvSpPr txBox="1"/>
          <p:nvPr/>
        </p:nvSpPr>
        <p:spPr>
          <a:xfrm>
            <a:off x="8328027" y="2664007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투입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실적 그리드에 정보 표시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EF462-3258-4A0C-861F-B29A4AE69525}"/>
              </a:ext>
            </a:extLst>
          </p:cNvPr>
          <p:cNvSpPr txBox="1"/>
          <p:nvPr/>
        </p:nvSpPr>
        <p:spPr>
          <a:xfrm>
            <a:off x="8328027" y="2954714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투입그리드에서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806F4-2C3D-4FA2-BAC4-72EC126D962F}"/>
              </a:ext>
            </a:extLst>
          </p:cNvPr>
          <p:cNvSpPr txBox="1"/>
          <p:nvPr/>
        </p:nvSpPr>
        <p:spPr>
          <a:xfrm>
            <a:off x="901657" y="548473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4919A6-BEDD-4C2C-89EC-7764D38BEB6E}"/>
              </a:ext>
            </a:extLst>
          </p:cNvPr>
          <p:cNvSpPr txBox="1"/>
          <p:nvPr/>
        </p:nvSpPr>
        <p:spPr>
          <a:xfrm>
            <a:off x="5879976" y="5484734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68EB15-AE7D-45E5-BF94-546147A11C5B}"/>
              </a:ext>
            </a:extLst>
          </p:cNvPr>
          <p:cNvCxnSpPr>
            <a:cxnSpLocks/>
            <a:endCxn id="22" idx="0"/>
          </p:cNvCxnSpPr>
          <p:nvPr/>
        </p:nvCxnSpPr>
        <p:spPr bwMode="auto">
          <a:xfrm flipH="1">
            <a:off x="1237647" y="4163727"/>
            <a:ext cx="824945" cy="1321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72CFFAC-ABEC-4FF9-B5CB-0CE54B40BB83}"/>
              </a:ext>
            </a:extLst>
          </p:cNvPr>
          <p:cNvCxnSpPr>
            <a:cxnSpLocks/>
          </p:cNvCxnSpPr>
          <p:nvPr/>
        </p:nvCxnSpPr>
        <p:spPr bwMode="auto">
          <a:xfrm>
            <a:off x="3791744" y="5677094"/>
            <a:ext cx="2088232" cy="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0851BD-4F0B-4F36-885D-162A2A6BBC35}"/>
              </a:ext>
            </a:extLst>
          </p:cNvPr>
          <p:cNvSpPr txBox="1"/>
          <p:nvPr/>
        </p:nvSpPr>
        <p:spPr>
          <a:xfrm>
            <a:off x="8335989" y="3244209"/>
            <a:ext cx="352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실적 그리드에 해당 제조오더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투입정보로 실적 표시</a:t>
            </a: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3574179-5872-4415-8D56-722DF0BB70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22" y="3832440"/>
            <a:ext cx="774452" cy="338823"/>
          </a:xfrm>
          <a:prstGeom prst="rect">
            <a:avLst/>
          </a:prstGeom>
        </p:spPr>
      </p:pic>
      <p:pic>
        <p:nvPicPr>
          <p:cNvPr id="35" name="그림 3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6BBD804-2418-45DE-91C8-30B39174E5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4" y="5530632"/>
            <a:ext cx="774452" cy="338823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5140F3D-5FF7-481D-BE3F-5991A15DF82D}"/>
              </a:ext>
            </a:extLst>
          </p:cNvPr>
          <p:cNvCxnSpPr>
            <a:cxnSpLocks/>
          </p:cNvCxnSpPr>
          <p:nvPr/>
        </p:nvCxnSpPr>
        <p:spPr bwMode="auto">
          <a:xfrm>
            <a:off x="2062592" y="4171263"/>
            <a:ext cx="4033408" cy="1313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210404E-6627-47CB-BC03-13F2902444AF}"/>
              </a:ext>
            </a:extLst>
          </p:cNvPr>
          <p:cNvSpPr txBox="1"/>
          <p:nvPr/>
        </p:nvSpPr>
        <p:spPr>
          <a:xfrm>
            <a:off x="1955221" y="4248207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#1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61C7A1-7E55-4EFF-92C6-B90DD1E45BA9}"/>
              </a:ext>
            </a:extLst>
          </p:cNvPr>
          <p:cNvSpPr txBox="1"/>
          <p:nvPr/>
        </p:nvSpPr>
        <p:spPr>
          <a:xfrm>
            <a:off x="3787109" y="5427028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#2</a:t>
            </a:r>
            <a:endParaRPr lang="ko-KR" altLang="en-US" sz="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1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4193A-B593-4D51-8E65-685498376A84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6B6A7-C059-4B0E-9D12-A4A2655AC9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B8B-E2E5-4A48-ADDD-FD574ACC48F3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52E2A-D630-43FA-AD80-66375FE4F4D6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 필터정보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9B27B-F69C-4F13-87C8-FADF42DCF2C5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D971F-E263-4006-B394-FFA5A942687B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865B1-8B4D-41FE-927F-54CC543C7F42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CD8A71C2-43CD-4FB2-BDF4-0BF6442A7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78618"/>
              </p:ext>
            </p:extLst>
          </p:nvPr>
        </p:nvGraphicFramePr>
        <p:xfrm>
          <a:off x="450801" y="3608329"/>
          <a:ext cx="5383984" cy="261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1">
                  <a:extLst>
                    <a:ext uri="{9D8B030D-6E8A-4147-A177-3AD203B41FA5}">
                      <a16:colId xmlns:a16="http://schemas.microsoft.com/office/drawing/2014/main" val="282946295"/>
                    </a:ext>
                  </a:extLst>
                </a:gridCol>
                <a:gridCol w="1216997">
                  <a:extLst>
                    <a:ext uri="{9D8B030D-6E8A-4147-A177-3AD203B41FA5}">
                      <a16:colId xmlns:a16="http://schemas.microsoft.com/office/drawing/2014/main" val="2880948989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1125209866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872951902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수정여부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Columms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5205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ChooseList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UMFACILITY.FacilityName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29295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ChooseList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- UMSEGMENT.SegmentName</a:t>
                      </a:r>
                    </a:p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- UMSEGMENT.SegmentID</a:t>
                      </a:r>
                      <a:b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Site =‘HST‘ AND FacilityID = ‘</a:t>
                      </a:r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공장</a:t>
                      </a:r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AND SegmentType=‘N’ AND IsUsable = ’Y’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0526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호기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ChooseList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UMLINE.LineName</a:t>
                      </a:r>
                    </a:p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Site = ‘HST’ AND LineID = LMWORKORDERMASTER.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CURLINEID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2575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DTC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MES_V_LOTOUTPUTRESULT</a:t>
                      </a:r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CreateTime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0232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제조오더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입력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8017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입력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2593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근무조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 Button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‘%’, 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주간 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‘D’, 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야간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‘N’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24846"/>
                  </a:ext>
                </a:extLst>
              </a:tr>
            </a:tbl>
          </a:graphicData>
        </a:graphic>
      </p:graphicFrame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4E13F9DF-3534-4989-9C60-BA20CAEA4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35117"/>
              </p:ext>
            </p:extLst>
          </p:nvPr>
        </p:nvGraphicFramePr>
        <p:xfrm>
          <a:off x="6312024" y="3608329"/>
          <a:ext cx="5383984" cy="270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1">
                  <a:extLst>
                    <a:ext uri="{9D8B030D-6E8A-4147-A177-3AD203B41FA5}">
                      <a16:colId xmlns:a16="http://schemas.microsoft.com/office/drawing/2014/main" val="282946295"/>
                    </a:ext>
                  </a:extLst>
                </a:gridCol>
                <a:gridCol w="1216997">
                  <a:extLst>
                    <a:ext uri="{9D8B030D-6E8A-4147-A177-3AD203B41FA5}">
                      <a16:colId xmlns:a16="http://schemas.microsoft.com/office/drawing/2014/main" val="2880948989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1125209866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872951902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수정여부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Columms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5205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29295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0526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2575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0232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8017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2593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2484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9244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1490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6870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1773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C394A396-4A41-4F37-99C5-8A904A2D0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11"/>
          <a:stretch/>
        </p:blipFill>
        <p:spPr>
          <a:xfrm>
            <a:off x="407368" y="1794027"/>
            <a:ext cx="11307853" cy="12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4193A-B593-4D51-8E65-685498376A84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6B6A7-C059-4B0E-9D12-A4A2655AC9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B8B-E2E5-4A48-ADDD-FD574ACC48F3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52E2A-D630-43FA-AD80-66375FE4F4D6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제조오더 그리드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9B27B-F69C-4F13-87C8-FADF42DCF2C5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D971F-E263-4006-B394-FFA5A942687B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865B1-8B4D-41FE-927F-54CC543C7F42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CD8A71C2-43CD-4FB2-BDF4-0BF6442A7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80779"/>
              </p:ext>
            </p:extLst>
          </p:nvPr>
        </p:nvGraphicFramePr>
        <p:xfrm>
          <a:off x="450801" y="3608329"/>
          <a:ext cx="5383984" cy="280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1">
                  <a:extLst>
                    <a:ext uri="{9D8B030D-6E8A-4147-A177-3AD203B41FA5}">
                      <a16:colId xmlns:a16="http://schemas.microsoft.com/office/drawing/2014/main" val="282946295"/>
                    </a:ext>
                  </a:extLst>
                </a:gridCol>
                <a:gridCol w="1216997">
                  <a:extLst>
                    <a:ext uri="{9D8B030D-6E8A-4147-A177-3AD203B41FA5}">
                      <a16:colId xmlns:a16="http://schemas.microsoft.com/office/drawing/2014/main" val="2880948989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1125209866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872951902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수정여부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Columms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5205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UMFACILITY.FacilityName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29295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UMSEGMENT.SegmentName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0526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호기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UMLINE.LineName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2575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그롭제조오더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UMWORKORDERMASTER.GroupNo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0232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제조오더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UMWORKORDERMASTER.WorkOrderID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8017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품목코드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UMWORKORDERMASTER.ProductID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2593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UMPRODUCT.ProductName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2484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LMPRODUDT.ProductKind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9244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재질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UMCODE.CodeName</a:t>
                      </a:r>
                    </a:p>
                    <a:p>
                      <a:pPr algn="l" latinLnBrk="1"/>
                      <a:r>
                        <a:rPr lang="en-US" altLang="ko-KR" sz="8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UMCODE.CodeClassID = ‘LMPRODUCT.Material’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1490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외경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LMPRODUDT.Dia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6870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LMPRODUDT.Thickness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17730"/>
                  </a:ext>
                </a:extLst>
              </a:tr>
            </a:tbl>
          </a:graphicData>
        </a:graphic>
      </p:graphicFrame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4E13F9DF-3534-4989-9C60-BA20CAEA4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94599"/>
              </p:ext>
            </p:extLst>
          </p:nvPr>
        </p:nvGraphicFramePr>
        <p:xfrm>
          <a:off x="6312024" y="3608329"/>
          <a:ext cx="5383984" cy="284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1">
                  <a:extLst>
                    <a:ext uri="{9D8B030D-6E8A-4147-A177-3AD203B41FA5}">
                      <a16:colId xmlns:a16="http://schemas.microsoft.com/office/drawing/2014/main" val="282946295"/>
                    </a:ext>
                  </a:extLst>
                </a:gridCol>
                <a:gridCol w="1216997">
                  <a:extLst>
                    <a:ext uri="{9D8B030D-6E8A-4147-A177-3AD203B41FA5}">
                      <a16:colId xmlns:a16="http://schemas.microsoft.com/office/drawing/2014/main" val="2880948989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1125209866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872951902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수정여부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Columms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5205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LMPRODUDT.Length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29295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UMWORKORDERMASTER.ProdutOrderQty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0526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실적수량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LMLOTOUTPUTRESULT.QualityType = ‘G’</a:t>
                      </a:r>
                      <a:r>
                        <a:rPr lang="ko-KR" altLang="en-US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 count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2575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불량수량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LMLOTOUTPUTRESULT.QualityType = ‘B’</a:t>
                      </a:r>
                      <a:r>
                        <a:rPr lang="ko-KR" altLang="en-US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</a:t>
                      </a:r>
                      <a:r>
                        <a:rPr lang="ko-KR" altLang="en-US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LMLOTOUTPUTRESULT.FinalDefectYN=‘Y’</a:t>
                      </a:r>
                      <a:r>
                        <a:rPr lang="ko-KR" altLang="en-US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 count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0232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의심품수량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LMLOTOUTPUTRESULT.QualityType = ‘B’</a:t>
                      </a:r>
                      <a:r>
                        <a:rPr lang="ko-KR" altLang="en-US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</a:t>
                      </a:r>
                      <a:r>
                        <a:rPr lang="ko-KR" altLang="en-US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LMLOTOUTPUTRESULT.FinalDefectYN=‘N’</a:t>
                      </a:r>
                      <a:r>
                        <a:rPr lang="ko-KR" altLang="en-US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 count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8017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2593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2484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9244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1490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6870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1773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39DC0A4B-09DD-4853-BAAC-695155EB4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89" b="36265"/>
          <a:stretch/>
        </p:blipFill>
        <p:spPr>
          <a:xfrm>
            <a:off x="372181" y="1892496"/>
            <a:ext cx="11307853" cy="16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7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4193A-B593-4D51-8E65-685498376A84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6B6A7-C059-4B0E-9D12-A4A2655AC9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B8B-E2E5-4A48-ADDD-FD574ACC48F3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52E2A-D630-43FA-AD80-66375FE4F4D6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스릿다공정의 투입 그리드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9B27B-F69C-4F13-87C8-FADF42DCF2C5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D971F-E263-4006-B394-FFA5A942687B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865B1-8B4D-41FE-927F-54CC543C7F42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98ED2ED9-478C-49C4-9564-EB6D2DC56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86933"/>
              </p:ext>
            </p:extLst>
          </p:nvPr>
        </p:nvGraphicFramePr>
        <p:xfrm>
          <a:off x="450801" y="3608329"/>
          <a:ext cx="5383984" cy="277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1">
                  <a:extLst>
                    <a:ext uri="{9D8B030D-6E8A-4147-A177-3AD203B41FA5}">
                      <a16:colId xmlns:a16="http://schemas.microsoft.com/office/drawing/2014/main" val="282946295"/>
                    </a:ext>
                  </a:extLst>
                </a:gridCol>
                <a:gridCol w="1216997">
                  <a:extLst>
                    <a:ext uri="{9D8B030D-6E8A-4147-A177-3AD203B41FA5}">
                      <a16:colId xmlns:a16="http://schemas.microsoft.com/office/drawing/2014/main" val="2880948989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1125209866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872951902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수정여부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Columms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5205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제조오더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LMLOTINPUTRESULT.WorkOrderID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29295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코일</a:t>
                      </a:r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LMCONSUMABLE.ConsumableID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0526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 No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LMCONSUMABLE.HeatNo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2575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구입선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LMCONSUMABLE.Supplier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0232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품번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LMPRODUCT.ProductID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8017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재질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UMCODE.CodeName</a:t>
                      </a:r>
                    </a:p>
                    <a:p>
                      <a:pPr algn="l" latinLnBrk="1"/>
                      <a:r>
                        <a:rPr lang="en-US" altLang="ko-KR" sz="7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UMCODE.CodeClassID = ‘LMPRODUCT.Material’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2593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LMPRODUCT.Thickness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2484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LMPRODUCT.Width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9244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LMPRODUCT.Weight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1490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6870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17730"/>
                  </a:ext>
                </a:extLst>
              </a:tr>
            </a:tbl>
          </a:graphicData>
        </a:graphic>
      </p:graphicFrame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244834F0-4FC6-471B-9D8F-AB9BB9E9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0148"/>
              </p:ext>
            </p:extLst>
          </p:nvPr>
        </p:nvGraphicFramePr>
        <p:xfrm>
          <a:off x="6312024" y="3608329"/>
          <a:ext cx="5383984" cy="270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1">
                  <a:extLst>
                    <a:ext uri="{9D8B030D-6E8A-4147-A177-3AD203B41FA5}">
                      <a16:colId xmlns:a16="http://schemas.microsoft.com/office/drawing/2014/main" val="282946295"/>
                    </a:ext>
                  </a:extLst>
                </a:gridCol>
                <a:gridCol w="1216997">
                  <a:extLst>
                    <a:ext uri="{9D8B030D-6E8A-4147-A177-3AD203B41FA5}">
                      <a16:colId xmlns:a16="http://schemas.microsoft.com/office/drawing/2014/main" val="2880948989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1125209866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872951902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수정여부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Columms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5205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29295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0526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2575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0232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8017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2593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2484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9244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1490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6870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1773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0263B9F-A8F4-40D7-A49C-92CC1CFF5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64" r="51181"/>
          <a:stretch/>
        </p:blipFill>
        <p:spPr>
          <a:xfrm>
            <a:off x="407244" y="1831752"/>
            <a:ext cx="5951984" cy="17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4193A-B593-4D51-8E65-685498376A84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6B6A7-C059-4B0E-9D12-A4A2655AC9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B8B-E2E5-4A48-ADDD-FD574ACC48F3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52E2A-D630-43FA-AD80-66375FE4F4D6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스릿다공정의 실적 그리드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9B27B-F69C-4F13-87C8-FADF42DCF2C5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D971F-E263-4006-B394-FFA5A942687B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865B1-8B4D-41FE-927F-54CC543C7F42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382B74-841D-4F90-94A5-D0B800A5B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34" t="62918"/>
          <a:stretch/>
        </p:blipFill>
        <p:spPr>
          <a:xfrm>
            <a:off x="366167" y="1844824"/>
            <a:ext cx="5832846" cy="1680001"/>
          </a:xfrm>
          <a:prstGeom prst="rect">
            <a:avLst/>
          </a:prstGeom>
        </p:spPr>
      </p:pic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C1194A10-72FE-4B6C-9ABD-D98231A53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50534"/>
              </p:ext>
            </p:extLst>
          </p:nvPr>
        </p:nvGraphicFramePr>
        <p:xfrm>
          <a:off x="450801" y="3608329"/>
          <a:ext cx="5383984" cy="270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1">
                  <a:extLst>
                    <a:ext uri="{9D8B030D-6E8A-4147-A177-3AD203B41FA5}">
                      <a16:colId xmlns:a16="http://schemas.microsoft.com/office/drawing/2014/main" val="282946295"/>
                    </a:ext>
                  </a:extLst>
                </a:gridCol>
                <a:gridCol w="1216997">
                  <a:extLst>
                    <a:ext uri="{9D8B030D-6E8A-4147-A177-3AD203B41FA5}">
                      <a16:colId xmlns:a16="http://schemas.microsoft.com/office/drawing/2014/main" val="2880948989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1125209866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872951902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수정여부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Columms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5205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스켈프</a:t>
                      </a:r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LMLOTINOUTPUTRESULT.OutputLotID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29295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실중량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LMLOT.RealWeight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0526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LMPRODUCT.Width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2575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실측폭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LMLOT.RealWidth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0232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틈새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ISNULL(LMLOT.Gap)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8017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겹침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ISNULL(LMLOT.Overlap)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2593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LMLOTINOUTPUTRESULT.TrackOutTime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2484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근무조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LMLOTINOUTPUTRESULT.ShiftID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9244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LMLOTINOUTPUTRESULT.CreateUser</a:t>
                      </a:r>
                      <a:endParaRPr lang="ko-KR" altLang="en-US" sz="8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1490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6870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17730"/>
                  </a:ext>
                </a:extLst>
              </a:tr>
            </a:tbl>
          </a:graphicData>
        </a:graphic>
      </p:graphicFrame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1A7A7509-B449-45A4-BCE4-B42E5777E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93411"/>
              </p:ext>
            </p:extLst>
          </p:nvPr>
        </p:nvGraphicFramePr>
        <p:xfrm>
          <a:off x="6312024" y="3608329"/>
          <a:ext cx="5383984" cy="270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1">
                  <a:extLst>
                    <a:ext uri="{9D8B030D-6E8A-4147-A177-3AD203B41FA5}">
                      <a16:colId xmlns:a16="http://schemas.microsoft.com/office/drawing/2014/main" val="282946295"/>
                    </a:ext>
                  </a:extLst>
                </a:gridCol>
                <a:gridCol w="1216997">
                  <a:extLst>
                    <a:ext uri="{9D8B030D-6E8A-4147-A177-3AD203B41FA5}">
                      <a16:colId xmlns:a16="http://schemas.microsoft.com/office/drawing/2014/main" val="2880948989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1125209866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872951902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수정여부</a:t>
                      </a: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Columms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52055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29295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0526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2575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0232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8017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2593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2484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9244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1490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6870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7" marR="8440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1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2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A9DAB-0020-4016-BD9F-929368E321DD}"/>
              </a:ext>
            </a:extLst>
          </p:cNvPr>
          <p:cNvSpPr txBox="1"/>
          <p:nvPr/>
        </p:nvSpPr>
        <p:spPr>
          <a:xfrm>
            <a:off x="1558925" y="289273"/>
            <a:ext cx="1029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78C4F-9EA4-41A5-8468-3BF57D6DB0A8}"/>
              </a:ext>
            </a:extLst>
          </p:cNvPr>
          <p:cNvSpPr txBox="1"/>
          <p:nvPr/>
        </p:nvSpPr>
        <p:spPr>
          <a:xfrm>
            <a:off x="1559497" y="577305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AP407Q01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0F140-1F14-42D7-BE25-134288B36CE0}"/>
              </a:ext>
            </a:extLst>
          </p:cNvPr>
          <p:cNvSpPr txBox="1"/>
          <p:nvPr/>
        </p:nvSpPr>
        <p:spPr>
          <a:xfrm>
            <a:off x="1573636" y="873374"/>
            <a:ext cx="648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생산현황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&gt;WO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별 생산현황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9D724-AD3A-4B39-9617-78FFEBEEFE21}"/>
              </a:ext>
            </a:extLst>
          </p:cNvPr>
          <p:cNvSpPr txBox="1"/>
          <p:nvPr/>
        </p:nvSpPr>
        <p:spPr>
          <a:xfrm>
            <a:off x="1559496" y="1180903"/>
            <a:ext cx="10297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Load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시 조회필터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46A2-5B50-4127-BE74-8C42B16FDC03}"/>
              </a:ext>
            </a:extLst>
          </p:cNvPr>
          <p:cNvSpPr txBox="1"/>
          <p:nvPr/>
        </p:nvSpPr>
        <p:spPr>
          <a:xfrm>
            <a:off x="9120187" y="578074"/>
            <a:ext cx="2736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이기영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0C0E9-49F6-42C2-BDC1-ADC7D7F5D412}"/>
              </a:ext>
            </a:extLst>
          </p:cNvPr>
          <p:cNvSpPr txBox="1"/>
          <p:nvPr/>
        </p:nvSpPr>
        <p:spPr>
          <a:xfrm>
            <a:off x="9141471" y="882577"/>
            <a:ext cx="1202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2022-12-27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53733-E8AC-45F7-83BA-9666E5128010}"/>
              </a:ext>
            </a:extLst>
          </p:cNvPr>
          <p:cNvSpPr txBox="1"/>
          <p:nvPr/>
        </p:nvSpPr>
        <p:spPr>
          <a:xfrm>
            <a:off x="11136313" y="881883"/>
            <a:ext cx="72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64DF8A-CE0E-415F-B948-B64433DC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628800"/>
            <a:ext cx="2343477" cy="13908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E0312F-06F1-41BF-8AE6-C1DD98CBC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13" y="3314409"/>
            <a:ext cx="2553056" cy="1047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8DC8FA-02F4-4713-BD90-67BA856BD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760" y="1584426"/>
            <a:ext cx="2438740" cy="1133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450DBE-0EB6-419A-BF69-20BAB14DD767}"/>
              </a:ext>
            </a:extLst>
          </p:cNvPr>
          <p:cNvSpPr txBox="1"/>
          <p:nvPr/>
        </p:nvSpPr>
        <p:spPr>
          <a:xfrm>
            <a:off x="503813" y="1635562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#1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DE38B-2D5B-4656-A0AC-9786F13B06FB}"/>
              </a:ext>
            </a:extLst>
          </p:cNvPr>
          <p:cNvSpPr txBox="1"/>
          <p:nvPr/>
        </p:nvSpPr>
        <p:spPr>
          <a:xfrm>
            <a:off x="413813" y="3313584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#2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E56EAB-4F46-4F5F-BE0C-E95914279113}"/>
              </a:ext>
            </a:extLst>
          </p:cNvPr>
          <p:cNvSpPr txBox="1"/>
          <p:nvPr/>
        </p:nvSpPr>
        <p:spPr>
          <a:xfrm>
            <a:off x="3935760" y="1659966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#3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362B6-F71C-438E-9FDE-BE066AE34A83}"/>
              </a:ext>
            </a:extLst>
          </p:cNvPr>
          <p:cNvSpPr txBox="1"/>
          <p:nvPr/>
        </p:nvSpPr>
        <p:spPr>
          <a:xfrm>
            <a:off x="8040266" y="5310077"/>
            <a:ext cx="3816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UMFACILITY, UMSEGMENT, UMLINE, LMLINESEGMENTREL</a:t>
            </a:r>
            <a:endParaRPr lang="ko-KR" altLang="en-US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5E6506-531D-4407-A96F-11241F530406}"/>
              </a:ext>
            </a:extLst>
          </p:cNvPr>
          <p:cNvSpPr txBox="1"/>
          <p:nvPr/>
        </p:nvSpPr>
        <p:spPr>
          <a:xfrm>
            <a:off x="334963" y="5229200"/>
            <a:ext cx="770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#1.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공장은 콤보박스의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Index = 0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을 보여주고 선택 불가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#2.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공정명을 선택하면 해당 공정에 맞는 호기를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에 보여준다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84695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398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398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31380</TotalTime>
  <Words>901</Words>
  <Application>Microsoft Office PowerPoint</Application>
  <PresentationFormat>와이드스크린</PresentationFormat>
  <Paragraphs>291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맑은 고딕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choin</dc:creator>
  <cp:lastModifiedBy>이기영</cp:lastModifiedBy>
  <cp:revision>223</cp:revision>
  <cp:lastPrinted>2014-11-18T09:26:01Z</cp:lastPrinted>
  <dcterms:created xsi:type="dcterms:W3CDTF">2004-11-23T11:19:37Z</dcterms:created>
  <dcterms:modified xsi:type="dcterms:W3CDTF">2023-01-04T08:14:43Z</dcterms:modified>
</cp:coreProperties>
</file>