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8" r:id="rId10"/>
    <p:sldId id="261" r:id="rId11"/>
    <p:sldId id="267" r:id="rId12"/>
    <p:sldId id="269" r:id="rId13"/>
    <p:sldId id="270" r:id="rId14"/>
    <p:sldId id="260" r:id="rId15"/>
    <p:sldId id="271" r:id="rId16"/>
    <p:sldId id="273" r:id="rId17"/>
    <p:sldId id="272" r:id="rId18"/>
    <p:sldId id="274" r:id="rId19"/>
    <p:sldId id="259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888" y="2967335"/>
            <a:ext cx="11056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3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vs </a:t>
            </a:r>
            <a:r>
              <a:rPr lang="ko-KR" altLang="en-US" sz="6600" b="1" dirty="0" err="1" smtClean="0">
                <a:solidFill>
                  <a:srgbClr val="FFC000"/>
                </a:solidFill>
              </a:rPr>
              <a:t>오버라이딩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782" y="2047874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(Overloading)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7399" y="2047874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오버라이딩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(Overriding)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79975"/>
              </p:ext>
            </p:extLst>
          </p:nvPr>
        </p:nvGraphicFramePr>
        <p:xfrm>
          <a:off x="1480858" y="2794441"/>
          <a:ext cx="2530476" cy="2377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행동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매개변수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다름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클래스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동일 </a:t>
                      </a:r>
                      <a:endParaRPr lang="en-US" altLang="ko-KR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C000"/>
                          </a:solidFill>
                        </a:rPr>
                        <a:t>or </a:t>
                      </a:r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상속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88862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51974"/>
              </p:ext>
            </p:extLst>
          </p:nvPr>
        </p:nvGraphicFramePr>
        <p:xfrm>
          <a:off x="7248578" y="2796116"/>
          <a:ext cx="3710128" cy="2377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64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855064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행동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같아도 되고 </a:t>
                      </a:r>
                      <a:endParaRPr lang="en-US" altLang="ko-KR" b="1" dirty="0" smtClean="0">
                        <a:solidFill>
                          <a:srgbClr val="FF505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달라도 됨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클래스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상속 관계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32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416" y="1106178"/>
            <a:ext cx="557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(Overloading)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0" y="2483894"/>
            <a:ext cx="10028018" cy="25941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4662" y="2081835"/>
            <a:ext cx="10822675" cy="33982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9756" y="969701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오버라이딩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(Overriding)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04706" y="1879117"/>
            <a:ext cx="6182588" cy="4191585"/>
            <a:chOff x="3004706" y="1879117"/>
            <a:chExt cx="6182588" cy="41915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06" y="1879117"/>
              <a:ext cx="6182588" cy="419158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644674" y="3072339"/>
              <a:ext cx="1931386" cy="30332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44674" y="4542904"/>
              <a:ext cx="1931386" cy="30332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36620" y="3967421"/>
            <a:ext cx="549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상속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rgbClr val="FF5050"/>
                </a:solidFill>
              </a:rPr>
              <a:t>행동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의미 같음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6620" y="5615023"/>
            <a:ext cx="549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상속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rgbClr val="FF5050"/>
                </a:solidFill>
              </a:rPr>
              <a:t>행동 다름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의미 같음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4150" y="3334135"/>
            <a:ext cx="1021080" cy="204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14150" y="4808248"/>
            <a:ext cx="1021080" cy="204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7" y="2967335"/>
            <a:ext cx="3272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4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추상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1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442" y="2376825"/>
            <a:ext cx="57631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</a:rPr>
              <a:t>선언만</a:t>
            </a:r>
            <a:r>
              <a:rPr lang="ko-KR" altLang="en-US" sz="2000" dirty="0" smtClean="0"/>
              <a:t> 되어있고 구현은 안되어 있는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그냥 </a:t>
            </a:r>
            <a:r>
              <a:rPr lang="ko-KR" altLang="en-US" sz="2000" dirty="0" smtClean="0">
                <a:solidFill>
                  <a:srgbClr val="FFC000"/>
                </a:solidFill>
              </a:rPr>
              <a:t>설계도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</a:rPr>
              <a:t>클래스보다 구체적으로 설계도를 만들 수 있음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클래스에서는 구체적으로 하기에는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완전히 구현하기 전에는 에러가 너무 많이 뜸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48992" y="1037939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추상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(abstract)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2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9695" y="2868144"/>
            <a:ext cx="48526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실제 프로젝트를 설계할 때</a:t>
            </a:r>
            <a:r>
              <a:rPr lang="en-US" altLang="ko-KR" sz="20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인터페이스와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추상메소드를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통해서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설계한 후</a:t>
            </a:r>
            <a:r>
              <a:rPr lang="en-US" altLang="ko-KR" sz="20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그것을 </a:t>
            </a:r>
            <a:r>
              <a:rPr lang="ko-KR" altLang="en-US" sz="2000" dirty="0" smtClean="0">
                <a:solidFill>
                  <a:srgbClr val="FFC000"/>
                </a:solidFill>
              </a:rPr>
              <a:t>상속받아 구현</a:t>
            </a:r>
            <a:r>
              <a:rPr lang="ko-KR" altLang="en-US" sz="2000" dirty="0" smtClean="0"/>
              <a:t>하는 경우가 많음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48992" y="1037939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추상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(abstract)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0318" y="1162097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추상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메소드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172" y="2823229"/>
            <a:ext cx="4302558" cy="113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선언만 되어있고</a:t>
            </a:r>
            <a:r>
              <a:rPr lang="en-US" altLang="ko-KR" sz="2400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구현은 </a:t>
            </a:r>
            <a:r>
              <a:rPr lang="ko-KR" altLang="en-US" sz="2400" dirty="0" err="1" smtClean="0"/>
              <a:t>안되어있는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39123" y="4399990"/>
            <a:ext cx="400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C000"/>
                </a:solidFill>
              </a:rPr>
              <a:t>서브 클래스로 </a:t>
            </a:r>
            <a:endParaRPr lang="en-US" altLang="ko-KR" sz="2400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rgbClr val="FFC000"/>
                </a:solidFill>
              </a:rPr>
              <a:t>오버라이딩해서 </a:t>
            </a:r>
            <a:r>
              <a:rPr lang="ko-KR" altLang="en-US" sz="2400" dirty="0">
                <a:solidFill>
                  <a:srgbClr val="FFC000"/>
                </a:solidFill>
              </a:rPr>
              <a:t>구현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571" y="2511188"/>
            <a:ext cx="4503760" cy="31116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59494" y="1162097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추상 클래스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1348" y="2823229"/>
            <a:ext cx="4302558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추상 </a:t>
            </a:r>
            <a:r>
              <a:rPr lang="ko-KR" altLang="en-US" sz="2400" dirty="0" err="1" smtClean="0"/>
              <a:t>메소드를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하나라도 가진 클래스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28299" y="4399990"/>
            <a:ext cx="400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추상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없어도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abstract</a:t>
            </a:r>
            <a:r>
              <a:rPr lang="ko-KR" altLang="en-US" sz="2400" dirty="0" smtClean="0"/>
              <a:t>로 선언된 클래스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6880747" y="2511188"/>
            <a:ext cx="4503760" cy="31116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8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04" y="261344"/>
            <a:ext cx="770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</a:rPr>
              <a:t>Ex.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프로젝트로 계산기 프로그래밍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5" y="1380378"/>
            <a:ext cx="5858693" cy="12670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6891" y="1259840"/>
            <a:ext cx="6086901" cy="14833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92" y="3518161"/>
            <a:ext cx="5344271" cy="2715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89688" y="3392487"/>
            <a:ext cx="5247387" cy="29537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5370" y="1883505"/>
            <a:ext cx="428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가지의 기능을 가진 계산기를 만들자</a:t>
            </a:r>
            <a:endParaRPr lang="en-US" altLang="ko-KR" dirty="0"/>
          </a:p>
          <a:p>
            <a:pPr algn="ctr"/>
            <a:r>
              <a:rPr lang="en-US" altLang="ko-KR" dirty="0" smtClean="0"/>
              <a:t>=&gt; </a:t>
            </a:r>
            <a:r>
              <a:rPr lang="ko-KR" altLang="en-US" dirty="0" smtClean="0"/>
              <a:t>설계도만 제작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0995" y="1522779"/>
            <a:ext cx="842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92575" y="1734999"/>
            <a:ext cx="842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92575" y="1941698"/>
            <a:ext cx="842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92574" y="2153744"/>
            <a:ext cx="842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92573" y="2358842"/>
            <a:ext cx="842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0786" y="5048808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상속받아서 구체적으로 구현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5370" y="151417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1. </a:t>
            </a:r>
            <a:r>
              <a:rPr lang="ko-KR" altLang="en-US" b="1" dirty="0" smtClean="0">
                <a:solidFill>
                  <a:srgbClr val="FFC000"/>
                </a:solidFill>
              </a:rPr>
              <a:t>프로젝트 설계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958" y="463402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2. </a:t>
            </a:r>
            <a:r>
              <a:rPr lang="ko-KR" altLang="en-US" b="1" dirty="0" smtClean="0">
                <a:solidFill>
                  <a:srgbClr val="FFC000"/>
                </a:solidFill>
              </a:rPr>
              <a:t>프로젝트 구현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5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400" y="2967335"/>
            <a:ext cx="5811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5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인터페이스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961" y="2967335"/>
            <a:ext cx="6276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접근 지시자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116" y="284574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추상의 확장 개념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814" y="370367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다중 상속</a:t>
            </a:r>
            <a:r>
              <a:rPr lang="ko-KR" altLang="en-US" dirty="0" smtClean="0"/>
              <a:t>이 가장 큰 차이점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3300" y="4561591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표준 규격</a:t>
            </a:r>
            <a:r>
              <a:rPr lang="ko-KR" altLang="en-US" dirty="0" smtClean="0"/>
              <a:t>이라고 생각하면 편함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49505" y="15261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rgbClr val="FFC000"/>
                </a:solidFill>
              </a:rPr>
              <a:t>인터페이스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8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626" y="4567343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Apple, Samsung, LG</a:t>
            </a:r>
            <a:r>
              <a:rPr lang="ko-KR" altLang="en-US" b="1" dirty="0" smtClean="0"/>
              <a:t>가 전부 다른 </a:t>
            </a:r>
            <a:r>
              <a:rPr lang="en-US" altLang="ko-KR" b="1" dirty="0" smtClean="0"/>
              <a:t>OS</a:t>
            </a:r>
            <a:r>
              <a:rPr lang="ko-KR" altLang="en-US" b="1" dirty="0" smtClean="0"/>
              <a:t>를 쓰고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SKT, LG U+, KT</a:t>
            </a:r>
            <a:r>
              <a:rPr lang="ko-KR" altLang="en-US" b="1" dirty="0" smtClean="0"/>
              <a:t>가 다른 시스템을 쓰지만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이 </a:t>
            </a:r>
            <a:r>
              <a:rPr lang="ko-KR" altLang="en-US" b="1" dirty="0" smtClean="0">
                <a:solidFill>
                  <a:srgbClr val="FFC000"/>
                </a:solidFill>
              </a:rPr>
              <a:t>통신 규격</a:t>
            </a:r>
            <a:r>
              <a:rPr lang="en-US" altLang="ko-KR" b="1" dirty="0" smtClean="0">
                <a:solidFill>
                  <a:srgbClr val="FFC000"/>
                </a:solidFill>
              </a:rPr>
              <a:t>(</a:t>
            </a:r>
            <a:r>
              <a:rPr lang="ko-KR" altLang="en-US" b="1" dirty="0" smtClean="0">
                <a:solidFill>
                  <a:srgbClr val="FFC000"/>
                </a:solidFill>
              </a:rPr>
              <a:t>인터페이스</a:t>
            </a:r>
            <a:r>
              <a:rPr lang="en-US" altLang="ko-KR" b="1" dirty="0" smtClean="0">
                <a:solidFill>
                  <a:srgbClr val="FFC000"/>
                </a:solidFill>
              </a:rPr>
              <a:t>)</a:t>
            </a:r>
            <a:r>
              <a:rPr lang="ko-KR" altLang="en-US" b="1" dirty="0" smtClean="0">
                <a:solidFill>
                  <a:srgbClr val="FFC000"/>
                </a:solidFill>
              </a:rPr>
              <a:t>만 지키면</a:t>
            </a:r>
            <a:r>
              <a:rPr lang="en-US" altLang="ko-KR" b="1" dirty="0" smtClean="0">
                <a:solidFill>
                  <a:srgbClr val="FFC000"/>
                </a:solidFill>
              </a:rPr>
              <a:t>(</a:t>
            </a:r>
            <a:r>
              <a:rPr lang="ko-KR" altLang="en-US" b="1" dirty="0" smtClean="0">
                <a:solidFill>
                  <a:srgbClr val="FFC000"/>
                </a:solidFill>
              </a:rPr>
              <a:t>구현하면</a:t>
            </a:r>
            <a:r>
              <a:rPr lang="en-US" altLang="ko-KR" b="1" dirty="0" smtClean="0">
                <a:solidFill>
                  <a:srgbClr val="FFC000"/>
                </a:solidFill>
              </a:rPr>
              <a:t>),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서로 통신이 가능하다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659308" y="925100"/>
            <a:ext cx="8873383" cy="2933904"/>
            <a:chOff x="1734795" y="1830954"/>
            <a:chExt cx="8873383" cy="2933904"/>
          </a:xfrm>
        </p:grpSpPr>
        <p:sp>
          <p:nvSpPr>
            <p:cNvPr id="3" name="직사각형 2"/>
            <p:cNvSpPr/>
            <p:nvPr/>
          </p:nvSpPr>
          <p:spPr>
            <a:xfrm>
              <a:off x="5207235" y="2358255"/>
              <a:ext cx="1777525" cy="207662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b="1" dirty="0" err="1" smtClean="0">
                  <a:solidFill>
                    <a:srgbClr val="FFC000"/>
                  </a:solidFill>
                </a:rPr>
                <a:t>sendCall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()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b="1" dirty="0" err="1" smtClean="0">
                  <a:solidFill>
                    <a:srgbClr val="FFC000"/>
                  </a:solidFill>
                </a:rPr>
                <a:t>reciveCall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()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6369" y="1830954"/>
              <a:ext cx="1179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한국 통신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인터페이스</a:t>
              </a:r>
              <a:endParaRPr lang="ko-KR" altLang="en-US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4796" y="2053914"/>
              <a:ext cx="1367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SKT</a:t>
              </a:r>
              <a:endParaRPr lang="ko-KR" alt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4795" y="3147776"/>
              <a:ext cx="1367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LG U+</a:t>
              </a:r>
              <a:endParaRPr lang="ko-KR" alt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4795" y="4241638"/>
              <a:ext cx="1367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KT</a:t>
              </a:r>
              <a:endParaRPr lang="ko-KR" alt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89876" y="2053914"/>
              <a:ext cx="1367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Apple</a:t>
              </a:r>
              <a:endParaRPr lang="ko-KR" alt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38898" y="3147776"/>
              <a:ext cx="166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Samsung</a:t>
              </a:r>
              <a:endParaRPr lang="ko-KR" alt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89875" y="4241638"/>
              <a:ext cx="1367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LG</a:t>
              </a:r>
              <a:endParaRPr lang="ko-KR" altLang="en-US" sz="2800" b="1" dirty="0"/>
            </a:p>
          </p:txBody>
        </p:sp>
        <p:cxnSp>
          <p:nvCxnSpPr>
            <p:cNvPr id="13" name="직선 화살표 연결선 12"/>
            <p:cNvCxnSpPr>
              <a:stCxn id="3" idx="1"/>
              <a:endCxn id="6" idx="3"/>
            </p:cNvCxnSpPr>
            <p:nvPr/>
          </p:nvCxnSpPr>
          <p:spPr>
            <a:xfrm flipH="1" flipV="1">
              <a:off x="3102123" y="2315524"/>
              <a:ext cx="2105112" cy="1081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3" idx="1"/>
              <a:endCxn id="7" idx="3"/>
            </p:cNvCxnSpPr>
            <p:nvPr/>
          </p:nvCxnSpPr>
          <p:spPr>
            <a:xfrm flipH="1">
              <a:off x="3102122" y="3396569"/>
              <a:ext cx="2105113" cy="12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3" idx="1"/>
              <a:endCxn id="8" idx="3"/>
            </p:cNvCxnSpPr>
            <p:nvPr/>
          </p:nvCxnSpPr>
          <p:spPr>
            <a:xfrm flipH="1">
              <a:off x="3102122" y="3396569"/>
              <a:ext cx="2105113" cy="110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3" idx="3"/>
              <a:endCxn id="9" idx="1"/>
            </p:cNvCxnSpPr>
            <p:nvPr/>
          </p:nvCxnSpPr>
          <p:spPr>
            <a:xfrm flipV="1">
              <a:off x="6984760" y="2315524"/>
              <a:ext cx="2105116" cy="1081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3" idx="3"/>
              <a:endCxn id="10" idx="1"/>
            </p:cNvCxnSpPr>
            <p:nvPr/>
          </p:nvCxnSpPr>
          <p:spPr>
            <a:xfrm>
              <a:off x="6984760" y="3396569"/>
              <a:ext cx="1954138" cy="12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" idx="3"/>
              <a:endCxn id="11" idx="1"/>
            </p:cNvCxnSpPr>
            <p:nvPr/>
          </p:nvCxnSpPr>
          <p:spPr>
            <a:xfrm>
              <a:off x="6984760" y="3396569"/>
              <a:ext cx="2105115" cy="110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2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232" y="3840005"/>
            <a:ext cx="897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Package(folder)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2236" y="2485339"/>
            <a:ext cx="1109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상속</a:t>
            </a:r>
            <a:r>
              <a:rPr lang="ko-KR" altLang="en-US" sz="2400" dirty="0" smtClean="0"/>
              <a:t> 관계에 있거나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45786" y="113067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모두</a:t>
            </a:r>
            <a:r>
              <a:rPr lang="ko-KR" altLang="en-US" sz="2400" dirty="0" smtClean="0"/>
              <a:t> 접근 가능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8125" y="5194673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같은 클래스 </a:t>
            </a:r>
            <a:r>
              <a:rPr lang="ko-KR" altLang="en-US" sz="2400" dirty="0" smtClean="0"/>
              <a:t>외 모두 접근 불가능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4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58" y="29602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986" y="3878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3912" y="480753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08953" y="207015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endParaRPr lang="ko-KR" altLang="en-US" sz="2400" dirty="0"/>
          </a:p>
        </p:txBody>
      </p:sp>
      <p:sp>
        <p:nvSpPr>
          <p:cNvPr id="6" name="이등변 삼각형 5"/>
          <p:cNvSpPr/>
          <p:nvPr/>
        </p:nvSpPr>
        <p:spPr>
          <a:xfrm>
            <a:off x="3378934" y="1028217"/>
            <a:ext cx="5418034" cy="444381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33473" y="2734654"/>
            <a:ext cx="2102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3100" y="3647567"/>
            <a:ext cx="3208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922520" y="4604696"/>
            <a:ext cx="4341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5" y="2967335"/>
            <a:ext cx="3272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2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상속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21394" y="1884844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05558" y="364375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84646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98309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5432" y="363332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LivingRoom.java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>
            <a:stCxn id="3" idx="0"/>
          </p:cNvCxnSpPr>
          <p:nvPr/>
        </p:nvCxnSpPr>
        <p:spPr>
          <a:xfrm flipH="1" flipV="1">
            <a:off x="8760944" y="2440898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8061757" y="2464928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6196915" y="2464928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504038" y="2464928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53" y="209559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Parent Class</a:t>
            </a:r>
          </a:p>
          <a:p>
            <a:r>
              <a:rPr lang="en-US" altLang="ko-KR" b="1" dirty="0" smtClean="0"/>
              <a:t>= Super Class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471" y="382004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Child Class</a:t>
            </a:r>
          </a:p>
          <a:p>
            <a:r>
              <a:rPr lang="en-US" altLang="ko-KR" b="1" dirty="0" smtClean="0"/>
              <a:t>= sub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04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114" y="419100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 받을 클래스 </a:t>
            </a:r>
            <a:r>
              <a:rPr lang="en-US" altLang="ko-KR" b="1" dirty="0" smtClean="0">
                <a:solidFill>
                  <a:srgbClr val="FFC000"/>
                </a:solidFill>
              </a:rPr>
              <a:t>extends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할 클래스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5" y="2338776"/>
            <a:ext cx="5705845" cy="2180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5" y="1480840"/>
            <a:ext cx="4119829" cy="4592428"/>
          </a:xfrm>
          <a:prstGeom prst="rect">
            <a:avLst/>
          </a:prstGeom>
        </p:spPr>
      </p:pic>
      <p:sp>
        <p:nvSpPr>
          <p:cNvPr id="14" name="등호 13"/>
          <p:cNvSpPr/>
          <p:nvPr/>
        </p:nvSpPr>
        <p:spPr>
          <a:xfrm>
            <a:off x="6445910" y="3429000"/>
            <a:ext cx="923925" cy="381000"/>
          </a:xfrm>
          <a:prstGeom prst="mathEqual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43213" y="1914525"/>
            <a:ext cx="6505574" cy="3189506"/>
            <a:chOff x="3305176" y="1914525"/>
            <a:chExt cx="6505574" cy="3189506"/>
          </a:xfrm>
        </p:grpSpPr>
        <p:sp>
          <p:nvSpPr>
            <p:cNvPr id="2" name="TextBox 1"/>
            <p:cNvSpPr txBox="1"/>
            <p:nvPr/>
          </p:nvSpPr>
          <p:spPr>
            <a:xfrm>
              <a:off x="3305176" y="1914525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this.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05176" y="4457700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super.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57850" y="2053024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지금 현재 있는 클래스를 의미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7850" y="459619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상속받는 부모 클래스를 의미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47787" y="2238375"/>
            <a:ext cx="9496426" cy="2891895"/>
            <a:chOff x="1100138" y="1914525"/>
            <a:chExt cx="8710614" cy="2891895"/>
          </a:xfrm>
        </p:grpSpPr>
        <p:sp>
          <p:nvSpPr>
            <p:cNvPr id="2" name="TextBox 1"/>
            <p:cNvSpPr txBox="1"/>
            <p:nvPr/>
          </p:nvSpPr>
          <p:spPr>
            <a:xfrm>
              <a:off x="1100138" y="1914525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upcasting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0138" y="3790950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downcasting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56712" y="2053024"/>
              <a:ext cx="5554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FF5050"/>
                  </a:solidFill>
                </a:rPr>
                <a:t>캐스팅 과정</a:t>
              </a:r>
              <a:r>
                <a:rPr lang="en-US" altLang="ko-KR" b="1" dirty="0" smtClean="0">
                  <a:solidFill>
                    <a:srgbClr val="FF505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생략 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41428" y="3929449"/>
              <a:ext cx="4669324" cy="87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5050"/>
                  </a:solidFill>
                </a:rPr>
                <a:t>캐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스팅 과정 생략 불가능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342</Words>
  <Application>Microsoft Office PowerPoint</Application>
  <PresentationFormat>와이드스크린</PresentationFormat>
  <Paragraphs>105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객체 이론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160</cp:revision>
  <dcterms:created xsi:type="dcterms:W3CDTF">2022-05-12T09:31:59Z</dcterms:created>
  <dcterms:modified xsi:type="dcterms:W3CDTF">2022-05-13T07:45:18Z</dcterms:modified>
</cp:coreProperties>
</file>