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2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7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11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47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74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97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06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97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97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42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34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05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08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43F0E-6C7B-4FDA-8BDE-46F8E0688BE2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95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844257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8000" b="1" dirty="0">
                <a:solidFill>
                  <a:schemeClr val="accent4"/>
                </a:solidFill>
              </a:rPr>
              <a:t>객체 이론 정리</a:t>
            </a:r>
          </a:p>
        </p:txBody>
      </p:sp>
    </p:spTree>
    <p:extLst>
      <p:ext uri="{BB962C8B-B14F-4D97-AF65-F5344CB8AC3E}">
        <p14:creationId xmlns:p14="http://schemas.microsoft.com/office/powerpoint/2010/main" val="428768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84425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8000" b="1" dirty="0" smtClean="0">
                <a:solidFill>
                  <a:schemeClr val="accent4"/>
                </a:solidFill>
              </a:rPr>
              <a:t>1. Class</a:t>
            </a:r>
            <a:endParaRPr lang="ko-KR" altLang="en-US" sz="80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26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93667" y="2099661"/>
            <a:ext cx="5788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latin typeface="Consolas" panose="020B0609020204030204" pitchFamily="49" charset="0"/>
              </a:rPr>
              <a:t>하나의 </a:t>
            </a:r>
            <a:r>
              <a:rPr lang="ko-KR" altLang="en-US" sz="2000" b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틀</a:t>
            </a:r>
            <a:r>
              <a:rPr lang="en-US" altLang="ko-KR" sz="2000" b="1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b="1" dirty="0" smtClean="0">
                <a:latin typeface="Consolas" panose="020B0609020204030204" pitchFamily="49" charset="0"/>
              </a:rPr>
              <a:t>건축으로 따지면 </a:t>
            </a:r>
            <a:r>
              <a:rPr lang="ko-KR" altLang="en-US" sz="2000" b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설계도</a:t>
            </a:r>
            <a:r>
              <a:rPr lang="ko-KR" altLang="en-US" sz="2000" b="1" dirty="0" smtClean="0">
                <a:latin typeface="Consolas" panose="020B0609020204030204" pitchFamily="49" charset="0"/>
              </a:rPr>
              <a:t>에 가깝다</a:t>
            </a:r>
            <a:r>
              <a:rPr lang="en-US" altLang="ko-KR" sz="2000" b="1" dirty="0" smtClean="0">
                <a:latin typeface="Consolas" panose="020B0609020204030204" pitchFamily="49" charset="0"/>
              </a:rPr>
              <a:t>.</a:t>
            </a:r>
            <a:endParaRPr lang="ko-KR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9082" y="3201081"/>
            <a:ext cx="5557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latin typeface="Consolas" panose="020B0609020204030204" pitchFamily="49" charset="0"/>
              </a:rPr>
              <a:t>일반적으로는 하나의 </a:t>
            </a:r>
            <a:r>
              <a:rPr lang="en-US" altLang="ko-KR" sz="2000" b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.java</a:t>
            </a:r>
            <a:r>
              <a:rPr lang="ko-KR" altLang="en-US" sz="2000" b="1" dirty="0" smtClean="0">
                <a:latin typeface="Consolas" panose="020B0609020204030204" pitchFamily="49" charset="0"/>
              </a:rPr>
              <a:t>파일을 의미한다</a:t>
            </a:r>
            <a:r>
              <a:rPr lang="en-US" altLang="ko-KR" sz="2000" b="1" dirty="0" smtClean="0">
                <a:latin typeface="Consolas" panose="020B0609020204030204" pitchFamily="49" charset="0"/>
              </a:rPr>
              <a:t>.</a:t>
            </a:r>
            <a:endParaRPr lang="ko-KR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7994" y="4381909"/>
            <a:ext cx="89601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b="1" dirty="0" smtClean="0"/>
              <a:t>Tip) </a:t>
            </a:r>
            <a:r>
              <a:rPr lang="ko-KR" altLang="en-US" sz="1600" b="1" dirty="0" smtClean="0"/>
              <a:t>수업과 연습문제를 풀 때 편의에 의해서 한 </a:t>
            </a:r>
            <a:r>
              <a:rPr lang="en-US" altLang="ko-KR" sz="1600" b="1" dirty="0" smtClean="0"/>
              <a:t>.java</a:t>
            </a:r>
            <a:r>
              <a:rPr lang="ko-KR" altLang="en-US" sz="1600" b="1" dirty="0" smtClean="0"/>
              <a:t>파일에 여러 클래스를 만드는데</a:t>
            </a:r>
            <a:r>
              <a:rPr lang="en-US" altLang="ko-KR" sz="1600" b="1" dirty="0" smtClean="0"/>
              <a:t>,</a:t>
            </a:r>
          </a:p>
          <a:p>
            <a:pPr algn="ctr">
              <a:lnSpc>
                <a:spcPct val="200000"/>
              </a:lnSpc>
            </a:pPr>
            <a:r>
              <a:rPr lang="ko-KR" altLang="en-US" sz="1600" b="1" dirty="0" smtClean="0"/>
              <a:t>실제 프로젝트 할 때는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매우 위험한 행동</a:t>
            </a:r>
            <a:r>
              <a:rPr lang="en-US" altLang="ko-KR" sz="1600" b="1" dirty="0" smtClean="0"/>
              <a:t>. </a:t>
            </a:r>
          </a:p>
          <a:p>
            <a:pPr algn="ctr">
              <a:lnSpc>
                <a:spcPct val="200000"/>
              </a:lnSpc>
            </a:pPr>
            <a:r>
              <a:rPr lang="ko-KR" altLang="en-US" sz="1600" b="1" dirty="0" smtClean="0"/>
              <a:t>나중에 문제 생겼을 때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하나하나</a:t>
            </a:r>
            <a:r>
              <a:rPr lang="ko-KR" altLang="en-US" sz="1600" b="1" dirty="0" smtClean="0"/>
              <a:t> 다 들어가서 찾아봐야 하는 대참사가 날 수도 있음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09056" y="548640"/>
            <a:ext cx="2973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rgbClr val="FFC000"/>
                </a:solidFill>
              </a:rPr>
              <a:t>Class</a:t>
            </a:r>
            <a:r>
              <a:rPr lang="en-US" altLang="ko-KR" sz="6600" dirty="0" smtClean="0"/>
              <a:t>?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79031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996" y="235020"/>
            <a:ext cx="6085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Consolas" panose="020B0609020204030204" pitchFamily="49" charset="0"/>
              </a:rPr>
              <a:t>즉</a:t>
            </a:r>
            <a:r>
              <a:rPr lang="en-US" altLang="ko-KR" sz="2400" b="1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b="1" dirty="0" smtClean="0">
                <a:latin typeface="Consolas" panose="020B0609020204030204" pitchFamily="49" charset="0"/>
              </a:rPr>
              <a:t>이러한 클래스를 </a:t>
            </a:r>
            <a:r>
              <a:rPr lang="en-US" altLang="ko-KR" sz="2400" b="1" dirty="0" smtClean="0">
                <a:latin typeface="Consolas" panose="020B0609020204030204" pitchFamily="49" charset="0"/>
              </a:rPr>
              <a:t>5</a:t>
            </a:r>
            <a:r>
              <a:rPr lang="ko-KR" altLang="en-US" sz="2400" b="1" dirty="0" smtClean="0">
                <a:latin typeface="Consolas" panose="020B0609020204030204" pitchFamily="49" charset="0"/>
              </a:rPr>
              <a:t>개를 만들었다면</a:t>
            </a:r>
            <a:r>
              <a:rPr lang="en-US" altLang="ko-KR" sz="2400" b="1" dirty="0" smtClean="0">
                <a:latin typeface="Consolas" panose="020B0609020204030204" pitchFamily="49" charset="0"/>
              </a:rPr>
              <a:t>,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90418" y="1151419"/>
            <a:ext cx="2397211" cy="556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House.java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074582" y="2910330"/>
            <a:ext cx="2397211" cy="556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BathRoom.java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81705" y="3819797"/>
            <a:ext cx="2397211" cy="556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BadRoom1</a:t>
            </a:r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.java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67333" y="3819797"/>
            <a:ext cx="2397211" cy="556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BadRoom2.java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4456" y="2899900"/>
            <a:ext cx="2397211" cy="556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livingRoom</a:t>
            </a:r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.java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/>
          <p:cNvCxnSpPr>
            <a:stCxn id="4" idx="0"/>
          </p:cNvCxnSpPr>
          <p:nvPr/>
        </p:nvCxnSpPr>
        <p:spPr>
          <a:xfrm flipH="1" flipV="1">
            <a:off x="7429968" y="1707473"/>
            <a:ext cx="1843220" cy="120285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5" idx="0"/>
          </p:cNvCxnSpPr>
          <p:nvPr/>
        </p:nvCxnSpPr>
        <p:spPr>
          <a:xfrm flipH="1" flipV="1">
            <a:off x="6558816" y="1731503"/>
            <a:ext cx="1021495" cy="208829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0"/>
          </p:cNvCxnSpPr>
          <p:nvPr/>
        </p:nvCxnSpPr>
        <p:spPr>
          <a:xfrm flipV="1">
            <a:off x="4865939" y="1731503"/>
            <a:ext cx="961765" cy="208829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0"/>
          </p:cNvCxnSpPr>
          <p:nvPr/>
        </p:nvCxnSpPr>
        <p:spPr>
          <a:xfrm flipV="1">
            <a:off x="3173062" y="1731503"/>
            <a:ext cx="1890584" cy="116839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41736" y="5012224"/>
            <a:ext cx="90945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Consolas" panose="020B0609020204030204" pitchFamily="49" charset="0"/>
              </a:rPr>
              <a:t>"</a:t>
            </a:r>
            <a:r>
              <a:rPr lang="ko-KR" altLang="en-US" sz="2400" dirty="0">
                <a:latin typeface="Consolas" panose="020B0609020204030204" pitchFamily="49" charset="0"/>
              </a:rPr>
              <a:t>나는 집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House.java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  <a:r>
              <a:rPr lang="ko-KR" altLang="en-US" sz="2400" dirty="0">
                <a:latin typeface="Consolas" panose="020B0609020204030204" pitchFamily="49" charset="0"/>
              </a:rPr>
              <a:t>을 </a:t>
            </a:r>
            <a:r>
              <a:rPr lang="ko-KR" altLang="en-US" sz="2400" dirty="0" smtClean="0">
                <a:latin typeface="Consolas" panose="020B0609020204030204" pitchFamily="49" charset="0"/>
              </a:rPr>
              <a:t>만들건 데</a:t>
            </a:r>
            <a:r>
              <a:rPr lang="en-US" altLang="ko-KR" sz="2400" dirty="0">
                <a:latin typeface="Consolas" panose="020B0609020204030204" pitchFamily="49" charset="0"/>
              </a:rPr>
              <a:t>,</a:t>
            </a:r>
          </a:p>
          <a:p>
            <a:pPr algn="ctr"/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이 </a:t>
            </a:r>
            <a:r>
              <a:rPr lang="ko-KR" altLang="en-US" sz="3200" b="1" dirty="0">
                <a:solidFill>
                  <a:schemeClr val="accent4"/>
                </a:solidFill>
                <a:latin typeface="Consolas" panose="020B0609020204030204" pitchFamily="49" charset="0"/>
              </a:rPr>
              <a:t>안</a:t>
            </a:r>
            <a:r>
              <a:rPr lang="ko-KR" altLang="en-US" sz="2400" dirty="0" smtClean="0">
                <a:latin typeface="Consolas" panose="020B0609020204030204" pitchFamily="49" charset="0"/>
              </a:rPr>
              <a:t>에는 </a:t>
            </a:r>
            <a:r>
              <a:rPr lang="ko-KR" altLang="en-US" sz="2400" dirty="0">
                <a:latin typeface="Consolas" panose="020B0609020204030204" pitchFamily="49" charset="0"/>
              </a:rPr>
              <a:t>화장실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BathRoom.java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  <a:r>
              <a:rPr lang="ko-KR" altLang="en-US" sz="2400" dirty="0">
                <a:latin typeface="Consolas" panose="020B0609020204030204" pitchFamily="49" charset="0"/>
              </a:rPr>
              <a:t>이랑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</a:p>
          <a:p>
            <a:pPr algn="ctr"/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침실</a:t>
            </a:r>
            <a:r>
              <a:rPr lang="en-US" altLang="ko-KR" sz="2400" dirty="0">
                <a:latin typeface="Consolas" panose="020B0609020204030204" pitchFamily="49" charset="0"/>
              </a:rPr>
              <a:t>2</a:t>
            </a:r>
            <a:r>
              <a:rPr lang="ko-KR" altLang="en-US" sz="2400" dirty="0">
                <a:latin typeface="Consolas" panose="020B0609020204030204" pitchFamily="49" charset="0"/>
              </a:rPr>
              <a:t>개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BadRoom1.java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en-US" altLang="ko-KR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BadRoom2.java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  <a:r>
              <a:rPr lang="ko-KR" altLang="en-US" sz="2400" dirty="0">
                <a:latin typeface="Consolas" panose="020B0609020204030204" pitchFamily="49" charset="0"/>
              </a:rPr>
              <a:t>랑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</a:p>
          <a:p>
            <a:pPr algn="ctr"/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거실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livingRoom.java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  <a:r>
              <a:rPr lang="ko-KR" altLang="en-US" sz="2400" dirty="0">
                <a:latin typeface="Consolas" panose="020B0609020204030204" pitchFamily="49" charset="0"/>
              </a:rPr>
              <a:t>이 있어</a:t>
            </a:r>
            <a:r>
              <a:rPr lang="en-US" altLang="ko-KR" sz="2400" dirty="0">
                <a:latin typeface="Consolas" panose="020B0609020204030204" pitchFamily="49" charset="0"/>
              </a:rPr>
              <a:t>"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722395" y="5030298"/>
            <a:ext cx="1083280" cy="48864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98032" y="4778152"/>
            <a:ext cx="7784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latin typeface="Consolas" panose="020B0609020204030204" pitchFamily="49" charset="0"/>
              </a:rPr>
              <a:t>상속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073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89417" y="852858"/>
            <a:ext cx="30131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0" b="1" dirty="0" smtClean="0">
                <a:solidFill>
                  <a:srgbClr val="FFC000"/>
                </a:solidFill>
                <a:latin typeface="+mj-lt"/>
              </a:rPr>
              <a:t>method</a:t>
            </a:r>
            <a:r>
              <a:rPr lang="en-US" altLang="ko-KR" sz="6000" b="1" dirty="0" smtClean="0">
                <a:latin typeface="+mj-lt"/>
              </a:rPr>
              <a:t>?</a:t>
            </a:r>
            <a:endParaRPr lang="ko-KR" altLang="en-US" sz="6000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0896" y="2464890"/>
            <a:ext cx="35702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무조건</a:t>
            </a:r>
            <a:r>
              <a:rPr lang="ko-KR" altLang="en-US" sz="20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2000" b="1" dirty="0" smtClean="0">
                <a:latin typeface="Consolas" panose="020B0609020204030204" pitchFamily="49" charset="0"/>
              </a:rPr>
              <a:t> </a:t>
            </a:r>
            <a:r>
              <a:rPr lang="ko-KR" altLang="en-US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내부에</a:t>
            </a:r>
            <a:r>
              <a:rPr lang="ko-KR" altLang="en-US" sz="2000" b="1" dirty="0" smtClean="0">
                <a:latin typeface="Consolas" panose="020B0609020204030204" pitchFamily="49" charset="0"/>
              </a:rPr>
              <a:t> 존재</a:t>
            </a:r>
            <a:endParaRPr lang="en-US" altLang="ko-KR" sz="2000" b="1" dirty="0" smtClean="0"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latin typeface="Consolas" panose="020B0609020204030204" pitchFamily="49" charset="0"/>
              </a:rPr>
              <a:t>독립적으로 존재 할 수 없다</a:t>
            </a:r>
            <a:endParaRPr lang="ko-KR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7634" y="3888014"/>
            <a:ext cx="4916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methodName</a:t>
            </a:r>
            <a:r>
              <a:rPr lang="en-US" altLang="ko-KR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() {} </a:t>
            </a:r>
            <a:r>
              <a:rPr lang="ko-KR" altLang="en-US" sz="2000" b="1" dirty="0" smtClean="0">
                <a:latin typeface="Consolas" panose="020B0609020204030204" pitchFamily="49" charset="0"/>
              </a:rPr>
              <a:t>의 형태를 띄고있다</a:t>
            </a:r>
            <a:r>
              <a:rPr lang="en-US" altLang="ko-KR" sz="2000" b="1" dirty="0" smtClean="0">
                <a:latin typeface="Consolas" panose="020B0609020204030204" pitchFamily="49" charset="0"/>
              </a:rPr>
              <a:t>.</a:t>
            </a:r>
            <a:endParaRPr lang="ko-KR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6539" y="4888911"/>
            <a:ext cx="7378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latin typeface="Consolas" panose="020B0609020204030204" pitchFamily="49" charset="0"/>
              </a:rPr>
              <a:t>자주 사용할 기능들을 </a:t>
            </a:r>
            <a:r>
              <a:rPr lang="ko-KR" altLang="en-US" sz="28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단축키</a:t>
            </a:r>
            <a:r>
              <a:rPr lang="ko-KR" altLang="en-US" sz="2000" b="1" dirty="0" smtClean="0">
                <a:latin typeface="Consolas" panose="020B0609020204030204" pitchFamily="49" charset="0"/>
              </a:rPr>
              <a:t>처럼 만들어 쓰기 위해 생성</a:t>
            </a:r>
            <a:endParaRPr lang="en-US" altLang="ko-KR" sz="2000" b="1" dirty="0" smtClean="0">
              <a:latin typeface="Consolas" panose="020B0609020204030204" pitchFamily="49" charset="0"/>
            </a:endParaRPr>
          </a:p>
          <a:p>
            <a:pPr algn="ctr"/>
            <a:r>
              <a:rPr lang="en-US" altLang="ko-KR" sz="2000" b="1" dirty="0" smtClean="0">
                <a:latin typeface="Consolas" panose="020B0609020204030204" pitchFamily="49" charset="0"/>
              </a:rPr>
              <a:t>+ </a:t>
            </a:r>
            <a:r>
              <a:rPr lang="ko-KR" altLang="en-US" sz="2000" b="1" dirty="0" smtClean="0">
                <a:latin typeface="Consolas" panose="020B0609020204030204" pitchFamily="49" charset="0"/>
              </a:rPr>
              <a:t>코드 단축</a:t>
            </a:r>
            <a:endParaRPr lang="ko-KR" alt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99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09055" y="548640"/>
            <a:ext cx="2973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rgbClr val="FFC000"/>
                </a:solidFill>
              </a:rPr>
              <a:t>Field</a:t>
            </a:r>
            <a:r>
              <a:rPr lang="en-US" altLang="ko-KR" sz="6600" dirty="0" smtClean="0"/>
              <a:t>?</a:t>
            </a:r>
            <a:endParaRPr lang="ko-KR" alt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4054416" y="2362271"/>
            <a:ext cx="4083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클래스에 </a:t>
            </a:r>
            <a:r>
              <a:rPr lang="ko-KR" altLang="en-US" sz="2000" dirty="0" smtClean="0">
                <a:solidFill>
                  <a:srgbClr val="FFC000"/>
                </a:solidFill>
              </a:rPr>
              <a:t>직접</a:t>
            </a:r>
            <a:r>
              <a:rPr lang="ko-KR" altLang="en-US" sz="2000" dirty="0" smtClean="0"/>
              <a:t> 선언된 모든 </a:t>
            </a:r>
            <a:r>
              <a:rPr lang="ko-KR" altLang="en-US" sz="2000" dirty="0" smtClean="0">
                <a:solidFill>
                  <a:srgbClr val="FFC000"/>
                </a:solidFill>
              </a:rPr>
              <a:t>변수</a:t>
            </a:r>
            <a:endParaRPr lang="en-US" altLang="ko-KR" sz="2000" dirty="0" smtClean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18398" y="3267961"/>
            <a:ext cx="4955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en-US" altLang="ko-KR" sz="2000" dirty="0" smtClean="0">
                <a:solidFill>
                  <a:srgbClr val="FFC000"/>
                </a:solidFill>
              </a:rPr>
              <a:t>Class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olidFill>
                  <a:srgbClr val="FFC000"/>
                </a:solidFill>
              </a:rPr>
              <a:t>variables</a:t>
            </a:r>
            <a:r>
              <a:rPr lang="en-US" altLang="ko-KR" sz="2000" dirty="0" smtClean="0"/>
              <a:t> = </a:t>
            </a:r>
            <a:r>
              <a:rPr lang="en-US" altLang="ko-KR" sz="2000" dirty="0" smtClean="0">
                <a:solidFill>
                  <a:srgbClr val="FFC000"/>
                </a:solidFill>
              </a:rPr>
              <a:t>class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olidFill>
                  <a:srgbClr val="FFC000"/>
                </a:solidFill>
              </a:rPr>
              <a:t>fields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7985" y="5079341"/>
            <a:ext cx="7956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접근제어지시자에 따라서 다른 클래스에서 접근이 가능하기도 함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906390" y="4173651"/>
            <a:ext cx="837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지역 변수와는 다르게 </a:t>
            </a:r>
            <a:r>
              <a:rPr lang="ko-KR" altLang="en-US" sz="2000" dirty="0" smtClean="0">
                <a:solidFill>
                  <a:srgbClr val="FFC000"/>
                </a:solidFill>
              </a:rPr>
              <a:t>해당 클래스 내에서 어느 곳에서나 </a:t>
            </a:r>
            <a:r>
              <a:rPr lang="ko-KR" altLang="en-US" sz="2000" dirty="0" smtClean="0"/>
              <a:t>사용 가능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492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997" y="1431556"/>
            <a:ext cx="7326947" cy="3971328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5261070" y="2048256"/>
            <a:ext cx="1146048" cy="731520"/>
          </a:xfrm>
          <a:prstGeom prst="rightArrow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5261070" y="4047744"/>
            <a:ext cx="1146048" cy="731520"/>
          </a:xfrm>
          <a:prstGeom prst="rightArrow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51903" y="2194560"/>
            <a:ext cx="3037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C000"/>
                </a:solidFill>
              </a:rPr>
              <a:t>클래스 변수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1904" y="4228838"/>
            <a:ext cx="1434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C000"/>
                </a:solidFill>
              </a:rPr>
              <a:t>지역 변수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9501" y="4625375"/>
            <a:ext cx="2178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메소드에서</a:t>
            </a:r>
            <a:r>
              <a:rPr lang="ko-KR" altLang="en-US" sz="1400" dirty="0" smtClean="0"/>
              <a:t> 사용 불가능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139501" y="2563513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메소드에서</a:t>
            </a:r>
            <a:r>
              <a:rPr lang="ko-KR" altLang="en-US" sz="1400" dirty="0" smtClean="0"/>
              <a:t> 사용 가능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2060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6619" y="548640"/>
            <a:ext cx="34387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rgbClr val="FFC000"/>
                </a:solidFill>
              </a:rPr>
              <a:t>Static</a:t>
            </a:r>
            <a:r>
              <a:rPr lang="en-US" altLang="ko-KR" sz="6600" b="1" dirty="0" smtClean="0"/>
              <a:t>?</a:t>
            </a:r>
            <a:endParaRPr lang="ko-KR" altLang="en-US" sz="6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37907" y="2366567"/>
            <a:ext cx="2916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클래스와 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한 몸</a:t>
            </a:r>
            <a:r>
              <a:rPr lang="ko-KR" altLang="en-US" sz="2000" dirty="0" smtClean="0"/>
              <a:t>인 존재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540931" y="3273408"/>
            <a:ext cx="911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Static </a:t>
            </a:r>
            <a:r>
              <a:rPr lang="ko-KR" altLang="en-US" sz="2000" dirty="0" smtClean="0"/>
              <a:t>변수의 정보가 변하면 해당 변수를 사용하는 </a:t>
            </a:r>
            <a:r>
              <a:rPr lang="ko-KR" altLang="en-US" sz="2000" dirty="0" smtClean="0">
                <a:solidFill>
                  <a:srgbClr val="FFC000"/>
                </a:solidFill>
              </a:rPr>
              <a:t>모든</a:t>
            </a:r>
            <a:r>
              <a:rPr lang="ko-KR" altLang="en-US" sz="2000" dirty="0" smtClean="0"/>
              <a:t> </a:t>
            </a:r>
            <a:r>
              <a:rPr lang="ko-KR" altLang="en-US" sz="2000" dirty="0" smtClean="0">
                <a:solidFill>
                  <a:srgbClr val="FFC000"/>
                </a:solidFill>
              </a:rPr>
              <a:t>곳</a:t>
            </a:r>
            <a:r>
              <a:rPr lang="ko-KR" altLang="en-US" sz="2000" dirty="0" smtClean="0"/>
              <a:t>에서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변함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540930" y="4180249"/>
            <a:ext cx="9110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/>
              <a:t>Static </a:t>
            </a:r>
            <a:r>
              <a:rPr lang="ko-KR" altLang="en-US" sz="2000" dirty="0" err="1" smtClean="0"/>
              <a:t>메소드는</a:t>
            </a:r>
            <a:r>
              <a:rPr lang="ko-KR" altLang="en-US" sz="2000" dirty="0" smtClean="0"/>
              <a:t> 별도의 호출없이 사용이 가능하다</a:t>
            </a:r>
            <a:r>
              <a:rPr lang="en-US" altLang="ko-KR" sz="2000" dirty="0" smtClean="0"/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 smtClean="0"/>
              <a:t>(</a:t>
            </a:r>
            <a:r>
              <a:rPr lang="ko-KR" altLang="en-US" sz="2000" dirty="0" smtClean="0"/>
              <a:t>클래스에 붙어있어서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70546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1749" y="548640"/>
            <a:ext cx="43685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/>
              <a:t>Instance?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808134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rgbClr val="FFFFFF"/>
      </a:dk1>
      <a:lt1>
        <a:srgbClr val="000000"/>
      </a:lt1>
      <a:dk2>
        <a:srgbClr val="BFBFBF"/>
      </a:dk2>
      <a:lt2>
        <a:srgbClr val="3F3F3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211</Words>
  <Application>Microsoft Office PowerPoint</Application>
  <PresentationFormat>와이드스크린</PresentationFormat>
  <Paragraphs>40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Consolas</vt:lpstr>
      <vt:lpstr>Office 테마</vt:lpstr>
      <vt:lpstr>객체 이론 정리</vt:lpstr>
      <vt:lpstr>1. Class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13</cp:revision>
  <dcterms:created xsi:type="dcterms:W3CDTF">2022-05-12T09:31:59Z</dcterms:created>
  <dcterms:modified xsi:type="dcterms:W3CDTF">2022-05-12T10:04:55Z</dcterms:modified>
</cp:coreProperties>
</file>