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80" r:id="rId8"/>
    <p:sldId id="261" r:id="rId9"/>
    <p:sldId id="265" r:id="rId10"/>
    <p:sldId id="269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64" r:id="rId19"/>
    <p:sldId id="275" r:id="rId20"/>
    <p:sldId id="274" r:id="rId21"/>
    <p:sldId id="260" r:id="rId22"/>
    <p:sldId id="277" r:id="rId23"/>
    <p:sldId id="276" r:id="rId24"/>
    <p:sldId id="278" r:id="rId25"/>
    <p:sldId id="27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0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11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47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97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6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7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97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2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4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0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08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5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844257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8000" b="1" dirty="0">
                <a:solidFill>
                  <a:schemeClr val="accent4"/>
                </a:solidFill>
              </a:rPr>
              <a:t>객체 이론 정리</a:t>
            </a:r>
          </a:p>
        </p:txBody>
      </p:sp>
    </p:spTree>
    <p:extLst>
      <p:ext uri="{BB962C8B-B14F-4D97-AF65-F5344CB8AC3E}">
        <p14:creationId xmlns:p14="http://schemas.microsoft.com/office/powerpoint/2010/main" val="428768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4819" y="2264229"/>
            <a:ext cx="1090074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FFC000"/>
                </a:solidFill>
              </a:rPr>
              <a:t>초기화 되지 않은 인스턴스는 사용할 수 없다</a:t>
            </a:r>
            <a:r>
              <a:rPr lang="en-US" altLang="ko-KR" sz="2800" dirty="0" smtClean="0">
                <a:solidFill>
                  <a:srgbClr val="FFC000"/>
                </a:solidFill>
              </a:rPr>
              <a:t>!</a:t>
            </a:r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 smtClean="0"/>
              <a:t>사용하려고 할 경우 </a:t>
            </a:r>
            <a:r>
              <a:rPr lang="en-US" altLang="ko-KR" sz="2800" dirty="0" smtClean="0"/>
              <a:t>Null Pointer</a:t>
            </a:r>
            <a:r>
              <a:rPr lang="ko-KR" altLang="en-US" sz="2800" dirty="0" smtClean="0"/>
              <a:t>에러가 뜸</a:t>
            </a:r>
            <a:endParaRPr lang="en-US" altLang="ko-KR" sz="2800" dirty="0" smtClean="0"/>
          </a:p>
          <a:p>
            <a:pPr algn="ctr"/>
            <a:endParaRPr lang="en-US" altLang="ko-KR" sz="2800" b="1" dirty="0"/>
          </a:p>
          <a:p>
            <a:pPr algn="ctr"/>
            <a:r>
              <a:rPr lang="ko-KR" altLang="en-US" sz="2800" b="1" dirty="0" err="1" smtClean="0">
                <a:solidFill>
                  <a:srgbClr val="FF5050"/>
                </a:solidFill>
              </a:rPr>
              <a:t>생성자로</a:t>
            </a:r>
            <a:r>
              <a:rPr lang="ko-KR" altLang="en-US" sz="2800" b="1" dirty="0" smtClean="0">
                <a:solidFill>
                  <a:srgbClr val="FF5050"/>
                </a:solidFill>
              </a:rPr>
              <a:t> 초기화를 해주거나</a:t>
            </a:r>
            <a:r>
              <a:rPr lang="en-US" altLang="ko-KR" sz="2800" b="1" dirty="0" smtClean="0">
                <a:solidFill>
                  <a:srgbClr val="FF5050"/>
                </a:solidFill>
              </a:rPr>
              <a:t>, </a:t>
            </a:r>
            <a:r>
              <a:rPr lang="ko-KR" altLang="en-US" sz="2800" b="1" dirty="0" err="1" smtClean="0">
                <a:solidFill>
                  <a:srgbClr val="FF5050"/>
                </a:solidFill>
              </a:rPr>
              <a:t>메인메소드에서의</a:t>
            </a:r>
            <a:r>
              <a:rPr lang="ko-KR" altLang="en-US" sz="2800" b="1" dirty="0" smtClean="0">
                <a:solidFill>
                  <a:srgbClr val="FF5050"/>
                </a:solidFill>
              </a:rPr>
              <a:t> 초기화가 필수</a:t>
            </a:r>
            <a:r>
              <a:rPr lang="en-US" altLang="ko-KR" sz="2800" b="1" dirty="0" smtClean="0">
                <a:solidFill>
                  <a:srgbClr val="FF5050"/>
                </a:solidFill>
              </a:rPr>
              <a:t>!</a:t>
            </a:r>
            <a:endParaRPr lang="ko-KR" altLang="en-US" sz="2800" b="1" dirty="0">
              <a:solidFill>
                <a:srgbClr val="FF5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41689" y="5900057"/>
            <a:ext cx="3653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C000"/>
                </a:solidFill>
              </a:rPr>
              <a:t>이거 실수 진짜 많이 하니까 꼭 인지하기</a:t>
            </a:r>
            <a:endParaRPr lang="en-US" altLang="ko-KR" sz="1400" b="1" dirty="0" smtClean="0">
              <a:solidFill>
                <a:srgbClr val="FFC000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FFC000"/>
                </a:solidFill>
              </a:rPr>
              <a:t>객체에서 </a:t>
            </a:r>
            <a:r>
              <a:rPr lang="ko-KR" altLang="en-US" sz="1400" b="1" dirty="0" err="1" smtClean="0">
                <a:solidFill>
                  <a:srgbClr val="FFC000"/>
                </a:solidFill>
              </a:rPr>
              <a:t>에러나면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80%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는 이 이유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1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3885" y="4376058"/>
            <a:ext cx="981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solidFill>
                  <a:srgbClr val="FFC000"/>
                </a:solidFill>
              </a:rPr>
              <a:t>클래스이름</a:t>
            </a:r>
            <a:r>
              <a:rPr lang="en-US" altLang="ko-KR" sz="2800" b="1" dirty="0" smtClean="0">
                <a:solidFill>
                  <a:srgbClr val="FFC000"/>
                </a:solidFill>
              </a:rPr>
              <a:t> </a:t>
            </a:r>
            <a:r>
              <a:rPr lang="ko-KR" altLang="en-US" sz="2800" b="1" dirty="0" smtClean="0">
                <a:solidFill>
                  <a:srgbClr val="FFC000"/>
                </a:solidFill>
              </a:rPr>
              <a:t>인스턴스변수이름</a:t>
            </a:r>
            <a:r>
              <a:rPr lang="en-US" altLang="ko-KR" sz="2800" b="1" dirty="0" smtClean="0">
                <a:solidFill>
                  <a:srgbClr val="FFC000"/>
                </a:solidFill>
              </a:rPr>
              <a:t> = new </a:t>
            </a:r>
            <a:r>
              <a:rPr lang="ko-KR" altLang="en-US" sz="2800" b="1" dirty="0" err="1" smtClean="0">
                <a:solidFill>
                  <a:srgbClr val="FFC000"/>
                </a:solidFill>
              </a:rPr>
              <a:t>생성자이름</a:t>
            </a:r>
            <a:r>
              <a:rPr lang="en-US" altLang="ko-KR" sz="2800" b="1" dirty="0" smtClean="0">
                <a:solidFill>
                  <a:srgbClr val="FFC000"/>
                </a:solidFill>
              </a:rPr>
              <a:t>();</a:t>
            </a:r>
            <a:endParaRPr lang="ko-KR" altLang="en-US" sz="2800" b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1041" y="3141115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무조건 외우기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자바의 존재 이유임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02998" y="1573571"/>
            <a:ext cx="5320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rgbClr val="FFC000"/>
                </a:solidFill>
              </a:rPr>
              <a:t>인스턴스 선언 방법</a:t>
            </a:r>
            <a:endParaRPr lang="ko-KR" altLang="en-US" sz="4400" b="1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9837" y="5487890"/>
            <a:ext cx="644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인스턴스변수</a:t>
            </a:r>
            <a:r>
              <a:rPr lang="en-US" altLang="ko-KR" b="1" dirty="0" smtClean="0"/>
              <a:t>.</a:t>
            </a:r>
            <a:r>
              <a:rPr lang="ko-KR" altLang="en-US" b="1" dirty="0" err="1" smtClean="0"/>
              <a:t>클래스변수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= </a:t>
            </a:r>
            <a:r>
              <a:rPr lang="ko-KR" altLang="en-US" b="1" dirty="0" err="1" smtClean="0"/>
              <a:t>초기화값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74297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3922" y="801430"/>
            <a:ext cx="831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rgbClr val="FFC000"/>
                </a:solidFill>
              </a:rPr>
              <a:t>기본 </a:t>
            </a:r>
            <a:r>
              <a:rPr lang="ko-KR" altLang="en-US" sz="3600" b="1" dirty="0" err="1" smtClean="0">
                <a:solidFill>
                  <a:srgbClr val="FFC000"/>
                </a:solidFill>
              </a:rPr>
              <a:t>생성자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 </a:t>
            </a:r>
            <a:r>
              <a:rPr lang="en-US" altLang="ko-KR" sz="3600" b="1" dirty="0" smtClean="0">
                <a:solidFill>
                  <a:srgbClr val="FFC000"/>
                </a:solidFill>
              </a:rPr>
              <a:t>(Default Constructor)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0450" y="2429398"/>
            <a:ext cx="6045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받아들이는 </a:t>
            </a:r>
            <a:r>
              <a:rPr lang="ko-KR" altLang="en-US" sz="2000" dirty="0"/>
              <a:t>변수가 없고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FFC000"/>
                </a:solidFill>
              </a:rPr>
              <a:t>빈 괄호만 있는 </a:t>
            </a:r>
            <a:r>
              <a:rPr lang="ko-KR" altLang="en-US" sz="2000" dirty="0" err="1" smtClean="0">
                <a:solidFill>
                  <a:srgbClr val="FFC000"/>
                </a:solidFill>
              </a:rPr>
              <a:t>생성자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6452" y="3698519"/>
            <a:ext cx="903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아무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만들지 않으면</a:t>
            </a:r>
            <a:r>
              <a:rPr lang="en-US" altLang="ko-KR" sz="2000" dirty="0"/>
              <a:t>, </a:t>
            </a:r>
            <a:r>
              <a:rPr lang="ko-KR" altLang="en-US" sz="2000" dirty="0"/>
              <a:t>기본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선언하지 않아도 사용 </a:t>
            </a:r>
            <a:r>
              <a:rPr lang="ko-KR" altLang="en-US" sz="2000" dirty="0" smtClean="0"/>
              <a:t>가능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353563" y="4967640"/>
            <a:ext cx="999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이 경우에 </a:t>
            </a:r>
            <a:r>
              <a:rPr lang="ko-KR" altLang="en-US" sz="2000" dirty="0" smtClean="0">
                <a:solidFill>
                  <a:srgbClr val="FFC000"/>
                </a:solidFill>
              </a:rPr>
              <a:t>메인 </a:t>
            </a:r>
            <a:r>
              <a:rPr lang="ko-KR" altLang="en-US" sz="2000" dirty="0" err="1" smtClean="0">
                <a:solidFill>
                  <a:srgbClr val="FFC000"/>
                </a:solidFill>
              </a:rPr>
              <a:t>메소드에서</a:t>
            </a:r>
            <a:r>
              <a:rPr lang="ko-KR" altLang="en-US" sz="2000" dirty="0" smtClean="0">
                <a:solidFill>
                  <a:srgbClr val="FFC000"/>
                </a:solidFill>
              </a:rPr>
              <a:t> 조기화를 무조건 </a:t>
            </a:r>
            <a:r>
              <a:rPr lang="ko-KR" altLang="en-US" sz="2000" dirty="0" smtClean="0"/>
              <a:t>해주지 않으면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에러나는</a:t>
            </a:r>
            <a:r>
              <a:rPr lang="ko-KR" altLang="en-US" sz="2000" dirty="0" smtClean="0"/>
              <a:t> 것에 주의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390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4735" y="414638"/>
            <a:ext cx="9985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C000"/>
                </a:solidFill>
              </a:rPr>
              <a:t>1. 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기본 </a:t>
            </a:r>
            <a:r>
              <a:rPr lang="ko-KR" altLang="en-US" sz="3600" b="1" dirty="0" err="1" smtClean="0">
                <a:solidFill>
                  <a:srgbClr val="FFC000"/>
                </a:solidFill>
              </a:rPr>
              <a:t>생성자로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 선언 </a:t>
            </a:r>
            <a:r>
              <a:rPr lang="en-US" altLang="ko-KR" sz="3600" b="1" dirty="0" smtClean="0">
                <a:solidFill>
                  <a:srgbClr val="FFC000"/>
                </a:solidFill>
              </a:rPr>
              <a:t>+ main()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에서 초기화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054" y="1312739"/>
            <a:ext cx="6124004" cy="53199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77000" y="5411571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// S1</a:t>
            </a:r>
            <a:r>
              <a:rPr lang="ko-KR" altLang="en-US" sz="1400" dirty="0" smtClean="0"/>
              <a:t>의 이름은 </a:t>
            </a:r>
            <a:r>
              <a:rPr lang="ko-KR" altLang="en-US" sz="1400" dirty="0" smtClean="0">
                <a:solidFill>
                  <a:srgbClr val="FFC000"/>
                </a:solidFill>
              </a:rPr>
              <a:t>철수</a:t>
            </a:r>
            <a:r>
              <a:rPr lang="ko-KR" altLang="en-US" sz="1400" dirty="0" smtClean="0"/>
              <a:t>야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5719348"/>
            <a:ext cx="3390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// S1</a:t>
            </a:r>
            <a:r>
              <a:rPr lang="ko-KR" altLang="en-US" sz="1400" dirty="0" smtClean="0"/>
              <a:t>의 핸드폰 번호는 </a:t>
            </a:r>
            <a:r>
              <a:rPr lang="en-US" altLang="ko-KR" sz="1400" dirty="0" smtClean="0">
                <a:solidFill>
                  <a:srgbClr val="FFC000"/>
                </a:solidFill>
              </a:rPr>
              <a:t>12345678</a:t>
            </a:r>
            <a:r>
              <a:rPr lang="ko-KR" altLang="en-US" sz="1400" dirty="0" smtClean="0"/>
              <a:t>이야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1121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8239" y="414638"/>
            <a:ext cx="4538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rgbClr val="FFC000"/>
                </a:solidFill>
              </a:rPr>
              <a:t>this. </a:t>
            </a:r>
            <a:r>
              <a:rPr lang="en-US" altLang="ko-KR" sz="4400" b="1" dirty="0" smtClean="0"/>
              <a:t>&amp;</a:t>
            </a:r>
            <a:r>
              <a:rPr lang="ko-KR" altLang="en-US" sz="4400" b="1" dirty="0" smtClean="0">
                <a:solidFill>
                  <a:srgbClr val="FFC000"/>
                </a:solidFill>
              </a:rPr>
              <a:t> </a:t>
            </a:r>
            <a:r>
              <a:rPr lang="en-US" altLang="ko-KR" sz="4400" b="1" dirty="0" smtClean="0">
                <a:solidFill>
                  <a:srgbClr val="FFC000"/>
                </a:solidFill>
              </a:rPr>
              <a:t>this()</a:t>
            </a:r>
            <a:endParaRPr lang="ko-KR" altLang="en-US" sz="4400" b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8239" y="2001079"/>
            <a:ext cx="402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‘</a:t>
            </a:r>
            <a:r>
              <a:rPr lang="ko-KR" altLang="en-US" b="1" dirty="0" smtClean="0">
                <a:solidFill>
                  <a:srgbClr val="FFC000"/>
                </a:solidFill>
              </a:rPr>
              <a:t>이 객체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의미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그게 전부임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84" y="3223717"/>
            <a:ext cx="7650976" cy="19048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7667" y="5798526"/>
            <a:ext cx="941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C000"/>
                </a:solidFill>
              </a:rPr>
              <a:t>이 객체</a:t>
            </a:r>
            <a:r>
              <a:rPr lang="en-US" altLang="ko-KR" b="1" dirty="0" smtClean="0">
                <a:solidFill>
                  <a:srgbClr val="FFC000"/>
                </a:solidFill>
              </a:rPr>
              <a:t>(this)</a:t>
            </a:r>
            <a:r>
              <a:rPr lang="ko-KR" altLang="en-US" dirty="0" smtClean="0"/>
              <a:t>의 </a:t>
            </a:r>
            <a:r>
              <a:rPr lang="ko-KR" altLang="en-US" b="1" dirty="0" smtClean="0">
                <a:solidFill>
                  <a:srgbClr val="00B0F0"/>
                </a:solidFill>
              </a:rPr>
              <a:t>클래스 변수인 </a:t>
            </a:r>
            <a:r>
              <a:rPr lang="en-US" altLang="ko-KR" b="1" dirty="0" err="1" smtClean="0">
                <a:solidFill>
                  <a:srgbClr val="00B0F0"/>
                </a:solidFill>
              </a:rPr>
              <a:t>phoneNum</a:t>
            </a:r>
            <a:r>
              <a:rPr lang="ko-KR" altLang="en-US" dirty="0" smtClean="0"/>
              <a:t>의 값은 </a:t>
            </a:r>
            <a:r>
              <a:rPr lang="ko-KR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사용자 </a:t>
            </a:r>
            <a:r>
              <a:rPr lang="ko-KR" altLang="en-US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지정값인</a:t>
            </a:r>
            <a:r>
              <a:rPr lang="ko-KR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phoneNum</a:t>
            </a:r>
            <a:r>
              <a:rPr lang="ko-KR" altLang="en-US" dirty="0" smtClean="0"/>
              <a:t>로 할래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5635647" y="4986480"/>
            <a:ext cx="1183605" cy="477078"/>
          </a:xfrm>
          <a:prstGeom prst="downArrow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73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6129" y="414638"/>
            <a:ext cx="6782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C000"/>
                </a:solidFill>
              </a:rPr>
              <a:t>2</a:t>
            </a:r>
            <a:r>
              <a:rPr lang="en-US" altLang="ko-KR" sz="3600" b="1" dirty="0" smtClean="0">
                <a:solidFill>
                  <a:srgbClr val="FFC000"/>
                </a:solidFill>
              </a:rPr>
              <a:t>. 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임의 </a:t>
            </a:r>
            <a:r>
              <a:rPr lang="ko-KR" altLang="en-US" sz="3600" b="1" dirty="0" err="1" smtClean="0">
                <a:solidFill>
                  <a:srgbClr val="FFC000"/>
                </a:solidFill>
              </a:rPr>
              <a:t>생성자로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 전부 초기화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91" y="1423075"/>
            <a:ext cx="8711501" cy="508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17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3562" y="697667"/>
            <a:ext cx="1111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C000"/>
                </a:solidFill>
              </a:rPr>
              <a:t>3. 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일부는 </a:t>
            </a:r>
            <a:r>
              <a:rPr lang="ko-KR" altLang="en-US" sz="3600" b="1" dirty="0" err="1" smtClean="0">
                <a:solidFill>
                  <a:srgbClr val="FFC000"/>
                </a:solidFill>
              </a:rPr>
              <a:t>생성자로</a:t>
            </a:r>
            <a:r>
              <a:rPr lang="en-US" altLang="ko-KR" sz="3600" b="1" dirty="0" smtClean="0">
                <a:solidFill>
                  <a:srgbClr val="FFC000"/>
                </a:solidFill>
              </a:rPr>
              <a:t>, 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나머지는 </a:t>
            </a:r>
            <a:r>
              <a:rPr lang="en-US" altLang="ko-KR" sz="3600" b="1" dirty="0" smtClean="0">
                <a:solidFill>
                  <a:srgbClr val="FFC000"/>
                </a:solidFill>
              </a:rPr>
              <a:t>main()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에서 초기화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62" y="1929908"/>
            <a:ext cx="4963218" cy="37819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39" y="1929908"/>
            <a:ext cx="4706007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06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0371" y="697667"/>
            <a:ext cx="6843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rgbClr val="FFC000"/>
                </a:solidFill>
              </a:rPr>
              <a:t>지역 변수 </a:t>
            </a:r>
            <a:r>
              <a:rPr lang="en-US" altLang="ko-KR" sz="3600" b="1" dirty="0" smtClean="0">
                <a:solidFill>
                  <a:srgbClr val="FFC000"/>
                </a:solidFill>
              </a:rPr>
              <a:t>(Local Variables)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1536" y="1600591"/>
            <a:ext cx="346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 선언된 변수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3073" y="2226516"/>
            <a:ext cx="886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rgbClr val="FF5050"/>
                </a:solidFill>
              </a:rPr>
              <a:t>메소드에</a:t>
            </a:r>
            <a:r>
              <a:rPr lang="ko-KR" altLang="en-US" dirty="0" smtClean="0">
                <a:solidFill>
                  <a:srgbClr val="FF5050"/>
                </a:solidFill>
              </a:rPr>
              <a:t> 이용자가 직접 넣어주지 않으면 </a:t>
            </a:r>
            <a:r>
              <a:rPr lang="ko-KR" altLang="en-US" dirty="0" err="1" smtClean="0">
                <a:solidFill>
                  <a:srgbClr val="FF5050"/>
                </a:solidFill>
              </a:rPr>
              <a:t>메소드에서</a:t>
            </a:r>
            <a:r>
              <a:rPr lang="ko-KR" altLang="en-US" dirty="0" smtClean="0">
                <a:solidFill>
                  <a:srgbClr val="FF5050"/>
                </a:solidFill>
              </a:rPr>
              <a:t> 사용 할 수 없음</a:t>
            </a:r>
            <a:endParaRPr lang="ko-KR" altLang="en-US" dirty="0">
              <a:solidFill>
                <a:srgbClr val="FF5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9006" y="3683438"/>
            <a:ext cx="274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rgbClr val="FFC000"/>
                </a:solidFill>
              </a:rPr>
              <a:t>클래스 변수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31536" y="4586362"/>
            <a:ext cx="346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클래스 안에 직접 선언된 변수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2922" y="5212287"/>
            <a:ext cx="711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5050"/>
                </a:solidFill>
              </a:rPr>
              <a:t>이용자가 넣어주지 않아도 </a:t>
            </a:r>
            <a:r>
              <a:rPr lang="ko-KR" altLang="en-US" dirty="0" err="1" smtClean="0">
                <a:solidFill>
                  <a:srgbClr val="FF5050"/>
                </a:solidFill>
              </a:rPr>
              <a:t>메소드에서</a:t>
            </a:r>
            <a:r>
              <a:rPr lang="ko-KR" altLang="en-US" dirty="0" smtClean="0">
                <a:solidFill>
                  <a:srgbClr val="FF5050"/>
                </a:solidFill>
              </a:rPr>
              <a:t> 자유롭게 접근 가능</a:t>
            </a:r>
            <a:endParaRPr lang="ko-KR" altLang="en-US" dirty="0">
              <a:solidFill>
                <a:srgbClr val="FF5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6895" y="297557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5050"/>
                </a:solidFill>
              </a:rPr>
              <a:t>중요</a:t>
            </a:r>
            <a:r>
              <a:rPr lang="en-US" altLang="ko-KR" sz="2000" b="1" dirty="0" smtClean="0">
                <a:solidFill>
                  <a:srgbClr val="FF5050"/>
                </a:solidFill>
              </a:rPr>
              <a:t>!!</a:t>
            </a:r>
            <a:endParaRPr lang="ko-KR" altLang="en-US" sz="2000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781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10" y="779358"/>
            <a:ext cx="6345589" cy="5054960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5131131" y="1100722"/>
            <a:ext cx="1146048" cy="383149"/>
          </a:xfrm>
          <a:prstGeom prst="rightArrow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4268810" y="4567392"/>
            <a:ext cx="1146048" cy="365760"/>
          </a:xfrm>
          <a:prstGeom prst="rightArrow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96584" y="1141744"/>
            <a:ext cx="3037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C000"/>
                </a:solidFill>
              </a:rPr>
              <a:t>클래스 변수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0109" y="4625375"/>
            <a:ext cx="1434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C000"/>
                </a:solidFill>
              </a:rPr>
              <a:t>지역 변수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3464" y="3152950"/>
            <a:ext cx="3932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ko-KR" altLang="en-US" sz="1400" dirty="0" smtClean="0"/>
              <a:t>지역변수는 </a:t>
            </a:r>
            <a:r>
              <a:rPr lang="ko-KR" altLang="en-US" sz="1400" dirty="0" err="1" smtClean="0"/>
              <a:t>메소드에서</a:t>
            </a:r>
            <a:r>
              <a:rPr lang="ko-KR" altLang="en-US" sz="1400" dirty="0" smtClean="0"/>
              <a:t> 바로 사용 불가능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03464" y="2506447"/>
            <a:ext cx="3932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ko-KR" altLang="en-US" sz="1400" dirty="0" smtClean="0"/>
              <a:t>클래스변수는 </a:t>
            </a:r>
            <a:r>
              <a:rPr lang="ko-KR" altLang="en-US" sz="1400" dirty="0" err="1" smtClean="0"/>
              <a:t>메소드에서</a:t>
            </a:r>
            <a:r>
              <a:rPr lang="ko-KR" altLang="en-US" sz="1400" dirty="0" smtClean="0"/>
              <a:t> 바로 사용 가능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06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899"/>
          <a:stretch/>
        </p:blipFill>
        <p:spPr>
          <a:xfrm>
            <a:off x="623334" y="495301"/>
            <a:ext cx="8383340" cy="56769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942" y="5100602"/>
            <a:ext cx="2972215" cy="50489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514705" y="4892040"/>
            <a:ext cx="3134452" cy="89154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81701" y="464552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console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1498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84425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000" b="1" dirty="0" smtClean="0">
                <a:solidFill>
                  <a:schemeClr val="accent4"/>
                </a:solidFill>
              </a:rPr>
              <a:t>1. Class</a:t>
            </a:r>
            <a:endParaRPr lang="ko-KR" altLang="en-US" sz="8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267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4250" y="2609850"/>
            <a:ext cx="476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/>
              <a:t>값이 고정되었다는 의미</a:t>
            </a:r>
            <a:r>
              <a:rPr lang="en-US" altLang="ko-KR" dirty="0" smtClean="0"/>
              <a:t>!</a:t>
            </a:r>
          </a:p>
          <a:p>
            <a:pPr algn="ctr">
              <a:lnSpc>
                <a:spcPct val="200000"/>
              </a:lnSpc>
            </a:pPr>
            <a:r>
              <a:rPr lang="ko-KR" altLang="en-US" b="1" dirty="0" smtClean="0">
                <a:solidFill>
                  <a:srgbClr val="FFC000"/>
                </a:solidFill>
              </a:rPr>
              <a:t>영원히 안 변함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1375" y="1143000"/>
            <a:ext cx="504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FFC000"/>
                </a:solidFill>
              </a:rPr>
              <a:t>f</a:t>
            </a:r>
            <a:r>
              <a:rPr lang="en-US" altLang="ko-KR" sz="5400" b="1" dirty="0" smtClean="0">
                <a:solidFill>
                  <a:srgbClr val="FFC000"/>
                </a:solidFill>
              </a:rPr>
              <a:t>inal</a:t>
            </a:r>
            <a:endParaRPr lang="ko-KR" altLang="en-US" sz="5400" b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01576" y="4461251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바꾸려고 하면 </a:t>
            </a:r>
            <a:r>
              <a:rPr lang="ko-KR" altLang="en-US" dirty="0" err="1" smtClean="0"/>
              <a:t>에러남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1775" y="5018901"/>
            <a:ext cx="7728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final </a:t>
            </a:r>
            <a:r>
              <a:rPr lang="ko-KR" altLang="en-US" dirty="0" smtClean="0"/>
              <a:t>변수는 클래스 변수로 쓰더라도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C000"/>
                </a:solidFill>
              </a:rPr>
              <a:t>유동적인 값이 아니기 때문에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FFC000"/>
                </a:solidFill>
              </a:rPr>
              <a:t>일반적으로는 </a:t>
            </a:r>
            <a:r>
              <a:rPr lang="en-US" altLang="ko-KR" b="1" dirty="0" smtClean="0">
                <a:solidFill>
                  <a:srgbClr val="FFC000"/>
                </a:solidFill>
              </a:rPr>
              <a:t>static</a:t>
            </a:r>
            <a:r>
              <a:rPr lang="ko-KR" altLang="en-US" b="1" dirty="0" smtClean="0">
                <a:solidFill>
                  <a:srgbClr val="FFC000"/>
                </a:solidFill>
              </a:rPr>
              <a:t>처리 </a:t>
            </a:r>
            <a:r>
              <a:rPr lang="ko-KR" altLang="en-US" dirty="0" smtClean="0"/>
              <a:t>해야한다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3267" y="390360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5050"/>
                </a:solidFill>
              </a:rPr>
              <a:t>초기화 필수</a:t>
            </a:r>
            <a:endParaRPr lang="ko-KR" altLang="en-US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15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6619" y="548640"/>
            <a:ext cx="34387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Static</a:t>
            </a:r>
            <a:r>
              <a:rPr lang="en-US" altLang="ko-KR" sz="6600" b="1" dirty="0" smtClean="0"/>
              <a:t>?</a:t>
            </a:r>
            <a:endParaRPr lang="ko-KR" altLang="en-US"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37899" y="2566668"/>
            <a:ext cx="2916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클래스와 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한 몸</a:t>
            </a:r>
            <a:r>
              <a:rPr lang="ko-KR" altLang="en-US" sz="2000" dirty="0" smtClean="0"/>
              <a:t>인 존재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540926" y="4090298"/>
            <a:ext cx="911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Static </a:t>
            </a:r>
            <a:r>
              <a:rPr lang="ko-KR" altLang="en-US" sz="2000" dirty="0" smtClean="0"/>
              <a:t>변수의 정보가 변하면 해당 변수를 사용하는 </a:t>
            </a:r>
            <a:r>
              <a:rPr lang="ko-KR" altLang="en-US" sz="2000" dirty="0" smtClean="0">
                <a:solidFill>
                  <a:srgbClr val="FFC000"/>
                </a:solidFill>
              </a:rPr>
              <a:t>모든</a:t>
            </a:r>
            <a:r>
              <a:rPr lang="ko-KR" altLang="en-US" sz="2000" dirty="0" smtClean="0"/>
              <a:t> </a:t>
            </a:r>
            <a:r>
              <a:rPr lang="ko-KR" altLang="en-US" sz="2000" dirty="0" smtClean="0">
                <a:solidFill>
                  <a:srgbClr val="FFC000"/>
                </a:solidFill>
              </a:rPr>
              <a:t>곳</a:t>
            </a:r>
            <a:r>
              <a:rPr lang="ko-KR" altLang="en-US" sz="2000" dirty="0" smtClean="0"/>
              <a:t>에서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변함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40930" y="4746919"/>
            <a:ext cx="9110133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/>
              <a:t>Static </a:t>
            </a:r>
            <a:r>
              <a:rPr lang="ko-KR" altLang="en-US" sz="2000" dirty="0" err="1" smtClean="0"/>
              <a:t>메소드는</a:t>
            </a:r>
            <a:r>
              <a:rPr lang="ko-KR" altLang="en-US" sz="2000" dirty="0" smtClean="0"/>
              <a:t> </a:t>
            </a:r>
            <a:r>
              <a:rPr lang="ko-KR" altLang="en-US" sz="2000" dirty="0" smtClean="0">
                <a:solidFill>
                  <a:srgbClr val="FFC000"/>
                </a:solidFill>
              </a:rPr>
              <a:t>별도의 호출</a:t>
            </a:r>
            <a:r>
              <a:rPr lang="ko-KR" altLang="en-US" sz="2000" dirty="0" smtClean="0"/>
              <a:t>없이 사용이 가능하다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182647" y="3310140"/>
            <a:ext cx="3826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변수와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두 종류가 있음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470912" y="5542283"/>
            <a:ext cx="5250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클래스에 붙어 있어서 클래스 멤버가 아님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05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4699" y="902601"/>
            <a:ext cx="76226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Static</a:t>
            </a:r>
            <a:r>
              <a:rPr lang="en-US" altLang="ko-KR" sz="6600" b="1" dirty="0"/>
              <a:t> </a:t>
            </a:r>
            <a:r>
              <a:rPr lang="en-US" altLang="ko-KR" sz="6600" b="1" dirty="0" smtClean="0"/>
              <a:t>Variables</a:t>
            </a:r>
            <a:endParaRPr lang="ko-KR" altLang="en-US"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712653" y="2643200"/>
            <a:ext cx="4737194" cy="188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/>
              <a:t>한번 값이 변하면 모든 </a:t>
            </a:r>
            <a:r>
              <a:rPr lang="ko-KR" altLang="en-US" sz="2000" dirty="0" err="1" smtClean="0"/>
              <a:t>메소드와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algn="ctr">
              <a:lnSpc>
                <a:spcPct val="150000"/>
              </a:lnSpc>
            </a:pPr>
            <a:r>
              <a:rPr lang="ko-KR" altLang="en-US" sz="2000" dirty="0" smtClean="0"/>
              <a:t>모든 클래스 내부에서 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값이 공유</a:t>
            </a:r>
            <a:r>
              <a:rPr lang="ko-KR" altLang="en-US" sz="2000" dirty="0" smtClean="0"/>
              <a:t>된다</a:t>
            </a:r>
            <a:r>
              <a:rPr lang="en-US" altLang="ko-KR" sz="2000" dirty="0" smtClean="0"/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C000"/>
                </a:solidFill>
              </a:rPr>
              <a:t>별도의 호출이 </a:t>
            </a:r>
            <a:r>
              <a:rPr lang="ko-KR" altLang="en-US" sz="2000" b="1" dirty="0" err="1" smtClean="0">
                <a:solidFill>
                  <a:srgbClr val="FFC000"/>
                </a:solidFill>
              </a:rPr>
              <a:t>필요없다</a:t>
            </a:r>
            <a:r>
              <a:rPr lang="en-US" altLang="ko-KR" sz="2000" b="1" dirty="0" smtClean="0">
                <a:solidFill>
                  <a:srgbClr val="FFC000"/>
                </a:solidFill>
              </a:rPr>
              <a:t>.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51790" y="4840085"/>
            <a:ext cx="5658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/>
              <a:t>호출을 하려고 하면 </a:t>
            </a:r>
            <a:r>
              <a:rPr lang="ko-KR" altLang="en-US" dirty="0" err="1" smtClean="0"/>
              <a:t>에러남</a:t>
            </a:r>
            <a:r>
              <a:rPr lang="en-US" altLang="ko-KR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ex) </a:t>
            </a:r>
            <a:r>
              <a:rPr lang="ko-KR" altLang="en-US" dirty="0" smtClean="0"/>
              <a:t>인스턴스이름</a:t>
            </a:r>
            <a:r>
              <a:rPr lang="en-US" altLang="ko-KR" dirty="0" smtClean="0"/>
              <a:t>.static</a:t>
            </a:r>
            <a:r>
              <a:rPr lang="ko-KR" altLang="en-US" dirty="0" err="1" smtClean="0"/>
              <a:t>변수이름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= 10; </a:t>
            </a:r>
            <a:r>
              <a:rPr lang="en-US" altLang="ko-KR" b="1" dirty="0" smtClean="0">
                <a:solidFill>
                  <a:srgbClr val="FF5050"/>
                </a:solidFill>
              </a:rPr>
              <a:t>(ERROR)</a:t>
            </a:r>
            <a:endParaRPr lang="ko-KR" altLang="en-US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9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18330" y="125584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</a:rPr>
              <a:t>Static variables</a:t>
            </a:r>
            <a:endParaRPr lang="ko-KR" altLang="en-US" sz="3200" b="1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60" y="913570"/>
            <a:ext cx="5134692" cy="59444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412" y="6025001"/>
            <a:ext cx="1135104" cy="3573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61152" y="5891980"/>
            <a:ext cx="1241364" cy="5899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98657" y="1069257"/>
            <a:ext cx="3524865" cy="482272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</a:rPr>
              <a:t>모든 객체는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grader</a:t>
            </a:r>
            <a:r>
              <a:rPr lang="ko-KR" altLang="en-US" sz="2000" dirty="0" smtClean="0">
                <a:solidFill>
                  <a:schemeClr val="tx1"/>
                </a:solidFill>
              </a:rPr>
              <a:t>라는 값을 공유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(grader == 1)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at2023()</a:t>
            </a:r>
            <a:r>
              <a:rPr lang="ko-KR" altLang="en-US" sz="2000" dirty="0" smtClean="0">
                <a:solidFill>
                  <a:schemeClr val="tx1"/>
                </a:solidFill>
              </a:rPr>
              <a:t>에서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grader</a:t>
            </a:r>
            <a:r>
              <a:rPr lang="ko-KR" altLang="en-US" sz="2000" dirty="0" smtClean="0">
                <a:solidFill>
                  <a:schemeClr val="tx1"/>
                </a:solidFill>
              </a:rPr>
              <a:t>를 변경하면</a:t>
            </a:r>
            <a:r>
              <a:rPr lang="en-US" altLang="ko-KR" sz="20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</a:rPr>
              <a:t>모든 객체에서 변경됨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en-US" altLang="ko-KR" sz="2000" dirty="0">
                <a:solidFill>
                  <a:schemeClr val="tx1"/>
                </a:solidFill>
              </a:rPr>
              <a:t>grader == </a:t>
            </a:r>
            <a:r>
              <a:rPr lang="en-US" altLang="ko-KR" sz="2000" dirty="0" smtClean="0">
                <a:solidFill>
                  <a:schemeClr val="tx1"/>
                </a:solidFill>
              </a:rPr>
              <a:t>2)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5583" y="5646396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console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21291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2006" y="689241"/>
            <a:ext cx="62279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Static</a:t>
            </a:r>
            <a:r>
              <a:rPr lang="en-US" altLang="ko-KR" sz="6600" b="1" dirty="0"/>
              <a:t> </a:t>
            </a:r>
            <a:r>
              <a:rPr lang="en-US" altLang="ko-KR" sz="6600" b="1" dirty="0" smtClean="0"/>
              <a:t>Method</a:t>
            </a:r>
            <a:endParaRPr lang="ko-KR" altLang="en-US"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13453" y="2580008"/>
            <a:ext cx="60965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C000"/>
                </a:solidFill>
              </a:rPr>
              <a:t>별도의 호출 필요 없음</a:t>
            </a:r>
            <a:r>
              <a:rPr lang="en-US" altLang="ko-KR" sz="2000" b="1" dirty="0" smtClean="0">
                <a:solidFill>
                  <a:srgbClr val="FFC000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 smtClean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rgbClr val="FFC000"/>
                </a:solidFill>
              </a:rPr>
              <a:t>메소드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 내부에서</a:t>
            </a:r>
            <a:endParaRPr lang="en-US" altLang="ko-KR" sz="2000" b="1" dirty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5050"/>
                </a:solidFill>
              </a:rPr>
              <a:t>클래스 변수를 다루지 않으면 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무조건 </a:t>
            </a:r>
            <a:r>
              <a:rPr lang="en-US" altLang="ko-KR" sz="2000" b="1" dirty="0" smtClean="0">
                <a:solidFill>
                  <a:srgbClr val="FFC000"/>
                </a:solidFill>
              </a:rPr>
              <a:t>static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처리</a:t>
            </a:r>
            <a:endParaRPr lang="en-US" altLang="ko-KR" sz="2000" b="1" dirty="0" smtClean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06803" y="4920771"/>
            <a:ext cx="5509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/>
              <a:t>호출을 하려고 하면 </a:t>
            </a:r>
            <a:r>
              <a:rPr lang="ko-KR" altLang="en-US" dirty="0" err="1" smtClean="0"/>
              <a:t>에러남</a:t>
            </a:r>
            <a:r>
              <a:rPr lang="en-US" altLang="ko-KR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ex) </a:t>
            </a:r>
            <a:r>
              <a:rPr lang="ko-KR" altLang="en-US" dirty="0" smtClean="0"/>
              <a:t>인스턴스이름</a:t>
            </a:r>
            <a:r>
              <a:rPr lang="en-US" altLang="ko-KR" dirty="0" smtClean="0"/>
              <a:t>.static</a:t>
            </a:r>
            <a:r>
              <a:rPr lang="ko-KR" altLang="en-US" dirty="0" err="1" smtClean="0"/>
              <a:t>메소드이름</a:t>
            </a:r>
            <a:r>
              <a:rPr lang="en-US" altLang="ko-KR" dirty="0" smtClean="0"/>
              <a:t>(); </a:t>
            </a:r>
            <a:r>
              <a:rPr lang="en-US" altLang="ko-KR" b="1" dirty="0" smtClean="0">
                <a:solidFill>
                  <a:srgbClr val="FF5050"/>
                </a:solidFill>
              </a:rPr>
              <a:t>(ERROR)</a:t>
            </a:r>
            <a:endParaRPr lang="ko-KR" altLang="en-US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20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1" y="203560"/>
            <a:ext cx="5868219" cy="6554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34514" y="170538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C000"/>
                </a:solidFill>
              </a:rPr>
              <a:t>Static Method</a:t>
            </a:r>
            <a:endParaRPr lang="ko-KR" altLang="en-US" sz="3200" b="1" dirty="0">
              <a:solidFill>
                <a:srgbClr val="FFC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98657" y="1069257"/>
            <a:ext cx="3524865" cy="482272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</a:rPr>
              <a:t>클래스 변수를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2000" dirty="0" smtClean="0">
                <a:solidFill>
                  <a:schemeClr val="tx1"/>
                </a:solidFill>
              </a:rPr>
              <a:t> 내부에서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</a:rPr>
              <a:t>단 한번도 다루지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</a:rPr>
              <a:t>않는다면</a:t>
            </a:r>
            <a:r>
              <a:rPr lang="en-US" altLang="ko-KR" sz="20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=&gt; Static</a:t>
            </a:r>
            <a:r>
              <a:rPr lang="ko-KR" altLang="en-US" sz="2000" dirty="0" smtClean="0">
                <a:solidFill>
                  <a:schemeClr val="tx1"/>
                </a:solidFill>
              </a:rPr>
              <a:t>처리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167" y="5326882"/>
            <a:ext cx="714475" cy="7335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03877" y="5227320"/>
            <a:ext cx="878856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20295" y="4968572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console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57485" y="5933451"/>
            <a:ext cx="27077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75000"/>
                  </a:schemeClr>
                </a:solidFill>
              </a:rPr>
              <a:t>다른 심오한 이유가 있는데 일단 넘어가</a:t>
            </a:r>
            <a:endParaRPr lang="ko-KR" altLang="en-US" sz="105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61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93667" y="2099661"/>
            <a:ext cx="5788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atin typeface="Consolas" panose="020B0609020204030204" pitchFamily="49" charset="0"/>
              </a:rPr>
              <a:t>하나의 </a:t>
            </a:r>
            <a:r>
              <a:rPr lang="ko-KR" altLang="en-US" sz="20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틀</a:t>
            </a:r>
            <a:r>
              <a:rPr lang="en-US" altLang="ko-KR" sz="2000" b="1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건축으로 따지면 </a:t>
            </a:r>
            <a:r>
              <a:rPr lang="ko-KR" altLang="en-US" sz="20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설계도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에 가깝다</a:t>
            </a:r>
            <a:r>
              <a:rPr lang="en-US" altLang="ko-KR" sz="2000" b="1" dirty="0" smtClean="0">
                <a:latin typeface="Consolas" panose="020B0609020204030204" pitchFamily="49" charset="0"/>
              </a:rPr>
              <a:t>.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9082" y="3201081"/>
            <a:ext cx="5557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atin typeface="Consolas" panose="020B0609020204030204" pitchFamily="49" charset="0"/>
              </a:rPr>
              <a:t>일반적으로는 하나의 </a:t>
            </a:r>
            <a:r>
              <a:rPr lang="en-US" altLang="ko-KR" sz="20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.java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파일을 의미한다</a:t>
            </a:r>
            <a:r>
              <a:rPr lang="en-US" altLang="ko-KR" sz="2000" b="1" dirty="0" smtClean="0">
                <a:latin typeface="Consolas" panose="020B0609020204030204" pitchFamily="49" charset="0"/>
              </a:rPr>
              <a:t>.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7994" y="4381909"/>
            <a:ext cx="8960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 smtClean="0"/>
              <a:t>Tip) </a:t>
            </a:r>
            <a:r>
              <a:rPr lang="ko-KR" altLang="en-US" sz="1600" b="1" dirty="0" smtClean="0"/>
              <a:t>수업과 연습문제를 풀 때 편의에 의해서 한 </a:t>
            </a:r>
            <a:r>
              <a:rPr lang="en-US" altLang="ko-KR" sz="1600" b="1" dirty="0" smtClean="0"/>
              <a:t>.java</a:t>
            </a:r>
            <a:r>
              <a:rPr lang="ko-KR" altLang="en-US" sz="1600" b="1" dirty="0" smtClean="0"/>
              <a:t>파일에 여러 클래스를 만드는데</a:t>
            </a:r>
            <a:r>
              <a:rPr lang="en-US" altLang="ko-KR" sz="1600" b="1" dirty="0" smtClean="0"/>
              <a:t>,</a:t>
            </a:r>
          </a:p>
          <a:p>
            <a:pPr algn="ctr">
              <a:lnSpc>
                <a:spcPct val="200000"/>
              </a:lnSpc>
            </a:pPr>
            <a:r>
              <a:rPr lang="ko-KR" altLang="en-US" sz="1600" b="1" dirty="0" smtClean="0"/>
              <a:t>실제 프로젝트 할 때는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매우 위험한 행동</a:t>
            </a:r>
            <a:r>
              <a:rPr lang="en-US" altLang="ko-KR" sz="1600" b="1" dirty="0" smtClean="0"/>
              <a:t>. </a:t>
            </a:r>
          </a:p>
          <a:p>
            <a:pPr algn="ctr">
              <a:lnSpc>
                <a:spcPct val="200000"/>
              </a:lnSpc>
            </a:pPr>
            <a:r>
              <a:rPr lang="ko-KR" altLang="en-US" sz="1600" b="1" dirty="0" smtClean="0"/>
              <a:t>나중에 문제 생겼을 때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하나하나</a:t>
            </a:r>
            <a:r>
              <a:rPr lang="ko-KR" altLang="en-US" sz="1600" b="1" dirty="0" smtClean="0"/>
              <a:t> 다 들어가서 찾아봐야 하는 대참사가 날 수도 있음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09056" y="548640"/>
            <a:ext cx="2973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Class</a:t>
            </a:r>
            <a:r>
              <a:rPr lang="en-US" altLang="ko-KR" sz="6600" dirty="0" smtClean="0"/>
              <a:t>?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79031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996" y="235020"/>
            <a:ext cx="608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Consolas" panose="020B0609020204030204" pitchFamily="49" charset="0"/>
              </a:rPr>
              <a:t>즉</a:t>
            </a:r>
            <a:r>
              <a:rPr lang="en-US" altLang="ko-KR" sz="2400" b="1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b="1" dirty="0" smtClean="0">
                <a:latin typeface="Consolas" panose="020B0609020204030204" pitchFamily="49" charset="0"/>
              </a:rPr>
              <a:t>이러한 클래스를 </a:t>
            </a:r>
            <a:r>
              <a:rPr lang="en-US" altLang="ko-KR" sz="2400" b="1" dirty="0" smtClean="0">
                <a:latin typeface="Consolas" panose="020B0609020204030204" pitchFamily="49" charset="0"/>
              </a:rPr>
              <a:t>5</a:t>
            </a:r>
            <a:r>
              <a:rPr lang="ko-KR" altLang="en-US" sz="2400" b="1" dirty="0" smtClean="0">
                <a:latin typeface="Consolas" panose="020B0609020204030204" pitchFamily="49" charset="0"/>
              </a:rPr>
              <a:t>개를 만들었다면</a:t>
            </a:r>
            <a:r>
              <a:rPr lang="en-US" altLang="ko-KR" sz="2400" b="1" dirty="0" smtClean="0">
                <a:latin typeface="Consolas" panose="020B0609020204030204" pitchFamily="49" charset="0"/>
              </a:rPr>
              <a:t>,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1736" y="5012224"/>
            <a:ext cx="90945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Consolas" panose="020B0609020204030204" pitchFamily="49" charset="0"/>
              </a:rPr>
              <a:t>"</a:t>
            </a:r>
            <a:r>
              <a:rPr lang="ko-KR" altLang="en-US" sz="2400" dirty="0">
                <a:latin typeface="Consolas" panose="020B0609020204030204" pitchFamily="49" charset="0"/>
              </a:rPr>
              <a:t>나는 집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House.java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을 </a:t>
            </a:r>
            <a:r>
              <a:rPr lang="ko-KR" altLang="en-US" sz="2400" dirty="0" smtClean="0">
                <a:latin typeface="Consolas" panose="020B0609020204030204" pitchFamily="49" charset="0"/>
              </a:rPr>
              <a:t>만들건 데</a:t>
            </a:r>
            <a:r>
              <a:rPr lang="en-US" altLang="ko-KR" sz="2400" dirty="0">
                <a:latin typeface="Consolas" panose="020B0609020204030204" pitchFamily="49" charset="0"/>
              </a:rPr>
              <a:t>,</a:t>
            </a:r>
          </a:p>
          <a:p>
            <a:pPr algn="ctr"/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</a:t>
            </a:r>
            <a:r>
              <a:rPr lang="ko-KR" altLang="en-US" sz="3200" b="1" dirty="0">
                <a:solidFill>
                  <a:schemeClr val="accent4"/>
                </a:solidFill>
                <a:latin typeface="Consolas" panose="020B0609020204030204" pitchFamily="49" charset="0"/>
              </a:rPr>
              <a:t>안</a:t>
            </a:r>
            <a:r>
              <a:rPr lang="ko-KR" altLang="en-US" sz="2400" dirty="0" smtClean="0">
                <a:latin typeface="Consolas" panose="020B0609020204030204" pitchFamily="49" charset="0"/>
              </a:rPr>
              <a:t>에는 </a:t>
            </a:r>
            <a:r>
              <a:rPr lang="ko-KR" altLang="en-US" sz="2400" dirty="0">
                <a:latin typeface="Consolas" panose="020B0609020204030204" pitchFamily="49" charset="0"/>
              </a:rPr>
              <a:t>화장실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BathRoom.java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이랑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</a:p>
          <a:p>
            <a:pPr algn="ctr"/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침실</a:t>
            </a:r>
            <a:r>
              <a:rPr lang="en-US" altLang="ko-KR" sz="2400" dirty="0">
                <a:latin typeface="Consolas" panose="020B0609020204030204" pitchFamily="49" charset="0"/>
              </a:rPr>
              <a:t>2</a:t>
            </a:r>
            <a:r>
              <a:rPr lang="ko-KR" altLang="en-US" sz="2400" dirty="0">
                <a:latin typeface="Consolas" panose="020B0609020204030204" pitchFamily="49" charset="0"/>
              </a:rPr>
              <a:t>개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BadRoom1.java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BadRoom2.java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랑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</a:p>
          <a:p>
            <a:pPr algn="ctr"/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거실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24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ivingRoom.java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이 있어</a:t>
            </a:r>
            <a:r>
              <a:rPr lang="en-US" altLang="ko-KR" sz="2400" dirty="0">
                <a:latin typeface="Consolas" panose="020B0609020204030204" pitchFamily="49" charset="0"/>
              </a:rPr>
              <a:t>"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722395" y="5030298"/>
            <a:ext cx="1083280" cy="48864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8032" y="4778152"/>
            <a:ext cx="7784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latin typeface="Consolas" panose="020B0609020204030204" pitchFamily="49" charset="0"/>
              </a:rPr>
              <a:t>상속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30" y="1219504"/>
            <a:ext cx="8535140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7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89417" y="852858"/>
            <a:ext cx="3013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b="1" dirty="0" smtClean="0">
                <a:solidFill>
                  <a:srgbClr val="FFC000"/>
                </a:solidFill>
                <a:latin typeface="+mj-lt"/>
              </a:rPr>
              <a:t>method</a:t>
            </a:r>
            <a:r>
              <a:rPr lang="en-US" altLang="ko-KR" sz="6000" b="1" dirty="0" smtClean="0">
                <a:latin typeface="+mj-lt"/>
              </a:rPr>
              <a:t>?</a:t>
            </a:r>
            <a:endParaRPr lang="ko-KR" altLang="en-US" sz="60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0896" y="2464890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무조건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2000" b="1" dirty="0" smtClean="0">
                <a:latin typeface="Consolas" panose="020B0609020204030204" pitchFamily="49" charset="0"/>
              </a:rPr>
              <a:t> </a:t>
            </a:r>
            <a:r>
              <a:rPr lang="ko-KR" altLang="en-US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내부에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 존재</a:t>
            </a:r>
            <a:endParaRPr lang="en-US" altLang="ko-KR" sz="2000" b="1" dirty="0" smtClean="0"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latin typeface="Consolas" panose="020B0609020204030204" pitchFamily="49" charset="0"/>
              </a:rPr>
              <a:t>독립적으로 존재 할 수 없다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7634" y="3888014"/>
            <a:ext cx="4916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methodName</a:t>
            </a:r>
            <a:r>
              <a:rPr lang="en-US" altLang="ko-KR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() {} 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의 형태를 띄고있다</a:t>
            </a:r>
            <a:r>
              <a:rPr lang="en-US" altLang="ko-KR" sz="2000" b="1" dirty="0" smtClean="0">
                <a:latin typeface="Consolas" panose="020B0609020204030204" pitchFamily="49" charset="0"/>
              </a:rPr>
              <a:t>.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6539" y="4888911"/>
            <a:ext cx="7378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atin typeface="Consolas" panose="020B0609020204030204" pitchFamily="49" charset="0"/>
              </a:rPr>
              <a:t>자주 사용할 기능들을 </a:t>
            </a:r>
            <a:r>
              <a:rPr lang="ko-KR" altLang="en-US" sz="28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단축키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처럼 만들어 쓰기 위해 생성</a:t>
            </a:r>
            <a:endParaRPr lang="en-US" altLang="ko-KR" sz="2000" b="1" dirty="0" smtClean="0">
              <a:latin typeface="Consolas" panose="020B0609020204030204" pitchFamily="49" charset="0"/>
            </a:endParaRPr>
          </a:p>
          <a:p>
            <a:pPr algn="ctr"/>
            <a:r>
              <a:rPr lang="en-US" altLang="ko-KR" sz="2000" b="1" dirty="0" smtClean="0">
                <a:latin typeface="Consolas" panose="020B0609020204030204" pitchFamily="49" charset="0"/>
              </a:rPr>
              <a:t>+ 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코드 단축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9054" y="353840"/>
            <a:ext cx="2973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Field</a:t>
            </a:r>
            <a:r>
              <a:rPr lang="en-US" altLang="ko-KR" sz="6600" dirty="0" smtClean="0"/>
              <a:t>?</a:t>
            </a:r>
            <a:endParaRPr lang="ko-KR" alt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4033634" y="1967416"/>
            <a:ext cx="4083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클래스에 </a:t>
            </a:r>
            <a:r>
              <a:rPr lang="ko-KR" altLang="en-US" sz="2000" dirty="0" smtClean="0">
                <a:solidFill>
                  <a:srgbClr val="FFC000"/>
                </a:solidFill>
              </a:rPr>
              <a:t>직접</a:t>
            </a:r>
            <a:r>
              <a:rPr lang="ko-KR" altLang="en-US" sz="2000" dirty="0" smtClean="0"/>
              <a:t> 선언된 모든 </a:t>
            </a:r>
            <a:r>
              <a:rPr lang="ko-KR" altLang="en-US" sz="2000" dirty="0" smtClean="0">
                <a:solidFill>
                  <a:srgbClr val="FFC000"/>
                </a:solidFill>
              </a:rPr>
              <a:t>변수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7616" y="2873106"/>
            <a:ext cx="4955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en-US" altLang="ko-KR" sz="2000" dirty="0" smtClean="0">
                <a:solidFill>
                  <a:srgbClr val="FFC000"/>
                </a:solidFill>
              </a:rPr>
              <a:t>Class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FFC000"/>
                </a:solidFill>
              </a:rPr>
              <a:t>variables</a:t>
            </a:r>
            <a:r>
              <a:rPr lang="en-US" altLang="ko-KR" sz="2000" dirty="0" smtClean="0"/>
              <a:t> = </a:t>
            </a:r>
            <a:r>
              <a:rPr lang="en-US" altLang="ko-KR" sz="2000" dirty="0" smtClean="0">
                <a:solidFill>
                  <a:srgbClr val="FFC000"/>
                </a:solidFill>
              </a:rPr>
              <a:t>class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FFC000"/>
                </a:solidFill>
              </a:rPr>
              <a:t>fields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7203" y="4684486"/>
            <a:ext cx="7956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접근제어지시자에 따라서 다른 클래스에서 접근이 가능하기도 함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885608" y="3778796"/>
            <a:ext cx="837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지역 변수와는 다르게 </a:t>
            </a:r>
            <a:r>
              <a:rPr lang="ko-KR" altLang="en-US" sz="2000" dirty="0" smtClean="0">
                <a:solidFill>
                  <a:srgbClr val="FFC000"/>
                </a:solidFill>
              </a:rPr>
              <a:t>해당 클래스 내에서 어느 곳에서나 </a:t>
            </a:r>
            <a:r>
              <a:rPr lang="ko-KR" altLang="en-US" sz="2000" dirty="0" smtClean="0"/>
              <a:t>사용 가능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547593" y="5403140"/>
            <a:ext cx="70968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C000"/>
                </a:solidFill>
              </a:rPr>
              <a:t>해당 클래스의 모든 객체가 </a:t>
            </a:r>
            <a:r>
              <a:rPr lang="ko-KR" altLang="en-US" sz="2000" dirty="0" smtClean="0"/>
              <a:t>이 값을 가지고 있어야하며</a:t>
            </a:r>
            <a:r>
              <a:rPr lang="en-US" altLang="ko-KR" sz="2000" dirty="0" smtClean="0"/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메인 </a:t>
            </a:r>
            <a:r>
              <a:rPr lang="ko-KR" alt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메소드나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생성자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통한 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초기화</a:t>
            </a:r>
            <a:r>
              <a:rPr lang="ko-KR" altLang="en-US" sz="2000" dirty="0" smtClean="0"/>
              <a:t>가 필수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492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6620" y="353840"/>
            <a:ext cx="34387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Member</a:t>
            </a:r>
            <a:r>
              <a:rPr lang="en-US" altLang="ko-KR" sz="6600" dirty="0" smtClean="0"/>
              <a:t>?</a:t>
            </a:r>
            <a:endParaRPr lang="ko-KR" alt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3969458" y="1529568"/>
            <a:ext cx="4253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/>
              <a:t>= Fields + Methods</a:t>
            </a:r>
            <a:endParaRPr lang="ko-KR" altLang="en-US" sz="3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470" y="2628766"/>
            <a:ext cx="6457059" cy="3416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93533" y="6251845"/>
            <a:ext cx="5604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chemeClr val="tx1">
                    <a:lumMod val="75000"/>
                  </a:schemeClr>
                </a:solidFill>
              </a:rPr>
              <a:t>생성자는</a:t>
            </a:r>
            <a:r>
              <a:rPr lang="ko-KR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 클래스 멤버가 아님</a:t>
            </a:r>
            <a:endParaRPr lang="ko-KR" alt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5935" y="2455333"/>
            <a:ext cx="7140130" cy="358986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8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9829" y="519395"/>
            <a:ext cx="85523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Instance </a:t>
            </a:r>
            <a:r>
              <a:rPr lang="en-US" altLang="ko-KR" sz="6600" b="1" dirty="0" smtClean="0"/>
              <a:t>vs</a:t>
            </a:r>
            <a:r>
              <a:rPr lang="en-US" altLang="ko-KR" sz="6600" b="1" dirty="0" smtClean="0">
                <a:solidFill>
                  <a:srgbClr val="FFC000"/>
                </a:solidFill>
              </a:rPr>
              <a:t> Object</a:t>
            </a:r>
            <a:endParaRPr lang="ko-KR" alt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4089680" y="1806193"/>
            <a:ext cx="401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Object =&gt; </a:t>
            </a:r>
            <a:r>
              <a:rPr lang="ko-KR" altLang="en-US" dirty="0" smtClean="0"/>
              <a:t>객체를 </a:t>
            </a:r>
            <a:r>
              <a:rPr lang="ko-KR" altLang="en-US" dirty="0" smtClean="0">
                <a:solidFill>
                  <a:srgbClr val="FFC000"/>
                </a:solidFill>
              </a:rPr>
              <a:t>통칭</a:t>
            </a:r>
            <a:r>
              <a:rPr lang="ko-KR" altLang="en-US" dirty="0" smtClean="0"/>
              <a:t>하는 </a:t>
            </a:r>
            <a:r>
              <a:rPr lang="ko-KR" altLang="en-US" dirty="0" smtClean="0">
                <a:solidFill>
                  <a:srgbClr val="FFC000"/>
                </a:solidFill>
              </a:rPr>
              <a:t>대명사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5141" y="2570582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Instance =&gt; </a:t>
            </a:r>
            <a:r>
              <a:rPr lang="ko-KR" altLang="en-US" dirty="0" smtClean="0"/>
              <a:t>객체 딱 하나만을 의미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42828" y="5037619"/>
            <a:ext cx="1208782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객체 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17219" y="5037619"/>
            <a:ext cx="1208782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객체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91610" y="5037619"/>
            <a:ext cx="1208782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객체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66001" y="5037619"/>
            <a:ext cx="1208782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객체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8366697" y="4361173"/>
            <a:ext cx="574103" cy="680766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74846" y="4817083"/>
            <a:ext cx="193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C000"/>
                </a:solidFill>
              </a:rPr>
              <a:t>Object</a:t>
            </a:r>
            <a:endParaRPr lang="ko-KR" altLang="en-US" sz="2800" b="1" dirty="0">
              <a:solidFill>
                <a:srgbClr val="FFC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22892" y="4047076"/>
            <a:ext cx="2303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</a:rPr>
              <a:t>Instance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6800" y="4686301"/>
            <a:ext cx="8068245" cy="125730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2" idx="1"/>
            <a:endCxn id="10" idx="3"/>
          </p:cNvCxnSpPr>
          <p:nvPr/>
        </p:nvCxnSpPr>
        <p:spPr>
          <a:xfrm flipH="1">
            <a:off x="9135045" y="5078693"/>
            <a:ext cx="939801" cy="23625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13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4445" y="548640"/>
            <a:ext cx="57631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Constructor</a:t>
            </a:r>
            <a:r>
              <a:rPr lang="en-US" altLang="ko-KR" sz="6600" dirty="0" smtClean="0"/>
              <a:t>?</a:t>
            </a:r>
            <a:endParaRPr lang="ko-KR" alt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4619959" y="2388776"/>
            <a:ext cx="3031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객체를 생성하는 </a:t>
            </a:r>
            <a:r>
              <a:rPr lang="ko-KR" altLang="en-US" sz="2000" dirty="0" err="1" smtClean="0"/>
              <a:t>생성자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5597" y="3294466"/>
            <a:ext cx="6840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필드의 변수를 해당 객체가 가질 수 있도록 선언해 줌</a:t>
            </a:r>
            <a:r>
              <a:rPr lang="en-US" altLang="ko-KR" sz="2000" dirty="0" smtClean="0"/>
              <a:t>.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4390" y="4200156"/>
            <a:ext cx="8122736" cy="964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/>
              <a:t>임의로 </a:t>
            </a:r>
            <a:r>
              <a:rPr lang="ko-KR" altLang="en-US" sz="2000" dirty="0" err="1" smtClean="0"/>
              <a:t>생성자를</a:t>
            </a:r>
            <a:r>
              <a:rPr lang="ko-KR" altLang="en-US" sz="2000" dirty="0" smtClean="0"/>
              <a:t> 만들면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기본 </a:t>
            </a:r>
            <a:r>
              <a:rPr lang="ko-KR" altLang="en-US" sz="2000" dirty="0" err="1" smtClean="0"/>
              <a:t>생성자는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자동으로</a:t>
            </a:r>
            <a:r>
              <a:rPr lang="ko-KR" altLang="en-US" sz="2000" dirty="0" smtClean="0"/>
              <a:t> 생성되지 않음</a:t>
            </a:r>
            <a:r>
              <a:rPr lang="en-US" altLang="ko-KR" sz="2000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안 만들면 자동으로 생성됨</a:t>
            </a:r>
            <a:r>
              <a:rPr lang="en-US" altLang="ko-KR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729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rgbClr val="FFFFFF"/>
      </a:dk1>
      <a:lt1>
        <a:srgbClr val="000000"/>
      </a:lt1>
      <a:dk2>
        <a:srgbClr val="BFBFBF"/>
      </a:dk2>
      <a:lt2>
        <a:srgbClr val="3F3F3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639</Words>
  <Application>Microsoft Office PowerPoint</Application>
  <PresentationFormat>와이드스크린</PresentationFormat>
  <Paragraphs>127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Consolas</vt:lpstr>
      <vt:lpstr>Office 테마</vt:lpstr>
      <vt:lpstr>객체 이론 정리</vt:lpstr>
      <vt:lpstr>1. Class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98</cp:revision>
  <dcterms:created xsi:type="dcterms:W3CDTF">2022-05-12T09:31:59Z</dcterms:created>
  <dcterms:modified xsi:type="dcterms:W3CDTF">2022-05-13T06:20:13Z</dcterms:modified>
</cp:coreProperties>
</file>