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4"/>
  </p:notesMasterIdLst>
  <p:handoutMasterIdLst>
    <p:handoutMasterId r:id="rId105"/>
  </p:handoutMasterIdLst>
  <p:sldIdLst>
    <p:sldId id="290" r:id="rId2"/>
    <p:sldId id="358" r:id="rId3"/>
    <p:sldId id="292" r:id="rId4"/>
    <p:sldId id="296" r:id="rId5"/>
    <p:sldId id="293" r:id="rId6"/>
    <p:sldId id="294" r:id="rId7"/>
    <p:sldId id="359" r:id="rId8"/>
    <p:sldId id="297" r:id="rId9"/>
    <p:sldId id="323" r:id="rId10"/>
    <p:sldId id="324" r:id="rId11"/>
    <p:sldId id="325" r:id="rId12"/>
    <p:sldId id="326" r:id="rId13"/>
    <p:sldId id="301" r:id="rId14"/>
    <p:sldId id="368" r:id="rId15"/>
    <p:sldId id="414" r:id="rId16"/>
    <p:sldId id="505" r:id="rId17"/>
    <p:sldId id="302" r:id="rId18"/>
    <p:sldId id="352" r:id="rId19"/>
    <p:sldId id="320" r:id="rId20"/>
    <p:sldId id="415" r:id="rId21"/>
    <p:sldId id="417" r:id="rId22"/>
    <p:sldId id="420" r:id="rId23"/>
    <p:sldId id="421" r:id="rId24"/>
    <p:sldId id="506" r:id="rId25"/>
    <p:sldId id="424" r:id="rId26"/>
    <p:sldId id="422" r:id="rId27"/>
    <p:sldId id="423" r:id="rId28"/>
    <p:sldId id="427" r:id="rId29"/>
    <p:sldId id="510" r:id="rId30"/>
    <p:sldId id="434" r:id="rId31"/>
    <p:sldId id="435" r:id="rId32"/>
    <p:sldId id="428" r:id="rId33"/>
    <p:sldId id="429" r:id="rId34"/>
    <p:sldId id="430" r:id="rId35"/>
    <p:sldId id="431" r:id="rId36"/>
    <p:sldId id="432" r:id="rId37"/>
    <p:sldId id="433" r:id="rId38"/>
    <p:sldId id="442" r:id="rId39"/>
    <p:sldId id="443" r:id="rId40"/>
    <p:sldId id="448" r:id="rId41"/>
    <p:sldId id="447" r:id="rId42"/>
    <p:sldId id="445" r:id="rId43"/>
    <p:sldId id="446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508" r:id="rId62"/>
    <p:sldId id="496" r:id="rId63"/>
    <p:sldId id="335" r:id="rId64"/>
    <p:sldId id="365" r:id="rId65"/>
    <p:sldId id="502" r:id="rId66"/>
    <p:sldId id="373" r:id="rId67"/>
    <p:sldId id="336" r:id="rId68"/>
    <p:sldId id="367" r:id="rId69"/>
    <p:sldId id="503" r:id="rId70"/>
    <p:sldId id="504" r:id="rId71"/>
    <p:sldId id="509" r:id="rId72"/>
    <p:sldId id="473" r:id="rId73"/>
    <p:sldId id="470" r:id="rId74"/>
    <p:sldId id="471" r:id="rId75"/>
    <p:sldId id="472" r:id="rId76"/>
    <p:sldId id="476" r:id="rId77"/>
    <p:sldId id="477" r:id="rId78"/>
    <p:sldId id="478" r:id="rId79"/>
    <p:sldId id="479" r:id="rId80"/>
    <p:sldId id="481" r:id="rId81"/>
    <p:sldId id="482" r:id="rId82"/>
    <p:sldId id="499" r:id="rId83"/>
    <p:sldId id="498" r:id="rId84"/>
    <p:sldId id="500" r:id="rId85"/>
    <p:sldId id="501" r:id="rId86"/>
    <p:sldId id="483" r:id="rId87"/>
    <p:sldId id="484" r:id="rId88"/>
    <p:sldId id="491" r:id="rId89"/>
    <p:sldId id="492" r:id="rId90"/>
    <p:sldId id="493" r:id="rId91"/>
    <p:sldId id="485" r:id="rId92"/>
    <p:sldId id="486" r:id="rId93"/>
    <p:sldId id="488" r:id="rId94"/>
    <p:sldId id="489" r:id="rId95"/>
    <p:sldId id="369" r:id="rId96"/>
    <p:sldId id="339" r:id="rId97"/>
    <p:sldId id="437" r:id="rId98"/>
    <p:sldId id="413" r:id="rId99"/>
    <p:sldId id="511" r:id="rId100"/>
    <p:sldId id="512" r:id="rId101"/>
    <p:sldId id="381" r:id="rId102"/>
    <p:sldId id="289" r:id="rId103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000080"/>
    <a:srgbClr val="643C14"/>
    <a:srgbClr val="880000"/>
    <a:srgbClr val="A31515"/>
    <a:srgbClr val="0000FF"/>
    <a:srgbClr val="008080"/>
    <a:srgbClr val="4141A0"/>
    <a:srgbClr val="413F9E"/>
    <a:srgbClr val="9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6224" autoAdjust="0"/>
  </p:normalViewPr>
  <p:slideViewPr>
    <p:cSldViewPr snapToGrid="0">
      <p:cViewPr varScale="1">
        <p:scale>
          <a:sx n="138" d="100"/>
          <a:sy n="138" d="100"/>
        </p:scale>
        <p:origin x="2558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2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FBDD1-9A7E-434F-94FA-0099F02421B8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BA35E-148E-4AAE-A0F4-4BC33B03E1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0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Control Protocol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UDP: User Datagram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1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3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7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16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71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56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not reconfigure in cmake or cmake will add options we don’t need (It will enable all the warlock plugins after we check BUILD_WITH_warlock. Instead, re-run run_cmake.bat with BUILD_WITH_warlock=TRUE.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58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3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74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81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16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HandlePlatformList stores the platform list in sPlatforms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7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4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25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37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9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9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48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processing</a:t>
            </a:r>
            <a:r>
              <a:rPr lang="en-US" baseline="0" dirty="0"/>
              <a:t> the file we passed in as a command line argument to the flight controller (xio_interface block)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ProcessInput</a:t>
            </a:r>
            <a:r>
              <a:rPr lang="en-US" baseline="0" dirty="0"/>
              <a:t> for students to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8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0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3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7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0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15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40884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08742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3493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3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9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4203" y="2514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37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53147" y="6362603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</a:p>
        </p:txBody>
      </p:sp>
    </p:spTree>
    <p:extLst>
      <p:ext uri="{BB962C8B-B14F-4D97-AF65-F5344CB8AC3E}">
        <p14:creationId xmlns:p14="http://schemas.microsoft.com/office/powerpoint/2010/main" val="37504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1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../Web/labs/observer_lab.ht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AFRL/RQQD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AFSIM Developer Training</a:t>
            </a:r>
            <a:br>
              <a:rPr lang="en-US" dirty="0"/>
            </a:br>
            <a:r>
              <a:rPr lang="en-US" dirty="0" smtClean="0"/>
              <a:t>10 </a:t>
            </a:r>
            <a:r>
              <a:rPr lang="en-US" dirty="0"/>
              <a:t>- XIO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Communication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Commands </a:t>
            </a:r>
          </a:p>
          <a:p>
            <a:pPr lvl="1"/>
            <a:r>
              <a:rPr lang="en-US" b="0" dirty="0"/>
              <a:t>Usually a one-way message issuing a command or request </a:t>
            </a:r>
          </a:p>
          <a:p>
            <a:pPr lvl="1"/>
            <a:r>
              <a:rPr lang="en-US" b="0" dirty="0"/>
              <a:t>Can be sent reliably or unreliably </a:t>
            </a:r>
          </a:p>
          <a:p>
            <a:r>
              <a:rPr lang="en-US" b="0" dirty="0"/>
              <a:t>Queries </a:t>
            </a:r>
          </a:p>
          <a:p>
            <a:pPr lvl="1"/>
            <a:r>
              <a:rPr lang="en-US" b="0" dirty="0"/>
              <a:t>Consist of a single query message and response message </a:t>
            </a:r>
          </a:p>
          <a:p>
            <a:pPr lvl="1"/>
            <a:r>
              <a:rPr lang="en-US" b="0" dirty="0"/>
              <a:t>Must be sent reliably </a:t>
            </a:r>
          </a:p>
          <a:p>
            <a:r>
              <a:rPr lang="en-US" b="0" dirty="0"/>
              <a:t>Subscriptions </a:t>
            </a:r>
          </a:p>
          <a:p>
            <a:pPr lvl="1"/>
            <a:r>
              <a:rPr lang="en-US" b="0" dirty="0"/>
              <a:t>Initialized and maintained through reliable TCP messaging. </a:t>
            </a:r>
          </a:p>
          <a:p>
            <a:pPr lvl="1"/>
            <a:r>
              <a:rPr lang="en-US" b="0" dirty="0"/>
              <a:t>The subject of the subscription can be sent using UDP or TCP. </a:t>
            </a:r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8" y="786887"/>
            <a:ext cx="1819128" cy="152428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/>
          <a:srcRect t="13052" b="10351"/>
          <a:stretch/>
        </p:blipFill>
        <p:spPr>
          <a:xfrm>
            <a:off x="4076" y="5671127"/>
            <a:ext cx="2984457" cy="7758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853" y="2352077"/>
            <a:ext cx="1981372" cy="21033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0728" y="2451253"/>
            <a:ext cx="2385134" cy="3117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00FF"/>
                </a:solidFill>
              </a:rPr>
              <a:t>AFSIM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Warlock</a:t>
            </a:r>
            <a:r>
              <a:rPr lang="en-US" dirty="0">
                <a:solidFill>
                  <a:srgbClr val="0000FF"/>
                </a:solidFill>
              </a:rPr>
              <a:t> with XIO exercise extensions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68487" y="343500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Blue_Fighter_2 Platform p6DofMover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68482" y="377101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Blue_Fighter_3 Platform p6DofMover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6646" y="4110694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Blue_Fighter_4 Platform p6DofMover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080" y="3027353"/>
            <a:ext cx="2781759" cy="2222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</a:rPr>
              <a:t>FlightController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dirty="0"/>
              <a:t>Example of Controlling Blue_Fighter_1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5824" y="4493957"/>
            <a:ext cx="1927952" cy="91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FF"/>
                </a:solidFill>
              </a:rPr>
              <a:t>PlatformControlService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247" y="4414996"/>
            <a:ext cx="2252949" cy="743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FlightControllerInterface</a:t>
            </a:r>
          </a:p>
        </p:txBody>
      </p:sp>
      <p:sp>
        <p:nvSpPr>
          <p:cNvPr id="13" name="Up Arrow 12"/>
          <p:cNvSpPr/>
          <p:nvPr/>
        </p:nvSpPr>
        <p:spPr>
          <a:xfrm>
            <a:off x="1107195" y="5299113"/>
            <a:ext cx="341523" cy="39019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5075" y="53641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down-arrow</a:t>
            </a:r>
          </a:p>
        </p:txBody>
      </p:sp>
      <p:sp>
        <p:nvSpPr>
          <p:cNvPr id="19" name="Can 18"/>
          <p:cNvSpPr/>
          <p:nvPr/>
        </p:nvSpPr>
        <p:spPr>
          <a:xfrm rot="5400000">
            <a:off x="3488228" y="3540512"/>
            <a:ext cx="283653" cy="2842358"/>
          </a:xfrm>
          <a:prstGeom prst="can">
            <a:avLst>
              <a:gd name="adj" fmla="val 4247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0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7158" y="4863932"/>
            <a:ext cx="875833" cy="170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FlightControlPkt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8547" y="3588006"/>
            <a:ext cx="1540024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SetDirectControlInputs()</a:t>
            </a:r>
          </a:p>
          <a:p>
            <a:pPr marL="285750" indent="-11430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PitchRate+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64808" y="309532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Blue_Fighter_1 Platform p6DofMover</a:t>
            </a:r>
          </a:p>
        </p:txBody>
      </p:sp>
      <p:sp>
        <p:nvSpPr>
          <p:cNvPr id="23" name="Right Arrow 22"/>
          <p:cNvSpPr/>
          <p:nvPr/>
        </p:nvSpPr>
        <p:spPr>
          <a:xfrm rot="16200000">
            <a:off x="5168520" y="3885065"/>
            <a:ext cx="1035135" cy="151470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85573" y="502919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XIO Connection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60117" y="4632587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Blue_Fighter_1 pitches upward and begins to climb</a:t>
            </a:r>
          </a:p>
        </p:txBody>
      </p:sp>
      <p:sp>
        <p:nvSpPr>
          <p:cNvPr id="29" name="Up Arrow 28"/>
          <p:cNvSpPr/>
          <p:nvPr/>
        </p:nvSpPr>
        <p:spPr>
          <a:xfrm>
            <a:off x="1105366" y="5297283"/>
            <a:ext cx="341523" cy="39019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53246" y="536233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down-arrow (again)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5319" y="4862100"/>
            <a:ext cx="875833" cy="170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FlightControlPkt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56713" y="3591684"/>
            <a:ext cx="1540024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SetDirectControlInputs()</a:t>
            </a:r>
          </a:p>
          <a:p>
            <a:pPr marL="285750" indent="-11430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PitchRate++</a:t>
            </a:r>
          </a:p>
        </p:txBody>
      </p:sp>
      <p:sp>
        <p:nvSpPr>
          <p:cNvPr id="33" name="Right Arrow 32"/>
          <p:cNvSpPr/>
          <p:nvPr/>
        </p:nvSpPr>
        <p:spPr>
          <a:xfrm rot="16200000">
            <a:off x="5166686" y="3888743"/>
            <a:ext cx="1035135" cy="151470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SMART Board Basics Challenge | Learning with Technolog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83" y="5927104"/>
            <a:ext cx="308039" cy="480060"/>
          </a:xfrm>
          <a:prstGeom prst="rect">
            <a:avLst/>
          </a:prstGeom>
        </p:spPr>
      </p:pic>
      <p:pic>
        <p:nvPicPr>
          <p:cNvPr id="37" name="Picture 36" descr="SMART Board Basics Challenge | Learning with Technolog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53" y="5925278"/>
            <a:ext cx="308039" cy="480060"/>
          </a:xfrm>
          <a:prstGeom prst="rect">
            <a:avLst/>
          </a:prstGeom>
        </p:spPr>
      </p:pic>
      <p:pic>
        <p:nvPicPr>
          <p:cNvPr id="40" name="Picture 39" descr="SMART Board Basics Challenge | Learning with Technolog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5" y="5923448"/>
            <a:ext cx="308039" cy="48006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58013" y="3370194"/>
            <a:ext cx="2252949" cy="743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FlightControllerPlatformListRequest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3361" y="3531838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1) Blue_Fighter_1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1529" y="3645682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2) Blue_Fighter_2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693" y="3759528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3) Blue_Fighter_3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7857" y="3873236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4) Blue_Fighter_4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28750" y="2328708"/>
            <a:ext cx="2009742" cy="2165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30051" y="2776251"/>
            <a:ext cx="173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Now Blue_Fighter_1has been selected</a:t>
            </a:r>
          </a:p>
        </p:txBody>
      </p:sp>
      <p:cxnSp>
        <p:nvCxnSpPr>
          <p:cNvPr id="53" name="Straight Arrow Connector 52"/>
          <p:cNvCxnSpPr>
            <a:endCxn id="44" idx="0"/>
          </p:cNvCxnSpPr>
          <p:nvPr/>
        </p:nvCxnSpPr>
        <p:spPr>
          <a:xfrm flipH="1">
            <a:off x="1214713" y="3027353"/>
            <a:ext cx="1770861" cy="618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814" y="784572"/>
            <a:ext cx="1440838" cy="153541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314" y="784913"/>
            <a:ext cx="1435275" cy="152984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913485" y="4865776"/>
            <a:ext cx="875833" cy="170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FlightControlPkt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5420" y="2355629"/>
            <a:ext cx="1973751" cy="208806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5420" y="2356843"/>
            <a:ext cx="1958510" cy="2103302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6995711" y="3167375"/>
            <a:ext cx="308472" cy="176270"/>
          </a:xfrm>
          <a:prstGeom prst="rightArrow">
            <a:avLst/>
          </a:prstGeom>
          <a:solidFill>
            <a:srgbClr val="FF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6993873" y="3165543"/>
            <a:ext cx="308472" cy="176270"/>
          </a:xfrm>
          <a:prstGeom prst="rightArrow">
            <a:avLst/>
          </a:prstGeom>
          <a:solidFill>
            <a:srgbClr val="FF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0117" y="4632703"/>
            <a:ext cx="1845377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Blue_Fighter_1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pitches upward more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and begins to climb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faster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2" y="1189002"/>
            <a:ext cx="2476715" cy="1783235"/>
          </a:xfrm>
          <a:prstGeom prst="rect">
            <a:avLst/>
          </a:prstGeom>
        </p:spPr>
      </p:pic>
      <p:sp>
        <p:nvSpPr>
          <p:cNvPr id="64" name="Up Arrow 63"/>
          <p:cNvSpPr/>
          <p:nvPr/>
        </p:nvSpPr>
        <p:spPr>
          <a:xfrm>
            <a:off x="1103304" y="5301405"/>
            <a:ext cx="341523" cy="39019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57366" y="53602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 key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77506" y="3027353"/>
            <a:ext cx="1169679" cy="90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575672" y="2721135"/>
            <a:ext cx="3528516" cy="155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1.11111E-6 L -0.32066 -0.0127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0.47604 0.0018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3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44444E-6 L -0.11893 0.05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500"/>
                            </p:stCondLst>
                            <p:childTnLst>
                              <p:par>
                                <p:cTn id="84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50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2.22222E-6 L 0.47605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9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-2.59259E-6 L -0.11875 0.0537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39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3.7037E-6 L 0.47604 0.00185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93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950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13" grpId="0" animBg="1"/>
      <p:bldP spid="13" grpId="1" animBg="1"/>
      <p:bldP spid="14" grpId="0"/>
      <p:bldP spid="14" grpId="1"/>
      <p:bldP spid="20" grpId="0" animBg="1"/>
      <p:bldP spid="20" grpId="1" animBg="1"/>
      <p:bldP spid="20" grpId="2" animBg="1"/>
      <p:bldP spid="21" grpId="0"/>
      <p:bldP spid="21" grpId="1"/>
      <p:bldP spid="23" grpId="0" animBg="1"/>
      <p:bldP spid="23" grpId="1" animBg="1"/>
      <p:bldP spid="28" grpId="0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3" grpId="0" animBg="1"/>
      <p:bldP spid="43" grpId="0"/>
      <p:bldP spid="50" grpId="0" animBg="1"/>
      <p:bldP spid="51" grpId="0"/>
      <p:bldP spid="59" grpId="0" animBg="1"/>
      <p:bldP spid="59" grpId="1" animBg="1"/>
      <p:bldP spid="59" grpId="2" animBg="1"/>
      <p:bldP spid="25" grpId="0" animBg="1"/>
      <p:bldP spid="25" grpId="1" animBg="1"/>
      <p:bldP spid="34" grpId="0" animBg="1"/>
      <p:bldP spid="15" grpId="0" animBg="1"/>
      <p:bldP spid="64" grpId="0" animBg="1"/>
      <p:bldP spid="64" grpId="1" animBg="1"/>
      <p:bldP spid="65" grpId="0"/>
      <p:bldP spid="65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Blue_Fighter_1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75023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Level flight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7338" y="3678642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Down-Arrow (joystick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backward)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3427" y="3946720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Left-Arrow &amp; Up-Arrow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8664" y="4307599"/>
            <a:ext cx="1225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Note:  if you push thrust to maximum for too long, you will run out of fuel quickly and then crash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3718" y="1071361"/>
            <a:ext cx="265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Up-Arrow (joystick forward)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8214" y="3946714"/>
            <a:ext cx="2645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Right-Arrow &amp; Down-Arrow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2" y="1390641"/>
            <a:ext cx="1973751" cy="2118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9" y="4215498"/>
            <a:ext cx="1958510" cy="20956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486" y="4251307"/>
            <a:ext cx="1958510" cy="2088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4" y="1373745"/>
            <a:ext cx="1958510" cy="20956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132" y="4250102"/>
            <a:ext cx="1958510" cy="20651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9409" y="1379082"/>
            <a:ext cx="1981372" cy="21109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66084" y="1080532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Page-Up (increase thrust)</a:t>
            </a:r>
          </a:p>
        </p:txBody>
      </p:sp>
    </p:spTree>
    <p:extLst>
      <p:ext uri="{BB962C8B-B14F-4D97-AF65-F5344CB8AC3E}">
        <p14:creationId xmlns:p14="http://schemas.microsoft.com/office/powerpoint/2010/main" val="13909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4954137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Commands</a:t>
            </a:r>
          </a:p>
          <a:p>
            <a:pPr lvl="1"/>
            <a:r>
              <a:rPr lang="en-US" b="0" dirty="0"/>
              <a:t>Delete a platform from the simulation </a:t>
            </a:r>
          </a:p>
          <a:p>
            <a:pPr lvl="1"/>
            <a:r>
              <a:rPr lang="en-US" b="0" dirty="0"/>
              <a:t>Changing a platform's target heading, speed, altitude, or entire route </a:t>
            </a:r>
          </a:p>
          <a:p>
            <a:pPr lvl="1"/>
            <a:r>
              <a:rPr lang="en-US" b="0" dirty="0"/>
              <a:t>Turning a platform part (sensor, weapon, processor, ...) on or off </a:t>
            </a:r>
          </a:p>
          <a:p>
            <a:r>
              <a:rPr lang="en-US" b="0" dirty="0"/>
              <a:t>Services</a:t>
            </a:r>
          </a:p>
          <a:p>
            <a:pPr lvl="1"/>
            <a:r>
              <a:rPr lang="en-US" b="0" dirty="0"/>
              <a:t>Platform List Service </a:t>
            </a:r>
          </a:p>
          <a:p>
            <a:pPr lvl="2"/>
            <a:r>
              <a:rPr lang="en-US" b="0" dirty="0"/>
              <a:t>Provides listing of platforms owned by an application as well as updates to that platform list when platforms are added or removed from the simulation </a:t>
            </a:r>
          </a:p>
          <a:p>
            <a:pPr lvl="1"/>
            <a:r>
              <a:rPr lang="en-US" b="0" dirty="0"/>
              <a:t>Platform Info Service </a:t>
            </a:r>
          </a:p>
          <a:p>
            <a:pPr lvl="2"/>
            <a:r>
              <a:rPr lang="en-US" b="0" dirty="0"/>
              <a:t>Provides information about a specific platform </a:t>
            </a:r>
          </a:p>
          <a:p>
            <a:pPr lvl="2"/>
            <a:r>
              <a:rPr lang="en-US" b="0" dirty="0"/>
              <a:t>Provides information about platform parts attached to that platform. </a:t>
            </a:r>
          </a:p>
          <a:p>
            <a:pPr lvl="2"/>
            <a:r>
              <a:rPr lang="en-US" b="0" dirty="0"/>
              <a:t>Provides information about platform part state changes </a:t>
            </a:r>
          </a:p>
          <a:p>
            <a:pPr lvl="1"/>
            <a:r>
              <a:rPr lang="en-US" b="0" dirty="0"/>
              <a:t>Track Service </a:t>
            </a:r>
          </a:p>
          <a:p>
            <a:pPr lvl="2"/>
            <a:r>
              <a:rPr lang="en-US" b="0" dirty="0"/>
              <a:t>Sends track update and track drop messages for either tracks in a platform's track manager, or from a specific sensor attached to a platform. </a:t>
            </a:r>
          </a:p>
          <a:p>
            <a:pPr lvl="1"/>
            <a:r>
              <a:rPr lang="en-US" b="0" dirty="0"/>
              <a:t>Simulation Sensor Service </a:t>
            </a:r>
          </a:p>
          <a:p>
            <a:pPr lvl="2"/>
            <a:r>
              <a:rPr lang="en-US" b="0" dirty="0"/>
              <a:t>The application models a sensor for an external platform </a:t>
            </a:r>
          </a:p>
          <a:p>
            <a:pPr lvl="2"/>
            <a:r>
              <a:rPr lang="en-US" b="0" dirty="0"/>
              <a:t>The sensor's tracks are optionally sent back to the requestor </a:t>
            </a:r>
          </a:p>
          <a:p>
            <a:r>
              <a:rPr lang="en-US" b="0" dirty="0"/>
              <a:t>Queries</a:t>
            </a:r>
          </a:p>
          <a:p>
            <a:pPr lvl="1"/>
            <a:r>
              <a:rPr lang="en-US" b="0" dirty="0"/>
              <a:t>Sensor re-host query</a:t>
            </a:r>
          </a:p>
          <a:p>
            <a:pPr lvl="2"/>
            <a:r>
              <a:rPr lang="en-US" b="0" dirty="0"/>
              <a:t>Queries an application for its ability to model a specific sensor type </a:t>
            </a:r>
          </a:p>
          <a:p>
            <a:endParaRPr lang="en-US" b="0" dirty="0"/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9823" y="3095740"/>
            <a:ext cx="7255883" cy="3360144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3118" y="4926279"/>
            <a:ext cx="5536580" cy="206297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249" y="4616068"/>
            <a:ext cx="6659696" cy="738130"/>
          </a:xfrm>
          <a:prstGeom prst="rect">
            <a:avLst/>
          </a:prstGeom>
          <a:noFill/>
          <a:ln w="19050">
            <a:solidFill>
              <a:srgbClr val="A00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23" y="1184061"/>
            <a:ext cx="8229600" cy="4525963"/>
          </a:xfrm>
        </p:spPr>
        <p:txBody>
          <a:bodyPr/>
          <a:lstStyle/>
          <a:p>
            <a:r>
              <a:rPr lang="en-US" sz="2000" b="0" dirty="0"/>
              <a:t>Baseline XIO Packets are Defined in WsfXIO_PacketRegistry</a:t>
            </a:r>
          </a:p>
          <a:p>
            <a:r>
              <a:rPr lang="en-US" sz="2000" b="0" dirty="0"/>
              <a:t>Each Packet Type Has a Unique Packet Id</a:t>
            </a:r>
          </a:p>
          <a:p>
            <a:r>
              <a:rPr lang="en-US" sz="2000" b="0" dirty="0"/>
              <a:t>Use of Macros Creates “Boilerplate” Code for Serialization and De-Serialization</a:t>
            </a:r>
          </a:p>
          <a:p>
            <a:pPr>
              <a:buNone/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53778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Packet sent from flight controller to the controlling simulation.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WsfXIO_Packet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Use the predefined macros to define constructor, serialization, and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de-serialization methods.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XIO_DEFINE_PACKET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350)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aBuff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mPlatformIndex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mPitchRate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mRollRate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mYawRate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mThrottle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mPlatformIndex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mPitchRate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= 0;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-1 to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mRollRate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= 0;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-1 to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mYawRate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= 0;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-1 to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mThrottle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= 0;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 0 to 2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58923" y="2770513"/>
            <a:ext cx="2385077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Note:  This use of the &amp;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operator invokes an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overloaded operator&amp;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which serializes the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data into something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that can be put in an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XIO packet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7095" y="5429239"/>
            <a:ext cx="205537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See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WsfXIO_Packet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PakPacket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details on packet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serialization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XIO Interface shares similar network configuration parameters with the dis_interface</a:t>
            </a:r>
          </a:p>
          <a:p>
            <a:pPr lvl="1"/>
            <a:r>
              <a:rPr lang="en-US" b="0" dirty="0"/>
              <a:t>See Documentation for details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408622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Four (Very Notional) Aircraft are Flying In this Scenario</a:t>
            </a:r>
          </a:p>
          <a:p>
            <a:pPr lvl="1"/>
            <a:r>
              <a:rPr lang="en-US" b="0" dirty="0"/>
              <a:t>1 Blue_Fighter_1</a:t>
            </a:r>
          </a:p>
          <a:p>
            <a:pPr lvl="1"/>
            <a:r>
              <a:rPr lang="en-US" b="0" dirty="0"/>
              <a:t>1 Blue_Fighter_2</a:t>
            </a:r>
          </a:p>
          <a:p>
            <a:pPr lvl="1"/>
            <a:r>
              <a:rPr lang="en-US" b="0" dirty="0"/>
              <a:t>1 Blue_Fighter_3</a:t>
            </a:r>
          </a:p>
          <a:p>
            <a:pPr lvl="1"/>
            <a:r>
              <a:rPr lang="en-US" b="0" dirty="0"/>
              <a:t>1 Blue_Fighter_4</a:t>
            </a:r>
          </a:p>
          <a:p>
            <a:r>
              <a:rPr lang="en-US" b="0" dirty="0"/>
              <a:t>Demonstrates the Capability of Controlling One or More of These with XIO</a:t>
            </a:r>
          </a:p>
          <a:p>
            <a:r>
              <a:rPr lang="en-US" b="0" dirty="0"/>
              <a:t>The </a:t>
            </a:r>
            <a:r>
              <a:rPr lang="en-US" dirty="0"/>
              <a:t>WsfP6DOF_Mover</a:t>
            </a:r>
            <a:r>
              <a:rPr lang="en-US" b="0" dirty="0"/>
              <a:t> is Used as the Mover of these Aircraft</a:t>
            </a:r>
          </a:p>
          <a:p>
            <a:r>
              <a:rPr lang="en-US" b="0" dirty="0"/>
              <a:t>We will use </a:t>
            </a:r>
            <a:r>
              <a:rPr lang="en-US" dirty="0"/>
              <a:t>Warlock</a:t>
            </a:r>
            <a:r>
              <a:rPr lang="en-US" b="0" dirty="0"/>
              <a:t> as our simulation executor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1576" y="2161792"/>
            <a:ext cx="450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These four aircraft are theoretical.  Their</a:t>
            </a:r>
          </a:p>
          <a:p>
            <a:r>
              <a:rPr lang="en-US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flight characteristics are generic in nature </a:t>
            </a:r>
          </a:p>
          <a:p>
            <a:r>
              <a:rPr lang="en-US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and do not share any operational characteristics with any real aircraft.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329629" y="2093205"/>
            <a:ext cx="363545" cy="136609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89" y="1203312"/>
            <a:ext cx="5338260" cy="3238308"/>
          </a:xfrm>
        </p:spPr>
        <p:txBody>
          <a:bodyPr>
            <a:normAutofit fontScale="85000" lnSpcReduction="20000"/>
          </a:bodyPr>
          <a:lstStyle/>
          <a:p>
            <a:r>
              <a:rPr lang="en-US" sz="2000" b="0" dirty="0"/>
              <a:t>We will test the Flight Controller and XIO Connection</a:t>
            </a:r>
          </a:p>
          <a:p>
            <a:pPr lvl="1"/>
            <a:r>
              <a:rPr lang="en-US" sz="2000" b="0" dirty="0"/>
              <a:t>Give the flight controller application focus by clicking on it</a:t>
            </a:r>
          </a:p>
          <a:p>
            <a:r>
              <a:rPr lang="en-US" sz="2000" b="0" dirty="0"/>
              <a:t>The Following Keyboard Commands Control the Aircraft</a:t>
            </a:r>
          </a:p>
          <a:p>
            <a:pPr lvl="1"/>
            <a:r>
              <a:rPr lang="en-US" sz="2000" b="0" dirty="0">
                <a:solidFill>
                  <a:srgbClr val="0000FF"/>
                </a:solidFill>
              </a:rPr>
              <a:t>Numbers 1-9: Select Platform to Control</a:t>
            </a:r>
          </a:p>
          <a:p>
            <a:pPr lvl="1"/>
            <a:r>
              <a:rPr lang="en-US" sz="2000" b="0" dirty="0">
                <a:solidFill>
                  <a:srgbClr val="FF6600"/>
                </a:solidFill>
              </a:rPr>
              <a:t>Backspace:  Deselect all platforms</a:t>
            </a:r>
          </a:p>
          <a:p>
            <a:pPr lvl="1"/>
            <a:r>
              <a:rPr lang="en-US" sz="2000" b="0" dirty="0">
                <a:solidFill>
                  <a:srgbClr val="FF0000"/>
                </a:solidFill>
              </a:rPr>
              <a:t>Arrows or &lt;WASD&gt; : platform pitch, roll, rate changes</a:t>
            </a:r>
          </a:p>
          <a:p>
            <a:pPr lvl="1"/>
            <a:r>
              <a:rPr lang="en-US" sz="2000" b="0" dirty="0">
                <a:solidFill>
                  <a:srgbClr val="008000"/>
                </a:solidFill>
              </a:rPr>
              <a:t>Page-Up / Page-Down or “[“ / “]”: Increase / Decrease Platform Speed</a:t>
            </a:r>
          </a:p>
          <a:p>
            <a:pPr lvl="1"/>
            <a:endParaRPr lang="en-US" b="0" dirty="0">
              <a:solidFill>
                <a:srgbClr val="FF0000"/>
              </a:solidFill>
            </a:endParaRPr>
          </a:p>
          <a:p>
            <a:pPr lvl="1"/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Cj04417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953000"/>
            <a:ext cx="1266825" cy="1266825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89777" y="4279979"/>
            <a:ext cx="6286500" cy="2126313"/>
            <a:chOff x="1428750" y="2005012"/>
            <a:chExt cx="6286500" cy="21263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340"/>
            <a:stretch/>
          </p:blipFill>
          <p:spPr>
            <a:xfrm>
              <a:off x="1428750" y="2005012"/>
              <a:ext cx="6286500" cy="212631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961002" y="268811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18058" y="2686284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65947" y="2686284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3821" y="2686282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67213" y="268628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5087" y="2686280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2143" y="268995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20032" y="268995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7906" y="2689954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3915" y="2689958"/>
              <a:ext cx="488418" cy="214829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8633" y="2930488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21883" y="3154495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75263" y="3154496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79516" y="3154494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26073" y="3380341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29748" y="3620872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88636" y="3620873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76365" y="3620871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10557" y="2930485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62107" y="2928655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73954" y="2928651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77626" y="2689961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70" y="1447562"/>
            <a:ext cx="381033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5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181600"/>
          </a:xfrm>
        </p:spPr>
        <p:txBody>
          <a:bodyPr>
            <a:noAutofit/>
          </a:bodyPr>
          <a:lstStyle/>
          <a:p>
            <a:r>
              <a:rPr lang="en-US" sz="1600" b="0" dirty="0"/>
              <a:t>The Following Advanced Variables are Important (check the Advanced box in </a:t>
            </a:r>
            <a:r>
              <a:rPr lang="en-US" sz="1600" b="0" dirty="0" err="1"/>
              <a:t>cmake-gui</a:t>
            </a:r>
            <a:r>
              <a:rPr lang="en-US" sz="1600" b="0" dirty="0"/>
              <a:t>):</a:t>
            </a:r>
          </a:p>
          <a:p>
            <a:pPr lvl="1"/>
            <a:r>
              <a:rPr lang="en-US" sz="1600" dirty="0"/>
              <a:t>SWDEV_THIRD_PARTY_PACKAGE_SOURCES</a:t>
            </a:r>
          </a:p>
          <a:p>
            <a:pPr lvl="2"/>
            <a:r>
              <a:rPr lang="en-US" sz="1400" b="0" dirty="0"/>
              <a:t>Tells </a:t>
            </a:r>
            <a:r>
              <a:rPr lang="en-US" sz="1400" b="0" dirty="0" err="1"/>
              <a:t>CMake</a:t>
            </a:r>
            <a:r>
              <a:rPr lang="en-US" sz="1400" b="0" dirty="0"/>
              <a:t> where to find 3</a:t>
            </a:r>
            <a:r>
              <a:rPr lang="en-US" sz="1400" b="0" baseline="30000" dirty="0"/>
              <a:t>rd</a:t>
            </a:r>
            <a:r>
              <a:rPr lang="en-US" sz="1400" b="0" dirty="0"/>
              <a:t>_Party sources for things like </a:t>
            </a:r>
            <a:r>
              <a:rPr lang="en-US" sz="1400" b="0" dirty="0" err="1"/>
              <a:t>gtest</a:t>
            </a:r>
            <a:r>
              <a:rPr lang="en-US" sz="1400" b="0" dirty="0"/>
              <a:t> (need by </a:t>
            </a:r>
            <a:r>
              <a:rPr lang="en-US" sz="1400" dirty="0"/>
              <a:t>mission</a:t>
            </a:r>
            <a:r>
              <a:rPr lang="en-US" sz="1400" b="0" dirty="0"/>
              <a:t>), </a:t>
            </a:r>
            <a:r>
              <a:rPr lang="en-US" sz="1400" b="0" dirty="0" err="1"/>
              <a:t>osg</a:t>
            </a:r>
            <a:r>
              <a:rPr lang="en-US" sz="1400" b="0" dirty="0"/>
              <a:t>, </a:t>
            </a:r>
            <a:r>
              <a:rPr lang="en-US" sz="1400" b="0" dirty="0" err="1"/>
              <a:t>osg_earth</a:t>
            </a:r>
            <a:r>
              <a:rPr lang="en-US" sz="1400" b="0" dirty="0"/>
              <a:t>, </a:t>
            </a:r>
            <a:r>
              <a:rPr lang="en-US" sz="1400" b="0" dirty="0" err="1"/>
              <a:t>qt</a:t>
            </a:r>
            <a:r>
              <a:rPr lang="en-US" sz="1400" b="0" dirty="0"/>
              <a:t>, etc.</a:t>
            </a:r>
          </a:p>
          <a:p>
            <a:pPr lvl="2"/>
            <a:r>
              <a:rPr lang="en-US" sz="1400" b="0" dirty="0"/>
              <a:t>For </a:t>
            </a:r>
            <a:r>
              <a:rPr lang="en-US" sz="1400" dirty="0"/>
              <a:t>AFSIM</a:t>
            </a:r>
            <a:r>
              <a:rPr lang="en-US" sz="1400" b="0" dirty="0"/>
              <a:t> Releases, </a:t>
            </a:r>
            <a:r>
              <a:rPr lang="en-US" sz="1400" b="0" dirty="0" err="1"/>
              <a:t>CMake</a:t>
            </a:r>
            <a:r>
              <a:rPr lang="en-US" sz="1400" b="0" dirty="0"/>
              <a:t> expects to find the 3rd party resources in the folder: </a:t>
            </a:r>
          </a:p>
          <a:p>
            <a:pPr marL="1219139" lvl="2" indent="0">
              <a:buNone/>
            </a:pPr>
            <a:r>
              <a:rPr lang="en-US" sz="1400" b="0" dirty="0"/>
              <a:t>	…./</a:t>
            </a:r>
            <a:r>
              <a:rPr lang="en-US" sz="1400" b="0" dirty="0" err="1"/>
              <a:t>swdev</a:t>
            </a:r>
            <a:r>
              <a:rPr lang="en-US" sz="1400" b="0" dirty="0"/>
              <a:t>/dependencies/3rd_party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VTK_RESOURCES_ARCHIVE_FILENAME</a:t>
            </a:r>
          </a:p>
          <a:p>
            <a:pPr lvl="2"/>
            <a:r>
              <a:rPr lang="en-US" sz="1400" b="0" dirty="0"/>
              <a:t>Tells </a:t>
            </a:r>
            <a:r>
              <a:rPr lang="en-US" sz="1400" b="0" dirty="0" err="1"/>
              <a:t>CMake</a:t>
            </a:r>
            <a:r>
              <a:rPr lang="en-US" sz="1400" b="0" dirty="0"/>
              <a:t> where to find the VTK resources (needed if you build any of the visual apps: </a:t>
            </a:r>
            <a:r>
              <a:rPr lang="en-US" sz="1400" dirty="0"/>
              <a:t>wizard</a:t>
            </a:r>
            <a:r>
              <a:rPr lang="en-US" sz="1400" b="0" dirty="0"/>
              <a:t>, </a:t>
            </a:r>
            <a:r>
              <a:rPr lang="en-US" sz="1400" dirty="0"/>
              <a:t>warlock</a:t>
            </a:r>
            <a:r>
              <a:rPr lang="en-US" sz="1400" b="0" dirty="0"/>
              <a:t>, </a:t>
            </a:r>
            <a:r>
              <a:rPr lang="en-US" sz="1400" dirty="0"/>
              <a:t>mystic</a:t>
            </a:r>
            <a:r>
              <a:rPr lang="en-US" sz="1400" b="0" dirty="0"/>
              <a:t>).</a:t>
            </a:r>
          </a:p>
          <a:p>
            <a:pPr lvl="2"/>
            <a:r>
              <a:rPr lang="en-US" sz="1600" b="0" dirty="0"/>
              <a:t>For </a:t>
            </a:r>
            <a:r>
              <a:rPr lang="en-US" sz="1600" dirty="0"/>
              <a:t>AFSIM</a:t>
            </a:r>
            <a:r>
              <a:rPr lang="en-US" sz="1600" b="0" dirty="0"/>
              <a:t> Releases, </a:t>
            </a:r>
            <a:r>
              <a:rPr lang="en-US" sz="1600" b="0" dirty="0" err="1"/>
              <a:t>CMake</a:t>
            </a:r>
            <a:r>
              <a:rPr lang="en-US" sz="1600" b="0" dirty="0"/>
              <a:t> expects to find the VTK resources in the folder:</a:t>
            </a:r>
          </a:p>
          <a:p>
            <a:pPr marL="1219139" lvl="2" indent="0">
              <a:buNone/>
            </a:pPr>
            <a:r>
              <a:rPr lang="en-US" sz="1600" b="0" dirty="0"/>
              <a:t>	…./</a:t>
            </a:r>
            <a:r>
              <a:rPr lang="en-US" sz="1600" b="0" dirty="0" err="1"/>
              <a:t>swdev</a:t>
            </a:r>
            <a:r>
              <a:rPr lang="en-US" sz="1600" b="0" dirty="0"/>
              <a:t>/dependencies/resources</a:t>
            </a:r>
          </a:p>
        </p:txBody>
      </p:sp>
    </p:spTree>
    <p:extLst>
      <p:ext uri="{BB962C8B-B14F-4D97-AF65-F5344CB8AC3E}">
        <p14:creationId xmlns:p14="http://schemas.microsoft.com/office/powerpoint/2010/main" val="116753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(2/4)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799" y="1600203"/>
            <a:ext cx="7506160" cy="4525963"/>
          </a:xfrm>
          <a:prstGeom prst="rect">
            <a:avLst/>
          </a:prstGeom>
        </p:spPr>
        <p:txBody>
          <a:bodyPr lIns="121917" tIns="60958" rIns="121917" bIns="60958">
            <a:normAutofit fontScale="92500" lnSpcReduction="20000"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Open </a:t>
            </a:r>
            <a:r>
              <a:rPr lang="en-US" dirty="0"/>
              <a:t>run_cmake.bat </a:t>
            </a:r>
            <a:r>
              <a:rPr lang="en-US" b="0" dirty="0"/>
              <a:t>in text editor</a:t>
            </a:r>
          </a:p>
          <a:p>
            <a:r>
              <a:rPr lang="en-US" b="0" dirty="0"/>
              <a:t>Change:</a:t>
            </a:r>
          </a:p>
          <a:p>
            <a:pPr lvl="1"/>
            <a:r>
              <a:rPr lang="en-US" sz="1500" dirty="0"/>
              <a:t>BUILD_WITH_wsf_p6dof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/>
              <a:t>BUILD_WITH_xio_exercise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/>
              <a:t>BUILD_WITH_warlock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/>
              <a:t>BUILD_WITH_WARLOCK_PLUGIN_P6dofData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/>
              <a:t>BUILD_WITH_WARLOCK_PLUGIN_PlatformBrowser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/>
              <a:t>BUILD_WITH_WARLOCK_PLUGIN_PlatformData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 err="1"/>
              <a:t>BUILD_WITH_WARLOCK_PLUGIN_SimController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 err="1"/>
              <a:t>BUILD_WITH_WARLOCK_PLUGIN_VisualEffects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 err="1"/>
              <a:t>BUILD_WITH_WKF_PLUGIN_MapDisplay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 err="1"/>
              <a:t>BUILD_WITH_WKF_PLUGIN_MapHoverInfo</a:t>
            </a:r>
            <a:r>
              <a:rPr lang="en-US" sz="1500" b="0" dirty="0"/>
              <a:t> to ON</a:t>
            </a:r>
          </a:p>
          <a:p>
            <a:pPr lvl="1"/>
            <a:r>
              <a:rPr lang="en-US" sz="1500" dirty="0" err="1"/>
              <a:t>BUILD_WITH_WKF_PLUGIN_TetherView</a:t>
            </a:r>
            <a:r>
              <a:rPr lang="en-US" sz="1500" b="0" dirty="0"/>
              <a:t> to ON</a:t>
            </a:r>
          </a:p>
          <a:p>
            <a:pPr lvl="1"/>
            <a:endParaRPr lang="en-US" sz="1500" b="0" dirty="0"/>
          </a:p>
          <a:p>
            <a:r>
              <a:rPr lang="en-US" b="0" dirty="0"/>
              <a:t>Run </a:t>
            </a:r>
            <a:r>
              <a:rPr lang="en-US" dirty="0"/>
              <a:t>run_cmake.bat</a:t>
            </a:r>
          </a:p>
          <a:p>
            <a:r>
              <a:rPr lang="en-US" b="0" dirty="0"/>
              <a:t>Return to the Visual Studio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1" y="1481769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Open run_cmake_lnx.sh if </a:t>
            </a:r>
          </a:p>
          <a:p>
            <a:r>
              <a:rPr lang="en-US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building in 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4900671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Run run_cmake_lnx.sh if </a:t>
            </a:r>
          </a:p>
          <a:p>
            <a:r>
              <a:rPr lang="en-US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building in Linux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(3/4)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If Visual Studio is already open:</a:t>
            </a:r>
          </a:p>
          <a:p>
            <a:pPr lvl="1"/>
            <a:r>
              <a:rPr lang="en-US" b="0" dirty="0"/>
              <a:t>Navigate to it and select Reload All when prompted.</a:t>
            </a:r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Alternatively, open the solution file </a:t>
            </a:r>
            <a:r>
              <a:rPr lang="en-US" dirty="0"/>
              <a:t>afsim.sln</a:t>
            </a:r>
            <a:r>
              <a:rPr lang="en-US" b="0" dirty="0"/>
              <a:t> by:</a:t>
            </a:r>
          </a:p>
          <a:p>
            <a:pPr lvl="1"/>
            <a:r>
              <a:rPr lang="en-US" b="0" dirty="0"/>
              <a:t>Opening from </a:t>
            </a:r>
            <a:r>
              <a:rPr lang="en-US" dirty="0"/>
              <a:t>swdev\build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9400"/>
            <a:ext cx="5505450" cy="18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6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11" y="1286894"/>
            <a:ext cx="8229600" cy="4525963"/>
          </a:xfrm>
        </p:spPr>
        <p:txBody>
          <a:bodyPr/>
          <a:lstStyle/>
          <a:p>
            <a:r>
              <a:rPr lang="en-US" b="0" dirty="0"/>
              <a:t>This project uses the following source files:</a:t>
            </a:r>
          </a:p>
          <a:p>
            <a:pPr lvl="1"/>
            <a:r>
              <a:rPr lang="en-US" sz="1800" dirty="0"/>
              <a:t>Flight Controller App</a:t>
            </a:r>
          </a:p>
          <a:p>
            <a:pPr lvl="2"/>
            <a:r>
              <a:rPr lang="en-US" sz="1600" dirty="0"/>
              <a:t>FlightControllerPlatformListRequest.hpp</a:t>
            </a:r>
          </a:p>
          <a:p>
            <a:pPr lvl="2"/>
            <a:r>
              <a:rPr lang="en-US" sz="1600" dirty="0"/>
              <a:t>FlightControllerPlatformListRequest.cpp</a:t>
            </a:r>
          </a:p>
          <a:p>
            <a:pPr lvl="2"/>
            <a:r>
              <a:rPr lang="en-US" sz="1600" dirty="0"/>
              <a:t>FlightControllerInterface.hpp</a:t>
            </a:r>
          </a:p>
          <a:p>
            <a:pPr lvl="2"/>
            <a:r>
              <a:rPr lang="en-US" sz="1600" dirty="0"/>
              <a:t>FlightControllerInterface.cpp</a:t>
            </a:r>
          </a:p>
          <a:p>
            <a:pPr lvl="2"/>
            <a:r>
              <a:rPr lang="en-US" sz="1600" dirty="0"/>
              <a:t>FlightControlPkt.hpp</a:t>
            </a:r>
          </a:p>
          <a:p>
            <a:pPr lvl="2"/>
            <a:r>
              <a:rPr lang="en-US" sz="1600" dirty="0"/>
              <a:t>FlightController.cpp</a:t>
            </a:r>
          </a:p>
          <a:p>
            <a:pPr lvl="1"/>
            <a:r>
              <a:rPr lang="en-US" sz="1800" dirty="0"/>
              <a:t>AFSIM Extensions</a:t>
            </a:r>
          </a:p>
          <a:p>
            <a:pPr lvl="2"/>
            <a:r>
              <a:rPr lang="en-US" sz="1600" dirty="0"/>
              <a:t>PlatformControlService.hpp</a:t>
            </a:r>
          </a:p>
          <a:p>
            <a:pPr lvl="2"/>
            <a:r>
              <a:rPr lang="en-US" sz="1600" dirty="0"/>
              <a:t>PlatformControlService.cpp</a:t>
            </a:r>
          </a:p>
          <a:p>
            <a:pPr lvl="2"/>
            <a:r>
              <a:rPr lang="en-US" sz="1600" dirty="0"/>
              <a:t>XIO_PluginRegistration.cpp</a:t>
            </a:r>
          </a:p>
          <a:p>
            <a:pPr lvl="1"/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7713" y="5791200"/>
            <a:ext cx="7723187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b="0" dirty="0">
                <a:solidFill>
                  <a:srgbClr val="000000"/>
                </a:solidFill>
              </a:rPr>
              <a:t>Note that many solutions are possible; we have provided a solution in order to complete our training exercise in a short time period.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0534" r="6572" b="2855"/>
          <a:stretch/>
        </p:blipFill>
        <p:spPr>
          <a:xfrm>
            <a:off x="5941692" y="1822960"/>
            <a:ext cx="2721998" cy="34628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Definitions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358900"/>
            <a:ext cx="5181600" cy="4876800"/>
          </a:xfrm>
          <a:prstGeom prst="rect">
            <a:avLst/>
          </a:prstGeom>
        </p:spPr>
        <p:txBody>
          <a:bodyPr/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AFSIM - Advanced Framework for Simulation, Integration, and Modeling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AGL – Above Ground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DIS – Distributed Interactive Simulation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DTED – Digital Terrain Elevation Data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EO/IR – Electro-Optical/Infra-Red</a:t>
            </a:r>
            <a:r>
              <a:rPr lang="en-US" sz="1200" b="1" dirty="0"/>
              <a:t> </a:t>
            </a:r>
            <a:endParaRPr lang="en-US" sz="1200" dirty="0"/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ESM – Electronic Support Measure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FOV – Field Of View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GUI – Graphical User Interface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HLA – High Level Architecture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IEEE – Institute of Electrical &amp; Electronics Engineers, Inc.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JTIDS – Joint Tactical Information Distribution System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MSL – Mean Sea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PDU – Protocol Data Unit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RCS – Radar Cross Section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SAM – Surface-to-Air Missile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SAR – Synthetic Aperture Radar 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VESPA – Visual Environment for Scenario Preparation and Analysis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WKF – Warlock Framework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67400" y="13589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dBsm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GHz– GigaHertz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kts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56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767119" cy="481635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This exercise utilizes the following classes for </a:t>
            </a:r>
            <a:r>
              <a:rPr lang="en-US" dirty="0"/>
              <a:t>AFSIM</a:t>
            </a:r>
            <a:r>
              <a:rPr lang="en-US" b="0" dirty="0"/>
              <a:t> extension: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FlightControlPkt</a:t>
            </a:r>
            <a:r>
              <a:rPr lang="en-US" b="0" dirty="0"/>
              <a:t> : public </a:t>
            </a:r>
            <a:r>
              <a:rPr lang="en-US" dirty="0"/>
              <a:t>WsfXIO_Packet</a:t>
            </a:r>
          </a:p>
          <a:p>
            <a:pPr lvl="2"/>
            <a:r>
              <a:rPr lang="en-US" b="0" dirty="0"/>
              <a:t>Defines a new type of packet that carries platform control information, including the current pitch rate, roll rate, yaw rate, and throttle value.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PlatformControlService</a:t>
            </a:r>
            <a:r>
              <a:rPr lang="en-US" b="0" dirty="0"/>
              <a:t> : public </a:t>
            </a:r>
            <a:r>
              <a:rPr lang="en-US" dirty="0"/>
              <a:t>WsfSimulationExtension</a:t>
            </a:r>
          </a:p>
          <a:p>
            <a:pPr lvl="2"/>
            <a:r>
              <a:rPr lang="en-US" b="0" dirty="0"/>
              <a:t>Accepts </a:t>
            </a:r>
            <a:r>
              <a:rPr lang="en-US" dirty="0"/>
              <a:t>FlightControlPkt</a:t>
            </a:r>
            <a:r>
              <a:rPr lang="en-US" b="0" dirty="0"/>
              <a:t> packets from an external application and uses them to control platforms equipped with P6DOF movers</a:t>
            </a:r>
          </a:p>
          <a:p>
            <a:pPr lvl="2"/>
            <a:r>
              <a:rPr lang="en-US" b="0" dirty="0"/>
              <a:t>Sends </a:t>
            </a:r>
            <a:r>
              <a:rPr lang="en-US" dirty="0"/>
              <a:t>WsfXIO_PlatformListUpdatePkt</a:t>
            </a:r>
            <a:r>
              <a:rPr lang="en-US" b="0" dirty="0"/>
              <a:t> packets to inform the external application about the platforms that are selectable for control.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RegisterPlatformController </a:t>
            </a:r>
            <a:r>
              <a:rPr lang="en-US" b="0" dirty="0"/>
              <a:t>: public</a:t>
            </a:r>
            <a:r>
              <a:rPr lang="en-US" dirty="0"/>
              <a:t> WsfScenarioExtension</a:t>
            </a:r>
          </a:p>
          <a:p>
            <a:pPr lvl="2"/>
            <a:r>
              <a:rPr lang="en-US" b="0" dirty="0"/>
              <a:t>This class waits until the simulation has been created, and then registers the </a:t>
            </a:r>
            <a:r>
              <a:rPr lang="en-US" dirty="0"/>
              <a:t>PlatformControlService</a:t>
            </a:r>
            <a:r>
              <a:rPr lang="en-US" b="0" dirty="0"/>
              <a:t> class as a simulation extension when it receives the </a:t>
            </a:r>
            <a:r>
              <a:rPr lang="en-US" dirty="0"/>
              <a:t>SimulationCreated</a:t>
            </a:r>
            <a:r>
              <a:rPr lang="en-US" b="0" dirty="0"/>
              <a:t> method call</a:t>
            </a:r>
          </a:p>
          <a:p>
            <a:pPr lvl="1"/>
            <a:r>
              <a:rPr lang="en-US" b="0" dirty="0"/>
              <a:t>class</a:t>
            </a:r>
            <a:r>
              <a:rPr lang="en-US" dirty="0"/>
              <a:t> WsfDefaultApplicationExtension : </a:t>
            </a:r>
            <a:r>
              <a:rPr lang="en-US" b="0" dirty="0"/>
              <a:t>public</a:t>
            </a:r>
            <a:r>
              <a:rPr lang="en-US" dirty="0"/>
              <a:t> WsfApplicationExtention </a:t>
            </a:r>
          </a:p>
          <a:p>
            <a:pPr lvl="2"/>
            <a:r>
              <a:rPr lang="en-US" b="0" dirty="0"/>
              <a:t>a simple application extension with a </a:t>
            </a:r>
            <a:r>
              <a:rPr lang="en-US" dirty="0"/>
              <a:t>ScenarioCreated</a:t>
            </a:r>
            <a:r>
              <a:rPr lang="en-US" b="0" dirty="0"/>
              <a:t> method</a:t>
            </a:r>
          </a:p>
          <a:p>
            <a:pPr lvl="2"/>
            <a:r>
              <a:rPr lang="en-US" b="0" dirty="0"/>
              <a:t>Templated on a scenario extension</a:t>
            </a:r>
          </a:p>
          <a:p>
            <a:pPr lvl="2"/>
            <a:r>
              <a:rPr lang="en-US" b="0" dirty="0"/>
              <a:t>When </a:t>
            </a:r>
            <a:r>
              <a:rPr lang="en-US" dirty="0"/>
              <a:t>ScenarioCreated</a:t>
            </a:r>
            <a:r>
              <a:rPr lang="en-US" b="0" dirty="0"/>
              <a:t> is invoked, it registers the scenario extension with the scenario</a:t>
            </a:r>
          </a:p>
        </p:txBody>
      </p:sp>
    </p:spTree>
    <p:extLst>
      <p:ext uri="{BB962C8B-B14F-4D97-AF65-F5344CB8AC3E}">
        <p14:creationId xmlns:p14="http://schemas.microsoft.com/office/powerpoint/2010/main" val="236459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4" y="1172030"/>
            <a:ext cx="9006495" cy="5263146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This exercise utilizes the following classes for the external FlightController application: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FlightControlPkt</a:t>
            </a:r>
            <a:r>
              <a:rPr lang="en-US" b="0" dirty="0"/>
              <a:t> : public </a:t>
            </a:r>
            <a:r>
              <a:rPr lang="en-US" dirty="0"/>
              <a:t>WsfXIO_Packet</a:t>
            </a:r>
          </a:p>
          <a:p>
            <a:pPr lvl="2"/>
            <a:r>
              <a:rPr lang="en-US" b="0" dirty="0"/>
              <a:t>Defines a new type of packet that carries platform control information, including the current pitch rate, roll rate, yaw rate, and throttle value.</a:t>
            </a:r>
          </a:p>
          <a:p>
            <a:pPr lvl="2"/>
            <a:r>
              <a:rPr lang="en-US" b="0" dirty="0"/>
              <a:t>Duplicated in the XIO source folder due to cmake not knowing about the flight_controller folder at XIO exercise build time (it only knows about the flight_controller folder when building the external FlightController application)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FlightControllerWidget</a:t>
            </a:r>
            <a:r>
              <a:rPr lang="en-US" b="0" dirty="0"/>
              <a:t> : public </a:t>
            </a:r>
            <a:r>
              <a:rPr lang="en-US" dirty="0"/>
              <a:t>QMainWindow</a:t>
            </a:r>
          </a:p>
          <a:p>
            <a:pPr lvl="2"/>
            <a:r>
              <a:rPr lang="en-US" b="0" dirty="0"/>
              <a:t>Defines a Main window widget that is used to display the Flight Controller’s window on the screen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FlightControllerPlatformListRequest : </a:t>
            </a:r>
            <a:r>
              <a:rPr lang="en-US" b="0" dirty="0"/>
              <a:t>public</a:t>
            </a:r>
            <a:r>
              <a:rPr lang="en-US" dirty="0"/>
              <a:t> WsfXIO_PlatformListRequest</a:t>
            </a:r>
          </a:p>
          <a:p>
            <a:pPr lvl="2"/>
            <a:r>
              <a:rPr lang="en-US" b="0" dirty="0"/>
              <a:t>Maintains a list of those platforms that can be selected and controlled by the application</a:t>
            </a:r>
          </a:p>
          <a:p>
            <a:pPr lvl="2"/>
            <a:r>
              <a:rPr lang="en-US" dirty="0"/>
              <a:t>HandlePlatormList</a:t>
            </a:r>
            <a:r>
              <a:rPr lang="en-US" b="0" dirty="0"/>
              <a:t> is a callback invoked whenever a </a:t>
            </a:r>
            <a:r>
              <a:rPr lang="en-US" dirty="0"/>
              <a:t>WsfXIO_PlatformListUpdatePkt</a:t>
            </a:r>
            <a:r>
              <a:rPr lang="en-US" b="0" dirty="0"/>
              <a:t> is received from </a:t>
            </a:r>
            <a:r>
              <a:rPr lang="en-US" dirty="0"/>
              <a:t>AFSIM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FlightControllerInterface</a:t>
            </a:r>
            <a:r>
              <a:rPr lang="en-US" b="0" dirty="0"/>
              <a:t> : public </a:t>
            </a:r>
            <a:r>
              <a:rPr lang="en-US" dirty="0"/>
              <a:t>WsfScenarioExtension</a:t>
            </a:r>
          </a:p>
          <a:p>
            <a:pPr lvl="2"/>
            <a:r>
              <a:rPr lang="en-US" b="0" dirty="0"/>
              <a:t>Maintains the rates of change to apply to pitch, roll, and yaw when user presses keys</a:t>
            </a:r>
          </a:p>
          <a:p>
            <a:pPr lvl="2"/>
            <a:r>
              <a:rPr lang="en-US" b="0" dirty="0"/>
              <a:t>Method </a:t>
            </a:r>
            <a:r>
              <a:rPr lang="en-US" dirty="0"/>
              <a:t>Update</a:t>
            </a:r>
            <a:r>
              <a:rPr lang="en-US" b="0" dirty="0"/>
              <a:t> does most of the real work to get input from the keyboard and generating </a:t>
            </a:r>
            <a:r>
              <a:rPr lang="en-US" dirty="0"/>
              <a:t>FlightControlPkt</a:t>
            </a:r>
            <a:r>
              <a:rPr lang="en-US" b="0" dirty="0"/>
              <a:t> packets with the pitch, roll, and yaw values</a:t>
            </a:r>
          </a:p>
        </p:txBody>
      </p:sp>
    </p:spTree>
    <p:extLst>
      <p:ext uri="{BB962C8B-B14F-4D97-AF65-F5344CB8AC3E}">
        <p14:creationId xmlns:p14="http://schemas.microsoft.com/office/powerpoint/2010/main" val="149914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Packets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0" y="1600203"/>
            <a:ext cx="4052010" cy="4525963"/>
          </a:xfrm>
        </p:spPr>
        <p:txBody>
          <a:bodyPr/>
          <a:lstStyle/>
          <a:p>
            <a:r>
              <a:rPr lang="en-US" b="0" dirty="0"/>
              <a:t>Common to both the Simulation Extension and the Flight Controller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2172" y="1447137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WsfXIO_Packet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4075" y="1851012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WsfXIO_HeartbeatPkt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5224" y="2092789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WsfXIO_InitializePkt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7518" y="2333202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WsfXIO_RequestDataPkt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3157" y="2569467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WsfXIO_RequestPkt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4304" y="2811247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WsfXIO_ResponsePkt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5449" y="3053025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WsfXIO_TimeBehindPkt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5224" y="3289294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WsfXIO_PlatformListUpdatePkt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6370" y="3531070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WsfXIO_DeletePlatformPkt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7519" y="3771479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WsfXIO_RequestTracksPkt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3156" y="4013260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WsfXIO_RequestTracksPkt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4302" y="4249528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WsfXIO_TrackDropPkt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5446" y="4491303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WsfXIO_PlatformListPkt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5224" y="4729940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WsfXIO_PlatformListPkt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060821" y="1653871"/>
            <a:ext cx="6875" cy="3420018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6" idx="1"/>
          </p:cNvCxnSpPr>
          <p:nvPr/>
        </p:nvCxnSpPr>
        <p:spPr>
          <a:xfrm>
            <a:off x="7067696" y="1954379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68844" y="2189279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69993" y="2431054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8844" y="2677418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69992" y="2912318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71141" y="3154093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68844" y="3399316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69992" y="3634216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71141" y="3875991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9992" y="4122355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71140" y="4357255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72289" y="4599030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59687" y="4833930"/>
            <a:ext cx="1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89327" y="4945144"/>
                <a:ext cx="136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327" y="4945144"/>
                <a:ext cx="136255" cy="276999"/>
              </a:xfrm>
              <a:prstGeom prst="rect">
                <a:avLst/>
              </a:prstGeom>
              <a:blipFill>
                <a:blip r:embed="rId2"/>
                <a:stretch>
                  <a:fillRect l="-34783" r="-304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233157" y="5214031"/>
            <a:ext cx="18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There are 62 predefined packet types in XIO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66409" y="2495666"/>
            <a:ext cx="1828800" cy="206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FlightControllerPkt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880810" y="1821657"/>
            <a:ext cx="1183448" cy="4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865682" y="1820021"/>
            <a:ext cx="6875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00416" y="2777640"/>
            <a:ext cx="2663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We will add a new packet type for use in our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AFSIM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extension as well as the flight controller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76007" y="3875991"/>
            <a:ext cx="308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We will make use of the existing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WsfXIO_PlatformListUpdatePkt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C18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Interface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Used only by the </a:t>
            </a:r>
            <a:r>
              <a:rPr lang="en-US" sz="2000" b="0" dirty="0" err="1">
                <a:solidFill>
                  <a:srgbClr val="0000FF"/>
                </a:solidFill>
              </a:rPr>
              <a:t>FlightController</a:t>
            </a:r>
            <a:r>
              <a:rPr lang="en-US" sz="2000" b="0" dirty="0">
                <a:solidFill>
                  <a:srgbClr val="0000FF"/>
                </a:solidFill>
              </a:rPr>
              <a:t> App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2708" y="4522319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WsfXIO_InputData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7108" y="4958800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WsfXIO_Interface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7044" y="4522319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WsfXIO_RequestManager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67044" y="3215784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WsfXIO_Request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7577" y="3649868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WsfXIO_PlatformListRequest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7577" y="4083989"/>
            <a:ext cx="1828800" cy="206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FlightControllerPlatformListRequest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29717" y="1334744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Ui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FlightControllerMainWindow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32336" y="1765312"/>
            <a:ext cx="1828800" cy="206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QMainWindow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9717" y="2200242"/>
            <a:ext cx="1828800" cy="206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FlightControllerWidget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07108" y="5392472"/>
            <a:ext cx="1828800" cy="206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FlightControllerInterface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44137" y="3283036"/>
            <a:ext cx="34216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We will create a new </a:t>
            </a:r>
            <a:r>
              <a:rPr lang="en-US" sz="1600" dirty="0" err="1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FlightControllerPlatformListRequest</a:t>
            </a:r>
            <a:r>
              <a:rPr lang="en-US" sz="1600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(registers with XIO to get platform list updates every time there is a change in the list of platforms)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4709" y="2442300"/>
            <a:ext cx="410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We will create a new </a:t>
            </a:r>
            <a:r>
              <a:rPr lang="en-US" sz="1600" dirty="0" err="1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FlightControllerWidget</a:t>
            </a:r>
            <a:endParaRPr lang="en-US" sz="1600" dirty="0">
              <a:solidFill>
                <a:srgbClr val="A000A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722220" y="1537962"/>
            <a:ext cx="0" cy="22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18500" y="1974715"/>
            <a:ext cx="0" cy="22735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55261" y="3855553"/>
            <a:ext cx="0" cy="22735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60468" y="3420654"/>
            <a:ext cx="0" cy="22735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965796" y="4773661"/>
            <a:ext cx="0" cy="182880"/>
          </a:xfrm>
          <a:prstGeom prst="line">
            <a:avLst/>
          </a:prstGeom>
          <a:ln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97386" y="3467114"/>
            <a:ext cx="0" cy="1051560"/>
          </a:xfrm>
          <a:prstGeom prst="line">
            <a:avLst/>
          </a:prstGeom>
          <a:ln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434" y="4337823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 .. 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02986" y="478015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534615" y="5162099"/>
            <a:ext cx="0" cy="22735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68121" y="4729061"/>
            <a:ext cx="0" cy="22735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" y="1139151"/>
            <a:ext cx="3604660" cy="4525963"/>
          </a:xfrm>
        </p:spPr>
        <p:txBody>
          <a:bodyPr lIns="0">
            <a:normAutofit fontScale="85000" lnSpcReduction="20000"/>
          </a:bodyPr>
          <a:lstStyle/>
          <a:p>
            <a:pPr marL="341313" indent="-252413"/>
            <a:r>
              <a:rPr lang="en-US" b="0" dirty="0"/>
              <a:t>We only use part of the XIO interface</a:t>
            </a:r>
          </a:p>
          <a:p>
            <a:pPr marL="742950" lvl="1" indent="-379413"/>
            <a:r>
              <a:rPr lang="en-US" b="0" dirty="0"/>
              <a:t>XIO in </a:t>
            </a:r>
            <a:r>
              <a:rPr lang="en-US" dirty="0"/>
              <a:t>AFSIM</a:t>
            </a:r>
            <a:r>
              <a:rPr lang="en-US" b="0" dirty="0"/>
              <a:t> utilizes:</a:t>
            </a:r>
          </a:p>
          <a:p>
            <a:pPr marL="1085850" lvl="2" indent="-303213"/>
            <a:r>
              <a:rPr lang="en-US" b="0" dirty="0"/>
              <a:t>An Application Extension</a:t>
            </a:r>
          </a:p>
          <a:p>
            <a:pPr marL="1085850" lvl="2" indent="-303213"/>
            <a:r>
              <a:rPr lang="en-US" b="0" dirty="0"/>
              <a:t>A Scenario Extension</a:t>
            </a:r>
          </a:p>
          <a:p>
            <a:pPr marL="1085850" lvl="2" indent="-303213"/>
            <a:r>
              <a:rPr lang="en-US" b="0" dirty="0"/>
              <a:t>A Simulation Extension</a:t>
            </a:r>
          </a:p>
          <a:p>
            <a:pPr marL="742950" lvl="1" indent="-379413"/>
            <a:r>
              <a:rPr lang="en-US" b="0" dirty="0" err="1"/>
              <a:t>FlightController</a:t>
            </a:r>
            <a:r>
              <a:rPr lang="en-US" b="0" dirty="0"/>
              <a:t> does not register XIO</a:t>
            </a:r>
          </a:p>
          <a:p>
            <a:pPr marL="1085850" lvl="2" indent="-303213"/>
            <a:r>
              <a:rPr lang="en-US" b="0" dirty="0"/>
              <a:t>Does not create any of the extensions</a:t>
            </a:r>
          </a:p>
          <a:p>
            <a:pPr marL="742950" lvl="1" indent="-379413"/>
            <a:r>
              <a:rPr lang="en-US" b="0" dirty="0" err="1"/>
              <a:t>FlightController</a:t>
            </a:r>
            <a:r>
              <a:rPr lang="en-US" b="0" dirty="0"/>
              <a:t> primarily uses the XIO classes shown</a:t>
            </a:r>
          </a:p>
          <a:p>
            <a:pPr marL="742950" lvl="1" indent="-379413"/>
            <a:r>
              <a:rPr lang="en-US" b="0" dirty="0"/>
              <a:t>main creates a </a:t>
            </a:r>
            <a:r>
              <a:rPr lang="en-US" dirty="0" err="1"/>
              <a:t>FlightControllerInterface</a:t>
            </a:r>
            <a:r>
              <a:rPr lang="en-US" b="0" dirty="0"/>
              <a:t> </a:t>
            </a:r>
          </a:p>
          <a:p>
            <a:pPr marL="742950" lvl="1" indent="-379413"/>
            <a:r>
              <a:rPr lang="en-US" b="0" dirty="0"/>
              <a:t>main creates a </a:t>
            </a:r>
            <a:r>
              <a:rPr lang="en-US" dirty="0" err="1"/>
              <a:t>FlightControllerWidget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65754" y="5745268"/>
            <a:ext cx="235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We will create a new </a:t>
            </a:r>
            <a:r>
              <a:rPr lang="en-US" sz="1600" dirty="0" err="1">
                <a:solidFill>
                  <a:srgbClr val="A000A0"/>
                </a:solidFill>
                <a:latin typeface="Arial" pitchFamily="34" charset="0"/>
                <a:cs typeface="Arial" pitchFamily="34" charset="0"/>
              </a:rPr>
              <a:t>FlightControllerInterface</a:t>
            </a:r>
            <a:endParaRPr lang="en-US" sz="1600" dirty="0">
              <a:solidFill>
                <a:srgbClr val="A00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46" grpId="0"/>
      <p:bldP spid="47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55"/>
            <a:ext cx="8229600" cy="488601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Exercise 1</a:t>
            </a:r>
          </a:p>
          <a:p>
            <a:pPr lvl="1"/>
            <a:r>
              <a:rPr lang="en-US" b="0" dirty="0"/>
              <a:t>Plugin setup, extension registration, Register </a:t>
            </a:r>
            <a:r>
              <a:rPr lang="en-US" b="0" dirty="0" err="1"/>
              <a:t>FlightControlPkt</a:t>
            </a:r>
            <a:r>
              <a:rPr lang="en-US" b="0" dirty="0"/>
              <a:t> packet type</a:t>
            </a:r>
          </a:p>
          <a:p>
            <a:pPr lvl="1"/>
            <a:r>
              <a:rPr lang="en-US" b="0" dirty="0"/>
              <a:t>Register to execute </a:t>
            </a:r>
            <a:r>
              <a:rPr lang="en-US" b="0" dirty="0" err="1"/>
              <a:t>ControlPlatform</a:t>
            </a:r>
            <a:r>
              <a:rPr lang="en-US" b="0" dirty="0"/>
              <a:t> callback method when these packets arrive</a:t>
            </a:r>
          </a:p>
          <a:p>
            <a:r>
              <a:rPr lang="en-US" b="0" dirty="0"/>
              <a:t>Exercise 2</a:t>
            </a:r>
          </a:p>
          <a:p>
            <a:pPr lvl="1"/>
            <a:r>
              <a:rPr lang="en-US" b="0" dirty="0"/>
              <a:t>Understand selection and deselection of platforms, and complete </a:t>
            </a:r>
            <a:r>
              <a:rPr lang="en-US" b="0" dirty="0" err="1"/>
              <a:t>ControlPlatform</a:t>
            </a:r>
            <a:endParaRPr lang="en-US" b="0" dirty="0"/>
          </a:p>
          <a:p>
            <a:r>
              <a:rPr lang="en-US" b="0" dirty="0"/>
              <a:t>Exercise 3</a:t>
            </a:r>
          </a:p>
          <a:p>
            <a:pPr lvl="1"/>
            <a:r>
              <a:rPr lang="en-US" b="0" dirty="0"/>
              <a:t>Understand </a:t>
            </a:r>
            <a:r>
              <a:rPr lang="en-US" b="0" dirty="0" err="1"/>
              <a:t>FlightController</a:t>
            </a:r>
            <a:r>
              <a:rPr lang="en-US" b="0" dirty="0"/>
              <a:t> Application</a:t>
            </a:r>
          </a:p>
          <a:p>
            <a:pPr lvl="1"/>
            <a:r>
              <a:rPr lang="en-US" b="0" dirty="0"/>
              <a:t>Implement </a:t>
            </a:r>
            <a:r>
              <a:rPr lang="en-US" b="0" dirty="0" err="1"/>
              <a:t>HandlePlatformList</a:t>
            </a:r>
            <a:r>
              <a:rPr lang="en-US" b="0" dirty="0"/>
              <a:t> packets</a:t>
            </a:r>
          </a:p>
          <a:p>
            <a:pPr lvl="1"/>
            <a:r>
              <a:rPr lang="en-US" b="0" dirty="0"/>
              <a:t>Implement Initialize</a:t>
            </a:r>
          </a:p>
          <a:p>
            <a:pPr lvl="1"/>
            <a:r>
              <a:rPr lang="en-US" b="0" dirty="0"/>
              <a:t>Understand use of </a:t>
            </a:r>
            <a:r>
              <a:rPr lang="en-US" b="0" dirty="0" err="1"/>
              <a:t>ProcessInput</a:t>
            </a:r>
            <a:r>
              <a:rPr lang="en-US" b="0" dirty="0"/>
              <a:t> in </a:t>
            </a:r>
            <a:r>
              <a:rPr lang="en-US" b="0" dirty="0" err="1"/>
              <a:t>FlightController</a:t>
            </a:r>
            <a:r>
              <a:rPr lang="en-US" b="0" dirty="0"/>
              <a:t> Application</a:t>
            </a:r>
          </a:p>
          <a:p>
            <a:pPr lvl="1"/>
            <a:r>
              <a:rPr lang="en-US" b="0" dirty="0"/>
              <a:t>Understand handling of key presses</a:t>
            </a:r>
          </a:p>
          <a:p>
            <a:pPr lvl="1"/>
            <a:r>
              <a:rPr lang="en-US" b="0" dirty="0"/>
              <a:t>Register </a:t>
            </a:r>
            <a:r>
              <a:rPr lang="en-US" b="0" dirty="0" err="1"/>
              <a:t>FlightControlPkt</a:t>
            </a:r>
            <a:r>
              <a:rPr lang="en-US" b="0" dirty="0"/>
              <a:t> and register for </a:t>
            </a:r>
            <a:r>
              <a:rPr lang="en-US" b="0" dirty="0" err="1"/>
              <a:t>PlatformListUpdates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946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Complete registration of default application extension, </a:t>
            </a:r>
            <a:r>
              <a:rPr lang="en-US" b="0" dirty="0" err="1"/>
              <a:t>templated</a:t>
            </a:r>
            <a:r>
              <a:rPr lang="en-US" b="0" dirty="0"/>
              <a:t> upon a scenario extension, and registration of a simulation extension</a:t>
            </a:r>
          </a:p>
          <a:p>
            <a:pPr lvl="1"/>
            <a:r>
              <a:rPr lang="en-US" b="0" dirty="0"/>
              <a:t>Observe </a:t>
            </a:r>
            <a:r>
              <a:rPr lang="en-US" dirty="0" err="1"/>
              <a:t>RegisterPlatformController</a:t>
            </a:r>
            <a:r>
              <a:rPr lang="en-US" b="0" dirty="0"/>
              <a:t> is a scenario extension</a:t>
            </a:r>
          </a:p>
          <a:p>
            <a:pPr lvl="1"/>
            <a:r>
              <a:rPr lang="en-US" b="0" dirty="0"/>
              <a:t>Observe </a:t>
            </a:r>
            <a:r>
              <a:rPr lang="en-US" dirty="0" err="1"/>
              <a:t>PlatformControlService</a:t>
            </a:r>
            <a:r>
              <a:rPr lang="en-US" b="0" dirty="0"/>
              <a:t> is a simulation extension</a:t>
            </a:r>
          </a:p>
          <a:p>
            <a:r>
              <a:rPr lang="en-US" b="0" dirty="0"/>
              <a:t>Register </a:t>
            </a:r>
            <a:r>
              <a:rPr lang="en-US" dirty="0" err="1"/>
              <a:t>FlightControlPkt</a:t>
            </a:r>
            <a:r>
              <a:rPr lang="en-US" b="0" dirty="0"/>
              <a:t> packet type</a:t>
            </a:r>
          </a:p>
          <a:p>
            <a:r>
              <a:rPr lang="en-US" b="0" dirty="0"/>
              <a:t>Register to execute </a:t>
            </a:r>
            <a:r>
              <a:rPr lang="en-US" dirty="0" err="1"/>
              <a:t>PlatformControlService</a:t>
            </a:r>
            <a:r>
              <a:rPr lang="en-US" b="0" dirty="0"/>
              <a:t>::</a:t>
            </a:r>
            <a:r>
              <a:rPr lang="en-US" dirty="0" err="1"/>
              <a:t>ControlPlatform</a:t>
            </a:r>
            <a:r>
              <a:rPr lang="en-US" b="0" dirty="0"/>
              <a:t> callback method when </a:t>
            </a:r>
            <a:r>
              <a:rPr lang="en-US" dirty="0" err="1"/>
              <a:t>FlightControlPkt</a:t>
            </a:r>
            <a:r>
              <a:rPr lang="en-US" b="0" dirty="0"/>
              <a:t> packets arrive</a:t>
            </a:r>
          </a:p>
        </p:txBody>
      </p:sp>
    </p:spTree>
    <p:extLst>
      <p:ext uri="{BB962C8B-B14F-4D97-AF65-F5344CB8AC3E}">
        <p14:creationId xmlns:p14="http://schemas.microsoft.com/office/powerpoint/2010/main" val="86307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6479" y="1868497"/>
            <a:ext cx="1879745" cy="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77161" y="1868041"/>
            <a:ext cx="1879318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7588" y="1874185"/>
            <a:ext cx="3758636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45174" y="2555310"/>
            <a:ext cx="2333813" cy="1025804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12890" y="2842450"/>
            <a:ext cx="24350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Sets up the new Application 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Extension classes to work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839559" y="2553404"/>
            <a:ext cx="1825793" cy="1199729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24334" y="2840545"/>
            <a:ext cx="1770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Sets up the new </a:t>
            </a:r>
            <a:r>
              <a:rPr lang="en-US" sz="14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ScenarioExtension</a:t>
            </a:r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classes to work </a:t>
            </a:r>
          </a:p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9465" y="2634505"/>
            <a:ext cx="1693520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WsfDefaultApplicationExtension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36224" y="23639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825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PlatformControlService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4156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RegisterPlatformController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59475" y="236223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7588" y="236052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0" y="2552264"/>
            <a:ext cx="1791073" cy="1199729"/>
          </a:xfrm>
          <a:prstGeom prst="roundRect">
            <a:avLst/>
          </a:prstGeom>
          <a:noFill/>
          <a:ln>
            <a:solidFill>
              <a:srgbClr val="6633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5830" y="2839405"/>
            <a:ext cx="1770742" cy="95410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Sets up the new </a:t>
            </a:r>
            <a:r>
              <a:rPr lang="en-US" sz="1400" dirty="0" err="1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SimulationExtension</a:t>
            </a:r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classes to work </a:t>
            </a:r>
          </a:p>
          <a:p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1546967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Applications, Scenarios, and Simulations can all be “Extended”</a:t>
            </a:r>
          </a:p>
          <a:p>
            <a:pPr lvl="1"/>
            <a:r>
              <a:rPr lang="en-US" dirty="0"/>
              <a:t>Application</a:t>
            </a:r>
            <a:r>
              <a:rPr lang="en-US" b="0" dirty="0"/>
              <a:t> Extensions are owned by the </a:t>
            </a:r>
            <a:r>
              <a:rPr lang="en-US" dirty="0"/>
              <a:t>Application</a:t>
            </a:r>
          </a:p>
          <a:p>
            <a:pPr lvl="2"/>
            <a:r>
              <a:rPr lang="en-US" sz="1600" b="0" dirty="0"/>
              <a:t>Represent optional capabilities that can be added to an application. </a:t>
            </a:r>
          </a:p>
          <a:p>
            <a:pPr lvl="2"/>
            <a:r>
              <a:rPr lang="en-US" sz="1600" b="0" dirty="0"/>
              <a:t>Used if you need new script types (sensors, weapons, components, movers)</a:t>
            </a:r>
          </a:p>
          <a:p>
            <a:pPr lvl="2"/>
            <a:r>
              <a:rPr lang="en-US" sz="1600" b="0" dirty="0">
                <a:solidFill>
                  <a:srgbClr val="0000CC"/>
                </a:solidFill>
              </a:rPr>
              <a:t>This is the entry point to registering all extensions </a:t>
            </a:r>
            <a:r>
              <a:rPr lang="en-US" sz="1600" b="0" dirty="0"/>
              <a:t>in </a:t>
            </a:r>
            <a:r>
              <a:rPr lang="en-US" sz="1600" dirty="0"/>
              <a:t>AFSIM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</a:t>
            </a:r>
            <a:r>
              <a:rPr lang="en-US" sz="1600" b="0" dirty="0">
                <a:solidFill>
                  <a:srgbClr val="C00000"/>
                </a:solidFill>
              </a:rPr>
              <a:t>create a scenario extension</a:t>
            </a:r>
            <a:r>
              <a:rPr lang="en-US" sz="1600" b="0" dirty="0"/>
              <a:t> or a </a:t>
            </a:r>
            <a:r>
              <a:rPr lang="en-US" sz="1600" b="0" dirty="0">
                <a:solidFill>
                  <a:srgbClr val="C00000"/>
                </a:solidFill>
              </a:rPr>
              <a:t>simulation extension</a:t>
            </a:r>
          </a:p>
          <a:p>
            <a:pPr lvl="1"/>
            <a:r>
              <a:rPr lang="en-US" b="0" dirty="0"/>
              <a:t>We also need an application extension if</a:t>
            </a:r>
          </a:p>
          <a:p>
            <a:pPr lvl="2"/>
            <a:r>
              <a:rPr lang="en-US" b="0" dirty="0"/>
              <a:t>We are creating new scripts</a:t>
            </a:r>
          </a:p>
          <a:p>
            <a:pPr lvl="2"/>
            <a:r>
              <a:rPr lang="en-US" b="0" dirty="0"/>
              <a:t>We need to register a new plugin</a:t>
            </a:r>
          </a:p>
          <a:p>
            <a:pPr lvl="1"/>
            <a:r>
              <a:rPr lang="en-US" b="0" dirty="0">
                <a:solidFill>
                  <a:srgbClr val="880000"/>
                </a:solidFill>
              </a:rPr>
              <a:t>We will use the default application extension, as we only need to register the scenario and simulation extensions </a:t>
            </a:r>
          </a:p>
          <a:p>
            <a:pPr lvl="2"/>
            <a:r>
              <a:rPr lang="en-US" b="0" dirty="0"/>
              <a:t>see the file </a:t>
            </a:r>
            <a:r>
              <a:rPr lang="en-US" dirty="0"/>
              <a:t>XIO_PluginRegistration.cpp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0495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1859" y="2896389"/>
            <a:ext cx="8532565" cy="1655280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1 –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XIO_PluginRegistration.cpp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76" y="2229998"/>
            <a:ext cx="8879623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"C"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//! This method is called to check the plugin version and compiler type.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//! If values do not match the plugin will not load.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CC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XIO_EXERCISE_EXPORT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WsfPluginVersion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UtPluginVersion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UtPluginVersion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00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WSF_PLUGIN_API_MAJOR_VERSION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US" sz="1100" dirty="0">
                <a:solidFill>
                  <a:srgbClr val="A00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WSF_PLUGIN_API_MINOR_VERSION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US" sz="1100" dirty="0">
                <a:solidFill>
                  <a:srgbClr val="A00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WSF_PLUGIN_API_COMPILER_STRING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//! This method is called to register the plugin with the application.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CC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XIO_EXERCISE_EXPORT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WsfPluginSetup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WsfApplication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aApplication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an application extension that creates a scenario extension for every scenario.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aApplication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RegisterExtension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43C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643C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platform_controller_registration</a:t>
            </a:r>
            <a:r>
              <a:rPr lang="en-US" sz="1100" dirty="0">
                <a:solidFill>
                  <a:srgbClr val="643C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WsfDefaultApplicationExtension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RegisterPlatformController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aApplication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ExtensionDepends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43C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643C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platform_controller_registration</a:t>
            </a:r>
            <a:r>
              <a:rPr lang="en-US" sz="1100" dirty="0">
                <a:solidFill>
                  <a:srgbClr val="643C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643C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"wsf_p6dof"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1859" y="4668269"/>
            <a:ext cx="8532565" cy="1655280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08443" y="5901236"/>
            <a:ext cx="2263967" cy="0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547691" y="5901236"/>
            <a:ext cx="1979364" cy="3673"/>
          </a:xfrm>
          <a:prstGeom prst="lin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9540" y="4303505"/>
            <a:ext cx="6506909" cy="1200329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 that the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WsfDefaultApplicationExtension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templated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upon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RegisterPlatformController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(a scenario extension)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120156"/>
            <a:ext cx="8229600" cy="1647756"/>
          </a:xfrm>
          <a:prstGeom prst="rect">
            <a:avLst/>
          </a:prstGeom>
        </p:spPr>
        <p:txBody>
          <a:bodyPr lIns="121917" tIns="60958" rIns="121917" bIns="60958">
            <a:normAutofit fontScale="77500" lnSpcReduction="20000"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Become familiar with </a:t>
            </a:r>
            <a:r>
              <a:rPr lang="en-US" dirty="0" err="1"/>
              <a:t>WsfPluginVersion</a:t>
            </a:r>
            <a:r>
              <a:rPr lang="en-US" b="0" dirty="0"/>
              <a:t> and </a:t>
            </a:r>
            <a:r>
              <a:rPr lang="en-US" dirty="0" err="1"/>
              <a:t>WsfPluginSetup</a:t>
            </a:r>
            <a:endParaRPr lang="en-US" b="0" dirty="0"/>
          </a:p>
          <a:p>
            <a:pPr lvl="1"/>
            <a:r>
              <a:rPr lang="en-US" dirty="0" err="1"/>
              <a:t>WsfPluginSetup</a:t>
            </a:r>
            <a:r>
              <a:rPr lang="en-US" b="0" dirty="0"/>
              <a:t> registers a </a:t>
            </a:r>
            <a:r>
              <a:rPr lang="en-US" dirty="0" err="1"/>
              <a:t>WsfDefaultApplicationExtension</a:t>
            </a:r>
            <a:r>
              <a:rPr lang="en-US" b="0" dirty="0"/>
              <a:t> </a:t>
            </a:r>
          </a:p>
          <a:p>
            <a:pPr lvl="1"/>
            <a:r>
              <a:rPr lang="en-US" dirty="0" err="1"/>
              <a:t>WsfDefaultApplicationExtension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, when executed, registers a </a:t>
            </a:r>
            <a:r>
              <a:rPr lang="en-US" dirty="0" err="1"/>
              <a:t>RegisterPlatformController</a:t>
            </a:r>
            <a:r>
              <a:rPr lang="en-US" b="0" dirty="0"/>
              <a:t> Scenario Extension</a:t>
            </a:r>
          </a:p>
          <a:p>
            <a:pPr lvl="1"/>
            <a:r>
              <a:rPr lang="en-US" b="0" dirty="0"/>
              <a:t>This object loading scheme should start to look familiar!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8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dirty="0"/>
              <a:t>This lab focuses on using the XIO data communication interface</a:t>
            </a:r>
          </a:p>
          <a:p>
            <a:r>
              <a:rPr lang="en-US" sz="2000" b="0" dirty="0"/>
              <a:t>You will build an external flight controller application that receives platform list information from an </a:t>
            </a:r>
            <a:r>
              <a:rPr lang="en-US" sz="2000" dirty="0"/>
              <a:t>AFSIM</a:t>
            </a:r>
            <a:r>
              <a:rPr lang="en-US" sz="2000" b="0" dirty="0"/>
              <a:t> simulation, and transmits control packets to the simulation</a:t>
            </a:r>
          </a:p>
          <a:p>
            <a:r>
              <a:rPr lang="en-US" sz="2000" b="0" dirty="0"/>
              <a:t>The following exercise provides practice working with </a:t>
            </a:r>
            <a:r>
              <a:rPr lang="en-US" sz="2000" dirty="0"/>
              <a:t>AFSIM</a:t>
            </a:r>
            <a:r>
              <a:rPr lang="en-US" sz="2000" b="0" dirty="0"/>
              <a:t> XIO</a:t>
            </a:r>
          </a:p>
          <a:p>
            <a:pPr lvl="1"/>
            <a:r>
              <a:rPr lang="en-US" sz="1800" b="0" dirty="0">
                <a:solidFill>
                  <a:srgbClr val="848484"/>
                </a:solidFill>
              </a:rPr>
              <a:t>Exercise 1: Registering a default Application Extension, a new Scenario Extension, and a new Simulation Extension</a:t>
            </a:r>
          </a:p>
          <a:p>
            <a:pPr lvl="1"/>
            <a:r>
              <a:rPr lang="en-US" sz="1800" b="0" dirty="0">
                <a:solidFill>
                  <a:srgbClr val="848484"/>
                </a:solidFill>
              </a:rPr>
              <a:t>Exercise 2: Implementing a Simulation Extension that reads and processes new XIO messages to control selected platforms</a:t>
            </a:r>
          </a:p>
          <a:p>
            <a:pPr lvl="1"/>
            <a:r>
              <a:rPr lang="en-US" sz="1800" b="0" dirty="0">
                <a:solidFill>
                  <a:srgbClr val="848484"/>
                </a:solidFill>
              </a:rPr>
              <a:t>Exercise 3: Creating an external application that communicates with an </a:t>
            </a:r>
            <a:r>
              <a:rPr lang="en-US" sz="1800" dirty="0">
                <a:solidFill>
                  <a:srgbClr val="848484"/>
                </a:solidFill>
              </a:rPr>
              <a:t>AFSIM</a:t>
            </a:r>
            <a:r>
              <a:rPr lang="en-US" sz="1800" b="0" dirty="0">
                <a:solidFill>
                  <a:srgbClr val="848484"/>
                </a:solidFill>
              </a:rPr>
              <a:t> simulation</a:t>
            </a:r>
          </a:p>
          <a:p>
            <a:pPr lvl="1"/>
            <a:endParaRPr lang="en-US" sz="1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sz="800" b="0" dirty="0">
              <a:solidFill>
                <a:schemeClr val="tx2">
                  <a:lumMod val="60000"/>
                  <a:lumOff val="40000"/>
                </a:schemeClr>
              </a:solidFill>
              <a:hlinkClick r:id="rId2" action="ppaction://hlinkfile"/>
            </a:endParaRPr>
          </a:p>
          <a:p>
            <a:pPr>
              <a:buNone/>
            </a:pPr>
            <a:endParaRPr lang="en-US" sz="2000" b="0" dirty="0"/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8825" y="5181600"/>
            <a:ext cx="1577975" cy="10167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/>
              <a:t>WsfApplicationExtension</a:t>
            </a:r>
          </a:p>
          <a:p>
            <a:pPr marL="226473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myAppExtension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WsfApplicationExtension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You should override the following members:</a:t>
            </a:r>
          </a:p>
          <a:p>
            <a:pPr marL="798513" lvl="2" indent="-171450"/>
            <a:r>
              <a:rPr lang="en-US" sz="1600" dirty="0">
                <a:solidFill>
                  <a:srgbClr val="88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/>
              <a:t>to receive notification that extension was added to the application – often used to register additional script class and methods, etc.</a:t>
            </a:r>
          </a:p>
          <a:p>
            <a:pPr marL="798513" lvl="2" indent="-171450"/>
            <a:r>
              <a:rPr lang="en-US" sz="1600" dirty="0">
                <a:solidFill>
                  <a:srgbClr val="88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/>
              <a:t>called at end of Scenario constructor in order to receive notification from the application that the scenario was created – useful to register an Scenario extension if needed</a:t>
            </a:r>
          </a:p>
          <a:p>
            <a:pPr marL="798513" lvl="2" indent="-171450"/>
            <a:r>
              <a:rPr lang="en-US" sz="1600" dirty="0">
                <a:solidFill>
                  <a:srgbClr val="880000"/>
                </a:solidFill>
              </a:rPr>
              <a:t>SimulationCreated</a:t>
            </a:r>
            <a:r>
              <a:rPr lang="en-US" sz="1600" dirty="0"/>
              <a:t>:   </a:t>
            </a:r>
            <a:r>
              <a:rPr lang="en-US" sz="1600" b="0" dirty="0"/>
              <a:t>called from the Simulation’s </a:t>
            </a:r>
            <a:r>
              <a:rPr lang="en-US" sz="1600" dirty="0"/>
              <a:t>Initialize</a:t>
            </a:r>
            <a:r>
              <a:rPr lang="en-US" sz="1600" b="0" dirty="0"/>
              <a:t> method in order to receive notification from the application that the simulation was created – useful to register an Simulation extension if needed</a:t>
            </a:r>
          </a:p>
          <a:p>
            <a:pPr marL="798513" lvl="2" indent="-171450"/>
            <a:r>
              <a:rPr lang="en-US" sz="1600" dirty="0">
                <a:solidFill>
                  <a:srgbClr val="880000"/>
                </a:solidFill>
              </a:rPr>
              <a:t>ProcessCommandLine</a:t>
            </a:r>
            <a:r>
              <a:rPr lang="en-US" sz="1600" dirty="0"/>
              <a:t>:  </a:t>
            </a:r>
            <a:r>
              <a:rPr lang="en-US" sz="1600" b="0" dirty="0"/>
              <a:t>called from </a:t>
            </a:r>
            <a:r>
              <a:rPr lang="en-US" sz="1600" dirty="0"/>
              <a:t>WsfApplication</a:t>
            </a:r>
            <a:r>
              <a:rPr lang="en-US" sz="1600" b="0" dirty="0"/>
              <a:t>::</a:t>
            </a:r>
            <a:r>
              <a:rPr lang="en-US" sz="1600" dirty="0"/>
              <a:t>ProcessCommandLine</a:t>
            </a:r>
            <a:r>
              <a:rPr lang="en-US" sz="1600" b="0" dirty="0"/>
              <a:t> method to examine current argument and process it if necessary</a:t>
            </a:r>
          </a:p>
          <a:p>
            <a:pPr marL="798513" lvl="2" indent="-171450"/>
            <a:r>
              <a:rPr lang="en-US" sz="1600" dirty="0">
                <a:solidFill>
                  <a:srgbClr val="880000"/>
                </a:solidFill>
              </a:rPr>
              <a:t>PrintGrammar</a:t>
            </a:r>
            <a:r>
              <a:rPr lang="en-US" sz="1600" dirty="0"/>
              <a:t>:  </a:t>
            </a:r>
            <a:r>
              <a:rPr lang="en-US" sz="1600" b="0" dirty="0"/>
              <a:t>prints out the extended grammar recognized by the extension</a:t>
            </a:r>
          </a:p>
          <a:p>
            <a:pPr marL="798513" lvl="2" indent="-171450"/>
            <a:r>
              <a:rPr lang="en-US" sz="1600" dirty="0">
                <a:solidFill>
                  <a:srgbClr val="880000"/>
                </a:solidFill>
              </a:rPr>
              <a:t>ProcessCommandLineCommands</a:t>
            </a:r>
            <a:r>
              <a:rPr lang="en-US" sz="1600" dirty="0"/>
              <a:t>:  </a:t>
            </a:r>
            <a:r>
              <a:rPr lang="en-US" sz="1600" b="0" dirty="0"/>
              <a:t>called by </a:t>
            </a:r>
            <a:r>
              <a:rPr lang="en-US" sz="1600" dirty="0"/>
              <a:t>WsfApplication</a:t>
            </a:r>
            <a:r>
              <a:rPr lang="en-US" sz="1600" b="0" dirty="0"/>
              <a:t>’s </a:t>
            </a:r>
            <a:r>
              <a:rPr lang="en-US" sz="1600" dirty="0"/>
              <a:t>ProcessCommandLineCommands</a:t>
            </a:r>
            <a:r>
              <a:rPr lang="en-US" sz="1600" b="0" dirty="0"/>
              <a:t> to allow the extension to process/handle any commands it needs to recognize</a:t>
            </a:r>
            <a:endParaRPr lang="en-US" sz="1600" b="0" dirty="0">
              <a:solidFill>
                <a:srgbClr val="8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4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Application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702"/>
            <a:ext cx="9144000" cy="3760787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/>
              <a:t>WsfApplicationExtension</a:t>
            </a:r>
          </a:p>
          <a:p>
            <a:pPr marL="573088" lvl="1" indent="-287338"/>
            <a:r>
              <a:rPr lang="en-US" sz="1700" b="0" dirty="0"/>
              <a:t>We will use </a:t>
            </a:r>
            <a:r>
              <a:rPr lang="en-US" sz="1700" dirty="0"/>
              <a:t>WsfDefaultApplicationExtension</a:t>
            </a:r>
            <a:r>
              <a:rPr lang="en-US" sz="1700" b="0" dirty="0"/>
              <a:t> which will register the scenario extension</a:t>
            </a:r>
          </a:p>
          <a:p>
            <a:pPr marL="226473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WsfDefaultApplicationExtension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WsfApplicationExtension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This class overrides the following members for an ApplicationExtension:</a:t>
            </a:r>
          </a:p>
          <a:p>
            <a:pPr marL="798513" lvl="2" indent="-171450"/>
            <a:r>
              <a:rPr lang="en-US" sz="1600" dirty="0">
                <a:solidFill>
                  <a:srgbClr val="FF0000"/>
                </a:solidFill>
              </a:rPr>
              <a:t>ScenarioCreated</a:t>
            </a:r>
            <a:r>
              <a:rPr lang="en-US" sz="1600" dirty="0"/>
              <a:t>:   </a:t>
            </a:r>
            <a:r>
              <a:rPr lang="en-US" sz="1600" b="0" dirty="0">
                <a:solidFill>
                  <a:srgbClr val="660066"/>
                </a:solidFill>
              </a:rPr>
              <a:t>called at end of Scenario constructor in order to receive notification from the application that the scenario was created – useful to register a Scenario extension if needed</a:t>
            </a:r>
          </a:p>
          <a:p>
            <a:pPr marL="798513" lvl="2" indent="-171450"/>
            <a:endParaRPr lang="en-US" sz="1600" dirty="0">
              <a:solidFill>
                <a:srgbClr val="660066"/>
              </a:solidFill>
            </a:endParaRPr>
          </a:p>
          <a:p>
            <a:pPr marL="569913" lvl="1" indent="-284163"/>
            <a:r>
              <a:rPr lang="en-US" sz="1800" b="0" dirty="0"/>
              <a:t>This class is </a:t>
            </a:r>
            <a:r>
              <a:rPr lang="en-US" sz="1800" b="0" dirty="0" err="1"/>
              <a:t>templated</a:t>
            </a:r>
            <a:r>
              <a:rPr lang="en-US" sz="1800" b="0" dirty="0"/>
              <a:t> on a </a:t>
            </a:r>
            <a:r>
              <a:rPr lang="en-US" sz="1800" dirty="0" err="1"/>
              <a:t>WsfScenarioExtension</a:t>
            </a:r>
            <a:r>
              <a:rPr lang="en-US" sz="1800" b="0" dirty="0"/>
              <a:t> (</a:t>
            </a:r>
            <a:r>
              <a:rPr lang="en-US" sz="1800" dirty="0" err="1"/>
              <a:t>RegisterPlatformController</a:t>
            </a:r>
            <a:r>
              <a:rPr lang="en-US" sz="1800" b="0" dirty="0"/>
              <a:t> is derived from this class)</a:t>
            </a:r>
          </a:p>
          <a:p>
            <a:pPr marL="1103285" lvl="2" indent="-284163"/>
            <a:r>
              <a:rPr lang="en-US" sz="1600" b="0" dirty="0"/>
              <a:t>When the </a:t>
            </a:r>
            <a:r>
              <a:rPr lang="en-US" sz="1600" dirty="0" err="1"/>
              <a:t>ScenarioCreated</a:t>
            </a:r>
            <a:r>
              <a:rPr lang="en-US" sz="1600" b="0" dirty="0"/>
              <a:t> method is executed by the </a:t>
            </a:r>
            <a:r>
              <a:rPr lang="en-US" sz="1600" dirty="0" err="1" smtClean="0"/>
              <a:t>WsfScenario</a:t>
            </a:r>
            <a:r>
              <a:rPr lang="en-US" sz="1600" b="0" dirty="0" smtClean="0"/>
              <a:t> </a:t>
            </a:r>
            <a:r>
              <a:rPr lang="en-US" sz="1600" b="0" dirty="0"/>
              <a:t>constructor, our </a:t>
            </a:r>
            <a:r>
              <a:rPr lang="en-US" sz="1600" dirty="0" err="1"/>
              <a:t>RegisterPlatformController</a:t>
            </a:r>
            <a:r>
              <a:rPr lang="en-US" sz="1600" b="0" dirty="0"/>
              <a:t> class is registered with the scenario as a scenario extension</a:t>
            </a:r>
          </a:p>
        </p:txBody>
      </p:sp>
    </p:spTree>
    <p:extLst>
      <p:ext uri="{BB962C8B-B14F-4D97-AF65-F5344CB8AC3E}">
        <p14:creationId xmlns:p14="http://schemas.microsoft.com/office/powerpoint/2010/main" val="1801805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Scenarios can all be “Extended” as well</a:t>
            </a:r>
          </a:p>
          <a:p>
            <a:pPr lvl="1"/>
            <a:r>
              <a:rPr lang="en-US" dirty="0"/>
              <a:t>Scenario</a:t>
            </a:r>
            <a:r>
              <a:rPr lang="en-US" b="0" dirty="0"/>
              <a:t> Extensions are owned by the </a:t>
            </a:r>
            <a:r>
              <a:rPr lang="en-US" dirty="0"/>
              <a:t>Scenario</a:t>
            </a:r>
          </a:p>
          <a:p>
            <a:pPr lvl="2"/>
            <a:r>
              <a:rPr lang="en-US" sz="1600" b="0" dirty="0"/>
              <a:t>Represent optional types that can be added to a scenario. </a:t>
            </a:r>
          </a:p>
          <a:p>
            <a:pPr lvl="2"/>
            <a:r>
              <a:rPr lang="en-US" sz="1600" b="0" dirty="0"/>
              <a:t>Used if you need new types (components, observers, comms)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scenario extension (or a simulation extension – covered later</a:t>
            </a:r>
            <a:r>
              <a:rPr lang="en-US" sz="1600" b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4135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To extend a Scenario, you must create a class that inherits class WsfScenarioExtension</a:t>
            </a:r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myScenarioExtension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WsfScenarioExtension</a:t>
            </a:r>
          </a:p>
          <a:p>
            <a:pPr lvl="1"/>
            <a:r>
              <a:rPr lang="en-US" b="0" dirty="0"/>
              <a:t>You can override: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AddedToScenario</a:t>
            </a:r>
            <a:r>
              <a:rPr lang="en-US" b="0" dirty="0"/>
              <a:t>:  to receive notification that extension was added to the scenario – often used to register additional component type objects and factories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ProcessInput</a:t>
            </a:r>
            <a:r>
              <a:rPr lang="en-US" dirty="0"/>
              <a:t>:  </a:t>
            </a:r>
            <a:r>
              <a:rPr lang="en-US" b="0" dirty="0"/>
              <a:t>processes any scenario input commands that must be recognized by the extension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FileLoaded</a:t>
            </a:r>
            <a:r>
              <a:rPr lang="en-US" dirty="0"/>
              <a:t>:  </a:t>
            </a:r>
            <a:r>
              <a:rPr lang="en-US" b="0" dirty="0"/>
              <a:t>notifies extension that a file has been loaded into the scenario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/>
              <a:t>WsfScenario</a:t>
            </a:r>
            <a:r>
              <a:rPr lang="en-US" b="0" dirty="0"/>
              <a:t>::</a:t>
            </a:r>
            <a:r>
              <a:rPr lang="en-US" dirty="0"/>
              <a:t>LoadComplete</a:t>
            </a:r>
            <a:r>
              <a:rPr lang="en-US" b="0" dirty="0"/>
              <a:t> – notifies extension that all scenario input has been processed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Complete2</a:t>
            </a:r>
            <a:r>
              <a:rPr lang="en-US" dirty="0"/>
              <a:t>:  </a:t>
            </a:r>
            <a:r>
              <a:rPr lang="en-US" b="0" dirty="0"/>
              <a:t>called after all extensions have had their </a:t>
            </a:r>
            <a:r>
              <a:rPr lang="en-US" dirty="0"/>
              <a:t>Complete</a:t>
            </a:r>
            <a:r>
              <a:rPr lang="en-US" b="0" dirty="0"/>
              <a:t> method invoked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SimulationCreated</a:t>
            </a:r>
            <a:r>
              <a:rPr lang="en-US" b="0" dirty="0"/>
              <a:t>:  called from </a:t>
            </a:r>
            <a:r>
              <a:rPr lang="en-US" dirty="0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– useful if a scenario extension needs an associated simulation extension – this method can register the simulation extension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AlwaysCreate</a:t>
            </a:r>
            <a:r>
              <a:rPr lang="en-US" dirty="0"/>
              <a:t>:  </a:t>
            </a:r>
            <a:r>
              <a:rPr lang="en-US" b="0" dirty="0"/>
              <a:t>determines if the extension is optional or required</a:t>
            </a:r>
            <a:endParaRPr lang="en-US" b="0" dirty="0">
              <a:solidFill>
                <a:srgbClr val="88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7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6" y="29029"/>
            <a:ext cx="6734710" cy="1143000"/>
          </a:xfrm>
        </p:spPr>
        <p:txBody>
          <a:bodyPr lIns="91440" rIns="91440"/>
          <a:lstStyle/>
          <a:p>
            <a:r>
              <a:rPr lang="en-US" dirty="0"/>
              <a:t>XIO Exercise Scenario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30"/>
            <a:ext cx="9144000" cy="2435994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To extend a Scenario, you must create a class that inherits class </a:t>
            </a:r>
            <a:r>
              <a:rPr lang="en-US" dirty="0"/>
              <a:t>WsfScenarioExtension</a:t>
            </a:r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RegisterPlatformController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WsfScenarioExtension</a:t>
            </a:r>
          </a:p>
          <a:p>
            <a:pPr lvl="1"/>
            <a:r>
              <a:rPr lang="en-US" b="0" dirty="0"/>
              <a:t>We will override: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SimulationCreated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called from </a:t>
            </a:r>
            <a:r>
              <a:rPr lang="en-US" dirty="0">
                <a:solidFill>
                  <a:srgbClr val="660066"/>
                </a:solidFill>
              </a:rPr>
              <a:t>WsfSimulation</a:t>
            </a:r>
            <a:r>
              <a:rPr lang="en-US" b="0" dirty="0">
                <a:solidFill>
                  <a:srgbClr val="660066"/>
                </a:solidFill>
              </a:rPr>
              <a:t>::</a:t>
            </a:r>
            <a:r>
              <a:rPr lang="en-US" dirty="0">
                <a:solidFill>
                  <a:srgbClr val="660066"/>
                </a:solidFill>
              </a:rPr>
              <a:t>Initialize</a:t>
            </a:r>
            <a:r>
              <a:rPr lang="en-US" b="0" dirty="0">
                <a:solidFill>
                  <a:srgbClr val="660066"/>
                </a:solidFill>
              </a:rPr>
              <a:t> – useful if a scenario extension needs an associated simulation extension – </a:t>
            </a:r>
            <a:r>
              <a:rPr lang="en-US" b="0" dirty="0">
                <a:solidFill>
                  <a:srgbClr val="008080"/>
                </a:solidFill>
              </a:rPr>
              <a:t>this method can register the simulation extension</a:t>
            </a:r>
          </a:p>
          <a:p>
            <a:pPr lvl="2"/>
            <a:endParaRPr lang="en-US" dirty="0">
              <a:solidFill>
                <a:srgbClr val="66006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Simulations can all be “Extended” as well</a:t>
            </a:r>
          </a:p>
          <a:p>
            <a:pPr lvl="1"/>
            <a:r>
              <a:rPr lang="en-US" dirty="0"/>
              <a:t>Simulation</a:t>
            </a:r>
            <a:r>
              <a:rPr lang="en-US" b="0" dirty="0"/>
              <a:t> Extensions are owned by the </a:t>
            </a:r>
            <a:r>
              <a:rPr lang="en-US" dirty="0"/>
              <a:t>Simulation</a:t>
            </a:r>
          </a:p>
          <a:p>
            <a:pPr lvl="2"/>
            <a:r>
              <a:rPr lang="en-US" sz="1600" b="0" dirty="0"/>
              <a:t>Allow access to the simulation features. </a:t>
            </a:r>
          </a:p>
          <a:p>
            <a:pPr lvl="2"/>
            <a:r>
              <a:rPr lang="en-US" sz="1600" b="0" dirty="0"/>
              <a:t>Used if you need access to the simulation itself(observers, comms, xio)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simulation extension (and you may need a scenario extension as well)</a:t>
            </a:r>
          </a:p>
          <a:p>
            <a:pPr lvl="1"/>
            <a:r>
              <a:rPr lang="en-US" b="0" dirty="0"/>
              <a:t>We need a simulation extension if</a:t>
            </a:r>
          </a:p>
          <a:p>
            <a:pPr lvl="2"/>
            <a:r>
              <a:rPr lang="en-US" b="0" dirty="0"/>
              <a:t>We need to know when platforms are added or deleted</a:t>
            </a:r>
          </a:p>
          <a:p>
            <a:pPr lvl="2"/>
            <a:r>
              <a:rPr lang="en-US" b="0" dirty="0"/>
              <a:t>We need to access parts of the simulation to control platforms</a:t>
            </a:r>
          </a:p>
        </p:txBody>
      </p:sp>
    </p:spTree>
    <p:extLst>
      <p:ext uri="{BB962C8B-B14F-4D97-AF65-F5344CB8AC3E}">
        <p14:creationId xmlns:p14="http://schemas.microsoft.com/office/powerpoint/2010/main" val="281772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To extend a Simulation, you must create a class that inherits class </a:t>
            </a:r>
            <a:r>
              <a:rPr lang="en-US" b="0" dirty="0" err="1" smtClean="0"/>
              <a:t>WsfSimulationExtension</a:t>
            </a:r>
            <a:endParaRPr lang="en-US" b="0" dirty="0"/>
          </a:p>
          <a:p>
            <a:pPr marL="226473" indent="0">
              <a:buNone/>
            </a:pPr>
            <a:r>
              <a:rPr lang="en-US" dirty="0">
                <a:solidFill>
                  <a:srgbClr val="0000CC"/>
                </a:solidFill>
              </a:rPr>
              <a:t>   class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mySimulationExtension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WsfSimulationExtension</a:t>
            </a:r>
          </a:p>
          <a:p>
            <a:pPr lvl="1"/>
            <a:r>
              <a:rPr lang="en-US" b="0" dirty="0"/>
              <a:t>You must override: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AddedToSimulation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/>
              <a:t>WsfSimulation</a:t>
            </a:r>
            <a:r>
              <a:rPr lang="en-US" b="0" dirty="0"/>
              <a:t>::</a:t>
            </a:r>
            <a:r>
              <a:rPr lang="en-US" dirty="0"/>
              <a:t>RegisterExtension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Initialize</a:t>
            </a:r>
            <a:r>
              <a:rPr lang="en-US" b="0" dirty="0"/>
              <a:t>:  called form </a:t>
            </a:r>
            <a:r>
              <a:rPr lang="en-US" dirty="0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– useful to perform extension initialization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PrepareExtension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(called when a simulation is initialized) and from </a:t>
            </a:r>
            <a:r>
              <a:rPr lang="en-US" dirty="0"/>
              <a:t>WsfSimulation</a:t>
            </a:r>
            <a:r>
              <a:rPr lang="en-US" b="0" dirty="0"/>
              <a:t>::</a:t>
            </a:r>
            <a:r>
              <a:rPr lang="en-US" dirty="0"/>
              <a:t>PrepareSimulation</a:t>
            </a:r>
            <a:r>
              <a:rPr lang="en-US" b="0" dirty="0"/>
              <a:t> (called when a simulation is reloaded)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PendingStart</a:t>
            </a:r>
            <a:r>
              <a:rPr lang="en-US" dirty="0"/>
              <a:t>:  </a:t>
            </a:r>
            <a:r>
              <a:rPr lang="en-US" b="0" dirty="0"/>
              <a:t>simulation has just entered pending start state, allows extension to add additional platforms or other entities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Start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/>
              <a:t>WsfSimulation</a:t>
            </a:r>
            <a:r>
              <a:rPr lang="en-US" b="0" dirty="0"/>
              <a:t>::</a:t>
            </a:r>
            <a:r>
              <a:rPr lang="en-US" dirty="0"/>
              <a:t>Start</a:t>
            </a:r>
            <a:r>
              <a:rPr lang="en-US" b="0" dirty="0"/>
              <a:t> – another opportunity to add additional platforms or other entities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/>
              <a:t>WsfSimulation</a:t>
            </a:r>
            <a:r>
              <a:rPr lang="en-US" b="0" dirty="0"/>
              <a:t>::</a:t>
            </a:r>
            <a:r>
              <a:rPr lang="en-US" dirty="0"/>
              <a:t>Complete</a:t>
            </a:r>
            <a:r>
              <a:rPr lang="en-US" b="0" dirty="0"/>
              <a:t> – allows extension to release resources (files, sockets, etc.) that were allocated by </a:t>
            </a:r>
            <a:r>
              <a:rPr lang="en-US" dirty="0"/>
              <a:t>Initialize</a:t>
            </a:r>
            <a:r>
              <a:rPr lang="en-US" b="0" dirty="0"/>
              <a:t> or </a:t>
            </a:r>
            <a:r>
              <a:rPr lang="en-US" dirty="0"/>
              <a:t>PrepareExtension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08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Simulation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2534909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To extend a Simulation, you must create a class that inherits class </a:t>
            </a:r>
            <a:r>
              <a:rPr lang="en-US" dirty="0" err="1" smtClean="0"/>
              <a:t>WsfSimulationExtension</a:t>
            </a:r>
            <a:endParaRPr lang="en-US" dirty="0"/>
          </a:p>
          <a:p>
            <a:pPr marL="226473" indent="0">
              <a:buNone/>
            </a:pPr>
            <a:r>
              <a:rPr lang="en-US" dirty="0">
                <a:solidFill>
                  <a:srgbClr val="0000CC"/>
                </a:solidFill>
              </a:rPr>
              <a:t>   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PlatformControlService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WsfSimulationExtension</a:t>
            </a:r>
          </a:p>
          <a:p>
            <a:pPr lvl="1"/>
            <a:r>
              <a:rPr lang="en-US" b="0" dirty="0"/>
              <a:t>We will override: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called from </a:t>
            </a:r>
            <a:r>
              <a:rPr lang="en-US" dirty="0">
                <a:solidFill>
                  <a:srgbClr val="660066"/>
                </a:solidFill>
              </a:rPr>
              <a:t>WsfSimulation</a:t>
            </a:r>
            <a:r>
              <a:rPr lang="en-US" b="0" dirty="0">
                <a:solidFill>
                  <a:srgbClr val="660066"/>
                </a:solidFill>
              </a:rPr>
              <a:t>::</a:t>
            </a:r>
            <a:r>
              <a:rPr lang="en-US" dirty="0">
                <a:solidFill>
                  <a:srgbClr val="660066"/>
                </a:solidFill>
              </a:rPr>
              <a:t>Initialize</a:t>
            </a:r>
            <a:r>
              <a:rPr lang="en-US" b="0" dirty="0">
                <a:solidFill>
                  <a:srgbClr val="660066"/>
                </a:solidFill>
              </a:rPr>
              <a:t> – useful to inform extensions that the simulation is starting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2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1 – Task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XIO_PluginRegistration.cpp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193"/>
            <a:ext cx="8229600" cy="4693973"/>
          </a:xfrm>
        </p:spPr>
        <p:txBody>
          <a:bodyPr>
            <a:normAutofit/>
          </a:bodyPr>
          <a:lstStyle/>
          <a:p>
            <a:r>
              <a:rPr lang="en-US" b="0" dirty="0"/>
              <a:t>Complete </a:t>
            </a:r>
            <a:r>
              <a:rPr lang="en-US" dirty="0"/>
              <a:t>RegisterPlatformController::</a:t>
            </a:r>
            <a:r>
              <a:rPr lang="en-US" i="1" dirty="0"/>
              <a:t>SimulationCreated</a:t>
            </a:r>
            <a:r>
              <a:rPr lang="en-US" dirty="0"/>
              <a:t> </a:t>
            </a:r>
          </a:p>
          <a:p>
            <a:pPr lvl="1"/>
            <a:r>
              <a:rPr lang="en-US" b="0" dirty="0"/>
              <a:t>Use the simulation object parameter to register an extension</a:t>
            </a:r>
          </a:p>
          <a:p>
            <a:pPr lvl="1"/>
            <a:r>
              <a:rPr lang="en-US" b="0" dirty="0"/>
              <a:t>Name this extension </a:t>
            </a:r>
            <a:r>
              <a:rPr lang="en-US" dirty="0"/>
              <a:t>platform_controller</a:t>
            </a:r>
            <a:endParaRPr lang="en-US" b="0" dirty="0"/>
          </a:p>
          <a:p>
            <a:pPr lvl="1"/>
            <a:r>
              <a:rPr lang="en-US" b="0" dirty="0"/>
              <a:t>Provide a new instance of </a:t>
            </a:r>
            <a:r>
              <a:rPr lang="en-US" dirty="0"/>
              <a:t>PlatformControlService</a:t>
            </a:r>
            <a:r>
              <a:rPr lang="en-US" b="0" dirty="0"/>
              <a:t> as a parameter (make a unique_ptr to it)</a:t>
            </a:r>
          </a:p>
          <a:p>
            <a:r>
              <a:rPr lang="en-US" b="0" dirty="0"/>
              <a:t>Remember, </a:t>
            </a:r>
            <a:r>
              <a:rPr lang="en-US" dirty="0" err="1"/>
              <a:t>SimulationCreated</a:t>
            </a:r>
            <a:r>
              <a:rPr lang="en-US" b="0" dirty="0"/>
              <a:t> is executed by the simulation object’s constructor, just after it has been instantiated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37468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62680" y="3360500"/>
            <a:ext cx="6135131" cy="365062"/>
          </a:xfrm>
          <a:prstGeom prst="rect">
            <a:avLst/>
          </a:prstGeom>
          <a:solidFill>
            <a:srgbClr val="FFF0F0">
              <a:alpha val="49804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1 –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XIO_PluginRegistration.cpp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431802"/>
            <a:ext cx="8473440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RegisterPlatformController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WsfScenarioExtension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RegisterPlatformController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SimulationCreated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1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Use the simulation object to register an extension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Name this extension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platform_controller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Provide a new instance of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as a parameter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platform_controller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577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Subscribe to Information Published by XIO Platform List Service</a:t>
            </a:r>
          </a:p>
          <a:p>
            <a:r>
              <a:rPr lang="en-US" b="0" dirty="0"/>
              <a:t>Send Platform Control Information over XIO to an </a:t>
            </a:r>
            <a:r>
              <a:rPr lang="en-US" dirty="0"/>
              <a:t>AFSIM</a:t>
            </a:r>
            <a:r>
              <a:rPr lang="en-US" b="0" dirty="0"/>
              <a:t> Simulation</a:t>
            </a:r>
          </a:p>
          <a:p>
            <a:r>
              <a:rPr lang="en-US" b="0" dirty="0"/>
              <a:t>Extend </a:t>
            </a:r>
            <a:r>
              <a:rPr lang="en-US" dirty="0"/>
              <a:t>AFSIM</a:t>
            </a:r>
            <a:r>
              <a:rPr lang="en-US" b="0" dirty="0"/>
              <a:t> to Receive and Utilize the Data to Control Simulated Aircraft</a:t>
            </a:r>
          </a:p>
        </p:txBody>
      </p:sp>
      <p:pic>
        <p:nvPicPr>
          <p:cNvPr id="4" name="Picture 9" descr="MCBS01673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524629"/>
            <a:ext cx="1344585" cy="1625600"/>
          </a:xfrm>
          <a:prstGeom prst="rect">
            <a:avLst/>
          </a:prstGeom>
          <a:noFill/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856162" y="4648200"/>
            <a:ext cx="3830638" cy="11652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30188" indent="-230188"/>
            <a:r>
              <a:rPr lang="en-US" sz="1400" b="0" dirty="0">
                <a:solidFill>
                  <a:srgbClr val="000000"/>
                </a:solidFill>
              </a:rPr>
              <a:t>References: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Developers Web-based data.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Source Codes and Visual Studio search functions.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</a:t>
            </a:r>
            <a:r>
              <a:rPr lang="en-US" sz="1400" dirty="0">
                <a:solidFill>
                  <a:srgbClr val="000000"/>
                </a:solidFill>
              </a:rPr>
              <a:t>Documentation</a:t>
            </a:r>
            <a:r>
              <a:rPr lang="en-US" sz="1400" b="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1 –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172029"/>
            <a:ext cx="8438920" cy="5223263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Inspect </a:t>
            </a:r>
            <a:r>
              <a:rPr lang="en-US" dirty="0"/>
              <a:t>PlatformControlService.hpp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Notice that </a:t>
            </a:r>
            <a:r>
              <a:rPr lang="en-US" dirty="0"/>
              <a:t>start</a:t>
            </a:r>
            <a:r>
              <a:rPr lang="en-US" b="0" dirty="0"/>
              <a:t> overrides a </a:t>
            </a:r>
            <a:r>
              <a:rPr lang="en-US" dirty="0" err="1"/>
              <a:t>WsfSimulationExtension</a:t>
            </a:r>
            <a:r>
              <a:rPr lang="en-US" b="0" dirty="0"/>
              <a:t> method</a:t>
            </a:r>
          </a:p>
          <a:p>
            <a:pPr lvl="1"/>
            <a:r>
              <a:rPr lang="en-US" b="0" dirty="0"/>
              <a:t>Notice that </a:t>
            </a:r>
            <a:r>
              <a:rPr lang="en-US" dirty="0" err="1"/>
              <a:t>ControlPlatform</a:t>
            </a:r>
            <a:r>
              <a:rPr lang="en-US" b="0" dirty="0"/>
              <a:t> takes a packet which contains control information</a:t>
            </a:r>
          </a:p>
          <a:p>
            <a:pPr lvl="1"/>
            <a:r>
              <a:rPr lang="en-US" b="0" dirty="0"/>
              <a:t>Notice the private helper methods:</a:t>
            </a:r>
          </a:p>
          <a:p>
            <a:pPr lvl="2"/>
            <a:r>
              <a:rPr lang="en-US" dirty="0" err="1"/>
              <a:t>SelectPlatform</a:t>
            </a:r>
            <a:r>
              <a:rPr lang="en-US" b="0" dirty="0"/>
              <a:t>: used when changing the platform being controlled</a:t>
            </a:r>
            <a:endParaRPr lang="en-US" dirty="0"/>
          </a:p>
          <a:p>
            <a:pPr lvl="2"/>
            <a:r>
              <a:rPr lang="en-US" dirty="0" err="1"/>
              <a:t>DeselectPlatform</a:t>
            </a:r>
            <a:r>
              <a:rPr lang="en-US" b="0" dirty="0"/>
              <a:t>: used when changing the platform being controlled</a:t>
            </a:r>
            <a:endParaRPr lang="en-US" dirty="0"/>
          </a:p>
          <a:p>
            <a:pPr lvl="1"/>
            <a:r>
              <a:rPr lang="en-US" b="0" dirty="0"/>
              <a:t>Notice the private member variables:</a:t>
            </a:r>
          </a:p>
          <a:p>
            <a:pPr lvl="2"/>
            <a:r>
              <a:rPr lang="en-US" dirty="0" err="1"/>
              <a:t>mCallbacks</a:t>
            </a:r>
            <a:r>
              <a:rPr lang="en-US" b="0" dirty="0"/>
              <a:t>:  the list of callback functions this class has </a:t>
            </a:r>
            <a:r>
              <a:rPr lang="en-US" b="0" dirty="0" smtClean="0"/>
              <a:t>registered </a:t>
            </a:r>
            <a:r>
              <a:rPr lang="en-US" b="0" dirty="0"/>
              <a:t>for</a:t>
            </a:r>
            <a:endParaRPr lang="en-US" dirty="0"/>
          </a:p>
          <a:p>
            <a:pPr lvl="2"/>
            <a:r>
              <a:rPr lang="en-US" dirty="0" err="1"/>
              <a:t>mXIO_Ptr</a:t>
            </a:r>
            <a:r>
              <a:rPr lang="en-US" b="0" dirty="0"/>
              <a:t>:  a simple pointer to the XIO interface</a:t>
            </a:r>
            <a:endParaRPr lang="en-US" dirty="0"/>
          </a:p>
          <a:p>
            <a:pPr lvl="2"/>
            <a:r>
              <a:rPr lang="en-US" dirty="0" err="1"/>
              <a:t>mControlledPlatformIndex</a:t>
            </a:r>
            <a:r>
              <a:rPr lang="en-US" b="0" dirty="0"/>
              <a:t>:  the index of the platform that is currently being controlled by received packets</a:t>
            </a:r>
            <a:endParaRPr lang="en-US" dirty="0"/>
          </a:p>
          <a:p>
            <a:pPr lvl="1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35136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658" y="1146629"/>
            <a:ext cx="8658342" cy="5044106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1 –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658" y="1122402"/>
            <a:ext cx="8382000" cy="4546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WsfSimulationExtension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Constructor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Virtual destructor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Callback Function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PakPacket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override;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SelectPlatform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DeselectPlatform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The callback holder to maintain list of subscriptions made by this class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UtCallbackHolder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mCallbacks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Maintain a pointer to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xio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interface.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This is guaranteed to be valid throughout the simulation.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WsfXIO_Interface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mXIO_Ptr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The platform we are currently controlling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mControlledPlatformIndex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23290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1 – Task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1172029"/>
            <a:ext cx="8438920" cy="522326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From Within </a:t>
            </a:r>
            <a:r>
              <a:rPr lang="en-US" dirty="0"/>
              <a:t>PlatformControlService::Start </a:t>
            </a:r>
            <a:r>
              <a:rPr lang="en-US" b="0" dirty="0"/>
              <a:t>Method:</a:t>
            </a:r>
          </a:p>
          <a:p>
            <a:pPr lvl="1"/>
            <a:endParaRPr lang="en-US" b="0" dirty="0"/>
          </a:p>
          <a:p>
            <a:pPr lvl="1"/>
            <a:r>
              <a:rPr lang="en-US" dirty="0"/>
              <a:t>Task 2a</a:t>
            </a:r>
            <a:r>
              <a:rPr lang="en-US" b="0" dirty="0"/>
              <a:t>:  Use the XIO Interface (i.e., the </a:t>
            </a:r>
            <a:r>
              <a:rPr lang="en-US" i="1" dirty="0"/>
              <a:t>mXIO_Ptr</a:t>
            </a:r>
            <a:r>
              <a:rPr lang="en-US" b="0" dirty="0"/>
              <a:t>) to register the new packet type (</a:t>
            </a:r>
            <a:r>
              <a:rPr lang="en-US" dirty="0"/>
              <a:t>FlightControlPkt</a:t>
            </a:r>
            <a:r>
              <a:rPr lang="en-US" b="0" dirty="0"/>
              <a:t>) so that it is recognized</a:t>
            </a:r>
          </a:p>
          <a:p>
            <a:pPr lvl="2"/>
            <a:r>
              <a:rPr lang="en-US" b="0" dirty="0"/>
              <a:t>Invoke the method RegisterPacket</a:t>
            </a:r>
          </a:p>
          <a:p>
            <a:pPr lvl="2"/>
            <a:r>
              <a:rPr lang="en-US" b="0" dirty="0"/>
              <a:t>The first argument is the string “FlightControlPkt”</a:t>
            </a:r>
          </a:p>
          <a:p>
            <a:pPr lvl="2"/>
            <a:r>
              <a:rPr lang="en-US" b="0" dirty="0"/>
              <a:t>The second argument is a pointer to a </a:t>
            </a:r>
            <a:r>
              <a:rPr lang="en-US" dirty="0"/>
              <a:t>new</a:t>
            </a:r>
            <a:r>
              <a:rPr lang="en-US" b="0" dirty="0"/>
              <a:t> </a:t>
            </a:r>
            <a:r>
              <a:rPr lang="en-US" dirty="0"/>
              <a:t>FlightControlPkt</a:t>
            </a:r>
          </a:p>
          <a:p>
            <a:endParaRPr lang="en-US" b="0" dirty="0"/>
          </a:p>
          <a:p>
            <a:pPr lvl="1"/>
            <a:r>
              <a:rPr lang="en-US" dirty="0"/>
              <a:t>Task 2b</a:t>
            </a:r>
            <a:r>
              <a:rPr lang="en-US" b="0" dirty="0"/>
              <a:t>:  Subscribe to be notified when a new Flight Control packet is received</a:t>
            </a:r>
          </a:p>
          <a:p>
            <a:pPr lvl="2"/>
            <a:r>
              <a:rPr lang="en-US" b="0" dirty="0"/>
              <a:t>Use  </a:t>
            </a:r>
            <a:r>
              <a:rPr lang="en-US" dirty="0"/>
              <a:t>mXIO_Ptr-&gt;Connect</a:t>
            </a:r>
          </a:p>
          <a:p>
            <a:pPr lvl="3"/>
            <a:r>
              <a:rPr lang="en-US" b="0" dirty="0"/>
              <a:t>Similar syntax to </a:t>
            </a:r>
            <a:r>
              <a:rPr lang="en-US" dirty="0"/>
              <a:t>WsfObserver</a:t>
            </a:r>
            <a:r>
              <a:rPr lang="en-US" b="0" dirty="0"/>
              <a:t> subscriptions</a:t>
            </a:r>
          </a:p>
          <a:p>
            <a:pPr lvl="3"/>
            <a:r>
              <a:rPr lang="en-US" b="0" dirty="0"/>
              <a:t>Takes arguments of:</a:t>
            </a:r>
          </a:p>
          <a:p>
            <a:pPr lvl="4"/>
            <a:r>
              <a:rPr lang="en-US" b="0" dirty="0"/>
              <a:t>the packet id to which we want to subscribe (</a:t>
            </a:r>
            <a:r>
              <a:rPr lang="en-US" dirty="0"/>
              <a:t>FlightControlPkt::</a:t>
            </a:r>
            <a:r>
              <a:rPr lang="en-US" dirty="0" err="1"/>
              <a:t>cPACKET_ID</a:t>
            </a:r>
            <a:r>
              <a:rPr lang="en-US" b="0" dirty="0"/>
              <a:t>)</a:t>
            </a:r>
          </a:p>
          <a:p>
            <a:pPr lvl="4"/>
            <a:r>
              <a:rPr lang="en-US" b="0" dirty="0"/>
              <a:t>a function pointer to be called to operate on the packet (</a:t>
            </a:r>
            <a:r>
              <a:rPr lang="en-US" dirty="0"/>
              <a:t>ControlPlatform</a:t>
            </a:r>
            <a:r>
              <a:rPr lang="en-US" b="0" dirty="0"/>
              <a:t>)</a:t>
            </a:r>
          </a:p>
          <a:p>
            <a:pPr lvl="4"/>
            <a:r>
              <a:rPr lang="en-US" i="1" dirty="0"/>
              <a:t>this</a:t>
            </a:r>
            <a:endParaRPr lang="en-US" b="0" dirty="0"/>
          </a:p>
          <a:p>
            <a:pPr lvl="1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93703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3201088"/>
            <a:ext cx="8382000" cy="182860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1 –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658" y="1752600"/>
            <a:ext cx="8382000" cy="4546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Start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mXIO_Ptr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WsfXIO_Extension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If the xio interface was not configured the pointer will be zero.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mXIO_Ptr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EXERCISE 1 TASK 2a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Register our new packet type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mXIO_Ptr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RegisterPacket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"FlightControlPkt"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EXERCISE 1 TASK 2b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Subscribe to be notified when a new Flight Control packet is received.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mCallbacks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mXIO_Ptr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D20000"/>
                </a:solidFill>
                <a:latin typeface="Consolas" panose="020B0609020204030204" pitchFamily="49" charset="0"/>
              </a:rPr>
              <a:t>cPACKET_ID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ControlPlatform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           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6469" y="129999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ID of the packet of interest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6469" y="1935202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Function to be called to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operate on the packet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6469" y="5490325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instance that will operate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on the packet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89389" y="1570398"/>
            <a:ext cx="1254213" cy="286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36973" y="2231079"/>
            <a:ext cx="506627" cy="23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48681" y="4967632"/>
            <a:ext cx="2594921" cy="63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26274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8"/>
            <a:ext cx="0" cy="455279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2787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WsfStandardApplication::WsfStandardApplication()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96369" y="3137442"/>
            <a:ext cx="266631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8153" y="3276600"/>
            <a:ext cx="5904847" cy="0"/>
          </a:xfrm>
          <a:prstGeom prst="line">
            <a:avLst/>
          </a:prstGeom>
          <a:ln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923120" y="3200400"/>
            <a:ext cx="1884684" cy="17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>
                <a:solidFill>
                  <a:srgbClr val="7030A0"/>
                </a:solidFill>
              </a:rPr>
              <a:t>XIO_PluginRegistration.cpp:WsfPluginSetup()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000" y="3137442"/>
            <a:ext cx="0" cy="13915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60237" y="3645941"/>
            <a:ext cx="6630907" cy="650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6144" y="3426277"/>
            <a:ext cx="7122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RegisterExtension(“platform_controller_registration”, ut::make_unique&lt;WsfDefaultApplicationExtension&lt;RegisterPlatformController&gt;&gt;())</a:t>
            </a:r>
          </a:p>
        </p:txBody>
      </p:sp>
      <p:cxnSp>
        <p:nvCxnSpPr>
          <p:cNvPr id="36" name="Straight Connector 35"/>
          <p:cNvCxnSpPr>
            <a:stCxn id="23" idx="2"/>
          </p:cNvCxnSpPr>
          <p:nvPr/>
        </p:nvCxnSpPr>
        <p:spPr>
          <a:xfrm>
            <a:off x="1865462" y="3376520"/>
            <a:ext cx="0" cy="272975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74195" y="3088814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WsfPluginSetup()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527" y="3921825"/>
            <a:ext cx="8615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/>
              <a:t>The</a:t>
            </a:r>
            <a:r>
              <a:rPr lang="en-US" sz="2000" b="1" dirty="0"/>
              <a:t> WsfStandardApplication</a:t>
            </a:r>
            <a:r>
              <a:rPr lang="en-US" sz="2000" dirty="0"/>
              <a:t> constructor utilizes the plugin manager to find and load </a:t>
            </a:r>
            <a:r>
              <a:rPr lang="en-US" sz="2000" b="1" dirty="0"/>
              <a:t>all</a:t>
            </a:r>
            <a:r>
              <a:rPr lang="en-US" sz="2000" dirty="0"/>
              <a:t> plugins </a:t>
            </a:r>
            <a:r>
              <a:rPr lang="en-US" sz="2400" dirty="0"/>
              <a:t>(</a:t>
            </a:r>
            <a:r>
              <a:rPr lang="en-US" dirty="0"/>
              <a:t>including those in the training folders -- because of the cmake option WSF_ADD_EXTENSION_PATH</a:t>
            </a:r>
            <a:r>
              <a:rPr lang="en-US" sz="2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02" y="4869195"/>
            <a:ext cx="83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plugin found, executes </a:t>
            </a:r>
            <a:r>
              <a:rPr lang="en-US" b="1" dirty="0"/>
              <a:t>WsfPluginSetup</a:t>
            </a:r>
            <a:r>
              <a:rPr lang="en-US" dirty="0"/>
              <a:t> (note: this causes our XIO exercise plugin’s </a:t>
            </a:r>
            <a:r>
              <a:rPr lang="en-US" b="1" dirty="0"/>
              <a:t>WsfPluginSetup</a:t>
            </a:r>
            <a:r>
              <a:rPr lang="en-US" dirty="0"/>
              <a:t> function to execute)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879" y="5456103"/>
            <a:ext cx="853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causes our xio exercise’s WsfDefaultApplicationExtension to be </a:t>
            </a:r>
            <a:r>
              <a:rPr lang="en-US" sz="1600" u="sng" dirty="0"/>
              <a:t>created</a:t>
            </a:r>
            <a:r>
              <a:rPr lang="en-US" sz="1600" dirty="0"/>
              <a:t> and </a:t>
            </a:r>
            <a:r>
              <a:rPr lang="en-US" sz="1600" u="sng" dirty="0"/>
              <a:t>registered</a:t>
            </a:r>
            <a:r>
              <a:rPr lang="en-US" sz="1600" dirty="0"/>
              <a:t> with </a:t>
            </a:r>
            <a:r>
              <a:rPr lang="en-US" sz="1600" b="1" dirty="0">
                <a:solidFill>
                  <a:srgbClr val="0000CC"/>
                </a:solidFill>
              </a:rPr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528" y="1537265"/>
            <a:ext cx="23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First,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creates a WsfStandardApplication named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262749" y="3830681"/>
            <a:ext cx="4230980" cy="133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21061" y="363411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AddedToApplication()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3879" y="5998815"/>
            <a:ext cx="853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RegisterExtension then invokes the </a:t>
            </a:r>
            <a:r>
              <a:rPr lang="en-US" sz="1600" b="1" dirty="0"/>
              <a:t>WsfApplicationExtension</a:t>
            </a:r>
            <a:r>
              <a:rPr lang="en-US" sz="1600" dirty="0"/>
              <a:t>::</a:t>
            </a:r>
            <a:r>
              <a:rPr lang="en-US" sz="1600" b="1" dirty="0"/>
              <a:t>AddedToApplication</a:t>
            </a:r>
            <a:r>
              <a:rPr lang="en-US" sz="1600" dirty="0"/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0962" y="6286407"/>
            <a:ext cx="71692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WsfDefaultApplicationExtension does not override AddedToApplication, so this notification is essentially ignored</a:t>
            </a:r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266685" y="2595104"/>
            <a:ext cx="2734056" cy="1801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unique_ptr&lt;WsfDefaultApplicationExtension&lt;RegisterPlatformController&gt;&gt;</a:t>
            </a:r>
          </a:p>
        </p:txBody>
      </p:sp>
    </p:spTree>
    <p:extLst>
      <p:ext uri="{BB962C8B-B14F-4D97-AF65-F5344CB8AC3E}">
        <p14:creationId xmlns:p14="http://schemas.microsoft.com/office/powerpoint/2010/main" val="215809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3" grpId="0"/>
      <p:bldP spid="23" grpId="0" animBg="1"/>
      <p:bldP spid="30" grpId="0"/>
      <p:bldP spid="43" grpId="0"/>
      <p:bldP spid="24" grpId="0" animBg="1"/>
      <p:bldP spid="7" grpId="0"/>
      <p:bldP spid="10" grpId="0"/>
      <p:bldP spid="31" grpId="0"/>
      <p:bldP spid="11" grpId="0"/>
      <p:bldP spid="38" grpId="0"/>
      <p:bldP spid="39" grpId="0"/>
      <p:bldP spid="40" grpId="0" animBg="1"/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31782"/>
            <a:ext cx="8876871" cy="840908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sz="2000" dirty="0"/>
              <a:t>Mission</a:t>
            </a:r>
            <a:r>
              <a:rPr lang="en-US" sz="2000" b="0" dirty="0"/>
              <a:t> then registers all of the necessary </a:t>
            </a:r>
            <a:r>
              <a:rPr lang="en-US" sz="2000" b="0" i="1" dirty="0"/>
              <a:t>predefined</a:t>
            </a:r>
            <a:r>
              <a:rPr lang="en-US" sz="2000" b="0" dirty="0"/>
              <a:t> extensions with </a:t>
            </a:r>
            <a:r>
              <a:rPr lang="en-US" sz="2000" b="0" dirty="0">
                <a:solidFill>
                  <a:srgbClr val="0000CC"/>
                </a:solidFill>
              </a:rPr>
              <a:t>app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RegisterExtension(…)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1002" y="318714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1103" y="298010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RegisterExtension(…)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2" y="359796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1103" y="339092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RegisterExtension(…)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2685586" y="2771606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89732"/>
            <a:ext cx="8917856" cy="2226190"/>
          </a:xfrm>
        </p:spPr>
        <p:txBody>
          <a:bodyPr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then creates the scenario and invokes the WsfScenario constructor:   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WsfScenario scenario(app);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98503" lvl="1" indent="-228600"/>
            <a:r>
              <a:rPr lang="en-US" b="0" dirty="0"/>
              <a:t>This constructor invokes the </a:t>
            </a:r>
            <a:r>
              <a:rPr lang="en-US" dirty="0"/>
              <a:t>WsfApplication</a:t>
            </a:r>
            <a:r>
              <a:rPr lang="en-US" b="0" dirty="0"/>
              <a:t>::</a:t>
            </a:r>
            <a:r>
              <a:rPr lang="en-US" dirty="0"/>
              <a:t>ScenarioCreated</a:t>
            </a:r>
            <a:r>
              <a:rPr lang="en-US" b="0" dirty="0"/>
              <a:t> method </a:t>
            </a:r>
          </a:p>
          <a:p>
            <a:pPr marL="498503" lvl="1" indent="-228600"/>
            <a:r>
              <a:rPr lang="en-US" b="0" dirty="0"/>
              <a:t>This, in turn, invokes </a:t>
            </a:r>
            <a:r>
              <a:rPr lang="en-US" dirty="0"/>
              <a:t>ScenarioCreated</a:t>
            </a:r>
            <a:r>
              <a:rPr lang="en-US" b="0" dirty="0"/>
              <a:t> for all registered application extensions (including </a:t>
            </a:r>
            <a:r>
              <a:rPr lang="en-US" dirty="0"/>
              <a:t>WsfDefaultApplicationExtension</a:t>
            </a:r>
            <a:r>
              <a:rPr lang="en-US" b="0" dirty="0"/>
              <a:t>::</a:t>
            </a:r>
            <a:r>
              <a:rPr lang="en-US" dirty="0"/>
              <a:t>ScenarioCreated</a:t>
            </a:r>
            <a:r>
              <a:rPr lang="en-US" b="0" dirty="0"/>
              <a:t>)</a:t>
            </a:r>
          </a:p>
          <a:p>
            <a:pPr marL="1031875" lvl="2" indent="-228600"/>
            <a:r>
              <a:rPr lang="en-US" b="0" dirty="0"/>
              <a:t>This, in turn, creates the </a:t>
            </a:r>
            <a:r>
              <a:rPr lang="en-US" dirty="0"/>
              <a:t>RegisterPlatformController</a:t>
            </a:r>
            <a:r>
              <a:rPr lang="en-US" b="0" dirty="0"/>
              <a:t>, and registers it 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</a:p>
          <a:p>
            <a:pPr marL="1314450" lvl="3" indent="-230188"/>
            <a:r>
              <a:rPr lang="en-US" sz="1600" dirty="0"/>
              <a:t>RegisterExtension</a:t>
            </a:r>
            <a:r>
              <a:rPr lang="en-US" sz="1600" b="0" dirty="0"/>
              <a:t> then invokes </a:t>
            </a:r>
            <a:r>
              <a:rPr lang="en-US" sz="1600" dirty="0"/>
              <a:t>RegisterPlatformController</a:t>
            </a:r>
            <a:r>
              <a:rPr lang="en-US" sz="1600" b="0" dirty="0"/>
              <a:t>::</a:t>
            </a:r>
            <a:r>
              <a:rPr lang="en-US" sz="1600" dirty="0"/>
              <a:t>AddedToScenario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91862"/>
            <a:ext cx="5252182" cy="3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WsfScenario::WsfScenario(</a:t>
            </a:r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48709" y="3200659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4288" y="299551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ScenarioCreated(…)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84575" y="3587118"/>
            <a:ext cx="421179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5578" y="338911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ScenarioCreated(…)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1686595" y="2595694"/>
            <a:ext cx="1481328" cy="18472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unique_ptr</a:t>
            </a:r>
            <a:r>
              <a:rPr lang="en-US" sz="700" b="1" dirty="0">
                <a:solidFill>
                  <a:srgbClr val="FF0000"/>
                </a:solidFill>
              </a:rPr>
              <a:t>&lt;</a:t>
            </a:r>
            <a:r>
              <a:rPr lang="en-US" sz="700" dirty="0">
                <a:solidFill>
                  <a:srgbClr val="FF0000"/>
                </a:solidFill>
              </a:rPr>
              <a:t>RegisterPlatformController</a:t>
            </a:r>
            <a:r>
              <a:rPr lang="en-US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92771" y="3660733"/>
            <a:ext cx="3397084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.RegisterExtension(“platform_controller_registration”, 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           ut::make_unique&lt;SignalCommRegistration&gt;())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15581" y="3872108"/>
            <a:ext cx="1323452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3737" y="3809629"/>
            <a:ext cx="3480264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is not the actual line of code executed, but this is what that code is equivalent to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685587" y="4242247"/>
            <a:ext cx="2963123" cy="808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6025" y="404915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AddedToApplication(…)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1579" y="6349578"/>
            <a:ext cx="7530421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2743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RegisterPlatformController does not override AddedToApplication so this notification is essentially ignored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18" grpId="0" animBg="1"/>
      <p:bldP spid="19" grpId="0" animBg="1"/>
      <p:bldP spid="36" grpId="0" animBg="1"/>
      <p:bldP spid="37" grpId="0" animBg="1"/>
      <p:bldP spid="42" grpId="0"/>
      <p:bldP spid="11" grpId="0" animBg="1"/>
      <p:bldP spid="34" grpId="0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3873"/>
            <a:ext cx="9039339" cy="2515404"/>
          </a:xfrm>
        </p:spPr>
        <p:txBody>
          <a:bodyPr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>
                <a:solidFill>
                  <a:srgbClr val="0000CC"/>
                </a:solidFill>
              </a:rPr>
              <a:t>app</a:t>
            </a:r>
            <a:r>
              <a:rPr lang="en-US" b="0" dirty="0"/>
              <a:t>.</a:t>
            </a:r>
            <a:r>
              <a:rPr lang="en-US" dirty="0"/>
              <a:t>WsfStandardApplication</a:t>
            </a:r>
            <a:r>
              <a:rPr lang="en-US" b="0" dirty="0"/>
              <a:t>::</a:t>
            </a:r>
            <a:r>
              <a:rPr lang="en-US" dirty="0"/>
              <a:t>ProcessInputFiles</a:t>
            </a:r>
            <a:r>
              <a:rPr lang="en-US" b="0" dirty="0"/>
              <a:t>()</a:t>
            </a:r>
          </a:p>
          <a:p>
            <a:pPr marL="568325" indent="-279400"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which invokes </a:t>
            </a:r>
            <a:r>
              <a:rPr lang="en-US" dirty="0"/>
              <a:t>WsfScenario</a:t>
            </a:r>
            <a:r>
              <a:rPr lang="en-US" b="0" dirty="0"/>
              <a:t>::</a:t>
            </a:r>
            <a:r>
              <a:rPr lang="en-US" dirty="0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of the core classes’ </a:t>
            </a:r>
            <a:r>
              <a:rPr lang="en-US" dirty="0"/>
              <a:t>ProcessInput()</a:t>
            </a:r>
            <a:r>
              <a:rPr lang="en-US" b="0" dirty="0"/>
              <a:t> methods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registered scenario extension’s </a:t>
            </a:r>
            <a:r>
              <a:rPr lang="en-US" dirty="0"/>
              <a:t>ProcessInput</a:t>
            </a:r>
            <a:r>
              <a:rPr lang="en-US" b="0" dirty="0"/>
              <a:t>()</a:t>
            </a:r>
          </a:p>
          <a:p>
            <a:pPr marL="1539875" lvl="3" indent="-279400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rgbClr val="0DAEFF"/>
                </a:solidFill>
              </a:rPr>
              <a:t>RegisterPlatformController does not override ProcessInput, so this extension does not handle any new commands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WsfStandardApplication::ProcessInputFiles()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WsfScenario::LoadFromFile(…)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685587" y="3367320"/>
            <a:ext cx="2963123" cy="808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7901" y="31639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ProcessInput(…)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69181" y="3551994"/>
            <a:ext cx="1316405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84900" y="334535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ProcessInput(…)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5" name="Rectangle 34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41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2" y="3952530"/>
            <a:ext cx="8876871" cy="180165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>
                <a:solidFill>
                  <a:srgbClr val="0000CC"/>
                </a:solidFill>
              </a:rPr>
              <a:t>app</a:t>
            </a:r>
            <a:r>
              <a:rPr lang="en-US" b="0" dirty="0"/>
              <a:t>.</a:t>
            </a:r>
            <a:r>
              <a:rPr lang="en-US" dirty="0"/>
              <a:t>WsfStandardApplication</a:t>
            </a:r>
            <a:r>
              <a:rPr lang="en-US" b="0" dirty="0"/>
              <a:t>::</a:t>
            </a:r>
            <a:r>
              <a:rPr lang="en-US" dirty="0"/>
              <a:t>ProcessInputFiles</a:t>
            </a:r>
            <a:r>
              <a:rPr lang="en-US" b="0" dirty="0"/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which, invokes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WsfScenario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LoadFromFile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and then invokes </a:t>
            </a:r>
            <a:r>
              <a:rPr lang="en-US" dirty="0"/>
              <a:t>WsfScenario</a:t>
            </a:r>
            <a:r>
              <a:rPr lang="en-US" b="0" dirty="0"/>
              <a:t>::</a:t>
            </a:r>
            <a:r>
              <a:rPr lang="en-US" dirty="0"/>
              <a:t>CompleteLoad</a:t>
            </a:r>
            <a:r>
              <a:rPr lang="en-US" b="0" dirty="0"/>
              <a:t>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each scenario extension’s Complete()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Then invokes each scenario extension’s Complete2()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WsfStandardApplication::ProcessInputFiles()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WsfScenario::LoadFromFile(…)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664500" y="3529005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97621" y="329791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WsfScenario::CompleteLoad(…)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286846" y="35471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0173" y="335044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Complete(…)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89118" y="36995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01029" y="350284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Complete2(…)</a:t>
            </a:r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Down Arrow 5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42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7154"/>
            <a:ext cx="8876871" cy="2205452"/>
          </a:xfrm>
        </p:spPr>
        <p:txBody>
          <a:bodyPr rIns="0"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creates the Simulation by executing: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std::unique_ptr&lt;WsfSimulation&gt; simPtr = 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0" dirty="0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.CreateSimulation(</a:t>
            </a:r>
            <a:r>
              <a:rPr lang="en-US" b="0" dirty="0">
                <a:solidFill>
                  <a:srgbClr val="0000CC"/>
                </a:solidFill>
                <a:latin typeface="Consolas" panose="020B0609020204030204" pitchFamily="49" charset="0"/>
              </a:rPr>
              <a:t>scenario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, …)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1900" b="0" dirty="0"/>
          </a:p>
          <a:p>
            <a:pPr marL="574675" indent="-2905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/>
              <a:t>CreateSimulation</a:t>
            </a:r>
            <a:r>
              <a:rPr lang="en-US" b="0" dirty="0"/>
              <a:t> invokes the WsfSimulation object’s constructor (with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  <a:r>
              <a:rPr lang="en-US" b="0" dirty="0"/>
              <a:t> as argument)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WsfStandardApplication::CreateSimulation()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3743" y="3022166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WsfSimulation::WsfSimulation()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1" name="Rectangle 30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888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8"/>
            <a:ext cx="8229600" cy="5348042"/>
          </a:xfrm>
        </p:spPr>
        <p:txBody>
          <a:bodyPr>
            <a:normAutofit/>
          </a:bodyPr>
          <a:lstStyle/>
          <a:p>
            <a:r>
              <a:rPr lang="en-US" b="0" dirty="0"/>
              <a:t>You gain hands-on knowledge about:</a:t>
            </a:r>
          </a:p>
          <a:p>
            <a:pPr lvl="1"/>
            <a:r>
              <a:rPr lang="en-US" b="0" dirty="0"/>
              <a:t>Extending the XIO interface with new data packet types</a:t>
            </a:r>
          </a:p>
          <a:p>
            <a:pPr lvl="1"/>
            <a:r>
              <a:rPr lang="en-US" b="0" dirty="0"/>
              <a:t>Utilizing the XIO interface to send and receive simulation data</a:t>
            </a:r>
          </a:p>
          <a:p>
            <a:pPr lvl="1"/>
            <a:r>
              <a:rPr lang="en-US" b="0" dirty="0"/>
              <a:t>Creating a user interface to control platforms in the simulation</a:t>
            </a:r>
          </a:p>
          <a:p>
            <a:pPr lvl="1"/>
            <a:r>
              <a:rPr lang="en-US" b="0" dirty="0"/>
              <a:t>Understand how to invoke input processing that is not dependent on the </a:t>
            </a:r>
            <a:r>
              <a:rPr lang="en-US" dirty="0"/>
              <a:t>AFSIM</a:t>
            </a:r>
            <a:r>
              <a:rPr lang="en-US" b="0" dirty="0"/>
              <a:t> simulation loader</a:t>
            </a:r>
          </a:p>
          <a:p>
            <a:pPr lvl="1"/>
            <a:r>
              <a:rPr lang="en-US" b="0" dirty="0"/>
              <a:t>Reinforce your skills with creating a default application extension and a plugin</a:t>
            </a:r>
          </a:p>
          <a:p>
            <a:pPr lvl="1"/>
            <a:r>
              <a:rPr lang="en-US" b="0" dirty="0"/>
              <a:t>Reinforce your skill with creating a  simulation       extension and a scenario extension</a:t>
            </a:r>
          </a:p>
          <a:p>
            <a:pPr lvl="1"/>
            <a:endParaRPr lang="en-US" b="0" dirty="0"/>
          </a:p>
          <a:p>
            <a:endParaRPr lang="en-US" b="0" dirty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9895" y="4812422"/>
            <a:ext cx="933450" cy="1313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>
                    <a:solidFill>
                      <a:srgbClr val="FF9900"/>
                    </a:solidFill>
                  </a:rPr>
                  <a:t>.get()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  <a:blipFill>
                <a:blip r:embed="rId3"/>
                <a:stretch>
                  <a:fillRect t="-775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1" name="Rectangle 30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06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WsfSimulation::Initialize</a:t>
                </a:r>
                <a:r>
                  <a:rPr lang="en-US" b="0" dirty="0"/>
                  <a:t> invokes: 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mScenario.SimulationCreated(*this)</a:t>
                </a:r>
                <a:endParaRPr lang="en-US" sz="22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>
                    <a:solidFill>
                      <a:srgbClr val="FFC000"/>
                    </a:solidFill>
                  </a:rPr>
                  <a:t>simPtr.get() </a:t>
                </a:r>
                <a:r>
                  <a:rPr lang="en-US" b="0" dirty="0"/>
                  <a:t>)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  <a:blipFill>
                <a:blip r:embed="rId3"/>
                <a:stretch>
                  <a:fillRect t="-606" r="-1534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WsfScenario::SimulationCreated()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185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WsfSimulation::Initialize</a:t>
                </a:r>
                <a:r>
                  <a:rPr lang="en-US" b="0" dirty="0"/>
                  <a:t> invokes: 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GetApplication().SimulationCreated(aSimulation)</a:t>
                </a:r>
                <a:endParaRPr lang="en-US" sz="1900" b="0" dirty="0"/>
              </a:p>
              <a:p>
                <a:pPr marL="212725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>
                    <a:solidFill>
                      <a:srgbClr val="7030A0"/>
                    </a:solidFill>
                  </a:rPr>
                  <a:t>GetApplication()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>
                    <a:solidFill>
                      <a:srgbClr val="FFC000"/>
                    </a:solidFill>
                  </a:rPr>
                  <a:t>simPtr.get() 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  <a:blipFill>
                <a:blip r:embed="rId3"/>
                <a:stretch>
                  <a:fillRect t="-487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WsfScenario::SimulationCreated()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WsfApplication::SimulationCreated()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8" name="Rectangle 37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58408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</a:p>
              <a:p>
                <a:pPr marL="461963" indent="-23653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aSimPtr-&gt;Initialize()</a:t>
                </a:r>
                <a:endParaRPr lang="en-US" sz="21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WsfSimulation::Initialize</a:t>
                </a:r>
                <a:r>
                  <a:rPr lang="en-US" b="0" dirty="0"/>
                  <a:t> invokes: 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GetApplication().SimulationCreated(aSimulation)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SimulationCreated(aSimulation)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22816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	</a:t>
                </a:r>
                <a:r>
                  <a:rPr lang="en-US" b="0" dirty="0"/>
                  <a:t>(where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*simPtr.get()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  <a:blipFill>
                <a:blip r:embed="rId3"/>
                <a:stretch>
                  <a:fillRect t="-458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WsfScenario::SimulationCreated()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WsfApplication::SimulationCreated()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8" name="Rectangle 37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4050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GetApplication().SimulationCreated(aSimulation)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SimulationCreated(aSimulation)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RegisterPlatformController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::SimulationCreated(aSimulation) </a:t>
                </a:r>
                <a:endParaRPr lang="en-US" sz="1800" b="0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0" dirty="0">
                    <a:latin typeface="Consolas" panose="020B0609020204030204" pitchFamily="49" charset="0"/>
                  </a:rPr>
                  <a:t>(</a:t>
                </a:r>
                <a:r>
                  <a:rPr lang="en-US" b="0" dirty="0"/>
                  <a:t>where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*simPtr.get()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  <a:blipFill>
                <a:blip r:embed="rId3"/>
                <a:stretch>
                  <a:fillRect t="-482" r="-934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198129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298911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41345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32334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WsfScenario::SimulationCreated()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241915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WsfApplication::SimulationCreated()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43440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2100" y="3445836"/>
            <a:ext cx="2634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RegisterPlatformController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::SimulationCreated()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own Arrow 44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51" name="Rectangle 50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685586" y="3648312"/>
            <a:ext cx="5810784" cy="2232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76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1016648" y="2533143"/>
            <a:ext cx="4838" cy="1472184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99169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GetApplication().SimulationCreated(aSimulation)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SimulationCreated(aSimulation)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RegisterPlatformController::SimulationCreated(aSimulation) </a:t>
                </a:r>
                <a:endParaRPr lang="en-US" b="0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aSimulation.RegisterExtension(ut::make_unqiue&lt;PlatformControlService&gt;()) </a:t>
                </a: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7030A0"/>
                    </a:solidFill>
                  </a:rPr>
                  <a:t>	</a:t>
                </a:r>
                <a:endParaRPr lang="en-US" sz="1900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991698"/>
              </a:xfrm>
              <a:blipFill>
                <a:blip r:embed="rId3"/>
                <a:stretch>
                  <a:fillRect t="-407" r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288527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198129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7071127" y="2786185"/>
            <a:ext cx="2411" cy="1276364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298911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41345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32334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WsfScenario::SimulationCreated()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241915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WsfApplication::SimulationCreated()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43440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685586" y="3648312"/>
            <a:ext cx="5810784" cy="2232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85586" y="3846559"/>
            <a:ext cx="438003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7987" y="3648312"/>
            <a:ext cx="1999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WsfSimulation::RegisterExtension()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0420" y="6379292"/>
                <a:ext cx="72208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(where </a:t>
                </a:r>
                <a:r>
                  <a:rPr lang="en-US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C000"/>
                    </a:solidFill>
                  </a:rPr>
                  <a:t>*simPtr.get()                                                                      </a:t>
                </a:r>
                <a:endParaRPr lang="en-US" dirty="0"/>
              </a:p>
              <a:p>
                <a:endParaRPr lang="en-US" sz="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20" y="6379292"/>
                <a:ext cx="7220888" cy="461665"/>
              </a:xfrm>
              <a:prstGeom prst="rect">
                <a:avLst/>
              </a:prstGeom>
              <a:blipFill>
                <a:blip r:embed="rId5"/>
                <a:stretch>
                  <a:fillRect l="-67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685586" y="2771606"/>
            <a:ext cx="0" cy="128016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2098" y="3445836"/>
            <a:ext cx="2634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RegisterPlatformController::SimulationCreated()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45" name="Rectangle 44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454291" y="2117861"/>
            <a:ext cx="177883" cy="237744"/>
          </a:xfrm>
          <a:prstGeom prst="downArrow">
            <a:avLst>
              <a:gd name="adj1" fmla="val 36207"/>
              <a:gd name="adj2" fmla="val 70292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111210" y="2364345"/>
            <a:ext cx="1371600" cy="171038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b="1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PlatformControlService</a:t>
            </a:r>
            <a:r>
              <a:rPr lang="en-US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300" y="2115239"/>
            <a:ext cx="356616" cy="8442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016649" y="4037661"/>
            <a:ext cx="6053328" cy="1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1205" y="3844776"/>
            <a:ext cx="2582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PlatformControlService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AddedToSimulation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6448" y="6348514"/>
            <a:ext cx="427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DAEFF"/>
                </a:solidFill>
              </a:rPr>
              <a:t>This, in turn, creates the </a:t>
            </a:r>
            <a:r>
              <a:rPr lang="en-US" sz="1400" dirty="0" err="1">
                <a:solidFill>
                  <a:srgbClr val="0DAEFF"/>
                </a:solidFill>
              </a:rPr>
              <a:t>PlatformControlService</a:t>
            </a:r>
            <a:r>
              <a:rPr lang="en-US" sz="1400" dirty="0">
                <a:solidFill>
                  <a:srgbClr val="0DAEFF"/>
                </a:solidFill>
              </a:rPr>
              <a:t> object, </a:t>
            </a:r>
          </a:p>
          <a:p>
            <a:r>
              <a:rPr lang="en-US" sz="1400" dirty="0">
                <a:solidFill>
                  <a:srgbClr val="0DAEFF"/>
                </a:solidFill>
              </a:rPr>
              <a:t>and registers it with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00CC"/>
                </a:solidFill>
              </a:rPr>
              <a:t>simPtr</a:t>
            </a:r>
            <a:endParaRPr lang="en-US" sz="14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221" y="6354022"/>
            <a:ext cx="8583375" cy="498598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>
              <a:lnSpc>
                <a:spcPct val="90000"/>
              </a:lnSpc>
              <a:tabLst>
                <a:tab pos="23177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– 	Finally,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dirty="0">
                <a:latin typeface="Arial" pitchFamily="34" charset="0"/>
                <a:cs typeface="Arial" pitchFamily="34" charset="0"/>
              </a:rPr>
              <a:t> invokes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PlatfromControlService</a:t>
            </a:r>
            <a:r>
              <a:rPr lang="en-US" dirty="0">
                <a:latin typeface="Arial" pitchFamily="34" charset="0"/>
                <a:cs typeface="Arial" pitchFamily="34" charset="0"/>
              </a:rPr>
              <a:t>::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90000"/>
              </a:lnSpc>
              <a:tabLst>
                <a:tab pos="23177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which is not </a:t>
            </a:r>
            <a:r>
              <a:rPr lang="en-US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overriden</a:t>
            </a:r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and has no effect</a:t>
            </a:r>
          </a:p>
        </p:txBody>
      </p:sp>
    </p:spTree>
    <p:extLst>
      <p:ext uri="{BB962C8B-B14F-4D97-AF65-F5344CB8AC3E}">
        <p14:creationId xmlns:p14="http://schemas.microsoft.com/office/powerpoint/2010/main" val="24919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WsfSimulation::Initialize</a:t>
                </a:r>
                <a:r>
                  <a:rPr lang="en-US" b="0" dirty="0"/>
                  <a:t> invokes:</a:t>
                </a:r>
                <a:endParaRPr lang="en-US" sz="18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sz="1900" b="0" dirty="0">
                  <a:solidFill>
                    <a:srgbClr val="009900"/>
                  </a:solidFill>
                </a:endParaRPr>
              </a:p>
              <a:p>
                <a:pPr marL="798513" lvl="1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>
                    <a:solidFill>
                      <a:srgbClr val="009900"/>
                    </a:solidFill>
                  </a:rPr>
                  <a:t>This notifies all registered event observers that the simulation is about to be initialized</a:t>
                </a:r>
                <a:endParaRPr lang="en-US" sz="1400" b="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  <a:blipFill>
                <a:blip r:embed="rId3"/>
                <a:stretch>
                  <a:fillRect t="-47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015" y="6399512"/>
            <a:ext cx="8384059" cy="477054"/>
          </a:xfrm>
          <a:prstGeom prst="rect">
            <a:avLst/>
          </a:prstGeom>
          <a:solidFill>
            <a:schemeClr val="bg1"/>
          </a:solidFill>
        </p:spPr>
        <p:txBody>
          <a:bodyPr wrap="square" bIns="0" rtlCol="0">
            <a:spAutoFit/>
          </a:bodyPr>
          <a:lstStyle/>
          <a:p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the PlatformControlService class does not override this method, hence we do nothing with the notification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9264" y="583360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WsfObserver::SimulationInitializing(this)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38601" y="3470957"/>
            <a:ext cx="4457768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90819" y="3470957"/>
            <a:ext cx="865155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41476" y="3259471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WsfObserver::SimulationInitializing()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8" name="Rectangle 37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454291" y="2117861"/>
            <a:ext cx="177883" cy="237744"/>
          </a:xfrm>
          <a:prstGeom prst="downArrow">
            <a:avLst>
              <a:gd name="adj1" fmla="val 36207"/>
              <a:gd name="adj2" fmla="val 7029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111210" y="2364345"/>
            <a:ext cx="1371600" cy="171038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PlatformControlService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3300" y="2115239"/>
            <a:ext cx="356616" cy="844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WsfSimulation::Initialize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Initialize() </a:t>
                </a:r>
                <a:r>
                  <a:rPr lang="en-US" b="0" dirty="0"/>
                  <a:t>on all the simulation extensions</a:t>
                </a:r>
              </a:p>
              <a:p>
                <a:pPr marL="798513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000" b="0" dirty="0">
                    <a:solidFill>
                      <a:srgbClr val="0DAEFF"/>
                    </a:solidFill>
                  </a:rPr>
                  <a:t>PlatformControlService does not override Initialize, so this has no effect on XIO</a:t>
                </a:r>
                <a:endParaRPr lang="en-US" sz="1600" b="0" dirty="0">
                  <a:solidFill>
                    <a:srgbClr val="0DAEFF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568514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81771" y="3452524"/>
            <a:ext cx="5488580" cy="0"/>
          </a:xfrm>
          <a:prstGeom prst="straightConnector1">
            <a:avLst/>
          </a:prstGeom>
          <a:ln>
            <a:solidFill>
              <a:srgbClr val="0000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4456" y="3249232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WsfSimulationExtension::Initialize()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38" name="Rectangle 37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54291" y="2117861"/>
            <a:ext cx="177883" cy="237744"/>
          </a:xfrm>
          <a:prstGeom prst="downArrow">
            <a:avLst>
              <a:gd name="adj1" fmla="val 36207"/>
              <a:gd name="adj2" fmla="val 7029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3300" y="2115239"/>
            <a:ext cx="356616" cy="844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111210" y="2364345"/>
            <a:ext cx="1371600" cy="171038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PlatformControlService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0231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adds all available platforms to the simulation’s platform list</a:t>
                </a:r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Finally, </a:t>
                </a:r>
                <a:r>
                  <a:rPr lang="en-US" dirty="0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sets the simulation state to </a:t>
                </a:r>
                <a:r>
                  <a:rPr lang="en-US" sz="1900" b="0" dirty="0">
                    <a:solidFill>
                      <a:srgbClr val="0000CC"/>
                    </a:solidFill>
                    <a:latin typeface="Arial Narrow" panose="020B0606020202030204" pitchFamily="34" charset="0"/>
                  </a:rPr>
                  <a:t>cPENDING_START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WsfStandardApplication::InitializeSimulation()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568515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54291" y="2117861"/>
            <a:ext cx="177883" cy="237744"/>
          </a:xfrm>
          <a:prstGeom prst="downArrow">
            <a:avLst>
              <a:gd name="adj1" fmla="val 36207"/>
              <a:gd name="adj2" fmla="val 7029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3300" y="2115239"/>
            <a:ext cx="356616" cy="844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111210" y="2364345"/>
            <a:ext cx="1371600" cy="171038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PlatformControlService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107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6" y="3951212"/>
            <a:ext cx="9138194" cy="2410117"/>
          </a:xfrm>
        </p:spPr>
        <p:txBody>
          <a:bodyPr rIns="0"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runs the Simulation by executing:</a:t>
            </a:r>
          </a:p>
          <a:p>
            <a:pPr marL="517525" lvl="1" indent="0">
              <a:spcBef>
                <a:spcPts val="600"/>
              </a:spcBef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sz="2400" b="0" dirty="0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7030A0"/>
                </a:solidFill>
                <a:latin typeface="Consolas" panose="020B0609020204030204" pitchFamily="49" charset="0"/>
              </a:rPr>
              <a:t>.RunEventLoop(</a:t>
            </a:r>
            <a:r>
              <a:rPr lang="en-US" sz="2400" b="0" dirty="0">
                <a:solidFill>
                  <a:srgbClr val="0000CC"/>
                </a:solidFill>
                <a:latin typeface="Consolas" panose="020B0609020204030204" pitchFamily="49" charset="0"/>
              </a:rPr>
              <a:t>simPtr</a:t>
            </a:r>
            <a:r>
              <a:rPr lang="en-US" sz="2400" b="0" dirty="0">
                <a:solidFill>
                  <a:srgbClr val="7030A0"/>
                </a:solidFill>
                <a:latin typeface="Consolas" panose="020B0609020204030204" pitchFamily="49" charset="0"/>
              </a:rPr>
              <a:t>.get(), options)</a:t>
            </a:r>
            <a:endParaRPr lang="en-US" sz="2400" b="0" dirty="0"/>
          </a:p>
          <a:p>
            <a:pPr marL="457200" indent="-244475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/>
              <a:t>RunEventLoop</a:t>
            </a:r>
            <a:r>
              <a:rPr lang="en-US" b="0" dirty="0"/>
              <a:t> invokes: 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aSimPtr-&gt;Start() </a:t>
            </a:r>
            <a:endParaRPr lang="en-US" b="0" dirty="0"/>
          </a:p>
          <a:p>
            <a:pPr marL="744538" lvl="1" indent="-244475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/>
              <a:t>WsfSimulation::Start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1030288" lvl="2" indent="-231775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For each simulation extension invoke 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Start()</a:t>
            </a:r>
            <a:endParaRPr lang="en-US" b="0" dirty="0">
              <a:latin typeface="Consolas" panose="020B0609020204030204" pitchFamily="49" charset="0"/>
            </a:endParaRPr>
          </a:p>
          <a:p>
            <a:pPr marL="1316038" lvl="3" indent="-230188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1788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latin typeface="Consolas" panose="020B0609020204030204" pitchFamily="49" charset="0"/>
              </a:rPr>
              <a:t>Invokes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PlatformControlService::Start()</a:t>
            </a:r>
          </a:p>
          <a:p>
            <a:pPr marL="1601788" lvl="4" indent="-230188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1788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Sets up XIO connection callbacks to handle incoming packets</a:t>
            </a:r>
            <a:endParaRPr lang="en-US" b="0" dirty="0">
              <a:solidFill>
                <a:srgbClr val="7030A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319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WsfStandardApplication::RunEventLoop()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WsfSimulation::Start()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568514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79529" y="3451036"/>
            <a:ext cx="549554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05780" y="3249232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PlatformControlService::Start()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6" name="Rectangle 35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54291" y="2117861"/>
            <a:ext cx="177883" cy="237744"/>
          </a:xfrm>
          <a:prstGeom prst="downArrow">
            <a:avLst>
              <a:gd name="adj1" fmla="val 36207"/>
              <a:gd name="adj2" fmla="val 7029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3300" y="2115239"/>
            <a:ext cx="356616" cy="844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111210" y="2364345"/>
            <a:ext cx="1371600" cy="171038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PlatformControlService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948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Before working on this lab, you should: </a:t>
            </a:r>
          </a:p>
          <a:p>
            <a:pPr lvl="1"/>
            <a:r>
              <a:rPr lang="en-US" b="0" dirty="0"/>
              <a:t>Be familiar with </a:t>
            </a:r>
            <a:r>
              <a:rPr lang="en-US" dirty="0"/>
              <a:t>WIZARD</a:t>
            </a:r>
            <a:r>
              <a:rPr lang="en-US" b="0" dirty="0"/>
              <a:t> and </a:t>
            </a:r>
            <a:r>
              <a:rPr lang="en-US" dirty="0"/>
              <a:t>AFSIM</a:t>
            </a:r>
            <a:r>
              <a:rPr lang="en-US" b="0" dirty="0"/>
              <a:t> scripting Language</a:t>
            </a:r>
          </a:p>
          <a:p>
            <a:pPr lvl="2"/>
            <a:r>
              <a:rPr lang="en-US" dirty="0"/>
              <a:t>AFSIM</a:t>
            </a:r>
            <a:r>
              <a:rPr lang="en-US" b="0" dirty="0"/>
              <a:t> analyst course or equivalent experience is recommended</a:t>
            </a:r>
          </a:p>
          <a:p>
            <a:pPr lvl="1"/>
            <a:r>
              <a:rPr lang="en-US" b="0" dirty="0"/>
              <a:t>Have available and be familiar with using </a:t>
            </a:r>
            <a:r>
              <a:rPr lang="en-US" dirty="0"/>
              <a:t>Microsoft® Visual Studio  2017® </a:t>
            </a:r>
            <a:r>
              <a:rPr lang="en-US" b="0" dirty="0"/>
              <a:t>or newer to compile an application</a:t>
            </a:r>
          </a:p>
          <a:p>
            <a:pPr lvl="1"/>
            <a:r>
              <a:rPr lang="en-US" b="0" dirty="0"/>
              <a:t>Have completed the Module “Building AFSIM with CMAKE”</a:t>
            </a:r>
          </a:p>
          <a:p>
            <a:pPr marL="347663" lvl="1" indent="0">
              <a:buNone/>
            </a:pPr>
            <a:endParaRPr lang="en-US" b="0" dirty="0"/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1568514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620627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runs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.RunEventLoop(</a:t>
                </a:r>
                <a:r>
                  <a:rPr lang="en-US" sz="2400" b="0" dirty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.get(), options)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/>
                  <a:t>RunEventLoop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aSimPtr-&gt;Start() </a:t>
                </a:r>
                <a:endParaRPr lang="en-US" b="0" dirty="0"/>
              </a:p>
              <a:p>
                <a:pPr marL="500063" lvl="1" indent="0">
                  <a:spcBef>
                    <a:spcPts val="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marL="742950" lvl="1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Loop until simulation is done</a:t>
                </a:r>
              </a:p>
              <a:p>
                <a:pPr marL="1030288" lvl="3" indent="-2317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Execute: 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aSimPtr-&gt;AdvanceTime()</a:t>
                </a:r>
              </a:p>
              <a:p>
                <a:pPr marL="1316038" lvl="4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Advances time to next event time</a:t>
                </a:r>
              </a:p>
              <a:p>
                <a:pPr marL="1316038" lvl="4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Fires the simulation events scheduled or the next time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620627"/>
              </a:xfrm>
              <a:blipFill>
                <a:blip r:embed="rId3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WsfStandardApplication: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WsfScenario: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unique_ptr&lt;WsfSimulation&gt;: </a:t>
            </a:r>
            <a:r>
              <a:rPr lang="en-US" sz="700" b="1" dirty="0">
                <a:solidFill>
                  <a:srgbClr val="0000CC"/>
                </a:solidFill>
              </a:rPr>
              <a:t>SimPtr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319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WsfStandardApplication::RunEventLoop()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WsfSimulation::Start()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unique_ptr&lt;WsfDefaultApplicationExtension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3" y="1175549"/>
            <a:ext cx="4037731" cy="1132369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1686595" y="2595694"/>
            <a:ext cx="1481328" cy="1759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RegisterPlatformController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54291" y="2117861"/>
            <a:ext cx="177883" cy="237744"/>
          </a:xfrm>
          <a:prstGeom prst="downArrow">
            <a:avLst>
              <a:gd name="adj1" fmla="val 36207"/>
              <a:gd name="adj2" fmla="val 7029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3300" y="2115239"/>
            <a:ext cx="356616" cy="844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111210" y="2364345"/>
            <a:ext cx="1371600" cy="171038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PlatformControlService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4775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3"/>
            <a:ext cx="8363583" cy="4525963"/>
          </a:xfrm>
        </p:spPr>
        <p:txBody>
          <a:bodyPr>
            <a:normAutofit/>
          </a:bodyPr>
          <a:lstStyle/>
          <a:p>
            <a:r>
              <a:rPr lang="en-US" b="0" dirty="0"/>
              <a:t>Handling </a:t>
            </a:r>
            <a:r>
              <a:rPr lang="en-US" b="0" dirty="0" err="1"/>
              <a:t>FlightControlPkt</a:t>
            </a:r>
            <a:r>
              <a:rPr lang="en-US" b="0" dirty="0"/>
              <a:t> packets</a:t>
            </a:r>
          </a:p>
          <a:p>
            <a:pPr lvl="1"/>
            <a:r>
              <a:rPr lang="en-US" b="0" dirty="0"/>
              <a:t>Understand selection and deselection of platforms, and complete </a:t>
            </a:r>
            <a:r>
              <a:rPr lang="en-US" dirty="0" err="1" smtClean="0"/>
              <a:t>PlatformControlService</a:t>
            </a:r>
            <a:r>
              <a:rPr lang="en-US" b="0" dirty="0" smtClean="0"/>
              <a:t>::</a:t>
            </a:r>
            <a:r>
              <a:rPr lang="en-US" dirty="0" err="1" smtClean="0"/>
              <a:t>ControlPlatform</a:t>
            </a:r>
            <a:endParaRPr lang="en-US" dirty="0"/>
          </a:p>
          <a:p>
            <a:pPr lvl="1"/>
            <a:r>
              <a:rPr lang="en-US" b="0" dirty="0"/>
              <a:t>Understand how </a:t>
            </a:r>
            <a:r>
              <a:rPr lang="en-US" dirty="0" err="1"/>
              <a:t>PlatformControlService</a:t>
            </a:r>
            <a:r>
              <a:rPr lang="en-US" b="0" dirty="0"/>
              <a:t>::</a:t>
            </a:r>
            <a:r>
              <a:rPr lang="en-US" dirty="0"/>
              <a:t>Start</a:t>
            </a:r>
            <a:r>
              <a:rPr lang="en-US" b="0" dirty="0"/>
              <a:t> turns on the autopilot for all platforms when the simulation starts</a:t>
            </a:r>
          </a:p>
          <a:p>
            <a:pPr lvl="1"/>
            <a:r>
              <a:rPr lang="en-US" b="0" dirty="0"/>
              <a:t>Understand </a:t>
            </a:r>
            <a:r>
              <a:rPr lang="en-US" dirty="0" err="1"/>
              <a:t>PlatformControlService</a:t>
            </a:r>
            <a:r>
              <a:rPr lang="en-US" b="0" dirty="0"/>
              <a:t>::</a:t>
            </a:r>
            <a:r>
              <a:rPr lang="en-US" dirty="0" err="1"/>
              <a:t>SelectPlatform</a:t>
            </a:r>
            <a:endParaRPr lang="en-US" dirty="0"/>
          </a:p>
          <a:p>
            <a:pPr lvl="1"/>
            <a:r>
              <a:rPr lang="en-US" b="0" dirty="0"/>
              <a:t>Understand </a:t>
            </a:r>
            <a:r>
              <a:rPr lang="en-US" dirty="0" err="1"/>
              <a:t>PlatformControlService</a:t>
            </a:r>
            <a:r>
              <a:rPr lang="en-US" b="0" dirty="0"/>
              <a:t>::</a:t>
            </a:r>
            <a:r>
              <a:rPr lang="en-US" dirty="0" err="1"/>
              <a:t>DeselectPlatform</a:t>
            </a:r>
            <a:endParaRPr lang="en-US" dirty="0"/>
          </a:p>
          <a:p>
            <a:pPr lvl="1"/>
            <a:r>
              <a:rPr lang="en-US" b="0" dirty="0"/>
              <a:t>Understand </a:t>
            </a:r>
            <a:r>
              <a:rPr lang="en-US" dirty="0" err="1"/>
              <a:t>PlatformControlService</a:t>
            </a:r>
            <a:r>
              <a:rPr lang="en-US" b="0" dirty="0"/>
              <a:t>::</a:t>
            </a:r>
            <a:r>
              <a:rPr lang="en-US" dirty="0" err="1"/>
              <a:t>ControlPlatform</a:t>
            </a:r>
            <a:r>
              <a:rPr lang="en-US" b="0" dirty="0"/>
              <a:t> and how it handles keystrokes encoded in the </a:t>
            </a:r>
            <a:r>
              <a:rPr lang="en-US" dirty="0" err="1"/>
              <a:t>FlightControlPkt</a:t>
            </a:r>
            <a:endParaRPr lang="en-US" dirty="0"/>
          </a:p>
          <a:p>
            <a:pPr lvl="1"/>
            <a:r>
              <a:rPr lang="en-US" b="0" dirty="0"/>
              <a:t>Complete </a:t>
            </a:r>
            <a:r>
              <a:rPr lang="en-US" dirty="0" err="1"/>
              <a:t>PlatformControlService</a:t>
            </a:r>
            <a:r>
              <a:rPr lang="en-US" b="0" dirty="0"/>
              <a:t>::</a:t>
            </a:r>
            <a:r>
              <a:rPr lang="en-US" dirty="0" err="1"/>
              <a:t>ControlPlatform</a:t>
            </a:r>
            <a:r>
              <a:rPr lang="en-US" b="0" dirty="0"/>
              <a:t> logic for directly controlling the selected platform</a:t>
            </a:r>
          </a:p>
        </p:txBody>
      </p:sp>
    </p:spTree>
    <p:extLst>
      <p:ext uri="{BB962C8B-B14F-4D97-AF65-F5344CB8AC3E}">
        <p14:creationId xmlns:p14="http://schemas.microsoft.com/office/powerpoint/2010/main" val="350167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3188043"/>
            <a:ext cx="8382000" cy="2323071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658" y="2444578"/>
            <a:ext cx="8382000" cy="4546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Start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Make sure the autopilot is initially turned on for all 6-dof movers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GetPlatformCount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GetPlatformEntry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ReleaseDirectControlInput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EnableAutopilot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3557" y="1172030"/>
            <a:ext cx="8438920" cy="11633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Inspect </a:t>
            </a:r>
            <a:r>
              <a:rPr lang="en-US" b="1" dirty="0" err="1"/>
              <a:t>PlatformControlService</a:t>
            </a:r>
            <a:r>
              <a:rPr lang="en-US" dirty="0"/>
              <a:t>::</a:t>
            </a:r>
            <a:r>
              <a:rPr lang="en-US" b="1" dirty="0"/>
              <a:t>Start</a:t>
            </a:r>
            <a:r>
              <a:rPr lang="en-US" dirty="0"/>
              <a:t> Method:</a:t>
            </a:r>
          </a:p>
          <a:p>
            <a:pPr lvl="1"/>
            <a:r>
              <a:rPr lang="en-US" dirty="0"/>
              <a:t>Notice the for loop at the end</a:t>
            </a:r>
          </a:p>
          <a:p>
            <a:pPr lvl="2"/>
            <a:r>
              <a:rPr lang="en-US" dirty="0"/>
              <a:t>Ensures autopilot is turned on for all platform’s 6-dof movers</a:t>
            </a:r>
          </a:p>
          <a:p>
            <a:pPr lvl="1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2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Task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17" y="1172029"/>
            <a:ext cx="8614272" cy="4525963"/>
          </a:xfrm>
        </p:spPr>
        <p:txBody>
          <a:bodyPr>
            <a:normAutofit/>
          </a:bodyPr>
          <a:lstStyle/>
          <a:p>
            <a:r>
              <a:rPr lang="en-US" b="0" dirty="0"/>
              <a:t>In the </a:t>
            </a:r>
            <a:r>
              <a:rPr lang="en-US" dirty="0"/>
              <a:t>PlatformControlService::ControlPlatform </a:t>
            </a:r>
            <a:r>
              <a:rPr lang="en-US" b="0" dirty="0"/>
              <a:t>Method:</a:t>
            </a:r>
          </a:p>
          <a:p>
            <a:pPr lvl="1"/>
            <a:r>
              <a:rPr lang="en-US" sz="2000" b="0" dirty="0"/>
              <a:t>Perform an ID Check to Verify That the Packet’s ID Corresponds with the </a:t>
            </a:r>
            <a:r>
              <a:rPr lang="en-US" sz="2000" dirty="0"/>
              <a:t>PlatformControlPkt</a:t>
            </a:r>
            <a:r>
              <a:rPr lang="en-US" sz="2000" b="0" dirty="0"/>
              <a:t> Packet’s ID                                  (i.e., </a:t>
            </a:r>
            <a:r>
              <a:rPr lang="en-US" sz="2000" dirty="0"/>
              <a:t>FlightControlPkt</a:t>
            </a:r>
            <a:r>
              <a:rPr lang="en-US" sz="2000" b="0" dirty="0"/>
              <a:t>::</a:t>
            </a:r>
            <a:r>
              <a:rPr lang="en-US" sz="2000" dirty="0"/>
              <a:t>cPACKET_ID</a:t>
            </a:r>
            <a:r>
              <a:rPr lang="en-US" sz="2000" b="0" dirty="0"/>
              <a:t>).</a:t>
            </a:r>
            <a:endParaRPr lang="en-US" sz="3200" b="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2627445"/>
            <a:ext cx="8366125" cy="2286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600200"/>
            <a:ext cx="851792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Method called by XIO to control the platform based on received packet values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@param aPacket The packet received by XIO and passed to this method.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ControlPlatform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PakPacket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1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Perform a check to verify that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aPacket’s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ID corresponds to that of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FlightControlPkt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cPACKET_ID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D20000"/>
                </a:solidFill>
                <a:latin typeface="Consolas" panose="020B0609020204030204" pitchFamily="49" charset="0"/>
              </a:rPr>
              <a:t>cPACKET_ID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893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8281" y="2558757"/>
                <a:ext cx="8532341" cy="372409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Method called by XIO to control the platform based on received packet values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@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param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aPacket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The packet received by XIO and passed to this method.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PlatformControlService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ControlPlatform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PakPacket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aPacket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EXERCISE 2 TASK 1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Perform a check to verify that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aPacket’s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ID corresponds to that of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FlightControlPkt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cPACKET_ID</a:t>
                </a:r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aPacket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ID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==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FlightControlPkt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2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cPACKET_ID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FlightControlPkt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flightControlPacket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static_cast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FlightControlPkt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&amp;&gt;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aPacket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flightControlPacket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 smtClean="0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cINVALID_PLATFORM_INDEX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GetPlatformByIndex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mControlledPlatformIndex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DeselectPlatform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mControlledPlatformIndex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  <a:cs typeface="Courier New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81" y="2558757"/>
                <a:ext cx="8532341" cy="372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2030"/>
            <a:ext cx="8229600" cy="1577348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In the </a:t>
            </a:r>
            <a:r>
              <a:rPr lang="en-US" dirty="0"/>
              <a:t>PlatformControlService::ControlPlatform </a:t>
            </a:r>
            <a:r>
              <a:rPr lang="en-US" b="0" dirty="0"/>
              <a:t>Method:</a:t>
            </a:r>
          </a:p>
          <a:p>
            <a:pPr lvl="1"/>
            <a:r>
              <a:rPr lang="en-US" sz="2000" b="0" dirty="0"/>
              <a:t>Understand the Platform Deselection Logic:</a:t>
            </a:r>
          </a:p>
          <a:p>
            <a:pPr lvl="2"/>
            <a:r>
              <a:rPr lang="en-US" sz="1700" b="0" dirty="0"/>
              <a:t>This logic is executed when the platform index in the </a:t>
            </a:r>
            <a:r>
              <a:rPr lang="en-US" sz="1700" b="0" dirty="0" err="1"/>
              <a:t>flightControlPacket</a:t>
            </a:r>
            <a:r>
              <a:rPr lang="en-US" sz="1700" b="0" dirty="0"/>
              <a:t> is 10 (an invalid platform index)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481" y="3972697"/>
            <a:ext cx="7722973" cy="186587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0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2027413"/>
                <a:ext cx="8229600" cy="4416594"/>
              </a:xfrm>
              <a:prstGeom prst="rect">
                <a:avLst/>
              </a:prstGeom>
              <a:noFill/>
              <a:ln w="19050">
                <a:solidFill>
                  <a:srgbClr val="A00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flightControlPacket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mControlledPlatformIndex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GetPlatformByIndex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mControlledPlatformIndex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DeselectPlatform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mControlledPlatformIndex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flightControlPacket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GetPlatformByIndex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mControlledPlatformIndex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SelectPlatform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warning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"Could not find platform."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"Index: "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flightControlPacket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  <a:cs typeface="Courier New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⋮</m:t>
                    </m:r>
                  </m:oMath>
                </a14:m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27413"/>
                <a:ext cx="8229600" cy="4416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A00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2030"/>
            <a:ext cx="8229600" cy="1378376"/>
          </a:xfrm>
        </p:spPr>
        <p:txBody>
          <a:bodyPr>
            <a:normAutofit/>
          </a:bodyPr>
          <a:lstStyle/>
          <a:p>
            <a:r>
              <a:rPr lang="en-US" sz="2200" b="0" dirty="0"/>
              <a:t>In the </a:t>
            </a:r>
            <a:r>
              <a:rPr lang="en-US" sz="2200" dirty="0"/>
              <a:t>PlatformControlService::ControlPlatform </a:t>
            </a:r>
            <a:r>
              <a:rPr lang="en-US" sz="2200" b="0" dirty="0"/>
              <a:t>Method:</a:t>
            </a:r>
          </a:p>
          <a:p>
            <a:pPr lvl="1"/>
            <a:r>
              <a:rPr lang="en-US" sz="1900" b="0" dirty="0"/>
              <a:t>Understand the Platform Deselection / Selection Logic:</a:t>
            </a:r>
          </a:p>
        </p:txBody>
      </p:sp>
    </p:spTree>
    <p:extLst>
      <p:ext uri="{BB962C8B-B14F-4D97-AF65-F5344CB8AC3E}">
        <p14:creationId xmlns:p14="http://schemas.microsoft.com/office/powerpoint/2010/main" val="1838171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3" y="1079359"/>
            <a:ext cx="9045147" cy="5593293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In the </a:t>
            </a:r>
            <a:r>
              <a:rPr lang="en-US" dirty="0"/>
              <a:t>PlatformControlService::ControlPlatform </a:t>
            </a:r>
            <a:r>
              <a:rPr lang="en-US" b="0" dirty="0"/>
              <a:t>Method:</a:t>
            </a:r>
          </a:p>
          <a:p>
            <a:pPr lvl="1"/>
            <a:r>
              <a:rPr lang="en-US" b="0" dirty="0"/>
              <a:t>Use the Simulation object to get the currently selected platform</a:t>
            </a:r>
          </a:p>
          <a:p>
            <a:pPr lvl="2"/>
            <a:r>
              <a:rPr lang="en-US" b="0" dirty="0"/>
              <a:t>Invoke </a:t>
            </a:r>
            <a:r>
              <a:rPr lang="en-US" dirty="0"/>
              <a:t>GetSimulation</a:t>
            </a:r>
            <a:r>
              <a:rPr lang="en-US" b="0" dirty="0"/>
              <a:t>().</a:t>
            </a:r>
            <a:r>
              <a:rPr lang="en-US" dirty="0"/>
              <a:t>GetPlatformByIndex</a:t>
            </a:r>
            <a:r>
              <a:rPr lang="en-US" b="0" dirty="0"/>
              <a:t>() and pass in the platform index (stored in </a:t>
            </a:r>
            <a:r>
              <a:rPr lang="en-US" i="1" dirty="0"/>
              <a:t>mControlledPlatformIndex</a:t>
            </a:r>
            <a:r>
              <a:rPr lang="en-US" b="0" dirty="0"/>
              <a:t>) </a:t>
            </a:r>
          </a:p>
          <a:p>
            <a:pPr lvl="2"/>
            <a:r>
              <a:rPr lang="en-US" b="0" dirty="0"/>
              <a:t>Store the returned </a:t>
            </a:r>
            <a:r>
              <a:rPr lang="en-US" dirty="0"/>
              <a:t>WsfPlatform</a:t>
            </a:r>
            <a:r>
              <a:rPr lang="en-US" b="0" dirty="0"/>
              <a:t> pointer in a variable</a:t>
            </a:r>
          </a:p>
          <a:p>
            <a:pPr lvl="1"/>
            <a:r>
              <a:rPr lang="en-US" b="0" dirty="0"/>
              <a:t>Check to ensure the variable containing the </a:t>
            </a:r>
            <a:r>
              <a:rPr lang="en-US" dirty="0"/>
              <a:t>WsfPlatform</a:t>
            </a:r>
            <a:r>
              <a:rPr lang="en-US" b="0" dirty="0"/>
              <a:t> pointer is not a nullptr (i.e., </a:t>
            </a:r>
            <a:r>
              <a:rPr lang="en-US" dirty="0"/>
              <a:t>GetPlatformByIndex</a:t>
            </a:r>
            <a:r>
              <a:rPr lang="en-US" b="0" dirty="0"/>
              <a:t> found the platform)</a:t>
            </a:r>
          </a:p>
          <a:p>
            <a:pPr lvl="2"/>
            <a:r>
              <a:rPr lang="en-US" b="0" dirty="0"/>
              <a:t>If it is nullptr, the platform was not found (i.e., it does not exist) so do not do any of the following parts of the task</a:t>
            </a:r>
          </a:p>
          <a:p>
            <a:pPr lvl="1"/>
            <a:r>
              <a:rPr lang="en-US" b="0" dirty="0"/>
              <a:t>Get the mover of the currently selected platform and cast it to type</a:t>
            </a:r>
            <a:r>
              <a:rPr lang="en-US" dirty="0"/>
              <a:t> WsfP6DOF_Mover</a:t>
            </a:r>
          </a:p>
          <a:p>
            <a:pPr lvl="2"/>
            <a:r>
              <a:rPr lang="en-US" b="0" dirty="0"/>
              <a:t>Use the </a:t>
            </a:r>
            <a:r>
              <a:rPr lang="en-US" dirty="0"/>
              <a:t>WsfPlatform</a:t>
            </a:r>
            <a:r>
              <a:rPr lang="en-US" b="0" dirty="0"/>
              <a:t> pointer to invoke </a:t>
            </a:r>
            <a:r>
              <a:rPr lang="en-US" dirty="0"/>
              <a:t>GetMover</a:t>
            </a:r>
          </a:p>
          <a:p>
            <a:pPr lvl="2"/>
            <a:r>
              <a:rPr lang="en-US" b="0" dirty="0"/>
              <a:t>Dynamic_cast the returned mover to be a </a:t>
            </a:r>
            <a:r>
              <a:rPr lang="en-US" dirty="0"/>
              <a:t>WsfP6DOF_Mover</a:t>
            </a:r>
          </a:p>
          <a:p>
            <a:pPr lvl="2"/>
            <a:r>
              <a:rPr lang="en-US" b="0" dirty="0"/>
              <a:t>Store the casted pointer in a variable of type </a:t>
            </a:r>
            <a:r>
              <a:rPr lang="en-US" dirty="0"/>
              <a:t>WsfP6DOF_Mover *</a:t>
            </a:r>
          </a:p>
          <a:p>
            <a:pPr lvl="1"/>
            <a:r>
              <a:rPr lang="en-US" b="0" dirty="0"/>
              <a:t>Call the P6dof mover's </a:t>
            </a:r>
            <a:r>
              <a:rPr lang="en-US" dirty="0"/>
              <a:t>SetDirectControlInputs</a:t>
            </a:r>
            <a:r>
              <a:rPr lang="en-US" b="0" dirty="0"/>
              <a:t> method,  parameterizing it with values from the flight control packet:</a:t>
            </a:r>
          </a:p>
          <a:p>
            <a:pPr lvl="2"/>
            <a:r>
              <a:rPr lang="en-US" b="0" dirty="0"/>
              <a:t>roll rate (</a:t>
            </a:r>
            <a:r>
              <a:rPr lang="en-US" dirty="0"/>
              <a:t>FlightControlPacket.mRollRate</a:t>
            </a:r>
            <a:r>
              <a:rPr lang="en-US" b="0" dirty="0"/>
              <a:t>), </a:t>
            </a:r>
          </a:p>
          <a:p>
            <a:pPr lvl="2"/>
            <a:r>
              <a:rPr lang="en-US" b="0" dirty="0"/>
              <a:t>pitch rate (</a:t>
            </a:r>
            <a:r>
              <a:rPr lang="en-US" dirty="0"/>
              <a:t>FlightControlPacket.mPitchRate</a:t>
            </a:r>
            <a:r>
              <a:rPr lang="en-US" b="0" dirty="0"/>
              <a:t>), </a:t>
            </a:r>
          </a:p>
          <a:p>
            <a:pPr lvl="2"/>
            <a:r>
              <a:rPr lang="en-US" b="0" dirty="0"/>
              <a:t>yaw rate (</a:t>
            </a:r>
            <a:r>
              <a:rPr lang="en-US" dirty="0"/>
              <a:t>FlightControlPacket.mYawRate</a:t>
            </a:r>
            <a:r>
              <a:rPr lang="en-US" b="0" dirty="0"/>
              <a:t>), and </a:t>
            </a:r>
          </a:p>
          <a:p>
            <a:pPr lvl="2"/>
            <a:r>
              <a:rPr lang="en-US" b="0" dirty="0"/>
              <a:t>throttle (</a:t>
            </a:r>
            <a:r>
              <a:rPr lang="en-US" dirty="0"/>
              <a:t>FlightControlPacket.mThrottle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Note:  This method provides the normalized inputs that control the P6dof mover</a:t>
            </a:r>
          </a:p>
          <a:p>
            <a:pPr lvl="1"/>
            <a:r>
              <a:rPr lang="en-US" b="0" dirty="0"/>
              <a:t>Generate </a:t>
            </a:r>
            <a:r>
              <a:rPr lang="en-US" b="0" dirty="0" err="1"/>
              <a:t>ut</a:t>
            </a:r>
            <a:r>
              <a:rPr lang="en-US" b="0" dirty="0"/>
              <a:t>::log::info() output</a:t>
            </a:r>
          </a:p>
          <a:p>
            <a:pPr lvl="2"/>
            <a:r>
              <a:rPr lang="en-US" b="0" dirty="0"/>
              <a:t>Indicate a flight control packet was received</a:t>
            </a:r>
          </a:p>
          <a:p>
            <a:pPr lvl="2"/>
            <a:r>
              <a:rPr lang="en-US" b="0" dirty="0"/>
              <a:t>Output the yaw, pitch, roll, and throttle values encoded in the packet</a:t>
            </a:r>
          </a:p>
          <a:p>
            <a:pPr lvl="1"/>
            <a:endParaRPr lang="en-US" b="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3156528"/>
            <a:ext cx="8366125" cy="3040386"/>
          </a:xfrm>
          <a:prstGeom prst="rect">
            <a:avLst/>
          </a:prstGeom>
          <a:solidFill>
            <a:srgbClr val="FFF0F0">
              <a:alpha val="46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1038" y="1779131"/>
            <a:ext cx="8610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mControlledPlatformIndex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 err="1" smtClean="0">
                <a:solidFill>
                  <a:srgbClr val="D20000"/>
                </a:solidFill>
                <a:latin typeface="Consolas" panose="020B0609020204030204" pitchFamily="49" charset="0"/>
              </a:rPr>
              <a:t>cNO_PLATFORM_SELECTED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// EXERCISE 2 TASK 2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// Use the simulation object to get the currently selected platform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// Get the platform's mover and cast it to a WsfP6DOF_Mover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// Set the control inputs using values from the flight control packet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// Generate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::log::info() output indicating a packet was received, and its yaw,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// pitch, roll, and throttle values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currentPlatformPtr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GetPlatformByIndex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mControlledPlatformIndex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currentPlatformPtr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currentPlatformPtr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SetDirectControlInputs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mRollRate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mPitchRate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mYawRate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mThrottle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"Received flight control packet."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"Yaw: "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mYawRate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"Pitch: "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mPitchRate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"Roll: "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mRollRate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"Throttle: "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flightControlPacket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mThrottle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341187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8411" y="2600854"/>
            <a:ext cx="8102514" cy="3816429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1038" y="2600854"/>
            <a:ext cx="8610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private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SelectPlatform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 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latin typeface="Consolas" panose="020B0609020204030204" pitchFamily="49" charset="0"/>
              </a:rPr>
              <a:t>*&gt;(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GetMover</a:t>
            </a:r>
            <a:r>
              <a:rPr lang="en-US" sz="11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{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  {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RAII block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"Selecting platform."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"Platform: " </a:t>
            </a:r>
            <a:r>
              <a:rPr lang="en-US" sz="1100" b="1" dirty="0">
                <a:latin typeface="Consolas" panose="020B0609020204030204" pitchFamily="49" charset="0"/>
              </a:rPr>
              <a:t>&lt;&lt;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EnableControls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EnableAutopilot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TakeDirectControlInput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mControlledPlatformIndex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 smtClean="0">
                <a:solidFill>
                  <a:srgbClr val="D20000"/>
                </a:solidFill>
                <a:latin typeface="Consolas" panose="020B0609020204030204" pitchFamily="49" charset="0"/>
              </a:rPr>
              <a:t>cNO_PLATFORM_SELECTED</a:t>
            </a:r>
            <a:r>
              <a:rPr lang="en-US" sz="1100" b="1" dirty="0" smtClean="0">
                <a:latin typeface="Consolas" panose="020B0609020204030204" pitchFamily="49" charset="0"/>
              </a:rPr>
              <a:t>;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917" y="1172029"/>
            <a:ext cx="8614272" cy="1577349"/>
          </a:xfrm>
          <a:prstGeom prst="rect">
            <a:avLst/>
          </a:prstGeom>
        </p:spPr>
        <p:txBody>
          <a:bodyPr>
            <a:normAutofit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Inspect </a:t>
            </a:r>
            <a:r>
              <a:rPr lang="en-US" sz="2400" b="1" dirty="0" err="1"/>
              <a:t>PlatformControlService</a:t>
            </a:r>
            <a:r>
              <a:rPr lang="en-US" sz="2400" dirty="0"/>
              <a:t>::</a:t>
            </a:r>
            <a:r>
              <a:rPr lang="en-US" sz="2400" b="1" dirty="0" err="1"/>
              <a:t>SelectPlatform</a:t>
            </a:r>
            <a:endParaRPr lang="en-US" dirty="0"/>
          </a:p>
          <a:p>
            <a:pPr lvl="1"/>
            <a:r>
              <a:rPr lang="en-US" sz="2000" dirty="0"/>
              <a:t>Notice the logic to select a platform for control</a:t>
            </a:r>
          </a:p>
          <a:p>
            <a:pPr lvl="1"/>
            <a:r>
              <a:rPr lang="en-US" sz="2000" dirty="0"/>
              <a:t>Notice that autopilot is turned off on this platform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1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IO Interface (XIO)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XIO is a Custom, </a:t>
            </a:r>
            <a:r>
              <a:rPr lang="en-US" dirty="0"/>
              <a:t>AFSIM</a:t>
            </a:r>
            <a:r>
              <a:rPr lang="en-US" b="0" dirty="0"/>
              <a:t>-Only Networked Interface</a:t>
            </a:r>
          </a:p>
          <a:p>
            <a:pPr lvl="1"/>
            <a:r>
              <a:rPr lang="en-US" b="0" dirty="0"/>
              <a:t>Only connects </a:t>
            </a:r>
            <a:r>
              <a:rPr lang="en-US" dirty="0"/>
              <a:t>AFSIM</a:t>
            </a:r>
            <a:r>
              <a:rPr lang="en-US" b="0" dirty="0"/>
              <a:t> entities with other </a:t>
            </a:r>
            <a:r>
              <a:rPr lang="en-US" dirty="0"/>
              <a:t>AFSIM</a:t>
            </a:r>
            <a:r>
              <a:rPr lang="en-US" b="0" dirty="0"/>
              <a:t> entities</a:t>
            </a:r>
          </a:p>
          <a:p>
            <a:pPr lvl="2"/>
            <a:r>
              <a:rPr lang="en-US" b="0" dirty="0"/>
              <a:t>Whereas Comms can connect to non-</a:t>
            </a:r>
            <a:r>
              <a:rPr lang="en-US" dirty="0"/>
              <a:t>AFSIM</a:t>
            </a:r>
            <a:r>
              <a:rPr lang="en-US" b="0" dirty="0"/>
              <a:t>, networked, entities</a:t>
            </a:r>
          </a:p>
          <a:p>
            <a:pPr lvl="1"/>
            <a:r>
              <a:rPr lang="en-US" b="0" dirty="0"/>
              <a:t>Useful for</a:t>
            </a:r>
          </a:p>
          <a:p>
            <a:pPr lvl="2"/>
            <a:r>
              <a:rPr lang="en-US" b="0" dirty="0"/>
              <a:t>Simulating Platform Parts (Sensors, Comm., etc.) in Multiple Processes</a:t>
            </a:r>
          </a:p>
          <a:p>
            <a:pPr lvl="2"/>
            <a:r>
              <a:rPr lang="en-US" b="0" dirty="0"/>
              <a:t>Distributed control of </a:t>
            </a:r>
            <a:r>
              <a:rPr lang="en-US" dirty="0"/>
              <a:t>AFSIM</a:t>
            </a:r>
            <a:r>
              <a:rPr lang="en-US" b="0" dirty="0"/>
              <a:t> platforms</a:t>
            </a:r>
          </a:p>
          <a:p>
            <a:r>
              <a:rPr lang="en-US" b="0" dirty="0"/>
              <a:t>Query for Information About</a:t>
            </a:r>
          </a:p>
          <a:p>
            <a:pPr lvl="1"/>
            <a:r>
              <a:rPr lang="en-US" b="0" dirty="0"/>
              <a:t>Tracks</a:t>
            </a:r>
          </a:p>
          <a:p>
            <a:pPr lvl="1"/>
            <a:r>
              <a:rPr lang="en-US" b="0" dirty="0"/>
              <a:t>Sent / received WsfMessages</a:t>
            </a:r>
          </a:p>
          <a:p>
            <a:pPr lvl="1"/>
            <a:r>
              <a:rPr lang="en-US" b="0" dirty="0"/>
              <a:t>Tasks</a:t>
            </a:r>
          </a:p>
          <a:p>
            <a:pPr lvl="1"/>
            <a:r>
              <a:rPr lang="en-US" b="0" dirty="0"/>
              <a:t>Platforms / Platform Parts</a:t>
            </a:r>
          </a:p>
          <a:p>
            <a:r>
              <a:rPr lang="en-US" b="0" dirty="0"/>
              <a:t>Command &amp; Control</a:t>
            </a:r>
          </a:p>
          <a:p>
            <a:pPr lvl="1"/>
            <a:r>
              <a:rPr lang="en-US" b="0" dirty="0"/>
              <a:t>Controlling platforms and platform parts</a:t>
            </a:r>
          </a:p>
          <a:p>
            <a:pPr lvl="1"/>
            <a:r>
              <a:rPr lang="en-US" b="0" dirty="0"/>
              <a:t>Send Messages</a:t>
            </a:r>
          </a:p>
          <a:p>
            <a:pPr lvl="1"/>
            <a:r>
              <a:rPr lang="en-US" b="0" dirty="0"/>
              <a:t>Control Tasks</a:t>
            </a:r>
          </a:p>
        </p:txBody>
      </p:sp>
      <p:sp>
        <p:nvSpPr>
          <p:cNvPr id="8" name="Left-Right Arrow 7"/>
          <p:cNvSpPr/>
          <p:nvPr/>
        </p:nvSpPr>
        <p:spPr bwMode="auto">
          <a:xfrm>
            <a:off x="7391400" y="5562600"/>
            <a:ext cx="1019175" cy="5334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prstClr val="white"/>
                </a:solidFill>
              </a:rPr>
              <a:t>XIO</a:t>
            </a:r>
          </a:p>
        </p:txBody>
      </p:sp>
    </p:spTree>
    <p:extLst>
      <p:ext uri="{BB962C8B-B14F-4D97-AF65-F5344CB8AC3E}">
        <p14:creationId xmlns:p14="http://schemas.microsoft.com/office/powerpoint/2010/main" val="688240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8411" y="2600855"/>
            <a:ext cx="8102514" cy="2631490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2 –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PlatformControlService.cpp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1038" y="2600854"/>
            <a:ext cx="8610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private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PlatformControlService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DeselectPlatform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 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{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RAII block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"Deselecting platform."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latin typeface="Consolas" panose="020B0609020204030204" pitchFamily="49" charset="0"/>
              </a:rPr>
              <a:t>() &lt;&lt;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"Platform: " </a:t>
            </a:r>
            <a:r>
              <a:rPr lang="en-US" sz="1100" b="1" dirty="0">
                <a:latin typeface="Consolas" panose="020B0609020204030204" pitchFamily="49" charset="0"/>
              </a:rPr>
              <a:t>&lt;&lt;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WsfP6DOF_Mover</a:t>
            </a:r>
            <a:r>
              <a:rPr lang="en-US" sz="1100" b="1" dirty="0">
                <a:latin typeface="Consolas" panose="020B0609020204030204" pitchFamily="49" charset="0"/>
              </a:rPr>
              <a:t>*&gt;(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GetMover</a:t>
            </a:r>
            <a:r>
              <a:rPr lang="en-US" sz="11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EnableControls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p6DofMoverPtr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EnableAutopilot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917" y="1172029"/>
            <a:ext cx="8614272" cy="1577349"/>
          </a:xfrm>
          <a:prstGeom prst="rect">
            <a:avLst/>
          </a:prstGeom>
        </p:spPr>
        <p:txBody>
          <a:bodyPr>
            <a:normAutofit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Inspect </a:t>
            </a:r>
            <a:r>
              <a:rPr lang="en-US" sz="2400" b="1" dirty="0" err="1"/>
              <a:t>PlatformControlService</a:t>
            </a:r>
            <a:r>
              <a:rPr lang="en-US" sz="2400" dirty="0"/>
              <a:t>::</a:t>
            </a:r>
            <a:r>
              <a:rPr lang="en-US" sz="2400" b="1" dirty="0" err="1"/>
              <a:t>DeselectPlatform</a:t>
            </a:r>
            <a:endParaRPr lang="en-US" dirty="0"/>
          </a:p>
          <a:p>
            <a:pPr lvl="1"/>
            <a:r>
              <a:rPr lang="en-US" sz="2000" dirty="0"/>
              <a:t>Notice the logic to deselect a platform for control</a:t>
            </a:r>
          </a:p>
          <a:p>
            <a:pPr lvl="1"/>
            <a:r>
              <a:rPr lang="en-US" sz="2000" dirty="0"/>
              <a:t>Notice that autopilot is turned on for this platform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5455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509" y="1172029"/>
            <a:ext cx="8676486" cy="5283773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Understand the </a:t>
            </a:r>
            <a:r>
              <a:rPr lang="en-US" dirty="0" err="1"/>
              <a:t>FlightController</a:t>
            </a:r>
            <a:r>
              <a:rPr lang="en-US" b="0" dirty="0"/>
              <a:t> Application</a:t>
            </a:r>
          </a:p>
          <a:p>
            <a:pPr lvl="1"/>
            <a:r>
              <a:rPr lang="en-US" b="0" dirty="0"/>
              <a:t>Review main function in </a:t>
            </a:r>
            <a:r>
              <a:rPr lang="en-US" dirty="0"/>
              <a:t>FlightController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pPr lvl="1"/>
            <a:r>
              <a:rPr lang="en-US" b="0" dirty="0"/>
              <a:t>Understand </a:t>
            </a:r>
            <a:r>
              <a:rPr lang="en-US" dirty="0" err="1"/>
              <a:t>FlightControllerWidget</a:t>
            </a:r>
            <a:r>
              <a:rPr lang="en-US" b="0" dirty="0"/>
              <a:t> class</a:t>
            </a:r>
          </a:p>
          <a:p>
            <a:pPr lvl="1"/>
            <a:r>
              <a:rPr lang="en-US" b="0" dirty="0"/>
              <a:t>Understand </a:t>
            </a:r>
            <a:r>
              <a:rPr lang="en-US" dirty="0" err="1"/>
              <a:t>FlightControllerPlatformListRequest</a:t>
            </a:r>
            <a:r>
              <a:rPr lang="en-US" b="0" dirty="0"/>
              <a:t> class and </a:t>
            </a:r>
            <a:r>
              <a:rPr lang="en-US" dirty="0" err="1"/>
              <a:t>WsfXIO_PacketRegistry</a:t>
            </a:r>
            <a:r>
              <a:rPr lang="en-US" b="0" dirty="0"/>
              <a:t> class</a:t>
            </a:r>
          </a:p>
          <a:p>
            <a:pPr lvl="1"/>
            <a:r>
              <a:rPr lang="en-US" b="0" dirty="0"/>
              <a:t>Understand adding and removing of platforms in </a:t>
            </a:r>
            <a:r>
              <a:rPr lang="en-US" dirty="0" err="1"/>
              <a:t>FlightControllerPlatformListRequest</a:t>
            </a:r>
            <a:r>
              <a:rPr lang="en-US" b="0" dirty="0"/>
              <a:t> class list of platforms</a:t>
            </a:r>
          </a:p>
          <a:p>
            <a:pPr lvl="1"/>
            <a:r>
              <a:rPr lang="en-US" b="0" dirty="0"/>
              <a:t>Implement </a:t>
            </a:r>
            <a:r>
              <a:rPr lang="en-US" dirty="0" err="1"/>
              <a:t>FlightControllerPlatformListRequest</a:t>
            </a:r>
            <a:r>
              <a:rPr lang="en-US" b="0" dirty="0"/>
              <a:t>::</a:t>
            </a:r>
            <a:r>
              <a:rPr lang="en-US" dirty="0" err="1"/>
              <a:t>HandlePlatformList</a:t>
            </a:r>
            <a:r>
              <a:rPr lang="en-US" b="0" dirty="0"/>
              <a:t> to handle new platforms</a:t>
            </a:r>
          </a:p>
          <a:p>
            <a:r>
              <a:rPr lang="en-US" b="0" dirty="0"/>
              <a:t>Handle key presses and generate </a:t>
            </a:r>
            <a:r>
              <a:rPr lang="en-US" dirty="0" err="1"/>
              <a:t>FlightControlPkt</a:t>
            </a:r>
            <a:r>
              <a:rPr lang="en-US" b="0" dirty="0"/>
              <a:t> packets to send to </a:t>
            </a:r>
            <a:r>
              <a:rPr lang="en-US" dirty="0"/>
              <a:t>AFSIM</a:t>
            </a:r>
          </a:p>
          <a:p>
            <a:pPr lvl="1"/>
            <a:r>
              <a:rPr lang="en-US" b="0" dirty="0"/>
              <a:t>Understand how key presses are handled by </a:t>
            </a:r>
            <a:r>
              <a:rPr lang="en-US" dirty="0" err="1"/>
              <a:t>FlightControllerInterface</a:t>
            </a:r>
            <a:r>
              <a:rPr lang="en-US" b="0" dirty="0"/>
              <a:t>::</a:t>
            </a:r>
            <a:r>
              <a:rPr lang="en-US" dirty="0"/>
              <a:t>Update</a:t>
            </a:r>
            <a:r>
              <a:rPr lang="en-US" b="0" dirty="0"/>
              <a:t> and </a:t>
            </a:r>
            <a:r>
              <a:rPr lang="en-US" dirty="0" err="1"/>
              <a:t>FlightControllerInterface</a:t>
            </a:r>
            <a:r>
              <a:rPr lang="en-US" b="0" dirty="0"/>
              <a:t>::</a:t>
            </a:r>
            <a:r>
              <a:rPr lang="en-US" dirty="0" err="1"/>
              <a:t>UpdateInput</a:t>
            </a:r>
            <a:endParaRPr lang="en-US" dirty="0"/>
          </a:p>
          <a:p>
            <a:pPr lvl="1"/>
            <a:r>
              <a:rPr lang="en-US" b="0" dirty="0"/>
              <a:t>Implement </a:t>
            </a:r>
            <a:r>
              <a:rPr lang="en-US" dirty="0" err="1"/>
              <a:t>FlightControllerInterface</a:t>
            </a:r>
            <a:r>
              <a:rPr lang="en-US" b="0" dirty="0"/>
              <a:t>::</a:t>
            </a:r>
            <a:r>
              <a:rPr lang="en-US" dirty="0"/>
              <a:t>Initialize</a:t>
            </a:r>
          </a:p>
          <a:p>
            <a:pPr lvl="1"/>
            <a:r>
              <a:rPr lang="en-US" b="0" dirty="0"/>
              <a:t>Understand use of </a:t>
            </a:r>
            <a:r>
              <a:rPr lang="en-US" dirty="0" err="1"/>
              <a:t>FlightControllerInterface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 in </a:t>
            </a:r>
            <a:r>
              <a:rPr lang="en-US" dirty="0" err="1"/>
              <a:t>FlightController</a:t>
            </a:r>
            <a:r>
              <a:rPr lang="en-US" b="0" dirty="0"/>
              <a:t> Application</a:t>
            </a:r>
          </a:p>
          <a:p>
            <a:pPr lvl="1"/>
            <a:r>
              <a:rPr lang="en-US" b="0" dirty="0"/>
              <a:t>Register </a:t>
            </a:r>
            <a:r>
              <a:rPr lang="en-US" dirty="0" err="1"/>
              <a:t>FlightControlPkt</a:t>
            </a:r>
            <a:r>
              <a:rPr lang="en-US" b="0" dirty="0"/>
              <a:t> and register for </a:t>
            </a:r>
            <a:r>
              <a:rPr lang="en-US" dirty="0" err="1"/>
              <a:t>PlatformListUpdates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480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b="0" dirty="0"/>
              <a:t>Inspect file </a:t>
            </a:r>
            <a:r>
              <a:rPr lang="en-US" b="1" dirty="0"/>
              <a:t>FlightController.cpp</a:t>
            </a:r>
          </a:p>
          <a:p>
            <a:pPr lvl="1">
              <a:lnSpc>
                <a:spcPct val="115000"/>
              </a:lnSpc>
            </a:pPr>
            <a:r>
              <a:rPr lang="en-US" b="0" dirty="0"/>
              <a:t>Notice that this is not a true </a:t>
            </a:r>
            <a:r>
              <a:rPr lang="en-US" dirty="0"/>
              <a:t>AFSIM</a:t>
            </a:r>
            <a:r>
              <a:rPr lang="en-US" b="0" dirty="0"/>
              <a:t> application; it is only using XIO to send and receive data with the </a:t>
            </a:r>
            <a:r>
              <a:rPr lang="en-US" dirty="0"/>
              <a:t>FlightControllerInterface</a:t>
            </a:r>
          </a:p>
          <a:p>
            <a:pPr lvl="3">
              <a:lnSpc>
                <a:spcPct val="11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74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XIO Exercise 3 – Review 1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FlightController.cpp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/>
              <a:t>the main function for the flight controller application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1" y="1136825"/>
            <a:ext cx="6332836" cy="583236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main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argc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char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argv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[])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QApplication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app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argc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argv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auto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fci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ut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make_unique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&gt;();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auto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mainWindow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ut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make_unique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&gt;(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fci</a:t>
            </a:r>
            <a:r>
              <a:rPr lang="en-US" sz="12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mainWindow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show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5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argc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!=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2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{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Arial" pitchFamily="34" charset="0"/>
              </a:rPr>
              <a:t>// RAII block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auto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out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ut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log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fatal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 &lt;&lt;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"Invalid arguments."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out</a:t>
            </a:r>
            <a:r>
              <a:rPr lang="en-US" sz="12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AddNote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 &lt;&lt;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"Usage: </a:t>
            </a:r>
            <a:r>
              <a:rPr lang="en-US" sz="1200" b="1" dirty="0" err="1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flight_controller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 &lt;</a:t>
            </a:r>
            <a:r>
              <a:rPr lang="en-US" sz="1200" b="1" dirty="0" err="1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config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-file&gt;"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}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exit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0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sz="5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std::string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inputFile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argv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[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1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];</a:t>
            </a:r>
          </a:p>
          <a:p>
            <a:r>
              <a:rPr lang="en-US" sz="5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fci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Initialize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inputFile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UtWallClock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clock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clock</a:t>
            </a:r>
            <a:r>
              <a:rPr lang="en-US" sz="12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ResetClock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5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Arial" pitchFamily="34" charset="0"/>
              </a:rPr>
              <a:t>// The following in the main loop could also be threaded.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while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true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QCoreApplication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processEvents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fci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Update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clock</a:t>
            </a:r>
            <a:r>
              <a:rPr lang="en-US" sz="12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GetClock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UtSleep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Sleep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0.01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);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  <a:cs typeface="Arial" pitchFamily="34" charset="0"/>
              </a:rPr>
              <a:t>// execute approximately 100 times a second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}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sz="5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app</a:t>
            </a:r>
            <a:r>
              <a:rPr lang="en-US" sz="12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exec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71751" y="1159673"/>
            <a:ext cx="3472250" cy="4525963"/>
          </a:xfrm>
        </p:spPr>
        <p:txBody>
          <a:bodyPr lIns="0" rIns="91440">
            <a:noAutofit/>
          </a:bodyPr>
          <a:lstStyle/>
          <a:p>
            <a:pPr marL="346075" indent="-173038"/>
            <a:r>
              <a:rPr lang="en-US" sz="1800" b="0" dirty="0"/>
              <a:t>Inspect </a:t>
            </a:r>
            <a:r>
              <a:rPr lang="en-US" sz="1800" dirty="0"/>
              <a:t>FlightController</a:t>
            </a:r>
            <a:r>
              <a:rPr lang="en-US" sz="1800" b="0" dirty="0"/>
              <a:t>.</a:t>
            </a:r>
            <a:r>
              <a:rPr lang="en-US" sz="1800" dirty="0"/>
              <a:t>cpp</a:t>
            </a:r>
            <a:endParaRPr lang="en-US" sz="1800" b="0" dirty="0"/>
          </a:p>
          <a:p>
            <a:pPr marL="969963" lvl="1" indent="-228600"/>
            <a:r>
              <a:rPr lang="en-US" sz="1600" b="0" dirty="0"/>
              <a:t>Notice </a:t>
            </a:r>
            <a:r>
              <a:rPr lang="en-US" sz="1600" dirty="0"/>
              <a:t>main</a:t>
            </a:r>
            <a:r>
              <a:rPr lang="en-US" sz="1600" b="0" dirty="0"/>
              <a:t> function</a:t>
            </a:r>
          </a:p>
          <a:p>
            <a:pPr marL="1198563" lvl="2" indent="-153988"/>
            <a:r>
              <a:rPr lang="en-US" sz="1400" b="0" dirty="0"/>
              <a:t>S</a:t>
            </a:r>
            <a:r>
              <a:rPr lang="en-US" sz="1400" b="0" dirty="0" smtClean="0"/>
              <a:t>eparate app </a:t>
            </a:r>
            <a:r>
              <a:rPr lang="en-US" sz="1400" b="0" dirty="0"/>
              <a:t>from </a:t>
            </a:r>
            <a:r>
              <a:rPr lang="en-US" sz="1400" dirty="0"/>
              <a:t>AFSIM</a:t>
            </a:r>
          </a:p>
          <a:p>
            <a:pPr marL="969963" lvl="1" indent="-228600"/>
            <a:r>
              <a:rPr lang="en-US" sz="1600" b="0" dirty="0"/>
              <a:t>Notice creation of a </a:t>
            </a:r>
            <a:r>
              <a:rPr lang="en-US" sz="1600" dirty="0" err="1"/>
              <a:t>FlightControllerInterface</a:t>
            </a:r>
            <a:endParaRPr lang="en-US" sz="1600" dirty="0"/>
          </a:p>
          <a:p>
            <a:pPr marL="1198563" lvl="2" indent="-153988"/>
            <a:r>
              <a:rPr lang="en-US" sz="1400" b="0" dirty="0"/>
              <a:t>Does most of the work</a:t>
            </a:r>
          </a:p>
          <a:p>
            <a:pPr marL="969963" lvl="1" indent="-228600"/>
            <a:r>
              <a:rPr lang="en-US" sz="1600" b="0" dirty="0"/>
              <a:t>Notice creation of a </a:t>
            </a:r>
            <a:r>
              <a:rPr lang="en-US" sz="1600" dirty="0" err="1"/>
              <a:t>FlightControllerWidget</a:t>
            </a:r>
            <a:endParaRPr lang="en-US" sz="1600" dirty="0"/>
          </a:p>
          <a:p>
            <a:pPr marL="1198563" lvl="2" indent="-153988"/>
            <a:r>
              <a:rPr lang="en-US" sz="1400" b="0" dirty="0"/>
              <a:t>Shows main window</a:t>
            </a:r>
          </a:p>
          <a:p>
            <a:pPr marL="969963" lvl="1" indent="-228600"/>
            <a:r>
              <a:rPr lang="en-US" sz="1600" b="0" dirty="0" smtClean="0"/>
              <a:t>Notice invocation of </a:t>
            </a:r>
            <a:r>
              <a:rPr lang="en-US" sz="1600" dirty="0" smtClean="0"/>
              <a:t>Initialize</a:t>
            </a:r>
            <a:endParaRPr lang="en-US" sz="1600" b="0" dirty="0" smtClean="0"/>
          </a:p>
          <a:p>
            <a:pPr marL="1198563" lvl="2" indent="-155575"/>
            <a:r>
              <a:rPr lang="en-US" sz="1400" b="0" dirty="0"/>
              <a:t>I</a:t>
            </a:r>
            <a:r>
              <a:rPr lang="en-US" sz="1400" b="0" dirty="0" smtClean="0"/>
              <a:t>nvokes </a:t>
            </a:r>
            <a:r>
              <a:rPr lang="en-US" sz="1400" dirty="0" err="1" smtClean="0"/>
              <a:t>ProcessInput</a:t>
            </a:r>
            <a:r>
              <a:rPr lang="en-US" sz="1400" dirty="0" smtClean="0"/>
              <a:t> </a:t>
            </a:r>
            <a:r>
              <a:rPr lang="en-US" sz="1400" b="0" dirty="0" smtClean="0"/>
              <a:t>to read flight controller’s </a:t>
            </a:r>
            <a:r>
              <a:rPr lang="en-US" sz="1400" b="0" dirty="0"/>
              <a:t>data </a:t>
            </a:r>
            <a:r>
              <a:rPr lang="en-US" sz="1400" b="0" dirty="0" smtClean="0"/>
              <a:t>files</a:t>
            </a:r>
          </a:p>
          <a:p>
            <a:pPr marL="969963" lvl="1" indent="-228600"/>
            <a:r>
              <a:rPr lang="en-US" sz="1600" b="0" dirty="0" smtClean="0"/>
              <a:t>Notice the while </a:t>
            </a:r>
            <a:r>
              <a:rPr lang="en-US" sz="1600" b="0" dirty="0"/>
              <a:t>loop </a:t>
            </a:r>
            <a:endParaRPr lang="en-US" sz="1400" b="0" dirty="0"/>
          </a:p>
          <a:p>
            <a:pPr marL="1198563" lvl="2" indent="-153988"/>
            <a:r>
              <a:rPr lang="en-US" sz="1400" dirty="0" err="1"/>
              <a:t>processEvents</a:t>
            </a:r>
            <a:endParaRPr lang="en-US" sz="1400" dirty="0"/>
          </a:p>
          <a:p>
            <a:pPr marL="1198563" lvl="2" indent="-153988"/>
            <a:r>
              <a:rPr lang="en-US" sz="1400" dirty="0"/>
              <a:t>Update</a:t>
            </a:r>
            <a:r>
              <a:rPr lang="en-US" sz="1400" b="0" dirty="0"/>
              <a:t> updates sim time &amp; handles key </a:t>
            </a:r>
            <a:r>
              <a:rPr lang="en-US" sz="1400" b="0" dirty="0" smtClean="0"/>
              <a:t>presses</a:t>
            </a:r>
          </a:p>
          <a:p>
            <a:pPr marL="1198563" lvl="2" indent="-153988"/>
            <a:r>
              <a:rPr lang="en-US" sz="1400" b="0" dirty="0"/>
              <a:t>Executes body every 1/100th of a second</a:t>
            </a:r>
            <a:endParaRPr lang="en-US" sz="1400" dirty="0"/>
          </a:p>
        </p:txBody>
      </p:sp>
      <p:sp>
        <p:nvSpPr>
          <p:cNvPr id="6" name="Freeform 5"/>
          <p:cNvSpPr/>
          <p:nvPr/>
        </p:nvSpPr>
        <p:spPr>
          <a:xfrm>
            <a:off x="703324" y="1340708"/>
            <a:ext cx="5437984" cy="414080"/>
          </a:xfrm>
          <a:custGeom>
            <a:avLst/>
            <a:gdLst>
              <a:gd name="connsiteX0" fmla="*/ 5437984 w 5437984"/>
              <a:gd name="connsiteY0" fmla="*/ 413951 h 414080"/>
              <a:gd name="connsiteX1" fmla="*/ 5104352 w 5437984"/>
              <a:gd name="connsiteY1" fmla="*/ 383060 h 414080"/>
              <a:gd name="connsiteX2" fmla="*/ 4795433 w 5437984"/>
              <a:gd name="connsiteY2" fmla="*/ 222422 h 414080"/>
              <a:gd name="connsiteX3" fmla="*/ 4084919 w 5437984"/>
              <a:gd name="connsiteY3" fmla="*/ 92676 h 414080"/>
              <a:gd name="connsiteX4" fmla="*/ 3003703 w 5437984"/>
              <a:gd name="connsiteY4" fmla="*/ 61784 h 414080"/>
              <a:gd name="connsiteX5" fmla="*/ 1459108 w 5437984"/>
              <a:gd name="connsiteY5" fmla="*/ 86497 h 414080"/>
              <a:gd name="connsiteX6" fmla="*/ 217254 w 5437984"/>
              <a:gd name="connsiteY6" fmla="*/ 135924 h 414080"/>
              <a:gd name="connsiteX7" fmla="*/ 25725 w 5437984"/>
              <a:gd name="connsiteY7" fmla="*/ 92676 h 414080"/>
              <a:gd name="connsiteX8" fmla="*/ 7190 w 5437984"/>
              <a:gd name="connsiteY8" fmla="*/ 0 h 41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7984" h="414080">
                <a:moveTo>
                  <a:pt x="5437984" y="413951"/>
                </a:moveTo>
                <a:cubicBezTo>
                  <a:pt x="5324714" y="414466"/>
                  <a:pt x="5211444" y="414981"/>
                  <a:pt x="5104352" y="383060"/>
                </a:cubicBezTo>
                <a:cubicBezTo>
                  <a:pt x="4997260" y="351139"/>
                  <a:pt x="4965338" y="270819"/>
                  <a:pt x="4795433" y="222422"/>
                </a:cubicBezTo>
                <a:cubicBezTo>
                  <a:pt x="4625528" y="174025"/>
                  <a:pt x="4383541" y="119449"/>
                  <a:pt x="4084919" y="92676"/>
                </a:cubicBezTo>
                <a:cubicBezTo>
                  <a:pt x="3786297" y="65903"/>
                  <a:pt x="3441338" y="62814"/>
                  <a:pt x="3003703" y="61784"/>
                </a:cubicBezTo>
                <a:cubicBezTo>
                  <a:pt x="2566068" y="60754"/>
                  <a:pt x="1923516" y="74140"/>
                  <a:pt x="1459108" y="86497"/>
                </a:cubicBezTo>
                <a:cubicBezTo>
                  <a:pt x="994700" y="98854"/>
                  <a:pt x="456151" y="134894"/>
                  <a:pt x="217254" y="135924"/>
                </a:cubicBezTo>
                <a:cubicBezTo>
                  <a:pt x="-21643" y="136954"/>
                  <a:pt x="60736" y="115330"/>
                  <a:pt x="25725" y="92676"/>
                </a:cubicBezTo>
                <a:cubicBezTo>
                  <a:pt x="-9286" y="70022"/>
                  <a:pt x="-1048" y="35011"/>
                  <a:pt x="719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47735" y="1809832"/>
            <a:ext cx="1268248" cy="492842"/>
          </a:xfrm>
          <a:custGeom>
            <a:avLst/>
            <a:gdLst>
              <a:gd name="connsiteX0" fmla="*/ 1143000 w 1268248"/>
              <a:gd name="connsiteY0" fmla="*/ 704769 h 712497"/>
              <a:gd name="connsiteX1" fmla="*/ 1019433 w 1268248"/>
              <a:gd name="connsiteY1" fmla="*/ 704769 h 712497"/>
              <a:gd name="connsiteX2" fmla="*/ 957649 w 1268248"/>
              <a:gd name="connsiteY2" fmla="*/ 624450 h 712497"/>
              <a:gd name="connsiteX3" fmla="*/ 1044146 w 1268248"/>
              <a:gd name="connsiteY3" fmla="*/ 500883 h 712497"/>
              <a:gd name="connsiteX4" fmla="*/ 1229497 w 1268248"/>
              <a:gd name="connsiteY4" fmla="*/ 445277 h 712497"/>
              <a:gd name="connsiteX5" fmla="*/ 1260389 w 1268248"/>
              <a:gd name="connsiteY5" fmla="*/ 247569 h 712497"/>
              <a:gd name="connsiteX6" fmla="*/ 1124465 w 1268248"/>
              <a:gd name="connsiteY6" fmla="*/ 99288 h 712497"/>
              <a:gd name="connsiteX7" fmla="*/ 827903 w 1268248"/>
              <a:gd name="connsiteY7" fmla="*/ 43683 h 712497"/>
              <a:gd name="connsiteX8" fmla="*/ 345989 w 1268248"/>
              <a:gd name="connsiteY8" fmla="*/ 434 h 712497"/>
              <a:gd name="connsiteX9" fmla="*/ 0 w 1268248"/>
              <a:gd name="connsiteY9" fmla="*/ 25147 h 71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8248" h="712497">
                <a:moveTo>
                  <a:pt x="1143000" y="704769"/>
                </a:moveTo>
                <a:cubicBezTo>
                  <a:pt x="1096662" y="711462"/>
                  <a:pt x="1050325" y="718156"/>
                  <a:pt x="1019433" y="704769"/>
                </a:cubicBezTo>
                <a:cubicBezTo>
                  <a:pt x="988541" y="691382"/>
                  <a:pt x="953530" y="658431"/>
                  <a:pt x="957649" y="624450"/>
                </a:cubicBezTo>
                <a:cubicBezTo>
                  <a:pt x="961768" y="590469"/>
                  <a:pt x="998838" y="530745"/>
                  <a:pt x="1044146" y="500883"/>
                </a:cubicBezTo>
                <a:cubicBezTo>
                  <a:pt x="1089454" y="471021"/>
                  <a:pt x="1193457" y="487496"/>
                  <a:pt x="1229497" y="445277"/>
                </a:cubicBezTo>
                <a:cubicBezTo>
                  <a:pt x="1265537" y="403058"/>
                  <a:pt x="1277894" y="305234"/>
                  <a:pt x="1260389" y="247569"/>
                </a:cubicBezTo>
                <a:cubicBezTo>
                  <a:pt x="1242884" y="189904"/>
                  <a:pt x="1196546" y="133269"/>
                  <a:pt x="1124465" y="99288"/>
                </a:cubicBezTo>
                <a:cubicBezTo>
                  <a:pt x="1052384" y="65307"/>
                  <a:pt x="957649" y="60159"/>
                  <a:pt x="827903" y="43683"/>
                </a:cubicBezTo>
                <a:cubicBezTo>
                  <a:pt x="698157" y="27207"/>
                  <a:pt x="483973" y="3523"/>
                  <a:pt x="345989" y="434"/>
                </a:cubicBezTo>
                <a:cubicBezTo>
                  <a:pt x="208005" y="-2655"/>
                  <a:pt x="104002" y="11246"/>
                  <a:pt x="0" y="25147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01297" y="2125362"/>
            <a:ext cx="2020330" cy="999067"/>
          </a:xfrm>
          <a:custGeom>
            <a:avLst/>
            <a:gdLst>
              <a:gd name="connsiteX0" fmla="*/ 2020330 w 2020330"/>
              <a:gd name="connsiteY0" fmla="*/ 1390135 h 1393107"/>
              <a:gd name="connsiteX1" fmla="*/ 1865871 w 2020330"/>
              <a:gd name="connsiteY1" fmla="*/ 1390135 h 1393107"/>
              <a:gd name="connsiteX2" fmla="*/ 1797908 w 2020330"/>
              <a:gd name="connsiteY2" fmla="*/ 1359243 h 1393107"/>
              <a:gd name="connsiteX3" fmla="*/ 1797908 w 2020330"/>
              <a:gd name="connsiteY3" fmla="*/ 1309816 h 1393107"/>
              <a:gd name="connsiteX4" fmla="*/ 1785552 w 2020330"/>
              <a:gd name="connsiteY4" fmla="*/ 1210962 h 1393107"/>
              <a:gd name="connsiteX5" fmla="*/ 1791730 w 2020330"/>
              <a:gd name="connsiteY5" fmla="*/ 1000897 h 1393107"/>
              <a:gd name="connsiteX6" fmla="*/ 1680519 w 2020330"/>
              <a:gd name="connsiteY6" fmla="*/ 797011 h 1393107"/>
              <a:gd name="connsiteX7" fmla="*/ 1223319 w 2020330"/>
              <a:gd name="connsiteY7" fmla="*/ 531341 h 1393107"/>
              <a:gd name="connsiteX8" fmla="*/ 0 w 2020330"/>
              <a:gd name="connsiteY8" fmla="*/ 0 h 139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330" h="1393107">
                <a:moveTo>
                  <a:pt x="2020330" y="1390135"/>
                </a:moveTo>
                <a:cubicBezTo>
                  <a:pt x="1961635" y="1392709"/>
                  <a:pt x="1902941" y="1395284"/>
                  <a:pt x="1865871" y="1390135"/>
                </a:cubicBezTo>
                <a:cubicBezTo>
                  <a:pt x="1828801" y="1384986"/>
                  <a:pt x="1809235" y="1372630"/>
                  <a:pt x="1797908" y="1359243"/>
                </a:cubicBezTo>
                <a:cubicBezTo>
                  <a:pt x="1786581" y="1345856"/>
                  <a:pt x="1799967" y="1334529"/>
                  <a:pt x="1797908" y="1309816"/>
                </a:cubicBezTo>
                <a:cubicBezTo>
                  <a:pt x="1795849" y="1285103"/>
                  <a:pt x="1786582" y="1262448"/>
                  <a:pt x="1785552" y="1210962"/>
                </a:cubicBezTo>
                <a:cubicBezTo>
                  <a:pt x="1784522" y="1159475"/>
                  <a:pt x="1809235" y="1069889"/>
                  <a:pt x="1791730" y="1000897"/>
                </a:cubicBezTo>
                <a:cubicBezTo>
                  <a:pt x="1774225" y="931905"/>
                  <a:pt x="1775254" y="875270"/>
                  <a:pt x="1680519" y="797011"/>
                </a:cubicBezTo>
                <a:cubicBezTo>
                  <a:pt x="1585784" y="718752"/>
                  <a:pt x="1503405" y="664176"/>
                  <a:pt x="1223319" y="531341"/>
                </a:cubicBezTo>
                <a:cubicBezTo>
                  <a:pt x="943233" y="398506"/>
                  <a:pt x="471616" y="19925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59060" y="2266010"/>
            <a:ext cx="3855308" cy="236849"/>
          </a:xfrm>
          <a:custGeom>
            <a:avLst/>
            <a:gdLst>
              <a:gd name="connsiteX0" fmla="*/ 3855308 w 3855308"/>
              <a:gd name="connsiteY0" fmla="*/ 389238 h 389238"/>
              <a:gd name="connsiteX1" fmla="*/ 3595816 w 3855308"/>
              <a:gd name="connsiteY1" fmla="*/ 265671 h 389238"/>
              <a:gd name="connsiteX2" fmla="*/ 3373395 w 3855308"/>
              <a:gd name="connsiteY2" fmla="*/ 234779 h 389238"/>
              <a:gd name="connsiteX3" fmla="*/ 3027405 w 3855308"/>
              <a:gd name="connsiteY3" fmla="*/ 210065 h 389238"/>
              <a:gd name="connsiteX4" fmla="*/ 1087395 w 3855308"/>
              <a:gd name="connsiteY4" fmla="*/ 111211 h 389238"/>
              <a:gd name="connsiteX5" fmla="*/ 240957 w 3855308"/>
              <a:gd name="connsiteY5" fmla="*/ 98855 h 389238"/>
              <a:gd name="connsiteX6" fmla="*/ 0 w 3855308"/>
              <a:gd name="connsiteY6" fmla="*/ 0 h 38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5308" h="389238">
                <a:moveTo>
                  <a:pt x="3855308" y="389238"/>
                </a:moveTo>
                <a:cubicBezTo>
                  <a:pt x="3765721" y="340326"/>
                  <a:pt x="3676135" y="291414"/>
                  <a:pt x="3595816" y="265671"/>
                </a:cubicBezTo>
                <a:cubicBezTo>
                  <a:pt x="3515497" y="239928"/>
                  <a:pt x="3468130" y="244047"/>
                  <a:pt x="3373395" y="234779"/>
                </a:cubicBezTo>
                <a:cubicBezTo>
                  <a:pt x="3278660" y="225511"/>
                  <a:pt x="3027405" y="210065"/>
                  <a:pt x="3027405" y="210065"/>
                </a:cubicBezTo>
                <a:lnTo>
                  <a:pt x="1087395" y="111211"/>
                </a:lnTo>
                <a:cubicBezTo>
                  <a:pt x="622987" y="92676"/>
                  <a:pt x="422189" y="117390"/>
                  <a:pt x="240957" y="98855"/>
                </a:cubicBezTo>
                <a:cubicBezTo>
                  <a:pt x="59725" y="80320"/>
                  <a:pt x="29862" y="40160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0887776">
            <a:off x="2955598" y="3902024"/>
            <a:ext cx="3231292" cy="317613"/>
          </a:xfrm>
          <a:custGeom>
            <a:avLst/>
            <a:gdLst>
              <a:gd name="connsiteX0" fmla="*/ 3231292 w 3231292"/>
              <a:gd name="connsiteY0" fmla="*/ 259492 h 259492"/>
              <a:gd name="connsiteX1" fmla="*/ 2174789 w 3231292"/>
              <a:gd name="connsiteY1" fmla="*/ 129746 h 259492"/>
              <a:gd name="connsiteX2" fmla="*/ 1186249 w 3231292"/>
              <a:gd name="connsiteY2" fmla="*/ 49427 h 259492"/>
              <a:gd name="connsiteX3" fmla="*/ 0 w 3231292"/>
              <a:gd name="connsiteY3" fmla="*/ 0 h 25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292" h="259492">
                <a:moveTo>
                  <a:pt x="3231292" y="259492"/>
                </a:moveTo>
                <a:lnTo>
                  <a:pt x="2174789" y="129746"/>
                </a:lnTo>
                <a:cubicBezTo>
                  <a:pt x="1833948" y="94735"/>
                  <a:pt x="1548714" y="71051"/>
                  <a:pt x="1186249" y="49427"/>
                </a:cubicBezTo>
                <a:cubicBezTo>
                  <a:pt x="823784" y="27803"/>
                  <a:pt x="411892" y="13901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416490">
            <a:off x="3408056" y="5666170"/>
            <a:ext cx="2853775" cy="45719"/>
          </a:xfrm>
          <a:custGeom>
            <a:avLst/>
            <a:gdLst>
              <a:gd name="connsiteX0" fmla="*/ 2835875 w 2835875"/>
              <a:gd name="connsiteY0" fmla="*/ 0 h 506627"/>
              <a:gd name="connsiteX1" fmla="*/ 2218038 w 2835875"/>
              <a:gd name="connsiteY1" fmla="*/ 43249 h 506627"/>
              <a:gd name="connsiteX2" fmla="*/ 1513702 w 2835875"/>
              <a:gd name="connsiteY2" fmla="*/ 142103 h 506627"/>
              <a:gd name="connsiteX3" fmla="*/ 661086 w 2835875"/>
              <a:gd name="connsiteY3" fmla="*/ 333632 h 506627"/>
              <a:gd name="connsiteX4" fmla="*/ 302740 w 2835875"/>
              <a:gd name="connsiteY4" fmla="*/ 469557 h 506627"/>
              <a:gd name="connsiteX5" fmla="*/ 0 w 2835875"/>
              <a:gd name="connsiteY5" fmla="*/ 506627 h 50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5875" h="506627">
                <a:moveTo>
                  <a:pt x="2835875" y="0"/>
                </a:moveTo>
                <a:cubicBezTo>
                  <a:pt x="2637137" y="9782"/>
                  <a:pt x="2438400" y="19565"/>
                  <a:pt x="2218038" y="43249"/>
                </a:cubicBezTo>
                <a:cubicBezTo>
                  <a:pt x="1997676" y="66933"/>
                  <a:pt x="1773194" y="93706"/>
                  <a:pt x="1513702" y="142103"/>
                </a:cubicBezTo>
                <a:cubicBezTo>
                  <a:pt x="1254210" y="190500"/>
                  <a:pt x="862913" y="279056"/>
                  <a:pt x="661086" y="333632"/>
                </a:cubicBezTo>
                <a:cubicBezTo>
                  <a:pt x="459259" y="388208"/>
                  <a:pt x="412921" y="440725"/>
                  <a:pt x="302740" y="469557"/>
                </a:cubicBezTo>
                <a:cubicBezTo>
                  <a:pt x="192559" y="498389"/>
                  <a:pt x="48397" y="492211"/>
                  <a:pt x="0" y="506627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172029"/>
            <a:ext cx="6339017" cy="568597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432346">
            <a:off x="3698888" y="5447449"/>
            <a:ext cx="2561461" cy="88621"/>
          </a:xfrm>
          <a:custGeom>
            <a:avLst/>
            <a:gdLst>
              <a:gd name="connsiteX0" fmla="*/ 2835875 w 2835875"/>
              <a:gd name="connsiteY0" fmla="*/ 0 h 506627"/>
              <a:gd name="connsiteX1" fmla="*/ 2218038 w 2835875"/>
              <a:gd name="connsiteY1" fmla="*/ 43249 h 506627"/>
              <a:gd name="connsiteX2" fmla="*/ 1513702 w 2835875"/>
              <a:gd name="connsiteY2" fmla="*/ 142103 h 506627"/>
              <a:gd name="connsiteX3" fmla="*/ 661086 w 2835875"/>
              <a:gd name="connsiteY3" fmla="*/ 333632 h 506627"/>
              <a:gd name="connsiteX4" fmla="*/ 302740 w 2835875"/>
              <a:gd name="connsiteY4" fmla="*/ 469557 h 506627"/>
              <a:gd name="connsiteX5" fmla="*/ 0 w 2835875"/>
              <a:gd name="connsiteY5" fmla="*/ 506627 h 50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5875" h="506627">
                <a:moveTo>
                  <a:pt x="2835875" y="0"/>
                </a:moveTo>
                <a:cubicBezTo>
                  <a:pt x="2637137" y="9782"/>
                  <a:pt x="2438400" y="19565"/>
                  <a:pt x="2218038" y="43249"/>
                </a:cubicBezTo>
                <a:cubicBezTo>
                  <a:pt x="1997676" y="66933"/>
                  <a:pt x="1773194" y="93706"/>
                  <a:pt x="1513702" y="142103"/>
                </a:cubicBezTo>
                <a:cubicBezTo>
                  <a:pt x="1254210" y="190500"/>
                  <a:pt x="862913" y="279056"/>
                  <a:pt x="661086" y="333632"/>
                </a:cubicBezTo>
                <a:cubicBezTo>
                  <a:pt x="459259" y="388208"/>
                  <a:pt x="412921" y="440725"/>
                  <a:pt x="302740" y="469557"/>
                </a:cubicBezTo>
                <a:cubicBezTo>
                  <a:pt x="192559" y="498389"/>
                  <a:pt x="48397" y="492211"/>
                  <a:pt x="0" y="506627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248706" y="6058245"/>
            <a:ext cx="3997392" cy="174040"/>
          </a:xfrm>
          <a:custGeom>
            <a:avLst/>
            <a:gdLst>
              <a:gd name="connsiteX0" fmla="*/ 4555393 w 4555393"/>
              <a:gd name="connsiteY0" fmla="*/ 22101 h 150312"/>
              <a:gd name="connsiteX1" fmla="*/ 2947596 w 4555393"/>
              <a:gd name="connsiteY1" fmla="*/ 66301 h 150312"/>
              <a:gd name="connsiteX2" fmla="*/ 439212 w 4555393"/>
              <a:gd name="connsiteY2" fmla="*/ 149177 h 150312"/>
              <a:gd name="connsiteX3" fmla="*/ 16543 w 4555393"/>
              <a:gd name="connsiteY3" fmla="*/ 0 h 15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5393" h="150312">
                <a:moveTo>
                  <a:pt x="4555393" y="22101"/>
                </a:moveTo>
                <a:lnTo>
                  <a:pt x="2947596" y="66301"/>
                </a:lnTo>
                <a:cubicBezTo>
                  <a:pt x="2261566" y="87480"/>
                  <a:pt x="927721" y="160227"/>
                  <a:pt x="439212" y="149177"/>
                </a:cubicBezTo>
                <a:cubicBezTo>
                  <a:pt x="-49297" y="138127"/>
                  <a:pt x="-16377" y="69063"/>
                  <a:pt x="16543" y="0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FlightControllerWidget.hpp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1" y="1136825"/>
            <a:ext cx="6332836" cy="341632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class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QMainWindow</a:t>
            </a:r>
            <a:endParaRPr lang="en-US" sz="1200" b="1" dirty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Q_OBJECT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~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override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default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keyPressEvent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QKeyEvent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override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keyReleaseEvent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QKeyEvent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override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showPopup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private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mInterface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Ui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FlightControllerMainWindow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mUI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71751" y="1172029"/>
            <a:ext cx="3472250" cy="4525963"/>
          </a:xfrm>
        </p:spPr>
        <p:txBody>
          <a:bodyPr lIns="0" rIns="91440">
            <a:noAutofit/>
          </a:bodyPr>
          <a:lstStyle/>
          <a:p>
            <a:pPr marL="346075" indent="-173038"/>
            <a:r>
              <a:rPr lang="en-US" sz="1800" b="0" dirty="0"/>
              <a:t>Inspect </a:t>
            </a:r>
            <a:r>
              <a:rPr lang="en-US" sz="1800" dirty="0"/>
              <a:t>FlightControllerWidget</a:t>
            </a:r>
            <a:r>
              <a:rPr lang="en-US" sz="1800" b="0" dirty="0"/>
              <a:t>.</a:t>
            </a:r>
            <a:r>
              <a:rPr lang="en-US" sz="1800" dirty="0"/>
              <a:t>hpp</a:t>
            </a:r>
          </a:p>
          <a:p>
            <a:pPr lvl="1"/>
            <a:r>
              <a:rPr lang="en-US" sz="1600" b="0" dirty="0"/>
              <a:t>Notice this class inherits </a:t>
            </a:r>
            <a:r>
              <a:rPr lang="en-US" sz="1600" b="0" dirty="0" err="1"/>
              <a:t>QMainWindow</a:t>
            </a:r>
            <a:endParaRPr lang="en-US" sz="1600" b="0" dirty="0"/>
          </a:p>
          <a:p>
            <a:pPr lvl="2"/>
            <a:r>
              <a:rPr lang="en-US" sz="1400" b="0" dirty="0"/>
              <a:t>This is a separate application from </a:t>
            </a:r>
            <a:r>
              <a:rPr lang="en-US" sz="1400" dirty="0"/>
              <a:t>AFSIM</a:t>
            </a:r>
          </a:p>
          <a:p>
            <a:pPr lvl="1"/>
            <a:r>
              <a:rPr lang="en-US" sz="1600" b="0" dirty="0"/>
              <a:t>Notice member </a:t>
            </a:r>
            <a:r>
              <a:rPr lang="en-US" sz="1600" dirty="0" err="1"/>
              <a:t>mInterface</a:t>
            </a:r>
            <a:r>
              <a:rPr lang="en-US" sz="1600" b="0" dirty="0"/>
              <a:t> is a </a:t>
            </a:r>
            <a:r>
              <a:rPr lang="en-US" sz="1600" dirty="0" err="1"/>
              <a:t>FlightControllerInterface</a:t>
            </a:r>
            <a:endParaRPr lang="en-US" sz="1600" dirty="0"/>
          </a:p>
          <a:p>
            <a:pPr lvl="1"/>
            <a:r>
              <a:rPr lang="en-US" sz="1600" b="0" dirty="0"/>
              <a:t>Notice member </a:t>
            </a:r>
            <a:r>
              <a:rPr lang="en-US" sz="1600" dirty="0" err="1"/>
              <a:t>mUI</a:t>
            </a:r>
            <a:r>
              <a:rPr lang="en-US" sz="1600" b="0" dirty="0"/>
              <a:t> is the main window for the </a:t>
            </a:r>
            <a:r>
              <a:rPr lang="en-US" sz="1600" b="0" dirty="0" err="1"/>
              <a:t>Ui</a:t>
            </a:r>
            <a:endParaRPr lang="en-US" sz="1400" b="0" dirty="0"/>
          </a:p>
        </p:txBody>
      </p:sp>
      <p:sp>
        <p:nvSpPr>
          <p:cNvPr id="2" name="Rectangle 1"/>
          <p:cNvSpPr/>
          <p:nvPr/>
        </p:nvSpPr>
        <p:spPr>
          <a:xfrm>
            <a:off x="0" y="1161532"/>
            <a:ext cx="5795319" cy="3426817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2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FlightControllerWidget.cpp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26" y="1173893"/>
            <a:ext cx="7309019" cy="415498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0" rIns="0" rtlCol="0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mUI</a:t>
            </a:r>
            <a:r>
              <a:rPr lang="en-US" sz="12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setupUi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this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mInterface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keyPressEvent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QKeyEvent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key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0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type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 ==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QKeyEvent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KeyPress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key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key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();</a:t>
            </a:r>
            <a:endParaRPr lang="en-US" sz="12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mInterface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HandleKeyPress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true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key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}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FlightControllerWidget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keyReleaseEvent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QKeyEvent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type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() ==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QKeyEvent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KeyRelease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}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172029"/>
            <a:ext cx="7457303" cy="4264944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30794" y="1519881"/>
            <a:ext cx="3713207" cy="4178111"/>
          </a:xfrm>
          <a:solidFill>
            <a:schemeClr val="bg1">
              <a:alpha val="80000"/>
            </a:schemeClr>
          </a:solidFill>
        </p:spPr>
        <p:txBody>
          <a:bodyPr lIns="0" rIns="91440">
            <a:noAutofit/>
          </a:bodyPr>
          <a:lstStyle/>
          <a:p>
            <a:pPr marL="346075" indent="-173038"/>
            <a:r>
              <a:rPr lang="en-US" sz="1800" b="0" dirty="0"/>
              <a:t>Inspect </a:t>
            </a:r>
            <a:r>
              <a:rPr lang="en-US" sz="1800" dirty="0"/>
              <a:t>FlightControllerWidget</a:t>
            </a:r>
            <a:r>
              <a:rPr lang="en-US" sz="1800" b="0" dirty="0"/>
              <a:t>.</a:t>
            </a:r>
            <a:r>
              <a:rPr lang="en-US" sz="1800" dirty="0"/>
              <a:t>cpp</a:t>
            </a:r>
          </a:p>
          <a:p>
            <a:pPr lvl="1"/>
            <a:r>
              <a:rPr lang="en-US" sz="1600" b="0" dirty="0"/>
              <a:t>Notice constructor</a:t>
            </a:r>
          </a:p>
          <a:p>
            <a:pPr lvl="2"/>
            <a:r>
              <a:rPr lang="en-US" sz="1400" b="0" dirty="0"/>
              <a:t>Sets up the main window for the </a:t>
            </a:r>
            <a:r>
              <a:rPr lang="en-US" sz="1400" dirty="0" err="1"/>
              <a:t>FlightControllerWidget</a:t>
            </a:r>
            <a:endParaRPr lang="en-US" sz="1400" dirty="0"/>
          </a:p>
          <a:p>
            <a:pPr lvl="1"/>
            <a:r>
              <a:rPr lang="en-US" sz="1600" b="0" dirty="0"/>
              <a:t>Notice </a:t>
            </a:r>
            <a:r>
              <a:rPr lang="en-US" sz="1600" dirty="0" err="1"/>
              <a:t>keyPressEvent</a:t>
            </a:r>
            <a:endParaRPr lang="en-US" sz="1600" dirty="0"/>
          </a:p>
          <a:p>
            <a:pPr lvl="2"/>
            <a:r>
              <a:rPr lang="en-US" sz="1400" b="0" dirty="0"/>
              <a:t>Handles events resulting from keypresses</a:t>
            </a:r>
          </a:p>
          <a:p>
            <a:pPr lvl="2"/>
            <a:r>
              <a:rPr lang="en-US" sz="1400" b="0" dirty="0"/>
              <a:t>Invokes </a:t>
            </a:r>
            <a:r>
              <a:rPr lang="en-US" sz="1400" dirty="0" err="1"/>
              <a:t>FlightControllerInterface</a:t>
            </a:r>
            <a:r>
              <a:rPr lang="en-US" sz="1400" b="0" dirty="0"/>
              <a:t>::</a:t>
            </a:r>
            <a:r>
              <a:rPr lang="en-US" sz="1400" dirty="0" err="1"/>
              <a:t>HandleKeyPress</a:t>
            </a:r>
            <a:r>
              <a:rPr lang="en-US" sz="1400" b="0" dirty="0"/>
              <a:t> to handle the key presses</a:t>
            </a:r>
          </a:p>
          <a:p>
            <a:pPr lvl="1"/>
            <a:r>
              <a:rPr lang="en-US" sz="1600" b="0" dirty="0"/>
              <a:t>Notice </a:t>
            </a:r>
            <a:r>
              <a:rPr lang="en-US" sz="1600" dirty="0" err="1"/>
              <a:t>keyReleaseEvent</a:t>
            </a:r>
            <a:endParaRPr lang="en-US" sz="1600" dirty="0"/>
          </a:p>
          <a:p>
            <a:pPr lvl="2"/>
            <a:r>
              <a:rPr lang="en-US" sz="1400" b="0" dirty="0"/>
              <a:t>Handles events resulting from </a:t>
            </a:r>
            <a:r>
              <a:rPr lang="en-US" sz="1400" b="0" dirty="0" err="1"/>
              <a:t>keyreleases</a:t>
            </a:r>
            <a:endParaRPr lang="en-US" sz="1400" b="0" dirty="0"/>
          </a:p>
          <a:p>
            <a:pPr lvl="2"/>
            <a:r>
              <a:rPr lang="en-US" sz="1400" b="0" dirty="0"/>
              <a:t>Does nothing useful</a:t>
            </a:r>
          </a:p>
        </p:txBody>
      </p:sp>
    </p:spTree>
    <p:extLst>
      <p:ext uri="{BB962C8B-B14F-4D97-AF65-F5344CB8AC3E}">
        <p14:creationId xmlns:p14="http://schemas.microsoft.com/office/powerpoint/2010/main" val="19320249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3936690"/>
            <a:ext cx="7010400" cy="2292935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FlightControllerPlatformListRequest.hpp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1" y="1125560"/>
            <a:ext cx="8560106" cy="45259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800" b="0" dirty="0"/>
              <a:t>Examine </a:t>
            </a:r>
            <a:r>
              <a:rPr lang="en-US" sz="1800" dirty="0"/>
              <a:t>FlightControllerPlatformListRequest</a:t>
            </a:r>
          </a:p>
          <a:p>
            <a:pPr lvl="1">
              <a:lnSpc>
                <a:spcPct val="115000"/>
              </a:lnSpc>
            </a:pPr>
            <a:r>
              <a:rPr lang="en-US" sz="1800" b="0" dirty="0"/>
              <a:t>Notice that it derives from </a:t>
            </a:r>
            <a:r>
              <a:rPr lang="en-US" sz="1800" dirty="0"/>
              <a:t>WsfXIO_PlatformListRequest</a:t>
            </a:r>
          </a:p>
          <a:p>
            <a:pPr lvl="2">
              <a:lnSpc>
                <a:spcPct val="115000"/>
              </a:lnSpc>
            </a:pPr>
            <a:r>
              <a:rPr lang="en-US" sz="1600" b="0" dirty="0"/>
              <a:t>The XIO implementation calls the virtual method </a:t>
            </a:r>
            <a:r>
              <a:rPr lang="en-US" sz="1600" dirty="0"/>
              <a:t>HandlePlatformList</a:t>
            </a:r>
            <a:r>
              <a:rPr lang="en-US" sz="1600" b="0" dirty="0"/>
              <a:t> (overridden here) for </a:t>
            </a:r>
            <a:r>
              <a:rPr lang="en-US" sz="1600" dirty="0"/>
              <a:t>WsfXIO_PlatformListUpdatePkt</a:t>
            </a:r>
            <a:r>
              <a:rPr lang="en-US" sz="1600" b="0" dirty="0"/>
              <a:t> packets to provide:</a:t>
            </a:r>
          </a:p>
          <a:p>
            <a:pPr lvl="3">
              <a:lnSpc>
                <a:spcPct val="115000"/>
              </a:lnSpc>
            </a:pPr>
            <a:r>
              <a:rPr lang="en-US" sz="1600" b="0" dirty="0"/>
              <a:t>Platform list information</a:t>
            </a:r>
          </a:p>
          <a:p>
            <a:pPr lvl="3">
              <a:lnSpc>
                <a:spcPct val="115000"/>
              </a:lnSpc>
            </a:pPr>
            <a:r>
              <a:rPr lang="en-US" sz="1600" b="0" dirty="0"/>
              <a:t>Platform Additions and Deletions</a:t>
            </a:r>
          </a:p>
          <a:p>
            <a:pPr lvl="2">
              <a:lnSpc>
                <a:spcPct val="115000"/>
              </a:lnSpc>
            </a:pPr>
            <a:r>
              <a:rPr lang="en-US" sz="1600" b="0" dirty="0"/>
              <a:t>We implement the </a:t>
            </a:r>
            <a:r>
              <a:rPr lang="en-US" sz="1600" dirty="0"/>
              <a:t>HandlePlatformList</a:t>
            </a:r>
            <a:r>
              <a:rPr lang="en-US" sz="1600" b="0" dirty="0"/>
              <a:t> method in this derived class</a:t>
            </a:r>
          </a:p>
          <a:p>
            <a:pPr lvl="3">
              <a:lnSpc>
                <a:spcPct val="115000"/>
              </a:lnSpc>
            </a:pPr>
            <a:r>
              <a:rPr lang="en-US" sz="1600" b="0" dirty="0"/>
              <a:t>In our case will store the data for use by the controller</a:t>
            </a:r>
          </a:p>
          <a:p>
            <a:pPr lvl="3">
              <a:lnSpc>
                <a:spcPct val="115000"/>
              </a:lnSpc>
              <a:buNone/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28169" y="3936690"/>
            <a:ext cx="6801862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Requests for an application to send its platform list information.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FlightControllerPlatformListRequest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WsfXIO_PlatformListRequest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FlightControllerPlatformListRequest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WsfXIO_Connection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aConnectionPtr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FlightControllerPlatformListRequest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HandlePlatformList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WsfXIO_PlatformListUpdatePkt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sPlatforms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95815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62038" y="2923181"/>
            <a:ext cx="3354357" cy="206297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429000"/>
            <a:ext cx="6248400" cy="2438400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WsfXIO_PacketRegistry.hpp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b="0" dirty="0"/>
              <a:t>Inside </a:t>
            </a:r>
            <a:r>
              <a:rPr lang="en-US" sz="1400" dirty="0"/>
              <a:t>WsfXIO_PacketRegistry.hpp</a:t>
            </a:r>
            <a:r>
              <a:rPr lang="en-US" sz="1400" b="0" dirty="0"/>
              <a:t> (WSF framework), examine the </a:t>
            </a:r>
            <a:r>
              <a:rPr lang="en-US" sz="1400" dirty="0"/>
              <a:t>WsfXIO_PlatformListUpdatePkt::PlatformData </a:t>
            </a:r>
            <a:r>
              <a:rPr lang="en-US" sz="1400" b="0" dirty="0"/>
              <a:t>data structure:</a:t>
            </a:r>
          </a:p>
          <a:p>
            <a:pPr lvl="1"/>
            <a:r>
              <a:rPr lang="en-US" sz="1400" b="0" dirty="0"/>
              <a:t>The packet stores the platform list data as a vector of </a:t>
            </a:r>
            <a:r>
              <a:rPr lang="en-US" sz="1400" dirty="0"/>
              <a:t>PlatformData</a:t>
            </a:r>
            <a:r>
              <a:rPr lang="en-US" sz="1400" b="0" dirty="0"/>
              <a:t> structures</a:t>
            </a:r>
          </a:p>
          <a:p>
            <a:pPr lvl="1"/>
            <a:endParaRPr lang="en-US" sz="1800" b="0" dirty="0"/>
          </a:p>
          <a:p>
            <a:pPr marL="347663" lvl="1" indent="0">
              <a:buNone/>
            </a:pPr>
            <a:endParaRPr lang="en-US" sz="1800" b="0" dirty="0"/>
          </a:p>
          <a:p>
            <a:pPr lvl="1"/>
            <a:endParaRPr lang="en-US" sz="1800" b="0" dirty="0"/>
          </a:p>
          <a:p>
            <a:pPr lvl="1"/>
            <a:endParaRPr lang="en-US" sz="1800" b="0" dirty="0"/>
          </a:p>
          <a:p>
            <a:pPr lvl="1"/>
            <a:endParaRPr lang="en-US" sz="1800" b="0" dirty="0"/>
          </a:p>
          <a:p>
            <a:pPr lvl="1"/>
            <a:endParaRPr lang="en-US" sz="1800" b="0" dirty="0"/>
          </a:p>
          <a:p>
            <a:pPr lvl="1"/>
            <a:endParaRPr lang="en-US" sz="1800" b="0" dirty="0"/>
          </a:p>
          <a:p>
            <a:pPr lvl="1"/>
            <a:endParaRPr lang="en-US" sz="1800" b="0" dirty="0"/>
          </a:p>
          <a:p>
            <a:pPr lvl="1"/>
            <a:endParaRPr lang="en-US" sz="1800" b="0" dirty="0"/>
          </a:p>
          <a:p>
            <a:pPr lvl="1">
              <a:buNone/>
            </a:pPr>
            <a:endParaRPr lang="en-US" sz="1800" b="0" dirty="0"/>
          </a:p>
        </p:txBody>
      </p:sp>
      <p:sp>
        <p:nvSpPr>
          <p:cNvPr id="6" name="Rectangle 5"/>
          <p:cNvSpPr/>
          <p:nvPr/>
        </p:nvSpPr>
        <p:spPr>
          <a:xfrm>
            <a:off x="1405054" y="4259766"/>
            <a:ext cx="5536580" cy="206297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057400"/>
            <a:ext cx="657103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WSF_EXPORT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WsfXIO_PlatformListUpdatePkt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WsfXIO_Packet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XIO_DEFINE_PACKET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WsfXIO_PlatformListUpdatePkt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6)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aBuff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mPlatformsAdded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mPlatformsDeleted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WSF_EXPORT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PlatformData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Serialize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aBuff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aBuff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mSide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mIcon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mEntityId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mIsExternallyControlled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mSide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mIcon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WsfXIO_EntityId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mEntityId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mIsExternallyControlled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mPlatformsAdded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mPlatformsDeleted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58923" y="4610322"/>
            <a:ext cx="2385077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Note:  This use of the &amp;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operator invokes an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overloaded operator&amp;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which serializes the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data into something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that can be put in a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packet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1" y="2594919"/>
            <a:ext cx="5220730" cy="716692"/>
          </a:xfrm>
          <a:prstGeom prst="rect">
            <a:avLst/>
          </a:prstGeom>
          <a:noFill/>
          <a:ln w="19050">
            <a:solidFill>
              <a:srgbClr val="A00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Task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FlightControllerPlatformListRequest.cpp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800" b="0" kern="0" dirty="0">
                <a:solidFill>
                  <a:prstClr val="black"/>
                </a:solidFill>
              </a:rPr>
              <a:t>In </a:t>
            </a:r>
            <a:r>
              <a:rPr lang="en-US" sz="1800" kern="0" dirty="0">
                <a:solidFill>
                  <a:prstClr val="black"/>
                </a:solidFill>
              </a:rPr>
              <a:t>FlightControllerPlatformListRequest</a:t>
            </a:r>
            <a:r>
              <a:rPr lang="en-US" sz="1800" b="0" kern="0" dirty="0">
                <a:solidFill>
                  <a:prstClr val="black"/>
                </a:solidFill>
              </a:rPr>
              <a:t>::</a:t>
            </a:r>
            <a:r>
              <a:rPr lang="en-US" sz="1800" kern="0" dirty="0">
                <a:solidFill>
                  <a:prstClr val="black"/>
                </a:solidFill>
              </a:rPr>
              <a:t>HandlePlatformList</a:t>
            </a:r>
            <a:r>
              <a:rPr lang="en-US" sz="1800" b="0" kern="0" dirty="0">
                <a:solidFill>
                  <a:prstClr val="black"/>
                </a:solidFill>
              </a:rPr>
              <a:t> </a:t>
            </a:r>
            <a:endParaRPr lang="en-US" sz="1500" i="1" kern="0" dirty="0">
              <a:solidFill>
                <a:prstClr val="black"/>
              </a:solidFill>
            </a:endParaRPr>
          </a:p>
          <a:p>
            <a:pPr marL="852991" lvl="1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500" b="0" kern="0" dirty="0">
                <a:solidFill>
                  <a:prstClr val="black"/>
                </a:solidFill>
              </a:rPr>
              <a:t>Print a Message That Includes the Platform’s Name and Index Every Time a Platform is Added</a:t>
            </a:r>
          </a:p>
          <a:p>
            <a:pPr marL="1386363" lvl="2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300" b="0" kern="0" dirty="0">
                <a:solidFill>
                  <a:prstClr val="black"/>
                </a:solidFill>
              </a:rPr>
              <a:t>Parameter </a:t>
            </a:r>
            <a:r>
              <a:rPr lang="en-US" sz="1300" kern="0" dirty="0">
                <a:solidFill>
                  <a:prstClr val="black"/>
                </a:solidFill>
              </a:rPr>
              <a:t>aPkt</a:t>
            </a:r>
            <a:r>
              <a:rPr lang="en-US" sz="1300" b="0" kern="0" dirty="0">
                <a:solidFill>
                  <a:prstClr val="black"/>
                </a:solidFill>
              </a:rPr>
              <a:t> has a member named </a:t>
            </a:r>
            <a:r>
              <a:rPr lang="en-US" sz="1300" i="1" kern="0" dirty="0">
                <a:solidFill>
                  <a:prstClr val="black"/>
                </a:solidFill>
              </a:rPr>
              <a:t>mPlatformAdded</a:t>
            </a:r>
            <a:r>
              <a:rPr lang="en-US" sz="1300" b="0" kern="0" dirty="0">
                <a:solidFill>
                  <a:prstClr val="black"/>
                </a:solidFill>
              </a:rPr>
              <a:t>, which is a list of platforms to be added to the list of selectable/controllable platforms</a:t>
            </a:r>
          </a:p>
          <a:p>
            <a:pPr marL="1386363" lvl="2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300" b="0" kern="0" dirty="0">
                <a:solidFill>
                  <a:prstClr val="black"/>
                </a:solidFill>
              </a:rPr>
              <a:t>Parameter </a:t>
            </a:r>
            <a:r>
              <a:rPr lang="en-US" sz="1300" kern="0" dirty="0">
                <a:solidFill>
                  <a:prstClr val="black"/>
                </a:solidFill>
              </a:rPr>
              <a:t>aPkt</a:t>
            </a:r>
            <a:r>
              <a:rPr lang="en-US" sz="1300" b="0" kern="0" dirty="0">
                <a:solidFill>
                  <a:prstClr val="black"/>
                </a:solidFill>
              </a:rPr>
              <a:t> also has a member named </a:t>
            </a:r>
            <a:r>
              <a:rPr lang="en-US" sz="1300" i="1" kern="0" dirty="0">
                <a:solidFill>
                  <a:prstClr val="black"/>
                </a:solidFill>
              </a:rPr>
              <a:t>mPlatformDeleted</a:t>
            </a:r>
            <a:r>
              <a:rPr lang="en-US" sz="1300" b="0" kern="0" dirty="0">
                <a:solidFill>
                  <a:prstClr val="black"/>
                </a:solidFill>
              </a:rPr>
              <a:t>, which is a list of platforms to be removed from the list of selectable/controllable platforms (see the code below this segment that you are writing)</a:t>
            </a:r>
          </a:p>
          <a:p>
            <a:pPr marL="1386363" lvl="2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300" b="0" kern="0" dirty="0">
                <a:solidFill>
                  <a:prstClr val="black"/>
                </a:solidFill>
              </a:rPr>
              <a:t>You should iterate through the list of platforms in </a:t>
            </a:r>
            <a:r>
              <a:rPr lang="en-US" sz="1300" kern="0" dirty="0">
                <a:solidFill>
                  <a:prstClr val="black"/>
                </a:solidFill>
              </a:rPr>
              <a:t>mPlatformAdded</a:t>
            </a:r>
            <a:r>
              <a:rPr lang="en-US" sz="1300" b="0" kern="0" dirty="0">
                <a:solidFill>
                  <a:prstClr val="black"/>
                </a:solidFill>
              </a:rPr>
              <a:t>, and print to the </a:t>
            </a:r>
            <a:r>
              <a:rPr lang="en-US" sz="1300" kern="0" dirty="0">
                <a:solidFill>
                  <a:prstClr val="black"/>
                </a:solidFill>
              </a:rPr>
              <a:t>ut</a:t>
            </a:r>
            <a:r>
              <a:rPr lang="en-US" sz="1300" b="0" kern="0" dirty="0">
                <a:solidFill>
                  <a:prstClr val="black"/>
                </a:solidFill>
              </a:rPr>
              <a:t>::</a:t>
            </a:r>
            <a:r>
              <a:rPr lang="en-US" sz="1300" kern="0" dirty="0">
                <a:solidFill>
                  <a:prstClr val="black"/>
                </a:solidFill>
              </a:rPr>
              <a:t>log</a:t>
            </a:r>
            <a:r>
              <a:rPr lang="en-US" sz="1300" b="0" kern="0" dirty="0">
                <a:solidFill>
                  <a:prstClr val="black"/>
                </a:solidFill>
              </a:rPr>
              <a:t>::</a:t>
            </a:r>
            <a:r>
              <a:rPr lang="en-US" sz="1300" kern="0" dirty="0">
                <a:solidFill>
                  <a:prstClr val="black"/>
                </a:solidFill>
              </a:rPr>
              <a:t>info</a:t>
            </a:r>
            <a:r>
              <a:rPr lang="en-US" sz="1300" b="0" kern="0" dirty="0">
                <a:solidFill>
                  <a:prstClr val="black"/>
                </a:solidFill>
              </a:rPr>
              <a:t>() stream:  the platform name (the </a:t>
            </a:r>
            <a:r>
              <a:rPr lang="en-US" sz="1300" kern="0" dirty="0">
                <a:solidFill>
                  <a:prstClr val="black"/>
                </a:solidFill>
              </a:rPr>
              <a:t>mName</a:t>
            </a:r>
            <a:r>
              <a:rPr lang="en-US" sz="1300" b="0" kern="0" dirty="0">
                <a:solidFill>
                  <a:prstClr val="black"/>
                </a:solidFill>
              </a:rPr>
              <a:t> member of the platform) and its index (the </a:t>
            </a:r>
            <a:r>
              <a:rPr lang="en-US" sz="1300" kern="0" dirty="0">
                <a:solidFill>
                  <a:prstClr val="black"/>
                </a:solidFill>
              </a:rPr>
              <a:t>mIndex</a:t>
            </a:r>
            <a:r>
              <a:rPr lang="en-US" sz="1300" b="0" kern="0" dirty="0">
                <a:solidFill>
                  <a:prstClr val="black"/>
                </a:solidFill>
              </a:rPr>
              <a:t> member of the platform)</a:t>
            </a:r>
          </a:p>
          <a:p>
            <a:pPr marL="852991" lvl="1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600" b="0" kern="0" dirty="0">
                <a:solidFill>
                  <a:prstClr val="black"/>
                </a:solidFill>
              </a:rPr>
              <a:t>class </a:t>
            </a:r>
            <a:r>
              <a:rPr lang="en-US" sz="1600" kern="0" dirty="0">
                <a:solidFill>
                  <a:prstClr val="black"/>
                </a:solidFill>
              </a:rPr>
              <a:t>FlightControllerPlatformListRequest</a:t>
            </a:r>
            <a:r>
              <a:rPr lang="en-US" sz="1600" b="0" kern="0" dirty="0">
                <a:solidFill>
                  <a:prstClr val="black"/>
                </a:solidFill>
              </a:rPr>
              <a:t> has a static member variable, named </a:t>
            </a:r>
            <a:r>
              <a:rPr lang="en-US" sz="1600" i="1" kern="0" dirty="0">
                <a:solidFill>
                  <a:prstClr val="black"/>
                </a:solidFill>
              </a:rPr>
              <a:t>sPlatforms</a:t>
            </a:r>
            <a:r>
              <a:rPr lang="en-US" sz="1600" b="0" kern="0" dirty="0">
                <a:solidFill>
                  <a:prstClr val="black"/>
                </a:solidFill>
              </a:rPr>
              <a:t>, which is a list of all the platforms currently being tracked and potentially controllable</a:t>
            </a:r>
            <a:endParaRPr lang="en-US" sz="1300" b="0" kern="0" dirty="0">
              <a:solidFill>
                <a:prstClr val="black"/>
              </a:solidFill>
            </a:endParaRPr>
          </a:p>
          <a:p>
            <a:pPr marL="1386363" lvl="2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300" b="0" kern="0" dirty="0">
                <a:solidFill>
                  <a:prstClr val="black"/>
                </a:solidFill>
              </a:rPr>
              <a:t>Implement the Code that Copies Data from the Packet’s </a:t>
            </a:r>
            <a:r>
              <a:rPr lang="en-US" sz="1300" i="1" kern="0" dirty="0">
                <a:solidFill>
                  <a:prstClr val="black"/>
                </a:solidFill>
              </a:rPr>
              <a:t>mPlatformsAdded</a:t>
            </a:r>
            <a:r>
              <a:rPr lang="en-US" sz="1300" b="0" kern="0" dirty="0">
                <a:solidFill>
                  <a:prstClr val="black"/>
                </a:solidFill>
              </a:rPr>
              <a:t> to the Static Class Variable, </a:t>
            </a:r>
            <a:r>
              <a:rPr lang="en-US" sz="1300" i="1" kern="0" dirty="0">
                <a:solidFill>
                  <a:prstClr val="black"/>
                </a:solidFill>
              </a:rPr>
              <a:t>sPlatforms</a:t>
            </a:r>
          </a:p>
          <a:p>
            <a:pPr marL="1386363" lvl="2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300" b="0" kern="0" dirty="0">
                <a:solidFill>
                  <a:prstClr val="black"/>
                </a:solidFill>
              </a:rPr>
              <a:t>You can use the same platform iterator that you used to print the message in order to add that platform to </a:t>
            </a:r>
            <a:r>
              <a:rPr lang="en-US" sz="1300" i="1" kern="0" dirty="0">
                <a:solidFill>
                  <a:prstClr val="black"/>
                </a:solidFill>
              </a:rPr>
              <a:t>sPlatforms</a:t>
            </a:r>
          </a:p>
        </p:txBody>
      </p:sp>
    </p:spTree>
    <p:extLst>
      <p:ext uri="{BB962C8B-B14F-4D97-AF65-F5344CB8AC3E}">
        <p14:creationId xmlns:p14="http://schemas.microsoft.com/office/powerpoint/2010/main" val="5563418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2613308"/>
            <a:ext cx="8458200" cy="165528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FlightControllerPlatformListRequest.cpp</a:t>
            </a:r>
            <a:endParaRPr lang="en-US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377" y="1341437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FlightControllerPlatformListRequest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HandlePlatformList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WsfXIO_PlatformListUpdatePkt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EXERCISE 3 TASK 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Add new platform information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Iterate over </a:t>
                </a:r>
                <a:r>
                  <a:rPr lang="en-US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aPkt.mPlatformsAdded</a:t>
                </a:r>
                <a:r>
                  <a:rPr lang="en-US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using a Platforms::iterator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Copy Platform structures from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mPlatformsAdded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to the Static Class Variable,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sPlatforms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added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mPlatformsAdded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sz="11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"Platform Added. "</a:t>
                </a:r>
                <a:r>
                  <a:rPr lang="en-US" sz="1100" dirty="0">
                    <a:latin typeface="Consolas" panose="020B0609020204030204" pitchFamily="49" charset="0"/>
                  </a:rPr>
                  <a:t>;</a:t>
                </a:r>
                <a:r>
                  <a:rPr lang="en-US" sz="11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sz="11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"Index: " </a:t>
                </a:r>
                <a:r>
                  <a:rPr lang="en-US" sz="11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sz="11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added</a:t>
                </a:r>
                <a:r>
                  <a:rPr lang="en-US" sz="1100" dirty="0">
                    <a:latin typeface="Consolas" panose="020B0609020204030204" pitchFamily="49" charset="0"/>
                  </a:rPr>
                  <a:t>.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mIndex</a:t>
                </a:r>
                <a:r>
                  <a:rPr lang="en-US" sz="1100" dirty="0">
                    <a:latin typeface="Consolas" panose="020B0609020204030204" pitchFamily="49" charset="0"/>
                  </a:rPr>
                  <a:t>;</a:t>
                </a:r>
                <a:r>
                  <a:rPr lang="en-US" sz="11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sz="11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"Name: " </a:t>
                </a:r>
                <a:r>
                  <a:rPr lang="en-US" sz="11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sz="11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added</a:t>
                </a:r>
                <a:r>
                  <a:rPr lang="en-US" sz="1100" dirty="0">
                    <a:latin typeface="Consolas" panose="020B0609020204030204" pitchFamily="49" charset="0"/>
                  </a:rPr>
                  <a:t>.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mName</a:t>
                </a:r>
                <a:r>
                  <a:rPr lang="en-US" sz="1100" dirty="0">
                    <a:latin typeface="Consolas" panose="020B0609020204030204" pitchFamily="49" charset="0"/>
                  </a:rPr>
                  <a:t>;</a:t>
                </a:r>
                <a:r>
                  <a:rPr lang="en-US" sz="11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sPlatforms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push_back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added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⋮</m:t>
                    </m:r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377" y="1341437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8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XIO as a Distributed Simulation Interface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39076"/>
            <a:ext cx="8229600" cy="4525963"/>
          </a:xfrm>
        </p:spPr>
        <p:txBody>
          <a:bodyPr/>
          <a:lstStyle/>
          <a:p>
            <a:r>
              <a:rPr lang="en-US" b="0" dirty="0"/>
              <a:t>Distribute Simulation of </a:t>
            </a:r>
            <a:r>
              <a:rPr lang="en-US" dirty="0"/>
              <a:t>AFSIM</a:t>
            </a:r>
            <a:r>
              <a:rPr lang="en-US" b="0" dirty="0"/>
              <a:t> Platforms in a Scenario Across Multiple Machines</a:t>
            </a:r>
          </a:p>
          <a:p>
            <a:r>
              <a:rPr lang="en-US" b="0" dirty="0"/>
              <a:t>Allows Connection to External User Interfaces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030" y="2667000"/>
            <a:ext cx="8264767" cy="3787930"/>
          </a:xfrm>
          <a:prstGeom prst="rect">
            <a:avLst/>
          </a:prstGeom>
          <a:solidFill>
            <a:srgbClr val="7F7F7F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algn="ctr"/>
            <a:r>
              <a:rPr lang="en-US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Microsoft Sans Serif" panose="020B0604020202020204" pitchFamily="34" charset="0"/>
                <a:cs typeface="Microsoft Sans Serif" panose="020B0604020202020204" pitchFamily="34" charset="0"/>
              </a:rPr>
              <a:t>AFSIM Framework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456" y="2961801"/>
            <a:ext cx="4926899" cy="1629624"/>
          </a:xfrm>
          <a:prstGeom prst="rect">
            <a:avLst/>
          </a:prstGeom>
          <a:solidFill>
            <a:srgbClr val="C8A700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Infrastructure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15" y="4691830"/>
            <a:ext cx="7818120" cy="1631244"/>
          </a:xfrm>
          <a:prstGeom prst="rect">
            <a:avLst/>
          </a:prstGeom>
          <a:solidFill>
            <a:srgbClr val="14425D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"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2102" y="5016314"/>
            <a:ext cx="6534459" cy="1169169"/>
          </a:xfrm>
          <a:prstGeom prst="rect">
            <a:avLst/>
          </a:prstGeom>
          <a:solidFill>
            <a:srgbClr val="3B6431"/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82296" anchor="t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Platform Components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984298" y="323952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2139998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4482" y="2962635"/>
            <a:ext cx="2583851" cy="1629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3301615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Event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73351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1794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45814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982794" y="3892623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138494" y="3889853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Event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7333606" y="3888899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177906" y="3889853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910855" y="5327077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Movers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960778" y="532530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Sensors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3011654" y="5326773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Weapons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060270" y="532440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Communications</a:t>
            </a:r>
            <a:endParaRPr lang="en-US" sz="11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5109240" y="532336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Processors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6303399" y="532463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Other 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982794" y="324229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1" name="AutoShape 21"/>
          <p:cNvSpPr>
            <a:spLocks noChangeArrowheads="1"/>
          </p:cNvSpPr>
          <p:nvPr/>
        </p:nvSpPr>
        <p:spPr bwMode="auto">
          <a:xfrm>
            <a:off x="213849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auto">
          <a:xfrm>
            <a:off x="3297252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7333606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6176953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Language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5" name="AutoShape 25"/>
          <p:cNvSpPr>
            <a:spLocks noChangeArrowheads="1"/>
          </p:cNvSpPr>
          <p:nvPr/>
        </p:nvSpPr>
        <p:spPr bwMode="auto">
          <a:xfrm>
            <a:off x="4453781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Utilities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7333055" y="3890284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6176402" y="3891238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2123780" y="5654462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Sensor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3176726" y="5658658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Weapon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0" name="AutoShape 25"/>
          <p:cNvSpPr>
            <a:spLocks noChangeArrowheads="1"/>
          </p:cNvSpPr>
          <p:nvPr/>
        </p:nvSpPr>
        <p:spPr bwMode="auto">
          <a:xfrm>
            <a:off x="5271555" y="5659045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Processor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4219621" y="5659043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prstClr val="black"/>
                </a:solidFill>
              </a:rPr>
              <a:t>Comm</a:t>
            </a:r>
            <a:endParaRPr lang="en-US" sz="900" b="1" dirty="0" smtClean="0">
              <a:solidFill>
                <a:prstClr val="black"/>
              </a:solidFill>
            </a:endParaRP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3296762" y="3889849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Plug-in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7432164" y="5323108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Non-Platform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7229931" y="3119786"/>
            <a:ext cx="1193800" cy="76772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1933841"/>
            <a:ext cx="8458200" cy="4405184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5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FlightControllerPlatformListRequest.cpp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377" y="1199343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FlightControllerPlatformListRequest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HandlePlatformList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WsfXIO_PlatformListUpdatePkt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⋮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Remove information if a platform is removed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deleted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aPkt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mPlatformsDeleted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 </a:t>
                </a:r>
                <a:r>
                  <a:rPr lang="en-US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RAII block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"Platform deleted."</a:t>
                </a:r>
                <a:r>
                  <a:rPr lang="en-US" sz="1100" dirty="0"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"Index: " 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deleted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Platforms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iterator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platformsIter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sPlatforms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begin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platformsIter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sPlatforms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end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platformsIter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mIndex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deleted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platformsIter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sPlatforms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erase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platformsIter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break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++</a:t>
                </a:r>
                <a:r>
                  <a:rPr lang="en-US" sz="11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platformsIter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:endPara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377" y="1199343"/>
                <a:ext cx="8229600" cy="4525963"/>
              </a:xfrm>
              <a:blipFill>
                <a:blip r:embed="rId2"/>
                <a:stretch>
                  <a:fillRect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696466" y="2366322"/>
            <a:ext cx="3105666" cy="1526056"/>
          </a:xfrm>
          <a:prstGeom prst="rect">
            <a:avLst/>
          </a:prstGeom>
          <a:ln w="12700">
            <a:solidFill>
              <a:srgbClr val="008000"/>
            </a:solidFill>
          </a:ln>
        </p:spPr>
        <p:txBody>
          <a:bodyPr lIns="121917" tIns="60958" rIns="121917" bIns="60958">
            <a:normAutofit fontScale="92500" lnSpcReduction="10000"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20763" eaLnBrk="0" fontAlgn="base" hangingPunct="0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sz="1800" b="0" kern="0" dirty="0">
                <a:solidFill>
                  <a:prstClr val="black"/>
                </a:solidFill>
              </a:rPr>
              <a:t>In </a:t>
            </a:r>
            <a:r>
              <a:rPr lang="en-US" sz="1800" kern="0" dirty="0" err="1">
                <a:solidFill>
                  <a:prstClr val="black"/>
                </a:solidFill>
              </a:rPr>
              <a:t>HandlePlatformList</a:t>
            </a:r>
            <a:r>
              <a:rPr lang="en-US" sz="1800" b="0" kern="0" dirty="0">
                <a:solidFill>
                  <a:prstClr val="black"/>
                </a:solidFill>
              </a:rPr>
              <a:t> </a:t>
            </a:r>
            <a:endParaRPr lang="en-US" sz="1500" i="1" kern="0" dirty="0">
              <a:solidFill>
                <a:prstClr val="black"/>
              </a:solidFill>
            </a:endParaRPr>
          </a:p>
          <a:p>
            <a:pPr marL="342900" indent="-342900" defTabSz="1020763" eaLnBrk="0" fontAlgn="base" hangingPunct="0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sz="1800" b="0" kern="0" dirty="0">
                <a:solidFill>
                  <a:prstClr val="black"/>
                </a:solidFill>
              </a:rPr>
              <a:t>Notice the code that removes those platforms in </a:t>
            </a:r>
            <a:r>
              <a:rPr lang="en-US" sz="1800" kern="0" dirty="0" err="1">
                <a:solidFill>
                  <a:prstClr val="black"/>
                </a:solidFill>
              </a:rPr>
              <a:t>mPlatformsDeleted</a:t>
            </a:r>
            <a:r>
              <a:rPr lang="en-US" sz="1800" b="0" kern="0" dirty="0">
                <a:solidFill>
                  <a:prstClr val="black"/>
                </a:solidFill>
              </a:rPr>
              <a:t> from </a:t>
            </a:r>
            <a:r>
              <a:rPr lang="en-US" sz="1800" kern="0" dirty="0" err="1">
                <a:solidFill>
                  <a:prstClr val="black"/>
                </a:solidFill>
              </a:rPr>
              <a:t>sPlatforms</a:t>
            </a:r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735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29" y="1643351"/>
            <a:ext cx="7571303" cy="512651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6</a:t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30" y="1571374"/>
                <a:ext cx="5724644" cy="5253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Read input from the keyboard and send a packet if needed.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FlightControllerInterface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Update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mXIO_InterfacePtr</a:t>
                </a:r>
                <a:r>
                  <a:rPr lang="en-US" sz="1100" b="1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AdvanceTime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Issue a message once per second.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(((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*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100.0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%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100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==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"Update:"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&lt;&lt;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"T="</a:t>
                </a:r>
                <a:r>
                  <a:rPr lang="en-US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&lt;&lt;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&lt;&lt;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 XIO: " 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&lt;&lt;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mXIO_InterfacePtr</a:t>
                </a:r>
                <a:r>
                  <a:rPr lang="en-US" sz="1100" b="1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HandleKeyPress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FlightControllerInterface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HandleKeyPress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aKeyPress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hasNewInput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UpdateInput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aKeyPress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hasNewInput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&amp;&amp;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Send a packet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Construct pkt based on keyboard input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     mXIO_InterfacePtr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SendToAll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" y="1571374"/>
                <a:ext cx="5724644" cy="5253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64064" y="1080942"/>
            <a:ext cx="597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AdvanceTime</a:t>
            </a:r>
            <a:r>
              <a:rPr lang="en-US" dirty="0">
                <a:latin typeface="Arial" pitchFamily="34" charset="0"/>
                <a:cs typeface="Arial" pitchFamily="34" charset="0"/>
              </a:rPr>
              <a:t> periodically accepts new XIO connections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and processes any pending XIO packets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8714" y="1778693"/>
            <a:ext cx="2300630" cy="64633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3000">
                <a:schemeClr val="bg1">
                  <a:alpha val="40000"/>
                </a:schemeClr>
              </a:gs>
              <a:gs pos="28000">
                <a:schemeClr val="bg1">
                  <a:alpha val="70000"/>
                </a:schemeClr>
              </a:gs>
              <a:gs pos="44000">
                <a:schemeClr val="bg1"/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Print out a message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once per second….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8714" y="3221278"/>
            <a:ext cx="2403222" cy="92333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3000">
                <a:schemeClr val="bg1">
                  <a:alpha val="40000"/>
                </a:schemeClr>
              </a:gs>
              <a:gs pos="28000">
                <a:schemeClr val="bg1">
                  <a:alpha val="70000"/>
                </a:schemeClr>
              </a:gs>
              <a:gs pos="44000">
                <a:schemeClr val="bg1"/>
              </a:gs>
            </a:gsLst>
            <a:lin ang="0" scaled="1"/>
          </a:gradFill>
        </p:spPr>
        <p:txBody>
          <a:bodyPr wrap="square" rIns="0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UpdateInput</a:t>
            </a:r>
            <a:r>
              <a:rPr lang="en-US" dirty="0">
                <a:latin typeface="Arial" pitchFamily="34" charset="0"/>
                <a:cs typeface="Arial" pitchFamily="34" charset="0"/>
              </a:rPr>
              <a:t> checks if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there is any input from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keyboard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3795" y="4793425"/>
            <a:ext cx="2570205" cy="120032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3000">
                <a:schemeClr val="bg1">
                  <a:alpha val="40000"/>
                </a:schemeClr>
              </a:gs>
              <a:gs pos="28000">
                <a:schemeClr val="bg1">
                  <a:alpha val="70000"/>
                </a:schemeClr>
              </a:gs>
              <a:gs pos="44000">
                <a:schemeClr val="bg1"/>
              </a:gs>
            </a:gsLst>
            <a:lin ang="0" scaled="1"/>
          </a:gradFill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Create an XIO packet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and send it to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AFSIM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PlatformControlService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Simulation Extension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4319" y="4903470"/>
            <a:ext cx="3655375" cy="154236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88964" y="3464807"/>
            <a:ext cx="4230477" cy="84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4386" y="1955497"/>
            <a:ext cx="3955053" cy="56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85152" y="2021598"/>
            <a:ext cx="4434288" cy="77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2385152" y="1404108"/>
            <a:ext cx="778912" cy="82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29" y="1155256"/>
            <a:ext cx="7571303" cy="4349679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30" y="1095635"/>
                <a:ext cx="6109365" cy="4370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Reads input from the keyboard and updates class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attrributes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FlightControllerInterface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UpdateInput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aKeyPress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aKeyPress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mIgnoreNumber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&amp;&amp;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-32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Key_Up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||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Key_W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cUP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Key_Down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||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cDOWN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Key_Left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||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Key_A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cLEFT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Key_Right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||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Key_D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cRIGHT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" y="1095635"/>
                <a:ext cx="6109365" cy="4370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638186" y="3292161"/>
            <a:ext cx="2505814" cy="9233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3000">
                <a:schemeClr val="bg1">
                  <a:alpha val="40000"/>
                </a:schemeClr>
              </a:gs>
              <a:gs pos="28000">
                <a:schemeClr val="bg1">
                  <a:alpha val="70000"/>
                </a:schemeClr>
              </a:gs>
              <a:gs pos="44000">
                <a:schemeClr val="bg1"/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mDirection</a:t>
            </a:r>
            <a:r>
              <a:rPr lang="en-US" dirty="0">
                <a:latin typeface="Arial" pitchFamily="34" charset="0"/>
                <a:cs typeface="Arial" pitchFamily="34" charset="0"/>
              </a:rPr>
              <a:t> based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upon a direction key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being pressed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949780" y="2173746"/>
            <a:ext cx="709339" cy="2948129"/>
          </a:xfrm>
          <a:prstGeom prst="rightBrace">
            <a:avLst>
              <a:gd name="adj1" fmla="val 18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29" y="1155256"/>
            <a:ext cx="7571303" cy="369477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30" y="1095635"/>
                <a:ext cx="7109639" cy="3908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Key_PageUp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||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Key_BracketRight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+=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mThrottleIncrement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cMAX_THROTTLE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including afterburner effect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if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&gt;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cMAX_THROTTLE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cMAX_THROTTLE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"Throttle increased to "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Key_PageDown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||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Key_BracketLeft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-=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mThrottleIncrement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if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"Throttle reduced to "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mThrottle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" y="1095635"/>
                <a:ext cx="7109639" cy="3908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94803" y="2637253"/>
            <a:ext cx="1749197" cy="1200329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mThrottle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based upon a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throttle key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being pressed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6888892" y="1321127"/>
            <a:ext cx="709339" cy="3300300"/>
          </a:xfrm>
          <a:prstGeom prst="rightBrace">
            <a:avLst>
              <a:gd name="adj1" fmla="val 18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29" y="1155256"/>
            <a:ext cx="7571303" cy="4986052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30" y="1095635"/>
                <a:ext cx="7417415" cy="526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&gt;=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Key_1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&amp;&amp;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&lt;=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Key_9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-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Key_1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+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FlightControllerPlatformListRequest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FlightControllerPlatformListRequest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GetPlatforms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found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&lt;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size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 ++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found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"Selected platform."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"Index: "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"Name: "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mName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GetString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break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(!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found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warning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"Selected platform does not exist."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AddNote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"Platform Index: "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 smtClean="0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cNO_PLATFORM_SELECTED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" y="1095635"/>
                <a:ext cx="7417415" cy="5262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277418" y="2705213"/>
            <a:ext cx="1941557" cy="1477328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Changes the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selected platform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based upon a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numeric key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being pressed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6888892" y="1321127"/>
            <a:ext cx="709339" cy="4573046"/>
          </a:xfrm>
          <a:prstGeom prst="rightBrace">
            <a:avLst>
              <a:gd name="adj1" fmla="val 18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29" y="1155256"/>
            <a:ext cx="7571303" cy="5126755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30" y="1095635"/>
                <a:ext cx="5570756" cy="5216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Key_Backspace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mSelectedPlatformIndex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 smtClean="0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cINVALID_PLATFORM_INDEX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mSelectedPlatform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 smtClean="0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cNO_PLATFORM_SELECTED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out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"All Platforms Deselected."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info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&lt;&lt;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"Key pressed: "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&lt;&lt;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aKeyStroke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++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mIgnoreNumber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mIgnoreNumber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mDebounce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cCENTER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cNONE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haveNew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mLastDirection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mLastDirection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mDirection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haveNew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" y="1095635"/>
                <a:ext cx="5570756" cy="5216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232809" y="3094456"/>
            <a:ext cx="2839239" cy="646331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Error message for key not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recognized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523470" y="1308771"/>
            <a:ext cx="709339" cy="1025573"/>
          </a:xfrm>
          <a:prstGeom prst="rightBrace">
            <a:avLst>
              <a:gd name="adj1" fmla="val 18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786186" y="2453132"/>
            <a:ext cx="709339" cy="522083"/>
          </a:xfrm>
          <a:prstGeom prst="rightBrace">
            <a:avLst>
              <a:gd name="adj1" fmla="val 18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7392" y="1251236"/>
            <a:ext cx="3070071" cy="1754326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Sets selected platform to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an invalid value – deselects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all platforms and will cause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simulation extension to turn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autopilot on for the current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platform</a:t>
            </a:r>
          </a:p>
        </p:txBody>
      </p:sp>
      <p:sp>
        <p:nvSpPr>
          <p:cNvPr id="4" name="Freeform 3"/>
          <p:cNvSpPr/>
          <p:nvPr/>
        </p:nvSpPr>
        <p:spPr>
          <a:xfrm>
            <a:off x="5443151" y="2701762"/>
            <a:ext cx="834081" cy="717440"/>
          </a:xfrm>
          <a:custGeom>
            <a:avLst/>
            <a:gdLst>
              <a:gd name="connsiteX0" fmla="*/ 834081 w 834081"/>
              <a:gd name="connsiteY0" fmla="*/ 810065 h 818802"/>
              <a:gd name="connsiteX1" fmla="*/ 722871 w 834081"/>
              <a:gd name="connsiteY1" fmla="*/ 816243 h 818802"/>
              <a:gd name="connsiteX2" fmla="*/ 617838 w 834081"/>
              <a:gd name="connsiteY2" fmla="*/ 772995 h 818802"/>
              <a:gd name="connsiteX3" fmla="*/ 531341 w 834081"/>
              <a:gd name="connsiteY3" fmla="*/ 717389 h 818802"/>
              <a:gd name="connsiteX4" fmla="*/ 512806 w 834081"/>
              <a:gd name="connsiteY4" fmla="*/ 593822 h 818802"/>
              <a:gd name="connsiteX5" fmla="*/ 512806 w 834081"/>
              <a:gd name="connsiteY5" fmla="*/ 371400 h 818802"/>
              <a:gd name="connsiteX6" fmla="*/ 475735 w 834081"/>
              <a:gd name="connsiteY6" fmla="*/ 155157 h 818802"/>
              <a:gd name="connsiteX7" fmla="*/ 345990 w 834081"/>
              <a:gd name="connsiteY7" fmla="*/ 31589 h 818802"/>
              <a:gd name="connsiteX8" fmla="*/ 222422 w 834081"/>
              <a:gd name="connsiteY8" fmla="*/ 697 h 818802"/>
              <a:gd name="connsiteX9" fmla="*/ 0 w 834081"/>
              <a:gd name="connsiteY9" fmla="*/ 13054 h 81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081" h="818802">
                <a:moveTo>
                  <a:pt x="834081" y="810065"/>
                </a:moveTo>
                <a:cubicBezTo>
                  <a:pt x="796496" y="816243"/>
                  <a:pt x="758911" y="822421"/>
                  <a:pt x="722871" y="816243"/>
                </a:cubicBezTo>
                <a:cubicBezTo>
                  <a:pt x="686831" y="810065"/>
                  <a:pt x="649760" y="789471"/>
                  <a:pt x="617838" y="772995"/>
                </a:cubicBezTo>
                <a:cubicBezTo>
                  <a:pt x="585916" y="756519"/>
                  <a:pt x="548846" y="747251"/>
                  <a:pt x="531341" y="717389"/>
                </a:cubicBezTo>
                <a:cubicBezTo>
                  <a:pt x="513836" y="687527"/>
                  <a:pt x="515895" y="651487"/>
                  <a:pt x="512806" y="593822"/>
                </a:cubicBezTo>
                <a:cubicBezTo>
                  <a:pt x="509717" y="536157"/>
                  <a:pt x="518985" y="444511"/>
                  <a:pt x="512806" y="371400"/>
                </a:cubicBezTo>
                <a:cubicBezTo>
                  <a:pt x="506627" y="298289"/>
                  <a:pt x="503538" y="211792"/>
                  <a:pt x="475735" y="155157"/>
                </a:cubicBezTo>
                <a:cubicBezTo>
                  <a:pt x="447932" y="98522"/>
                  <a:pt x="388209" y="57332"/>
                  <a:pt x="345990" y="31589"/>
                </a:cubicBezTo>
                <a:cubicBezTo>
                  <a:pt x="303771" y="5846"/>
                  <a:pt x="280087" y="3786"/>
                  <a:pt x="222422" y="697"/>
                </a:cubicBezTo>
                <a:cubicBezTo>
                  <a:pt x="164757" y="-2392"/>
                  <a:pt x="82378" y="5331"/>
                  <a:pt x="0" y="13054"/>
                </a:cubicBezTo>
              </a:path>
            </a:pathLst>
          </a:custGeom>
          <a:noFill/>
          <a:ln w="12700">
            <a:solidFill>
              <a:srgbClr val="F07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9144" y="3884815"/>
            <a:ext cx="1787669" cy="646331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Handles invalid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keypress codes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295135" y="3269375"/>
            <a:ext cx="709339" cy="1877213"/>
          </a:xfrm>
          <a:prstGeom prst="rightBrace">
            <a:avLst>
              <a:gd name="adj1" fmla="val 18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7" grpId="0" animBg="1"/>
      <p:bldP spid="8" grpId="0" animBg="1"/>
      <p:bldP spid="4" grpId="0" animBg="1"/>
      <p:bldP spid="11" grpId="0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Task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In the </a:t>
            </a:r>
            <a:r>
              <a:rPr lang="en-US" dirty="0"/>
              <a:t>FlightControllerInterface</a:t>
            </a:r>
            <a:r>
              <a:rPr lang="en-US" b="0" dirty="0"/>
              <a:t>’s </a:t>
            </a:r>
            <a:r>
              <a:rPr lang="en-US" dirty="0"/>
              <a:t>Initialize</a:t>
            </a:r>
            <a:r>
              <a:rPr lang="en-US" b="0" i="1" dirty="0"/>
              <a:t> </a:t>
            </a:r>
            <a:r>
              <a:rPr lang="en-US" b="0" dirty="0"/>
              <a:t>method, create the </a:t>
            </a:r>
            <a:r>
              <a:rPr lang="en-US" dirty="0"/>
              <a:t>WsfXIO_Interface</a:t>
            </a:r>
            <a:r>
              <a:rPr lang="en-US" b="0" dirty="0"/>
              <a:t> object by making </a:t>
            </a:r>
            <a:r>
              <a:rPr lang="en-US" dirty="0"/>
              <a:t>mXIO_InterfacePtr</a:t>
            </a:r>
            <a:r>
              <a:rPr lang="en-US" b="0" dirty="0"/>
              <a:t> be a unique_ptr to a new instantiation of a </a:t>
            </a:r>
            <a:r>
              <a:rPr lang="en-US" dirty="0"/>
              <a:t>WsfXIO_Interface</a:t>
            </a:r>
          </a:p>
          <a:p>
            <a:r>
              <a:rPr lang="en-US" b="0" dirty="0"/>
              <a:t>Using the mXIO_InterfacePtr, invoke the </a:t>
            </a:r>
            <a:r>
              <a:rPr lang="en-US" dirty="0"/>
              <a:t>SetApplicationName</a:t>
            </a:r>
            <a:r>
              <a:rPr lang="en-US" b="0" dirty="0"/>
              <a:t> method to set the application’s name to “</a:t>
            </a:r>
            <a:r>
              <a:rPr lang="en-US" dirty="0"/>
              <a:t>flight_controller</a:t>
            </a:r>
            <a:r>
              <a:rPr lang="en-US" b="0" dirty="0"/>
              <a:t>”</a:t>
            </a:r>
          </a:p>
          <a:p>
            <a:r>
              <a:rPr lang="en-US" b="0" dirty="0"/>
              <a:t>Note:  we are creating the XIO Interface in an independent application, not within an </a:t>
            </a:r>
            <a:r>
              <a:rPr lang="en-US" dirty="0"/>
              <a:t>AFSIM</a:t>
            </a:r>
            <a:r>
              <a:rPr lang="en-US" b="0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17546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9760" y="2575189"/>
            <a:ext cx="8076565" cy="8382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1907500"/>
            <a:ext cx="83058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FlightControllerInterface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aFileName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2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//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Create the XIO Interface and set its application name.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mXIO_InterfacePtr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WsfXIO_Interface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mXIO_InterfacePtr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SetApplicationName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"flight_controller"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9E2E2E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28084697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8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99" y="1600203"/>
            <a:ext cx="8488495" cy="4525963"/>
          </a:xfrm>
        </p:spPr>
        <p:txBody>
          <a:bodyPr>
            <a:normAutofit/>
          </a:bodyPr>
          <a:lstStyle/>
          <a:p>
            <a:r>
              <a:rPr lang="en-US" b="0" dirty="0"/>
              <a:t>Review</a:t>
            </a:r>
            <a:r>
              <a:rPr lang="en-US" dirty="0"/>
              <a:t> </a:t>
            </a:r>
            <a:r>
              <a:rPr lang="en-US" dirty="0" err="1"/>
              <a:t>FlightControllerInterface</a:t>
            </a:r>
            <a:r>
              <a:rPr lang="en-US" dirty="0"/>
              <a:t>::</a:t>
            </a:r>
            <a:r>
              <a:rPr lang="en-US" dirty="0" err="1"/>
              <a:t>ProcessInput</a:t>
            </a:r>
            <a:endParaRPr lang="en-US" b="0" dirty="0"/>
          </a:p>
          <a:p>
            <a:pPr lvl="1"/>
            <a:r>
              <a:rPr lang="en-US" b="0" dirty="0"/>
              <a:t>Notice the input commands handled by this method</a:t>
            </a:r>
          </a:p>
        </p:txBody>
      </p:sp>
    </p:spTree>
    <p:extLst>
      <p:ext uri="{BB962C8B-B14F-4D97-AF65-F5344CB8AC3E}">
        <p14:creationId xmlns:p14="http://schemas.microsoft.com/office/powerpoint/2010/main" val="1749366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5125" y="1146629"/>
            <a:ext cx="8549640" cy="5353025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8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sz="1600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4376" y="1132702"/>
                <a:ext cx="8286549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bool</a:t>
                </a:r>
                <a:r>
                  <a:rPr lang="en-US" sz="1200" b="1" dirty="0">
                    <a:latin typeface="Consolas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/>
                  </a:rPr>
                  <a:t>FlightControllerInterface</a:t>
                </a:r>
                <a:r>
                  <a:rPr lang="en-US" sz="1200" b="1" dirty="0">
                    <a:latin typeface="Consolas"/>
                  </a:rPr>
                  <a:t>::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ProcessInput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/>
                  </a:rPr>
                  <a:t>UtInput</a:t>
                </a:r>
                <a:r>
                  <a:rPr lang="en-US" sz="1200" b="1" dirty="0">
                    <a:latin typeface="Consolas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latin typeface="Consolas"/>
                  </a:rPr>
                  <a:t>{</a:t>
                </a:r>
              </a:p>
              <a:p>
                <a:r>
                  <a:rPr lang="en-US" sz="1200" b="1" dirty="0"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bool</a:t>
                </a:r>
                <a:r>
                  <a:rPr lang="en-US" sz="1200" b="1" dirty="0">
                    <a:latin typeface="Consolas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myCommand</a:t>
                </a:r>
                <a:r>
                  <a:rPr lang="en-US" sz="1200" b="1" dirty="0">
                    <a:latin typeface="Consolas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true</a:t>
                </a:r>
                <a:r>
                  <a:rPr lang="en-US" sz="1200" b="1" dirty="0">
                    <a:latin typeface="Consolas"/>
                  </a:rPr>
                  <a:t>;</a:t>
                </a:r>
              </a:p>
              <a:p>
                <a:r>
                  <a:rPr lang="en-US" sz="1200" b="1" dirty="0"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std::string</a:t>
                </a:r>
                <a:r>
                  <a:rPr lang="en-US" sz="1200" b="1" dirty="0">
                    <a:latin typeface="Consolas"/>
                  </a:rPr>
                  <a:t> 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latin typeface="Consolas"/>
                  </a:rPr>
                  <a:t>;</a:t>
                </a:r>
              </a:p>
              <a:p>
                <a:r>
                  <a:rPr lang="en-US" sz="1200" b="1" dirty="0">
                    <a:latin typeface="Consolas"/>
                  </a:rPr>
                  <a:t>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GetCommand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if</a:t>
                </a:r>
                <a:r>
                  <a:rPr lang="en-US" sz="1200" b="1" dirty="0">
                    <a:latin typeface="Consolas"/>
                  </a:rPr>
                  <a:t> 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latin typeface="Consolas"/>
                  </a:rPr>
                  <a:t> ==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 err="1">
                    <a:solidFill>
                      <a:srgbClr val="643C14"/>
                    </a:solidFill>
                    <a:latin typeface="Consolas"/>
                  </a:rPr>
                  <a:t>pitch_rate_increment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latin typeface="Consolas"/>
                  </a:rPr>
                  <a:t>   {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ReadValue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mPitchRateIncrement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ValueInClosedRange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mPitchRateIncrement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0.0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1.0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}</a:t>
                </a:r>
              </a:p>
              <a:p>
                <a:r>
                  <a:rPr lang="en-US" sz="1200" b="1" dirty="0"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else if 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latin typeface="Consolas"/>
                  </a:rPr>
                  <a:t> ==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 err="1">
                    <a:solidFill>
                      <a:srgbClr val="643C14"/>
                    </a:solidFill>
                    <a:latin typeface="Consolas"/>
                  </a:rPr>
                  <a:t>yaw_rate_increment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latin typeface="Consolas"/>
                  </a:rPr>
                  <a:t>   {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ReadValue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mYawRateIncrement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ValueInClosedRange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mYawRateIncrement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0.0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1.0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}</a:t>
                </a:r>
              </a:p>
              <a:p>
                <a:r>
                  <a:rPr lang="en-US" sz="1200" b="1" dirty="0"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else if 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latin typeface="Consolas"/>
                  </a:rPr>
                  <a:t> ==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 err="1">
                    <a:solidFill>
                      <a:srgbClr val="643C14"/>
                    </a:solidFill>
                    <a:latin typeface="Consolas"/>
                  </a:rPr>
                  <a:t>roll_rate_increment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latin typeface="Consolas"/>
                  </a:rPr>
                  <a:t>   {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latin typeface="Consolas"/>
                  </a:rPr>
                  <a:t>aInput.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ReadValue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mRollRateIncrement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ValueInClosedRange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mRollRateIncrement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0.0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1.0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}</a:t>
                </a:r>
              </a:p>
              <a:p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   else if 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latin typeface="Consolas"/>
                  </a:rPr>
                  <a:t> ==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 err="1">
                    <a:solidFill>
                      <a:srgbClr val="643C14"/>
                    </a:solidFill>
                    <a:latin typeface="Consolas"/>
                  </a:rPr>
                  <a:t>throttle_increment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latin typeface="Consolas"/>
                  </a:rPr>
                  <a:t>   {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ReadValue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mThrottleIncrement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ValueInClosedRange</a:t>
                </a:r>
                <a:r>
                  <a:rPr lang="en-US" sz="1200" b="1" dirty="0"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mThrottleIncrement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0.0</a:t>
                </a:r>
                <a:r>
                  <a:rPr lang="en-US" sz="1200" b="1" dirty="0">
                    <a:latin typeface="Consolas"/>
                  </a:rPr>
                  <a:t>,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1.0</a:t>
                </a:r>
                <a:r>
                  <a:rPr lang="en-US" sz="1200" b="1" dirty="0"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latin typeface="Consolas"/>
                  </a:rPr>
                  <a:t>   }</a:t>
                </a:r>
              </a:p>
              <a:p>
                <a:endParaRPr lang="en-US" sz="1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6" y="1132702"/>
                <a:ext cx="8286549" cy="5139869"/>
              </a:xfrm>
              <a:prstGeom prst="rect">
                <a:avLst/>
              </a:prstGeom>
              <a:blipFill>
                <a:blip r:embed="rId2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832444" y="1286151"/>
            <a:ext cx="321754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method is 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different from most of the others we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have seen. Since </a:t>
            </a:r>
            <a:r>
              <a:rPr lang="en-US" sz="1400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FlightController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is 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separate application, </a:t>
            </a:r>
            <a:r>
              <a:rPr lang="en-US" sz="1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is not called from </a:t>
            </a:r>
            <a:r>
              <a:rPr lang="en-US" sz="1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AFSIM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’s chain of </a:t>
            </a:r>
          </a:p>
          <a:p>
            <a:r>
              <a:rPr lang="en-US" sz="1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calls when loading a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scenario.  Rather, this</a:t>
            </a:r>
            <a:r>
              <a:rPr lang="en-US" sz="1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method is called from </a:t>
            </a:r>
          </a:p>
          <a:p>
            <a:r>
              <a:rPr lang="en-US" sz="1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FlightControllerInterface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Initialize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when the application is setting itself 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up to handle key presses</a:t>
            </a:r>
          </a:p>
        </p:txBody>
      </p:sp>
    </p:spTree>
    <p:extLst>
      <p:ext uri="{BB962C8B-B14F-4D97-AF65-F5344CB8AC3E}">
        <p14:creationId xmlns:p14="http://schemas.microsoft.com/office/powerpoint/2010/main" val="18207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Protocol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TCP </a:t>
            </a:r>
          </a:p>
          <a:p>
            <a:pPr lvl="1"/>
            <a:r>
              <a:rPr lang="en-US" b="0" dirty="0"/>
              <a:t>Guaranteed sent messages will arrive and in the same order </a:t>
            </a:r>
          </a:p>
          <a:p>
            <a:pPr lvl="1"/>
            <a:r>
              <a:rPr lang="en-US" b="0" dirty="0"/>
              <a:t>Messages must be sent separately to each recipient and have a larger network overhead </a:t>
            </a:r>
          </a:p>
          <a:p>
            <a:r>
              <a:rPr lang="en-US" b="0" dirty="0"/>
              <a:t>UDP </a:t>
            </a:r>
          </a:p>
          <a:p>
            <a:pPr lvl="1"/>
            <a:r>
              <a:rPr lang="en-US" b="0" dirty="0"/>
              <a:t>No guarantee of arrival or order of arrival </a:t>
            </a:r>
          </a:p>
          <a:p>
            <a:pPr lvl="1"/>
            <a:r>
              <a:rPr lang="en-US" b="0" dirty="0"/>
              <a:t>Lower overhead of sending a message </a:t>
            </a:r>
          </a:p>
          <a:p>
            <a:pPr lvl="1"/>
            <a:r>
              <a:rPr lang="en-US" b="0" dirty="0"/>
              <a:t>A single message may be sent to multiple recipients </a:t>
            </a:r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5125" y="2644343"/>
            <a:ext cx="8549640" cy="2786451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Review 8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4376" y="1132702"/>
                <a:ext cx="8286549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bool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/>
                  </a:rPr>
                  <a:t>FlightControllerInterface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::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ProcessInput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/>
                  </a:rPr>
                  <a:t>UtInput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{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bool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myCommand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true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std::string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solidFill>
                      <a:schemeClr val="tx1"/>
                    </a:solidFill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GetCommand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Consolas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b="1" dirty="0">
                  <a:solidFill>
                    <a:schemeClr val="tx1"/>
                  </a:solidFill>
                  <a:latin typeface="Consolas"/>
                </a:endParaRPr>
              </a:p>
              <a:p>
                <a:endParaRPr lang="en-US" sz="1200" b="1" dirty="0">
                  <a:solidFill>
                    <a:schemeClr val="tx1"/>
                  </a:solidFill>
                  <a:latin typeface="Consolas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else if 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==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 err="1">
                    <a:solidFill>
                      <a:srgbClr val="643C14"/>
                    </a:solidFill>
                    <a:latin typeface="Consolas"/>
                  </a:rPr>
                  <a:t>debounce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{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aInput</a:t>
                </a:r>
                <a:r>
                  <a:rPr lang="en-US" sz="1200" b="1" dirty="0" err="1">
                    <a:solidFill>
                      <a:schemeClr val="tx1"/>
                    </a:solidFill>
                    <a:latin typeface="Consolas"/>
                  </a:rPr>
                  <a:t>.</a:t>
                </a:r>
                <a:r>
                  <a:rPr lang="en-US" sz="1200" b="1" dirty="0" err="1">
                    <a:solidFill>
                      <a:srgbClr val="A31515"/>
                    </a:solidFill>
                    <a:latin typeface="Consolas"/>
                  </a:rPr>
                  <a:t>ReadValue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mIgnoreNumber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}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else if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(</a:t>
                </a:r>
                <a:r>
                  <a:rPr lang="en-US" sz="1200" b="1" dirty="0">
                    <a:solidFill>
                      <a:srgbClr val="000080"/>
                    </a:solidFill>
                    <a:latin typeface="Consolas"/>
                  </a:rPr>
                  <a:t>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==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/>
                  </a:rPr>
                  <a:t>"debug"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{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mDebug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true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}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else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{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myCommand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false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}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Consolas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/>
                  </a:rPr>
                  <a:t>return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/>
                  </a:rPr>
                  <a:t>myCommand</a:t>
                </a:r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Consolas"/>
                  </a:rPr>
                  <a:t>}</a:t>
                </a:r>
              </a:p>
              <a:p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6" y="1132702"/>
                <a:ext cx="8286549" cy="4555093"/>
              </a:xfrm>
              <a:prstGeom prst="rect">
                <a:avLst/>
              </a:prstGeom>
              <a:blipFill>
                <a:blip r:embed="rId2"/>
                <a:stretch>
                  <a:fillRect t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76036" y="3610710"/>
            <a:ext cx="3157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Notice that if none of the commands 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match, then </a:t>
            </a:r>
            <a:r>
              <a:rPr lang="en-US" sz="1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fails and 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returns false to the caller.  No attempt</a:t>
            </a:r>
          </a:p>
          <a:p>
            <a:r>
              <a:rPr lang="en-US" sz="14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is made to invoke any other class’s</a:t>
            </a:r>
          </a:p>
          <a:p>
            <a:r>
              <a:rPr lang="en-US" sz="1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ProcessInput</a:t>
            </a:r>
            <a:endParaRPr lang="en-US" sz="1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Task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855"/>
            <a:ext cx="8229600" cy="5067759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Understand utilizing </a:t>
            </a:r>
            <a:r>
              <a:rPr lang="en-US" dirty="0"/>
              <a:t>UtInputFile</a:t>
            </a:r>
            <a:r>
              <a:rPr lang="en-US" b="0" dirty="0"/>
              <a:t> and UtInput object in </a:t>
            </a:r>
            <a:r>
              <a:rPr lang="en-US" dirty="0"/>
              <a:t>FlightControllerInterface::Initialize</a:t>
            </a:r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Implement reading </a:t>
            </a:r>
            <a:r>
              <a:rPr lang="en-US" b="0" dirty="0" err="1"/>
              <a:t>FlightController</a:t>
            </a:r>
            <a:r>
              <a:rPr lang="en-US" b="0" dirty="0"/>
              <a:t> input </a:t>
            </a:r>
          </a:p>
          <a:p>
            <a:pPr lvl="1"/>
            <a:r>
              <a:rPr lang="en-US" b="0" dirty="0"/>
              <a:t>Call </a:t>
            </a:r>
            <a:r>
              <a:rPr lang="en-US" dirty="0"/>
              <a:t>FlightControllerInterface::ProcessInput</a:t>
            </a:r>
          </a:p>
          <a:p>
            <a:pPr lvl="1"/>
            <a:r>
              <a:rPr lang="en-US" b="0" dirty="0"/>
              <a:t>If </a:t>
            </a:r>
            <a:r>
              <a:rPr lang="en-US" dirty="0"/>
              <a:t>FlightControllerInterface::ProcessInput</a:t>
            </a:r>
            <a:r>
              <a:rPr lang="en-US" b="0" dirty="0"/>
              <a:t> returns false, then call </a:t>
            </a:r>
            <a:r>
              <a:rPr lang="en-US" dirty="0"/>
              <a:t>mXIO_InterfacePtr</a:t>
            </a:r>
            <a:r>
              <a:rPr lang="en-US" b="0" dirty="0"/>
              <a:t>-&gt;</a:t>
            </a:r>
            <a:r>
              <a:rPr lang="en-US" dirty="0"/>
              <a:t>ProcessInput</a:t>
            </a:r>
          </a:p>
          <a:p>
            <a:pPr lvl="1"/>
            <a:r>
              <a:rPr lang="en-US" b="0" dirty="0"/>
              <a:t>If neither of the previous calls to </a:t>
            </a:r>
            <a:r>
              <a:rPr lang="en-US" dirty="0"/>
              <a:t>ProcessInput</a:t>
            </a:r>
            <a:r>
              <a:rPr lang="en-US" b="0" dirty="0"/>
              <a:t> return true, then </a:t>
            </a:r>
            <a:r>
              <a:rPr lang="en-US" dirty="0"/>
              <a:t>FlightControllerInterface::Initialize </a:t>
            </a:r>
            <a:r>
              <a:rPr lang="en-US" b="0" dirty="0"/>
              <a:t>cannot process the input, so throw a </a:t>
            </a:r>
            <a:r>
              <a:rPr lang="en-US" dirty="0"/>
              <a:t>UtInput::UnknownCommand </a:t>
            </a:r>
            <a:r>
              <a:rPr lang="en-US" b="0" dirty="0"/>
              <a:t>exception</a:t>
            </a:r>
          </a:p>
          <a:p>
            <a:pPr lvl="1">
              <a:buNone/>
            </a:pPr>
            <a:endParaRPr lang="en-US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7110" y="2570609"/>
            <a:ext cx="3949546" cy="37090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2202560"/>
                <a:ext cx="7564926" cy="1492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try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PushInput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new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UtInputFile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aFileName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i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endParaRPr lang="en-US" sz="14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02560"/>
                <a:ext cx="7564926" cy="1492716"/>
              </a:xfrm>
              <a:prstGeom prst="rect">
                <a:avLst/>
              </a:prstGeom>
              <a:blipFill>
                <a:blip r:embed="rId3"/>
                <a:stretch>
                  <a:fillRect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792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895599"/>
            <a:ext cx="8213725" cy="238073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Task 3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95777"/>
            <a:ext cx="756492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PushInput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UtInputFile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aFileName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TryReadCommand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EXERCISE 3 TASK 3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Call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and throw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UnknownCommand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exception if neither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FlightControllerInterface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nor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WsfXIO_Interface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::Process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can process it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mXIO_InterfacePtr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UnknownCommand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80687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Task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99" y="1600203"/>
            <a:ext cx="848849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Task 4a</a:t>
            </a:r>
            <a:r>
              <a:rPr lang="en-US" b="0" dirty="0"/>
              <a:t>:  In</a:t>
            </a:r>
            <a:r>
              <a:rPr lang="en-US" dirty="0"/>
              <a:t> FlightControllerInterface::Initialize</a:t>
            </a:r>
            <a:r>
              <a:rPr lang="en-US" b="0" dirty="0"/>
              <a:t>,</a:t>
            </a:r>
            <a:r>
              <a:rPr lang="en-US" dirty="0"/>
              <a:t> </a:t>
            </a:r>
            <a:r>
              <a:rPr lang="en-US" b="0" dirty="0"/>
              <a:t>use the XIO Interface to Register this New Packet Type so that it is Recognized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Invoke  </a:t>
            </a:r>
            <a:r>
              <a:rPr lang="en-US" i="1" dirty="0"/>
              <a:t>mXIO_InterfacePtr</a:t>
            </a:r>
            <a:r>
              <a:rPr lang="en-US" b="0" dirty="0"/>
              <a:t>-&gt;</a:t>
            </a:r>
            <a:r>
              <a:rPr lang="en-US" dirty="0"/>
              <a:t>RegisterPacket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The packet should be called </a:t>
            </a:r>
            <a:r>
              <a:rPr lang="en-US" dirty="0"/>
              <a:t>FlightControlPkt</a:t>
            </a:r>
            <a:r>
              <a:rPr lang="en-US" b="0" dirty="0"/>
              <a:t>,</a:t>
            </a:r>
            <a:r>
              <a:rPr lang="en-US" dirty="0"/>
              <a:t> </a:t>
            </a:r>
            <a:r>
              <a:rPr lang="en-US" b="0" dirty="0"/>
              <a:t>so make the first argument be the string "FlightControlPkt“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The second argument should be a pointer to a </a:t>
            </a:r>
            <a:r>
              <a:rPr lang="en-US" dirty="0"/>
              <a:t>new</a:t>
            </a:r>
            <a:r>
              <a:rPr lang="en-US" b="0" dirty="0"/>
              <a:t> </a:t>
            </a:r>
            <a:r>
              <a:rPr lang="en-US" dirty="0"/>
              <a:t>FlightControlPkt</a:t>
            </a:r>
          </a:p>
          <a:p>
            <a:r>
              <a:rPr lang="en-US" dirty="0"/>
              <a:t>Task 4b</a:t>
            </a:r>
            <a:r>
              <a:rPr lang="en-US" b="0" dirty="0"/>
              <a:t>: Use the XIO Interface’s </a:t>
            </a:r>
            <a:r>
              <a:rPr lang="en-US" dirty="0"/>
              <a:t>RequestManager</a:t>
            </a:r>
            <a:r>
              <a:rPr lang="en-US" b="0" dirty="0"/>
              <a:t> to Register for Platform List Updates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Invoke </a:t>
            </a:r>
            <a:r>
              <a:rPr lang="en-US" dirty="0"/>
              <a:t>GetRequestManager</a:t>
            </a:r>
            <a:r>
              <a:rPr lang="en-US" b="0" dirty="0"/>
              <a:t> to get the </a:t>
            </a:r>
            <a:r>
              <a:rPr lang="en-US" dirty="0"/>
              <a:t>RequestManager</a:t>
            </a:r>
            <a:r>
              <a:rPr lang="en-US" b="0" dirty="0"/>
              <a:t> from the </a:t>
            </a:r>
            <a:r>
              <a:rPr lang="en-US" dirty="0"/>
              <a:t>mXIO_InterfacePtr </a:t>
            </a:r>
            <a:r>
              <a:rPr lang="en-US" b="0" dirty="0"/>
              <a:t>pointer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Call </a:t>
            </a:r>
            <a:r>
              <a:rPr lang="en-US" dirty="0"/>
              <a:t>AddRequest</a:t>
            </a:r>
            <a:r>
              <a:rPr lang="en-US" b="0" dirty="0"/>
              <a:t> on the </a:t>
            </a:r>
            <a:r>
              <a:rPr lang="en-US" dirty="0"/>
              <a:t>RequestManager</a:t>
            </a:r>
            <a:r>
              <a:rPr lang="en-US" b="0" dirty="0"/>
              <a:t> (that was returned from the previous call) with an argument of a pointer to a </a:t>
            </a:r>
            <a:r>
              <a:rPr lang="en-US" dirty="0"/>
              <a:t>new</a:t>
            </a:r>
            <a:r>
              <a:rPr lang="en-US" b="0" dirty="0"/>
              <a:t> </a:t>
            </a:r>
            <a:r>
              <a:rPr lang="en-US" dirty="0"/>
              <a:t>FlightControllerPlatformListRequest</a:t>
            </a:r>
            <a:r>
              <a:rPr lang="en-US" b="0" dirty="0"/>
              <a:t>, where the constructor is given an argument of </a:t>
            </a:r>
            <a:r>
              <a:rPr lang="en-US" dirty="0"/>
              <a:t>mXIO_InterfacePtr</a:t>
            </a:r>
            <a:r>
              <a:rPr lang="en-US" b="0" dirty="0"/>
              <a:t>-&gt;</a:t>
            </a:r>
            <a:r>
              <a:rPr lang="en-US" dirty="0"/>
              <a:t>GetConnections</a:t>
            </a:r>
            <a:r>
              <a:rPr lang="en-US" b="0" dirty="0"/>
              <a:t>()[0]</a:t>
            </a:r>
          </a:p>
        </p:txBody>
      </p:sp>
    </p:spTree>
    <p:extLst>
      <p:ext uri="{BB962C8B-B14F-4D97-AF65-F5344CB8AC3E}">
        <p14:creationId xmlns:p14="http://schemas.microsoft.com/office/powerpoint/2010/main" val="25895644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5125" y="2335424"/>
            <a:ext cx="8549640" cy="202033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Exercise 3 – Task 4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FlightControllerInterface.cpp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376" y="1905000"/>
            <a:ext cx="82865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(ok)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 EXERCISE 3 TASK 4a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nsolas"/>
              </a:rPr>
              <a:t>      // Use the XIO Interface to Register this New Packet Type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nsolas"/>
              </a:rPr>
              <a:t>      // The packet should be called "</a:t>
            </a:r>
            <a:r>
              <a:rPr lang="en-US" sz="1200" b="1" dirty="0" err="1">
                <a:solidFill>
                  <a:srgbClr val="008000"/>
                </a:solidFill>
                <a:latin typeface="Consolas"/>
              </a:rPr>
              <a:t>FlightControlPkt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"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mXIO_InterfacePtr</a:t>
            </a:r>
            <a:r>
              <a:rPr lang="en-US" sz="1200" b="1" dirty="0">
                <a:solidFill>
                  <a:srgbClr val="008080"/>
                </a:solidFill>
                <a:latin typeface="Consolas"/>
              </a:rPr>
              <a:t>-&gt;</a:t>
            </a:r>
            <a:r>
              <a:rPr lang="en-US" sz="1200" b="1" dirty="0">
                <a:solidFill>
                  <a:srgbClr val="880000"/>
                </a:solidFill>
                <a:latin typeface="Consolas"/>
              </a:rPr>
              <a:t>RegisterPacket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643C14"/>
                </a:solidFill>
                <a:latin typeface="Consolas"/>
              </a:rPr>
              <a:t>"FlightControlPkt"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FlightControlPkt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 EXERCISE 3 TASK 4b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nsolas"/>
              </a:rPr>
              <a:t>      // Use the XIO Interface's </a:t>
            </a:r>
            <a:r>
              <a:rPr lang="en-US" sz="1200" b="1" dirty="0" err="1">
                <a:solidFill>
                  <a:srgbClr val="008000"/>
                </a:solidFill>
                <a:latin typeface="Consolas"/>
              </a:rPr>
              <a:t>RequestManager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 to Register for Platform List Updates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nsolas"/>
              </a:rPr>
              <a:t>      // Get the </a:t>
            </a:r>
            <a:r>
              <a:rPr lang="en-US" sz="1200" b="1" dirty="0" err="1">
                <a:solidFill>
                  <a:srgbClr val="008000"/>
                </a:solidFill>
                <a:latin typeface="Consolas"/>
              </a:rPr>
              <a:t>RequestManager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 from the </a:t>
            </a:r>
            <a:r>
              <a:rPr lang="en-US" sz="1200" b="1" dirty="0" err="1">
                <a:solidFill>
                  <a:srgbClr val="008000"/>
                </a:solidFill>
                <a:latin typeface="Consolas"/>
              </a:rPr>
              <a:t>XIO_Interface</a:t>
            </a:r>
            <a:endParaRPr lang="en-US" sz="1200" b="1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nsolas"/>
              </a:rPr>
              <a:t>      // Call </a:t>
            </a:r>
            <a:r>
              <a:rPr lang="en-US" sz="1200" b="1" dirty="0" err="1">
                <a:solidFill>
                  <a:srgbClr val="008000"/>
                </a:solidFill>
                <a:latin typeface="Consolas"/>
              </a:rPr>
              <a:t>AddRequest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 with an argument of a </a:t>
            </a:r>
            <a:r>
              <a:rPr lang="en-US" sz="1200" b="1" dirty="0" err="1">
                <a:solidFill>
                  <a:srgbClr val="008000"/>
                </a:solidFill>
                <a:latin typeface="Consolas"/>
              </a:rPr>
              <a:t>FlightContollerPlatformListRequest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*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mXIO_InterfacePtr</a:t>
            </a:r>
            <a:r>
              <a:rPr lang="en-US" sz="1200" b="1" dirty="0">
                <a:solidFill>
                  <a:srgbClr val="008080"/>
                </a:solidFill>
                <a:latin typeface="Consolas"/>
              </a:rPr>
              <a:t>-&gt;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GetRequestManager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AddRequest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FlightControllerPlatformListRequest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mXIO_InterfacePtr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sz="1200" b="1" dirty="0">
                <a:solidFill>
                  <a:srgbClr val="880000"/>
                </a:solidFill>
                <a:latin typeface="Consolas"/>
              </a:rPr>
              <a:t>GetConnections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200" b="1" dirty="0">
                <a:latin typeface="Consolas"/>
              </a:rPr>
              <a:t>[</a:t>
            </a:r>
            <a:r>
              <a:rPr lang="en-US" sz="1200" b="1" dirty="0">
                <a:solidFill>
                  <a:srgbClr val="643C14"/>
                </a:solidFill>
                <a:latin typeface="Consolas"/>
              </a:rPr>
              <a:t>0</a:t>
            </a:r>
            <a:r>
              <a:rPr lang="en-US" sz="1200" b="1" dirty="0">
                <a:latin typeface="Consolas"/>
              </a:rPr>
              <a:t>]));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ok;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47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XIO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Visual Studio:</a:t>
            </a:r>
          </a:p>
          <a:p>
            <a:pPr marL="571500" lvl="2" indent="-2857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b="0" dirty="0"/>
              <a:t>Build both the Solution in “Release”</a:t>
            </a:r>
          </a:p>
          <a:p>
            <a:pPr marL="571500" lvl="2" indent="-2857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b="0" dirty="0"/>
              <a:t>Build the “INSTALL” project</a:t>
            </a:r>
          </a:p>
          <a:p>
            <a:pPr marL="169863" lvl="1" indent="-169863">
              <a:spcBef>
                <a:spcPct val="40000"/>
              </a:spcBef>
            </a:pPr>
            <a:r>
              <a:rPr lang="en-US" b="0" dirty="0"/>
              <a:t>Find the folder named </a:t>
            </a:r>
            <a:r>
              <a:rPr lang="en-US" dirty="0"/>
              <a:t>\inwork\xio\data</a:t>
            </a:r>
            <a:r>
              <a:rPr lang="en-US" b="0" dirty="0"/>
              <a:t>.  </a:t>
            </a:r>
          </a:p>
          <a:p>
            <a:r>
              <a:rPr lang="en-US" b="0" dirty="0"/>
              <a:t>Four (Very Notional) Aircraft are Flying In this Scenario</a:t>
            </a:r>
          </a:p>
          <a:p>
            <a:pPr lvl="1"/>
            <a:r>
              <a:rPr lang="en-US" b="0" dirty="0"/>
              <a:t>1 Blue_Fighter_1</a:t>
            </a:r>
          </a:p>
          <a:p>
            <a:pPr lvl="1"/>
            <a:r>
              <a:rPr lang="en-US" b="0" dirty="0"/>
              <a:t>1 Blue_Fighter_2</a:t>
            </a:r>
          </a:p>
          <a:p>
            <a:pPr lvl="1"/>
            <a:r>
              <a:rPr lang="en-US" b="0" dirty="0"/>
              <a:t>1 Blue_Fighter_3</a:t>
            </a:r>
          </a:p>
          <a:p>
            <a:pPr lvl="1"/>
            <a:r>
              <a:rPr lang="en-US" b="0" dirty="0"/>
              <a:t>1 Blue_Fighter_4</a:t>
            </a:r>
          </a:p>
          <a:p>
            <a:r>
              <a:rPr lang="en-US" b="0" dirty="0"/>
              <a:t>Demonstrate the Capability of Controlling One or More of These with XIO</a:t>
            </a:r>
          </a:p>
          <a:p>
            <a:r>
              <a:rPr lang="en-US" b="0" dirty="0"/>
              <a:t>The </a:t>
            </a:r>
            <a:r>
              <a:rPr lang="en-US" dirty="0"/>
              <a:t>WsfP6DOF_Mover</a:t>
            </a:r>
            <a:r>
              <a:rPr lang="en-US" b="0" dirty="0"/>
              <a:t> is Used as the Mover of these Aircraft</a:t>
            </a:r>
          </a:p>
          <a:p>
            <a:pPr lvl="1"/>
            <a:r>
              <a:rPr lang="en-US" b="0" dirty="0"/>
              <a:t>Until we take over control</a:t>
            </a:r>
          </a:p>
          <a:p>
            <a:r>
              <a:rPr lang="en-US" b="0" dirty="0"/>
              <a:t>We will use </a:t>
            </a:r>
            <a:r>
              <a:rPr lang="en-US" dirty="0"/>
              <a:t>Warlock</a:t>
            </a:r>
            <a:r>
              <a:rPr lang="en-US" b="0" dirty="0"/>
              <a:t> as our simulation executor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3376" y="3103737"/>
            <a:ext cx="4203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These four aircraft are theoretical.  Their flight </a:t>
            </a:r>
          </a:p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characteristics are generic in nature and do not </a:t>
            </a:r>
          </a:p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share any operational characteristics with any real </a:t>
            </a:r>
          </a:p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aircraft.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149778" y="3095738"/>
            <a:ext cx="727113" cy="98050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1050" y="1791557"/>
            <a:ext cx="3752950" cy="677108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Linux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 from the build directory, run: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all -- -j11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install -- -j11</a:t>
            </a:r>
          </a:p>
        </p:txBody>
      </p:sp>
    </p:spTree>
    <p:extLst>
      <p:ext uri="{BB962C8B-B14F-4D97-AF65-F5344CB8AC3E}">
        <p14:creationId xmlns:p14="http://schemas.microsoft.com/office/powerpoint/2010/main" val="38143101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4435"/>
            <a:ext cx="8229600" cy="525992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Run the </a:t>
            </a:r>
            <a:r>
              <a:rPr lang="en-US" dirty="0"/>
              <a:t>run_all.bat</a:t>
            </a:r>
            <a:r>
              <a:rPr lang="en-US" b="0" dirty="0"/>
              <a:t> File</a:t>
            </a:r>
          </a:p>
          <a:p>
            <a:pPr lvl="1"/>
            <a:r>
              <a:rPr lang="en-US" b="0" dirty="0"/>
              <a:t>This will run the controller, loading the </a:t>
            </a:r>
            <a:r>
              <a:rPr lang="en-US" dirty="0"/>
              <a:t>flight_controller_config.txt</a:t>
            </a:r>
            <a:r>
              <a:rPr lang="en-US" b="0" dirty="0"/>
              <a:t> input file</a:t>
            </a:r>
          </a:p>
          <a:p>
            <a:pPr lvl="1"/>
            <a:r>
              <a:rPr lang="en-US" b="0" dirty="0"/>
              <a:t>It will also run </a:t>
            </a:r>
            <a:r>
              <a:rPr lang="en-US" dirty="0"/>
              <a:t>warlock</a:t>
            </a:r>
            <a:r>
              <a:rPr lang="en-US" b="0" dirty="0"/>
              <a:t>, loading the </a:t>
            </a:r>
            <a:r>
              <a:rPr lang="en-US" dirty="0"/>
              <a:t>xio_scenario.txt</a:t>
            </a:r>
            <a:r>
              <a:rPr lang="en-US" b="0" dirty="0"/>
              <a:t> file.</a:t>
            </a:r>
          </a:p>
          <a:p>
            <a:pPr lvl="2"/>
            <a:r>
              <a:rPr lang="en-US" b="0" dirty="0"/>
              <a:t>The Controller Plug-in should be recognized and loaded automatically</a:t>
            </a:r>
          </a:p>
          <a:p>
            <a:pPr lvl="2"/>
            <a:r>
              <a:rPr lang="en-US" b="0" dirty="0"/>
              <a:t>Make sure to start the simulation when </a:t>
            </a:r>
            <a:r>
              <a:rPr lang="en-US" dirty="0"/>
              <a:t>warlock</a:t>
            </a:r>
            <a:r>
              <a:rPr lang="en-US" b="0" dirty="0"/>
              <a:t> opens</a:t>
            </a:r>
          </a:p>
          <a:p>
            <a:pPr marL="342900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tabLst/>
              <a:defRPr/>
            </a:pPr>
            <a:r>
              <a:rPr lang="en-US" sz="2000" b="0" kern="0" dirty="0"/>
              <a:t>Tether to the Blue_Fighter_1 in </a:t>
            </a:r>
            <a:r>
              <a:rPr lang="en-US" sz="2000" kern="0" dirty="0"/>
              <a:t>Warlock</a:t>
            </a:r>
          </a:p>
          <a:p>
            <a:pPr marL="852991" lvl="1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sz="1900" b="0" kern="0" dirty="0"/>
              <a:t>Select by clicking on the Blue_Fighter_1 icon</a:t>
            </a:r>
          </a:p>
          <a:p>
            <a:pPr marL="852991" lvl="1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sz="2000" b="0" kern="0" dirty="0"/>
              <a:t>Select ctrl+shift+T to Tether</a:t>
            </a:r>
          </a:p>
          <a:p>
            <a:pPr marL="852991" lvl="1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sz="2000" b="0" kern="0" dirty="0"/>
              <a:t>Use the mouse and scrollwheel</a:t>
            </a:r>
          </a:p>
          <a:p>
            <a:pPr marL="347663" lvl="1" indent="0" defTabSz="1020763" eaLnBrk="0" fontAlgn="base" hangingPunct="0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en-US" sz="2000" b="0" kern="0" dirty="0"/>
              <a:t>	 to optimally view the aircraft</a:t>
            </a:r>
          </a:p>
          <a:p>
            <a:pPr marL="347663" lvl="1" indent="0" defTabSz="1020763" eaLnBrk="0" fontAlgn="base" hangingPunct="0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en-US" sz="2000" b="0" kern="0" dirty="0"/>
          </a:p>
          <a:p>
            <a:pPr marL="347663" lvl="1" indent="0" defTabSz="1020763" eaLnBrk="0" fontAlgn="base" hangingPunct="0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en-US" sz="2000" b="0" kern="0" dirty="0"/>
          </a:p>
          <a:p>
            <a:pPr marL="342900" indent="-34290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tabLst/>
              <a:defRPr/>
            </a:pPr>
            <a:r>
              <a:rPr lang="en-US" sz="2000" b="0" kern="0" dirty="0"/>
              <a:t>Can also tether to other aircraft in </a:t>
            </a:r>
            <a:r>
              <a:rPr lang="en-US" sz="2000" kern="0" dirty="0"/>
              <a:t>Warlock</a:t>
            </a:r>
            <a:r>
              <a:rPr lang="en-US" sz="2000" b="0" kern="0" dirty="0"/>
              <a:t>, and </a:t>
            </a:r>
          </a:p>
          <a:p>
            <a:pPr marL="0" indent="0" defTabSz="10207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None/>
              <a:tabLst/>
              <a:defRPr/>
            </a:pPr>
            <a:r>
              <a:rPr lang="en-US" sz="2000" b="0" kern="0" dirty="0"/>
              <a:t>     select them using the Flight Controller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17" y="3391213"/>
            <a:ext cx="2825269" cy="3020116"/>
          </a:xfrm>
          <a:prstGeom prst="rect">
            <a:avLst/>
          </a:prstGeom>
          <a:ln w="41275"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89" y="1203312"/>
            <a:ext cx="5338260" cy="3238308"/>
          </a:xfrm>
        </p:spPr>
        <p:txBody>
          <a:bodyPr>
            <a:normAutofit fontScale="85000" lnSpcReduction="20000"/>
          </a:bodyPr>
          <a:lstStyle/>
          <a:p>
            <a:r>
              <a:rPr lang="en-US" sz="2000" b="0" dirty="0"/>
              <a:t>We will test the Flight Controller and XIO Connection</a:t>
            </a:r>
          </a:p>
          <a:p>
            <a:pPr lvl="1"/>
            <a:r>
              <a:rPr lang="en-US" sz="2000" b="0" dirty="0"/>
              <a:t>Give the flight controller application focus by clicking on it</a:t>
            </a:r>
          </a:p>
          <a:p>
            <a:r>
              <a:rPr lang="en-US" sz="2000" b="0" dirty="0"/>
              <a:t>The Following Keyboard Commands Control the Aircraft</a:t>
            </a:r>
          </a:p>
          <a:p>
            <a:pPr lvl="1"/>
            <a:r>
              <a:rPr lang="en-US" sz="2000" b="0" dirty="0">
                <a:solidFill>
                  <a:srgbClr val="0000FF"/>
                </a:solidFill>
              </a:rPr>
              <a:t>Numbers 1-9: Select Platform to Control</a:t>
            </a:r>
          </a:p>
          <a:p>
            <a:pPr lvl="1"/>
            <a:r>
              <a:rPr lang="en-US" sz="2000" b="0" dirty="0">
                <a:solidFill>
                  <a:srgbClr val="FF6600"/>
                </a:solidFill>
              </a:rPr>
              <a:t>Backspace:  Deselect all platforms</a:t>
            </a:r>
          </a:p>
          <a:p>
            <a:pPr lvl="1"/>
            <a:r>
              <a:rPr lang="en-US" sz="2000" b="0" dirty="0">
                <a:solidFill>
                  <a:srgbClr val="FF0000"/>
                </a:solidFill>
              </a:rPr>
              <a:t>Arrows or &lt;WASD&gt; : platform pitch, roll, rate changes</a:t>
            </a:r>
          </a:p>
          <a:p>
            <a:pPr lvl="1"/>
            <a:r>
              <a:rPr lang="en-US" sz="2000" b="0" dirty="0">
                <a:solidFill>
                  <a:srgbClr val="008000"/>
                </a:solidFill>
              </a:rPr>
              <a:t>Page-Up / Page-Down or “[“ / “]”: Increase / Decrease Platform Speed</a:t>
            </a:r>
          </a:p>
          <a:p>
            <a:pPr lvl="1"/>
            <a:endParaRPr lang="en-US" b="0" dirty="0">
              <a:solidFill>
                <a:srgbClr val="FF0000"/>
              </a:solidFill>
            </a:endParaRPr>
          </a:p>
          <a:p>
            <a:pPr lvl="1"/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MCj04417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953000"/>
            <a:ext cx="1266825" cy="1266825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89777" y="4279979"/>
            <a:ext cx="6286500" cy="2126313"/>
            <a:chOff x="1428750" y="2005012"/>
            <a:chExt cx="6286500" cy="21263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340"/>
            <a:stretch/>
          </p:blipFill>
          <p:spPr>
            <a:xfrm>
              <a:off x="1428750" y="2005012"/>
              <a:ext cx="6286500" cy="212631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961002" y="268811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18058" y="2686284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65947" y="2686284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3821" y="2686282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67213" y="268628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5087" y="2686280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2143" y="268995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20032" y="2689956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7906" y="2689954"/>
              <a:ext cx="231355" cy="21482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3915" y="2689958"/>
              <a:ext cx="488418" cy="214829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8633" y="2930488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21883" y="3154495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75263" y="3154496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79516" y="3154494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26073" y="3380341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29748" y="3620872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88636" y="3620873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76365" y="3620871"/>
              <a:ext cx="231355" cy="21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10557" y="2930485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62107" y="2928655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73954" y="2928651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77626" y="2689961"/>
              <a:ext cx="231355" cy="2148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70" y="1447562"/>
            <a:ext cx="381033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46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dirty="0"/>
              <a:t>Example of Controlling Blue_Fighter_1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0728" y="2451254"/>
            <a:ext cx="2385134" cy="3117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00FF"/>
                </a:solidFill>
              </a:rPr>
              <a:t>AFSIM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Warlock</a:t>
            </a:r>
            <a:r>
              <a:rPr lang="en-US" dirty="0">
                <a:solidFill>
                  <a:srgbClr val="0000FF"/>
                </a:solidFill>
              </a:rPr>
              <a:t> with XIO exercise extensions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5824" y="4493957"/>
            <a:ext cx="1927952" cy="91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FF"/>
                </a:solidFill>
              </a:rPr>
              <a:t>PlatformControlService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0" y="3027353"/>
            <a:ext cx="2781759" cy="2222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</a:rPr>
              <a:t>FlightController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247" y="4414996"/>
            <a:ext cx="2252949" cy="743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FlightControllerInterface</a:t>
            </a:r>
          </a:p>
        </p:txBody>
      </p:sp>
      <p:sp>
        <p:nvSpPr>
          <p:cNvPr id="19" name="Can 18"/>
          <p:cNvSpPr/>
          <p:nvPr/>
        </p:nvSpPr>
        <p:spPr>
          <a:xfrm rot="5400000">
            <a:off x="3488228" y="3540512"/>
            <a:ext cx="283653" cy="2842358"/>
          </a:xfrm>
          <a:prstGeom prst="can">
            <a:avLst>
              <a:gd name="adj" fmla="val 4247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0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64808" y="309532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Blue_Fighter_1 Platform p6DofMover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85573" y="502919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XIO Connection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8487" y="343500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Blue_Fighter_2 Platform p6DofMover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68482" y="377101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Blue_Fighter_3 Platform p6DofMover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66646" y="4110694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Blue_Fighter_4 Platform p6DofMover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8013" y="3370194"/>
            <a:ext cx="2252949" cy="743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FlightControllerPlatformListRequest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7196" y="1157460"/>
            <a:ext cx="6736804" cy="1200329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Warlock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the Flight Controller start, 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Warlock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must inform the Flight Controller about the existence of the four platforms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052" b="10351"/>
          <a:stretch/>
        </p:blipFill>
        <p:spPr>
          <a:xfrm>
            <a:off x="4076" y="5671127"/>
            <a:ext cx="2984457" cy="7758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" y="1189002"/>
            <a:ext cx="2476715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10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70" y="791401"/>
            <a:ext cx="1819128" cy="15242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" y="1189002"/>
            <a:ext cx="2476715" cy="178323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dirty="0"/>
              <a:t>Example of Controlling Blue_Fighter_1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0728" y="2451254"/>
            <a:ext cx="2385134" cy="3117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00FF"/>
                </a:solidFill>
              </a:rPr>
              <a:t>AFSIM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Warlock</a:t>
            </a:r>
            <a:r>
              <a:rPr lang="en-US" dirty="0">
                <a:solidFill>
                  <a:srgbClr val="0000FF"/>
                </a:solidFill>
              </a:rPr>
              <a:t> with XIO exercise extensions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5824" y="4493957"/>
            <a:ext cx="1927952" cy="91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FF"/>
                </a:solidFill>
              </a:rPr>
              <a:t>PlatformControlService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0" y="3027353"/>
            <a:ext cx="2781759" cy="2222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</a:rPr>
              <a:t>FlightController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247" y="4414996"/>
            <a:ext cx="2252949" cy="743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FlightControllerInterface</a:t>
            </a:r>
          </a:p>
        </p:txBody>
      </p:sp>
      <p:sp>
        <p:nvSpPr>
          <p:cNvPr id="19" name="Can 18"/>
          <p:cNvSpPr/>
          <p:nvPr/>
        </p:nvSpPr>
        <p:spPr>
          <a:xfrm rot="5400000">
            <a:off x="3488228" y="3540512"/>
            <a:ext cx="283653" cy="2842358"/>
          </a:xfrm>
          <a:prstGeom prst="can">
            <a:avLst>
              <a:gd name="adj" fmla="val 4247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0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15674" y="4858415"/>
            <a:ext cx="1097280" cy="170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PlatformListUpdatePkt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64808" y="309532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Blue_Fighter_1 Platform p6DofMover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85573" y="502919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XIO Connection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8487" y="343500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Blue_Fighter_2 Platform p6DofMover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68482" y="3771010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Blue_Fighter_3 Platform p6DofMover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66646" y="4110694"/>
            <a:ext cx="2285988" cy="246221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Blue_Fighter_4 Platform p6DofMover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8013" y="3370194"/>
            <a:ext cx="2252949" cy="743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FlightControllerPlatformListRequest</a:t>
            </a:r>
          </a:p>
        </p:txBody>
      </p:sp>
      <p:sp>
        <p:nvSpPr>
          <p:cNvPr id="40" name="Right Arrow 39"/>
          <p:cNvSpPr/>
          <p:nvPr/>
        </p:nvSpPr>
        <p:spPr>
          <a:xfrm rot="16200000">
            <a:off x="867050" y="4357770"/>
            <a:ext cx="657986" cy="163835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16939" y="4192101"/>
            <a:ext cx="2506761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HandlePlatformList(PlatformListUpdatePkt)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3361" y="3531838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1) Blue_Fighter_1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1529" y="3645682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2) Blue_Fighter_2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06388" y="4860202"/>
            <a:ext cx="1097280" cy="170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PlatformListUpdatePkt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19386" y="4856555"/>
            <a:ext cx="1097280" cy="170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PlatformListUpdatePkt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6817" y="4858410"/>
            <a:ext cx="1097280" cy="170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FF00"/>
                </a:solidFill>
                <a:latin typeface="Arial Narrow" panose="020B0606020202030204" pitchFamily="34" charset="0"/>
              </a:rPr>
              <a:t>PlatformListUpdatePkt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9693" y="3759528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3) Blue_Fighter_3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7857" y="3873236"/>
            <a:ext cx="214636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900" b="1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4) Blue_Fighter_4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519" y="2367712"/>
            <a:ext cx="1988992" cy="21261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00" y="784572"/>
            <a:ext cx="1440838" cy="1535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400" y="784913"/>
            <a:ext cx="1435275" cy="15298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080" y="1168815"/>
            <a:ext cx="6904262" cy="1077218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Now the Flight Controller Application 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knows about the four platforms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/>
          <a:srcRect t="13052" b="10351"/>
          <a:stretch/>
        </p:blipFill>
        <p:spPr>
          <a:xfrm>
            <a:off x="4076" y="5671127"/>
            <a:ext cx="2984457" cy="7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-3.33333E-6 L -0.49826 -0.0006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2222E-6 -4.81481E-6 L -0.49827 -0.0006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1.85185E-6 L -0.49827 -0.0006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1" presetClass="entr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5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-3.33333E-6 L -0.49826 -0.0006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8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36" grpId="0" animBg="1"/>
      <p:bldP spid="37" grpId="0" animBg="1"/>
      <p:bldP spid="38" grpId="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1" grpId="0"/>
      <p:bldP spid="41" grpId="1"/>
      <p:bldP spid="41" grpId="2"/>
      <p:bldP spid="41" grpId="3"/>
      <p:bldP spid="41" grpId="4"/>
      <p:bldP spid="41" grpId="5"/>
      <p:bldP spid="41" grpId="6"/>
      <p:bldP spid="41" grpId="7"/>
      <p:bldP spid="42" grpId="0"/>
      <p:bldP spid="43" grpId="0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8" grpId="0"/>
      <p:bldP spid="16" grpId="0" animBg="1"/>
    </p:bld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9615</TotalTime>
  <Words>10473</Words>
  <Application>Microsoft Office PowerPoint</Application>
  <PresentationFormat>On-screen Show (4:3)</PresentationFormat>
  <Paragraphs>1829</Paragraphs>
  <Slides>102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Arial Narrow</vt:lpstr>
      <vt:lpstr>Calibri</vt:lpstr>
      <vt:lpstr>Cambria Math</vt:lpstr>
      <vt:lpstr>Consolas</vt:lpstr>
      <vt:lpstr>Courier New</vt:lpstr>
      <vt:lpstr>Microsoft Sans Serif</vt:lpstr>
      <vt:lpstr>Wingdings</vt:lpstr>
      <vt:lpstr>1_afsim_af_class</vt:lpstr>
      <vt:lpstr>PowerPoint Presentation</vt:lpstr>
      <vt:lpstr>Acronyms and Definitions</vt:lpstr>
      <vt:lpstr>Introduction</vt:lpstr>
      <vt:lpstr>Problem Statement</vt:lpstr>
      <vt:lpstr>Learning Objectives</vt:lpstr>
      <vt:lpstr>Prerequisites</vt:lpstr>
      <vt:lpstr>eXternal IO Interface (XIO) </vt:lpstr>
      <vt:lpstr>Focus on XIO as a Distributed Simulation Interface </vt:lpstr>
      <vt:lpstr>XIO Protocol Options</vt:lpstr>
      <vt:lpstr>XIO Communication Types</vt:lpstr>
      <vt:lpstr>XIO Data</vt:lpstr>
      <vt:lpstr>XIO Packets</vt:lpstr>
      <vt:lpstr>XIO Configuration</vt:lpstr>
      <vt:lpstr>XIO Scenario</vt:lpstr>
      <vt:lpstr>Testing</vt:lpstr>
      <vt:lpstr>Getting Started (1/4)</vt:lpstr>
      <vt:lpstr>Getting Started (2/4)</vt:lpstr>
      <vt:lpstr>Getting Started (3/4)</vt:lpstr>
      <vt:lpstr>Getting Started (4/4)</vt:lpstr>
      <vt:lpstr>Classes Utilized by this Exercise</vt:lpstr>
      <vt:lpstr>Classes Utilized by this Exercise</vt:lpstr>
      <vt:lpstr>XIO Packets</vt:lpstr>
      <vt:lpstr>XIO Interface Used only by the FlightController App</vt:lpstr>
      <vt:lpstr>XIO Exercises</vt:lpstr>
      <vt:lpstr>Exercise 1</vt:lpstr>
      <vt:lpstr>AFSIM Plugins &amp; Extensions</vt:lpstr>
      <vt:lpstr>AFSIM Plugins &amp; Extensions</vt:lpstr>
      <vt:lpstr>Extensions</vt:lpstr>
      <vt:lpstr>XIO Exercise 1 – Review 1 XIO_PluginRegistration.cpp</vt:lpstr>
      <vt:lpstr>Application Extensions</vt:lpstr>
      <vt:lpstr>XIO Exercise Application Extension</vt:lpstr>
      <vt:lpstr>Scenario Extensions</vt:lpstr>
      <vt:lpstr>Scenario Extensions</vt:lpstr>
      <vt:lpstr>XIO Exercise Scenario Extension</vt:lpstr>
      <vt:lpstr>Simulation Extensions</vt:lpstr>
      <vt:lpstr>Simulation Extensions</vt:lpstr>
      <vt:lpstr>XIO Exercise Simulation Extension</vt:lpstr>
      <vt:lpstr>XIO Exercise 1 – Task 1 XIO_PluginRegistration.cpp</vt:lpstr>
      <vt:lpstr>XIO Exercise 1 – Task 1 Solution XIO_PluginRegistration.cpp</vt:lpstr>
      <vt:lpstr>XIO Exercise 1 – Review 2 PlatformControlService.hpp</vt:lpstr>
      <vt:lpstr>XIO Exercise 1 – Review 2 PlatformControlService.hpp</vt:lpstr>
      <vt:lpstr>XIO Exercise 1 – Task 2 PlatformControlService.cpp</vt:lpstr>
      <vt:lpstr>XIO Exercise 1 – Task 2 Solution PlatformControlService.cpp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AFSIM Plugins &amp; Extensions</vt:lpstr>
      <vt:lpstr>Exercise 2</vt:lpstr>
      <vt:lpstr>XIO Exercise 2 – Review 1 PlatformControlService.cpp</vt:lpstr>
      <vt:lpstr>XIO Exercise 2 – Task 1 PlatformControlService.cpp</vt:lpstr>
      <vt:lpstr>XIO Exercise 2 – Task 1 Solution PlatformControlService.cpp</vt:lpstr>
      <vt:lpstr>XIO Exercise 2 – Review 2 PlatformControlService.cpp</vt:lpstr>
      <vt:lpstr>XIO Exercise 2 – Review 2 PlatformControlService.cpp</vt:lpstr>
      <vt:lpstr>XIO Exercise 2 – Task 2</vt:lpstr>
      <vt:lpstr>XIO Exercise 2 – Task 2 Solution PlatformControlService.cpp</vt:lpstr>
      <vt:lpstr>XIO Exercise 2 – Review 3 PlatformControlService.cpp</vt:lpstr>
      <vt:lpstr>XIO Exercise 2 – Review 3 PlatformControlService.cpp</vt:lpstr>
      <vt:lpstr>Exercise 3</vt:lpstr>
      <vt:lpstr>XIO Exercise 3 – Review 1</vt:lpstr>
      <vt:lpstr>XIO Exercise 3 – Review 1 FlightController.cpp the main function for the flight controller application program</vt:lpstr>
      <vt:lpstr>XIO Exercise 3 – Review 2 FlightControllerWidget.hpp</vt:lpstr>
      <vt:lpstr>XIO Exercise 3 – Review 2 FlightControllerWidget.cpp</vt:lpstr>
      <vt:lpstr>XIO Exercise 3 – Review 3 FlightControllerPlatformListRequest.hpp</vt:lpstr>
      <vt:lpstr>XIO Exercise 3 – Review 4 WsfXIO_PacketRegistry.hpp</vt:lpstr>
      <vt:lpstr>XIO Exercise 3 – Task 1 FlightControllerPlatformListRequest.cpp</vt:lpstr>
      <vt:lpstr>XIO Exercise 3 – Task 1 Solution FlightControllerPlatformListRequest.cpp</vt:lpstr>
      <vt:lpstr>XIO Exercise 3 – Review 5 FlightControllerPlatformListRequest.cpp</vt:lpstr>
      <vt:lpstr>XIO Exercise 3 – Review 6 FlightControllerInterface.cpp</vt:lpstr>
      <vt:lpstr>XIO Exercise 3 – Review 7 FlightControllerInterface.cpp</vt:lpstr>
      <vt:lpstr>XIO Exercise 3 – Review 7 FlightControllerInterface.cpp</vt:lpstr>
      <vt:lpstr>XIO Exercise 3 – Review 7 FlightControllerInterface.cpp</vt:lpstr>
      <vt:lpstr>XIO Exercise 3 – Review 7 FlightControllerInterface.cpp</vt:lpstr>
      <vt:lpstr>XIO Exercise 3 – Task 2 FlightControllerInterface.cpp</vt:lpstr>
      <vt:lpstr>Exercise 3 – Task 2 Solution FlightControllerInterface.cpp</vt:lpstr>
      <vt:lpstr>XIO Exercise 3 – Review 8 FlightControllerInterface.cpp</vt:lpstr>
      <vt:lpstr>XIO Exercise 3 – Review 8 FlightControllerInterface.cpp</vt:lpstr>
      <vt:lpstr>XIO Exercise 3 – Review 8 FlightControllerInterface.cpp</vt:lpstr>
      <vt:lpstr>XIO Exercise 3 – Task 3 FlightControllerInterface.cpp</vt:lpstr>
      <vt:lpstr>XIO Exercise 3 – Task 3 Solution FlightControllerInterface.cpp</vt:lpstr>
      <vt:lpstr>XIO Exercise 3 – Task 4 FlightControllerInterface.cpp</vt:lpstr>
      <vt:lpstr>XIO Exercise 3 – Task 4 Solution FlightControllerInterface.cpp</vt:lpstr>
      <vt:lpstr>XIO Scenario</vt:lpstr>
      <vt:lpstr>Testing</vt:lpstr>
      <vt:lpstr>Testing</vt:lpstr>
      <vt:lpstr>Example of Controlling Blue_Fighter_1</vt:lpstr>
      <vt:lpstr>Example of Controlling Blue_Fighter_1</vt:lpstr>
      <vt:lpstr>Example of Controlling Blue_Fighter_1</vt:lpstr>
      <vt:lpstr>Blue_Fighter_1 Control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XIO Presentation</dc:title>
  <dc:creator>Miller, Lawrence</dc:creator>
  <cp:lastModifiedBy>Miller, Lawrence</cp:lastModifiedBy>
  <cp:revision>1231</cp:revision>
  <dcterms:created xsi:type="dcterms:W3CDTF">2012-03-21T14:48:14Z</dcterms:created>
  <dcterms:modified xsi:type="dcterms:W3CDTF">2022-01-05T16:46:09Z</dcterms:modified>
</cp:coreProperties>
</file>