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1" r:id="rId3"/>
    <p:sldId id="270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7" r:id="rId14"/>
    <p:sldId id="266" r:id="rId15"/>
    <p:sldId id="268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1" d="100"/>
          <a:sy n="151" d="100"/>
        </p:scale>
        <p:origin x="2018" y="7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Integrity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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Service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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Briefing Title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Organization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39" y="1828800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201051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4400" y="36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lang="en-US" sz="2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87237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440264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6629400" cy="974439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1447800"/>
            <a:ext cx="0" cy="482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32562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lang="en-US" sz="3200" b="1" dirty="0" smtClean="0">
                <a:latin typeface="Arial" pitchFamily="34" charset="0"/>
                <a:cs typeface="Arial" pitchFamily="34" charset="0"/>
              </a:defRPr>
            </a:lvl1pPr>
            <a:lvl2pPr>
              <a:defRPr lang="en-US" sz="2700" b="1" dirty="0" smtClean="0">
                <a:latin typeface="Arial" pitchFamily="34" charset="0"/>
                <a:cs typeface="Arial" pitchFamily="34" charset="0"/>
              </a:defRPr>
            </a:lvl2pPr>
            <a:lvl3pPr>
              <a:defRPr lang="en-US" sz="2400" b="1" dirty="0" smtClean="0">
                <a:latin typeface="Arial" pitchFamily="34" charset="0"/>
                <a:cs typeface="Arial" pitchFamily="34" charset="0"/>
              </a:defRPr>
            </a:lvl3pPr>
            <a:lvl4pPr>
              <a:defRPr lang="en-US" sz="2100" b="1" dirty="0" smtClean="0">
                <a:latin typeface="Arial" pitchFamily="34" charset="0"/>
                <a:cs typeface="Arial" pitchFamily="34" charset="0"/>
              </a:defRPr>
            </a:lvl4pPr>
            <a:lvl5pPr>
              <a:defRPr lang="en-US" sz="1900" b="1" dirty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63038" y="1219200"/>
            <a:ext cx="8962" cy="5187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2036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109207"/>
            <a:ext cx="6840760" cy="943537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sz="2800"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CACFC-A1DF-4E05-81FF-9C3E99D1E2C5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UNCLASSIFIED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6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6199" y="109207"/>
            <a:ext cx="1352401" cy="758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0" y="2133600"/>
            <a:ext cx="405559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75570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CACFC-A1DF-4E05-81FF-9C3E99D1E2C5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UNCLASSIFIED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6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43800" y="135817"/>
            <a:ext cx="1495896" cy="758867"/>
          </a:xfrm>
          <a:prstGeom prst="rect">
            <a:avLst/>
          </a:prstGeom>
        </p:spPr>
      </p:pic>
      <p:sp>
        <p:nvSpPr>
          <p:cNvPr id="9" name="Distribution Statement"/>
          <p:cNvSpPr txBox="1">
            <a:spLocks noChangeArrowheads="1"/>
          </p:cNvSpPr>
          <p:nvPr userDrawn="1"/>
        </p:nvSpPr>
        <p:spPr bwMode="auto">
          <a:xfrm>
            <a:off x="19467" y="6406600"/>
            <a:ext cx="9163467" cy="4924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Distribution authorized to U.S. Government Agencies and their contractors, 9-Aug-19.</a:t>
            </a:r>
          </a:p>
          <a:p>
            <a:pPr 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requests for this document shall be referred to AFRL/RQQD. 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400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iming>
    <p:tnLst>
      <p:par>
        <p:cTn id="1" dur="indefinite" restart="never" nodeType="tmRoot"/>
      </p:par>
    </p:tnLst>
  </p:timing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AFSIM Developer Training</a:t>
            </a:r>
          </a:p>
          <a:p>
            <a:r>
              <a:rPr lang="en-US" dirty="0" smtClean="0"/>
              <a:t>11 </a:t>
            </a:r>
            <a:r>
              <a:rPr lang="en-US" dirty="0" smtClean="0"/>
              <a:t>– Grammar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AFRL/RQQD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handful of special rules exist to provide Wizard with more information.</a:t>
            </a:r>
          </a:p>
          <a:p>
            <a:r>
              <a:rPr lang="en-US" dirty="0" smtClean="0"/>
              <a:t>(name …) will read a word and associate it with something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819525"/>
            <a:ext cx="4438650" cy="676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rules…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typeref</a:t>
            </a:r>
            <a:r>
              <a:rPr lang="en-US" dirty="0" smtClean="0"/>
              <a:t> …) reads a word, and hints that it should be a reference to something defined elsewhere.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3286125"/>
            <a:ext cx="7277100" cy="2581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rules…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</a:t>
            </a:r>
            <a:r>
              <a:rPr lang="en-US" dirty="0" err="1" smtClean="0"/>
              <a:t>nocase</a:t>
            </a:r>
            <a:r>
              <a:rPr lang="en-US" dirty="0" smtClean="0"/>
              <a:t> …) makes the contents case-insensitive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3" y="2971800"/>
            <a:ext cx="89820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4876800"/>
            <a:ext cx="8686800" cy="1066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Nested rules…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Rules may be nested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Used like this: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963" y="2133600"/>
            <a:ext cx="8982075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304800" y="3352800"/>
            <a:ext cx="6629400" cy="15240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5896825"/>
            <a:ext cx="7458075" cy="24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309936" y="5884119"/>
            <a:ext cx="1490663" cy="258656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Zero to Many ‘*’</a:t>
            </a:r>
          </a:p>
          <a:p>
            <a:r>
              <a:rPr lang="en-US" dirty="0" smtClean="0"/>
              <a:t>One to Many ‘+’</a:t>
            </a:r>
          </a:p>
          <a:p>
            <a:r>
              <a:rPr lang="en-US" dirty="0" smtClean="0"/>
              <a:t>Zero or One ‘?’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4325" y="3771900"/>
            <a:ext cx="8515350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symbol table is required to </a:t>
            </a:r>
            <a:r>
              <a:rPr lang="en-US" smtClean="0"/>
              <a:t>understand AFSIM </a:t>
            </a:r>
            <a:r>
              <a:rPr lang="en-US" dirty="0" smtClean="0"/>
              <a:t>files: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sensor MY_TYPE1 MY_TYPE2</a:t>
            </a:r>
          </a:p>
          <a:p>
            <a:pPr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1800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one_m2_detect_range</a:t>
            </a: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…</a:t>
            </a:r>
          </a:p>
          <a:p>
            <a:pPr>
              <a:buNone/>
            </a:pPr>
            <a:r>
              <a:rPr lang="en-US" sz="1800" dirty="0" smtClean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800" dirty="0" err="1" smtClean="0">
                <a:latin typeface="Consolas" pitchFamily="49" charset="0"/>
                <a:cs typeface="Consolas" pitchFamily="49" charset="0"/>
              </a:rPr>
              <a:t>end_sensor</a:t>
            </a:r>
            <a:endParaRPr lang="en-US" sz="18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/>
              <a:t>(load …) – Find a symbol</a:t>
            </a:r>
          </a:p>
          <a:p>
            <a:r>
              <a:rPr lang="en-US" dirty="0" smtClean="0"/>
              <a:t>(new …) – Creates a new symbol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new_replace</a:t>
            </a:r>
            <a:r>
              <a:rPr lang="en-US" dirty="0" smtClean="0"/>
              <a:t> …) – Overwrite a symbol</a:t>
            </a:r>
          </a:p>
          <a:p>
            <a:r>
              <a:rPr lang="en-US" dirty="0" smtClean="0"/>
              <a:t>(delete …) – Delete a symbol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special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(file-reference …)</a:t>
            </a:r>
          </a:p>
          <a:p>
            <a:r>
              <a:rPr lang="en-US" dirty="0" smtClean="0"/>
              <a:t>(output-file-reference …)</a:t>
            </a:r>
          </a:p>
          <a:p>
            <a:r>
              <a:rPr lang="en-US" dirty="0" smtClean="0"/>
              <a:t>(error …)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ScriptBlock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ScriptVariables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ScriptFunctionBlock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&lt;</a:t>
            </a:r>
            <a:r>
              <a:rPr lang="en-US" dirty="0" err="1" smtClean="0"/>
              <a:t>TypeCommand</a:t>
            </a:r>
            <a:r>
              <a:rPr lang="en-US" dirty="0" smtClean="0"/>
              <a:t>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.</a:t>
            </a:r>
            <a:r>
              <a:rPr lang="en-US" dirty="0" err="1" smtClean="0"/>
              <a:t>ag</a:t>
            </a:r>
            <a:r>
              <a:rPr lang="en-US" dirty="0" smtClean="0"/>
              <a:t>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Find them in ‘grammar’ subdirectory of each project.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wdev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/core/</a:t>
            </a:r>
            <a:r>
              <a:rPr lang="en-US" dirty="0" err="1" smtClean="0"/>
              <a:t>wsf</a:t>
            </a:r>
            <a:r>
              <a:rPr lang="en-US" dirty="0" smtClean="0"/>
              <a:t>/grammar,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wdev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/core/</a:t>
            </a:r>
            <a:r>
              <a:rPr lang="en-US" dirty="0" err="1" smtClean="0"/>
              <a:t>wsf_mil</a:t>
            </a:r>
            <a:r>
              <a:rPr lang="en-US" dirty="0" smtClean="0"/>
              <a:t>/grammar, 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wdev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/engage/grammar,</a:t>
            </a:r>
          </a:p>
          <a:p>
            <a:pPr lvl="1"/>
            <a:r>
              <a:rPr lang="en-US" dirty="0" err="1"/>
              <a:t>s</a:t>
            </a:r>
            <a:r>
              <a:rPr lang="en-US" dirty="0" err="1" smtClean="0"/>
              <a:t>wdev</a:t>
            </a:r>
            <a:r>
              <a:rPr lang="en-US" dirty="0" smtClean="0"/>
              <a:t>/</a:t>
            </a:r>
            <a:r>
              <a:rPr lang="en-US" dirty="0" err="1" smtClean="0"/>
              <a:t>src</a:t>
            </a:r>
            <a:r>
              <a:rPr lang="en-US" dirty="0" smtClean="0"/>
              <a:t>/</a:t>
            </a:r>
            <a:r>
              <a:rPr lang="en-US" dirty="0" err="1" smtClean="0"/>
              <a:t>wsf_plugins</a:t>
            </a:r>
            <a:r>
              <a:rPr lang="en-US" dirty="0" smtClean="0"/>
              <a:t>/wsf_p6dof/grammar, …</a:t>
            </a:r>
          </a:p>
          <a:p>
            <a:r>
              <a:rPr lang="en-US" dirty="0" smtClean="0"/>
              <a:t>Defines the allowed syntax for AFSIM scenario files </a:t>
            </a:r>
          </a:p>
          <a:p>
            <a:pPr lvl="1"/>
            <a:r>
              <a:rPr lang="en-US" dirty="0" smtClean="0"/>
              <a:t>used by Wizard to parse</a:t>
            </a:r>
          </a:p>
          <a:p>
            <a:r>
              <a:rPr lang="en-US" dirty="0" smtClean="0"/>
              <a:t>Script methods are captured automatically</a:t>
            </a:r>
          </a:p>
          <a:p>
            <a:r>
              <a:rPr lang="en-US" dirty="0" smtClean="0"/>
              <a:t>Should be included in releases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Built-in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&lt;string&gt; - Word with non-whitespace chars</a:t>
            </a:r>
          </a:p>
          <a:p>
            <a:r>
              <a:rPr lang="en-US" dirty="0" smtClean="0"/>
              <a:t>&lt;real&gt; - 6.214521e22</a:t>
            </a:r>
          </a:p>
          <a:p>
            <a:r>
              <a:rPr lang="en-US" dirty="0" smtClean="0"/>
              <a:t>&lt;integer&gt; - 42</a:t>
            </a:r>
          </a:p>
          <a:p>
            <a:r>
              <a:rPr lang="en-US" dirty="0" smtClean="0"/>
              <a:t>&lt;line-string&gt; - All text until newline</a:t>
            </a:r>
          </a:p>
          <a:p>
            <a:r>
              <a:rPr lang="en-US" dirty="0" smtClean="0"/>
              <a:t>&lt;quotable-string&gt; </a:t>
            </a:r>
          </a:p>
          <a:p>
            <a:pPr lvl="1">
              <a:buNone/>
            </a:pPr>
            <a:r>
              <a:rPr lang="en-US" dirty="0" smtClean="0"/>
              <a:t>- Accepts “quote with spaces”, or &lt;string&gt;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define a fixed list of data types: Time, Speed, Power, etc…</a:t>
            </a:r>
          </a:p>
          <a:p>
            <a:r>
              <a:rPr lang="en-US" dirty="0" smtClean="0"/>
              <a:t>Uses the ‘value’ command</a:t>
            </a:r>
          </a:p>
          <a:p>
            <a:r>
              <a:rPr lang="en-US" dirty="0" smtClean="0"/>
              <a:t>Everything in ‘{ … }’ defines the syntax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4495800"/>
            <a:ext cx="49815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Named rules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Grammar syntax that can be referenced elsewhere</a:t>
            </a:r>
          </a:p>
          <a:p>
            <a:pPr marL="226473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Used here:</a:t>
            </a:r>
          </a:p>
          <a:p>
            <a:endParaRPr lang="en-US" dirty="0" smtClean="0"/>
          </a:p>
          <a:p>
            <a:r>
              <a:rPr lang="en-US" dirty="0" smtClean="0"/>
              <a:t>‘|’ is the </a:t>
            </a:r>
            <a:r>
              <a:rPr lang="en-US" i="1" dirty="0" smtClean="0"/>
              <a:t>or</a:t>
            </a:r>
            <a:r>
              <a:rPr lang="en-US" dirty="0" smtClean="0"/>
              <a:t> operator</a:t>
            </a:r>
            <a:endParaRPr lang="en-US" dirty="0"/>
          </a:p>
          <a:p>
            <a:endParaRPr lang="en-US" dirty="0" smtClean="0"/>
          </a:p>
          <a:p>
            <a:pPr>
              <a:buNone/>
            </a:pPr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0916" y="2250605"/>
            <a:ext cx="8642167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4434684"/>
            <a:ext cx="4981575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err="1"/>
              <a:t>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Combines definition of syntax and data structures.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Inherit from ‘</a:t>
            </a:r>
            <a:r>
              <a:rPr lang="en-US" dirty="0" err="1" smtClean="0"/>
              <a:t>PlatformPart</a:t>
            </a:r>
            <a:r>
              <a:rPr lang="en-US" dirty="0" smtClean="0"/>
              <a:t>’</a:t>
            </a:r>
          </a:p>
          <a:p>
            <a:r>
              <a:rPr lang="en-US" dirty="0" smtClean="0"/>
              <a:t>Define variable ‘</a:t>
            </a:r>
            <a:r>
              <a:rPr lang="en-US" dirty="0" err="1" smtClean="0"/>
              <a:t>updateInterval</a:t>
            </a:r>
            <a:r>
              <a:rPr lang="en-US" dirty="0" smtClean="0"/>
              <a:t>’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2286000"/>
            <a:ext cx="64960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Variables can be assigned when matching rules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‘[…]’ indicates actions to be taken</a:t>
            </a:r>
          </a:p>
          <a:p>
            <a:r>
              <a:rPr lang="en-US" dirty="0" smtClean="0"/>
              <a:t>Actions do not have an effect on the syntax</a:t>
            </a:r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81075" y="2247900"/>
            <a:ext cx="64960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4644278" y="3505200"/>
            <a:ext cx="2819400" cy="4572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Struct</a:t>
            </a:r>
            <a:r>
              <a:rPr lang="en-US" dirty="0" smtClean="0"/>
              <a:t> rules usually call base rule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5350" y="2895600"/>
            <a:ext cx="649605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295400" y="4572000"/>
            <a:ext cx="2133600" cy="304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Structs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Default values may be specified</a:t>
            </a:r>
          </a:p>
          <a:p>
            <a:r>
              <a:rPr lang="en-US" dirty="0" smtClean="0"/>
              <a:t>‘&lt;$yaw&gt;’ will read as Angle and store in variable ‘yaw’</a:t>
            </a:r>
            <a:endParaRPr lang="en-US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3419475"/>
            <a:ext cx="70008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268980" y="3771900"/>
            <a:ext cx="2598420" cy="304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76400" y="5334000"/>
            <a:ext cx="914400" cy="304800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afsim_af_clas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1011</TotalTime>
  <Words>376</Words>
  <Application>Microsoft Office PowerPoint</Application>
  <PresentationFormat>On-screen Show (4:3)</PresentationFormat>
  <Paragraphs>93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Consolas</vt:lpstr>
      <vt:lpstr>Wingdings</vt:lpstr>
      <vt:lpstr>1_afsim_af_class</vt:lpstr>
      <vt:lpstr>PowerPoint Presentation</vt:lpstr>
      <vt:lpstr>.ag files</vt:lpstr>
      <vt:lpstr>Built-in rules</vt:lpstr>
      <vt:lpstr>Basic Data Types</vt:lpstr>
      <vt:lpstr>Named rules</vt:lpstr>
      <vt:lpstr>Structs</vt:lpstr>
      <vt:lpstr>Actions</vt:lpstr>
      <vt:lpstr>Structs …</vt:lpstr>
      <vt:lpstr>Structs…</vt:lpstr>
      <vt:lpstr>Special rules</vt:lpstr>
      <vt:lpstr>Special rules…</vt:lpstr>
      <vt:lpstr>Special rules…</vt:lpstr>
      <vt:lpstr>Nested rules…</vt:lpstr>
      <vt:lpstr>Recurrence</vt:lpstr>
      <vt:lpstr>More special rules</vt:lpstr>
      <vt:lpstr>More special rules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Framework for Simulation, Integration and Modeling (AFSIM) Grammar Presentation</dc:title>
  <dc:creator>Miller, Lawrence</dc:creator>
  <cp:lastModifiedBy>Miller, Lawrence</cp:lastModifiedBy>
  <cp:revision>109</cp:revision>
  <dcterms:created xsi:type="dcterms:W3CDTF">2013-10-30T21:00:48Z</dcterms:created>
  <dcterms:modified xsi:type="dcterms:W3CDTF">2022-01-05T16:46:32Z</dcterms:modified>
</cp:coreProperties>
</file>