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8" r:id="rId4"/>
    <p:sldId id="260" r:id="rId5"/>
    <p:sldId id="261" r:id="rId6"/>
    <p:sldId id="269" r:id="rId7"/>
    <p:sldId id="270" r:id="rId8"/>
    <p:sldId id="272" r:id="rId9"/>
    <p:sldId id="273" r:id="rId10"/>
    <p:sldId id="271" r:id="rId11"/>
    <p:sldId id="274" r:id="rId12"/>
    <p:sldId id="275" r:id="rId13"/>
    <p:sldId id="276" r:id="rId14"/>
    <p:sldId id="277" r:id="rId15"/>
    <p:sldId id="278" r:id="rId16"/>
    <p:sldId id="267" r:id="rId17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89" autoAdjust="0"/>
    <p:restoredTop sz="94723" autoAdjust="0"/>
  </p:normalViewPr>
  <p:slideViewPr>
    <p:cSldViewPr>
      <p:cViewPr varScale="1">
        <p:scale>
          <a:sx n="152" d="100"/>
          <a:sy n="152" d="100"/>
        </p:scale>
        <p:origin x="1915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0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766" y="-58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FFFD8-DC09-4547-9D7D-40674485815A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2991A-AE45-4A57-ACE3-48C693850C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384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47708A77-0E75-49DA-A727-CCA84B12A3B4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21C50AC6-4A2A-4859-8710-3C1CB3489C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030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tegrity Service Excellence"/>
          <p:cNvSpPr txBox="1">
            <a:spLocks noChangeArrowheads="1"/>
          </p:cNvSpPr>
          <p:nvPr/>
        </p:nvSpPr>
        <p:spPr bwMode="auto">
          <a:xfrm>
            <a:off x="82799" y="5279277"/>
            <a:ext cx="403244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21917" tIns="60958" rIns="121917" bIns="60958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Integrity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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Service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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Excellence</a:t>
            </a:r>
          </a:p>
        </p:txBody>
      </p:sp>
      <p:sp>
        <p:nvSpPr>
          <p:cNvPr id="14" name="Briefing Title"/>
          <p:cNvSpPr>
            <a:spLocks noGrp="1"/>
          </p:cNvSpPr>
          <p:nvPr>
            <p:ph sz="half" idx="2" hasCustomPrompt="1"/>
          </p:nvPr>
        </p:nvSpPr>
        <p:spPr>
          <a:xfrm>
            <a:off x="4191000" y="1600200"/>
            <a:ext cx="44196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Briefing Title</a:t>
            </a:r>
          </a:p>
        </p:txBody>
      </p:sp>
      <p:sp>
        <p:nvSpPr>
          <p:cNvPr id="17" name="Name, Rank, Office Symbol"/>
          <p:cNvSpPr>
            <a:spLocks noGrp="1"/>
          </p:cNvSpPr>
          <p:nvPr>
            <p:ph sz="half" idx="11" hasCustomPrompt="1"/>
          </p:nvPr>
        </p:nvSpPr>
        <p:spPr>
          <a:xfrm>
            <a:off x="4191000" y="4495800"/>
            <a:ext cx="44958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2400" b="1" baseline="0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Organization</a:t>
            </a:r>
          </a:p>
        </p:txBody>
      </p:sp>
      <p:pic>
        <p:nvPicPr>
          <p:cNvPr id="9" name="Picture 13" descr="OrigamiWingsMediumTra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539" y="1828800"/>
            <a:ext cx="3160967" cy="298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37442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14400" y="3629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lang="en-US" sz="2800" b="1" dirty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299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029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body content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480460" indent="-253987" defTabSz="1191624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400" b="1">
                <a:latin typeface="Arial" pitchFamily="34" charset="0"/>
                <a:cs typeface="Arial" pitchFamily="34" charset="0"/>
              </a:defRPr>
            </a:lvl1pPr>
            <a:lvl2pPr>
              <a:defRPr sz="2100" b="1">
                <a:latin typeface="Arial" pitchFamily="34" charset="0"/>
                <a:cs typeface="Arial" pitchFamily="34" charset="0"/>
              </a:defRPr>
            </a:lvl2pPr>
            <a:lvl3pPr>
              <a:defRPr sz="19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900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4454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a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6629400" cy="974439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Body Content Upper Right"/>
          <p:cNvSpPr>
            <a:spLocks noGrp="1"/>
          </p:cNvSpPr>
          <p:nvPr>
            <p:ph sz="half" idx="1"/>
          </p:nvPr>
        </p:nvSpPr>
        <p:spPr>
          <a:xfrm>
            <a:off x="4648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Body Content Lower Left"/>
          <p:cNvSpPr>
            <a:spLocks noGrp="1"/>
          </p:cNvSpPr>
          <p:nvPr>
            <p:ph sz="half" idx="13"/>
          </p:nvPr>
        </p:nvSpPr>
        <p:spPr>
          <a:xfrm>
            <a:off x="457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 baseline="0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Body Content Lower Right"/>
          <p:cNvSpPr>
            <a:spLocks noGrp="1"/>
          </p:cNvSpPr>
          <p:nvPr>
            <p:ph sz="half" idx="14"/>
          </p:nvPr>
        </p:nvSpPr>
        <p:spPr>
          <a:xfrm>
            <a:off x="4648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Body Content Upper Left"/>
          <p:cNvSpPr>
            <a:spLocks noGrp="1"/>
          </p:cNvSpPr>
          <p:nvPr>
            <p:ph sz="half" idx="15"/>
          </p:nvPr>
        </p:nvSpPr>
        <p:spPr>
          <a:xfrm>
            <a:off x="457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1447800"/>
            <a:ext cx="0" cy="482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" y="3781613"/>
            <a:ext cx="838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174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Body Content Left Half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2700" b="1">
                <a:latin typeface="Arial" pitchFamily="34" charset="0"/>
                <a:cs typeface="Arial" pitchFamily="34" charset="0"/>
              </a:defRPr>
            </a:lvl2pPr>
            <a:lvl3pPr>
              <a:defRPr sz="2400" b="1">
                <a:latin typeface="Arial" pitchFamily="34" charset="0"/>
                <a:cs typeface="Arial" pitchFamily="34" charset="0"/>
              </a:defRPr>
            </a:lvl3pPr>
            <a:lvl4pPr>
              <a:defRPr sz="2100" b="1">
                <a:latin typeface="Arial" pitchFamily="34" charset="0"/>
                <a:cs typeface="Arial" pitchFamily="34" charset="0"/>
              </a:defRPr>
            </a:lvl4pPr>
            <a:lvl5pPr>
              <a:defRPr sz="19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Body Content Right Half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lang="en-US" sz="3200" b="1" dirty="0" smtClean="0">
                <a:latin typeface="Arial" pitchFamily="34" charset="0"/>
                <a:cs typeface="Arial" pitchFamily="34" charset="0"/>
              </a:defRPr>
            </a:lvl1pPr>
            <a:lvl2pPr>
              <a:defRPr lang="en-US" sz="2700" b="1" dirty="0" smtClean="0">
                <a:latin typeface="Arial" pitchFamily="34" charset="0"/>
                <a:cs typeface="Arial" pitchFamily="34" charset="0"/>
              </a:defRPr>
            </a:lvl2pPr>
            <a:lvl3pPr>
              <a:defRPr lang="en-US" sz="2400" b="1" dirty="0" smtClean="0">
                <a:latin typeface="Arial" pitchFamily="34" charset="0"/>
                <a:cs typeface="Arial" pitchFamily="34" charset="0"/>
              </a:defRPr>
            </a:lvl3pPr>
            <a:lvl4pPr>
              <a:defRPr lang="en-US" sz="2100" b="1" dirty="0" smtClean="0">
                <a:latin typeface="Arial" pitchFamily="34" charset="0"/>
                <a:cs typeface="Arial" pitchFamily="34" charset="0"/>
              </a:defRPr>
            </a:lvl4pPr>
            <a:lvl5pPr>
              <a:defRPr lang="en-US" sz="1900" b="1" dirty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563038" y="1219200"/>
            <a:ext cx="8962" cy="51875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129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109207"/>
            <a:ext cx="6840760" cy="943537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buNone/>
              <a:defRPr sz="2800" b="1"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Questions?</a:t>
            </a:r>
          </a:p>
        </p:txBody>
      </p:sp>
      <p:sp>
        <p:nvSpPr>
          <p:cNvPr id="18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CCACFC-A1DF-4E05-81FF-9C3E99D1E2C5}" type="slidenum"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UNCLASSIFIED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66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 descr="blue_std"/>
          <p:cNvPicPr>
            <a:picLocks noChangeAspect="1" noChangeArrowheads="1"/>
          </p:cNvPicPr>
          <p:nvPr/>
        </p:nvPicPr>
        <p:blipFill>
          <a:blip r:embed="rId2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96199" y="109207"/>
            <a:ext cx="1352401" cy="7588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43200" y="2133600"/>
            <a:ext cx="4055594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191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13" descr="blue_std"/>
          <p:cNvPicPr>
            <a:picLocks noChangeAspect="1" noChangeArrowheads="1"/>
          </p:cNvPicPr>
          <p:nvPr/>
        </p:nvPicPr>
        <p:blipFill>
          <a:blip r:embed="rId8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CCACFC-A1DF-4E05-81FF-9C3E99D1E2C5}" type="slidenum"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UNCLASSIFIED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66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543800" y="135817"/>
            <a:ext cx="1495896" cy="758867"/>
          </a:xfrm>
          <a:prstGeom prst="rect">
            <a:avLst/>
          </a:prstGeom>
        </p:spPr>
      </p:pic>
      <p:sp>
        <p:nvSpPr>
          <p:cNvPr id="9" name="Distribution Statement"/>
          <p:cNvSpPr txBox="1">
            <a:spLocks noChangeArrowheads="1"/>
          </p:cNvSpPr>
          <p:nvPr userDrawn="1"/>
        </p:nvSpPr>
        <p:spPr bwMode="auto">
          <a:xfrm>
            <a:off x="19467" y="6406600"/>
            <a:ext cx="9163467" cy="492438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 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Distribution authorized to U.S. Government Agencies and their contractors, 9-Aug-19.</a:t>
            </a:r>
          </a:p>
          <a:p>
            <a:pPr 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requests for this document shall be referred to AFRL/RQQD. 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343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</p:sldLayoutIdLst>
  <p:timing>
    <p:tnLst>
      <p:par>
        <p:cTn id="1" dur="indefinite" restart="never" nodeType="tmRoot"/>
      </p:par>
    </p:tnLst>
  </p:timing>
  <p:txStyles>
    <p:titleStyle>
      <a:lvl1pPr algn="ctr" defTabSz="121913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21913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121913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afsim-help@vdl.afrl.af.mil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make.org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 smtClean="0"/>
              <a:t>AFSIM Developer Training</a:t>
            </a:r>
          </a:p>
          <a:p>
            <a:r>
              <a:rPr lang="en-US" sz="2800" smtClean="0"/>
              <a:t>12 </a:t>
            </a:r>
            <a:r>
              <a:rPr lang="en-US" sz="2800" dirty="0" smtClean="0"/>
              <a:t>– Building AFSIM with </a:t>
            </a:r>
            <a:r>
              <a:rPr lang="en-US" sz="2800" dirty="0" err="1" smtClean="0"/>
              <a:t>CMake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smtClean="0"/>
              <a:t>AFRL/RQQD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505" y="5035643"/>
            <a:ext cx="2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AFSIM Version 2.0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38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– Directly into “</a:t>
            </a:r>
            <a:r>
              <a:rPr lang="en-US" dirty="0" err="1" smtClean="0"/>
              <a:t>swdev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Alternatively, you can place your plugin folder into the “</a:t>
            </a:r>
            <a:r>
              <a:rPr lang="en-US" dirty="0" err="1" smtClean="0"/>
              <a:t>swdev</a:t>
            </a:r>
            <a:r>
              <a:rPr lang="en-US" dirty="0" smtClean="0"/>
              <a:t>” folder alongside the rest of WSF source.</a:t>
            </a:r>
          </a:p>
          <a:p>
            <a:endParaRPr lang="en-US" dirty="0"/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When building, plugin and framework configurations are in lock-step.</a:t>
            </a:r>
          </a:p>
          <a:p>
            <a:pPr lvl="1"/>
            <a:r>
              <a:rPr lang="en-US" dirty="0" smtClean="0"/>
              <a:t>Single build directory.</a:t>
            </a:r>
          </a:p>
          <a:p>
            <a:pPr lvl="1"/>
            <a:r>
              <a:rPr lang="en-US" dirty="0" smtClean="0"/>
              <a:t>If you’d like to submit this as a feature for general AFSIM distribution, CCB is MUCH more likely to accept.</a:t>
            </a:r>
          </a:p>
          <a:p>
            <a:pPr lvl="1"/>
            <a:r>
              <a:rPr lang="en-US" i="1" dirty="0" smtClean="0"/>
              <a:t>Your plugin and WSF framework can be </a:t>
            </a:r>
            <a:r>
              <a:rPr lang="en-US" i="1" dirty="0" err="1" smtClean="0"/>
              <a:t>revisioned</a:t>
            </a:r>
            <a:r>
              <a:rPr lang="en-US" i="1" dirty="0" smtClean="0"/>
              <a:t> together!</a:t>
            </a:r>
            <a:endParaRPr lang="en-US" dirty="0" smtClean="0"/>
          </a:p>
          <a:p>
            <a:pPr lvl="1"/>
            <a:endParaRPr lang="en-US" i="1" dirty="0"/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More work on the </a:t>
            </a:r>
            <a:r>
              <a:rPr lang="en-US" dirty="0" err="1" smtClean="0"/>
              <a:t>CMake</a:t>
            </a:r>
            <a:r>
              <a:rPr lang="en-US" dirty="0" smtClean="0"/>
              <a:t> side.</a:t>
            </a:r>
          </a:p>
        </p:txBody>
      </p:sp>
    </p:spTree>
    <p:extLst>
      <p:ext uri="{BB962C8B-B14F-4D97-AF65-F5344CB8AC3E}">
        <p14:creationId xmlns:p14="http://schemas.microsoft.com/office/powerpoint/2010/main" val="100062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– Directly into “</a:t>
            </a:r>
            <a:r>
              <a:rPr lang="en-US" dirty="0" err="1"/>
              <a:t>swdev</a:t>
            </a:r>
            <a:r>
              <a:rPr lang="en-US" dirty="0"/>
              <a:t>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Existing examples include “wsf_p6dof”, and “wsf_iads_c2” folders under “</a:t>
            </a:r>
            <a:r>
              <a:rPr lang="en-US" dirty="0" err="1" smtClean="0"/>
              <a:t>swdev</a:t>
            </a:r>
            <a:r>
              <a:rPr lang="en-US" dirty="0" smtClean="0"/>
              <a:t>/</a:t>
            </a:r>
            <a:r>
              <a:rPr lang="en-US" dirty="0" err="1" smtClean="0"/>
              <a:t>wsf_plugins</a:t>
            </a:r>
            <a:r>
              <a:rPr lang="en-US" dirty="0" smtClean="0"/>
              <a:t>”.</a:t>
            </a:r>
          </a:p>
          <a:p>
            <a:endParaRPr lang="en-US" dirty="0"/>
          </a:p>
          <a:p>
            <a:r>
              <a:rPr lang="en-US" dirty="0" smtClean="0"/>
              <a:t>Along with main CMakeLists.txt, your folder will need to contain:</a:t>
            </a:r>
          </a:p>
          <a:p>
            <a:pPr lvl="1"/>
            <a:r>
              <a:rPr lang="en-US" i="1" dirty="0" err="1" smtClean="0"/>
              <a:t>wsf_module</a:t>
            </a:r>
            <a:r>
              <a:rPr lang="en-US" dirty="0" smtClean="0"/>
              <a:t> – By existing, this file tells the greater AFSIM </a:t>
            </a:r>
            <a:r>
              <a:rPr lang="en-US" dirty="0" err="1" smtClean="0"/>
              <a:t>CMake</a:t>
            </a:r>
            <a:r>
              <a:rPr lang="en-US" dirty="0" smtClean="0"/>
              <a:t> that this folder contains a module to build.  Can be empty.</a:t>
            </a:r>
          </a:p>
          <a:p>
            <a:pPr lvl="1"/>
            <a:r>
              <a:rPr lang="en-US" i="1" dirty="0" err="1" smtClean="0"/>
              <a:t>wsf_cmake_extension.cmake</a:t>
            </a:r>
            <a:r>
              <a:rPr lang="en-US" dirty="0" smtClean="0"/>
              <a:t> – Sets two variables:</a:t>
            </a:r>
          </a:p>
          <a:p>
            <a:pPr lvl="2"/>
            <a:r>
              <a:rPr lang="en-US" dirty="0" smtClean="0"/>
              <a:t>WSF_EXT_NAME – Name of module.  This will appear as a BUILD_WITH_* flag in the </a:t>
            </a:r>
            <a:r>
              <a:rPr lang="en-US" dirty="0" err="1" smtClean="0"/>
              <a:t>CMake</a:t>
            </a:r>
            <a:r>
              <a:rPr lang="en-US" dirty="0" smtClean="0"/>
              <a:t>-GUI.</a:t>
            </a:r>
          </a:p>
          <a:p>
            <a:pPr lvl="2"/>
            <a:r>
              <a:rPr lang="en-US" dirty="0" smtClean="0"/>
              <a:t>WSF_EXT_SOURCE_PATH – Relative path to your plugin’s CMakeLists.txt</a:t>
            </a:r>
          </a:p>
          <a:p>
            <a:pPr lvl="1"/>
            <a:r>
              <a:rPr lang="en-US" dirty="0" smtClean="0"/>
              <a:t>Any optional disclaimer files.  WSF modules have various releasability levels.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2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– Directly into “</a:t>
            </a:r>
            <a:r>
              <a:rPr lang="en-US" dirty="0" err="1"/>
              <a:t>swdev</a:t>
            </a:r>
            <a:r>
              <a:rPr lang="en-US" dirty="0"/>
              <a:t>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300" y="15700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Example directory for a plugin -&gt;</a:t>
            </a:r>
          </a:p>
          <a:p>
            <a:pPr lvl="1"/>
            <a:r>
              <a:rPr lang="en-US" dirty="0" smtClean="0"/>
              <a:t>These are just conventions.</a:t>
            </a:r>
            <a:endParaRPr lang="en-US" dirty="0"/>
          </a:p>
          <a:p>
            <a:r>
              <a:rPr lang="en-US" dirty="0" smtClean="0"/>
              <a:t>“doc” contains documentation.</a:t>
            </a:r>
          </a:p>
          <a:p>
            <a:pPr lvl="1"/>
            <a:r>
              <a:rPr lang="en-US" dirty="0" err="1" smtClean="0"/>
              <a:t>reStructuredText</a:t>
            </a:r>
            <a:r>
              <a:rPr lang="en-US" dirty="0" smtClean="0"/>
              <a:t> (.</a:t>
            </a:r>
            <a:r>
              <a:rPr lang="en-US" dirty="0" err="1" smtClean="0"/>
              <a:t>rst</a:t>
            </a:r>
            <a:r>
              <a:rPr lang="en-US" dirty="0" smtClean="0"/>
              <a:t>) will be ingested by Sphinx*</a:t>
            </a:r>
          </a:p>
          <a:p>
            <a:r>
              <a:rPr lang="en-US" dirty="0" smtClean="0"/>
              <a:t>“grammar” contains any example grammar files.</a:t>
            </a:r>
          </a:p>
          <a:p>
            <a:pPr lvl="1"/>
            <a:r>
              <a:rPr lang="en-US" dirty="0" smtClean="0"/>
              <a:t>Will need to be included for install in CMakeLists.txt.</a:t>
            </a:r>
          </a:p>
          <a:p>
            <a:r>
              <a:rPr lang="en-US" dirty="0" smtClean="0"/>
              <a:t>“source” contains source files and CMakeLists.txt.</a:t>
            </a:r>
          </a:p>
          <a:p>
            <a:pPr lvl="1"/>
            <a:r>
              <a:rPr lang="en-US" dirty="0" smtClean="0"/>
              <a:t>Pointed to by </a:t>
            </a:r>
            <a:r>
              <a:rPr lang="en-US" dirty="0"/>
              <a:t>WSF_EXT_SOURCE_PATH 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210950"/>
            <a:ext cx="227848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3981" y="5721545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*See next slide for macro to add project to Sphinx.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2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– Directly into “</a:t>
            </a:r>
            <a:r>
              <a:rPr lang="en-US" dirty="0" err="1"/>
              <a:t>swdev</a:t>
            </a:r>
            <a:r>
              <a:rPr lang="en-US" dirty="0"/>
              <a:t>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No need to find the rest of WSF.</a:t>
            </a:r>
          </a:p>
          <a:p>
            <a:endParaRPr lang="en-US" dirty="0"/>
          </a:p>
          <a:p>
            <a:r>
              <a:rPr lang="en-US" dirty="0" smtClean="0"/>
              <a:t>You will need to call:</a:t>
            </a:r>
          </a:p>
          <a:p>
            <a:pPr lvl="1"/>
            <a:r>
              <a:rPr lang="en-US" i="1" dirty="0" err="1" smtClean="0"/>
              <a:t>add_subdirectory</a:t>
            </a:r>
            <a:r>
              <a:rPr lang="en-US" i="1" dirty="0" smtClean="0"/>
              <a:t>() – </a:t>
            </a:r>
            <a:r>
              <a:rPr lang="en-US" dirty="0" smtClean="0"/>
              <a:t>on your source files</a:t>
            </a:r>
          </a:p>
          <a:p>
            <a:pPr lvl="1"/>
            <a:r>
              <a:rPr lang="en-US" i="1" dirty="0" err="1" smtClean="0"/>
              <a:t>include_directories</a:t>
            </a:r>
            <a:r>
              <a:rPr lang="en-US" i="1" dirty="0" smtClean="0"/>
              <a:t>()</a:t>
            </a:r>
            <a:r>
              <a:rPr lang="en-US" dirty="0" smtClean="0"/>
              <a:t> – on your source </a:t>
            </a:r>
            <a:r>
              <a:rPr lang="en-US" dirty="0" err="1" smtClean="0"/>
              <a:t>dir</a:t>
            </a:r>
            <a:r>
              <a:rPr lang="en-US" dirty="0" smtClean="0"/>
              <a:t> and any folders not otherwise included by WSF.</a:t>
            </a:r>
          </a:p>
          <a:p>
            <a:pPr lvl="1"/>
            <a:r>
              <a:rPr lang="en-US" i="1" dirty="0" err="1" smtClean="0"/>
              <a:t>target_link_libraries</a:t>
            </a:r>
            <a:r>
              <a:rPr lang="en-US" i="1" dirty="0" smtClean="0"/>
              <a:t>()</a:t>
            </a:r>
            <a:r>
              <a:rPr lang="en-US" dirty="0" smtClean="0"/>
              <a:t> – to link against any other WSF lib.</a:t>
            </a:r>
            <a:endParaRPr lang="en-US" i="1" dirty="0" smtClean="0"/>
          </a:p>
          <a:p>
            <a:pPr lvl="1"/>
            <a:r>
              <a:rPr lang="en-US" dirty="0" smtClean="0"/>
              <a:t>(plugin) </a:t>
            </a:r>
            <a:r>
              <a:rPr lang="en-US" i="1" dirty="0" err="1" smtClean="0"/>
              <a:t>add_library</a:t>
            </a:r>
            <a:r>
              <a:rPr lang="en-US" i="1" dirty="0" smtClean="0"/>
              <a:t>() – </a:t>
            </a:r>
            <a:r>
              <a:rPr lang="en-US" dirty="0" smtClean="0"/>
              <a:t>to indicate that a library is to be built</a:t>
            </a:r>
          </a:p>
          <a:p>
            <a:pPr lvl="1"/>
            <a:r>
              <a:rPr lang="en-US" dirty="0" smtClean="0"/>
              <a:t>(app) </a:t>
            </a:r>
            <a:r>
              <a:rPr lang="en-US" i="1" dirty="0" err="1" smtClean="0"/>
              <a:t>add_executable</a:t>
            </a:r>
            <a:r>
              <a:rPr lang="en-US" i="1" dirty="0" smtClean="0"/>
              <a:t>()</a:t>
            </a:r>
            <a:r>
              <a:rPr lang="en-US" dirty="0" smtClean="0"/>
              <a:t> – to indicate that an executable is to be built.</a:t>
            </a:r>
          </a:p>
          <a:p>
            <a:pPr lvl="1"/>
            <a:r>
              <a:rPr lang="en-US" i="1" dirty="0" smtClean="0"/>
              <a:t>install()</a:t>
            </a:r>
            <a:r>
              <a:rPr lang="en-US" dirty="0"/>
              <a:t> </a:t>
            </a:r>
            <a:r>
              <a:rPr lang="en-US" dirty="0" smtClean="0"/>
              <a:t>– on any build targets and optional files.</a:t>
            </a:r>
          </a:p>
          <a:p>
            <a:pPr lvl="2"/>
            <a:r>
              <a:rPr lang="en-US" dirty="0" smtClean="0"/>
              <a:t>Don’t forget the grammar files!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6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Integration – Directly into “swdev”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Modules within WSF should include “swdev_project.cmake”.</a:t>
            </a:r>
          </a:p>
          <a:p>
            <a:pPr lvl="1"/>
            <a:r>
              <a:rPr lang="en-US" smtClean="0"/>
              <a:t>This file includes a number of useful macros and sets a number of flags.</a:t>
            </a:r>
          </a:p>
          <a:p>
            <a:pPr lvl="1"/>
            <a:endParaRPr lang="en-US" smtClean="0"/>
          </a:p>
          <a:p>
            <a:r>
              <a:rPr lang="en-US" smtClean="0"/>
              <a:t>Other useful macros are available in AFSIM’s CMake environment:</a:t>
            </a:r>
          </a:p>
          <a:p>
            <a:pPr lvl="1"/>
            <a:r>
              <a:rPr lang="en-US" i="1" smtClean="0"/>
              <a:t>add_wsf_doxygen_input()</a:t>
            </a:r>
            <a:r>
              <a:rPr lang="en-US" smtClean="0"/>
              <a:t> – Called on source directory.  Will add to folders for Doxygen to ingest.</a:t>
            </a:r>
          </a:p>
          <a:p>
            <a:pPr lvl="1"/>
            <a:r>
              <a:rPr lang="en-US" i="1" smtClean="0"/>
              <a:t>add_wsf_sphinx_input()</a:t>
            </a:r>
            <a:r>
              <a:rPr lang="en-US" smtClean="0"/>
              <a:t> - Called on project directory.  Will glob for *.rst files for Sphinx to process.</a:t>
            </a:r>
          </a:p>
          <a:p>
            <a:pPr lvl="1"/>
            <a:r>
              <a:rPr lang="en-US" i="1" smtClean="0"/>
              <a:t>install_wsf_data()</a:t>
            </a:r>
            <a:r>
              <a:rPr lang="en-US" smtClean="0"/>
              <a:t> – If a demo scenario is included, this will add that folder to the INSTALL step if WSF_INSTALL_DATA is set.</a:t>
            </a:r>
          </a:p>
          <a:p>
            <a:pPr lvl="1"/>
            <a:r>
              <a:rPr lang="en-US" i="1" smtClean="0"/>
              <a:t>swdev_warning_level()</a:t>
            </a:r>
            <a:r>
              <a:rPr lang="en-US" smtClean="0"/>
              <a:t> – Sets compiler warnings to rest of WSF build’s settings.</a:t>
            </a:r>
            <a:endParaRPr lang="en-US" i="1" smtClean="0"/>
          </a:p>
          <a:p>
            <a:pPr lvl="1"/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8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Questions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dirty="0" smtClean="0">
                <a:hlinkClick r:id="rId2"/>
              </a:rPr>
              <a:t>afsim-help@vdl.afrl.af.mil</a:t>
            </a:r>
            <a:r>
              <a:rPr lang="en-US" sz="4400" dirty="0" smtClean="0"/>
              <a:t>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18293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6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CMake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7"/>
            <a:ext cx="3810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AFSIM now utilizes </a:t>
            </a:r>
            <a:r>
              <a:rPr lang="en-US" dirty="0" err="1" smtClean="0"/>
              <a:t>CMake</a:t>
            </a:r>
            <a:r>
              <a:rPr lang="en-US" dirty="0" smtClean="0"/>
              <a:t> for build configuration. This presentation describes the best practices of using </a:t>
            </a:r>
            <a:r>
              <a:rPr lang="en-US" dirty="0" err="1" smtClean="0"/>
              <a:t>CMake</a:t>
            </a:r>
            <a:r>
              <a:rPr lang="en-US" dirty="0" smtClean="0"/>
              <a:t> with ASIM. </a:t>
            </a:r>
          </a:p>
          <a:p>
            <a:pPr lvl="1"/>
            <a:r>
              <a:rPr lang="en-US" dirty="0" smtClean="0"/>
              <a:t>Get </a:t>
            </a:r>
            <a:r>
              <a:rPr lang="en-US" dirty="0" err="1" smtClean="0"/>
              <a:t>CMake</a:t>
            </a:r>
            <a:r>
              <a:rPr lang="en-US" dirty="0" smtClean="0"/>
              <a:t> online from  </a:t>
            </a:r>
            <a:r>
              <a:rPr lang="en-US" dirty="0" smtClean="0">
                <a:hlinkClick r:id="rId2"/>
              </a:rPr>
              <a:t>http://www.cmake.org</a:t>
            </a:r>
            <a:endParaRPr lang="en-US" dirty="0" smtClean="0"/>
          </a:p>
          <a:p>
            <a:r>
              <a:rPr lang="en-US" dirty="0" err="1" smtClean="0"/>
              <a:t>CMake</a:t>
            </a:r>
            <a:r>
              <a:rPr lang="en-US" dirty="0" smtClean="0"/>
              <a:t> provides a tool called </a:t>
            </a:r>
            <a:r>
              <a:rPr lang="en-US" dirty="0" err="1" smtClean="0"/>
              <a:t>cmake-gui</a:t>
            </a:r>
            <a:r>
              <a:rPr lang="en-US" dirty="0" smtClean="0"/>
              <a:t>, shown to the right. This tool makes it easy to customize the AFSIM build.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169" y="57150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(Note: This presentation is largely adapted from the AFSIM documentation page entitled “</a:t>
            </a:r>
            <a:r>
              <a:rPr lang="en-US" sz="1200" dirty="0" err="1" smtClean="0"/>
              <a:t>Building_WSF_with_Cmake</a:t>
            </a:r>
            <a:r>
              <a:rPr lang="en-US" sz="1200" dirty="0" smtClean="0"/>
              <a:t>”)</a:t>
            </a:r>
          </a:p>
          <a:p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738" y="1371600"/>
            <a:ext cx="469265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704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Out-of-Source Builds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2305" y="5671465"/>
            <a:ext cx="8229600" cy="688059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 smtClean="0"/>
              <a:t>Sometimes things go wrong in the build.</a:t>
            </a:r>
          </a:p>
          <a:p>
            <a:r>
              <a:rPr lang="en-US" sz="1800" dirty="0"/>
              <a:t>This layout allows us to safely destroy the build directory without loss of data.</a:t>
            </a:r>
          </a:p>
          <a:p>
            <a:endParaRPr lang="en-US" sz="1800" dirty="0" smtClean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531091" y="1905000"/>
            <a:ext cx="2064327" cy="3581400"/>
          </a:xfrm>
          <a:prstGeom prst="roundRect">
            <a:avLst/>
          </a:prstGeom>
          <a:ln>
            <a:headEnd type="none" w="sm" len="sm"/>
            <a:tailEnd type="none" w="sm" len="sm"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solidFill>
                <a:schemeClr val="tx1"/>
              </a:solidFill>
              <a:latin typeface="Times" pitchFamily="18" charset="0"/>
            </a:endParaRPr>
          </a:p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031" y="1504890"/>
            <a:ext cx="2132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Source Directory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500582" y="1905000"/>
            <a:ext cx="2064327" cy="3581400"/>
          </a:xfrm>
          <a:prstGeom prst="roundRect">
            <a:avLst/>
          </a:prstGeom>
          <a:ln>
            <a:headEnd type="none" w="sm" len="sm"/>
            <a:tailEnd type="none" w="sm" len="sm"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solidFill>
                <a:schemeClr val="tx1"/>
              </a:solidFill>
              <a:latin typeface="Times" pitchFamily="18" charset="0"/>
            </a:endParaRPr>
          </a:p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0582" y="1504890"/>
            <a:ext cx="2064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Build Directory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6470073" y="1905000"/>
            <a:ext cx="2064327" cy="3581400"/>
          </a:xfrm>
          <a:prstGeom prst="roundRect">
            <a:avLst/>
          </a:prstGeom>
          <a:ln>
            <a:headEnd type="none" w="sm" len="sm"/>
            <a:tailEnd type="none" w="sm" len="sm"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solidFill>
                <a:schemeClr val="tx1"/>
              </a:solidFill>
              <a:latin typeface="Times" pitchFamily="18" charset="0"/>
            </a:endParaRPr>
          </a:p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70073" y="1504890"/>
            <a:ext cx="2064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Install Directory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7031" y="2971800"/>
            <a:ext cx="2132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Version-controlled source files</a:t>
            </a:r>
          </a:p>
          <a:p>
            <a:pPr algn="ctr"/>
            <a:r>
              <a:rPr lang="en-US" dirty="0" smtClean="0"/>
              <a:t>(*.</a:t>
            </a:r>
            <a:r>
              <a:rPr lang="en-US" dirty="0" err="1" smtClean="0"/>
              <a:t>cpp</a:t>
            </a:r>
            <a:r>
              <a:rPr lang="en-US" dirty="0" smtClean="0"/>
              <a:t>, *.</a:t>
            </a:r>
            <a:r>
              <a:rPr lang="en-US" dirty="0" err="1" smtClean="0"/>
              <a:t>hpp</a:t>
            </a:r>
            <a:r>
              <a:rPr lang="en-US" dirty="0" smtClean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00582" y="2971799"/>
            <a:ext cx="2132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Transient build objects</a:t>
            </a:r>
          </a:p>
          <a:p>
            <a:pPr algn="ctr"/>
            <a:r>
              <a:rPr lang="en-US" dirty="0" smtClean="0"/>
              <a:t>(*.a, *.o, *.lib)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70073" y="2971800"/>
            <a:ext cx="2132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Final binaries</a:t>
            </a:r>
          </a:p>
          <a:p>
            <a:pPr algn="ctr"/>
            <a:r>
              <a:rPr lang="en-US" dirty="0" smtClean="0"/>
              <a:t>(*.exe, *.</a:t>
            </a:r>
            <a:r>
              <a:rPr lang="en-US" dirty="0" err="1" smtClean="0"/>
              <a:t>dll</a:t>
            </a:r>
            <a:r>
              <a:rPr lang="en-US" dirty="0" smtClean="0"/>
              <a:t>, *.so)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5000" y="4442689"/>
            <a:ext cx="180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CMake</a:t>
            </a:r>
            <a:r>
              <a:rPr lang="en-US" sz="1400" b="1" dirty="0" smtClean="0"/>
              <a:t> files live here!</a:t>
            </a:r>
            <a:endParaRPr lang="en-US" sz="1400" b="1" dirty="0"/>
          </a:p>
        </p:txBody>
      </p:sp>
      <p:sp>
        <p:nvSpPr>
          <p:cNvPr id="17" name="Right Arrow 16"/>
          <p:cNvSpPr/>
          <p:nvPr/>
        </p:nvSpPr>
        <p:spPr bwMode="auto">
          <a:xfrm>
            <a:off x="2629477" y="3453384"/>
            <a:ext cx="871105" cy="484632"/>
          </a:xfrm>
          <a:prstGeom prst="rightArrow">
            <a:avLst/>
          </a:prstGeom>
          <a:gradFill flip="none" rotWithShape="1">
            <a:gsLst>
              <a:gs pos="100000">
                <a:schemeClr val="accent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5564909" y="3453384"/>
            <a:ext cx="917575" cy="484632"/>
          </a:xfrm>
          <a:prstGeom prst="rightArrow">
            <a:avLst/>
          </a:prstGeom>
          <a:gradFill flip="none" rotWithShape="1">
            <a:gsLst>
              <a:gs pos="60000">
                <a:schemeClr val="accent3">
                  <a:lumMod val="60000"/>
                  <a:lumOff val="40000"/>
                </a:schemeClr>
              </a:gs>
              <a:gs pos="2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00582" y="4442689"/>
            <a:ext cx="2064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Windows: Run solution file</a:t>
            </a:r>
          </a:p>
          <a:p>
            <a:pPr algn="ctr"/>
            <a:r>
              <a:rPr lang="en-US" sz="1400" b="1" dirty="0" smtClean="0"/>
              <a:t>Linux: Make</a:t>
            </a:r>
            <a:endParaRPr 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504132" y="4442689"/>
            <a:ext cx="2064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Ready for distribution</a:t>
            </a:r>
            <a:endParaRPr 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514600" y="3192333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“Generate”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452196" y="3192333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“INSTALL”</a:t>
            </a:r>
            <a:endParaRPr lang="en-US" sz="1200" dirty="0"/>
          </a:p>
        </p:txBody>
      </p:sp>
      <p:pic>
        <p:nvPicPr>
          <p:cNvPr id="1034" name="Picture 10" descr="C:\Users\nmarquart\AppData\Local\Microsoft\Windows\Temporary Internet Files\Content.IE5\4ZZK4XLB\explosion-cartoon-15346-larg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762" y="1727321"/>
            <a:ext cx="2311452" cy="398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02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6" grpId="0" animBg="1"/>
      <p:bldP spid="7" grpId="0"/>
      <p:bldP spid="8" grpId="0" animBg="1"/>
      <p:bldP spid="9" grpId="0"/>
      <p:bldP spid="10" grpId="0" animBg="1"/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  <p:bldP spid="19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Following Variables are Important:</a:t>
            </a:r>
          </a:p>
          <a:p>
            <a:pPr lvl="1"/>
            <a:r>
              <a:rPr lang="en-US" dirty="0" smtClean="0"/>
              <a:t>BUILD_WITH_... </a:t>
            </a:r>
          </a:p>
          <a:p>
            <a:pPr lvl="2"/>
            <a:r>
              <a:rPr lang="en-US" dirty="0" smtClean="0"/>
              <a:t>Each optional projects may be enabled or disabled by toggling the associated checkboxes. The default value is determined by the availability of that module in the </a:t>
            </a:r>
            <a:r>
              <a:rPr lang="en-US" dirty="0" err="1" smtClean="0"/>
              <a:t>swdev</a:t>
            </a:r>
            <a:r>
              <a:rPr lang="en-US" dirty="0" smtClean="0"/>
              <a:t> directory.</a:t>
            </a:r>
          </a:p>
          <a:p>
            <a:pPr lvl="1"/>
            <a:r>
              <a:rPr lang="en-US" dirty="0" smtClean="0"/>
              <a:t>WSF_PLUGIN_BUILD </a:t>
            </a:r>
          </a:p>
          <a:p>
            <a:pPr lvl="2"/>
            <a:r>
              <a:rPr lang="en-US" dirty="0" smtClean="0"/>
              <a:t>Builds shared object or DLL libraries instead of static libraries, and enables loading of WSF </a:t>
            </a:r>
            <a:r>
              <a:rPr lang="en-US" dirty="0" err="1" smtClean="0"/>
              <a:t>plugins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WSF_BUILD_TYPE__SECRET </a:t>
            </a:r>
          </a:p>
          <a:p>
            <a:pPr lvl="2"/>
            <a:r>
              <a:rPr lang="en-US" dirty="0" smtClean="0"/>
              <a:t>This build is for a DOD target. If this box is not checked, DOD optional projects will not be included in the build. </a:t>
            </a:r>
          </a:p>
          <a:p>
            <a:pPr lvl="1"/>
            <a:r>
              <a:rPr lang="en-US" dirty="0" smtClean="0"/>
              <a:t>WSF_INSTALL_DATA </a:t>
            </a:r>
          </a:p>
          <a:p>
            <a:pPr lvl="2"/>
            <a:r>
              <a:rPr lang="en-US" dirty="0" smtClean="0"/>
              <a:t>Installs WSF data files along with the applications. The data files must be checked out. </a:t>
            </a:r>
          </a:p>
          <a:p>
            <a:pPr lvl="1"/>
            <a:r>
              <a:rPr lang="en-US" dirty="0" smtClean="0"/>
              <a:t>WSF_INSTALL_SOURCE </a:t>
            </a:r>
          </a:p>
          <a:p>
            <a:pPr lvl="2"/>
            <a:r>
              <a:rPr lang="en-US" dirty="0" smtClean="0"/>
              <a:t>Creates a '</a:t>
            </a:r>
            <a:r>
              <a:rPr lang="en-US" dirty="0" err="1" smtClean="0"/>
              <a:t>swdev</a:t>
            </a:r>
            <a:r>
              <a:rPr lang="en-US" dirty="0" smtClean="0"/>
              <a:t>' directory in the installation folder containing the source code. </a:t>
            </a:r>
          </a:p>
          <a:p>
            <a:pPr lvl="1"/>
            <a:r>
              <a:rPr lang="en-US" dirty="0" smtClean="0"/>
              <a:t>CMAKE_BUILD_TYPE </a:t>
            </a:r>
            <a:r>
              <a:rPr lang="en-US" b="1" dirty="0" smtClean="0"/>
              <a:t>Linux only.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Set to 'Release' or 'Debug'. This variable should be set when building on </a:t>
            </a:r>
            <a:r>
              <a:rPr lang="en-US" dirty="0" err="1" smtClean="0"/>
              <a:t>linux</a:t>
            </a:r>
            <a:r>
              <a:rPr lang="en-US" dirty="0" smtClean="0"/>
              <a:t>. You will need two build directories if you want to build both debug and release.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8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CMake</a:t>
            </a:r>
            <a:r>
              <a:rPr lang="en-US" dirty="0" smtClean="0"/>
              <a:t> generates multiple targets, including one for each executable and library. </a:t>
            </a:r>
          </a:p>
          <a:p>
            <a:endParaRPr lang="en-US" dirty="0" smtClean="0"/>
          </a:p>
          <a:p>
            <a:r>
              <a:rPr lang="en-US" dirty="0" smtClean="0"/>
              <a:t>Additionally, these targets are important: </a:t>
            </a:r>
          </a:p>
          <a:p>
            <a:pPr lvl="1"/>
            <a:r>
              <a:rPr lang="en-US" dirty="0" smtClean="0"/>
              <a:t>INSTALL - Generates an installation directory </a:t>
            </a:r>
          </a:p>
          <a:p>
            <a:pPr lvl="1"/>
            <a:r>
              <a:rPr lang="en-US" dirty="0" smtClean="0"/>
              <a:t>ALL_BUILD, ZERO_CHECK - Automatically generated by </a:t>
            </a:r>
            <a:r>
              <a:rPr lang="en-US" dirty="0" err="1" smtClean="0"/>
              <a:t>CMake</a:t>
            </a:r>
            <a:r>
              <a:rPr lang="en-US" dirty="0" smtClean="0"/>
              <a:t> for visual studio integration, ignore</a:t>
            </a:r>
            <a:r>
              <a:rPr lang="en-US" smtClean="0"/>
              <a:t>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There are also a number of additional build targets for WSF.  None of these are run as part of the default solution.</a:t>
            </a:r>
          </a:p>
          <a:p>
            <a:pPr lvl="1"/>
            <a:r>
              <a:rPr lang="en-US" dirty="0" smtClean="0"/>
              <a:t>*_AUTO_TEST – Invokes scripts to quickly test WSF executables.</a:t>
            </a:r>
          </a:p>
          <a:p>
            <a:pPr lvl="1"/>
            <a:r>
              <a:rPr lang="en-US" dirty="0" smtClean="0"/>
              <a:t>DOCUMENTATION – Build Sphinx (wiki) documentation</a:t>
            </a:r>
          </a:p>
          <a:p>
            <a:pPr lvl="2"/>
            <a:r>
              <a:rPr lang="en-US" dirty="0" smtClean="0"/>
              <a:t>Installation set with WSF_INSTALL_DOCUMENTATION in </a:t>
            </a:r>
            <a:r>
              <a:rPr lang="en-US" dirty="0" err="1" smtClean="0"/>
              <a:t>CMake</a:t>
            </a:r>
            <a:r>
              <a:rPr lang="en-US" dirty="0" smtClean="0"/>
              <a:t>-GUI</a:t>
            </a:r>
          </a:p>
          <a:p>
            <a:pPr lvl="1"/>
            <a:r>
              <a:rPr lang="en-US" dirty="0" smtClean="0"/>
              <a:t>DOXYGEN – Builds </a:t>
            </a:r>
            <a:r>
              <a:rPr lang="en-US" dirty="0" err="1" smtClean="0"/>
              <a:t>Doxygen</a:t>
            </a:r>
            <a:r>
              <a:rPr lang="en-US" dirty="0"/>
              <a:t> </a:t>
            </a:r>
            <a:r>
              <a:rPr lang="en-US" dirty="0" smtClean="0"/>
              <a:t>source documentation</a:t>
            </a:r>
          </a:p>
          <a:p>
            <a:pPr lvl="2"/>
            <a:r>
              <a:rPr lang="en-US" dirty="0" smtClean="0"/>
              <a:t>Installation </a:t>
            </a:r>
            <a:r>
              <a:rPr lang="en-US" dirty="0"/>
              <a:t>set with </a:t>
            </a:r>
            <a:r>
              <a:rPr lang="en-US" dirty="0" smtClean="0"/>
              <a:t>WSF_INSTALL_DOXYGEN </a:t>
            </a:r>
            <a:r>
              <a:rPr lang="en-US" dirty="0"/>
              <a:t>in </a:t>
            </a:r>
            <a:r>
              <a:rPr lang="en-US" dirty="0" err="1"/>
              <a:t>CMake</a:t>
            </a:r>
            <a:r>
              <a:rPr lang="en-US" dirty="0"/>
              <a:t>-GUI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805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With AFSIM’s </a:t>
            </a:r>
            <a:r>
              <a:rPr lang="en-US" dirty="0" err="1" smtClean="0"/>
              <a:t>CMake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Class examples are good places to start, but sometimes modifications to </a:t>
            </a:r>
            <a:r>
              <a:rPr lang="en-US" dirty="0" err="1" smtClean="0"/>
              <a:t>CMake</a:t>
            </a:r>
            <a:r>
              <a:rPr lang="en-US" dirty="0" smtClean="0"/>
              <a:t> will need to be made as well.</a:t>
            </a:r>
          </a:p>
          <a:p>
            <a:endParaRPr lang="en-US" dirty="0"/>
          </a:p>
          <a:p>
            <a:r>
              <a:rPr lang="en-US" dirty="0" smtClean="0"/>
              <a:t>The class examples build the plugins in a separate solution file and build directory.</a:t>
            </a:r>
          </a:p>
          <a:p>
            <a:pPr lvl="1"/>
            <a:r>
              <a:rPr lang="en-US" dirty="0" smtClean="0"/>
              <a:t>This simplifies the presentation.</a:t>
            </a:r>
          </a:p>
          <a:p>
            <a:pPr lvl="1"/>
            <a:r>
              <a:rPr lang="en-US" dirty="0" smtClean="0"/>
              <a:t>(Potentially) only need to compile WSF core once.</a:t>
            </a:r>
          </a:p>
          <a:p>
            <a:pPr lvl="1"/>
            <a:r>
              <a:rPr lang="en-US" dirty="0" smtClean="0"/>
              <a:t>However, it makes navigating/debugging the rest of the framework difficult.</a:t>
            </a:r>
          </a:p>
          <a:p>
            <a:pPr lvl="1"/>
            <a:endParaRPr lang="en-US" dirty="0"/>
          </a:p>
          <a:p>
            <a:r>
              <a:rPr lang="en-US" dirty="0" smtClean="0"/>
              <a:t>Alternatively, you can place your plugin’s source directory directly in “</a:t>
            </a:r>
            <a:r>
              <a:rPr lang="en-US" dirty="0" err="1" smtClean="0"/>
              <a:t>swdev</a:t>
            </a:r>
            <a:r>
              <a:rPr lang="en-US" dirty="0" smtClean="0"/>
              <a:t>”.</a:t>
            </a:r>
          </a:p>
          <a:p>
            <a:pPr lvl="1"/>
            <a:r>
              <a:rPr lang="en-US" dirty="0" smtClean="0"/>
              <a:t>With some small additions to the </a:t>
            </a:r>
            <a:r>
              <a:rPr lang="en-US" dirty="0" err="1" smtClean="0"/>
              <a:t>CMake</a:t>
            </a:r>
            <a:r>
              <a:rPr lang="en-US" dirty="0" smtClean="0"/>
              <a:t>, you’re plugin will be captured with the rest of the framework.</a:t>
            </a:r>
          </a:p>
          <a:p>
            <a:pPr lvl="1"/>
            <a:r>
              <a:rPr lang="en-US" dirty="0" smtClean="0"/>
              <a:t>This provides a more unified development environment.</a:t>
            </a:r>
          </a:p>
          <a:p>
            <a:pPr lvl="1"/>
            <a:r>
              <a:rPr lang="en-US" dirty="0" smtClean="0"/>
              <a:t>Desirable for </a:t>
            </a:r>
            <a:r>
              <a:rPr lang="en-US" smtClean="0"/>
              <a:t>feature submission to AFSIM CCB!!!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– Using Class Examples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Frequently, users adapt the class examples for their own purposes.</a:t>
            </a:r>
          </a:p>
          <a:p>
            <a:endParaRPr lang="en-US" dirty="0" smtClean="0"/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Great place to start.  Most of code is already fleshed-out.</a:t>
            </a:r>
          </a:p>
          <a:p>
            <a:pPr lvl="1"/>
            <a:r>
              <a:rPr lang="en-US" dirty="0" smtClean="0"/>
              <a:t>Starting with known, working source.</a:t>
            </a:r>
          </a:p>
          <a:p>
            <a:pPr lvl="1"/>
            <a:r>
              <a:rPr lang="en-US" dirty="0" smtClean="0"/>
              <a:t>Solution file simplified (for plugins).</a:t>
            </a:r>
          </a:p>
          <a:p>
            <a:pPr lvl="1"/>
            <a:endParaRPr lang="en-US" dirty="0"/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Can’t easily navigate rest of WSF framework.</a:t>
            </a:r>
          </a:p>
          <a:p>
            <a:pPr lvl="1"/>
            <a:r>
              <a:rPr lang="en-US" dirty="0" err="1" smtClean="0"/>
              <a:t>CMake</a:t>
            </a:r>
            <a:r>
              <a:rPr lang="en-US" dirty="0" smtClean="0"/>
              <a:t> is sensitive to relative folders.</a:t>
            </a:r>
          </a:p>
          <a:p>
            <a:pPr lvl="1"/>
            <a:r>
              <a:rPr lang="en-US" dirty="0" smtClean="0"/>
              <a:t>Need separate WSF build directory a priori to link against.</a:t>
            </a:r>
          </a:p>
          <a:p>
            <a:pPr lvl="2"/>
            <a:r>
              <a:rPr lang="en-US" dirty="0" smtClean="0"/>
              <a:t>This build directory must also match your configuration!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5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– Using Class 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71247"/>
            <a:ext cx="8229600" cy="4525963"/>
          </a:xfrm>
        </p:spPr>
        <p:txBody>
          <a:bodyPr/>
          <a:lstStyle/>
          <a:p>
            <a:r>
              <a:rPr lang="en-US" dirty="0" smtClean="0"/>
              <a:t>If adapting class examples, the major point is to ensure relative paths in </a:t>
            </a:r>
            <a:r>
              <a:rPr lang="en-US" dirty="0" err="1" smtClean="0"/>
              <a:t>CMake</a:t>
            </a:r>
            <a:r>
              <a:rPr lang="en-US" dirty="0" smtClean="0"/>
              <a:t> are consistent.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67358"/>
            <a:ext cx="7620000" cy="405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1295400" y="2417873"/>
            <a:ext cx="1905000" cy="152400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95400" y="2570273"/>
            <a:ext cx="1524000" cy="152400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752600" y="4679555"/>
            <a:ext cx="1143000" cy="152400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667000" y="6127816"/>
            <a:ext cx="685800" cy="152400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485900" y="3561900"/>
            <a:ext cx="1524000" cy="152400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6175" y="3484211"/>
            <a:ext cx="1914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Don’t forget a name.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49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– Using Class 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1676400"/>
            <a:ext cx="8382000" cy="6096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Check the paths in </a:t>
            </a:r>
            <a:r>
              <a:rPr lang="en-US" i="1" dirty="0" err="1" smtClean="0"/>
              <a:t>include_directories</a:t>
            </a:r>
            <a:r>
              <a:rPr lang="en-US" i="1" dirty="0" smtClean="0"/>
              <a:t>()</a:t>
            </a:r>
            <a:r>
              <a:rPr lang="en-US" dirty="0" smtClean="0"/>
              <a:t> and </a:t>
            </a:r>
            <a:r>
              <a:rPr lang="en-US" i="1" dirty="0" err="1" smtClean="0"/>
              <a:t>target_link_libraries</a:t>
            </a:r>
            <a:r>
              <a:rPr lang="en-US" i="1" dirty="0" smtClean="0"/>
              <a:t>()</a:t>
            </a:r>
          </a:p>
          <a:p>
            <a:pPr lvl="1"/>
            <a:r>
              <a:rPr lang="en-US" dirty="0" smtClean="0"/>
              <a:t>Reference your include statements.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9214502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609600" y="2438400"/>
            <a:ext cx="4419600" cy="1295400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16527" y="4243387"/>
            <a:ext cx="3498273" cy="1547813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09600" y="5867400"/>
            <a:ext cx="8534400" cy="228600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600" y="5483423"/>
            <a:ext cx="3029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Any custom grammar to include?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1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1_afsim_af_class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1+AFSIM_Dev_Trng_BuildingWithCMAKE</Template>
  <TotalTime>108</TotalTime>
  <Words>1168</Words>
  <Application>Microsoft Office PowerPoint</Application>
  <PresentationFormat>On-screen Show (4:3)</PresentationFormat>
  <Paragraphs>146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</vt:lpstr>
      <vt:lpstr>Wingdings</vt:lpstr>
      <vt:lpstr>1_afsim_af_class</vt:lpstr>
      <vt:lpstr>PowerPoint Presentation</vt:lpstr>
      <vt:lpstr>CMake Overview</vt:lpstr>
      <vt:lpstr>Out-of-Source Builds</vt:lpstr>
      <vt:lpstr>Variables</vt:lpstr>
      <vt:lpstr>Targets</vt:lpstr>
      <vt:lpstr>Integrating With AFSIM’s CMake</vt:lpstr>
      <vt:lpstr>Integration – Using Class Examples</vt:lpstr>
      <vt:lpstr>Integration – Using Class Examples</vt:lpstr>
      <vt:lpstr>Integration – Using Class Examples</vt:lpstr>
      <vt:lpstr>Integration – Directly into “swdev”</vt:lpstr>
      <vt:lpstr>Integration – Directly into “swdev”</vt:lpstr>
      <vt:lpstr>Integration – Directly into “swdev”</vt:lpstr>
      <vt:lpstr>Integration – Directly into “swdev”</vt:lpstr>
      <vt:lpstr>Integration – Directly into “swdev”</vt:lpstr>
      <vt:lpstr>Additional Questions</vt:lpstr>
      <vt:lpstr>PowerPoint Presentation</vt:lpstr>
    </vt:vector>
  </TitlesOfParts>
  <Company>RadianceTech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Framework for Simulation, Integration, and Modeling (AFSIM) CMake Integration Presentation</dc:title>
  <dc:creator>Nicholas L. Marquart</dc:creator>
  <cp:lastModifiedBy>Miller, Lawrence</cp:lastModifiedBy>
  <cp:revision>24</cp:revision>
  <dcterms:created xsi:type="dcterms:W3CDTF">2017-03-01T19:03:52Z</dcterms:created>
  <dcterms:modified xsi:type="dcterms:W3CDTF">2022-01-05T16:47:04Z</dcterms:modified>
</cp:coreProperties>
</file>