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8" r:id="rId1"/>
  </p:sldMasterIdLst>
  <p:notesMasterIdLst>
    <p:notesMasterId r:id="rId78"/>
  </p:notesMasterIdLst>
  <p:handoutMasterIdLst>
    <p:handoutMasterId r:id="rId79"/>
  </p:handoutMasterIdLst>
  <p:sldIdLst>
    <p:sldId id="290" r:id="rId2"/>
    <p:sldId id="454" r:id="rId3"/>
    <p:sldId id="291" r:id="rId4"/>
    <p:sldId id="292" r:id="rId5"/>
    <p:sldId id="293" r:id="rId6"/>
    <p:sldId id="352" r:id="rId7"/>
    <p:sldId id="377" r:id="rId8"/>
    <p:sldId id="393" r:id="rId9"/>
    <p:sldId id="508" r:id="rId10"/>
    <p:sldId id="507" r:id="rId11"/>
    <p:sldId id="349" r:id="rId12"/>
    <p:sldId id="350" r:id="rId13"/>
    <p:sldId id="557" r:id="rId14"/>
    <p:sldId id="386" r:id="rId15"/>
    <p:sldId id="518" r:id="rId16"/>
    <p:sldId id="388" r:id="rId17"/>
    <p:sldId id="511" r:id="rId18"/>
    <p:sldId id="512" r:id="rId19"/>
    <p:sldId id="531" r:id="rId20"/>
    <p:sldId id="525" r:id="rId21"/>
    <p:sldId id="527" r:id="rId22"/>
    <p:sldId id="528" r:id="rId23"/>
    <p:sldId id="529" r:id="rId24"/>
    <p:sldId id="530" r:id="rId25"/>
    <p:sldId id="540" r:id="rId26"/>
    <p:sldId id="541" r:id="rId27"/>
    <p:sldId id="542" r:id="rId28"/>
    <p:sldId id="543" r:id="rId29"/>
    <p:sldId id="544" r:id="rId30"/>
    <p:sldId id="545" r:id="rId31"/>
    <p:sldId id="546" r:id="rId32"/>
    <p:sldId id="547" r:id="rId33"/>
    <p:sldId id="548" r:id="rId34"/>
    <p:sldId id="421" r:id="rId35"/>
    <p:sldId id="486" r:id="rId36"/>
    <p:sldId id="420" r:id="rId37"/>
    <p:sldId id="318" r:id="rId38"/>
    <p:sldId id="334" r:id="rId39"/>
    <p:sldId id="550" r:id="rId40"/>
    <p:sldId id="551" r:id="rId41"/>
    <p:sldId id="552" r:id="rId42"/>
    <p:sldId id="481" r:id="rId43"/>
    <p:sldId id="482" r:id="rId44"/>
    <p:sldId id="483" r:id="rId45"/>
    <p:sldId id="484" r:id="rId46"/>
    <p:sldId id="322" r:id="rId47"/>
    <p:sldId id="342" r:id="rId48"/>
    <p:sldId id="324" r:id="rId49"/>
    <p:sldId id="427" r:id="rId50"/>
    <p:sldId id="428" r:id="rId51"/>
    <p:sldId id="429" r:id="rId52"/>
    <p:sldId id="364" r:id="rId53"/>
    <p:sldId id="373" r:id="rId54"/>
    <p:sldId id="499" r:id="rId55"/>
    <p:sldId id="534" r:id="rId56"/>
    <p:sldId id="535" r:id="rId57"/>
    <p:sldId id="537" r:id="rId58"/>
    <p:sldId id="536" r:id="rId59"/>
    <p:sldId id="554" r:id="rId60"/>
    <p:sldId id="555" r:id="rId61"/>
    <p:sldId id="556" r:id="rId62"/>
    <p:sldId id="538" r:id="rId63"/>
    <p:sldId id="553" r:id="rId64"/>
    <p:sldId id="343" r:id="rId65"/>
    <p:sldId id="487" r:id="rId66"/>
    <p:sldId id="488" r:id="rId67"/>
    <p:sldId id="489" r:id="rId68"/>
    <p:sldId id="426" r:id="rId69"/>
    <p:sldId id="455" r:id="rId70"/>
    <p:sldId id="456" r:id="rId71"/>
    <p:sldId id="329" r:id="rId72"/>
    <p:sldId id="330" r:id="rId73"/>
    <p:sldId id="289" r:id="rId74"/>
    <p:sldId id="357" r:id="rId75"/>
    <p:sldId id="328" r:id="rId76"/>
    <p:sldId id="372" r:id="rId77"/>
  </p:sldIdLst>
  <p:sldSz cx="9144000" cy="6858000" type="screen4x3"/>
  <p:notesSz cx="6997700" cy="92837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guide id="3" pos="2980" userDrawn="1">
          <p15:clr>
            <a:srgbClr val="A4A3A4"/>
          </p15:clr>
        </p15:guide>
      </p15:sldGuideLst>
    </p:ext>
    <p:ext uri="{2D200454-40CA-4A62-9FC3-DE9A4176ACB9}">
      <p15:notesGuideLst xmlns:p15="http://schemas.microsoft.com/office/powerpoint/2012/main">
        <p15:guide id="1" orient="horz" pos="2924">
          <p15:clr>
            <a:srgbClr val="A4A3A4"/>
          </p15:clr>
        </p15:guide>
        <p15:guide id="2" pos="22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8064A2"/>
    <a:srgbClr val="000000"/>
    <a:srgbClr val="880000"/>
    <a:srgbClr val="000099"/>
    <a:srgbClr val="CC0066"/>
    <a:srgbClr val="0000CC"/>
    <a:srgbClr val="008000"/>
    <a:srgbClr val="000088"/>
    <a:srgbClr val="A000A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496" autoAdjust="0"/>
    <p:restoredTop sz="76819" autoAdjust="0"/>
  </p:normalViewPr>
  <p:slideViewPr>
    <p:cSldViewPr>
      <p:cViewPr varScale="1">
        <p:scale>
          <a:sx n="122" d="100"/>
          <a:sy n="122" d="100"/>
        </p:scale>
        <p:origin x="2779" y="17"/>
      </p:cViewPr>
      <p:guideLst>
        <p:guide orient="horz" pos="2160"/>
        <p:guide pos="2880"/>
        <p:guide pos="2980"/>
      </p:guideLst>
    </p:cSldViewPr>
  </p:slideViewPr>
  <p:outlineViewPr>
    <p:cViewPr>
      <p:scale>
        <a:sx n="33" d="100"/>
        <a:sy n="33" d="100"/>
      </p:scale>
      <p:origin x="0" y="-9355"/>
    </p:cViewPr>
  </p:outlineViewPr>
  <p:notesTextViewPr>
    <p:cViewPr>
      <p:scale>
        <a:sx n="3" d="2"/>
        <a:sy n="3" d="2"/>
      </p:scale>
      <p:origin x="0" y="0"/>
    </p:cViewPr>
  </p:notesTextViewPr>
  <p:sorterViewPr>
    <p:cViewPr>
      <p:scale>
        <a:sx n="66" d="100"/>
        <a:sy n="66" d="100"/>
      </p:scale>
      <p:origin x="0" y="1642"/>
    </p:cViewPr>
  </p:sorterViewPr>
  <p:notesViewPr>
    <p:cSldViewPr>
      <p:cViewPr varScale="1">
        <p:scale>
          <a:sx n="98" d="100"/>
          <a:sy n="98" d="100"/>
        </p:scale>
        <p:origin x="3552" y="90"/>
      </p:cViewPr>
      <p:guideLst>
        <p:guide orient="horz" pos="2924"/>
        <p:guide pos="22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notesMaster" Target="notesMasters/notesMaster1.xml"/><Relationship Id="rId8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2125" cy="46355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963988" y="0"/>
            <a:ext cx="3032125" cy="463550"/>
          </a:xfrm>
          <a:prstGeom prst="rect">
            <a:avLst/>
          </a:prstGeom>
        </p:spPr>
        <p:txBody>
          <a:bodyPr vert="horz" lIns="91440" tIns="45720" rIns="91440" bIns="45720" rtlCol="0"/>
          <a:lstStyle>
            <a:lvl1pPr algn="r">
              <a:defRPr sz="1200"/>
            </a:lvl1pPr>
          </a:lstStyle>
          <a:p>
            <a:fld id="{3FDFFFD8-DC09-4547-9D7D-40674485815A}" type="datetimeFigureOut">
              <a:rPr lang="en-US" smtClean="0"/>
              <a:pPr/>
              <a:t>1/4/2022</a:t>
            </a:fld>
            <a:endParaRPr lang="en-US" dirty="0"/>
          </a:p>
        </p:txBody>
      </p:sp>
      <p:sp>
        <p:nvSpPr>
          <p:cNvPr id="4" name="Footer Placeholder 3"/>
          <p:cNvSpPr>
            <a:spLocks noGrp="1"/>
          </p:cNvSpPr>
          <p:nvPr>
            <p:ph type="ftr" sz="quarter" idx="2"/>
          </p:nvPr>
        </p:nvSpPr>
        <p:spPr>
          <a:xfrm>
            <a:off x="0" y="8818563"/>
            <a:ext cx="3032125" cy="46355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963988" y="8818563"/>
            <a:ext cx="3032125" cy="463550"/>
          </a:xfrm>
          <a:prstGeom prst="rect">
            <a:avLst/>
          </a:prstGeom>
        </p:spPr>
        <p:txBody>
          <a:bodyPr vert="horz" lIns="91440" tIns="45720" rIns="91440" bIns="45720" rtlCol="0" anchor="b"/>
          <a:lstStyle>
            <a:lvl1pPr algn="r">
              <a:defRPr sz="1200"/>
            </a:lvl1pPr>
          </a:lstStyle>
          <a:p>
            <a:fld id="{AB42991A-AE45-4A57-ACE3-48C693850C78}" type="slidenum">
              <a:rPr lang="en-US" smtClean="0"/>
              <a:pPr/>
              <a:t>‹#›</a:t>
            </a:fld>
            <a:endParaRPr lang="en-US" dirty="0"/>
          </a:p>
        </p:txBody>
      </p:sp>
    </p:spTree>
    <p:extLst>
      <p:ext uri="{BB962C8B-B14F-4D97-AF65-F5344CB8AC3E}">
        <p14:creationId xmlns:p14="http://schemas.microsoft.com/office/powerpoint/2010/main" val="220573849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2337" cy="464185"/>
          </a:xfrm>
          <a:prstGeom prst="rect">
            <a:avLst/>
          </a:prstGeom>
        </p:spPr>
        <p:txBody>
          <a:bodyPr vert="horz" lIns="93031" tIns="46516" rIns="93031" bIns="46516" rtlCol="0"/>
          <a:lstStyle>
            <a:lvl1pPr algn="l">
              <a:defRPr sz="1200"/>
            </a:lvl1pPr>
          </a:lstStyle>
          <a:p>
            <a:endParaRPr lang="en-US" dirty="0"/>
          </a:p>
        </p:txBody>
      </p:sp>
      <p:sp>
        <p:nvSpPr>
          <p:cNvPr id="3" name="Date Placeholder 2"/>
          <p:cNvSpPr>
            <a:spLocks noGrp="1"/>
          </p:cNvSpPr>
          <p:nvPr>
            <p:ph type="dt" idx="1"/>
          </p:nvPr>
        </p:nvSpPr>
        <p:spPr>
          <a:xfrm>
            <a:off x="3963744" y="0"/>
            <a:ext cx="3032337" cy="464185"/>
          </a:xfrm>
          <a:prstGeom prst="rect">
            <a:avLst/>
          </a:prstGeom>
        </p:spPr>
        <p:txBody>
          <a:bodyPr vert="horz" lIns="93031" tIns="46516" rIns="93031" bIns="46516" rtlCol="0"/>
          <a:lstStyle>
            <a:lvl1pPr algn="r">
              <a:defRPr sz="1200"/>
            </a:lvl1pPr>
          </a:lstStyle>
          <a:p>
            <a:fld id="{47708A77-0E75-49DA-A727-CCA84B12A3B4}" type="datetimeFigureOut">
              <a:rPr lang="en-US" smtClean="0"/>
              <a:pPr/>
              <a:t>1/4/2022</a:t>
            </a:fld>
            <a:endParaRPr lang="en-US" dirty="0"/>
          </a:p>
        </p:txBody>
      </p:sp>
      <p:sp>
        <p:nvSpPr>
          <p:cNvPr id="4" name="Slide Image Placeholder 3"/>
          <p:cNvSpPr>
            <a:spLocks noGrp="1" noRot="1" noChangeAspect="1"/>
          </p:cNvSpPr>
          <p:nvPr>
            <p:ph type="sldImg" idx="2"/>
          </p:nvPr>
        </p:nvSpPr>
        <p:spPr>
          <a:xfrm>
            <a:off x="1177925" y="696913"/>
            <a:ext cx="4641850" cy="3481387"/>
          </a:xfrm>
          <a:prstGeom prst="rect">
            <a:avLst/>
          </a:prstGeom>
          <a:noFill/>
          <a:ln w="12700">
            <a:solidFill>
              <a:prstClr val="black"/>
            </a:solidFill>
          </a:ln>
        </p:spPr>
        <p:txBody>
          <a:bodyPr vert="horz" lIns="93031" tIns="46516" rIns="93031" bIns="46516" rtlCol="0" anchor="ctr"/>
          <a:lstStyle/>
          <a:p>
            <a:endParaRPr lang="en-US" dirty="0"/>
          </a:p>
        </p:txBody>
      </p:sp>
      <p:sp>
        <p:nvSpPr>
          <p:cNvPr id="5" name="Notes Placeholder 4"/>
          <p:cNvSpPr>
            <a:spLocks noGrp="1"/>
          </p:cNvSpPr>
          <p:nvPr>
            <p:ph type="body" sz="quarter" idx="3"/>
          </p:nvPr>
        </p:nvSpPr>
        <p:spPr>
          <a:xfrm>
            <a:off x="699770" y="4409758"/>
            <a:ext cx="5598160" cy="4177665"/>
          </a:xfrm>
          <a:prstGeom prst="rect">
            <a:avLst/>
          </a:prstGeom>
        </p:spPr>
        <p:txBody>
          <a:bodyPr vert="horz" lIns="93031" tIns="46516" rIns="93031" bIns="46516"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17904"/>
            <a:ext cx="3032337" cy="464185"/>
          </a:xfrm>
          <a:prstGeom prst="rect">
            <a:avLst/>
          </a:prstGeom>
        </p:spPr>
        <p:txBody>
          <a:bodyPr vert="horz" lIns="93031" tIns="46516" rIns="93031" bIns="46516"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63744" y="8817904"/>
            <a:ext cx="3032337" cy="464185"/>
          </a:xfrm>
          <a:prstGeom prst="rect">
            <a:avLst/>
          </a:prstGeom>
        </p:spPr>
        <p:txBody>
          <a:bodyPr vert="horz" lIns="93031" tIns="46516" rIns="93031" bIns="46516" rtlCol="0" anchor="b"/>
          <a:lstStyle>
            <a:lvl1pPr algn="r">
              <a:defRPr sz="1200"/>
            </a:lvl1pPr>
          </a:lstStyle>
          <a:p>
            <a:fld id="{21C50AC6-4A2A-4859-8710-3C1CB3489C67}" type="slidenum">
              <a:rPr lang="en-US" smtClean="0"/>
              <a:pPr/>
              <a:t>‹#›</a:t>
            </a:fld>
            <a:endParaRPr lang="en-US" dirty="0"/>
          </a:p>
        </p:txBody>
      </p:sp>
    </p:spTree>
    <p:extLst>
      <p:ext uri="{BB962C8B-B14F-4D97-AF65-F5344CB8AC3E}">
        <p14:creationId xmlns:p14="http://schemas.microsoft.com/office/powerpoint/2010/main" val="2293203033"/>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“Don’t Panic!” </a:t>
            </a:r>
            <a:r>
              <a:rPr lang="en-US" i="1" dirty="0" smtClean="0"/>
              <a:t>The</a:t>
            </a:r>
            <a:r>
              <a:rPr lang="en-US" i="1" baseline="0" dirty="0" smtClean="0"/>
              <a:t> Hitchhikers Guide to the Galaxy</a:t>
            </a:r>
            <a:endParaRPr lang="en-US" i="1" dirty="0" smtClean="0"/>
          </a:p>
          <a:p>
            <a:r>
              <a:rPr lang="en-US" dirty="0" smtClean="0"/>
              <a:t>Image – the rabbit</a:t>
            </a:r>
            <a:r>
              <a:rPr lang="en-US" baseline="0" dirty="0" smtClean="0"/>
              <a:t> from Monty Python’s </a:t>
            </a:r>
            <a:r>
              <a:rPr lang="en-US" i="1" baseline="0" dirty="0" smtClean="0"/>
              <a:t>The Holy Grail</a:t>
            </a:r>
          </a:p>
          <a:p>
            <a:r>
              <a:rPr lang="en-US" i="0" baseline="0" dirty="0" smtClean="0"/>
              <a:t>“Things are only impossible until they’re not.”  Jean Luc Picard, </a:t>
            </a:r>
            <a:r>
              <a:rPr lang="en-US" i="1" baseline="0" dirty="0" smtClean="0"/>
              <a:t>Star Trek:  The Next Generation</a:t>
            </a:r>
            <a:endParaRPr lang="en-US" i="1" dirty="0"/>
          </a:p>
        </p:txBody>
      </p:sp>
      <p:sp>
        <p:nvSpPr>
          <p:cNvPr id="4" name="Slide Number Placeholder 3"/>
          <p:cNvSpPr>
            <a:spLocks noGrp="1"/>
          </p:cNvSpPr>
          <p:nvPr>
            <p:ph type="sldNum" sz="quarter" idx="10"/>
          </p:nvPr>
        </p:nvSpPr>
        <p:spPr/>
        <p:txBody>
          <a:bodyPr/>
          <a:lstStyle/>
          <a:p>
            <a:fld id="{21C50AC6-4A2A-4859-8710-3C1CB3489C67}" type="slidenum">
              <a:rPr lang="en-US" smtClean="0"/>
              <a:pPr/>
              <a:t>2</a:t>
            </a:fld>
            <a:endParaRPr lang="en-US" dirty="0"/>
          </a:p>
        </p:txBody>
      </p:sp>
    </p:spTree>
    <p:extLst>
      <p:ext uri="{BB962C8B-B14F-4D97-AF65-F5344CB8AC3E}">
        <p14:creationId xmlns:p14="http://schemas.microsoft.com/office/powerpoint/2010/main" val="8034459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Clone()</a:t>
            </a:r>
            <a:r>
              <a:rPr lang="en-US" baseline="0" dirty="0" smtClean="0"/>
              <a:t> is a pure virtual function overridden for each derived type. QueryInterface checks the role and casts it to the appropriate type.</a:t>
            </a:r>
            <a:endParaRPr lang="en-US" dirty="0"/>
          </a:p>
        </p:txBody>
      </p:sp>
      <p:sp>
        <p:nvSpPr>
          <p:cNvPr id="4" name="Slide Number Placeholder 3"/>
          <p:cNvSpPr>
            <a:spLocks noGrp="1"/>
          </p:cNvSpPr>
          <p:nvPr>
            <p:ph type="sldNum" sz="quarter" idx="10"/>
          </p:nvPr>
        </p:nvSpPr>
        <p:spPr/>
        <p:txBody>
          <a:bodyPr/>
          <a:lstStyle/>
          <a:p>
            <a:fld id="{21C50AC6-4A2A-4859-8710-3C1CB3489C67}" type="slidenum">
              <a:rPr lang="en-US" smtClean="0"/>
              <a:pPr/>
              <a:t>53</a:t>
            </a:fld>
            <a:endParaRPr lang="en-US" dirty="0"/>
          </a:p>
        </p:txBody>
      </p:sp>
    </p:spTree>
    <p:extLst>
      <p:ext uri="{BB962C8B-B14F-4D97-AF65-F5344CB8AC3E}">
        <p14:creationId xmlns:p14="http://schemas.microsoft.com/office/powerpoint/2010/main" val="26272839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1C50AC6-4A2A-4859-8710-3C1CB3489C67}" type="slidenum">
              <a:rPr lang="en-US" smtClean="0"/>
              <a:pPr/>
              <a:t>54</a:t>
            </a:fld>
            <a:endParaRPr lang="en-US" dirty="0"/>
          </a:p>
        </p:txBody>
      </p:sp>
    </p:spTree>
    <p:extLst>
      <p:ext uri="{BB962C8B-B14F-4D97-AF65-F5344CB8AC3E}">
        <p14:creationId xmlns:p14="http://schemas.microsoft.com/office/powerpoint/2010/main" val="40746376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1C50AC6-4A2A-4859-8710-3C1CB3489C67}" type="slidenum">
              <a:rPr lang="en-US" smtClean="0"/>
              <a:pPr/>
              <a:t>56</a:t>
            </a:fld>
            <a:endParaRPr lang="en-US" dirty="0"/>
          </a:p>
        </p:txBody>
      </p:sp>
    </p:spTree>
    <p:extLst>
      <p:ext uri="{BB962C8B-B14F-4D97-AF65-F5344CB8AC3E}">
        <p14:creationId xmlns:p14="http://schemas.microsoft.com/office/powerpoint/2010/main" val="38678622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Popular</a:t>
            </a:r>
            <a:r>
              <a:rPr lang="en-US" baseline="0" dirty="0" smtClean="0"/>
              <a:t> example of a state machine – the vending machine. It sits in the idle state, waiting for someone to put coins in it. It then counts the coins, until 1) there are enough coins, 2) the cancel button is hit, or 3) a bad coin shows up. If there are enough coins, then it waits until a selection is made or cancel is hit. When a selection is made, then something is dispensed, and change is given. It then returns to the idle state. </a:t>
            </a:r>
          </a:p>
          <a:p>
            <a:endParaRPr lang="en-US" baseline="0" dirty="0" smtClean="0"/>
          </a:p>
          <a:p>
            <a:r>
              <a:rPr lang="en-US" baseline="0" dirty="0" smtClean="0"/>
              <a:t>If reject or cancel occurs, change is given and it returns to idle. </a:t>
            </a:r>
          </a:p>
          <a:p>
            <a:endParaRPr lang="en-US" baseline="0" dirty="0" smtClean="0"/>
          </a:p>
          <a:p>
            <a:r>
              <a:rPr lang="en-US" baseline="0" dirty="0" smtClean="0"/>
              <a:t>This is not a perfect example for AFSIM, but we will use it nonetheless. </a:t>
            </a:r>
            <a:endParaRPr lang="en-US" dirty="0" smtClean="0"/>
          </a:p>
          <a:p>
            <a:endParaRPr lang="en-US" dirty="0"/>
          </a:p>
        </p:txBody>
      </p:sp>
      <p:sp>
        <p:nvSpPr>
          <p:cNvPr id="4" name="Slide Number Placeholder 3"/>
          <p:cNvSpPr>
            <a:spLocks noGrp="1"/>
          </p:cNvSpPr>
          <p:nvPr>
            <p:ph type="sldNum" sz="quarter" idx="10"/>
          </p:nvPr>
        </p:nvSpPr>
        <p:spPr/>
        <p:txBody>
          <a:bodyPr/>
          <a:lstStyle/>
          <a:p>
            <a:fld id="{21C50AC6-4A2A-4859-8710-3C1CB3489C67}" type="slidenum">
              <a:rPr lang="en-US" smtClean="0"/>
              <a:pPr/>
              <a:t>58</a:t>
            </a:fld>
            <a:endParaRPr lang="en-US" dirty="0"/>
          </a:p>
        </p:txBody>
      </p:sp>
    </p:spTree>
    <p:extLst>
      <p:ext uri="{BB962C8B-B14F-4D97-AF65-F5344CB8AC3E}">
        <p14:creationId xmlns:p14="http://schemas.microsoft.com/office/powerpoint/2010/main" val="37002855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398" eaLnBrk="0" hangingPunct="0">
              <a:defRPr sz="1000">
                <a:solidFill>
                  <a:schemeClr val="tx1"/>
                </a:solidFill>
                <a:latin typeface="Arial" charset="0"/>
              </a:defRPr>
            </a:lvl1pPr>
            <a:lvl2pPr marL="740520" indent="-284816" defTabSz="930398" eaLnBrk="0" hangingPunct="0">
              <a:defRPr sz="1000">
                <a:solidFill>
                  <a:schemeClr val="tx1"/>
                </a:solidFill>
                <a:latin typeface="Arial" charset="0"/>
              </a:defRPr>
            </a:lvl2pPr>
            <a:lvl3pPr marL="1139263" indent="-227852" defTabSz="930398" eaLnBrk="0" hangingPunct="0">
              <a:defRPr sz="1000">
                <a:solidFill>
                  <a:schemeClr val="tx1"/>
                </a:solidFill>
                <a:latin typeface="Arial" charset="0"/>
              </a:defRPr>
            </a:lvl3pPr>
            <a:lvl4pPr marL="1594967" indent="-227852" defTabSz="930398" eaLnBrk="0" hangingPunct="0">
              <a:defRPr sz="1000">
                <a:solidFill>
                  <a:schemeClr val="tx1"/>
                </a:solidFill>
                <a:latin typeface="Arial" charset="0"/>
              </a:defRPr>
            </a:lvl4pPr>
            <a:lvl5pPr marL="2050673" indent="-227852" defTabSz="930398" eaLnBrk="0" hangingPunct="0">
              <a:defRPr sz="1000">
                <a:solidFill>
                  <a:schemeClr val="tx1"/>
                </a:solidFill>
                <a:latin typeface="Arial" charset="0"/>
              </a:defRPr>
            </a:lvl5pPr>
            <a:lvl6pPr marL="2506378" indent="-227852" defTabSz="930398" eaLnBrk="0" fontAlgn="base" hangingPunct="0">
              <a:spcBef>
                <a:spcPct val="0"/>
              </a:spcBef>
              <a:spcAft>
                <a:spcPct val="0"/>
              </a:spcAft>
              <a:defRPr sz="1000">
                <a:solidFill>
                  <a:schemeClr val="tx1"/>
                </a:solidFill>
                <a:latin typeface="Arial" charset="0"/>
              </a:defRPr>
            </a:lvl6pPr>
            <a:lvl7pPr marL="2962083" indent="-227852" defTabSz="930398" eaLnBrk="0" fontAlgn="base" hangingPunct="0">
              <a:spcBef>
                <a:spcPct val="0"/>
              </a:spcBef>
              <a:spcAft>
                <a:spcPct val="0"/>
              </a:spcAft>
              <a:defRPr sz="1000">
                <a:solidFill>
                  <a:schemeClr val="tx1"/>
                </a:solidFill>
                <a:latin typeface="Arial" charset="0"/>
              </a:defRPr>
            </a:lvl7pPr>
            <a:lvl8pPr marL="3417788" indent="-227852" defTabSz="930398" eaLnBrk="0" fontAlgn="base" hangingPunct="0">
              <a:spcBef>
                <a:spcPct val="0"/>
              </a:spcBef>
              <a:spcAft>
                <a:spcPct val="0"/>
              </a:spcAft>
              <a:defRPr sz="1000">
                <a:solidFill>
                  <a:schemeClr val="tx1"/>
                </a:solidFill>
                <a:latin typeface="Arial" charset="0"/>
              </a:defRPr>
            </a:lvl8pPr>
            <a:lvl9pPr marL="3873494" indent="-227852" defTabSz="930398" eaLnBrk="0" fontAlgn="base" hangingPunct="0">
              <a:spcBef>
                <a:spcPct val="0"/>
              </a:spcBef>
              <a:spcAft>
                <a:spcPct val="0"/>
              </a:spcAft>
              <a:defRPr sz="1000">
                <a:solidFill>
                  <a:schemeClr val="tx1"/>
                </a:solidFill>
                <a:latin typeface="Arial" charset="0"/>
              </a:defRPr>
            </a:lvl9pPr>
          </a:lstStyle>
          <a:p>
            <a:pPr eaLnBrk="1" hangingPunct="1"/>
            <a:fld id="{8ED1FDD1-FE5B-4FE3-9E1A-ECA85A689A7E}" type="slidenum">
              <a:rPr lang="en-US" altLang="en-US" sz="1200"/>
              <a:pPr eaLnBrk="1" hangingPunct="1"/>
              <a:t>59</a:t>
            </a:fld>
            <a:endParaRPr lang="en-US" altLang="en-US" sz="1200"/>
          </a:p>
        </p:txBody>
      </p:sp>
      <p:sp>
        <p:nvSpPr>
          <p:cNvPr id="44035" name="Rectangle 2"/>
          <p:cNvSpPr>
            <a:spLocks noGrp="1" noRot="1" noChangeAspect="1" noChangeArrowheads="1" noTextEdit="1"/>
          </p:cNvSpPr>
          <p:nvPr>
            <p:ph type="sldImg"/>
          </p:nvPr>
        </p:nvSpPr>
        <p:spPr>
          <a:xfrm>
            <a:off x="1177925" y="695325"/>
            <a:ext cx="4641850" cy="3481388"/>
          </a:xfrm>
          <a:ln/>
        </p:spPr>
      </p:sp>
      <p:sp>
        <p:nvSpPr>
          <p:cNvPr id="440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latin typeface="Arial" charset="0"/>
              </a:rPr>
              <a:t>Track Status Indications:</a:t>
            </a:r>
          </a:p>
          <a:p>
            <a:pPr eaLnBrk="1" hangingPunct="1"/>
            <a:r>
              <a:rPr lang="en-US" altLang="en-US" smtClean="0">
                <a:latin typeface="Arial" charset="0"/>
              </a:rPr>
              <a:t> cNONE,                      //!&lt; There is no change, or the code is invalid.</a:t>
            </a:r>
          </a:p>
          <a:p>
            <a:pPr eaLnBrk="1" hangingPunct="1"/>
            <a:r>
              <a:rPr lang="en-US" altLang="en-US" smtClean="0">
                <a:latin typeface="Arial" charset="0"/>
              </a:rPr>
              <a:t> cCREATED,                   //!&lt; A local track has been created.</a:t>
            </a:r>
          </a:p>
          <a:p>
            <a:pPr eaLnBrk="1" hangingPunct="1"/>
            <a:r>
              <a:rPr lang="en-US" altLang="en-US" smtClean="0">
                <a:latin typeface="Arial" charset="0"/>
              </a:rPr>
              <a:t> cUPDATED,                   //!&lt; A local track has been updated.</a:t>
            </a:r>
          </a:p>
          <a:p>
            <a:pPr eaLnBrk="1" hangingPunct="1"/>
            <a:r>
              <a:rPr lang="en-US" altLang="en-US" smtClean="0">
                <a:latin typeface="Arial" charset="0"/>
              </a:rPr>
              <a:t> cDROPPED,                   //!&lt; A local track has been dropped.</a:t>
            </a:r>
          </a:p>
          <a:p>
            <a:pPr eaLnBrk="1" hangingPunct="1"/>
            <a:r>
              <a:rPr lang="en-US" altLang="en-US" smtClean="0">
                <a:latin typeface="Arial" charset="0"/>
              </a:rPr>
              <a:t> cCORRELATED,                //!&lt; A local track has been correlated.         </a:t>
            </a:r>
          </a:p>
          <a:p>
            <a:pPr eaLnBrk="1" hangingPunct="1"/>
            <a:r>
              <a:rPr lang="en-US" altLang="en-US" smtClean="0">
                <a:latin typeface="Arial" charset="0"/>
              </a:rPr>
              <a:t> cDECORRELATED,              //!&lt; A local track has been decorrelated.</a:t>
            </a:r>
          </a:p>
          <a:p>
            <a:pPr eaLnBrk="1" hangingPunct="1"/>
            <a:r>
              <a:rPr lang="en-US" altLang="en-US" smtClean="0">
                <a:latin typeface="Arial" charset="0"/>
              </a:rPr>
              <a:t> cCANDIDATE_TRACK_PROMOTED,  //!&lt; A "candidate" local track has been promoted to a full local track.</a:t>
            </a:r>
          </a:p>
          <a:p>
            <a:pPr eaLnBrk="1" hangingPunct="1"/>
            <a:r>
              <a:rPr lang="en-US" altLang="en-US" smtClean="0">
                <a:latin typeface="Arial" charset="0"/>
              </a:rPr>
              <a:t> cRAW_TRACK_DROPPED,         //!&lt; A raw track has been dropped.</a:t>
            </a:r>
          </a:p>
          <a:p>
            <a:pPr eaLnBrk="1" hangingPunct="1"/>
            <a:r>
              <a:rPr lang="en-US" altLang="en-US" smtClean="0">
                <a:latin typeface="Arial" charset="0"/>
              </a:rPr>
              <a:t> cRAW_TRACK_RECEIVED,        //!&lt; An unprocessed raw track was received.</a:t>
            </a:r>
          </a:p>
          <a:p>
            <a:pPr eaLnBrk="1" hangingPunct="1"/>
            <a:r>
              <a:rPr lang="en-US" altLang="en-US" smtClean="0">
                <a:latin typeface="Arial" charset="0"/>
              </a:rPr>
              <a:t> cCURRENT_TARGET_CHANGED     //!&lt; The current target has changed.         </a:t>
            </a:r>
          </a:p>
          <a:p>
            <a:pPr eaLnBrk="1" hangingPunct="1"/>
            <a:r>
              <a:rPr lang="en-US" altLang="en-US" smtClean="0">
                <a:latin typeface="Arial" charset="0"/>
              </a:rPr>
              <a:t> </a:t>
            </a:r>
          </a:p>
        </p:txBody>
      </p:sp>
    </p:spTree>
    <p:extLst>
      <p:ext uri="{BB962C8B-B14F-4D97-AF65-F5344CB8AC3E}">
        <p14:creationId xmlns:p14="http://schemas.microsoft.com/office/powerpoint/2010/main" val="22179132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398" eaLnBrk="0" hangingPunct="0">
              <a:defRPr sz="1000">
                <a:solidFill>
                  <a:schemeClr val="tx1"/>
                </a:solidFill>
                <a:latin typeface="Arial" charset="0"/>
              </a:defRPr>
            </a:lvl1pPr>
            <a:lvl2pPr marL="740520" indent="-284816" defTabSz="930398" eaLnBrk="0" hangingPunct="0">
              <a:defRPr sz="1000">
                <a:solidFill>
                  <a:schemeClr val="tx1"/>
                </a:solidFill>
                <a:latin typeface="Arial" charset="0"/>
              </a:defRPr>
            </a:lvl2pPr>
            <a:lvl3pPr marL="1139263" indent="-227852" defTabSz="930398" eaLnBrk="0" hangingPunct="0">
              <a:defRPr sz="1000">
                <a:solidFill>
                  <a:schemeClr val="tx1"/>
                </a:solidFill>
                <a:latin typeface="Arial" charset="0"/>
              </a:defRPr>
            </a:lvl3pPr>
            <a:lvl4pPr marL="1594967" indent="-227852" defTabSz="930398" eaLnBrk="0" hangingPunct="0">
              <a:defRPr sz="1000">
                <a:solidFill>
                  <a:schemeClr val="tx1"/>
                </a:solidFill>
                <a:latin typeface="Arial" charset="0"/>
              </a:defRPr>
            </a:lvl4pPr>
            <a:lvl5pPr marL="2050673" indent="-227852" defTabSz="930398" eaLnBrk="0" hangingPunct="0">
              <a:defRPr sz="1000">
                <a:solidFill>
                  <a:schemeClr val="tx1"/>
                </a:solidFill>
                <a:latin typeface="Arial" charset="0"/>
              </a:defRPr>
            </a:lvl5pPr>
            <a:lvl6pPr marL="2506378" indent="-227852" defTabSz="930398" eaLnBrk="0" fontAlgn="base" hangingPunct="0">
              <a:spcBef>
                <a:spcPct val="0"/>
              </a:spcBef>
              <a:spcAft>
                <a:spcPct val="0"/>
              </a:spcAft>
              <a:defRPr sz="1000">
                <a:solidFill>
                  <a:schemeClr val="tx1"/>
                </a:solidFill>
                <a:latin typeface="Arial" charset="0"/>
              </a:defRPr>
            </a:lvl6pPr>
            <a:lvl7pPr marL="2962083" indent="-227852" defTabSz="930398" eaLnBrk="0" fontAlgn="base" hangingPunct="0">
              <a:spcBef>
                <a:spcPct val="0"/>
              </a:spcBef>
              <a:spcAft>
                <a:spcPct val="0"/>
              </a:spcAft>
              <a:defRPr sz="1000">
                <a:solidFill>
                  <a:schemeClr val="tx1"/>
                </a:solidFill>
                <a:latin typeface="Arial" charset="0"/>
              </a:defRPr>
            </a:lvl7pPr>
            <a:lvl8pPr marL="3417788" indent="-227852" defTabSz="930398" eaLnBrk="0" fontAlgn="base" hangingPunct="0">
              <a:spcBef>
                <a:spcPct val="0"/>
              </a:spcBef>
              <a:spcAft>
                <a:spcPct val="0"/>
              </a:spcAft>
              <a:defRPr sz="1000">
                <a:solidFill>
                  <a:schemeClr val="tx1"/>
                </a:solidFill>
                <a:latin typeface="Arial" charset="0"/>
              </a:defRPr>
            </a:lvl8pPr>
            <a:lvl9pPr marL="3873494" indent="-227852" defTabSz="930398" eaLnBrk="0" fontAlgn="base" hangingPunct="0">
              <a:spcBef>
                <a:spcPct val="0"/>
              </a:spcBef>
              <a:spcAft>
                <a:spcPct val="0"/>
              </a:spcAft>
              <a:defRPr sz="1000">
                <a:solidFill>
                  <a:schemeClr val="tx1"/>
                </a:solidFill>
                <a:latin typeface="Arial" charset="0"/>
              </a:defRPr>
            </a:lvl9pPr>
          </a:lstStyle>
          <a:p>
            <a:pPr eaLnBrk="1" hangingPunct="1"/>
            <a:fld id="{B9831C04-23E3-4B6C-A7CE-248D95426EA0}" type="slidenum">
              <a:rPr lang="en-US" altLang="en-US" sz="1200"/>
              <a:pPr eaLnBrk="1" hangingPunct="1"/>
              <a:t>60</a:t>
            </a:fld>
            <a:endParaRPr lang="en-US" altLang="en-US" sz="1200"/>
          </a:p>
        </p:txBody>
      </p:sp>
      <p:sp>
        <p:nvSpPr>
          <p:cNvPr id="45059" name="Rectangle 2"/>
          <p:cNvSpPr>
            <a:spLocks noGrp="1" noRot="1" noChangeAspect="1" noChangeArrowheads="1" noTextEdit="1"/>
          </p:cNvSpPr>
          <p:nvPr>
            <p:ph type="sldImg"/>
          </p:nvPr>
        </p:nvSpPr>
        <p:spPr>
          <a:xfrm>
            <a:off x="1177925" y="695325"/>
            <a:ext cx="4641850" cy="3481388"/>
          </a:xfrm>
          <a:ln/>
        </p:spPr>
      </p:sp>
      <p:sp>
        <p:nvSpPr>
          <p:cNvPr id="450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smtClean="0">
              <a:latin typeface="Arial" charset="0"/>
            </a:endParaRPr>
          </a:p>
        </p:txBody>
      </p:sp>
    </p:spTree>
    <p:extLst>
      <p:ext uri="{BB962C8B-B14F-4D97-AF65-F5344CB8AC3E}">
        <p14:creationId xmlns:p14="http://schemas.microsoft.com/office/powerpoint/2010/main" val="36203504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398" eaLnBrk="0" hangingPunct="0">
              <a:defRPr sz="1000">
                <a:solidFill>
                  <a:schemeClr val="tx1"/>
                </a:solidFill>
                <a:latin typeface="Arial" charset="0"/>
              </a:defRPr>
            </a:lvl1pPr>
            <a:lvl2pPr marL="740520" indent="-284816" defTabSz="930398" eaLnBrk="0" hangingPunct="0">
              <a:defRPr sz="1000">
                <a:solidFill>
                  <a:schemeClr val="tx1"/>
                </a:solidFill>
                <a:latin typeface="Arial" charset="0"/>
              </a:defRPr>
            </a:lvl2pPr>
            <a:lvl3pPr marL="1139263" indent="-227852" defTabSz="930398" eaLnBrk="0" hangingPunct="0">
              <a:defRPr sz="1000">
                <a:solidFill>
                  <a:schemeClr val="tx1"/>
                </a:solidFill>
                <a:latin typeface="Arial" charset="0"/>
              </a:defRPr>
            </a:lvl3pPr>
            <a:lvl4pPr marL="1594967" indent="-227852" defTabSz="930398" eaLnBrk="0" hangingPunct="0">
              <a:defRPr sz="1000">
                <a:solidFill>
                  <a:schemeClr val="tx1"/>
                </a:solidFill>
                <a:latin typeface="Arial" charset="0"/>
              </a:defRPr>
            </a:lvl4pPr>
            <a:lvl5pPr marL="2050673" indent="-227852" defTabSz="930398" eaLnBrk="0" hangingPunct="0">
              <a:defRPr sz="1000">
                <a:solidFill>
                  <a:schemeClr val="tx1"/>
                </a:solidFill>
                <a:latin typeface="Arial" charset="0"/>
              </a:defRPr>
            </a:lvl5pPr>
            <a:lvl6pPr marL="2506378" indent="-227852" defTabSz="930398" eaLnBrk="0" fontAlgn="base" hangingPunct="0">
              <a:spcBef>
                <a:spcPct val="0"/>
              </a:spcBef>
              <a:spcAft>
                <a:spcPct val="0"/>
              </a:spcAft>
              <a:defRPr sz="1000">
                <a:solidFill>
                  <a:schemeClr val="tx1"/>
                </a:solidFill>
                <a:latin typeface="Arial" charset="0"/>
              </a:defRPr>
            </a:lvl6pPr>
            <a:lvl7pPr marL="2962083" indent="-227852" defTabSz="930398" eaLnBrk="0" fontAlgn="base" hangingPunct="0">
              <a:spcBef>
                <a:spcPct val="0"/>
              </a:spcBef>
              <a:spcAft>
                <a:spcPct val="0"/>
              </a:spcAft>
              <a:defRPr sz="1000">
                <a:solidFill>
                  <a:schemeClr val="tx1"/>
                </a:solidFill>
                <a:latin typeface="Arial" charset="0"/>
              </a:defRPr>
            </a:lvl7pPr>
            <a:lvl8pPr marL="3417788" indent="-227852" defTabSz="930398" eaLnBrk="0" fontAlgn="base" hangingPunct="0">
              <a:spcBef>
                <a:spcPct val="0"/>
              </a:spcBef>
              <a:spcAft>
                <a:spcPct val="0"/>
              </a:spcAft>
              <a:defRPr sz="1000">
                <a:solidFill>
                  <a:schemeClr val="tx1"/>
                </a:solidFill>
                <a:latin typeface="Arial" charset="0"/>
              </a:defRPr>
            </a:lvl8pPr>
            <a:lvl9pPr marL="3873494" indent="-227852" defTabSz="930398" eaLnBrk="0" fontAlgn="base" hangingPunct="0">
              <a:spcBef>
                <a:spcPct val="0"/>
              </a:spcBef>
              <a:spcAft>
                <a:spcPct val="0"/>
              </a:spcAft>
              <a:defRPr sz="1000">
                <a:solidFill>
                  <a:schemeClr val="tx1"/>
                </a:solidFill>
                <a:latin typeface="Arial" charset="0"/>
              </a:defRPr>
            </a:lvl9pPr>
          </a:lstStyle>
          <a:p>
            <a:pPr eaLnBrk="1" hangingPunct="1"/>
            <a:fld id="{8ED1FDD1-FE5B-4FE3-9E1A-ECA85A689A7E}" type="slidenum">
              <a:rPr lang="en-US" altLang="en-US" sz="1200"/>
              <a:pPr eaLnBrk="1" hangingPunct="1"/>
              <a:t>61</a:t>
            </a:fld>
            <a:endParaRPr lang="en-US" altLang="en-US" sz="1200"/>
          </a:p>
        </p:txBody>
      </p:sp>
      <p:sp>
        <p:nvSpPr>
          <p:cNvPr id="44035" name="Rectangle 2"/>
          <p:cNvSpPr>
            <a:spLocks noGrp="1" noRot="1" noChangeAspect="1" noChangeArrowheads="1" noTextEdit="1"/>
          </p:cNvSpPr>
          <p:nvPr>
            <p:ph type="sldImg"/>
          </p:nvPr>
        </p:nvSpPr>
        <p:spPr>
          <a:xfrm>
            <a:off x="1177925" y="695325"/>
            <a:ext cx="4641850" cy="3481388"/>
          </a:xfrm>
          <a:ln/>
        </p:spPr>
      </p:sp>
      <p:sp>
        <p:nvSpPr>
          <p:cNvPr id="440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smtClean="0">
                <a:latin typeface="Arial" charset="0"/>
              </a:rPr>
              <a:t>Track Status Indications:</a:t>
            </a:r>
          </a:p>
          <a:p>
            <a:pPr eaLnBrk="1" hangingPunct="1"/>
            <a:r>
              <a:rPr lang="en-US" altLang="en-US" dirty="0" smtClean="0">
                <a:latin typeface="Arial" charset="0"/>
              </a:rPr>
              <a:t> </a:t>
            </a:r>
            <a:r>
              <a:rPr lang="en-US" altLang="en-US" dirty="0" err="1" smtClean="0">
                <a:latin typeface="Arial" charset="0"/>
              </a:rPr>
              <a:t>cNONE</a:t>
            </a:r>
            <a:r>
              <a:rPr lang="en-US" altLang="en-US" dirty="0" smtClean="0">
                <a:latin typeface="Arial" charset="0"/>
              </a:rPr>
              <a:t>,                      //!&lt; There is no change, or the code is invalid.</a:t>
            </a:r>
          </a:p>
          <a:p>
            <a:pPr eaLnBrk="1" hangingPunct="1"/>
            <a:r>
              <a:rPr lang="en-US" altLang="en-US" dirty="0" smtClean="0">
                <a:latin typeface="Arial" charset="0"/>
              </a:rPr>
              <a:t> </a:t>
            </a:r>
            <a:r>
              <a:rPr lang="en-US" altLang="en-US" dirty="0" err="1" smtClean="0">
                <a:latin typeface="Arial" charset="0"/>
              </a:rPr>
              <a:t>cCREATED</a:t>
            </a:r>
            <a:r>
              <a:rPr lang="en-US" altLang="en-US" dirty="0" smtClean="0">
                <a:latin typeface="Arial" charset="0"/>
              </a:rPr>
              <a:t>,                   //!&lt; A local track has been created.</a:t>
            </a:r>
          </a:p>
          <a:p>
            <a:pPr eaLnBrk="1" hangingPunct="1"/>
            <a:r>
              <a:rPr lang="en-US" altLang="en-US" dirty="0" smtClean="0">
                <a:latin typeface="Arial" charset="0"/>
              </a:rPr>
              <a:t> </a:t>
            </a:r>
            <a:r>
              <a:rPr lang="en-US" altLang="en-US" dirty="0" err="1" smtClean="0">
                <a:latin typeface="Arial" charset="0"/>
              </a:rPr>
              <a:t>cUPDATED</a:t>
            </a:r>
            <a:r>
              <a:rPr lang="en-US" altLang="en-US" dirty="0" smtClean="0">
                <a:latin typeface="Arial" charset="0"/>
              </a:rPr>
              <a:t>,                   //!&lt; A local track has been updated.</a:t>
            </a:r>
          </a:p>
          <a:p>
            <a:pPr eaLnBrk="1" hangingPunct="1"/>
            <a:r>
              <a:rPr lang="en-US" altLang="en-US" dirty="0" smtClean="0">
                <a:latin typeface="Arial" charset="0"/>
              </a:rPr>
              <a:t> </a:t>
            </a:r>
            <a:r>
              <a:rPr lang="en-US" altLang="en-US" dirty="0" err="1" smtClean="0">
                <a:latin typeface="Arial" charset="0"/>
              </a:rPr>
              <a:t>cDROPPED</a:t>
            </a:r>
            <a:r>
              <a:rPr lang="en-US" altLang="en-US" dirty="0" smtClean="0">
                <a:latin typeface="Arial" charset="0"/>
              </a:rPr>
              <a:t>,                   //!&lt; A local track has been dropped.</a:t>
            </a:r>
          </a:p>
          <a:p>
            <a:pPr eaLnBrk="1" hangingPunct="1"/>
            <a:r>
              <a:rPr lang="en-US" altLang="en-US" dirty="0" smtClean="0">
                <a:latin typeface="Arial" charset="0"/>
              </a:rPr>
              <a:t> </a:t>
            </a:r>
            <a:r>
              <a:rPr lang="en-US" altLang="en-US" dirty="0" err="1" smtClean="0">
                <a:latin typeface="Arial" charset="0"/>
              </a:rPr>
              <a:t>cCORRELATED</a:t>
            </a:r>
            <a:r>
              <a:rPr lang="en-US" altLang="en-US" dirty="0" smtClean="0">
                <a:latin typeface="Arial" charset="0"/>
              </a:rPr>
              <a:t>,                //!&lt; A local track has been correlated.         </a:t>
            </a:r>
          </a:p>
          <a:p>
            <a:pPr eaLnBrk="1" hangingPunct="1"/>
            <a:r>
              <a:rPr lang="en-US" altLang="en-US" dirty="0" smtClean="0">
                <a:latin typeface="Arial" charset="0"/>
              </a:rPr>
              <a:t> </a:t>
            </a:r>
            <a:r>
              <a:rPr lang="en-US" altLang="en-US" dirty="0" err="1" smtClean="0">
                <a:latin typeface="Arial" charset="0"/>
              </a:rPr>
              <a:t>cDECORRELATED</a:t>
            </a:r>
            <a:r>
              <a:rPr lang="en-US" altLang="en-US" dirty="0" smtClean="0">
                <a:latin typeface="Arial" charset="0"/>
              </a:rPr>
              <a:t>,              //!&lt; A local track has been </a:t>
            </a:r>
            <a:r>
              <a:rPr lang="en-US" altLang="en-US" dirty="0" err="1" smtClean="0">
                <a:latin typeface="Arial" charset="0"/>
              </a:rPr>
              <a:t>decorrelated</a:t>
            </a:r>
            <a:r>
              <a:rPr lang="en-US" altLang="en-US" dirty="0" smtClean="0">
                <a:latin typeface="Arial" charset="0"/>
              </a:rPr>
              <a:t>.</a:t>
            </a:r>
          </a:p>
          <a:p>
            <a:pPr eaLnBrk="1" hangingPunct="1"/>
            <a:r>
              <a:rPr lang="en-US" altLang="en-US" dirty="0" smtClean="0">
                <a:latin typeface="Arial" charset="0"/>
              </a:rPr>
              <a:t> </a:t>
            </a:r>
            <a:r>
              <a:rPr lang="en-US" altLang="en-US" dirty="0" err="1" smtClean="0">
                <a:latin typeface="Arial" charset="0"/>
              </a:rPr>
              <a:t>cCANDIDATE_TRACK_PROMOTED</a:t>
            </a:r>
            <a:r>
              <a:rPr lang="en-US" altLang="en-US" dirty="0" smtClean="0">
                <a:latin typeface="Arial" charset="0"/>
              </a:rPr>
              <a:t>,  //!&lt; A "candidate" local track has been promoted to a full local track.</a:t>
            </a:r>
          </a:p>
          <a:p>
            <a:pPr eaLnBrk="1" hangingPunct="1"/>
            <a:r>
              <a:rPr lang="en-US" altLang="en-US" dirty="0" smtClean="0">
                <a:latin typeface="Arial" charset="0"/>
              </a:rPr>
              <a:t> </a:t>
            </a:r>
            <a:r>
              <a:rPr lang="en-US" altLang="en-US" dirty="0" err="1" smtClean="0">
                <a:latin typeface="Arial" charset="0"/>
              </a:rPr>
              <a:t>cRAW_TRACK_DROPPED</a:t>
            </a:r>
            <a:r>
              <a:rPr lang="en-US" altLang="en-US" dirty="0" smtClean="0">
                <a:latin typeface="Arial" charset="0"/>
              </a:rPr>
              <a:t>,         //!&lt; A raw track has been dropped.</a:t>
            </a:r>
          </a:p>
          <a:p>
            <a:pPr eaLnBrk="1" hangingPunct="1"/>
            <a:r>
              <a:rPr lang="en-US" altLang="en-US" dirty="0" smtClean="0">
                <a:latin typeface="Arial" charset="0"/>
              </a:rPr>
              <a:t> </a:t>
            </a:r>
            <a:r>
              <a:rPr lang="en-US" altLang="en-US" dirty="0" err="1" smtClean="0">
                <a:latin typeface="Arial" charset="0"/>
              </a:rPr>
              <a:t>cRAW_TRACK_RECEIVED</a:t>
            </a:r>
            <a:r>
              <a:rPr lang="en-US" altLang="en-US" dirty="0" smtClean="0">
                <a:latin typeface="Arial" charset="0"/>
              </a:rPr>
              <a:t>,        //!&lt; An unprocessed raw track was received.</a:t>
            </a:r>
          </a:p>
          <a:p>
            <a:pPr eaLnBrk="1" hangingPunct="1"/>
            <a:r>
              <a:rPr lang="en-US" altLang="en-US" dirty="0" smtClean="0">
                <a:latin typeface="Arial" charset="0"/>
              </a:rPr>
              <a:t> </a:t>
            </a:r>
            <a:r>
              <a:rPr lang="en-US" altLang="en-US" dirty="0" err="1" smtClean="0">
                <a:latin typeface="Arial" charset="0"/>
              </a:rPr>
              <a:t>cCURRENT_TARGET_CHANGED</a:t>
            </a:r>
            <a:r>
              <a:rPr lang="en-US" altLang="en-US" dirty="0" smtClean="0">
                <a:latin typeface="Arial" charset="0"/>
              </a:rPr>
              <a:t>     //!&lt; The current target has changed.         </a:t>
            </a:r>
          </a:p>
          <a:p>
            <a:pPr eaLnBrk="1" hangingPunct="1"/>
            <a:r>
              <a:rPr lang="en-US" altLang="en-US" dirty="0" smtClean="0">
                <a:latin typeface="Arial" charset="0"/>
              </a:rPr>
              <a:t> </a:t>
            </a:r>
          </a:p>
        </p:txBody>
      </p:sp>
    </p:spTree>
    <p:extLst>
      <p:ext uri="{BB962C8B-B14F-4D97-AF65-F5344CB8AC3E}">
        <p14:creationId xmlns:p14="http://schemas.microsoft.com/office/powerpoint/2010/main" val="18273452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1C50AC6-4A2A-4859-8710-3C1CB3489C67}" type="slidenum">
              <a:rPr lang="en-US" smtClean="0"/>
              <a:pPr/>
              <a:t>62</a:t>
            </a:fld>
            <a:endParaRPr lang="en-US" dirty="0"/>
          </a:p>
        </p:txBody>
      </p:sp>
    </p:spTree>
    <p:extLst>
      <p:ext uri="{BB962C8B-B14F-4D97-AF65-F5344CB8AC3E}">
        <p14:creationId xmlns:p14="http://schemas.microsoft.com/office/powerpoint/2010/main" val="5138841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0" dirty="0" smtClean="0"/>
              <a:t>“Then, shalt thou count to three. No more. No less. Three shalt be the number thou shalt count, and the number of the counting shall be three. Four shalt thou not count, nor either count thou two, excepting that thou then proceed to three. Five is right out.”   Monty Python’s </a:t>
            </a:r>
            <a:r>
              <a:rPr lang="en-US" sz="2400" b="0" i="1" dirty="0" smtClean="0"/>
              <a:t>The Holy Grail</a:t>
            </a:r>
            <a:endParaRPr lang="en-US" sz="2400" i="1" dirty="0" smtClean="0"/>
          </a:p>
          <a:p>
            <a:endParaRPr lang="en-US" dirty="0"/>
          </a:p>
        </p:txBody>
      </p:sp>
      <p:sp>
        <p:nvSpPr>
          <p:cNvPr id="4" name="Slide Number Placeholder 3"/>
          <p:cNvSpPr>
            <a:spLocks noGrp="1"/>
          </p:cNvSpPr>
          <p:nvPr>
            <p:ph type="sldNum" sz="quarter" idx="10"/>
          </p:nvPr>
        </p:nvSpPr>
        <p:spPr/>
        <p:txBody>
          <a:bodyPr/>
          <a:lstStyle/>
          <a:p>
            <a:fld id="{21C50AC6-4A2A-4859-8710-3C1CB3489C67}" type="slidenum">
              <a:rPr lang="en-US" smtClean="0"/>
              <a:pPr/>
              <a:t>68</a:t>
            </a:fld>
            <a:endParaRPr lang="en-US" dirty="0"/>
          </a:p>
        </p:txBody>
      </p:sp>
    </p:spTree>
    <p:extLst>
      <p:ext uri="{BB962C8B-B14F-4D97-AF65-F5344CB8AC3E}">
        <p14:creationId xmlns:p14="http://schemas.microsoft.com/office/powerpoint/2010/main" val="406721298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meaning</a:t>
            </a:r>
            <a:r>
              <a:rPr lang="en-US" baseline="0" dirty="0" smtClean="0"/>
              <a:t> of life, the universe, and everything is “42”’.  Deep Thought Computer, </a:t>
            </a:r>
            <a:r>
              <a:rPr lang="en-US" i="1" baseline="0" dirty="0" smtClean="0"/>
              <a:t>Hitchhiker’s Guide to the Universe</a:t>
            </a:r>
            <a:endParaRPr lang="en-US" i="1" dirty="0"/>
          </a:p>
        </p:txBody>
      </p:sp>
      <p:sp>
        <p:nvSpPr>
          <p:cNvPr id="4" name="Slide Number Placeholder 3"/>
          <p:cNvSpPr>
            <a:spLocks noGrp="1"/>
          </p:cNvSpPr>
          <p:nvPr>
            <p:ph type="sldNum" sz="quarter" idx="10"/>
          </p:nvPr>
        </p:nvSpPr>
        <p:spPr/>
        <p:txBody>
          <a:bodyPr/>
          <a:lstStyle/>
          <a:p>
            <a:fld id="{21C50AC6-4A2A-4859-8710-3C1CB3489C67}" type="slidenum">
              <a:rPr lang="en-US" smtClean="0"/>
              <a:pPr/>
              <a:t>70</a:t>
            </a:fld>
            <a:endParaRPr lang="en-US" dirty="0"/>
          </a:p>
        </p:txBody>
      </p:sp>
    </p:spTree>
    <p:extLst>
      <p:ext uri="{BB962C8B-B14F-4D97-AF65-F5344CB8AC3E}">
        <p14:creationId xmlns:p14="http://schemas.microsoft.com/office/powerpoint/2010/main" val="967358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1C50AC6-4A2A-4859-8710-3C1CB3489C67}" type="slidenum">
              <a:rPr lang="en-US" smtClean="0"/>
              <a:pPr/>
              <a:t>7</a:t>
            </a:fld>
            <a:endParaRPr lang="en-US" dirty="0"/>
          </a:p>
        </p:txBody>
      </p:sp>
    </p:spTree>
    <p:extLst>
      <p:ext uri="{BB962C8B-B14F-4D97-AF65-F5344CB8AC3E}">
        <p14:creationId xmlns:p14="http://schemas.microsoft.com/office/powerpoint/2010/main" val="123249116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Also</a:t>
            </a:r>
            <a:r>
              <a:rPr lang="en-US" baseline="0" dirty="0" smtClean="0"/>
              <a:t> see software integration guide</a:t>
            </a:r>
            <a:endParaRPr lang="en-US" dirty="0"/>
          </a:p>
        </p:txBody>
      </p:sp>
      <p:sp>
        <p:nvSpPr>
          <p:cNvPr id="4" name="Slide Number Placeholder 3"/>
          <p:cNvSpPr>
            <a:spLocks noGrp="1"/>
          </p:cNvSpPr>
          <p:nvPr>
            <p:ph type="sldNum" sz="quarter" idx="10"/>
          </p:nvPr>
        </p:nvSpPr>
        <p:spPr/>
        <p:txBody>
          <a:bodyPr/>
          <a:lstStyle/>
          <a:p>
            <a:fld id="{21C50AC6-4A2A-4859-8710-3C1CB3489C67}" type="slidenum">
              <a:rPr lang="en-US" smtClean="0"/>
              <a:pPr/>
              <a:t>71</a:t>
            </a:fld>
            <a:endParaRPr lang="en-US" dirty="0"/>
          </a:p>
        </p:txBody>
      </p:sp>
    </p:spTree>
    <p:extLst>
      <p:ext uri="{BB962C8B-B14F-4D97-AF65-F5344CB8AC3E}">
        <p14:creationId xmlns:p14="http://schemas.microsoft.com/office/powerpoint/2010/main" val="28724544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1C50AC6-4A2A-4859-8710-3C1CB3489C67}" type="slidenum">
              <a:rPr lang="en-US" smtClean="0"/>
              <a:pPr/>
              <a:t>10</a:t>
            </a:fld>
            <a:endParaRPr lang="en-US" dirty="0"/>
          </a:p>
        </p:txBody>
      </p:sp>
    </p:spTree>
    <p:extLst>
      <p:ext uri="{BB962C8B-B14F-4D97-AF65-F5344CB8AC3E}">
        <p14:creationId xmlns:p14="http://schemas.microsoft.com/office/powerpoint/2010/main" val="19058234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1C50AC6-4A2A-4859-8710-3C1CB3489C67}" type="slidenum">
              <a:rPr lang="en-US" smtClean="0"/>
              <a:pPr/>
              <a:t>12</a:t>
            </a:fld>
            <a:endParaRPr lang="en-US" dirty="0"/>
          </a:p>
        </p:txBody>
      </p:sp>
    </p:spTree>
    <p:extLst>
      <p:ext uri="{BB962C8B-B14F-4D97-AF65-F5344CB8AC3E}">
        <p14:creationId xmlns:p14="http://schemas.microsoft.com/office/powerpoint/2010/main" val="39228503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1C50AC6-4A2A-4859-8710-3C1CB3489C67}" type="slidenum">
              <a:rPr lang="en-US" smtClean="0"/>
              <a:pPr/>
              <a:t>27</a:t>
            </a:fld>
            <a:endParaRPr lang="en-US" dirty="0"/>
          </a:p>
        </p:txBody>
      </p:sp>
    </p:spTree>
    <p:extLst>
      <p:ext uri="{BB962C8B-B14F-4D97-AF65-F5344CB8AC3E}">
        <p14:creationId xmlns:p14="http://schemas.microsoft.com/office/powerpoint/2010/main" val="9436949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Physical and Mental components communicate via messages over internal links.  Because of this system components are loosely coupled.  Internal link setup is very flexible and can be arranged however the analyst desires.  </a:t>
            </a:r>
          </a:p>
          <a:p>
            <a:r>
              <a:rPr lang="en-US" dirty="0" smtClean="0"/>
              <a:t>A common example of using internal links is in connecting a sensor (physical component) with a track processor (computing component).  With this link, the sensor transmits its measurements to the track processor using a track message.  The track processor receives the track message and performs track association, track fusion, and track reporting functions, taking the new measurement from the sensor into account.</a:t>
            </a:r>
          </a:p>
          <a:p>
            <a:r>
              <a:rPr lang="en-US" dirty="0" smtClean="0"/>
              <a:t>External links work like internal links but use comm. devices to communicate messages to other platforms.  A common example of using external links is to use a track processor to report its tracks to other platforms by sending track messages through a comm. device over external links to the platform’s peers, subordinates, or commander.</a:t>
            </a:r>
          </a:p>
          <a:p>
            <a:endParaRPr lang="en-US" dirty="0" smtClean="0"/>
          </a:p>
        </p:txBody>
      </p:sp>
      <p:sp>
        <p:nvSpPr>
          <p:cNvPr id="4" name="Slide Number Placeholder 3"/>
          <p:cNvSpPr>
            <a:spLocks noGrp="1"/>
          </p:cNvSpPr>
          <p:nvPr>
            <p:ph type="sldNum" sz="quarter" idx="10"/>
          </p:nvPr>
        </p:nvSpPr>
        <p:spPr/>
        <p:txBody>
          <a:bodyPr/>
          <a:lstStyle/>
          <a:p>
            <a:fld id="{21C50AC6-4A2A-4859-8710-3C1CB3489C67}" type="slidenum">
              <a:rPr lang="en-US" smtClean="0"/>
              <a:pPr/>
              <a:t>34</a:t>
            </a:fld>
            <a:endParaRPr lang="en-US" dirty="0"/>
          </a:p>
        </p:txBody>
      </p:sp>
    </p:spTree>
    <p:extLst>
      <p:ext uri="{BB962C8B-B14F-4D97-AF65-F5344CB8AC3E}">
        <p14:creationId xmlns:p14="http://schemas.microsoft.com/office/powerpoint/2010/main" val="23761115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ESM</a:t>
            </a:r>
            <a:r>
              <a:rPr lang="en-US" baseline="0" dirty="0" smtClean="0"/>
              <a:t>: electronic support measures</a:t>
            </a:r>
            <a:endParaRPr lang="en-US" dirty="0"/>
          </a:p>
        </p:txBody>
      </p:sp>
      <p:sp>
        <p:nvSpPr>
          <p:cNvPr id="4" name="Slide Number Placeholder 3"/>
          <p:cNvSpPr>
            <a:spLocks noGrp="1"/>
          </p:cNvSpPr>
          <p:nvPr>
            <p:ph type="sldNum" sz="quarter" idx="10"/>
          </p:nvPr>
        </p:nvSpPr>
        <p:spPr/>
        <p:txBody>
          <a:bodyPr/>
          <a:lstStyle/>
          <a:p>
            <a:fld id="{21C50AC6-4A2A-4859-8710-3C1CB3489C67}" type="slidenum">
              <a:rPr lang="en-US" smtClean="0"/>
              <a:pPr/>
              <a:t>43</a:t>
            </a:fld>
            <a:endParaRPr lang="en-US" dirty="0"/>
          </a:p>
        </p:txBody>
      </p:sp>
    </p:spTree>
    <p:extLst>
      <p:ext uri="{BB962C8B-B14F-4D97-AF65-F5344CB8AC3E}">
        <p14:creationId xmlns:p14="http://schemas.microsoft.com/office/powerpoint/2010/main" val="4911827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1C50AC6-4A2A-4859-8710-3C1CB3489C67}" type="slidenum">
              <a:rPr lang="en-US" smtClean="0"/>
              <a:pPr/>
              <a:t>47</a:t>
            </a:fld>
            <a:endParaRPr lang="en-US" dirty="0"/>
          </a:p>
        </p:txBody>
      </p:sp>
    </p:spTree>
    <p:extLst>
      <p:ext uri="{BB962C8B-B14F-4D97-AF65-F5344CB8AC3E}">
        <p14:creationId xmlns:p14="http://schemas.microsoft.com/office/powerpoint/2010/main" val="36190896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1C50AC6-4A2A-4859-8710-3C1CB3489C67}" type="slidenum">
              <a:rPr lang="en-US" smtClean="0"/>
              <a:pPr/>
              <a:t>50</a:t>
            </a:fld>
            <a:endParaRPr lang="en-US" dirty="0"/>
          </a:p>
        </p:txBody>
      </p:sp>
    </p:spTree>
    <p:extLst>
      <p:ext uri="{BB962C8B-B14F-4D97-AF65-F5344CB8AC3E}">
        <p14:creationId xmlns:p14="http://schemas.microsoft.com/office/powerpoint/2010/main" val="30494454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2_Two Content">
    <p:spTree>
      <p:nvGrpSpPr>
        <p:cNvPr id="1" name=""/>
        <p:cNvGrpSpPr/>
        <p:nvPr/>
      </p:nvGrpSpPr>
      <p:grpSpPr>
        <a:xfrm>
          <a:off x="0" y="0"/>
          <a:ext cx="0" cy="0"/>
          <a:chOff x="0" y="0"/>
          <a:chExt cx="0" cy="0"/>
        </a:xfrm>
      </p:grpSpPr>
      <p:sp>
        <p:nvSpPr>
          <p:cNvPr id="13" name="Integrity Service Excellence"/>
          <p:cNvSpPr txBox="1">
            <a:spLocks noChangeArrowheads="1"/>
          </p:cNvSpPr>
          <p:nvPr/>
        </p:nvSpPr>
        <p:spPr bwMode="auto">
          <a:xfrm>
            <a:off x="82799" y="5279277"/>
            <a:ext cx="4032448" cy="457200"/>
          </a:xfrm>
          <a:prstGeom prst="rect">
            <a:avLst/>
          </a:prstGeom>
          <a:noFill/>
          <a:ln w="9525" algn="ctr">
            <a:noFill/>
            <a:miter lim="800000"/>
            <a:headEnd/>
            <a:tailEnd/>
          </a:ln>
          <a:effectLst/>
        </p:spPr>
        <p:txBody>
          <a:bodyPr wrap="square" lIns="121917" tIns="60958" rIns="121917" bIns="60958" anchor="ctr"/>
          <a:lstStyle/>
          <a:p>
            <a:pPr algn="ctr">
              <a:spcBef>
                <a:spcPct val="0"/>
              </a:spcBef>
              <a:buFontTx/>
              <a:buNone/>
              <a:defRPr/>
            </a:pPr>
            <a:r>
              <a:rPr lang="en-US" sz="2400" b="1" i="1" dirty="0">
                <a:effectLst/>
                <a:latin typeface="Arial" pitchFamily="34" charset="0"/>
              </a:rPr>
              <a:t>Integrity </a:t>
            </a:r>
            <a:r>
              <a:rPr lang="en-US" sz="2400" b="1" i="1" dirty="0">
                <a:effectLst/>
                <a:latin typeface="Arial" pitchFamily="34" charset="0"/>
                <a:sym typeface="Wingdings" pitchFamily="2" charset="2"/>
              </a:rPr>
              <a:t> </a:t>
            </a:r>
            <a:r>
              <a:rPr lang="en-US" sz="2400" b="1" i="1" dirty="0">
                <a:effectLst/>
                <a:latin typeface="Arial" pitchFamily="34" charset="0"/>
              </a:rPr>
              <a:t>Service </a:t>
            </a:r>
            <a:r>
              <a:rPr lang="en-US" sz="2400" b="1" i="1" dirty="0">
                <a:effectLst/>
                <a:latin typeface="Arial" pitchFamily="34" charset="0"/>
                <a:sym typeface="Wingdings" pitchFamily="2" charset="2"/>
              </a:rPr>
              <a:t> </a:t>
            </a:r>
            <a:r>
              <a:rPr lang="en-US" sz="2400" b="1" i="1" dirty="0">
                <a:effectLst/>
                <a:latin typeface="Arial" pitchFamily="34" charset="0"/>
              </a:rPr>
              <a:t>Excellence</a:t>
            </a:r>
          </a:p>
        </p:txBody>
      </p:sp>
      <p:sp>
        <p:nvSpPr>
          <p:cNvPr id="14" name="Briefing Title"/>
          <p:cNvSpPr>
            <a:spLocks noGrp="1"/>
          </p:cNvSpPr>
          <p:nvPr>
            <p:ph sz="half" idx="2" hasCustomPrompt="1"/>
          </p:nvPr>
        </p:nvSpPr>
        <p:spPr>
          <a:xfrm>
            <a:off x="4191000" y="1600200"/>
            <a:ext cx="4419600" cy="1676400"/>
          </a:xfrm>
          <a:prstGeom prst="rect">
            <a:avLst/>
          </a:prstGeom>
        </p:spPr>
        <p:txBody>
          <a:bodyPr lIns="121917" tIns="60958" rIns="121917" bIns="60958" anchor="ctr" anchorCtr="0"/>
          <a:lstStyle>
            <a:lvl1pPr algn="r">
              <a:buNone/>
              <a:defRPr sz="3200" b="1">
                <a:latin typeface="Arial" pitchFamily="34" charset="0"/>
                <a:cs typeface="Arial" pitchFamily="34" charset="0"/>
              </a:defRPr>
            </a:lvl1pPr>
            <a:lvl2pPr>
              <a:defRPr sz="3200" b="1">
                <a:latin typeface="Arial" pitchFamily="34" charset="0"/>
                <a:cs typeface="Arial" pitchFamily="34" charset="0"/>
              </a:defRPr>
            </a:lvl2pPr>
            <a:lvl3pPr>
              <a:defRPr sz="2700" b="1">
                <a:latin typeface="Arial" pitchFamily="34" charset="0"/>
                <a:cs typeface="Arial" pitchFamily="34" charset="0"/>
              </a:defRPr>
            </a:lvl3pPr>
            <a:lvl4pPr>
              <a:defRPr sz="2400" b="1">
                <a:latin typeface="Arial" pitchFamily="34" charset="0"/>
                <a:cs typeface="Arial" pitchFamily="34" charset="0"/>
              </a:defRPr>
            </a:lvl4pPr>
            <a:lvl5pPr>
              <a:defRPr sz="2100" b="1">
                <a:latin typeface="Arial" pitchFamily="34" charset="0"/>
                <a:cs typeface="Arial" pitchFamily="34" charset="0"/>
              </a:defRPr>
            </a:lvl5pPr>
            <a:lvl6pPr>
              <a:defRPr sz="2400"/>
            </a:lvl6pPr>
            <a:lvl7pPr>
              <a:defRPr sz="2400"/>
            </a:lvl7pPr>
            <a:lvl8pPr>
              <a:defRPr sz="2400"/>
            </a:lvl8pPr>
            <a:lvl9pPr>
              <a:defRPr sz="2400"/>
            </a:lvl9pPr>
          </a:lstStyle>
          <a:p>
            <a:pPr lvl="0"/>
            <a:r>
              <a:rPr lang="en-US" dirty="0" smtClean="0"/>
              <a:t>Click to edit Briefing Title</a:t>
            </a:r>
          </a:p>
        </p:txBody>
      </p:sp>
      <p:sp>
        <p:nvSpPr>
          <p:cNvPr id="17" name="Name, Rank, Office Symbol"/>
          <p:cNvSpPr>
            <a:spLocks noGrp="1"/>
          </p:cNvSpPr>
          <p:nvPr>
            <p:ph sz="half" idx="11" hasCustomPrompt="1"/>
          </p:nvPr>
        </p:nvSpPr>
        <p:spPr>
          <a:xfrm>
            <a:off x="4191000" y="4495800"/>
            <a:ext cx="4495800" cy="1676400"/>
          </a:xfrm>
          <a:prstGeom prst="rect">
            <a:avLst/>
          </a:prstGeom>
        </p:spPr>
        <p:txBody>
          <a:bodyPr lIns="121917" tIns="60958" rIns="121917" bIns="60958" anchor="ctr" anchorCtr="0"/>
          <a:lstStyle>
            <a:lvl1pPr algn="r">
              <a:buNone/>
              <a:defRPr sz="2400" b="1" baseline="0">
                <a:latin typeface="Arial" pitchFamily="34" charset="0"/>
                <a:cs typeface="Arial" pitchFamily="34" charset="0"/>
              </a:defRPr>
            </a:lvl1pPr>
            <a:lvl2pPr>
              <a:defRPr sz="3200" b="1">
                <a:latin typeface="Arial" pitchFamily="34" charset="0"/>
                <a:cs typeface="Arial" pitchFamily="34" charset="0"/>
              </a:defRPr>
            </a:lvl2pPr>
            <a:lvl3pPr>
              <a:defRPr sz="2700" b="1">
                <a:latin typeface="Arial" pitchFamily="34" charset="0"/>
                <a:cs typeface="Arial" pitchFamily="34" charset="0"/>
              </a:defRPr>
            </a:lvl3pPr>
            <a:lvl4pPr>
              <a:defRPr sz="2400" b="1">
                <a:latin typeface="Arial" pitchFamily="34" charset="0"/>
                <a:cs typeface="Arial" pitchFamily="34" charset="0"/>
              </a:defRPr>
            </a:lvl4pPr>
            <a:lvl5pPr>
              <a:defRPr sz="2100" b="1">
                <a:latin typeface="Arial" pitchFamily="34" charset="0"/>
                <a:cs typeface="Arial" pitchFamily="34" charset="0"/>
              </a:defRPr>
            </a:lvl5pPr>
            <a:lvl6pPr>
              <a:defRPr sz="2400"/>
            </a:lvl6pPr>
            <a:lvl7pPr>
              <a:defRPr sz="2400"/>
            </a:lvl7pPr>
            <a:lvl8pPr>
              <a:defRPr sz="2400"/>
            </a:lvl8pPr>
            <a:lvl9pPr>
              <a:defRPr sz="2400"/>
            </a:lvl9pPr>
          </a:lstStyle>
          <a:p>
            <a:pPr lvl="0"/>
            <a:r>
              <a:rPr lang="en-US" dirty="0" smtClean="0"/>
              <a:t>Organization</a:t>
            </a:r>
          </a:p>
        </p:txBody>
      </p:sp>
      <p:pic>
        <p:nvPicPr>
          <p:cNvPr id="9" name="Picture 13" descr="OrigamiWingsMediumTrans"/>
          <p:cNvPicPr>
            <a:picLocks noChangeAspect="1" noChangeArrowheads="1"/>
          </p:cNvPicPr>
          <p:nvPr/>
        </p:nvPicPr>
        <p:blipFill>
          <a:blip r:embed="rId2" cstate="print"/>
          <a:srcRect/>
          <a:stretch>
            <a:fillRect/>
          </a:stretch>
        </p:blipFill>
        <p:spPr bwMode="auto">
          <a:xfrm>
            <a:off x="518539" y="1828800"/>
            <a:ext cx="3160967" cy="2983735"/>
          </a:xfrm>
          <a:prstGeom prst="rect">
            <a:avLst/>
          </a:prstGeom>
          <a:noFill/>
          <a:ln w="9525">
            <a:noFill/>
            <a:miter lim="800000"/>
            <a:headEnd/>
            <a:tailEnd/>
          </a:ln>
        </p:spPr>
      </p:pic>
    </p:spTree>
    <p:extLst>
      <p:ext uri="{BB962C8B-B14F-4D97-AF65-F5344CB8AC3E}">
        <p14:creationId xmlns:p14="http://schemas.microsoft.com/office/powerpoint/2010/main" val="1260369852"/>
      </p:ext>
    </p:extLst>
  </p:cSld>
  <p:clrMapOvr>
    <a:masterClrMapping/>
  </p:clrMapOvr>
  <p:timing>
    <p:tnLst>
      <p:par>
        <p:cTn id="1" dur="indefinite" restart="never" nodeType="tmRoot"/>
      </p:par>
    </p:tnLst>
  </p:timing>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lide Header">
    <p:spTree>
      <p:nvGrpSpPr>
        <p:cNvPr id="1" name=""/>
        <p:cNvGrpSpPr/>
        <p:nvPr/>
      </p:nvGrpSpPr>
      <p:grpSpPr>
        <a:xfrm>
          <a:off x="0" y="0"/>
          <a:ext cx="0" cy="0"/>
          <a:chOff x="0" y="0"/>
          <a:chExt cx="0" cy="0"/>
        </a:xfrm>
      </p:grpSpPr>
      <p:sp>
        <p:nvSpPr>
          <p:cNvPr id="32" name="Rectangle 73"/>
          <p:cNvSpPr>
            <a:spLocks noChangeArrowheads="1"/>
          </p:cNvSpPr>
          <p:nvPr/>
        </p:nvSpPr>
        <p:spPr bwMode="auto">
          <a:xfrm>
            <a:off x="0" y="1079025"/>
            <a:ext cx="9144000" cy="45719"/>
          </a:xfrm>
          <a:prstGeom prst="rect">
            <a:avLst/>
          </a:prstGeom>
          <a:solidFill>
            <a:srgbClr val="000099"/>
          </a:solidFill>
          <a:ln w="9525">
            <a:noFill/>
            <a:miter lim="800000"/>
            <a:headEnd/>
            <a:tailEnd/>
          </a:ln>
          <a:effectLst/>
        </p:spPr>
        <p:txBody>
          <a:bodyPr lIns="121917" tIns="60958" rIns="121917" bIns="60958" anchor="ctr" anchorCtr="1"/>
          <a:lstStyle/>
          <a:p>
            <a:pPr algn="ctr"/>
            <a:endParaRPr lang="en-US" sz="2400" dirty="0"/>
          </a:p>
        </p:txBody>
      </p:sp>
      <p:sp>
        <p:nvSpPr>
          <p:cNvPr id="3" name="Title 1"/>
          <p:cNvSpPr>
            <a:spLocks noGrp="1"/>
          </p:cNvSpPr>
          <p:nvPr>
            <p:ph type="title"/>
          </p:nvPr>
        </p:nvSpPr>
        <p:spPr>
          <a:xfrm>
            <a:off x="914400" y="3629"/>
            <a:ext cx="6629400" cy="1143000"/>
          </a:xfrm>
          <a:prstGeom prst="rect">
            <a:avLst/>
          </a:prstGeom>
        </p:spPr>
        <p:txBody>
          <a:bodyPr lIns="121917" tIns="60958" rIns="121917" bIns="60958" anchor="ctr" anchorCtr="0"/>
          <a:lstStyle>
            <a:lvl1pPr>
              <a:defRPr lang="en-US" sz="2800" b="1" dirty="0">
                <a:latin typeface="Arial" pitchFamily="34" charset="0"/>
                <a:cs typeface="Arial" pitchFamily="34" charset="0"/>
              </a:defRPr>
            </a:lvl1pPr>
          </a:lstStyle>
          <a:p>
            <a:pPr lvl="0"/>
            <a:r>
              <a:rPr lang="en-US" dirty="0" smtClean="0"/>
              <a:t>Click to edit Master title style</a:t>
            </a:r>
            <a:endParaRPr lang="en-US" dirty="0"/>
          </a:p>
        </p:txBody>
      </p:sp>
    </p:spTree>
    <p:extLst>
      <p:ext uri="{BB962C8B-B14F-4D97-AF65-F5344CB8AC3E}">
        <p14:creationId xmlns:p14="http://schemas.microsoft.com/office/powerpoint/2010/main" val="3731859242"/>
      </p:ext>
    </p:extLst>
  </p:cSld>
  <p:clrMapOvr>
    <a:masterClrMapping/>
  </p:clrMapOvr>
  <p:timing>
    <p:tnLst>
      <p:par>
        <p:cTn id="1" dur="indefinite" restart="never" nodeType="tmRoot"/>
      </p:par>
    </p:tnLst>
  </p:timing>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29029"/>
            <a:ext cx="6629400" cy="1143000"/>
          </a:xfrm>
          <a:prstGeom prst="rect">
            <a:avLst/>
          </a:prstGeom>
        </p:spPr>
        <p:txBody>
          <a:bodyPr lIns="121917" tIns="60958" rIns="121917" bIns="60958" anchor="ctr" anchorCtr="0"/>
          <a:lstStyle>
            <a:lvl1pPr>
              <a:defRPr sz="2800" b="1">
                <a:latin typeface="Arial" pitchFamily="34" charset="0"/>
                <a:cs typeface="Arial" pitchFamily="34" charset="0"/>
              </a:defRPr>
            </a:lvl1pPr>
          </a:lstStyle>
          <a:p>
            <a:r>
              <a:rPr lang="en-US" smtClean="0"/>
              <a:t>Click to edit Master title style</a:t>
            </a:r>
            <a:endParaRPr lang="en-US" dirty="0"/>
          </a:p>
        </p:txBody>
      </p:sp>
      <p:sp>
        <p:nvSpPr>
          <p:cNvPr id="3" name="Slide body content"/>
          <p:cNvSpPr>
            <a:spLocks noGrp="1"/>
          </p:cNvSpPr>
          <p:nvPr>
            <p:ph idx="1"/>
          </p:nvPr>
        </p:nvSpPr>
        <p:spPr>
          <a:xfrm>
            <a:off x="457200" y="1600203"/>
            <a:ext cx="8229600" cy="4525963"/>
          </a:xfrm>
          <a:prstGeom prst="rect">
            <a:avLst/>
          </a:prstGeom>
        </p:spPr>
        <p:txBody>
          <a:bodyPr lIns="121917" tIns="60958" rIns="121917" bIns="60958">
            <a:normAutofit/>
          </a:bodyPr>
          <a:lstStyle>
            <a:lvl1pPr marL="480460" indent="-253987" defTabSz="1191624">
              <a:lnSpc>
                <a:spcPct val="120000"/>
              </a:lnSpc>
              <a:spcBef>
                <a:spcPts val="800"/>
              </a:spcBef>
              <a:buFont typeface="Arial" pitchFamily="34" charset="0"/>
              <a:buChar char="•"/>
              <a:tabLst>
                <a:tab pos="719631" algn="l"/>
              </a:tabLst>
              <a:defRPr sz="2400" b="1">
                <a:latin typeface="Arial" pitchFamily="34" charset="0"/>
                <a:cs typeface="Arial" pitchFamily="34" charset="0"/>
              </a:defRPr>
            </a:lvl1pPr>
            <a:lvl2pPr>
              <a:defRPr sz="2100" b="1">
                <a:latin typeface="Arial" pitchFamily="34" charset="0"/>
                <a:cs typeface="Arial" pitchFamily="34" charset="0"/>
              </a:defRPr>
            </a:lvl2pPr>
            <a:lvl3pPr>
              <a:defRPr sz="1900" b="1">
                <a:latin typeface="Arial" pitchFamily="34" charset="0"/>
                <a:cs typeface="Arial" pitchFamily="34" charset="0"/>
              </a:defRPr>
            </a:lvl3pPr>
            <a:lvl4pPr>
              <a:defRPr sz="1900" b="1">
                <a:latin typeface="Arial" pitchFamily="34" charset="0"/>
                <a:cs typeface="Arial" pitchFamily="34" charset="0"/>
              </a:defRPr>
            </a:lvl4pPr>
            <a:lvl5pPr>
              <a:buFont typeface="Arial" pitchFamily="34" charset="0"/>
              <a:buChar char="•"/>
              <a:defRPr sz="1900" b="1">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0" name="Rectangle 73"/>
          <p:cNvSpPr>
            <a:spLocks noChangeArrowheads="1"/>
          </p:cNvSpPr>
          <p:nvPr/>
        </p:nvSpPr>
        <p:spPr bwMode="auto">
          <a:xfrm>
            <a:off x="0" y="1079025"/>
            <a:ext cx="9144000" cy="45719"/>
          </a:xfrm>
          <a:prstGeom prst="rect">
            <a:avLst/>
          </a:prstGeom>
          <a:solidFill>
            <a:srgbClr val="000099"/>
          </a:solidFill>
          <a:ln w="9525">
            <a:noFill/>
            <a:miter lim="800000"/>
            <a:headEnd/>
            <a:tailEnd/>
          </a:ln>
          <a:effectLst/>
        </p:spPr>
        <p:txBody>
          <a:bodyPr lIns="121917" tIns="60958" rIns="121917" bIns="60958" anchor="ctr" anchorCtr="1"/>
          <a:lstStyle/>
          <a:p>
            <a:pPr algn="ctr"/>
            <a:endParaRPr lang="en-US" sz="2400" dirty="0"/>
          </a:p>
        </p:txBody>
      </p:sp>
    </p:spTree>
    <p:extLst>
      <p:ext uri="{BB962C8B-B14F-4D97-AF65-F5344CB8AC3E}">
        <p14:creationId xmlns:p14="http://schemas.microsoft.com/office/powerpoint/2010/main" val="3311263220"/>
      </p:ext>
    </p:extLst>
  </p:cSld>
  <p:clrMapOvr>
    <a:masterClrMapping/>
  </p:clrMapOvr>
  <p:timing>
    <p:tnLst>
      <p:par>
        <p:cTn id="1" dur="indefinite" restart="never" nodeType="tmRoot"/>
      </p:par>
    </p:tnLst>
  </p:timing>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1_Quad Conten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76200"/>
            <a:ext cx="6629400" cy="974439"/>
          </a:xfrm>
          <a:prstGeom prst="rect">
            <a:avLst/>
          </a:prstGeom>
        </p:spPr>
        <p:txBody>
          <a:bodyPr lIns="121917" tIns="60958" rIns="121917" bIns="60958" anchor="ctr" anchorCtr="0"/>
          <a:lstStyle>
            <a:lvl1pPr>
              <a:defRPr sz="2800" b="1">
                <a:latin typeface="Arial" pitchFamily="34" charset="0"/>
                <a:cs typeface="Arial" pitchFamily="34" charset="0"/>
              </a:defRPr>
            </a:lvl1pPr>
          </a:lstStyle>
          <a:p>
            <a:r>
              <a:rPr lang="en-US" dirty="0" smtClean="0"/>
              <a:t>Click to edit Master title style</a:t>
            </a:r>
            <a:endParaRPr lang="en-US" dirty="0"/>
          </a:p>
        </p:txBody>
      </p:sp>
      <p:sp>
        <p:nvSpPr>
          <p:cNvPr id="3" name="Body Content Upper Right"/>
          <p:cNvSpPr>
            <a:spLocks noGrp="1"/>
          </p:cNvSpPr>
          <p:nvPr>
            <p:ph sz="half" idx="1"/>
          </p:nvPr>
        </p:nvSpPr>
        <p:spPr>
          <a:xfrm>
            <a:off x="4648200" y="1447800"/>
            <a:ext cx="4038600" cy="2209800"/>
          </a:xfrm>
          <a:prstGeom prst="rect">
            <a:avLst/>
          </a:prstGeom>
          <a:noFill/>
        </p:spPr>
        <p:txBody>
          <a:bodyPr lIns="121917" tIns="60958" rIns="121917" bIns="60958">
            <a:normAutofit/>
          </a:bodyPr>
          <a:lstStyle>
            <a:lvl1pPr>
              <a:defRPr sz="2700" b="1">
                <a:latin typeface="Arial" pitchFamily="34" charset="0"/>
                <a:cs typeface="Arial" pitchFamily="34" charset="0"/>
              </a:defRPr>
            </a:lvl1pPr>
            <a:lvl2pPr>
              <a:defRPr sz="2400" b="1">
                <a:latin typeface="Arial" pitchFamily="34" charset="0"/>
                <a:cs typeface="Arial" pitchFamily="34" charset="0"/>
              </a:defRPr>
            </a:lvl2pPr>
            <a:lvl3pPr>
              <a:defRPr sz="2100" b="1">
                <a:latin typeface="Arial" pitchFamily="34" charset="0"/>
                <a:cs typeface="Arial" pitchFamily="34" charset="0"/>
              </a:defRPr>
            </a:lvl3pPr>
            <a:lvl4pPr>
              <a:defRPr sz="1900" b="1">
                <a:latin typeface="Arial" pitchFamily="34" charset="0"/>
                <a:cs typeface="Arial" pitchFamily="34" charset="0"/>
              </a:defRPr>
            </a:lvl4pPr>
            <a:lvl5pPr>
              <a:buFont typeface="Arial" pitchFamily="34" charset="0"/>
              <a:buChar char="•"/>
              <a:defRPr sz="1600" b="1">
                <a:latin typeface="Arial" pitchFamily="34" charset="0"/>
                <a:cs typeface="Arial" pitchFamily="34" charset="0"/>
              </a:defRPr>
            </a:lvl5pPr>
            <a:lvl6pPr>
              <a:defRPr sz="2400"/>
            </a:lvl6pPr>
            <a:lvl7pPr>
              <a:defRPr sz="2400"/>
            </a:lvl7pPr>
            <a:lvl8pPr>
              <a:defRPr sz="2400"/>
            </a:lvl8pPr>
            <a:lvl9pPr>
              <a:defRPr sz="2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8" name="Body Content Lower Left"/>
          <p:cNvSpPr>
            <a:spLocks noGrp="1"/>
          </p:cNvSpPr>
          <p:nvPr>
            <p:ph sz="half" idx="13"/>
          </p:nvPr>
        </p:nvSpPr>
        <p:spPr>
          <a:xfrm>
            <a:off x="457200" y="3886200"/>
            <a:ext cx="4038600" cy="2209800"/>
          </a:xfrm>
          <a:prstGeom prst="rect">
            <a:avLst/>
          </a:prstGeom>
          <a:noFill/>
        </p:spPr>
        <p:txBody>
          <a:bodyPr lIns="121917" tIns="60958" rIns="121917" bIns="60958">
            <a:normAutofit/>
          </a:bodyPr>
          <a:lstStyle>
            <a:lvl1pPr>
              <a:defRPr sz="2700" b="1">
                <a:latin typeface="Arial" pitchFamily="34" charset="0"/>
                <a:cs typeface="Arial" pitchFamily="34" charset="0"/>
              </a:defRPr>
            </a:lvl1pPr>
            <a:lvl2pPr>
              <a:defRPr sz="2400" b="1">
                <a:latin typeface="Arial" pitchFamily="34" charset="0"/>
                <a:cs typeface="Arial" pitchFamily="34" charset="0"/>
              </a:defRPr>
            </a:lvl2pPr>
            <a:lvl3pPr>
              <a:defRPr sz="2100" b="1">
                <a:latin typeface="Arial" pitchFamily="34" charset="0"/>
                <a:cs typeface="Arial" pitchFamily="34" charset="0"/>
              </a:defRPr>
            </a:lvl3pPr>
            <a:lvl4pPr>
              <a:defRPr sz="1900" b="1">
                <a:latin typeface="Arial" pitchFamily="34" charset="0"/>
                <a:cs typeface="Arial" pitchFamily="34" charset="0"/>
              </a:defRPr>
            </a:lvl4pPr>
            <a:lvl5pPr>
              <a:buFont typeface="Arial" pitchFamily="34" charset="0"/>
              <a:buChar char="•"/>
              <a:defRPr sz="1600" b="1" baseline="0">
                <a:latin typeface="Arial" pitchFamily="34" charset="0"/>
                <a:cs typeface="Arial" pitchFamily="34" charset="0"/>
              </a:defRPr>
            </a:lvl5pPr>
            <a:lvl6pPr>
              <a:defRPr sz="2400"/>
            </a:lvl6pPr>
            <a:lvl7pPr>
              <a:defRPr sz="2400"/>
            </a:lvl7pPr>
            <a:lvl8pPr>
              <a:defRPr sz="2400"/>
            </a:lvl8pPr>
            <a:lvl9pPr>
              <a:defRPr sz="2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9" name="Body Content Lower Right"/>
          <p:cNvSpPr>
            <a:spLocks noGrp="1"/>
          </p:cNvSpPr>
          <p:nvPr>
            <p:ph sz="half" idx="14"/>
          </p:nvPr>
        </p:nvSpPr>
        <p:spPr>
          <a:xfrm>
            <a:off x="4648200" y="3886200"/>
            <a:ext cx="4038600" cy="2209800"/>
          </a:xfrm>
          <a:prstGeom prst="rect">
            <a:avLst/>
          </a:prstGeom>
          <a:noFill/>
        </p:spPr>
        <p:txBody>
          <a:bodyPr lIns="121917" tIns="60958" rIns="121917" bIns="60958">
            <a:normAutofit/>
          </a:bodyPr>
          <a:lstStyle>
            <a:lvl1pPr>
              <a:defRPr sz="2700" b="1">
                <a:latin typeface="Arial" pitchFamily="34" charset="0"/>
                <a:cs typeface="Arial" pitchFamily="34" charset="0"/>
              </a:defRPr>
            </a:lvl1pPr>
            <a:lvl2pPr>
              <a:defRPr sz="2400" b="1">
                <a:latin typeface="Arial" pitchFamily="34" charset="0"/>
                <a:cs typeface="Arial" pitchFamily="34" charset="0"/>
              </a:defRPr>
            </a:lvl2pPr>
            <a:lvl3pPr>
              <a:defRPr sz="2100" b="1">
                <a:latin typeface="Arial" pitchFamily="34" charset="0"/>
                <a:cs typeface="Arial" pitchFamily="34" charset="0"/>
              </a:defRPr>
            </a:lvl3pPr>
            <a:lvl4pPr>
              <a:defRPr sz="1900" b="1">
                <a:latin typeface="Arial" pitchFamily="34" charset="0"/>
                <a:cs typeface="Arial" pitchFamily="34" charset="0"/>
              </a:defRPr>
            </a:lvl4pPr>
            <a:lvl5pPr>
              <a:buFont typeface="Arial" pitchFamily="34" charset="0"/>
              <a:buChar char="•"/>
              <a:defRPr sz="1600" b="1">
                <a:latin typeface="Arial" pitchFamily="34" charset="0"/>
                <a:cs typeface="Arial" pitchFamily="34" charset="0"/>
              </a:defRPr>
            </a:lvl5pPr>
            <a:lvl6pPr>
              <a:defRPr sz="2400"/>
            </a:lvl6pPr>
            <a:lvl7pPr>
              <a:defRPr sz="2400"/>
            </a:lvl7pPr>
            <a:lvl8pPr>
              <a:defRPr sz="2400"/>
            </a:lvl8pPr>
            <a:lvl9pPr>
              <a:defRPr sz="2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3" name="Rectangle 73"/>
          <p:cNvSpPr>
            <a:spLocks noChangeArrowheads="1"/>
          </p:cNvSpPr>
          <p:nvPr/>
        </p:nvSpPr>
        <p:spPr bwMode="auto">
          <a:xfrm>
            <a:off x="0" y="1079025"/>
            <a:ext cx="9144000" cy="45719"/>
          </a:xfrm>
          <a:prstGeom prst="rect">
            <a:avLst/>
          </a:prstGeom>
          <a:solidFill>
            <a:srgbClr val="000099"/>
          </a:solidFill>
          <a:ln w="9525">
            <a:noFill/>
            <a:miter lim="800000"/>
            <a:headEnd/>
            <a:tailEnd/>
          </a:ln>
          <a:effectLst/>
        </p:spPr>
        <p:txBody>
          <a:bodyPr lIns="121917" tIns="60958" rIns="121917" bIns="60958" anchor="ctr" anchorCtr="1"/>
          <a:lstStyle/>
          <a:p>
            <a:pPr algn="ctr"/>
            <a:endParaRPr lang="en-US" sz="2400" dirty="0"/>
          </a:p>
        </p:txBody>
      </p:sp>
      <p:sp>
        <p:nvSpPr>
          <p:cNvPr id="15" name="Body Content Upper Left"/>
          <p:cNvSpPr>
            <a:spLocks noGrp="1"/>
          </p:cNvSpPr>
          <p:nvPr>
            <p:ph sz="half" idx="15"/>
          </p:nvPr>
        </p:nvSpPr>
        <p:spPr>
          <a:xfrm>
            <a:off x="457200" y="1447800"/>
            <a:ext cx="4038600" cy="2209800"/>
          </a:xfrm>
          <a:prstGeom prst="rect">
            <a:avLst/>
          </a:prstGeom>
          <a:noFill/>
        </p:spPr>
        <p:txBody>
          <a:bodyPr lIns="121917" tIns="60958" rIns="121917" bIns="60958">
            <a:normAutofit/>
          </a:bodyPr>
          <a:lstStyle>
            <a:lvl1pPr>
              <a:defRPr sz="2700" b="1">
                <a:latin typeface="Arial" pitchFamily="34" charset="0"/>
                <a:cs typeface="Arial" pitchFamily="34" charset="0"/>
              </a:defRPr>
            </a:lvl1pPr>
            <a:lvl2pPr>
              <a:defRPr sz="2400" b="1">
                <a:latin typeface="Arial" pitchFamily="34" charset="0"/>
                <a:cs typeface="Arial" pitchFamily="34" charset="0"/>
              </a:defRPr>
            </a:lvl2pPr>
            <a:lvl3pPr>
              <a:defRPr sz="2100" b="1">
                <a:latin typeface="Arial" pitchFamily="34" charset="0"/>
                <a:cs typeface="Arial" pitchFamily="34" charset="0"/>
              </a:defRPr>
            </a:lvl3pPr>
            <a:lvl4pPr>
              <a:defRPr sz="1900" b="1">
                <a:latin typeface="Arial" pitchFamily="34" charset="0"/>
                <a:cs typeface="Arial" pitchFamily="34" charset="0"/>
              </a:defRPr>
            </a:lvl4pPr>
            <a:lvl5pPr>
              <a:buFont typeface="Arial" pitchFamily="34" charset="0"/>
              <a:buChar char="•"/>
              <a:defRPr sz="1600" b="1">
                <a:latin typeface="Arial" pitchFamily="34" charset="0"/>
                <a:cs typeface="Arial" pitchFamily="34" charset="0"/>
              </a:defRPr>
            </a:lvl5pPr>
            <a:lvl6pPr>
              <a:defRPr sz="2400"/>
            </a:lvl6pPr>
            <a:lvl7pPr>
              <a:defRPr sz="2400"/>
            </a:lvl7pPr>
            <a:lvl8pPr>
              <a:defRPr sz="2400"/>
            </a:lvl8pPr>
            <a:lvl9pPr>
              <a:defRPr sz="2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cxnSp>
        <p:nvCxnSpPr>
          <p:cNvPr id="5" name="Straight Connector 4"/>
          <p:cNvCxnSpPr/>
          <p:nvPr userDrawn="1"/>
        </p:nvCxnSpPr>
        <p:spPr>
          <a:xfrm>
            <a:off x="4572000" y="1447800"/>
            <a:ext cx="0" cy="4826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381000" y="3781613"/>
            <a:ext cx="83820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9865632"/>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6629400" cy="1143000"/>
          </a:xfrm>
          <a:prstGeom prst="rect">
            <a:avLst/>
          </a:prstGeom>
        </p:spPr>
        <p:txBody>
          <a:bodyPr lIns="121917" tIns="60958" rIns="121917" bIns="60958" anchor="ctr" anchorCtr="0"/>
          <a:lstStyle>
            <a:lvl1pPr>
              <a:defRPr sz="2800" b="1">
                <a:latin typeface="Arial" pitchFamily="34" charset="0"/>
                <a:cs typeface="Arial" pitchFamily="34" charset="0"/>
              </a:defRPr>
            </a:lvl1pPr>
          </a:lstStyle>
          <a:p>
            <a:r>
              <a:rPr lang="en-US" smtClean="0"/>
              <a:t>Click to edit Master title style</a:t>
            </a:r>
            <a:endParaRPr lang="en-US" dirty="0"/>
          </a:p>
        </p:txBody>
      </p:sp>
      <p:sp>
        <p:nvSpPr>
          <p:cNvPr id="3" name="Body Content Left Half"/>
          <p:cNvSpPr>
            <a:spLocks noGrp="1"/>
          </p:cNvSpPr>
          <p:nvPr>
            <p:ph sz="half" idx="1"/>
          </p:nvPr>
        </p:nvSpPr>
        <p:spPr>
          <a:xfrm>
            <a:off x="457200" y="1524000"/>
            <a:ext cx="4038600" cy="4525963"/>
          </a:xfrm>
          <a:prstGeom prst="rect">
            <a:avLst/>
          </a:prstGeom>
          <a:noFill/>
        </p:spPr>
        <p:txBody>
          <a:bodyPr lIns="121917" tIns="60958" rIns="121917" bIns="60958">
            <a:normAutofit/>
          </a:bodyPr>
          <a:lstStyle>
            <a:lvl1pPr>
              <a:defRPr sz="3200" b="1">
                <a:latin typeface="Arial" pitchFamily="34" charset="0"/>
                <a:cs typeface="Arial" pitchFamily="34" charset="0"/>
              </a:defRPr>
            </a:lvl1pPr>
            <a:lvl2pPr>
              <a:defRPr sz="2700" b="1">
                <a:latin typeface="Arial" pitchFamily="34" charset="0"/>
                <a:cs typeface="Arial" pitchFamily="34" charset="0"/>
              </a:defRPr>
            </a:lvl2pPr>
            <a:lvl3pPr>
              <a:defRPr sz="2400" b="1">
                <a:latin typeface="Arial" pitchFamily="34" charset="0"/>
                <a:cs typeface="Arial" pitchFamily="34" charset="0"/>
              </a:defRPr>
            </a:lvl3pPr>
            <a:lvl4pPr>
              <a:defRPr sz="2100" b="1">
                <a:latin typeface="Arial" pitchFamily="34" charset="0"/>
                <a:cs typeface="Arial" pitchFamily="34" charset="0"/>
              </a:defRPr>
            </a:lvl4pPr>
            <a:lvl5pPr>
              <a:defRPr sz="1900" b="1">
                <a:latin typeface="Arial" pitchFamily="34" charset="0"/>
                <a:cs typeface="Arial" pitchFamily="34" charset="0"/>
              </a:defRPr>
            </a:lvl5pPr>
            <a:lvl6pPr>
              <a:defRPr sz="2400"/>
            </a:lvl6pPr>
            <a:lvl7pPr>
              <a:defRPr sz="2400"/>
            </a:lvl7pPr>
            <a:lvl8pPr>
              <a:defRPr sz="2400"/>
            </a:lvl8pPr>
            <a:lvl9pPr>
              <a:defRPr sz="2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Body Content Right Half"/>
          <p:cNvSpPr>
            <a:spLocks noGrp="1"/>
          </p:cNvSpPr>
          <p:nvPr>
            <p:ph sz="half" idx="2"/>
          </p:nvPr>
        </p:nvSpPr>
        <p:spPr>
          <a:xfrm>
            <a:off x="4648200" y="1524000"/>
            <a:ext cx="4038600" cy="4525963"/>
          </a:xfrm>
          <a:prstGeom prst="rect">
            <a:avLst/>
          </a:prstGeom>
          <a:noFill/>
        </p:spPr>
        <p:txBody>
          <a:bodyPr lIns="121917" tIns="60958" rIns="121917" bIns="60958">
            <a:normAutofit/>
          </a:bodyPr>
          <a:lstStyle>
            <a:lvl1pPr>
              <a:defRPr lang="en-US" sz="3200" b="1" dirty="0" smtClean="0">
                <a:latin typeface="Arial" pitchFamily="34" charset="0"/>
                <a:cs typeface="Arial" pitchFamily="34" charset="0"/>
              </a:defRPr>
            </a:lvl1pPr>
            <a:lvl2pPr>
              <a:defRPr lang="en-US" sz="2700" b="1" dirty="0" smtClean="0">
                <a:latin typeface="Arial" pitchFamily="34" charset="0"/>
                <a:cs typeface="Arial" pitchFamily="34" charset="0"/>
              </a:defRPr>
            </a:lvl2pPr>
            <a:lvl3pPr>
              <a:defRPr lang="en-US" sz="2400" b="1" dirty="0" smtClean="0">
                <a:latin typeface="Arial" pitchFamily="34" charset="0"/>
                <a:cs typeface="Arial" pitchFamily="34" charset="0"/>
              </a:defRPr>
            </a:lvl3pPr>
            <a:lvl4pPr>
              <a:defRPr lang="en-US" sz="2100" b="1" dirty="0" smtClean="0">
                <a:latin typeface="Arial" pitchFamily="34" charset="0"/>
                <a:cs typeface="Arial" pitchFamily="34" charset="0"/>
              </a:defRPr>
            </a:lvl4pPr>
            <a:lvl5pPr>
              <a:defRPr lang="en-US" sz="1900" b="1" dirty="0">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cxnSp>
        <p:nvCxnSpPr>
          <p:cNvPr id="6" name="Straight Connector 5"/>
          <p:cNvCxnSpPr/>
          <p:nvPr/>
        </p:nvCxnSpPr>
        <p:spPr>
          <a:xfrm flipH="1">
            <a:off x="4563038" y="1219200"/>
            <a:ext cx="8962" cy="518757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5912043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Final Slide">
    <p:spTree>
      <p:nvGrpSpPr>
        <p:cNvPr id="1" name=""/>
        <p:cNvGrpSpPr/>
        <p:nvPr/>
      </p:nvGrpSpPr>
      <p:grpSpPr>
        <a:xfrm>
          <a:off x="0" y="0"/>
          <a:ext cx="0" cy="0"/>
          <a:chOff x="0" y="0"/>
          <a:chExt cx="0" cy="0"/>
        </a:xfrm>
      </p:grpSpPr>
      <p:sp>
        <p:nvSpPr>
          <p:cNvPr id="14" name="Title Text"/>
          <p:cNvSpPr>
            <a:spLocks noGrp="1"/>
          </p:cNvSpPr>
          <p:nvPr>
            <p:ph type="body" sz="quarter" idx="10" hasCustomPrompt="1"/>
          </p:nvPr>
        </p:nvSpPr>
        <p:spPr>
          <a:xfrm>
            <a:off x="1187624" y="109207"/>
            <a:ext cx="6840760" cy="943537"/>
          </a:xfrm>
          <a:prstGeom prst="rect">
            <a:avLst/>
          </a:prstGeom>
        </p:spPr>
        <p:txBody>
          <a:bodyPr lIns="121917" tIns="60958" rIns="121917" bIns="60958" anchor="ctr"/>
          <a:lstStyle>
            <a:lvl1pPr algn="ctr">
              <a:buNone/>
              <a:defRPr sz="2800" b="1">
                <a:latin typeface="Arial" pitchFamily="34" charset="0"/>
              </a:defRPr>
            </a:lvl1pPr>
            <a:lvl2pPr>
              <a:defRPr>
                <a:latin typeface="Arial" pitchFamily="34" charset="0"/>
              </a:defRPr>
            </a:lvl2pPr>
            <a:lvl3pPr>
              <a:defRPr>
                <a:latin typeface="Arial" pitchFamily="34" charset="0"/>
              </a:defRPr>
            </a:lvl3pPr>
            <a:lvl4pPr>
              <a:defRPr>
                <a:latin typeface="Arial" pitchFamily="34" charset="0"/>
              </a:defRPr>
            </a:lvl4pPr>
            <a:lvl5pPr>
              <a:defRPr>
                <a:latin typeface="Arial" pitchFamily="34" charset="0"/>
              </a:defRPr>
            </a:lvl5pPr>
          </a:lstStyle>
          <a:p>
            <a:pPr lvl="0"/>
            <a:r>
              <a:rPr lang="en-US" dirty="0" smtClean="0"/>
              <a:t>Questions?</a:t>
            </a:r>
          </a:p>
        </p:txBody>
      </p:sp>
      <p:sp>
        <p:nvSpPr>
          <p:cNvPr id="18" name="Page Number"/>
          <p:cNvSpPr txBox="1">
            <a:spLocks noChangeArrowheads="1"/>
          </p:cNvSpPr>
          <p:nvPr/>
        </p:nvSpPr>
        <p:spPr bwMode="auto">
          <a:xfrm>
            <a:off x="7315200" y="6445072"/>
            <a:ext cx="1828800" cy="415494"/>
          </a:xfrm>
          <a:prstGeom prst="rect">
            <a:avLst/>
          </a:prstGeom>
          <a:noFill/>
          <a:ln w="12700">
            <a:noFill/>
            <a:miter lim="800000"/>
            <a:headEnd type="none" w="sm" len="sm"/>
            <a:tailEnd type="none" w="sm" len="sm"/>
          </a:ln>
          <a:effectLst/>
        </p:spPr>
        <p:txBody>
          <a:bodyPr wrap="square" lIns="121917" tIns="60958" rIns="121917" bIns="60958" anchor="ctr">
            <a:spAutoFit/>
          </a:bodyPr>
          <a:lstStyle/>
          <a:p>
            <a:pPr algn="r">
              <a:spcBef>
                <a:spcPct val="50000"/>
              </a:spcBef>
            </a:pPr>
            <a:fld id="{FECCACFC-A1DF-4E05-81FF-9C3E99D1E2C5}" type="slidenum">
              <a:rPr lang="en-US" sz="1900">
                <a:solidFill>
                  <a:prstClr val="black"/>
                </a:solidFill>
                <a:latin typeface="Arial" pitchFamily="34" charset="0"/>
                <a:cs typeface="Arial" pitchFamily="34" charset="0"/>
              </a:rPr>
              <a:pPr algn="r">
                <a:spcBef>
                  <a:spcPct val="50000"/>
                </a:spcBef>
              </a:pPr>
              <a:t>‹#›</a:t>
            </a:fld>
            <a:endParaRPr lang="en-US" sz="1900" dirty="0">
              <a:solidFill>
                <a:prstClr val="black"/>
              </a:solidFill>
              <a:latin typeface="Arial" pitchFamily="34" charset="0"/>
              <a:cs typeface="Arial" pitchFamily="34" charset="0"/>
            </a:endParaRPr>
          </a:p>
        </p:txBody>
      </p:sp>
      <p:sp>
        <p:nvSpPr>
          <p:cNvPr id="19" name="TextBox 18"/>
          <p:cNvSpPr txBox="1"/>
          <p:nvPr/>
        </p:nvSpPr>
        <p:spPr>
          <a:xfrm>
            <a:off x="19467" y="-75459"/>
            <a:ext cx="9144000" cy="369332"/>
          </a:xfrm>
          <a:prstGeom prst="rect">
            <a:avLst/>
          </a:prstGeom>
          <a:noFill/>
        </p:spPr>
        <p:txBody>
          <a:bodyPr wrap="square" lIns="121917" tIns="60958" rIns="121917" bIns="60958" rtlCol="0">
            <a:spAutoFit/>
          </a:bodyPr>
          <a:lstStyle/>
          <a:p>
            <a:pPr algn="ctr"/>
            <a:r>
              <a:rPr lang="en-US" sz="1600" b="1" dirty="0" smtClean="0">
                <a:solidFill>
                  <a:srgbClr val="669900"/>
                </a:solidFill>
              </a:rPr>
              <a:t>UNCLASSIFIED</a:t>
            </a:r>
            <a:endParaRPr lang="en-US" sz="1600" b="1" dirty="0">
              <a:solidFill>
                <a:srgbClr val="669900"/>
              </a:solidFill>
            </a:endParaRPr>
          </a:p>
        </p:txBody>
      </p:sp>
      <p:sp>
        <p:nvSpPr>
          <p:cNvPr id="20" name="Blue Line Under Logos"/>
          <p:cNvSpPr>
            <a:spLocks noChangeArrowheads="1"/>
          </p:cNvSpPr>
          <p:nvPr/>
        </p:nvSpPr>
        <p:spPr bwMode="auto">
          <a:xfrm>
            <a:off x="0" y="1091381"/>
            <a:ext cx="9144000" cy="45719"/>
          </a:xfrm>
          <a:prstGeom prst="rect">
            <a:avLst/>
          </a:prstGeom>
          <a:solidFill>
            <a:srgbClr val="000099"/>
          </a:solidFill>
          <a:ln w="9525">
            <a:noFill/>
            <a:miter lim="800000"/>
            <a:headEnd/>
            <a:tailEnd/>
          </a:ln>
          <a:effectLst/>
        </p:spPr>
        <p:txBody>
          <a:bodyPr lIns="121917" tIns="60958" rIns="121917" bIns="60958" anchor="ctr" anchorCtr="1"/>
          <a:lstStyle/>
          <a:p>
            <a:pPr algn="ctr"/>
            <a:endParaRPr lang="en-US" sz="2400" dirty="0"/>
          </a:p>
        </p:txBody>
      </p:sp>
      <p:pic>
        <p:nvPicPr>
          <p:cNvPr id="10" name="Picture 9" descr="blue_std"/>
          <p:cNvPicPr>
            <a:picLocks noChangeAspect="1" noChangeArrowheads="1"/>
          </p:cNvPicPr>
          <p:nvPr/>
        </p:nvPicPr>
        <p:blipFill>
          <a:blip r:embed="rId2" cstate="print"/>
          <a:srcRect l="14286" r="14286" b="19647"/>
          <a:stretch>
            <a:fillRect/>
          </a:stretch>
        </p:blipFill>
        <p:spPr bwMode="auto">
          <a:xfrm>
            <a:off x="83479" y="157588"/>
            <a:ext cx="831876" cy="758867"/>
          </a:xfrm>
          <a:prstGeom prst="rect">
            <a:avLst/>
          </a:prstGeom>
          <a:noFill/>
          <a:ln w="9525">
            <a:noFill/>
            <a:miter lim="800000"/>
            <a:headEnd/>
            <a:tailEnd/>
          </a:ln>
        </p:spPr>
      </p:pic>
      <p:pic>
        <p:nvPicPr>
          <p:cNvPr id="9" name="Picture 8"/>
          <p:cNvPicPr>
            <a:picLocks noChangeAspect="1"/>
          </p:cNvPicPr>
          <p:nvPr userDrawn="1"/>
        </p:nvPicPr>
        <p:blipFill>
          <a:blip r:embed="rId3"/>
          <a:stretch>
            <a:fillRect/>
          </a:stretch>
        </p:blipFill>
        <p:spPr>
          <a:xfrm>
            <a:off x="7696199" y="109207"/>
            <a:ext cx="1352401" cy="758867"/>
          </a:xfrm>
          <a:prstGeom prst="rect">
            <a:avLst/>
          </a:prstGeom>
        </p:spPr>
      </p:pic>
      <p:pic>
        <p:nvPicPr>
          <p:cNvPr id="12" name="Picture 11"/>
          <p:cNvPicPr>
            <a:picLocks noChangeAspect="1"/>
          </p:cNvPicPr>
          <p:nvPr userDrawn="1"/>
        </p:nvPicPr>
        <p:blipFill>
          <a:blip r:embed="rId3"/>
          <a:stretch>
            <a:fillRect/>
          </a:stretch>
        </p:blipFill>
        <p:spPr>
          <a:xfrm>
            <a:off x="2743200" y="2133600"/>
            <a:ext cx="4055594" cy="2057400"/>
          </a:xfrm>
          <a:prstGeom prst="rect">
            <a:avLst/>
          </a:prstGeom>
        </p:spPr>
      </p:pic>
    </p:spTree>
    <p:extLst>
      <p:ext uri="{BB962C8B-B14F-4D97-AF65-F5344CB8AC3E}">
        <p14:creationId xmlns:p14="http://schemas.microsoft.com/office/powerpoint/2010/main" val="2123558753"/>
      </p:ext>
    </p:extLst>
  </p:cSld>
  <p:clrMapOvr>
    <a:masterClrMapping/>
  </p:clrMapOvr>
  <p:timing>
    <p:tnLst>
      <p:par>
        <p:cTn id="1" dur="indefinite" restart="never" nodeType="tmRoot"/>
      </p:par>
    </p:tnLst>
  </p:timing>
  <p:hf hdr="0" dt="0"/>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Blue Line Under Logos"/>
          <p:cNvSpPr>
            <a:spLocks noChangeArrowheads="1"/>
          </p:cNvSpPr>
          <p:nvPr/>
        </p:nvSpPr>
        <p:spPr bwMode="auto">
          <a:xfrm>
            <a:off x="0" y="1091381"/>
            <a:ext cx="9144000" cy="45719"/>
          </a:xfrm>
          <a:prstGeom prst="rect">
            <a:avLst/>
          </a:prstGeom>
          <a:solidFill>
            <a:srgbClr val="000099"/>
          </a:solidFill>
          <a:ln w="9525">
            <a:noFill/>
            <a:miter lim="800000"/>
            <a:headEnd/>
            <a:tailEnd/>
          </a:ln>
          <a:effectLst/>
        </p:spPr>
        <p:txBody>
          <a:bodyPr lIns="121917" tIns="60958" rIns="121917" bIns="60958" anchor="ctr" anchorCtr="1"/>
          <a:lstStyle/>
          <a:p>
            <a:pPr algn="ctr"/>
            <a:endParaRPr lang="en-US" sz="2400" dirty="0"/>
          </a:p>
        </p:txBody>
      </p:sp>
      <p:pic>
        <p:nvPicPr>
          <p:cNvPr id="14" name="Picture 13" descr="blue_std"/>
          <p:cNvPicPr>
            <a:picLocks noChangeAspect="1" noChangeArrowheads="1"/>
          </p:cNvPicPr>
          <p:nvPr/>
        </p:nvPicPr>
        <p:blipFill>
          <a:blip r:embed="rId8" cstate="print"/>
          <a:srcRect l="14286" r="14286" b="19647"/>
          <a:stretch>
            <a:fillRect/>
          </a:stretch>
        </p:blipFill>
        <p:spPr bwMode="auto">
          <a:xfrm>
            <a:off x="83479" y="157588"/>
            <a:ext cx="831876" cy="758867"/>
          </a:xfrm>
          <a:prstGeom prst="rect">
            <a:avLst/>
          </a:prstGeom>
          <a:noFill/>
          <a:ln w="9525">
            <a:noFill/>
            <a:miter lim="800000"/>
            <a:headEnd/>
            <a:tailEnd/>
          </a:ln>
        </p:spPr>
      </p:pic>
      <p:sp>
        <p:nvSpPr>
          <p:cNvPr id="6" name="Page Number"/>
          <p:cNvSpPr txBox="1">
            <a:spLocks noChangeArrowheads="1"/>
          </p:cNvSpPr>
          <p:nvPr/>
        </p:nvSpPr>
        <p:spPr bwMode="auto">
          <a:xfrm>
            <a:off x="7315200" y="6445072"/>
            <a:ext cx="1828800" cy="415494"/>
          </a:xfrm>
          <a:prstGeom prst="rect">
            <a:avLst/>
          </a:prstGeom>
          <a:noFill/>
          <a:ln w="12700">
            <a:noFill/>
            <a:miter lim="800000"/>
            <a:headEnd type="none" w="sm" len="sm"/>
            <a:tailEnd type="none" w="sm" len="sm"/>
          </a:ln>
          <a:effectLst/>
        </p:spPr>
        <p:txBody>
          <a:bodyPr wrap="square" lIns="121917" tIns="60958" rIns="121917" bIns="60958" anchor="ctr">
            <a:spAutoFit/>
          </a:bodyPr>
          <a:lstStyle/>
          <a:p>
            <a:pPr algn="r">
              <a:spcBef>
                <a:spcPct val="50000"/>
              </a:spcBef>
            </a:pPr>
            <a:fld id="{FECCACFC-A1DF-4E05-81FF-9C3E99D1E2C5}" type="slidenum">
              <a:rPr lang="en-US" sz="1900">
                <a:solidFill>
                  <a:prstClr val="black"/>
                </a:solidFill>
                <a:latin typeface="Arial" pitchFamily="34" charset="0"/>
                <a:cs typeface="Arial" pitchFamily="34" charset="0"/>
              </a:rPr>
              <a:pPr algn="r">
                <a:spcBef>
                  <a:spcPct val="50000"/>
                </a:spcBef>
              </a:pPr>
              <a:t>‹#›</a:t>
            </a:fld>
            <a:endParaRPr lang="en-US" sz="1900" dirty="0">
              <a:solidFill>
                <a:prstClr val="black"/>
              </a:solidFill>
              <a:latin typeface="Arial" pitchFamily="34" charset="0"/>
              <a:cs typeface="Arial" pitchFamily="34" charset="0"/>
            </a:endParaRPr>
          </a:p>
        </p:txBody>
      </p:sp>
      <p:sp>
        <p:nvSpPr>
          <p:cNvPr id="7" name="TextBox 6"/>
          <p:cNvSpPr txBox="1"/>
          <p:nvPr/>
        </p:nvSpPr>
        <p:spPr>
          <a:xfrm>
            <a:off x="19467" y="-75459"/>
            <a:ext cx="9144000" cy="369332"/>
          </a:xfrm>
          <a:prstGeom prst="rect">
            <a:avLst/>
          </a:prstGeom>
          <a:noFill/>
        </p:spPr>
        <p:txBody>
          <a:bodyPr wrap="square" lIns="121917" tIns="60958" rIns="121917" bIns="60958" rtlCol="0">
            <a:spAutoFit/>
          </a:bodyPr>
          <a:lstStyle/>
          <a:p>
            <a:pPr algn="ctr"/>
            <a:r>
              <a:rPr lang="en-US" sz="1600" b="1" dirty="0" smtClean="0">
                <a:solidFill>
                  <a:srgbClr val="669900"/>
                </a:solidFill>
              </a:rPr>
              <a:t>UNCLASSIFIED</a:t>
            </a:r>
            <a:endParaRPr lang="en-US" sz="1600" b="1" dirty="0">
              <a:solidFill>
                <a:srgbClr val="669900"/>
              </a:solidFill>
            </a:endParaRPr>
          </a:p>
        </p:txBody>
      </p:sp>
      <p:pic>
        <p:nvPicPr>
          <p:cNvPr id="12" name="Picture 11"/>
          <p:cNvPicPr>
            <a:picLocks noChangeAspect="1"/>
          </p:cNvPicPr>
          <p:nvPr userDrawn="1"/>
        </p:nvPicPr>
        <p:blipFill>
          <a:blip r:embed="rId9"/>
          <a:stretch>
            <a:fillRect/>
          </a:stretch>
        </p:blipFill>
        <p:spPr>
          <a:xfrm>
            <a:off x="7543800" y="135817"/>
            <a:ext cx="1495896" cy="758867"/>
          </a:xfrm>
          <a:prstGeom prst="rect">
            <a:avLst/>
          </a:prstGeom>
        </p:spPr>
      </p:pic>
      <p:sp>
        <p:nvSpPr>
          <p:cNvPr id="9" name="Distribution Statement"/>
          <p:cNvSpPr txBox="1">
            <a:spLocks noChangeArrowheads="1"/>
          </p:cNvSpPr>
          <p:nvPr userDrawn="1"/>
        </p:nvSpPr>
        <p:spPr bwMode="auto">
          <a:xfrm>
            <a:off x="7203" y="6406600"/>
            <a:ext cx="9163467" cy="492438"/>
          </a:xfrm>
          <a:prstGeom prst="rect">
            <a:avLst/>
          </a:prstGeom>
          <a:noFill/>
          <a:ln w="38100" cmpd="dbl">
            <a:noFill/>
            <a:miter lim="800000"/>
            <a:headEnd/>
            <a:tailEnd/>
          </a:ln>
        </p:spPr>
        <p:txBody>
          <a:bodyPr wrap="square" lIns="121917" tIns="60958" rIns="121917" bIns="60958">
            <a:spAutoFit/>
          </a:bodyPr>
          <a:lstStyle/>
          <a:p>
            <a:pPr algn="ctr"/>
            <a:r>
              <a:rPr lang="en-US" sz="1200" b="1" kern="1200" dirty="0" smtClean="0">
                <a:solidFill>
                  <a:schemeClr val="tx1"/>
                </a:solidFill>
                <a:effectLst/>
                <a:latin typeface="+mn-lt"/>
                <a:ea typeface="+mn-ea"/>
                <a:cs typeface="+mn-cs"/>
              </a:rPr>
              <a:t>DISTRIBUTION C</a:t>
            </a:r>
            <a:r>
              <a:rPr lang="en-US" sz="1200" kern="1200" dirty="0" smtClean="0">
                <a:solidFill>
                  <a:schemeClr val="tx1"/>
                </a:solidFill>
                <a:effectLst/>
                <a:latin typeface="+mn-lt"/>
                <a:ea typeface="+mn-ea"/>
                <a:cs typeface="+mn-cs"/>
              </a:rPr>
              <a:t>. Distribution authorized to U.S. Government Agencies and their contractors, 9-Aug-19.</a:t>
            </a:r>
          </a:p>
          <a:p>
            <a:pPr algn="ctr"/>
            <a:r>
              <a:rPr lang="en-US" sz="1200" kern="1200" dirty="0" smtClean="0">
                <a:solidFill>
                  <a:schemeClr val="tx1"/>
                </a:solidFill>
                <a:effectLst/>
                <a:latin typeface="+mn-lt"/>
                <a:ea typeface="+mn-ea"/>
                <a:cs typeface="+mn-cs"/>
              </a:rPr>
              <a:t>Other requests for this document shall be referred to AFRL/RQQD.  </a:t>
            </a:r>
            <a:endParaRPr lang="en-US" sz="12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2027636172"/>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Lst>
  <p:timing>
    <p:tnLst>
      <p:par>
        <p:cTn id="1" dur="indefinite" restart="never" nodeType="tmRoot"/>
      </p:par>
    </p:tnLst>
  </p:timing>
  <p:txStyles>
    <p:titleStyle>
      <a:lvl1pPr algn="ctr" defTabSz="1219139" rtl="0" eaLnBrk="1" latinLnBrk="0" hangingPunct="1">
        <a:spcBef>
          <a:spcPct val="0"/>
        </a:spcBef>
        <a:buNone/>
        <a:defRPr sz="5900" kern="1200">
          <a:solidFill>
            <a:schemeClr val="tx1"/>
          </a:solidFill>
          <a:latin typeface="+mj-lt"/>
          <a:ea typeface="+mj-ea"/>
          <a:cs typeface="+mj-cs"/>
        </a:defRPr>
      </a:lvl1pPr>
    </p:titleStyle>
    <p:bodyStyle>
      <a:lvl1pPr marL="457177" indent="-457177" algn="l" defTabSz="1219139" rtl="0" eaLnBrk="1" latinLnBrk="0" hangingPunct="1">
        <a:spcBef>
          <a:spcPct val="20000"/>
        </a:spcBef>
        <a:buFont typeface="Arial" pitchFamily="34" charset="0"/>
        <a:buChar char="•"/>
        <a:defRPr sz="4300" kern="1200">
          <a:solidFill>
            <a:schemeClr val="tx1"/>
          </a:solidFill>
          <a:latin typeface="+mn-lt"/>
          <a:ea typeface="+mn-ea"/>
          <a:cs typeface="+mn-cs"/>
        </a:defRPr>
      </a:lvl1pPr>
      <a:lvl2pPr marL="990551" indent="-380982" algn="l" defTabSz="1219139" rtl="0" eaLnBrk="1" latinLnBrk="0" hangingPunct="1">
        <a:spcBef>
          <a:spcPct val="20000"/>
        </a:spcBef>
        <a:buFont typeface="Arial" pitchFamily="34" charset="0"/>
        <a:buChar char="–"/>
        <a:defRPr sz="3700" kern="1200">
          <a:solidFill>
            <a:schemeClr val="tx1"/>
          </a:solidFill>
          <a:latin typeface="+mn-lt"/>
          <a:ea typeface="+mn-ea"/>
          <a:cs typeface="+mn-cs"/>
        </a:defRPr>
      </a:lvl2pPr>
      <a:lvl3pPr marL="1523923" indent="-304784" algn="l" defTabSz="1219139"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493" indent="-304784" algn="l" defTabSz="1219139"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063" indent="-304784" algn="l" defTabSz="1219139"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632" indent="-304784" algn="l" defTabSz="1219139"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202" indent="-304784" algn="l" defTabSz="1219139"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771" indent="-304784" algn="l" defTabSz="1219139"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341" indent="-304784" algn="l" defTabSz="1219139"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9139" rtl="0" eaLnBrk="1" latinLnBrk="0" hangingPunct="1">
        <a:defRPr sz="2400" kern="1200">
          <a:solidFill>
            <a:schemeClr val="tx1"/>
          </a:solidFill>
          <a:latin typeface="+mn-lt"/>
          <a:ea typeface="+mn-ea"/>
          <a:cs typeface="+mn-cs"/>
        </a:defRPr>
      </a:lvl1pPr>
      <a:lvl2pPr marL="609570" algn="l" defTabSz="1219139" rtl="0" eaLnBrk="1" latinLnBrk="0" hangingPunct="1">
        <a:defRPr sz="2400" kern="1200">
          <a:solidFill>
            <a:schemeClr val="tx1"/>
          </a:solidFill>
          <a:latin typeface="+mn-lt"/>
          <a:ea typeface="+mn-ea"/>
          <a:cs typeface="+mn-cs"/>
        </a:defRPr>
      </a:lvl2pPr>
      <a:lvl3pPr marL="1219139" algn="l" defTabSz="1219139" rtl="0" eaLnBrk="1" latinLnBrk="0" hangingPunct="1">
        <a:defRPr sz="2400" kern="1200">
          <a:solidFill>
            <a:schemeClr val="tx1"/>
          </a:solidFill>
          <a:latin typeface="+mn-lt"/>
          <a:ea typeface="+mn-ea"/>
          <a:cs typeface="+mn-cs"/>
        </a:defRPr>
      </a:lvl3pPr>
      <a:lvl4pPr marL="1828709" algn="l" defTabSz="1219139" rtl="0" eaLnBrk="1" latinLnBrk="0" hangingPunct="1">
        <a:defRPr sz="2400" kern="1200">
          <a:solidFill>
            <a:schemeClr val="tx1"/>
          </a:solidFill>
          <a:latin typeface="+mn-lt"/>
          <a:ea typeface="+mn-ea"/>
          <a:cs typeface="+mn-cs"/>
        </a:defRPr>
      </a:lvl4pPr>
      <a:lvl5pPr marL="2438278" algn="l" defTabSz="1219139" rtl="0" eaLnBrk="1" latinLnBrk="0" hangingPunct="1">
        <a:defRPr sz="2400" kern="1200">
          <a:solidFill>
            <a:schemeClr val="tx1"/>
          </a:solidFill>
          <a:latin typeface="+mn-lt"/>
          <a:ea typeface="+mn-ea"/>
          <a:cs typeface="+mn-cs"/>
        </a:defRPr>
      </a:lvl5pPr>
      <a:lvl6pPr marL="3047848" algn="l" defTabSz="1219139" rtl="0" eaLnBrk="1" latinLnBrk="0" hangingPunct="1">
        <a:defRPr sz="2400" kern="1200">
          <a:solidFill>
            <a:schemeClr val="tx1"/>
          </a:solidFill>
          <a:latin typeface="+mn-lt"/>
          <a:ea typeface="+mn-ea"/>
          <a:cs typeface="+mn-cs"/>
        </a:defRPr>
      </a:lvl6pPr>
      <a:lvl7pPr marL="3657417" algn="l" defTabSz="1219139" rtl="0" eaLnBrk="1" latinLnBrk="0" hangingPunct="1">
        <a:defRPr sz="2400" kern="1200">
          <a:solidFill>
            <a:schemeClr val="tx1"/>
          </a:solidFill>
          <a:latin typeface="+mn-lt"/>
          <a:ea typeface="+mn-ea"/>
          <a:cs typeface="+mn-cs"/>
        </a:defRPr>
      </a:lvl7pPr>
      <a:lvl8pPr marL="4266987" algn="l" defTabSz="1219139" rtl="0" eaLnBrk="1" latinLnBrk="0" hangingPunct="1">
        <a:defRPr sz="2400" kern="1200">
          <a:solidFill>
            <a:schemeClr val="tx1"/>
          </a:solidFill>
          <a:latin typeface="+mn-lt"/>
          <a:ea typeface="+mn-ea"/>
          <a:cs typeface="+mn-cs"/>
        </a:defRPr>
      </a:lvl8pPr>
      <a:lvl9pPr marL="4876557" algn="l" defTabSz="1219139"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15.png"/><Relationship Id="rId1" Type="http://schemas.openxmlformats.org/officeDocument/2006/relationships/slideLayout" Target="../slideLayouts/slideLayout3.xml"/><Relationship Id="rId5" Type="http://schemas.openxmlformats.org/officeDocument/2006/relationships/image" Target="../media/image18.wmf"/><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8" Type="http://schemas.openxmlformats.org/officeDocument/2006/relationships/image" Target="../media/image21.wmf"/><Relationship Id="rId3" Type="http://schemas.openxmlformats.org/officeDocument/2006/relationships/image" Target="../media/image16.wmf"/><Relationship Id="rId7" Type="http://schemas.openxmlformats.org/officeDocument/2006/relationships/image" Target="../media/image20.wmf"/><Relationship Id="rId2" Type="http://schemas.openxmlformats.org/officeDocument/2006/relationships/image" Target="../media/image15.png"/><Relationship Id="rId1" Type="http://schemas.openxmlformats.org/officeDocument/2006/relationships/slideLayout" Target="../slideLayouts/slideLayout3.xml"/><Relationship Id="rId6" Type="http://schemas.openxmlformats.org/officeDocument/2006/relationships/image" Target="../media/image19.png"/><Relationship Id="rId5" Type="http://schemas.openxmlformats.org/officeDocument/2006/relationships/image" Target="../media/image18.wmf"/><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2.wmf"/><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3.w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hyperlink" Target="http://www.esri.com/" TargetMode="Externa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28.png"/><Relationship Id="rId7" Type="http://schemas.openxmlformats.org/officeDocument/2006/relationships/image" Target="../media/image32.png"/><Relationship Id="rId12" Type="http://schemas.openxmlformats.org/officeDocument/2006/relationships/image" Target="../media/image37.png"/><Relationship Id="rId2"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31.png"/><Relationship Id="rId11" Type="http://schemas.openxmlformats.org/officeDocument/2006/relationships/image" Target="../media/image36.png"/><Relationship Id="rId5" Type="http://schemas.openxmlformats.org/officeDocument/2006/relationships/image" Target="../media/image30.png"/><Relationship Id="rId10" Type="http://schemas.openxmlformats.org/officeDocument/2006/relationships/image" Target="../media/image35.png"/><Relationship Id="rId4" Type="http://schemas.openxmlformats.org/officeDocument/2006/relationships/image" Target="../media/image29.png"/><Relationship Id="rId9" Type="http://schemas.openxmlformats.org/officeDocument/2006/relationships/image" Target="../media/image34.png"/></Relationships>
</file>

<file path=ppt/slides/_rels/slide42.xml.rels><?xml version="1.0" encoding="UTF-8" standalone="yes"?>
<Relationships xmlns="http://schemas.openxmlformats.org/package/2006/relationships"><Relationship Id="rId3" Type="http://schemas.openxmlformats.org/officeDocument/2006/relationships/image" Target="../media/image39.wmf"/><Relationship Id="rId2" Type="http://schemas.openxmlformats.org/officeDocument/2006/relationships/image" Target="../media/image38.wmf"/><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image" Target="../media/image40.wmf"/><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image" Target="../media/image41.emf"/><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8" Type="http://schemas.openxmlformats.org/officeDocument/2006/relationships/hyperlink" Target="file:///C:\DATA\afsim_unclass_all\BUILD\wsf_install\doxygen\html\dd\dea\classWsfObject.html" TargetMode="External"/><Relationship Id="rId3" Type="http://schemas.openxmlformats.org/officeDocument/2006/relationships/hyperlink" Target="file:///C:\DATA\afsim_unclass_all\BUILD\wsf_install\doxygen\html\db\d52\classWsfComponentList.html" TargetMode="External"/><Relationship Id="rId7" Type="http://schemas.openxmlformats.org/officeDocument/2006/relationships/hyperlink" Target="file:///C:\DATA\afsim_unclass_all\BUILD\wsf_install\doxygen\html\d8\d01\classWsfComponentT.html" TargetMode="External"/><Relationship Id="rId2" Type="http://schemas.openxmlformats.org/officeDocument/2006/relationships/image" Target="../media/image43.png"/><Relationship Id="rId1" Type="http://schemas.openxmlformats.org/officeDocument/2006/relationships/slideLayout" Target="../slideLayouts/slideLayout3.xml"/><Relationship Id="rId6" Type="http://schemas.openxmlformats.org/officeDocument/2006/relationships/hyperlink" Target="file:///C:\DATA\afsim_unclass_all\BUILD\wsf_install\doxygen\html\da\d9d\classWsfComponentListT.html" TargetMode="External"/><Relationship Id="rId5" Type="http://schemas.openxmlformats.org/officeDocument/2006/relationships/hyperlink" Target="file:///C:\DATA\afsim_unclass_all\BUILD\wsf_install\doxygen\html\d1\ddb\classWsfUniqueId.html" TargetMode="External"/><Relationship Id="rId4" Type="http://schemas.openxmlformats.org/officeDocument/2006/relationships/hyperlink" Target="file:///C:\DATA\afsim_unclass_all\BUILD\wsf_install\doxygen\html\d8\d7b\classWsfComponent.html" TargetMode="External"/></Relationships>
</file>

<file path=ppt/slides/_rels/slide5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46.emf"/></Relationships>
</file>

<file path=ppt/slides/_rels/slide58.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3" Type="http://schemas.openxmlformats.org/officeDocument/2006/relationships/hyperlink" Target="http://www.doxygen.org/" TargetMode="External"/><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8" Type="http://schemas.openxmlformats.org/officeDocument/2006/relationships/image" Target="../media/image51.png"/><Relationship Id="rId3" Type="http://schemas.openxmlformats.org/officeDocument/2006/relationships/hyperlink" Target="https://dpam.di2e.net/myaccount" TargetMode="External"/><Relationship Id="rId7" Type="http://schemas.openxmlformats.org/officeDocument/2006/relationships/image" Target="../media/image50.png"/><Relationship Id="rId2" Type="http://schemas.openxmlformats.org/officeDocument/2006/relationships/hyperlink" Target="http://www.di2e.net/" TargetMode="External"/><Relationship Id="rId1" Type="http://schemas.openxmlformats.org/officeDocument/2006/relationships/slideLayout" Target="../slideLayouts/slideLayout3.xml"/><Relationship Id="rId6" Type="http://schemas.openxmlformats.org/officeDocument/2006/relationships/image" Target="../media/image49.png"/><Relationship Id="rId5" Type="http://schemas.openxmlformats.org/officeDocument/2006/relationships/hyperlink" Target="mailto:brian.birkmire.1@us.af.mil" TargetMode="External"/><Relationship Id="rId4" Type="http://schemas.openxmlformats.org/officeDocument/2006/relationships/hyperlink" Target="https://confluence.di2e.net/display/AFSIM/Releases" TargetMode="Externa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2" Type="http://schemas.openxmlformats.org/officeDocument/2006/relationships/hyperlink" Target="mailto:afsim-help@vdl.afrl.af.mil" TargetMode="Externa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2"/>
          </p:nvPr>
        </p:nvSpPr>
        <p:spPr/>
        <p:txBody>
          <a:bodyPr/>
          <a:lstStyle/>
          <a:p>
            <a:r>
              <a:rPr lang="en-US" sz="2800" dirty="0" smtClean="0"/>
              <a:t>AFSIM Developer Training</a:t>
            </a:r>
          </a:p>
          <a:p>
            <a:r>
              <a:rPr lang="en-US" sz="2800" dirty="0" smtClean="0"/>
              <a:t>1 – Architecture Overview</a:t>
            </a:r>
            <a:endParaRPr lang="en-US" sz="2800" dirty="0"/>
          </a:p>
        </p:txBody>
      </p:sp>
      <p:sp>
        <p:nvSpPr>
          <p:cNvPr id="3" name="Content Placeholder 2"/>
          <p:cNvSpPr>
            <a:spLocks noGrp="1"/>
          </p:cNvSpPr>
          <p:nvPr>
            <p:ph sz="half" idx="11"/>
          </p:nvPr>
        </p:nvSpPr>
        <p:spPr/>
        <p:txBody>
          <a:bodyPr/>
          <a:lstStyle/>
          <a:p>
            <a:r>
              <a:rPr lang="en-US" dirty="0" smtClean="0"/>
              <a:t>AFRL/RQQD</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Rectangle 2"/>
          <p:cNvSpPr>
            <a:spLocks noChangeArrowheads="1"/>
          </p:cNvSpPr>
          <p:nvPr/>
        </p:nvSpPr>
        <p:spPr bwMode="auto">
          <a:xfrm>
            <a:off x="0" y="1139554"/>
            <a:ext cx="9144000" cy="5718447"/>
          </a:xfrm>
          <a:prstGeom prst="rect">
            <a:avLst/>
          </a:prstGeom>
          <a:gradFill rotWithShape="1">
            <a:gsLst>
              <a:gs pos="0">
                <a:srgbClr val="DDDDDD">
                  <a:gamma/>
                  <a:shade val="95294"/>
                  <a:invGamma/>
                </a:srgbClr>
              </a:gs>
              <a:gs pos="50000">
                <a:srgbClr val="DDDDDD">
                  <a:alpha val="23000"/>
                </a:srgbClr>
              </a:gs>
              <a:gs pos="100000">
                <a:srgbClr val="DDDDDD">
                  <a:gamma/>
                  <a:shade val="95294"/>
                  <a:invGamma/>
                </a:srgbClr>
              </a:gs>
            </a:gsLst>
            <a:lin ang="0" scaled="1"/>
          </a:gradFill>
          <a:ln w="12700">
            <a:noFill/>
            <a:miter lim="800000"/>
            <a:headEnd type="none" w="sm" len="sm"/>
            <a:tailEnd type="none" w="sm" len="sm"/>
          </a:ln>
          <a:effectLst/>
        </p:spPr>
        <p:txBody>
          <a:bodyPr wrap="none" anchor="ctr"/>
          <a:lstStyle/>
          <a:p>
            <a:pPr>
              <a:defRPr/>
            </a:pPr>
            <a:endParaRPr lang="en-US" sz="2400" dirty="0">
              <a:solidFill>
                <a:prstClr val="black"/>
              </a:solidFill>
            </a:endParaRPr>
          </a:p>
        </p:txBody>
      </p:sp>
      <p:sp>
        <p:nvSpPr>
          <p:cNvPr id="34" name="Rectangle 33"/>
          <p:cNvSpPr/>
          <p:nvPr/>
        </p:nvSpPr>
        <p:spPr>
          <a:xfrm>
            <a:off x="229102" y="1962779"/>
            <a:ext cx="8683413" cy="4346253"/>
          </a:xfrm>
          <a:prstGeom prst="rect">
            <a:avLst/>
          </a:prstGeom>
          <a:solidFill>
            <a:srgbClr val="9F2936"/>
          </a:solidFill>
          <a:ln>
            <a:noFill/>
          </a:ln>
          <a:scene3d>
            <a:camera prst="orthographicFront"/>
            <a:lightRig rig="threePt" dir="t"/>
          </a:scene3d>
          <a:sp3d>
            <a:bevelT w="279400"/>
          </a:sp3d>
        </p:spPr>
        <p:style>
          <a:lnRef idx="2">
            <a:schemeClr val="accent1">
              <a:shade val="50000"/>
            </a:schemeClr>
          </a:lnRef>
          <a:fillRef idx="1">
            <a:schemeClr val="accent1"/>
          </a:fillRef>
          <a:effectRef idx="0">
            <a:schemeClr val="accent1"/>
          </a:effectRef>
          <a:fontRef idx="minor">
            <a:schemeClr val="lt1"/>
          </a:fontRef>
        </p:style>
        <p:txBody>
          <a:bodyPr tIns="54864" rtlCol="0" anchor="t" anchorCtr="0"/>
          <a:lstStyle/>
          <a:p>
            <a:pPr algn="ctr"/>
            <a:r>
              <a:rPr lang="en-US" b="1" dirty="0" smtClean="0">
                <a:effectLst>
                  <a:outerShdw blurRad="50800" dist="38100" dir="8100000" algn="tr" rotWithShape="0">
                    <a:prstClr val="black">
                      <a:alpha val="40000"/>
                    </a:prstClr>
                  </a:outerShdw>
                </a:effectLst>
                <a:ea typeface="Microsoft Sans Serif" panose="020B0604020202020204" pitchFamily="34" charset="0"/>
                <a:cs typeface="Calibri" panose="020F0502020204030204" pitchFamily="34" charset="0"/>
              </a:rPr>
              <a:t>AFSIM Application</a:t>
            </a:r>
            <a:endParaRPr lang="en-US" b="1" dirty="0">
              <a:effectLst>
                <a:outerShdw blurRad="50800" dist="38100" dir="8100000" algn="tr" rotWithShape="0">
                  <a:prstClr val="black">
                    <a:alpha val="40000"/>
                  </a:prstClr>
                </a:outerShdw>
              </a:effectLst>
              <a:ea typeface="Microsoft Sans Serif" panose="020B0604020202020204" pitchFamily="34" charset="0"/>
              <a:cs typeface="Calibri" panose="020F0502020204030204" pitchFamily="34" charset="0"/>
            </a:endParaRPr>
          </a:p>
        </p:txBody>
      </p:sp>
      <p:sp>
        <p:nvSpPr>
          <p:cNvPr id="4" name="Title 3"/>
          <p:cNvSpPr>
            <a:spLocks noGrp="1"/>
          </p:cNvSpPr>
          <p:nvPr>
            <p:ph type="title"/>
          </p:nvPr>
        </p:nvSpPr>
        <p:spPr/>
        <p:txBody>
          <a:bodyPr/>
          <a:lstStyle/>
          <a:p>
            <a:r>
              <a:rPr lang="en-US" dirty="0" smtClean="0"/>
              <a:t>AFSIM Architecture Overview</a:t>
            </a:r>
            <a:endParaRPr lang="en-US" dirty="0"/>
          </a:p>
        </p:txBody>
      </p:sp>
      <p:sp>
        <p:nvSpPr>
          <p:cNvPr id="8" name="Rectangle 7"/>
          <p:cNvSpPr/>
          <p:nvPr/>
        </p:nvSpPr>
        <p:spPr>
          <a:xfrm>
            <a:off x="441030" y="2343382"/>
            <a:ext cx="8264767" cy="3787930"/>
          </a:xfrm>
          <a:prstGeom prst="rect">
            <a:avLst/>
          </a:prstGeom>
          <a:solidFill>
            <a:srgbClr val="7F7F7F"/>
          </a:solidFill>
          <a:ln>
            <a:noFill/>
          </a:ln>
          <a:scene3d>
            <a:camera prst="orthographicFront"/>
            <a:lightRig rig="threePt" dir="t"/>
          </a:scene3d>
          <a:sp3d>
            <a:bevelT w="279400"/>
          </a:sp3d>
        </p:spPr>
        <p:style>
          <a:lnRef idx="2">
            <a:schemeClr val="accent1">
              <a:shade val="50000"/>
            </a:schemeClr>
          </a:lnRef>
          <a:fillRef idx="1">
            <a:schemeClr val="accent1"/>
          </a:fillRef>
          <a:effectRef idx="0">
            <a:schemeClr val="accent1"/>
          </a:effectRef>
          <a:fontRef idx="minor">
            <a:schemeClr val="lt1"/>
          </a:fontRef>
        </p:style>
        <p:txBody>
          <a:bodyPr tIns="54864" rtlCol="0" anchor="t" anchorCtr="0"/>
          <a:lstStyle/>
          <a:p>
            <a:pPr algn="ctr"/>
            <a:r>
              <a:rPr lang="en-US" sz="1600" b="1" dirty="0" smtClean="0">
                <a:effectLst>
                  <a:outerShdw blurRad="50800" dist="38100" dir="8100000" algn="tr" rotWithShape="0">
                    <a:prstClr val="black">
                      <a:alpha val="40000"/>
                    </a:prstClr>
                  </a:outerShdw>
                </a:effectLst>
                <a:ea typeface="Microsoft Sans Serif" panose="020B0604020202020204" pitchFamily="34" charset="0"/>
                <a:cs typeface="Microsoft Sans Serif" panose="020B0604020202020204" pitchFamily="34" charset="0"/>
              </a:rPr>
              <a:t>AFSIM Framework</a:t>
            </a:r>
            <a:endParaRPr lang="en-US" sz="1600" b="1" dirty="0">
              <a:effectLst>
                <a:outerShdw blurRad="50800" dist="38100" dir="8100000" algn="tr" rotWithShape="0">
                  <a:prstClr val="black">
                    <a:alpha val="40000"/>
                  </a:prstClr>
                </a:outerShdw>
              </a:effectLst>
              <a:ea typeface="Microsoft Sans Serif" panose="020B0604020202020204" pitchFamily="34" charset="0"/>
              <a:cs typeface="Microsoft Sans Serif" panose="020B0604020202020204" pitchFamily="34" charset="0"/>
            </a:endParaRPr>
          </a:p>
        </p:txBody>
      </p:sp>
      <p:sp>
        <p:nvSpPr>
          <p:cNvPr id="9" name="Rectangle 8"/>
          <p:cNvSpPr/>
          <p:nvPr/>
        </p:nvSpPr>
        <p:spPr>
          <a:xfrm>
            <a:off x="673456" y="2638183"/>
            <a:ext cx="4926899" cy="1629624"/>
          </a:xfrm>
          <a:prstGeom prst="rect">
            <a:avLst/>
          </a:prstGeom>
          <a:solidFill>
            <a:srgbClr val="C8A700"/>
          </a:solidFill>
          <a:ln>
            <a:noFill/>
          </a:ln>
          <a:scene3d>
            <a:camera prst="orthographicFront"/>
            <a:lightRig rig="threePt" dir="t"/>
          </a:scene3d>
          <a:sp3d>
            <a:bevelT w="146050" h="44450"/>
          </a:sp3d>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400" b="1" dirty="0" smtClean="0">
                <a:effectLst>
                  <a:outerShdw blurRad="50800" dist="38100" dir="8100000" algn="tr" rotWithShape="0">
                    <a:prstClr val="black">
                      <a:alpha val="40000"/>
                    </a:prstClr>
                  </a:outerShdw>
                </a:effectLst>
              </a:rPr>
              <a:t>Infrastructure</a:t>
            </a:r>
            <a:endParaRPr lang="en-US" sz="1400" b="1" dirty="0">
              <a:effectLst>
                <a:outerShdw blurRad="50800" dist="38100" dir="8100000" algn="tr" rotWithShape="0">
                  <a:prstClr val="black">
                    <a:alpha val="40000"/>
                  </a:prstClr>
                </a:outerShdw>
              </a:effectLst>
            </a:endParaRPr>
          </a:p>
        </p:txBody>
      </p:sp>
      <p:sp>
        <p:nvSpPr>
          <p:cNvPr id="12" name="Rectangle 11"/>
          <p:cNvSpPr/>
          <p:nvPr/>
        </p:nvSpPr>
        <p:spPr>
          <a:xfrm>
            <a:off x="670215" y="4368212"/>
            <a:ext cx="7818120" cy="1631244"/>
          </a:xfrm>
          <a:prstGeom prst="rect">
            <a:avLst/>
          </a:prstGeom>
          <a:solidFill>
            <a:srgbClr val="14425D"/>
          </a:solidFill>
          <a:ln>
            <a:noFill/>
          </a:ln>
          <a:scene3d>
            <a:camera prst="orthographicFront"/>
            <a:lightRig rig="threePt" dir="t"/>
          </a:scene3d>
          <a:sp3d>
            <a:bevelT w="146050" h="44450"/>
          </a:sp3d>
        </p:spPr>
        <p:style>
          <a:lnRef idx="2">
            <a:schemeClr val="accent1">
              <a:shade val="50000"/>
            </a:schemeClr>
          </a:lnRef>
          <a:fillRef idx="1">
            <a:schemeClr val="accent1"/>
          </a:fillRef>
          <a:effectRef idx="0">
            <a:schemeClr val="accent1"/>
          </a:effectRef>
          <a:fontRef idx="minor">
            <a:schemeClr val="lt1"/>
          </a:fontRef>
        </p:style>
        <p:txBody>
          <a:bodyPr tIns="82296" rtlCol="0" anchor="t" anchorCtr="0"/>
          <a:lstStyle/>
          <a:p>
            <a:r>
              <a:rPr lang="en-US" sz="1400" b="1" dirty="0" smtClean="0">
                <a:effectLst>
                  <a:outerShdw blurRad="50800" dist="38100" dir="8100000" algn="tr" rotWithShape="0">
                    <a:prstClr val="black">
                      <a:alpha val="40000"/>
                    </a:prstClr>
                  </a:outerShdw>
                </a:effectLst>
              </a:rPr>
              <a:t>Components</a:t>
            </a:r>
            <a:endParaRPr lang="en-US" sz="1400" b="1" dirty="0">
              <a:effectLst>
                <a:outerShdw blurRad="50800" dist="38100" dir="8100000" algn="tr" rotWithShape="0">
                  <a:prstClr val="black">
                    <a:alpha val="40000"/>
                  </a:prstClr>
                </a:outerShdw>
              </a:effectLst>
            </a:endParaRPr>
          </a:p>
        </p:txBody>
      </p:sp>
      <p:sp>
        <p:nvSpPr>
          <p:cNvPr id="14" name="AutoShape 7"/>
          <p:cNvSpPr>
            <a:spLocks noChangeArrowheads="1"/>
          </p:cNvSpPr>
          <p:nvPr/>
        </p:nvSpPr>
        <p:spPr bwMode="auto">
          <a:xfrm>
            <a:off x="822102" y="4692696"/>
            <a:ext cx="6534459" cy="1169169"/>
          </a:xfrm>
          <a:prstGeom prst="rect">
            <a:avLst/>
          </a:prstGeom>
          <a:solidFill>
            <a:srgbClr val="3B6431"/>
          </a:solidFill>
          <a:ln w="12700" algn="ctr">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tIns="82296" anchor="t" anchorCtr="0"/>
          <a:lstStyle/>
          <a:p>
            <a:pPr eaLnBrk="0" fontAlgn="base" hangingPunct="0">
              <a:spcBef>
                <a:spcPct val="0"/>
              </a:spcBef>
              <a:spcAft>
                <a:spcPct val="0"/>
              </a:spcAft>
            </a:pPr>
            <a:r>
              <a:rPr lang="en-US" sz="1200" b="1" dirty="0" smtClean="0">
                <a:solidFill>
                  <a:schemeClr val="bg1"/>
                </a:solidFill>
                <a:effectLst>
                  <a:outerShdw blurRad="50800" dist="38100" dir="8100000" algn="tr" rotWithShape="0">
                    <a:prstClr val="black">
                      <a:alpha val="40000"/>
                    </a:prstClr>
                  </a:outerShdw>
                </a:effectLst>
              </a:rPr>
              <a:t>Platform Components</a:t>
            </a:r>
            <a:endParaRPr lang="en-US" sz="1200" b="1" dirty="0">
              <a:solidFill>
                <a:schemeClr val="bg1"/>
              </a:solidFill>
              <a:effectLst>
                <a:outerShdw blurRad="50800" dist="38100" dir="8100000" algn="tr" rotWithShape="0">
                  <a:prstClr val="black">
                    <a:alpha val="40000"/>
                  </a:prstClr>
                </a:outerShdw>
              </a:effectLst>
            </a:endParaRPr>
          </a:p>
        </p:txBody>
      </p:sp>
      <p:sp>
        <p:nvSpPr>
          <p:cNvPr id="16" name="AutoShape 20"/>
          <p:cNvSpPr>
            <a:spLocks noChangeArrowheads="1"/>
          </p:cNvSpPr>
          <p:nvPr/>
        </p:nvSpPr>
        <p:spPr bwMode="auto">
          <a:xfrm>
            <a:off x="984298" y="2915908"/>
            <a:ext cx="987552" cy="530352"/>
          </a:xfrm>
          <a:prstGeom prst="rect">
            <a:avLst/>
          </a:prstGeom>
          <a:solidFill>
            <a:srgbClr val="F9F430"/>
          </a:solidFill>
          <a:ln w="12700">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fontAlgn="base">
              <a:spcBef>
                <a:spcPct val="0"/>
              </a:spcBef>
              <a:spcAft>
                <a:spcPct val="0"/>
              </a:spcAft>
            </a:pPr>
            <a:r>
              <a:rPr lang="en-US" sz="1100" b="1" dirty="0" smtClean="0">
                <a:solidFill>
                  <a:prstClr val="black"/>
                </a:solidFill>
              </a:rPr>
              <a:t>Scenario</a:t>
            </a:r>
            <a:r>
              <a:rPr lang="en-US" sz="1100" b="1" dirty="0">
                <a:solidFill>
                  <a:prstClr val="black"/>
                </a:solidFill>
              </a:rPr>
              <a:t/>
            </a:r>
            <a:br>
              <a:rPr lang="en-US" sz="1100" b="1" dirty="0">
                <a:solidFill>
                  <a:prstClr val="black"/>
                </a:solidFill>
              </a:rPr>
            </a:br>
            <a:r>
              <a:rPr lang="en-US" sz="1100" b="1" dirty="0">
                <a:solidFill>
                  <a:prstClr val="black"/>
                </a:solidFill>
              </a:rPr>
              <a:t>Management</a:t>
            </a:r>
          </a:p>
        </p:txBody>
      </p:sp>
      <p:sp>
        <p:nvSpPr>
          <p:cNvPr id="17" name="AutoShape 21"/>
          <p:cNvSpPr>
            <a:spLocks noChangeArrowheads="1"/>
          </p:cNvSpPr>
          <p:nvPr/>
        </p:nvSpPr>
        <p:spPr bwMode="auto">
          <a:xfrm>
            <a:off x="2139998" y="2915908"/>
            <a:ext cx="987552" cy="533400"/>
          </a:xfrm>
          <a:prstGeom prst="rect">
            <a:avLst/>
          </a:prstGeom>
          <a:solidFill>
            <a:srgbClr val="F9F430"/>
          </a:solidFill>
          <a:ln w="12700">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fontAlgn="base">
              <a:spcBef>
                <a:spcPct val="0"/>
              </a:spcBef>
              <a:spcAft>
                <a:spcPct val="0"/>
              </a:spcAft>
            </a:pPr>
            <a:r>
              <a:rPr lang="en-US" sz="1100" b="1" dirty="0">
                <a:solidFill>
                  <a:prstClr val="black"/>
                </a:solidFill>
              </a:rPr>
              <a:t>Time</a:t>
            </a:r>
            <a:br>
              <a:rPr lang="en-US" sz="1100" b="1" dirty="0">
                <a:solidFill>
                  <a:prstClr val="black"/>
                </a:solidFill>
              </a:rPr>
            </a:br>
            <a:r>
              <a:rPr lang="en-US" sz="1100" b="1" dirty="0">
                <a:solidFill>
                  <a:prstClr val="black"/>
                </a:solidFill>
              </a:rPr>
              <a:t>Management</a:t>
            </a:r>
          </a:p>
        </p:txBody>
      </p:sp>
      <p:sp>
        <p:nvSpPr>
          <p:cNvPr id="31" name="Rectangle 30"/>
          <p:cNvSpPr/>
          <p:nvPr/>
        </p:nvSpPr>
        <p:spPr>
          <a:xfrm>
            <a:off x="5904482" y="2639017"/>
            <a:ext cx="2583851" cy="1629624"/>
          </a:xfrm>
          <a:prstGeom prst="rect">
            <a:avLst/>
          </a:prstGeom>
          <a:solidFill>
            <a:schemeClr val="accent1">
              <a:lumMod val="75000"/>
            </a:schemeClr>
          </a:solidFill>
          <a:ln>
            <a:noFill/>
          </a:ln>
          <a:scene3d>
            <a:camera prst="orthographicFront"/>
            <a:lightRig rig="threePt" dir="t"/>
          </a:scene3d>
          <a:sp3d>
            <a:bevelT w="146050" h="44450"/>
          </a:sp3d>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400" b="1" dirty="0" smtClean="0">
                <a:effectLst>
                  <a:outerShdw blurRad="50800" dist="38100" dir="8100000" algn="tr" rotWithShape="0">
                    <a:prstClr val="black">
                      <a:alpha val="40000"/>
                    </a:prstClr>
                  </a:outerShdw>
                </a:effectLst>
              </a:rPr>
              <a:t>Interface</a:t>
            </a:r>
            <a:endParaRPr lang="en-US" sz="1400" b="1" dirty="0">
              <a:effectLst>
                <a:outerShdw blurRad="50800" dist="38100" dir="8100000" algn="tr" rotWithShape="0">
                  <a:prstClr val="black">
                    <a:alpha val="40000"/>
                  </a:prstClr>
                </a:outerShdw>
              </a:effectLst>
            </a:endParaRPr>
          </a:p>
        </p:txBody>
      </p:sp>
      <p:sp>
        <p:nvSpPr>
          <p:cNvPr id="19" name="AutoShape 23"/>
          <p:cNvSpPr>
            <a:spLocks noChangeArrowheads="1"/>
          </p:cNvSpPr>
          <p:nvPr/>
        </p:nvSpPr>
        <p:spPr bwMode="auto">
          <a:xfrm>
            <a:off x="3301615" y="2915908"/>
            <a:ext cx="987552" cy="533400"/>
          </a:xfrm>
          <a:prstGeom prst="rect">
            <a:avLst/>
          </a:prstGeom>
          <a:solidFill>
            <a:srgbClr val="F9F430"/>
          </a:solidFill>
          <a:ln w="12700">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fontAlgn="base">
              <a:spcBef>
                <a:spcPct val="0"/>
              </a:spcBef>
              <a:spcAft>
                <a:spcPct val="0"/>
              </a:spcAft>
            </a:pPr>
            <a:r>
              <a:rPr lang="en-US" sz="1100" b="1" dirty="0" smtClean="0">
                <a:solidFill>
                  <a:prstClr val="black"/>
                </a:solidFill>
              </a:rPr>
              <a:t>Event</a:t>
            </a:r>
            <a:r>
              <a:rPr lang="en-US" sz="1100" b="1" dirty="0">
                <a:solidFill>
                  <a:prstClr val="black"/>
                </a:solidFill>
              </a:rPr>
              <a:t/>
            </a:r>
            <a:br>
              <a:rPr lang="en-US" sz="1100" b="1" dirty="0">
                <a:solidFill>
                  <a:prstClr val="black"/>
                </a:solidFill>
              </a:rPr>
            </a:br>
            <a:r>
              <a:rPr lang="en-US" sz="1100" b="1" dirty="0">
                <a:solidFill>
                  <a:prstClr val="black"/>
                </a:solidFill>
              </a:rPr>
              <a:t>Management</a:t>
            </a:r>
          </a:p>
        </p:txBody>
      </p:sp>
      <p:sp>
        <p:nvSpPr>
          <p:cNvPr id="20" name="AutoShape 24"/>
          <p:cNvSpPr>
            <a:spLocks noChangeArrowheads="1"/>
          </p:cNvSpPr>
          <p:nvPr/>
        </p:nvSpPr>
        <p:spPr bwMode="auto">
          <a:xfrm>
            <a:off x="7335110" y="2918247"/>
            <a:ext cx="987552" cy="533400"/>
          </a:xfrm>
          <a:prstGeom prst="rect">
            <a:avLst/>
          </a:prstGeom>
          <a:solidFill>
            <a:srgbClr val="F9B268"/>
          </a:solidFill>
          <a:ln w="12700">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fontAlgn="base">
              <a:spcBef>
                <a:spcPct val="0"/>
              </a:spcBef>
              <a:spcAft>
                <a:spcPct val="0"/>
              </a:spcAft>
            </a:pPr>
            <a:r>
              <a:rPr lang="en-US" sz="1100" b="1" dirty="0">
                <a:solidFill>
                  <a:prstClr val="black"/>
                </a:solidFill>
              </a:rPr>
              <a:t>Distributed</a:t>
            </a:r>
            <a:br>
              <a:rPr lang="en-US" sz="1100" b="1" dirty="0">
                <a:solidFill>
                  <a:prstClr val="black"/>
                </a:solidFill>
              </a:rPr>
            </a:br>
            <a:r>
              <a:rPr lang="en-US" sz="1100" b="1" dirty="0">
                <a:solidFill>
                  <a:prstClr val="black"/>
                </a:solidFill>
              </a:rPr>
              <a:t>Simulation</a:t>
            </a:r>
            <a:br>
              <a:rPr lang="en-US" sz="1100" b="1" dirty="0">
                <a:solidFill>
                  <a:prstClr val="black"/>
                </a:solidFill>
              </a:rPr>
            </a:br>
            <a:r>
              <a:rPr lang="en-US" sz="1100" b="1" dirty="0">
                <a:solidFill>
                  <a:prstClr val="black"/>
                </a:solidFill>
              </a:rPr>
              <a:t>Interfaces</a:t>
            </a:r>
          </a:p>
        </p:txBody>
      </p:sp>
      <p:sp>
        <p:nvSpPr>
          <p:cNvPr id="21" name="AutoShape 25"/>
          <p:cNvSpPr>
            <a:spLocks noChangeArrowheads="1"/>
          </p:cNvSpPr>
          <p:nvPr/>
        </p:nvSpPr>
        <p:spPr bwMode="auto">
          <a:xfrm>
            <a:off x="6179410" y="2918247"/>
            <a:ext cx="987552" cy="533400"/>
          </a:xfrm>
          <a:prstGeom prst="rect">
            <a:avLst/>
          </a:prstGeom>
          <a:solidFill>
            <a:srgbClr val="F9B268"/>
          </a:solidFill>
          <a:ln w="12700">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fontAlgn="base">
              <a:spcBef>
                <a:spcPct val="0"/>
              </a:spcBef>
              <a:spcAft>
                <a:spcPct val="0"/>
              </a:spcAft>
            </a:pPr>
            <a:r>
              <a:rPr lang="en-US" sz="1100" b="1" dirty="0" smtClean="0">
                <a:solidFill>
                  <a:prstClr val="black"/>
                </a:solidFill>
              </a:rPr>
              <a:t>Script</a:t>
            </a:r>
            <a:endParaRPr lang="en-US" sz="1100" b="1" dirty="0">
              <a:solidFill>
                <a:prstClr val="black"/>
              </a:solidFill>
            </a:endParaRPr>
          </a:p>
        </p:txBody>
      </p:sp>
      <p:sp>
        <p:nvSpPr>
          <p:cNvPr id="22" name="AutoShape 25"/>
          <p:cNvSpPr>
            <a:spLocks noChangeArrowheads="1"/>
          </p:cNvSpPr>
          <p:nvPr/>
        </p:nvSpPr>
        <p:spPr bwMode="auto">
          <a:xfrm>
            <a:off x="4458144" y="2915908"/>
            <a:ext cx="987552" cy="533400"/>
          </a:xfrm>
          <a:prstGeom prst="rect">
            <a:avLst/>
          </a:prstGeom>
          <a:solidFill>
            <a:srgbClr val="F9F430"/>
          </a:solidFill>
          <a:ln w="12700">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fontAlgn="base">
              <a:spcBef>
                <a:spcPct val="0"/>
              </a:spcBef>
              <a:spcAft>
                <a:spcPct val="0"/>
              </a:spcAft>
            </a:pPr>
            <a:r>
              <a:rPr lang="en-US" sz="1100" b="1" dirty="0">
                <a:solidFill>
                  <a:prstClr val="black"/>
                </a:solidFill>
              </a:rPr>
              <a:t>Geospatial Data</a:t>
            </a:r>
            <a:br>
              <a:rPr lang="en-US" sz="1100" b="1" dirty="0">
                <a:solidFill>
                  <a:prstClr val="black"/>
                </a:solidFill>
              </a:rPr>
            </a:br>
            <a:r>
              <a:rPr lang="en-US" sz="1100" b="1" dirty="0">
                <a:solidFill>
                  <a:prstClr val="black"/>
                </a:solidFill>
              </a:rPr>
              <a:t>Management</a:t>
            </a:r>
          </a:p>
        </p:txBody>
      </p:sp>
      <p:sp>
        <p:nvSpPr>
          <p:cNvPr id="23" name="AutoShape 20"/>
          <p:cNvSpPr>
            <a:spLocks noChangeArrowheads="1"/>
          </p:cNvSpPr>
          <p:nvPr/>
        </p:nvSpPr>
        <p:spPr bwMode="auto">
          <a:xfrm>
            <a:off x="982794" y="3569005"/>
            <a:ext cx="987552" cy="530352"/>
          </a:xfrm>
          <a:prstGeom prst="rect">
            <a:avLst/>
          </a:prstGeom>
          <a:solidFill>
            <a:srgbClr val="F9F430"/>
          </a:solidFill>
          <a:ln w="12700">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fontAlgn="base">
              <a:spcBef>
                <a:spcPct val="0"/>
              </a:spcBef>
              <a:spcAft>
                <a:spcPct val="0"/>
              </a:spcAft>
            </a:pPr>
            <a:r>
              <a:rPr lang="en-US" sz="1100" b="1" dirty="0">
                <a:solidFill>
                  <a:prstClr val="black"/>
                </a:solidFill>
              </a:rPr>
              <a:t>Simulation</a:t>
            </a:r>
            <a:br>
              <a:rPr lang="en-US" sz="1100" b="1" dirty="0">
                <a:solidFill>
                  <a:prstClr val="black"/>
                </a:solidFill>
              </a:rPr>
            </a:br>
            <a:r>
              <a:rPr lang="en-US" sz="1100" b="1" dirty="0">
                <a:solidFill>
                  <a:prstClr val="black"/>
                </a:solidFill>
              </a:rPr>
              <a:t>Management</a:t>
            </a:r>
          </a:p>
        </p:txBody>
      </p:sp>
      <p:sp>
        <p:nvSpPr>
          <p:cNvPr id="24" name="AutoShape 21"/>
          <p:cNvSpPr>
            <a:spLocks noChangeArrowheads="1"/>
          </p:cNvSpPr>
          <p:nvPr/>
        </p:nvSpPr>
        <p:spPr bwMode="auto">
          <a:xfrm>
            <a:off x="2138494" y="3566235"/>
            <a:ext cx="987552" cy="533400"/>
          </a:xfrm>
          <a:prstGeom prst="rect">
            <a:avLst/>
          </a:prstGeom>
          <a:solidFill>
            <a:srgbClr val="F9F430"/>
          </a:solidFill>
          <a:ln w="12700">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fontAlgn="base">
              <a:spcBef>
                <a:spcPct val="0"/>
              </a:spcBef>
              <a:spcAft>
                <a:spcPct val="0"/>
              </a:spcAft>
            </a:pPr>
            <a:r>
              <a:rPr lang="en-US" sz="1100" b="1" dirty="0">
                <a:solidFill>
                  <a:prstClr val="black"/>
                </a:solidFill>
              </a:rPr>
              <a:t>Event</a:t>
            </a:r>
            <a:br>
              <a:rPr lang="en-US" sz="1100" b="1" dirty="0">
                <a:solidFill>
                  <a:prstClr val="black"/>
                </a:solidFill>
              </a:rPr>
            </a:br>
            <a:r>
              <a:rPr lang="en-US" sz="1100" b="1" dirty="0" smtClean="0">
                <a:solidFill>
                  <a:prstClr val="black"/>
                </a:solidFill>
              </a:rPr>
              <a:t>Management</a:t>
            </a:r>
            <a:endParaRPr lang="en-US" sz="1100" b="1" dirty="0">
              <a:solidFill>
                <a:prstClr val="black"/>
              </a:solidFill>
            </a:endParaRPr>
          </a:p>
        </p:txBody>
      </p:sp>
      <p:sp>
        <p:nvSpPr>
          <p:cNvPr id="27" name="AutoShape 24"/>
          <p:cNvSpPr>
            <a:spLocks noChangeArrowheads="1"/>
          </p:cNvSpPr>
          <p:nvPr/>
        </p:nvSpPr>
        <p:spPr bwMode="auto">
          <a:xfrm>
            <a:off x="7333606" y="3565281"/>
            <a:ext cx="987552" cy="533400"/>
          </a:xfrm>
          <a:prstGeom prst="rect">
            <a:avLst/>
          </a:prstGeom>
          <a:solidFill>
            <a:srgbClr val="F9B268"/>
          </a:solidFill>
          <a:ln w="12700">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fontAlgn="base">
              <a:spcBef>
                <a:spcPct val="0"/>
              </a:spcBef>
              <a:spcAft>
                <a:spcPct val="0"/>
              </a:spcAft>
            </a:pPr>
            <a:r>
              <a:rPr lang="en-US" sz="1100" b="1" dirty="0" smtClean="0">
                <a:solidFill>
                  <a:prstClr val="black"/>
                </a:solidFill>
              </a:rPr>
              <a:t>Extensions</a:t>
            </a:r>
            <a:endParaRPr lang="en-US" sz="1050" b="1" dirty="0">
              <a:solidFill>
                <a:prstClr val="black"/>
              </a:solidFill>
            </a:endParaRPr>
          </a:p>
        </p:txBody>
      </p:sp>
      <p:sp>
        <p:nvSpPr>
          <p:cNvPr id="28" name="AutoShape 25"/>
          <p:cNvSpPr>
            <a:spLocks noChangeArrowheads="1"/>
          </p:cNvSpPr>
          <p:nvPr/>
        </p:nvSpPr>
        <p:spPr bwMode="auto">
          <a:xfrm>
            <a:off x="6177906" y="3566235"/>
            <a:ext cx="987552" cy="533400"/>
          </a:xfrm>
          <a:prstGeom prst="rect">
            <a:avLst/>
          </a:prstGeom>
          <a:solidFill>
            <a:srgbClr val="F9B268"/>
          </a:solidFill>
          <a:ln w="12700">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fontAlgn="base">
              <a:spcBef>
                <a:spcPct val="0"/>
              </a:spcBef>
              <a:spcAft>
                <a:spcPct val="0"/>
              </a:spcAft>
            </a:pPr>
            <a:r>
              <a:rPr lang="en-US" sz="1100" b="1" dirty="0" smtClean="0">
                <a:solidFill>
                  <a:prstClr val="black"/>
                </a:solidFill>
              </a:rPr>
              <a:t>Observers</a:t>
            </a:r>
            <a:endParaRPr lang="en-US" sz="1100" b="1" dirty="0">
              <a:solidFill>
                <a:prstClr val="black"/>
              </a:solidFill>
            </a:endParaRPr>
          </a:p>
        </p:txBody>
      </p:sp>
      <p:sp>
        <p:nvSpPr>
          <p:cNvPr id="35" name="AutoShape 20"/>
          <p:cNvSpPr>
            <a:spLocks noChangeArrowheads="1"/>
          </p:cNvSpPr>
          <p:nvPr/>
        </p:nvSpPr>
        <p:spPr bwMode="auto">
          <a:xfrm>
            <a:off x="910855" y="5003459"/>
            <a:ext cx="987552" cy="713232"/>
          </a:xfrm>
          <a:prstGeom prst="rect">
            <a:avLst/>
          </a:prstGeom>
          <a:solidFill>
            <a:srgbClr val="4EA5D8"/>
          </a:solidFill>
          <a:ln w="12700">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t"/>
          <a:lstStyle/>
          <a:p>
            <a:pPr algn="ctr" fontAlgn="base">
              <a:spcBef>
                <a:spcPct val="0"/>
              </a:spcBef>
              <a:spcAft>
                <a:spcPct val="0"/>
              </a:spcAft>
            </a:pPr>
            <a:endParaRPr lang="en-US" sz="600" b="1" dirty="0" smtClean="0">
              <a:solidFill>
                <a:prstClr val="black"/>
              </a:solidFill>
            </a:endParaRPr>
          </a:p>
          <a:p>
            <a:pPr algn="ctr" fontAlgn="base">
              <a:spcBef>
                <a:spcPct val="0"/>
              </a:spcBef>
              <a:spcAft>
                <a:spcPct val="0"/>
              </a:spcAft>
            </a:pPr>
            <a:r>
              <a:rPr lang="en-US" sz="1100" b="1" dirty="0" smtClean="0">
                <a:solidFill>
                  <a:prstClr val="black"/>
                </a:solidFill>
              </a:rPr>
              <a:t>Movers</a:t>
            </a:r>
            <a:endParaRPr lang="en-US" sz="1100" b="1" dirty="0">
              <a:solidFill>
                <a:prstClr val="black"/>
              </a:solidFill>
            </a:endParaRPr>
          </a:p>
        </p:txBody>
      </p:sp>
      <p:sp>
        <p:nvSpPr>
          <p:cNvPr id="36" name="AutoShape 21"/>
          <p:cNvSpPr>
            <a:spLocks noChangeArrowheads="1"/>
          </p:cNvSpPr>
          <p:nvPr/>
        </p:nvSpPr>
        <p:spPr bwMode="auto">
          <a:xfrm>
            <a:off x="1960778" y="5001683"/>
            <a:ext cx="987552" cy="713232"/>
          </a:xfrm>
          <a:prstGeom prst="rect">
            <a:avLst/>
          </a:prstGeom>
          <a:solidFill>
            <a:srgbClr val="4EA5D8"/>
          </a:solidFill>
          <a:ln w="12700">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t"/>
          <a:lstStyle/>
          <a:p>
            <a:pPr algn="ctr" fontAlgn="base">
              <a:spcBef>
                <a:spcPct val="0"/>
              </a:spcBef>
              <a:spcAft>
                <a:spcPct val="0"/>
              </a:spcAft>
            </a:pPr>
            <a:endParaRPr lang="en-US" sz="600" b="1" dirty="0" smtClean="0">
              <a:solidFill>
                <a:prstClr val="black"/>
              </a:solidFill>
            </a:endParaRPr>
          </a:p>
          <a:p>
            <a:pPr algn="ctr" fontAlgn="base">
              <a:spcBef>
                <a:spcPct val="0"/>
              </a:spcBef>
              <a:spcAft>
                <a:spcPct val="0"/>
              </a:spcAft>
            </a:pPr>
            <a:r>
              <a:rPr lang="en-US" sz="1100" b="1" dirty="0" smtClean="0">
                <a:solidFill>
                  <a:prstClr val="black"/>
                </a:solidFill>
              </a:rPr>
              <a:t>Sensors</a:t>
            </a:r>
            <a:endParaRPr lang="en-US" sz="1100" b="1" dirty="0">
              <a:solidFill>
                <a:prstClr val="black"/>
              </a:solidFill>
            </a:endParaRPr>
          </a:p>
        </p:txBody>
      </p:sp>
      <p:sp>
        <p:nvSpPr>
          <p:cNvPr id="37" name="AutoShape 22"/>
          <p:cNvSpPr>
            <a:spLocks noChangeArrowheads="1"/>
          </p:cNvSpPr>
          <p:nvPr/>
        </p:nvSpPr>
        <p:spPr bwMode="auto">
          <a:xfrm>
            <a:off x="3011654" y="5003155"/>
            <a:ext cx="987552" cy="713232"/>
          </a:xfrm>
          <a:prstGeom prst="rect">
            <a:avLst/>
          </a:prstGeom>
          <a:solidFill>
            <a:srgbClr val="4EA5D8"/>
          </a:solidFill>
          <a:ln w="12700">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t"/>
          <a:lstStyle/>
          <a:p>
            <a:pPr algn="ctr" fontAlgn="base">
              <a:spcBef>
                <a:spcPct val="0"/>
              </a:spcBef>
              <a:spcAft>
                <a:spcPct val="0"/>
              </a:spcAft>
            </a:pPr>
            <a:endParaRPr lang="en-US" sz="600" b="1" dirty="0" smtClean="0">
              <a:solidFill>
                <a:prstClr val="black"/>
              </a:solidFill>
            </a:endParaRPr>
          </a:p>
          <a:p>
            <a:pPr algn="ctr" fontAlgn="base">
              <a:spcBef>
                <a:spcPct val="0"/>
              </a:spcBef>
              <a:spcAft>
                <a:spcPct val="0"/>
              </a:spcAft>
            </a:pPr>
            <a:r>
              <a:rPr lang="en-US" sz="1100" b="1" dirty="0" smtClean="0">
                <a:solidFill>
                  <a:prstClr val="black"/>
                </a:solidFill>
              </a:rPr>
              <a:t>Weapons</a:t>
            </a:r>
            <a:endParaRPr lang="en-US" sz="1100" b="1" dirty="0">
              <a:solidFill>
                <a:prstClr val="black"/>
              </a:solidFill>
            </a:endParaRPr>
          </a:p>
        </p:txBody>
      </p:sp>
      <p:sp>
        <p:nvSpPr>
          <p:cNvPr id="40" name="AutoShape 25"/>
          <p:cNvSpPr>
            <a:spLocks noChangeArrowheads="1"/>
          </p:cNvSpPr>
          <p:nvPr/>
        </p:nvSpPr>
        <p:spPr bwMode="auto">
          <a:xfrm>
            <a:off x="4060270" y="5000788"/>
            <a:ext cx="987552" cy="713232"/>
          </a:xfrm>
          <a:prstGeom prst="rect">
            <a:avLst/>
          </a:prstGeom>
          <a:solidFill>
            <a:srgbClr val="4EA5D8"/>
          </a:solidFill>
          <a:ln w="12700">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t"/>
          <a:lstStyle/>
          <a:p>
            <a:pPr algn="ctr" fontAlgn="base">
              <a:spcBef>
                <a:spcPct val="0"/>
              </a:spcBef>
              <a:spcAft>
                <a:spcPct val="0"/>
              </a:spcAft>
            </a:pPr>
            <a:endParaRPr lang="en-US" sz="600" b="1" dirty="0" smtClean="0">
              <a:solidFill>
                <a:prstClr val="black"/>
              </a:solidFill>
            </a:endParaRPr>
          </a:p>
          <a:p>
            <a:pPr algn="ctr" fontAlgn="base">
              <a:spcBef>
                <a:spcPct val="0"/>
              </a:spcBef>
              <a:spcAft>
                <a:spcPct val="0"/>
              </a:spcAft>
            </a:pPr>
            <a:r>
              <a:rPr lang="en-US" sz="1100" b="1" dirty="0" smtClean="0">
                <a:solidFill>
                  <a:prstClr val="black"/>
                </a:solidFill>
              </a:rPr>
              <a:t>Communications</a:t>
            </a:r>
            <a:endParaRPr lang="en-US" sz="1100" b="1" dirty="0">
              <a:solidFill>
                <a:prstClr val="black"/>
              </a:solidFill>
            </a:endParaRPr>
          </a:p>
        </p:txBody>
      </p:sp>
      <mc:AlternateContent xmlns:mc="http://schemas.openxmlformats.org/markup-compatibility/2006" xmlns:a14="http://schemas.microsoft.com/office/drawing/2010/main">
        <mc:Choice Requires="a14">
          <p:sp>
            <p:nvSpPr>
              <p:cNvPr id="5" name="TextBox 4"/>
              <p:cNvSpPr txBox="1"/>
              <p:nvPr/>
            </p:nvSpPr>
            <p:spPr>
              <a:xfrm>
                <a:off x="6056742" y="5210117"/>
                <a:ext cx="262892"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solidFill>
                            <a:schemeClr val="bg1"/>
                          </a:solidFill>
                          <a:latin typeface="Cambria Math" panose="02040503050406030204" pitchFamily="18" charset="0"/>
                          <a:cs typeface="Arial" pitchFamily="34" charset="0"/>
                        </a:rPr>
                        <m:t>…</m:t>
                      </m:r>
                    </m:oMath>
                  </m:oMathPara>
                </a14:m>
                <a:endParaRPr lang="en-US" sz="2800" dirty="0">
                  <a:solidFill>
                    <a:schemeClr val="bg1"/>
                  </a:solidFill>
                  <a:latin typeface="Arial" pitchFamily="34" charset="0"/>
                  <a:cs typeface="Arial" pitchFamily="34" charset="0"/>
                </a:endParaRPr>
              </a:p>
            </p:txBody>
          </p:sp>
        </mc:Choice>
        <mc:Fallback xmlns="">
          <p:sp>
            <p:nvSpPr>
              <p:cNvPr id="5" name="TextBox 4"/>
              <p:cNvSpPr txBox="1">
                <a:spLocks noRot="1" noChangeAspect="1" noMove="1" noResize="1" noEditPoints="1" noAdjustHandles="1" noChangeArrowheads="1" noChangeShapeType="1" noTextEdit="1"/>
              </p:cNvSpPr>
              <p:nvPr/>
            </p:nvSpPr>
            <p:spPr>
              <a:xfrm>
                <a:off x="6056742" y="5210117"/>
                <a:ext cx="262892" cy="307777"/>
              </a:xfrm>
              <a:prstGeom prst="rect">
                <a:avLst/>
              </a:prstGeom>
              <a:blipFill>
                <a:blip r:embed="rId3"/>
                <a:stretch>
                  <a:fillRect/>
                </a:stretch>
              </a:blipFill>
            </p:spPr>
            <p:txBody>
              <a:bodyPr/>
              <a:lstStyle/>
              <a:p>
                <a:r>
                  <a:rPr lang="en-US">
                    <a:noFill/>
                  </a:rPr>
                  <a:t> </a:t>
                </a:r>
              </a:p>
            </p:txBody>
          </p:sp>
        </mc:Fallback>
      </mc:AlternateContent>
      <p:sp>
        <p:nvSpPr>
          <p:cNvPr id="38" name="AutoShape 23"/>
          <p:cNvSpPr>
            <a:spLocks noChangeArrowheads="1"/>
          </p:cNvSpPr>
          <p:nvPr/>
        </p:nvSpPr>
        <p:spPr bwMode="auto">
          <a:xfrm>
            <a:off x="5109240" y="4999748"/>
            <a:ext cx="987552" cy="713232"/>
          </a:xfrm>
          <a:prstGeom prst="rect">
            <a:avLst/>
          </a:prstGeom>
          <a:solidFill>
            <a:srgbClr val="4EA5D8"/>
          </a:solidFill>
          <a:ln w="12700">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t"/>
          <a:lstStyle/>
          <a:p>
            <a:pPr algn="ctr" fontAlgn="base">
              <a:spcBef>
                <a:spcPct val="0"/>
              </a:spcBef>
              <a:spcAft>
                <a:spcPct val="0"/>
              </a:spcAft>
            </a:pPr>
            <a:endParaRPr lang="en-US" sz="600" b="1" dirty="0" smtClean="0">
              <a:solidFill>
                <a:prstClr val="black"/>
              </a:solidFill>
            </a:endParaRPr>
          </a:p>
          <a:p>
            <a:pPr algn="ctr" fontAlgn="base">
              <a:spcBef>
                <a:spcPct val="0"/>
              </a:spcBef>
              <a:spcAft>
                <a:spcPct val="0"/>
              </a:spcAft>
            </a:pPr>
            <a:r>
              <a:rPr lang="en-US" sz="1100" b="1" dirty="0" smtClean="0">
                <a:solidFill>
                  <a:prstClr val="black"/>
                </a:solidFill>
              </a:rPr>
              <a:t>Processors</a:t>
            </a:r>
            <a:endParaRPr lang="en-US" sz="1100" b="1" dirty="0">
              <a:solidFill>
                <a:prstClr val="black"/>
              </a:solidFill>
            </a:endParaRPr>
          </a:p>
        </p:txBody>
      </p:sp>
      <p:sp>
        <p:nvSpPr>
          <p:cNvPr id="43" name="AutoShape 23"/>
          <p:cNvSpPr>
            <a:spLocks noChangeArrowheads="1"/>
          </p:cNvSpPr>
          <p:nvPr/>
        </p:nvSpPr>
        <p:spPr bwMode="auto">
          <a:xfrm>
            <a:off x="6303399" y="5001013"/>
            <a:ext cx="987552" cy="713232"/>
          </a:xfrm>
          <a:prstGeom prst="rect">
            <a:avLst/>
          </a:prstGeom>
          <a:solidFill>
            <a:srgbClr val="4EA5D8"/>
          </a:solidFill>
          <a:ln w="12700">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t"/>
          <a:lstStyle/>
          <a:p>
            <a:pPr algn="ctr" fontAlgn="base">
              <a:spcBef>
                <a:spcPct val="0"/>
              </a:spcBef>
              <a:spcAft>
                <a:spcPct val="0"/>
              </a:spcAft>
            </a:pPr>
            <a:endParaRPr lang="en-US" sz="600" b="1" dirty="0" smtClean="0">
              <a:solidFill>
                <a:prstClr val="black"/>
              </a:solidFill>
            </a:endParaRPr>
          </a:p>
          <a:p>
            <a:pPr algn="ctr" fontAlgn="base">
              <a:spcBef>
                <a:spcPct val="0"/>
              </a:spcBef>
              <a:spcAft>
                <a:spcPct val="0"/>
              </a:spcAft>
            </a:pPr>
            <a:r>
              <a:rPr lang="en-US" sz="1100" b="1" dirty="0" smtClean="0">
                <a:solidFill>
                  <a:prstClr val="black"/>
                </a:solidFill>
              </a:rPr>
              <a:t>Other Platform</a:t>
            </a:r>
          </a:p>
          <a:p>
            <a:pPr algn="ctr" fontAlgn="base">
              <a:spcBef>
                <a:spcPct val="0"/>
              </a:spcBef>
              <a:spcAft>
                <a:spcPct val="0"/>
              </a:spcAft>
            </a:pPr>
            <a:r>
              <a:rPr lang="en-US" sz="1100" b="1" dirty="0" smtClean="0">
                <a:solidFill>
                  <a:prstClr val="black"/>
                </a:solidFill>
              </a:rPr>
              <a:t>Components</a:t>
            </a:r>
            <a:endParaRPr lang="en-US" sz="1100" b="1" dirty="0">
              <a:solidFill>
                <a:prstClr val="black"/>
              </a:solidFill>
            </a:endParaRPr>
          </a:p>
        </p:txBody>
      </p:sp>
      <p:sp>
        <p:nvSpPr>
          <p:cNvPr id="49" name="AutoShape 20"/>
          <p:cNvSpPr>
            <a:spLocks noChangeArrowheads="1"/>
          </p:cNvSpPr>
          <p:nvPr/>
        </p:nvSpPr>
        <p:spPr bwMode="auto">
          <a:xfrm>
            <a:off x="982794" y="2918678"/>
            <a:ext cx="987552" cy="530352"/>
          </a:xfrm>
          <a:prstGeom prst="rect">
            <a:avLst/>
          </a:prstGeom>
          <a:solidFill>
            <a:srgbClr val="F9F430"/>
          </a:solidFill>
          <a:ln w="12700">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fontAlgn="base">
              <a:spcBef>
                <a:spcPct val="0"/>
              </a:spcBef>
              <a:spcAft>
                <a:spcPct val="0"/>
              </a:spcAft>
            </a:pPr>
            <a:r>
              <a:rPr lang="en-US" sz="1100" b="1" dirty="0" smtClean="0">
                <a:solidFill>
                  <a:prstClr val="black"/>
                </a:solidFill>
              </a:rPr>
              <a:t>Scenario</a:t>
            </a:r>
            <a:r>
              <a:rPr lang="en-US" sz="1100" b="1" dirty="0">
                <a:solidFill>
                  <a:prstClr val="black"/>
                </a:solidFill>
              </a:rPr>
              <a:t/>
            </a:r>
            <a:br>
              <a:rPr lang="en-US" sz="1100" b="1" dirty="0">
                <a:solidFill>
                  <a:prstClr val="black"/>
                </a:solidFill>
              </a:rPr>
            </a:br>
            <a:r>
              <a:rPr lang="en-US" sz="1100" b="1" dirty="0">
                <a:solidFill>
                  <a:prstClr val="black"/>
                </a:solidFill>
              </a:rPr>
              <a:t>Management</a:t>
            </a:r>
          </a:p>
        </p:txBody>
      </p:sp>
      <p:sp>
        <p:nvSpPr>
          <p:cNvPr id="50" name="AutoShape 21"/>
          <p:cNvSpPr>
            <a:spLocks noChangeArrowheads="1"/>
          </p:cNvSpPr>
          <p:nvPr/>
        </p:nvSpPr>
        <p:spPr bwMode="auto">
          <a:xfrm>
            <a:off x="2138494" y="2915908"/>
            <a:ext cx="987552" cy="533400"/>
          </a:xfrm>
          <a:prstGeom prst="rect">
            <a:avLst/>
          </a:prstGeom>
          <a:solidFill>
            <a:srgbClr val="F9F430"/>
          </a:solidFill>
          <a:ln w="12700">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fontAlgn="base">
              <a:spcBef>
                <a:spcPct val="0"/>
              </a:spcBef>
              <a:spcAft>
                <a:spcPct val="0"/>
              </a:spcAft>
            </a:pPr>
            <a:r>
              <a:rPr lang="en-US" sz="1100" b="1" dirty="0">
                <a:solidFill>
                  <a:prstClr val="black"/>
                </a:solidFill>
              </a:rPr>
              <a:t>Time</a:t>
            </a:r>
            <a:br>
              <a:rPr lang="en-US" sz="1100" b="1" dirty="0">
                <a:solidFill>
                  <a:prstClr val="black"/>
                </a:solidFill>
              </a:rPr>
            </a:br>
            <a:r>
              <a:rPr lang="en-US" sz="1100" b="1" dirty="0">
                <a:solidFill>
                  <a:prstClr val="black"/>
                </a:solidFill>
              </a:rPr>
              <a:t>Management</a:t>
            </a:r>
          </a:p>
        </p:txBody>
      </p:sp>
      <p:sp>
        <p:nvSpPr>
          <p:cNvPr id="51" name="AutoShape 23"/>
          <p:cNvSpPr>
            <a:spLocks noChangeArrowheads="1"/>
          </p:cNvSpPr>
          <p:nvPr/>
        </p:nvSpPr>
        <p:spPr bwMode="auto">
          <a:xfrm>
            <a:off x="3297252" y="2915908"/>
            <a:ext cx="987552" cy="533400"/>
          </a:xfrm>
          <a:prstGeom prst="rect">
            <a:avLst/>
          </a:prstGeom>
          <a:solidFill>
            <a:srgbClr val="F9F430"/>
          </a:solidFill>
          <a:ln w="12700">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fontAlgn="base">
              <a:spcBef>
                <a:spcPct val="0"/>
              </a:spcBef>
              <a:spcAft>
                <a:spcPct val="0"/>
              </a:spcAft>
            </a:pPr>
            <a:r>
              <a:rPr lang="en-US" sz="1100" b="1" dirty="0">
                <a:solidFill>
                  <a:prstClr val="black"/>
                </a:solidFill>
              </a:rPr>
              <a:t>Geospatial Data</a:t>
            </a:r>
            <a:br>
              <a:rPr lang="en-US" sz="1100" b="1" dirty="0">
                <a:solidFill>
                  <a:prstClr val="black"/>
                </a:solidFill>
              </a:rPr>
            </a:br>
            <a:r>
              <a:rPr lang="en-US" sz="1100" b="1" dirty="0">
                <a:solidFill>
                  <a:prstClr val="black"/>
                </a:solidFill>
              </a:rPr>
              <a:t>Management</a:t>
            </a:r>
          </a:p>
        </p:txBody>
      </p:sp>
      <p:sp>
        <p:nvSpPr>
          <p:cNvPr id="52" name="AutoShape 24"/>
          <p:cNvSpPr>
            <a:spLocks noChangeArrowheads="1"/>
          </p:cNvSpPr>
          <p:nvPr/>
        </p:nvSpPr>
        <p:spPr bwMode="auto">
          <a:xfrm>
            <a:off x="7333606" y="2916862"/>
            <a:ext cx="987552" cy="533400"/>
          </a:xfrm>
          <a:prstGeom prst="rect">
            <a:avLst/>
          </a:prstGeom>
          <a:solidFill>
            <a:srgbClr val="F9B268"/>
          </a:solidFill>
          <a:ln w="12700">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fontAlgn="base">
              <a:spcBef>
                <a:spcPct val="0"/>
              </a:spcBef>
              <a:spcAft>
                <a:spcPct val="0"/>
              </a:spcAft>
            </a:pPr>
            <a:r>
              <a:rPr lang="en-US" sz="1100" b="1" dirty="0">
                <a:solidFill>
                  <a:prstClr val="black"/>
                </a:solidFill>
              </a:rPr>
              <a:t>Distributed</a:t>
            </a:r>
            <a:br>
              <a:rPr lang="en-US" sz="1100" b="1" dirty="0">
                <a:solidFill>
                  <a:prstClr val="black"/>
                </a:solidFill>
              </a:rPr>
            </a:br>
            <a:r>
              <a:rPr lang="en-US" sz="1100" b="1" dirty="0">
                <a:solidFill>
                  <a:prstClr val="black"/>
                </a:solidFill>
              </a:rPr>
              <a:t>Simulation</a:t>
            </a:r>
            <a:br>
              <a:rPr lang="en-US" sz="1100" b="1" dirty="0">
                <a:solidFill>
                  <a:prstClr val="black"/>
                </a:solidFill>
              </a:rPr>
            </a:br>
            <a:r>
              <a:rPr lang="en-US" sz="1100" b="1" dirty="0">
                <a:solidFill>
                  <a:prstClr val="black"/>
                </a:solidFill>
              </a:rPr>
              <a:t>Interfaces</a:t>
            </a:r>
          </a:p>
        </p:txBody>
      </p:sp>
      <p:sp>
        <p:nvSpPr>
          <p:cNvPr id="53" name="AutoShape 25"/>
          <p:cNvSpPr>
            <a:spLocks noChangeArrowheads="1"/>
          </p:cNvSpPr>
          <p:nvPr/>
        </p:nvSpPr>
        <p:spPr bwMode="auto">
          <a:xfrm>
            <a:off x="6176953" y="2916862"/>
            <a:ext cx="987552" cy="533400"/>
          </a:xfrm>
          <a:prstGeom prst="rect">
            <a:avLst/>
          </a:prstGeom>
          <a:solidFill>
            <a:srgbClr val="F9B268"/>
          </a:solidFill>
          <a:ln w="12700">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fontAlgn="base">
              <a:spcBef>
                <a:spcPct val="0"/>
              </a:spcBef>
              <a:spcAft>
                <a:spcPct val="0"/>
              </a:spcAft>
            </a:pPr>
            <a:r>
              <a:rPr lang="en-US" sz="1100" b="1" dirty="0" smtClean="0">
                <a:solidFill>
                  <a:prstClr val="black"/>
                </a:solidFill>
              </a:rPr>
              <a:t>Scripting</a:t>
            </a:r>
          </a:p>
          <a:p>
            <a:pPr algn="ctr" fontAlgn="base">
              <a:spcBef>
                <a:spcPct val="0"/>
              </a:spcBef>
              <a:spcAft>
                <a:spcPct val="0"/>
              </a:spcAft>
            </a:pPr>
            <a:r>
              <a:rPr lang="en-US" sz="1100" b="1" dirty="0" smtClean="0">
                <a:solidFill>
                  <a:prstClr val="black"/>
                </a:solidFill>
              </a:rPr>
              <a:t>Language</a:t>
            </a:r>
            <a:endParaRPr lang="en-US" sz="1100" b="1" dirty="0">
              <a:solidFill>
                <a:prstClr val="black"/>
              </a:solidFill>
            </a:endParaRPr>
          </a:p>
        </p:txBody>
      </p:sp>
      <p:sp>
        <p:nvSpPr>
          <p:cNvPr id="54" name="AutoShape 25"/>
          <p:cNvSpPr>
            <a:spLocks noChangeArrowheads="1"/>
          </p:cNvSpPr>
          <p:nvPr/>
        </p:nvSpPr>
        <p:spPr bwMode="auto">
          <a:xfrm>
            <a:off x="4453781" y="2915908"/>
            <a:ext cx="987552" cy="533400"/>
          </a:xfrm>
          <a:prstGeom prst="rect">
            <a:avLst/>
          </a:prstGeom>
          <a:solidFill>
            <a:srgbClr val="F9F430"/>
          </a:solidFill>
          <a:ln w="12700">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fontAlgn="base">
              <a:spcBef>
                <a:spcPct val="0"/>
              </a:spcBef>
              <a:spcAft>
                <a:spcPct val="0"/>
              </a:spcAft>
            </a:pPr>
            <a:r>
              <a:rPr lang="en-US" sz="1100" b="1" dirty="0" smtClean="0">
                <a:solidFill>
                  <a:prstClr val="black"/>
                </a:solidFill>
              </a:rPr>
              <a:t>Utilities</a:t>
            </a:r>
            <a:endParaRPr lang="en-US" sz="1100" b="1" dirty="0">
              <a:solidFill>
                <a:prstClr val="black"/>
              </a:solidFill>
            </a:endParaRPr>
          </a:p>
        </p:txBody>
      </p:sp>
      <p:sp>
        <p:nvSpPr>
          <p:cNvPr id="55" name="AutoShape 24"/>
          <p:cNvSpPr>
            <a:spLocks noChangeArrowheads="1"/>
          </p:cNvSpPr>
          <p:nvPr/>
        </p:nvSpPr>
        <p:spPr bwMode="auto">
          <a:xfrm>
            <a:off x="7333055" y="3566666"/>
            <a:ext cx="987552" cy="533400"/>
          </a:xfrm>
          <a:prstGeom prst="rect">
            <a:avLst/>
          </a:prstGeom>
          <a:solidFill>
            <a:srgbClr val="F9B268"/>
          </a:solidFill>
          <a:ln w="12700">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fontAlgn="base">
              <a:spcBef>
                <a:spcPct val="0"/>
              </a:spcBef>
              <a:spcAft>
                <a:spcPct val="0"/>
              </a:spcAft>
            </a:pPr>
            <a:r>
              <a:rPr lang="en-US" sz="1100" b="1" dirty="0" smtClean="0">
                <a:solidFill>
                  <a:prstClr val="black"/>
                </a:solidFill>
              </a:rPr>
              <a:t>Extensions</a:t>
            </a:r>
            <a:endParaRPr lang="en-US" sz="1050" b="1" dirty="0">
              <a:solidFill>
                <a:prstClr val="black"/>
              </a:solidFill>
            </a:endParaRPr>
          </a:p>
        </p:txBody>
      </p:sp>
      <p:sp>
        <p:nvSpPr>
          <p:cNvPr id="56" name="AutoShape 25"/>
          <p:cNvSpPr>
            <a:spLocks noChangeArrowheads="1"/>
          </p:cNvSpPr>
          <p:nvPr/>
        </p:nvSpPr>
        <p:spPr bwMode="auto">
          <a:xfrm>
            <a:off x="6176402" y="3567620"/>
            <a:ext cx="987552" cy="533400"/>
          </a:xfrm>
          <a:prstGeom prst="rect">
            <a:avLst/>
          </a:prstGeom>
          <a:solidFill>
            <a:srgbClr val="F9B268"/>
          </a:solidFill>
          <a:ln w="12700">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fontAlgn="base">
              <a:spcBef>
                <a:spcPct val="0"/>
              </a:spcBef>
              <a:spcAft>
                <a:spcPct val="0"/>
              </a:spcAft>
            </a:pPr>
            <a:r>
              <a:rPr lang="en-US" sz="1100" b="1" dirty="0" smtClean="0">
                <a:solidFill>
                  <a:prstClr val="black"/>
                </a:solidFill>
              </a:rPr>
              <a:t>Observers</a:t>
            </a:r>
            <a:endParaRPr lang="en-US" sz="1100" b="1" dirty="0">
              <a:solidFill>
                <a:prstClr val="black"/>
              </a:solidFill>
            </a:endParaRPr>
          </a:p>
        </p:txBody>
      </p:sp>
      <p:sp>
        <p:nvSpPr>
          <p:cNvPr id="58" name="AutoShape 25"/>
          <p:cNvSpPr>
            <a:spLocks noChangeArrowheads="1"/>
          </p:cNvSpPr>
          <p:nvPr/>
        </p:nvSpPr>
        <p:spPr bwMode="auto">
          <a:xfrm>
            <a:off x="2123780" y="5330844"/>
            <a:ext cx="760942" cy="298730"/>
          </a:xfrm>
          <a:prstGeom prst="rect">
            <a:avLst/>
          </a:prstGeom>
          <a:solidFill>
            <a:srgbClr val="FA3CFA"/>
          </a:solidFill>
          <a:ln w="12700">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fontAlgn="base">
              <a:lnSpc>
                <a:spcPts val="900"/>
              </a:lnSpc>
              <a:spcBef>
                <a:spcPct val="0"/>
              </a:spcBef>
              <a:spcAft>
                <a:spcPct val="0"/>
              </a:spcAft>
            </a:pPr>
            <a:r>
              <a:rPr lang="en-US" sz="900" b="1" dirty="0" smtClean="0">
                <a:solidFill>
                  <a:prstClr val="black"/>
                </a:solidFill>
              </a:rPr>
              <a:t>Sensor</a:t>
            </a:r>
          </a:p>
          <a:p>
            <a:pPr algn="ctr" fontAlgn="base">
              <a:lnSpc>
                <a:spcPts val="900"/>
              </a:lnSpc>
              <a:spcBef>
                <a:spcPct val="0"/>
              </a:spcBef>
              <a:spcAft>
                <a:spcPct val="0"/>
              </a:spcAft>
            </a:pPr>
            <a:r>
              <a:rPr lang="en-US" sz="900" b="1" dirty="0" smtClean="0">
                <a:solidFill>
                  <a:prstClr val="black"/>
                </a:solidFill>
              </a:rPr>
              <a:t>Components</a:t>
            </a:r>
            <a:endParaRPr lang="en-US" sz="900" b="1" dirty="0">
              <a:solidFill>
                <a:prstClr val="black"/>
              </a:solidFill>
            </a:endParaRPr>
          </a:p>
        </p:txBody>
      </p:sp>
      <p:sp>
        <p:nvSpPr>
          <p:cNvPr id="60" name="AutoShape 25"/>
          <p:cNvSpPr>
            <a:spLocks noChangeArrowheads="1"/>
          </p:cNvSpPr>
          <p:nvPr/>
        </p:nvSpPr>
        <p:spPr bwMode="auto">
          <a:xfrm>
            <a:off x="3176726" y="5335040"/>
            <a:ext cx="760942" cy="298730"/>
          </a:xfrm>
          <a:prstGeom prst="rect">
            <a:avLst/>
          </a:prstGeom>
          <a:solidFill>
            <a:srgbClr val="FA3CFA"/>
          </a:solidFill>
          <a:ln w="12700">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fontAlgn="base">
              <a:lnSpc>
                <a:spcPts val="900"/>
              </a:lnSpc>
              <a:spcBef>
                <a:spcPct val="0"/>
              </a:spcBef>
              <a:spcAft>
                <a:spcPct val="0"/>
              </a:spcAft>
            </a:pPr>
            <a:r>
              <a:rPr lang="en-US" sz="900" b="1" dirty="0" smtClean="0">
                <a:solidFill>
                  <a:prstClr val="black"/>
                </a:solidFill>
              </a:rPr>
              <a:t>Weapon</a:t>
            </a:r>
          </a:p>
          <a:p>
            <a:pPr algn="ctr" fontAlgn="base">
              <a:lnSpc>
                <a:spcPts val="900"/>
              </a:lnSpc>
              <a:spcBef>
                <a:spcPct val="0"/>
              </a:spcBef>
              <a:spcAft>
                <a:spcPct val="0"/>
              </a:spcAft>
            </a:pPr>
            <a:r>
              <a:rPr lang="en-US" sz="900" b="1" dirty="0" smtClean="0">
                <a:solidFill>
                  <a:prstClr val="black"/>
                </a:solidFill>
              </a:rPr>
              <a:t>Components</a:t>
            </a:r>
            <a:endParaRPr lang="en-US" sz="900" b="1" dirty="0">
              <a:solidFill>
                <a:prstClr val="black"/>
              </a:solidFill>
            </a:endParaRPr>
          </a:p>
        </p:txBody>
      </p:sp>
      <p:sp>
        <p:nvSpPr>
          <p:cNvPr id="62" name="AutoShape 25"/>
          <p:cNvSpPr>
            <a:spLocks noChangeArrowheads="1"/>
          </p:cNvSpPr>
          <p:nvPr/>
        </p:nvSpPr>
        <p:spPr bwMode="auto">
          <a:xfrm>
            <a:off x="5271555" y="5335427"/>
            <a:ext cx="760942" cy="298730"/>
          </a:xfrm>
          <a:prstGeom prst="rect">
            <a:avLst/>
          </a:prstGeom>
          <a:solidFill>
            <a:srgbClr val="FA3CFA"/>
          </a:solidFill>
          <a:ln w="12700">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fontAlgn="base">
              <a:lnSpc>
                <a:spcPts val="900"/>
              </a:lnSpc>
              <a:spcBef>
                <a:spcPct val="0"/>
              </a:spcBef>
              <a:spcAft>
                <a:spcPct val="0"/>
              </a:spcAft>
            </a:pPr>
            <a:r>
              <a:rPr lang="en-US" sz="900" b="1" dirty="0" smtClean="0">
                <a:solidFill>
                  <a:prstClr val="black"/>
                </a:solidFill>
              </a:rPr>
              <a:t>Processor</a:t>
            </a:r>
          </a:p>
          <a:p>
            <a:pPr algn="ctr" fontAlgn="base">
              <a:lnSpc>
                <a:spcPts val="900"/>
              </a:lnSpc>
              <a:spcBef>
                <a:spcPct val="0"/>
              </a:spcBef>
              <a:spcAft>
                <a:spcPct val="0"/>
              </a:spcAft>
            </a:pPr>
            <a:r>
              <a:rPr lang="en-US" sz="900" b="1" dirty="0" smtClean="0">
                <a:solidFill>
                  <a:prstClr val="black"/>
                </a:solidFill>
              </a:rPr>
              <a:t>Components</a:t>
            </a:r>
            <a:endParaRPr lang="en-US" sz="900" b="1" dirty="0">
              <a:solidFill>
                <a:prstClr val="black"/>
              </a:solidFill>
            </a:endParaRPr>
          </a:p>
        </p:txBody>
      </p:sp>
      <p:sp>
        <p:nvSpPr>
          <p:cNvPr id="64" name="AutoShape 25"/>
          <p:cNvSpPr>
            <a:spLocks noChangeArrowheads="1"/>
          </p:cNvSpPr>
          <p:nvPr/>
        </p:nvSpPr>
        <p:spPr bwMode="auto">
          <a:xfrm>
            <a:off x="4219621" y="5335425"/>
            <a:ext cx="760942" cy="298730"/>
          </a:xfrm>
          <a:prstGeom prst="rect">
            <a:avLst/>
          </a:prstGeom>
          <a:solidFill>
            <a:srgbClr val="FA3CFA"/>
          </a:solidFill>
          <a:ln w="12700">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fontAlgn="base">
              <a:lnSpc>
                <a:spcPts val="900"/>
              </a:lnSpc>
              <a:spcBef>
                <a:spcPct val="0"/>
              </a:spcBef>
              <a:spcAft>
                <a:spcPct val="0"/>
              </a:spcAft>
            </a:pPr>
            <a:r>
              <a:rPr lang="en-US" sz="900" b="1" dirty="0" err="1" smtClean="0">
                <a:solidFill>
                  <a:prstClr val="black"/>
                </a:solidFill>
              </a:rPr>
              <a:t>Comm</a:t>
            </a:r>
            <a:endParaRPr lang="en-US" sz="900" b="1" dirty="0" smtClean="0">
              <a:solidFill>
                <a:prstClr val="black"/>
              </a:solidFill>
            </a:endParaRPr>
          </a:p>
          <a:p>
            <a:pPr algn="ctr" fontAlgn="base">
              <a:lnSpc>
                <a:spcPts val="900"/>
              </a:lnSpc>
              <a:spcBef>
                <a:spcPct val="0"/>
              </a:spcBef>
              <a:spcAft>
                <a:spcPct val="0"/>
              </a:spcAft>
            </a:pPr>
            <a:r>
              <a:rPr lang="en-US" sz="900" b="1" dirty="0" smtClean="0">
                <a:solidFill>
                  <a:prstClr val="black"/>
                </a:solidFill>
              </a:rPr>
              <a:t>Components</a:t>
            </a:r>
            <a:endParaRPr lang="en-US" sz="900" b="1" dirty="0">
              <a:solidFill>
                <a:prstClr val="black"/>
              </a:solidFill>
            </a:endParaRPr>
          </a:p>
        </p:txBody>
      </p:sp>
      <p:sp>
        <p:nvSpPr>
          <p:cNvPr id="65" name="AutoShape 21"/>
          <p:cNvSpPr>
            <a:spLocks noChangeArrowheads="1"/>
          </p:cNvSpPr>
          <p:nvPr/>
        </p:nvSpPr>
        <p:spPr bwMode="auto">
          <a:xfrm>
            <a:off x="3296762" y="3566231"/>
            <a:ext cx="987552" cy="533400"/>
          </a:xfrm>
          <a:prstGeom prst="rect">
            <a:avLst/>
          </a:prstGeom>
          <a:solidFill>
            <a:srgbClr val="F9F430"/>
          </a:solidFill>
          <a:ln w="12700">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fontAlgn="base">
              <a:spcBef>
                <a:spcPct val="0"/>
              </a:spcBef>
              <a:spcAft>
                <a:spcPct val="0"/>
              </a:spcAft>
            </a:pPr>
            <a:r>
              <a:rPr lang="en-US" sz="1100" b="1" dirty="0">
                <a:solidFill>
                  <a:prstClr val="black"/>
                </a:solidFill>
              </a:rPr>
              <a:t>Plug-in</a:t>
            </a:r>
          </a:p>
          <a:p>
            <a:pPr algn="ctr" fontAlgn="base">
              <a:spcBef>
                <a:spcPct val="0"/>
              </a:spcBef>
              <a:spcAft>
                <a:spcPct val="0"/>
              </a:spcAft>
            </a:pPr>
            <a:r>
              <a:rPr lang="en-US" sz="1100" b="1" dirty="0" smtClean="0">
                <a:solidFill>
                  <a:prstClr val="black"/>
                </a:solidFill>
              </a:rPr>
              <a:t>Management</a:t>
            </a:r>
            <a:endParaRPr lang="en-US" sz="1100" b="1" dirty="0">
              <a:solidFill>
                <a:prstClr val="black"/>
              </a:solidFill>
            </a:endParaRPr>
          </a:p>
        </p:txBody>
      </p:sp>
      <p:sp>
        <p:nvSpPr>
          <p:cNvPr id="44" name="AutoShape 23"/>
          <p:cNvSpPr>
            <a:spLocks noChangeArrowheads="1"/>
          </p:cNvSpPr>
          <p:nvPr/>
        </p:nvSpPr>
        <p:spPr bwMode="auto">
          <a:xfrm>
            <a:off x="7432164" y="4999490"/>
            <a:ext cx="987552" cy="713232"/>
          </a:xfrm>
          <a:prstGeom prst="rect">
            <a:avLst/>
          </a:prstGeom>
          <a:solidFill>
            <a:srgbClr val="4EA5D8"/>
          </a:solidFill>
          <a:ln w="12700">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t"/>
          <a:lstStyle/>
          <a:p>
            <a:pPr algn="ctr" fontAlgn="base">
              <a:spcBef>
                <a:spcPct val="0"/>
              </a:spcBef>
              <a:spcAft>
                <a:spcPct val="0"/>
              </a:spcAft>
            </a:pPr>
            <a:endParaRPr lang="en-US" sz="600" b="1" dirty="0" smtClean="0">
              <a:solidFill>
                <a:prstClr val="black"/>
              </a:solidFill>
            </a:endParaRPr>
          </a:p>
          <a:p>
            <a:pPr algn="ctr" fontAlgn="base">
              <a:spcBef>
                <a:spcPct val="0"/>
              </a:spcBef>
              <a:spcAft>
                <a:spcPct val="0"/>
              </a:spcAft>
            </a:pPr>
            <a:r>
              <a:rPr lang="en-US" sz="1100" b="1" dirty="0" smtClean="0">
                <a:solidFill>
                  <a:prstClr val="black"/>
                </a:solidFill>
              </a:rPr>
              <a:t>Non-Platform</a:t>
            </a:r>
          </a:p>
          <a:p>
            <a:pPr algn="ctr" fontAlgn="base">
              <a:spcBef>
                <a:spcPct val="0"/>
              </a:spcBef>
              <a:spcAft>
                <a:spcPct val="0"/>
              </a:spcAft>
            </a:pPr>
            <a:r>
              <a:rPr lang="en-US" sz="1100" b="1" dirty="0" smtClean="0">
                <a:solidFill>
                  <a:prstClr val="black"/>
                </a:solidFill>
              </a:rPr>
              <a:t>Components</a:t>
            </a:r>
            <a:endParaRPr lang="en-US" sz="1100" b="1" dirty="0">
              <a:solidFill>
                <a:prstClr val="black"/>
              </a:solidFill>
            </a:endParaRPr>
          </a:p>
        </p:txBody>
      </p:sp>
      <p:sp>
        <p:nvSpPr>
          <p:cNvPr id="47" name="Rectangle 46"/>
          <p:cNvSpPr/>
          <p:nvPr/>
        </p:nvSpPr>
        <p:spPr>
          <a:xfrm>
            <a:off x="0" y="1309787"/>
            <a:ext cx="9144000" cy="590931"/>
          </a:xfrm>
          <a:prstGeom prst="rect">
            <a:avLst/>
          </a:prstGeom>
        </p:spPr>
        <p:txBody>
          <a:bodyPr wrap="square" lIns="0" rIns="0">
            <a:spAutoFit/>
          </a:bodyPr>
          <a:lstStyle/>
          <a:p>
            <a:pPr marL="225425" indent="-225425" algn="ctr" defTabSz="885825" eaLnBrk="0" fontAlgn="base" hangingPunct="0">
              <a:lnSpc>
                <a:spcPct val="90000"/>
              </a:lnSpc>
              <a:spcBef>
                <a:spcPct val="15000"/>
              </a:spcBef>
              <a:spcAft>
                <a:spcPct val="0"/>
              </a:spcAft>
              <a:buClr>
                <a:srgbClr val="C0504D"/>
              </a:buClr>
            </a:pPr>
            <a:r>
              <a:rPr lang="en-US" b="1" dirty="0" smtClean="0">
                <a:ln w="50800"/>
                <a:solidFill>
                  <a:srgbClr val="1F497D"/>
                </a:solidFill>
                <a:cs typeface="Arial" pitchFamily="34" charset="0"/>
              </a:rPr>
              <a:t>AFSIM Framework Provides </a:t>
            </a:r>
            <a:r>
              <a:rPr lang="en-US" b="1" dirty="0">
                <a:ln w="50800"/>
                <a:solidFill>
                  <a:srgbClr val="1F497D"/>
                </a:solidFill>
                <a:cs typeface="Arial" pitchFamily="34" charset="0"/>
              </a:rPr>
              <a:t>a Common </a:t>
            </a:r>
            <a:r>
              <a:rPr lang="en-US" b="1" dirty="0" smtClean="0">
                <a:ln w="50800"/>
                <a:solidFill>
                  <a:srgbClr val="1F497D"/>
                </a:solidFill>
                <a:cs typeface="Arial" pitchFamily="34" charset="0"/>
              </a:rPr>
              <a:t>Infrastructure, Interface, and Component-Based-Architecture to </a:t>
            </a:r>
            <a:r>
              <a:rPr lang="en-US" b="1" dirty="0">
                <a:ln w="50800"/>
                <a:solidFill>
                  <a:srgbClr val="1F497D"/>
                </a:solidFill>
                <a:cs typeface="Arial" pitchFamily="34" charset="0"/>
              </a:rPr>
              <a:t>Support Simulation </a:t>
            </a:r>
            <a:r>
              <a:rPr lang="en-US" b="1" dirty="0" smtClean="0">
                <a:ln w="50800"/>
                <a:solidFill>
                  <a:srgbClr val="1F497D"/>
                </a:solidFill>
                <a:cs typeface="Arial" pitchFamily="34" charset="0"/>
              </a:rPr>
              <a:t>Application Development</a:t>
            </a:r>
            <a:endParaRPr lang="en-US" b="1" dirty="0">
              <a:ln w="50800"/>
              <a:solidFill>
                <a:srgbClr val="1F497D"/>
              </a:solidFill>
              <a:cs typeface="Arial" pitchFamily="34" charset="0"/>
            </a:endParaRPr>
          </a:p>
        </p:txBody>
      </p:sp>
    </p:spTree>
    <p:extLst>
      <p:ext uri="{BB962C8B-B14F-4D97-AF65-F5344CB8AC3E}">
        <p14:creationId xmlns:p14="http://schemas.microsoft.com/office/powerpoint/2010/main" val="322829833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8700" y="19050"/>
            <a:ext cx="6629400" cy="1143000"/>
          </a:xfrm>
        </p:spPr>
        <p:txBody>
          <a:bodyPr/>
          <a:lstStyle/>
          <a:p>
            <a:r>
              <a:rPr lang="en-US" dirty="0" smtClean="0"/>
              <a:t>Utilizing AFSIM</a:t>
            </a:r>
            <a:endParaRPr lang="en-US" dirty="0"/>
          </a:p>
        </p:txBody>
      </p:sp>
      <p:sp>
        <p:nvSpPr>
          <p:cNvPr id="5" name="Rectangle 4"/>
          <p:cNvSpPr>
            <a:spLocks noChangeArrowheads="1"/>
          </p:cNvSpPr>
          <p:nvPr/>
        </p:nvSpPr>
        <p:spPr bwMode="auto">
          <a:xfrm>
            <a:off x="342900" y="6009821"/>
            <a:ext cx="8610600" cy="339725"/>
          </a:xfrm>
          <a:prstGeom prst="rect">
            <a:avLst/>
          </a:prstGeom>
          <a:solidFill>
            <a:schemeClr val="accent2"/>
          </a:solidFill>
          <a:ln w="19050" algn="ctr">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fontAlgn="base">
              <a:spcBef>
                <a:spcPct val="0"/>
              </a:spcBef>
              <a:spcAft>
                <a:spcPct val="0"/>
              </a:spcAft>
            </a:pPr>
            <a:r>
              <a:rPr lang="en-US" b="1" dirty="0" smtClean="0">
                <a:solidFill>
                  <a:prstClr val="white">
                    <a:lumMod val="95000"/>
                  </a:prstClr>
                </a:solidFill>
                <a:effectLst>
                  <a:outerShdw blurRad="38100" dist="38100" dir="2700000" algn="tl">
                    <a:srgbClr val="000000">
                      <a:alpha val="43137"/>
                    </a:srgbClr>
                  </a:outerShdw>
                </a:effectLst>
              </a:rPr>
              <a:t>AFSIM </a:t>
            </a:r>
            <a:r>
              <a:rPr lang="en-US" b="1" dirty="0">
                <a:solidFill>
                  <a:prstClr val="white">
                    <a:lumMod val="95000"/>
                  </a:prstClr>
                </a:solidFill>
                <a:effectLst>
                  <a:outerShdw blurRad="38100" dist="38100" dir="2700000" algn="tl">
                    <a:srgbClr val="000000">
                      <a:alpha val="43137"/>
                    </a:srgbClr>
                  </a:outerShdw>
                </a:effectLst>
              </a:rPr>
              <a:t>Application</a:t>
            </a:r>
          </a:p>
        </p:txBody>
      </p:sp>
      <p:sp>
        <p:nvSpPr>
          <p:cNvPr id="8" name="TextBox 7"/>
          <p:cNvSpPr txBox="1"/>
          <p:nvPr/>
        </p:nvSpPr>
        <p:spPr>
          <a:xfrm>
            <a:off x="342900" y="1518174"/>
            <a:ext cx="8610600" cy="3139321"/>
          </a:xfrm>
          <a:prstGeom prst="rect">
            <a:avLst/>
          </a:prstGeom>
          <a:noFill/>
        </p:spPr>
        <p:txBody>
          <a:bodyPr wrap="square" rtlCol="0">
            <a:spAutoFit/>
          </a:bodyPr>
          <a:lstStyle/>
          <a:p>
            <a:pPr marL="285750" indent="-285750">
              <a:buFont typeface="Arial" panose="020B0604020202020204" pitchFamily="34" charset="0"/>
              <a:buChar char="•"/>
            </a:pPr>
            <a:r>
              <a:rPr lang="en-US" sz="2000" dirty="0">
                <a:latin typeface="Arial" panose="020B0604020202020204" pitchFamily="34" charset="0"/>
                <a:cs typeface="Arial" panose="020B0604020202020204" pitchFamily="34" charset="0"/>
              </a:rPr>
              <a:t>To Utilize the </a:t>
            </a:r>
            <a:r>
              <a:rPr lang="en-US" sz="2000" b="1" dirty="0">
                <a:latin typeface="Arial" panose="020B0604020202020204" pitchFamily="34" charset="0"/>
                <a:cs typeface="Arial" panose="020B0604020202020204" pitchFamily="34" charset="0"/>
              </a:rPr>
              <a:t>AFSIM</a:t>
            </a:r>
            <a:r>
              <a:rPr lang="en-US" sz="2000" dirty="0">
                <a:latin typeface="Arial" panose="020B0604020202020204" pitchFamily="34" charset="0"/>
                <a:cs typeface="Arial" panose="020B0604020202020204" pitchFamily="34" charset="0"/>
              </a:rPr>
              <a:t> Framework in a Custom Simulation, You </a:t>
            </a:r>
            <a:r>
              <a:rPr lang="en-US" sz="2000" dirty="0" smtClean="0">
                <a:latin typeface="Arial" panose="020B0604020202020204" pitchFamily="34" charset="0"/>
                <a:cs typeface="Arial" panose="020B0604020202020204" pitchFamily="34" charset="0"/>
              </a:rPr>
              <a:t>Must:</a:t>
            </a:r>
          </a:p>
          <a:p>
            <a:pPr marL="804863" lvl="1" indent="-457200">
              <a:buFont typeface="Arial" panose="020B0604020202020204" pitchFamily="34" charset="0"/>
              <a:buChar char="•"/>
            </a:pPr>
            <a:r>
              <a:rPr lang="en-US" sz="2000" dirty="0">
                <a:latin typeface="Arial" panose="020B0604020202020204" pitchFamily="34" charset="0"/>
                <a:cs typeface="Arial" panose="020B0604020202020204" pitchFamily="34" charset="0"/>
              </a:rPr>
              <a:t>Create or utilize an existing simulation main loop (often utilizing </a:t>
            </a:r>
            <a:r>
              <a:rPr lang="en-US" sz="2000" b="1" dirty="0">
                <a:latin typeface="Arial" panose="020B0604020202020204" pitchFamily="34" charset="0"/>
                <a:cs typeface="Arial" panose="020B0604020202020204" pitchFamily="34" charset="0"/>
              </a:rPr>
              <a:t>AFSIM</a:t>
            </a:r>
            <a:r>
              <a:rPr lang="en-US" sz="2000" dirty="0">
                <a:latin typeface="Arial" panose="020B0604020202020204" pitchFamily="34" charset="0"/>
                <a:cs typeface="Arial" panose="020B0604020202020204" pitchFamily="34" charset="0"/>
              </a:rPr>
              <a:t> extensions)</a:t>
            </a:r>
          </a:p>
          <a:p>
            <a:pPr marL="804863" lvl="1" indent="-457200">
              <a:buFont typeface="Arial" panose="020B0604020202020204" pitchFamily="34" charset="0"/>
              <a:buChar char="•"/>
            </a:pPr>
            <a:r>
              <a:rPr lang="en-US" sz="2000" dirty="0">
                <a:latin typeface="Arial" panose="020B0604020202020204" pitchFamily="34" charset="0"/>
                <a:cs typeface="Arial" panose="020B0604020202020204" pitchFamily="34" charset="0"/>
              </a:rPr>
              <a:t>Build new features as </a:t>
            </a:r>
            <a:r>
              <a:rPr lang="en-US" sz="2000" b="1" dirty="0">
                <a:latin typeface="Arial" panose="020B0604020202020204" pitchFamily="34" charset="0"/>
                <a:cs typeface="Arial" panose="020B0604020202020204" pitchFamily="34" charset="0"/>
              </a:rPr>
              <a:t>AFSIM</a:t>
            </a:r>
            <a:r>
              <a:rPr lang="en-US" sz="2000" dirty="0">
                <a:latin typeface="Arial" panose="020B0604020202020204" pitchFamily="34" charset="0"/>
                <a:cs typeface="Arial" panose="020B0604020202020204" pitchFamily="34" charset="0"/>
              </a:rPr>
              <a:t> plug-ins to use with an existing </a:t>
            </a:r>
            <a:r>
              <a:rPr lang="en-US" sz="2000" dirty="0" smtClean="0">
                <a:latin typeface="Arial" panose="020B0604020202020204" pitchFamily="34" charset="0"/>
                <a:cs typeface="Arial" panose="020B0604020202020204" pitchFamily="34" charset="0"/>
              </a:rPr>
              <a:t>simulation</a:t>
            </a:r>
          </a:p>
          <a:p>
            <a:pPr marL="285750" indent="-285750">
              <a:buFont typeface="Arial" panose="020B0604020202020204" pitchFamily="34" charset="0"/>
              <a:buChar char="•"/>
            </a:pPr>
            <a:r>
              <a:rPr lang="en-US" sz="2000" dirty="0">
                <a:latin typeface="Arial" panose="020B0604020202020204" pitchFamily="34" charset="0"/>
                <a:cs typeface="Arial" panose="020B0604020202020204" pitchFamily="34" charset="0"/>
              </a:rPr>
              <a:t>One will typically use “mission” (standard simulation application)</a:t>
            </a:r>
          </a:p>
          <a:p>
            <a:pPr marL="285750" indent="-285750">
              <a:buFont typeface="Arial" panose="020B0604020202020204" pitchFamily="34" charset="0"/>
              <a:buChar char="•"/>
            </a:pPr>
            <a:r>
              <a:rPr lang="en-US" sz="2000" dirty="0">
                <a:latin typeface="Arial" panose="020B0604020202020204" pitchFamily="34" charset="0"/>
                <a:cs typeface="Arial" panose="020B0604020202020204" pitchFamily="34" charset="0"/>
              </a:rPr>
              <a:t>In this Course We will both Examine and Utilize a “Minimal” Simulation Main loop to Add Capabilities with Extensions, and also Build New Capabilities as </a:t>
            </a:r>
            <a:r>
              <a:rPr lang="en-US" sz="2000" b="1" dirty="0">
                <a:latin typeface="Arial" panose="020B0604020202020204" pitchFamily="34" charset="0"/>
                <a:cs typeface="Arial" panose="020B0604020202020204" pitchFamily="34" charset="0"/>
              </a:rPr>
              <a:t>AFSIM</a:t>
            </a:r>
            <a:r>
              <a:rPr lang="en-US" sz="2000" dirty="0">
                <a:latin typeface="Arial" panose="020B0604020202020204" pitchFamily="34" charset="0"/>
                <a:cs typeface="Arial" panose="020B0604020202020204" pitchFamily="34" charset="0"/>
              </a:rPr>
              <a:t> </a:t>
            </a:r>
            <a:r>
              <a:rPr lang="en-US" sz="2000" dirty="0" smtClean="0">
                <a:latin typeface="Arial" panose="020B0604020202020204" pitchFamily="34" charset="0"/>
                <a:cs typeface="Arial" panose="020B0604020202020204" pitchFamily="34" charset="0"/>
              </a:rPr>
              <a:t>Plug-ins</a:t>
            </a:r>
            <a:endParaRPr lang="en-US" sz="2000" dirty="0">
              <a:latin typeface="Arial" panose="020B0604020202020204" pitchFamily="34" charset="0"/>
              <a:cs typeface="Arial" panose="020B0604020202020204" pitchFamily="34" charset="0"/>
            </a:endParaRPr>
          </a:p>
          <a:p>
            <a:endParaRPr lang="en-US"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Applications, Scenarios and Simulations</a:t>
            </a:r>
            <a:endParaRPr lang="en-US" dirty="0"/>
          </a:p>
        </p:txBody>
      </p:sp>
      <p:sp>
        <p:nvSpPr>
          <p:cNvPr id="3" name="Content Placeholder 2"/>
          <p:cNvSpPr>
            <a:spLocks noGrp="1"/>
          </p:cNvSpPr>
          <p:nvPr>
            <p:ph idx="1"/>
          </p:nvPr>
        </p:nvSpPr>
        <p:spPr/>
        <p:txBody>
          <a:bodyPr>
            <a:normAutofit lnSpcReduction="10000"/>
          </a:bodyPr>
          <a:lstStyle/>
          <a:p>
            <a:r>
              <a:rPr lang="en-US" b="0" dirty="0" smtClean="0"/>
              <a:t>There is </a:t>
            </a:r>
            <a:r>
              <a:rPr lang="en-US" b="0" dirty="0"/>
              <a:t>o</a:t>
            </a:r>
            <a:r>
              <a:rPr lang="en-US" b="0" dirty="0" smtClean="0"/>
              <a:t>ne </a:t>
            </a:r>
            <a:r>
              <a:rPr lang="en-US" dirty="0" smtClean="0"/>
              <a:t>AFSIM</a:t>
            </a:r>
            <a:r>
              <a:rPr lang="en-US" b="0" dirty="0" smtClean="0"/>
              <a:t> </a:t>
            </a:r>
            <a:r>
              <a:rPr lang="en-US" dirty="0" smtClean="0"/>
              <a:t>Application</a:t>
            </a:r>
            <a:r>
              <a:rPr lang="en-US" b="0" dirty="0" smtClean="0"/>
              <a:t> Per Executable</a:t>
            </a:r>
          </a:p>
          <a:p>
            <a:pPr lvl="1"/>
            <a:r>
              <a:rPr lang="en-US" b="0" dirty="0" smtClean="0"/>
              <a:t>Maintains script types, plug-in manager</a:t>
            </a:r>
          </a:p>
          <a:p>
            <a:r>
              <a:rPr lang="en-US" b="0" dirty="0" smtClean="0"/>
              <a:t>The </a:t>
            </a:r>
            <a:r>
              <a:rPr lang="en-US" dirty="0" smtClean="0"/>
              <a:t>Application</a:t>
            </a:r>
            <a:r>
              <a:rPr lang="en-US" b="0" dirty="0" smtClean="0"/>
              <a:t> is Composed of One or More </a:t>
            </a:r>
            <a:r>
              <a:rPr lang="en-US" dirty="0" smtClean="0"/>
              <a:t>Scenarios</a:t>
            </a:r>
          </a:p>
          <a:p>
            <a:pPr lvl="1"/>
            <a:r>
              <a:rPr lang="en-US" b="0" dirty="0" smtClean="0"/>
              <a:t>Owns types factories, input, and services</a:t>
            </a:r>
          </a:p>
          <a:p>
            <a:r>
              <a:rPr lang="en-US" dirty="0" smtClean="0"/>
              <a:t>Scenarios</a:t>
            </a:r>
            <a:r>
              <a:rPr lang="en-US" b="0" dirty="0" smtClean="0"/>
              <a:t> are Used to Instantiate </a:t>
            </a:r>
            <a:r>
              <a:rPr lang="en-US" dirty="0" smtClean="0"/>
              <a:t>Simulations</a:t>
            </a:r>
          </a:p>
          <a:p>
            <a:pPr lvl="1"/>
            <a:r>
              <a:rPr lang="en-US" b="0" dirty="0" smtClean="0"/>
              <a:t>Owns observer interface, and types instances</a:t>
            </a:r>
          </a:p>
          <a:p>
            <a:pPr lvl="1"/>
            <a:r>
              <a:rPr lang="en-US" b="0" dirty="0"/>
              <a:t>One scenario per </a:t>
            </a:r>
            <a:r>
              <a:rPr lang="en-US" b="0" dirty="0" smtClean="0"/>
              <a:t>simulation</a:t>
            </a:r>
          </a:p>
          <a:p>
            <a:r>
              <a:rPr lang="en-US" b="0" dirty="0" smtClean="0"/>
              <a:t>Extensions for Applications, Scenarios, and Simulations Provide the Flexibility to Add Capabilities</a:t>
            </a:r>
          </a:p>
        </p:txBody>
      </p:sp>
      <p:sp>
        <p:nvSpPr>
          <p:cNvPr id="5" name="Rectangle 4"/>
          <p:cNvSpPr>
            <a:spLocks noChangeArrowheads="1"/>
          </p:cNvSpPr>
          <p:nvPr/>
        </p:nvSpPr>
        <p:spPr bwMode="auto">
          <a:xfrm>
            <a:off x="228600" y="5943600"/>
            <a:ext cx="8686800" cy="381000"/>
          </a:xfrm>
          <a:prstGeom prst="rect">
            <a:avLst/>
          </a:prstGeom>
          <a:solidFill>
            <a:schemeClr val="accent2"/>
          </a:solidFill>
          <a:ln w="19050" algn="ctr">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fontAlgn="base">
              <a:spcBef>
                <a:spcPct val="0"/>
              </a:spcBef>
              <a:spcAft>
                <a:spcPct val="0"/>
              </a:spcAft>
            </a:pPr>
            <a:r>
              <a:rPr lang="en-US" b="1" dirty="0" smtClean="0">
                <a:solidFill>
                  <a:prstClr val="white">
                    <a:lumMod val="95000"/>
                  </a:prstClr>
                </a:solidFill>
                <a:effectLst>
                  <a:outerShdw blurRad="38100" dist="38100" dir="2700000" algn="tl">
                    <a:srgbClr val="000000">
                      <a:alpha val="43137"/>
                    </a:srgbClr>
                  </a:outerShdw>
                </a:effectLst>
              </a:rPr>
              <a:t>AFSIM </a:t>
            </a:r>
            <a:r>
              <a:rPr lang="en-US" b="1" dirty="0">
                <a:solidFill>
                  <a:prstClr val="white">
                    <a:lumMod val="95000"/>
                  </a:prstClr>
                </a:solidFill>
                <a:effectLst>
                  <a:outerShdw blurRad="38100" dist="38100" dir="2700000" algn="tl">
                    <a:srgbClr val="000000">
                      <a:alpha val="43137"/>
                    </a:srgbClr>
                  </a:outerShdw>
                </a:effectLst>
              </a:rPr>
              <a:t>Application</a:t>
            </a:r>
          </a:p>
        </p:txBody>
      </p:sp>
      <p:sp>
        <p:nvSpPr>
          <p:cNvPr id="4" name="TextBox 3"/>
          <p:cNvSpPr txBox="1"/>
          <p:nvPr/>
        </p:nvSpPr>
        <p:spPr>
          <a:xfrm>
            <a:off x="7162800" y="2895600"/>
            <a:ext cx="1930618" cy="923330"/>
          </a:xfrm>
          <a:prstGeom prst="rect">
            <a:avLst/>
          </a:prstGeom>
          <a:solidFill>
            <a:schemeClr val="accent3">
              <a:lumMod val="50000"/>
            </a:schemeClr>
          </a:solidFill>
          <a:ln w="50800">
            <a:solidFill>
              <a:srgbClr val="7030A0"/>
            </a:solidFill>
          </a:ln>
        </p:spPr>
        <p:txBody>
          <a:bodyPr wrap="square" rtlCol="0">
            <a:spAutoFit/>
          </a:bodyPr>
          <a:lstStyle/>
          <a:p>
            <a:r>
              <a:rPr lang="en-US" dirty="0" smtClean="0">
                <a:solidFill>
                  <a:srgbClr val="FFFF00"/>
                </a:solidFill>
                <a:latin typeface="Arial" pitchFamily="34" charset="0"/>
                <a:cs typeface="Arial" pitchFamily="34" charset="0"/>
              </a:rPr>
              <a:t>In practice, only one scenario per application</a:t>
            </a:r>
            <a:endParaRPr lang="en-US" dirty="0">
              <a:solidFill>
                <a:srgbClr val="FFFF00"/>
              </a:solidFill>
              <a:latin typeface="Arial" pitchFamily="34" charset="0"/>
              <a:cs typeface="Arial" pitchFamily="34" charset="0"/>
            </a:endParaRPr>
          </a:p>
        </p:txBody>
      </p:sp>
      <p:sp>
        <p:nvSpPr>
          <p:cNvPr id="6" name="TextBox 5"/>
          <p:cNvSpPr txBox="1"/>
          <p:nvPr/>
        </p:nvSpPr>
        <p:spPr>
          <a:xfrm>
            <a:off x="7391400" y="4191000"/>
            <a:ext cx="1702018" cy="923330"/>
          </a:xfrm>
          <a:prstGeom prst="rect">
            <a:avLst/>
          </a:prstGeom>
          <a:solidFill>
            <a:schemeClr val="accent3">
              <a:lumMod val="50000"/>
            </a:schemeClr>
          </a:solidFill>
          <a:ln w="50800">
            <a:solidFill>
              <a:srgbClr val="7030A0"/>
            </a:solidFill>
          </a:ln>
        </p:spPr>
        <p:txBody>
          <a:bodyPr wrap="square" rtlCol="0">
            <a:spAutoFit/>
          </a:bodyPr>
          <a:lstStyle/>
          <a:p>
            <a:r>
              <a:rPr lang="en-US" dirty="0" smtClean="0">
                <a:solidFill>
                  <a:srgbClr val="FFFF00"/>
                </a:solidFill>
                <a:latin typeface="Arial" pitchFamily="34" charset="0"/>
                <a:cs typeface="Arial" pitchFamily="34" charset="0"/>
              </a:rPr>
              <a:t>Usually, one simulation per scenario</a:t>
            </a:r>
            <a:endParaRPr lang="en-US" dirty="0">
              <a:solidFill>
                <a:srgbClr val="FFFF00"/>
              </a:solidFill>
              <a:latin typeface="Arial" pitchFamily="34" charset="0"/>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AFSIM Infrastructure Overview</a:t>
            </a:r>
            <a:endParaRPr lang="en-US" dirty="0"/>
          </a:p>
        </p:txBody>
      </p:sp>
      <p:sp>
        <p:nvSpPr>
          <p:cNvPr id="4" name="Rectangle 3"/>
          <p:cNvSpPr/>
          <p:nvPr/>
        </p:nvSpPr>
        <p:spPr>
          <a:xfrm>
            <a:off x="2012892" y="4593265"/>
            <a:ext cx="4926899" cy="1629624"/>
          </a:xfrm>
          <a:prstGeom prst="rect">
            <a:avLst/>
          </a:prstGeom>
          <a:solidFill>
            <a:srgbClr val="C8A700"/>
          </a:solidFill>
          <a:ln>
            <a:noFill/>
          </a:ln>
          <a:scene3d>
            <a:camera prst="orthographicFront"/>
            <a:lightRig rig="threePt" dir="t"/>
          </a:scene3d>
          <a:sp3d>
            <a:bevelT w="146050" h="44450"/>
          </a:sp3d>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400" b="1" dirty="0" smtClean="0">
                <a:effectLst>
                  <a:outerShdw blurRad="50800" dist="38100" dir="8100000" algn="tr" rotWithShape="0">
                    <a:prstClr val="black">
                      <a:alpha val="40000"/>
                    </a:prstClr>
                  </a:outerShdw>
                </a:effectLst>
              </a:rPr>
              <a:t>Infrastructure</a:t>
            </a:r>
            <a:endParaRPr lang="en-US" sz="1400" b="1" dirty="0">
              <a:effectLst>
                <a:outerShdw blurRad="50800" dist="38100" dir="8100000" algn="tr" rotWithShape="0">
                  <a:prstClr val="black">
                    <a:alpha val="40000"/>
                  </a:prstClr>
                </a:outerShdw>
              </a:effectLst>
            </a:endParaRPr>
          </a:p>
        </p:txBody>
      </p:sp>
      <p:sp>
        <p:nvSpPr>
          <p:cNvPr id="5" name="AutoShape 20"/>
          <p:cNvSpPr>
            <a:spLocks noChangeArrowheads="1"/>
          </p:cNvSpPr>
          <p:nvPr/>
        </p:nvSpPr>
        <p:spPr bwMode="auto">
          <a:xfrm>
            <a:off x="2323734" y="4870990"/>
            <a:ext cx="987552" cy="530352"/>
          </a:xfrm>
          <a:prstGeom prst="rect">
            <a:avLst/>
          </a:prstGeom>
          <a:solidFill>
            <a:srgbClr val="F9F430"/>
          </a:solidFill>
          <a:ln w="12700">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fontAlgn="base">
              <a:spcBef>
                <a:spcPct val="0"/>
              </a:spcBef>
              <a:spcAft>
                <a:spcPct val="0"/>
              </a:spcAft>
            </a:pPr>
            <a:r>
              <a:rPr lang="en-US" sz="1100" b="1" dirty="0" smtClean="0">
                <a:solidFill>
                  <a:prstClr val="black"/>
                </a:solidFill>
              </a:rPr>
              <a:t>Scenario</a:t>
            </a:r>
            <a:r>
              <a:rPr lang="en-US" sz="1100" b="1" dirty="0">
                <a:solidFill>
                  <a:prstClr val="black"/>
                </a:solidFill>
              </a:rPr>
              <a:t/>
            </a:r>
            <a:br>
              <a:rPr lang="en-US" sz="1100" b="1" dirty="0">
                <a:solidFill>
                  <a:prstClr val="black"/>
                </a:solidFill>
              </a:rPr>
            </a:br>
            <a:r>
              <a:rPr lang="en-US" sz="1100" b="1" dirty="0">
                <a:solidFill>
                  <a:prstClr val="black"/>
                </a:solidFill>
              </a:rPr>
              <a:t>Management</a:t>
            </a:r>
          </a:p>
        </p:txBody>
      </p:sp>
      <p:sp>
        <p:nvSpPr>
          <p:cNvPr id="6" name="AutoShape 21"/>
          <p:cNvSpPr>
            <a:spLocks noChangeArrowheads="1"/>
          </p:cNvSpPr>
          <p:nvPr/>
        </p:nvSpPr>
        <p:spPr bwMode="auto">
          <a:xfrm>
            <a:off x="3479434" y="4870990"/>
            <a:ext cx="987552" cy="533400"/>
          </a:xfrm>
          <a:prstGeom prst="rect">
            <a:avLst/>
          </a:prstGeom>
          <a:solidFill>
            <a:srgbClr val="F9F430"/>
          </a:solidFill>
          <a:ln w="12700">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fontAlgn="base">
              <a:spcBef>
                <a:spcPct val="0"/>
              </a:spcBef>
              <a:spcAft>
                <a:spcPct val="0"/>
              </a:spcAft>
            </a:pPr>
            <a:r>
              <a:rPr lang="en-US" sz="1100" b="1" dirty="0">
                <a:solidFill>
                  <a:prstClr val="black"/>
                </a:solidFill>
              </a:rPr>
              <a:t>Time</a:t>
            </a:r>
            <a:br>
              <a:rPr lang="en-US" sz="1100" b="1" dirty="0">
                <a:solidFill>
                  <a:prstClr val="black"/>
                </a:solidFill>
              </a:rPr>
            </a:br>
            <a:r>
              <a:rPr lang="en-US" sz="1100" b="1" dirty="0">
                <a:solidFill>
                  <a:prstClr val="black"/>
                </a:solidFill>
              </a:rPr>
              <a:t>Management</a:t>
            </a:r>
          </a:p>
        </p:txBody>
      </p:sp>
      <p:sp>
        <p:nvSpPr>
          <p:cNvPr id="7" name="AutoShape 23"/>
          <p:cNvSpPr>
            <a:spLocks noChangeArrowheads="1"/>
          </p:cNvSpPr>
          <p:nvPr/>
        </p:nvSpPr>
        <p:spPr bwMode="auto">
          <a:xfrm>
            <a:off x="4641051" y="4870990"/>
            <a:ext cx="987552" cy="533400"/>
          </a:xfrm>
          <a:prstGeom prst="rect">
            <a:avLst/>
          </a:prstGeom>
          <a:solidFill>
            <a:srgbClr val="F9F430"/>
          </a:solidFill>
          <a:ln w="12700">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fontAlgn="base">
              <a:spcBef>
                <a:spcPct val="0"/>
              </a:spcBef>
              <a:spcAft>
                <a:spcPct val="0"/>
              </a:spcAft>
            </a:pPr>
            <a:r>
              <a:rPr lang="en-US" sz="1100" b="1" dirty="0" smtClean="0">
                <a:solidFill>
                  <a:prstClr val="black"/>
                </a:solidFill>
              </a:rPr>
              <a:t>Event</a:t>
            </a:r>
            <a:r>
              <a:rPr lang="en-US" sz="1100" b="1" dirty="0">
                <a:solidFill>
                  <a:prstClr val="black"/>
                </a:solidFill>
              </a:rPr>
              <a:t/>
            </a:r>
            <a:br>
              <a:rPr lang="en-US" sz="1100" b="1" dirty="0">
                <a:solidFill>
                  <a:prstClr val="black"/>
                </a:solidFill>
              </a:rPr>
            </a:br>
            <a:r>
              <a:rPr lang="en-US" sz="1100" b="1" dirty="0">
                <a:solidFill>
                  <a:prstClr val="black"/>
                </a:solidFill>
              </a:rPr>
              <a:t>Management</a:t>
            </a:r>
          </a:p>
        </p:txBody>
      </p:sp>
      <p:sp>
        <p:nvSpPr>
          <p:cNvPr id="8" name="AutoShape 25"/>
          <p:cNvSpPr>
            <a:spLocks noChangeArrowheads="1"/>
          </p:cNvSpPr>
          <p:nvPr/>
        </p:nvSpPr>
        <p:spPr bwMode="auto">
          <a:xfrm>
            <a:off x="5797580" y="4870990"/>
            <a:ext cx="987552" cy="533400"/>
          </a:xfrm>
          <a:prstGeom prst="rect">
            <a:avLst/>
          </a:prstGeom>
          <a:solidFill>
            <a:srgbClr val="F9F430"/>
          </a:solidFill>
          <a:ln w="12700">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fontAlgn="base">
              <a:spcBef>
                <a:spcPct val="0"/>
              </a:spcBef>
              <a:spcAft>
                <a:spcPct val="0"/>
              </a:spcAft>
            </a:pPr>
            <a:r>
              <a:rPr lang="en-US" sz="1100" b="1" dirty="0">
                <a:solidFill>
                  <a:prstClr val="black"/>
                </a:solidFill>
              </a:rPr>
              <a:t>Geospatial Data</a:t>
            </a:r>
            <a:br>
              <a:rPr lang="en-US" sz="1100" b="1" dirty="0">
                <a:solidFill>
                  <a:prstClr val="black"/>
                </a:solidFill>
              </a:rPr>
            </a:br>
            <a:r>
              <a:rPr lang="en-US" sz="1100" b="1" dirty="0">
                <a:solidFill>
                  <a:prstClr val="black"/>
                </a:solidFill>
              </a:rPr>
              <a:t>Management</a:t>
            </a:r>
          </a:p>
        </p:txBody>
      </p:sp>
      <p:sp>
        <p:nvSpPr>
          <p:cNvPr id="9" name="AutoShape 20"/>
          <p:cNvSpPr>
            <a:spLocks noChangeArrowheads="1"/>
          </p:cNvSpPr>
          <p:nvPr/>
        </p:nvSpPr>
        <p:spPr bwMode="auto">
          <a:xfrm>
            <a:off x="2322230" y="5524087"/>
            <a:ext cx="987552" cy="530352"/>
          </a:xfrm>
          <a:prstGeom prst="rect">
            <a:avLst/>
          </a:prstGeom>
          <a:solidFill>
            <a:srgbClr val="F9F430"/>
          </a:solidFill>
          <a:ln w="12700">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fontAlgn="base">
              <a:spcBef>
                <a:spcPct val="0"/>
              </a:spcBef>
              <a:spcAft>
                <a:spcPct val="0"/>
              </a:spcAft>
            </a:pPr>
            <a:r>
              <a:rPr lang="en-US" sz="1100" b="1" dirty="0">
                <a:solidFill>
                  <a:prstClr val="black"/>
                </a:solidFill>
              </a:rPr>
              <a:t>Simulation</a:t>
            </a:r>
            <a:br>
              <a:rPr lang="en-US" sz="1100" b="1" dirty="0">
                <a:solidFill>
                  <a:prstClr val="black"/>
                </a:solidFill>
              </a:rPr>
            </a:br>
            <a:r>
              <a:rPr lang="en-US" sz="1100" b="1" dirty="0">
                <a:solidFill>
                  <a:prstClr val="black"/>
                </a:solidFill>
              </a:rPr>
              <a:t>Management</a:t>
            </a:r>
          </a:p>
        </p:txBody>
      </p:sp>
      <p:sp>
        <p:nvSpPr>
          <p:cNvPr id="10" name="AutoShape 21"/>
          <p:cNvSpPr>
            <a:spLocks noChangeArrowheads="1"/>
          </p:cNvSpPr>
          <p:nvPr/>
        </p:nvSpPr>
        <p:spPr bwMode="auto">
          <a:xfrm>
            <a:off x="3477930" y="5521317"/>
            <a:ext cx="987552" cy="533400"/>
          </a:xfrm>
          <a:prstGeom prst="rect">
            <a:avLst/>
          </a:prstGeom>
          <a:solidFill>
            <a:srgbClr val="F9F430"/>
          </a:solidFill>
          <a:ln w="12700">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fontAlgn="base">
              <a:spcBef>
                <a:spcPct val="0"/>
              </a:spcBef>
              <a:spcAft>
                <a:spcPct val="0"/>
              </a:spcAft>
            </a:pPr>
            <a:r>
              <a:rPr lang="en-US" sz="1100" b="1" dirty="0">
                <a:solidFill>
                  <a:prstClr val="black"/>
                </a:solidFill>
              </a:rPr>
              <a:t>Event</a:t>
            </a:r>
            <a:br>
              <a:rPr lang="en-US" sz="1100" b="1" dirty="0">
                <a:solidFill>
                  <a:prstClr val="black"/>
                </a:solidFill>
              </a:rPr>
            </a:br>
            <a:r>
              <a:rPr lang="en-US" sz="1100" b="1" dirty="0" smtClean="0">
                <a:solidFill>
                  <a:prstClr val="black"/>
                </a:solidFill>
              </a:rPr>
              <a:t>Management</a:t>
            </a:r>
            <a:endParaRPr lang="en-US" sz="1100" b="1" dirty="0">
              <a:solidFill>
                <a:prstClr val="black"/>
              </a:solidFill>
            </a:endParaRPr>
          </a:p>
        </p:txBody>
      </p:sp>
      <p:sp>
        <p:nvSpPr>
          <p:cNvPr id="11" name="AutoShape 20"/>
          <p:cNvSpPr>
            <a:spLocks noChangeArrowheads="1"/>
          </p:cNvSpPr>
          <p:nvPr/>
        </p:nvSpPr>
        <p:spPr bwMode="auto">
          <a:xfrm>
            <a:off x="2322230" y="4873760"/>
            <a:ext cx="987552" cy="530352"/>
          </a:xfrm>
          <a:prstGeom prst="rect">
            <a:avLst/>
          </a:prstGeom>
          <a:solidFill>
            <a:srgbClr val="F9F430"/>
          </a:solidFill>
          <a:ln w="12700">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fontAlgn="base">
              <a:spcBef>
                <a:spcPct val="0"/>
              </a:spcBef>
              <a:spcAft>
                <a:spcPct val="0"/>
              </a:spcAft>
            </a:pPr>
            <a:r>
              <a:rPr lang="en-US" sz="1100" b="1" dirty="0" smtClean="0">
                <a:solidFill>
                  <a:prstClr val="black"/>
                </a:solidFill>
              </a:rPr>
              <a:t>Scenario</a:t>
            </a:r>
            <a:r>
              <a:rPr lang="en-US" sz="1100" b="1" dirty="0">
                <a:solidFill>
                  <a:prstClr val="black"/>
                </a:solidFill>
              </a:rPr>
              <a:t/>
            </a:r>
            <a:br>
              <a:rPr lang="en-US" sz="1100" b="1" dirty="0">
                <a:solidFill>
                  <a:prstClr val="black"/>
                </a:solidFill>
              </a:rPr>
            </a:br>
            <a:r>
              <a:rPr lang="en-US" sz="1100" b="1" dirty="0">
                <a:solidFill>
                  <a:prstClr val="black"/>
                </a:solidFill>
              </a:rPr>
              <a:t>Management</a:t>
            </a:r>
          </a:p>
        </p:txBody>
      </p:sp>
      <p:sp>
        <p:nvSpPr>
          <p:cNvPr id="12" name="AutoShape 21"/>
          <p:cNvSpPr>
            <a:spLocks noChangeArrowheads="1"/>
          </p:cNvSpPr>
          <p:nvPr/>
        </p:nvSpPr>
        <p:spPr bwMode="auto">
          <a:xfrm>
            <a:off x="3477930" y="4870990"/>
            <a:ext cx="987552" cy="533400"/>
          </a:xfrm>
          <a:prstGeom prst="rect">
            <a:avLst/>
          </a:prstGeom>
          <a:solidFill>
            <a:srgbClr val="F9F430"/>
          </a:solidFill>
          <a:ln w="12700">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fontAlgn="base">
              <a:spcBef>
                <a:spcPct val="0"/>
              </a:spcBef>
              <a:spcAft>
                <a:spcPct val="0"/>
              </a:spcAft>
            </a:pPr>
            <a:r>
              <a:rPr lang="en-US" sz="1100" b="1" dirty="0">
                <a:solidFill>
                  <a:prstClr val="black"/>
                </a:solidFill>
              </a:rPr>
              <a:t>Time</a:t>
            </a:r>
            <a:br>
              <a:rPr lang="en-US" sz="1100" b="1" dirty="0">
                <a:solidFill>
                  <a:prstClr val="black"/>
                </a:solidFill>
              </a:rPr>
            </a:br>
            <a:r>
              <a:rPr lang="en-US" sz="1100" b="1" dirty="0">
                <a:solidFill>
                  <a:prstClr val="black"/>
                </a:solidFill>
              </a:rPr>
              <a:t>Management</a:t>
            </a:r>
          </a:p>
        </p:txBody>
      </p:sp>
      <p:sp>
        <p:nvSpPr>
          <p:cNvPr id="13" name="AutoShape 23"/>
          <p:cNvSpPr>
            <a:spLocks noChangeArrowheads="1"/>
          </p:cNvSpPr>
          <p:nvPr/>
        </p:nvSpPr>
        <p:spPr bwMode="auto">
          <a:xfrm>
            <a:off x="4636688" y="4870990"/>
            <a:ext cx="987552" cy="533400"/>
          </a:xfrm>
          <a:prstGeom prst="rect">
            <a:avLst/>
          </a:prstGeom>
          <a:solidFill>
            <a:srgbClr val="F9F430"/>
          </a:solidFill>
          <a:ln w="12700">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fontAlgn="base">
              <a:spcBef>
                <a:spcPct val="0"/>
              </a:spcBef>
              <a:spcAft>
                <a:spcPct val="0"/>
              </a:spcAft>
            </a:pPr>
            <a:r>
              <a:rPr lang="en-US" sz="1100" b="1" dirty="0">
                <a:solidFill>
                  <a:prstClr val="black"/>
                </a:solidFill>
              </a:rPr>
              <a:t>Geospatial Data</a:t>
            </a:r>
            <a:br>
              <a:rPr lang="en-US" sz="1100" b="1" dirty="0">
                <a:solidFill>
                  <a:prstClr val="black"/>
                </a:solidFill>
              </a:rPr>
            </a:br>
            <a:r>
              <a:rPr lang="en-US" sz="1100" b="1" dirty="0">
                <a:solidFill>
                  <a:prstClr val="black"/>
                </a:solidFill>
              </a:rPr>
              <a:t>Management</a:t>
            </a:r>
          </a:p>
        </p:txBody>
      </p:sp>
      <p:sp>
        <p:nvSpPr>
          <p:cNvPr id="14" name="AutoShape 25"/>
          <p:cNvSpPr>
            <a:spLocks noChangeArrowheads="1"/>
          </p:cNvSpPr>
          <p:nvPr/>
        </p:nvSpPr>
        <p:spPr bwMode="auto">
          <a:xfrm>
            <a:off x="5793217" y="4870990"/>
            <a:ext cx="987552" cy="533400"/>
          </a:xfrm>
          <a:prstGeom prst="rect">
            <a:avLst/>
          </a:prstGeom>
          <a:solidFill>
            <a:srgbClr val="F9F430"/>
          </a:solidFill>
          <a:ln w="12700">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fontAlgn="base">
              <a:spcBef>
                <a:spcPct val="0"/>
              </a:spcBef>
              <a:spcAft>
                <a:spcPct val="0"/>
              </a:spcAft>
            </a:pPr>
            <a:r>
              <a:rPr lang="en-US" sz="1100" b="1" dirty="0" smtClean="0">
                <a:solidFill>
                  <a:prstClr val="black"/>
                </a:solidFill>
              </a:rPr>
              <a:t>Utilities</a:t>
            </a:r>
            <a:endParaRPr lang="en-US" sz="1100" b="1" dirty="0">
              <a:solidFill>
                <a:prstClr val="black"/>
              </a:solidFill>
            </a:endParaRPr>
          </a:p>
        </p:txBody>
      </p:sp>
      <p:sp>
        <p:nvSpPr>
          <p:cNvPr id="15" name="AutoShape 21"/>
          <p:cNvSpPr>
            <a:spLocks noChangeArrowheads="1"/>
          </p:cNvSpPr>
          <p:nvPr/>
        </p:nvSpPr>
        <p:spPr bwMode="auto">
          <a:xfrm>
            <a:off x="4636198" y="5521313"/>
            <a:ext cx="987552" cy="533400"/>
          </a:xfrm>
          <a:prstGeom prst="rect">
            <a:avLst/>
          </a:prstGeom>
          <a:solidFill>
            <a:srgbClr val="F9F430"/>
          </a:solidFill>
          <a:ln w="12700">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fontAlgn="base">
              <a:spcBef>
                <a:spcPct val="0"/>
              </a:spcBef>
              <a:spcAft>
                <a:spcPct val="0"/>
              </a:spcAft>
            </a:pPr>
            <a:r>
              <a:rPr lang="en-US" sz="1100" b="1" dirty="0">
                <a:solidFill>
                  <a:prstClr val="black"/>
                </a:solidFill>
              </a:rPr>
              <a:t>Plug-in</a:t>
            </a:r>
          </a:p>
          <a:p>
            <a:pPr algn="ctr" fontAlgn="base">
              <a:spcBef>
                <a:spcPct val="0"/>
              </a:spcBef>
              <a:spcAft>
                <a:spcPct val="0"/>
              </a:spcAft>
            </a:pPr>
            <a:r>
              <a:rPr lang="en-US" sz="1100" b="1" dirty="0" smtClean="0">
                <a:solidFill>
                  <a:prstClr val="black"/>
                </a:solidFill>
              </a:rPr>
              <a:t>Management</a:t>
            </a:r>
            <a:endParaRPr lang="en-US" sz="1100" b="1" dirty="0">
              <a:solidFill>
                <a:prstClr val="black"/>
              </a:solidFill>
            </a:endParaRPr>
          </a:p>
        </p:txBody>
      </p:sp>
      <p:sp>
        <p:nvSpPr>
          <p:cNvPr id="16" name="Content Placeholder 2"/>
          <p:cNvSpPr>
            <a:spLocks noGrp="1"/>
          </p:cNvSpPr>
          <p:nvPr>
            <p:ph idx="1"/>
          </p:nvPr>
        </p:nvSpPr>
        <p:spPr>
          <a:xfrm>
            <a:off x="457199" y="1410658"/>
            <a:ext cx="8317027" cy="3337588"/>
          </a:xfrm>
        </p:spPr>
        <p:txBody>
          <a:bodyPr>
            <a:normAutofit/>
          </a:bodyPr>
          <a:lstStyle/>
          <a:p>
            <a:r>
              <a:rPr lang="en-US" sz="1800" dirty="0" smtClean="0"/>
              <a:t>AFSIM</a:t>
            </a:r>
            <a:r>
              <a:rPr lang="en-US" sz="1800" b="0" dirty="0" smtClean="0"/>
              <a:t> provides capabilities for handling and supporting simulation execution and other routine computations and basic functions</a:t>
            </a:r>
          </a:p>
          <a:p>
            <a:pPr lvl="1"/>
            <a:r>
              <a:rPr lang="en-US" sz="1400" dirty="0" smtClean="0"/>
              <a:t>Scenario Management</a:t>
            </a:r>
            <a:r>
              <a:rPr lang="en-US" sz="1400" b="0" dirty="0" smtClean="0"/>
              <a:t> supplies the scenario loader and object which reads all the scenario input data, and maintains the </a:t>
            </a:r>
            <a:r>
              <a:rPr lang="en-US" sz="1400" dirty="0" smtClean="0"/>
              <a:t>Type Lists </a:t>
            </a:r>
          </a:p>
          <a:p>
            <a:pPr lvl="1"/>
            <a:r>
              <a:rPr lang="en-US" sz="1400" dirty="0" smtClean="0"/>
              <a:t>Simulation Management </a:t>
            </a:r>
            <a:r>
              <a:rPr lang="en-US" sz="1400" b="0" dirty="0" smtClean="0"/>
              <a:t>supplies the simulation loader and object</a:t>
            </a:r>
          </a:p>
          <a:p>
            <a:pPr lvl="1"/>
            <a:r>
              <a:rPr lang="en-US" sz="1400" dirty="0" smtClean="0"/>
              <a:t>Time</a:t>
            </a:r>
            <a:r>
              <a:rPr lang="en-US" sz="1400" b="0" dirty="0" smtClean="0"/>
              <a:t> </a:t>
            </a:r>
            <a:r>
              <a:rPr lang="en-US" sz="1400" dirty="0" smtClean="0"/>
              <a:t>Management</a:t>
            </a:r>
            <a:r>
              <a:rPr lang="en-US" sz="1400" b="0" dirty="0" smtClean="0"/>
              <a:t> supplies the clock source</a:t>
            </a:r>
          </a:p>
          <a:p>
            <a:pPr lvl="1"/>
            <a:r>
              <a:rPr lang="en-US" sz="1400" dirty="0" smtClean="0"/>
              <a:t>Event</a:t>
            </a:r>
            <a:r>
              <a:rPr lang="en-US" sz="1400" b="0" dirty="0" smtClean="0"/>
              <a:t> </a:t>
            </a:r>
            <a:r>
              <a:rPr lang="en-US" sz="1400" dirty="0" smtClean="0"/>
              <a:t>Management</a:t>
            </a:r>
            <a:r>
              <a:rPr lang="en-US" sz="1400" b="0" dirty="0" smtClean="0"/>
              <a:t> supplies a publish/subscribe capability allowing simulation observers to register for simulation events</a:t>
            </a:r>
          </a:p>
          <a:p>
            <a:pPr lvl="1"/>
            <a:r>
              <a:rPr lang="en-US" sz="1400" dirty="0" smtClean="0"/>
              <a:t>Geospatial Data</a:t>
            </a:r>
            <a:r>
              <a:rPr lang="en-US" sz="1400" b="0" dirty="0" smtClean="0"/>
              <a:t> </a:t>
            </a:r>
            <a:r>
              <a:rPr lang="en-US" sz="1400" dirty="0" smtClean="0"/>
              <a:t>Management</a:t>
            </a:r>
            <a:r>
              <a:rPr lang="en-US" sz="1400" b="0" dirty="0" smtClean="0"/>
              <a:t> supplies terrain and line-of-sight data</a:t>
            </a:r>
          </a:p>
          <a:p>
            <a:pPr lvl="1"/>
            <a:r>
              <a:rPr lang="en-US" sz="1400" dirty="0" smtClean="0"/>
              <a:t>Plug-in Management</a:t>
            </a:r>
            <a:r>
              <a:rPr lang="en-US" sz="1400" b="0" dirty="0" smtClean="0"/>
              <a:t> allows AFSIM to find plugins and load them into memory at run time</a:t>
            </a:r>
          </a:p>
          <a:p>
            <a:pPr lvl="1"/>
            <a:r>
              <a:rPr lang="en-US" sz="1400" dirty="0"/>
              <a:t>Utilities</a:t>
            </a:r>
            <a:r>
              <a:rPr lang="en-US" sz="1400" b="0" dirty="0"/>
              <a:t> supply earth models, coordinate frames, math routines, etc</a:t>
            </a:r>
            <a:r>
              <a:rPr lang="en-US" sz="1400" b="0" dirty="0" smtClean="0"/>
              <a:t>.</a:t>
            </a:r>
            <a:endParaRPr lang="en-US" sz="1400" b="0" dirty="0"/>
          </a:p>
        </p:txBody>
      </p:sp>
    </p:spTree>
    <p:extLst>
      <p:ext uri="{BB962C8B-B14F-4D97-AF65-F5344CB8AC3E}">
        <p14:creationId xmlns:p14="http://schemas.microsoft.com/office/powerpoint/2010/main" val="294104858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Some Simulation Architecture</a:t>
            </a:r>
            <a:endParaRPr lang="en-US" dirty="0"/>
          </a:p>
        </p:txBody>
      </p:sp>
      <p:sp>
        <p:nvSpPr>
          <p:cNvPr id="4" name="Rounded Rectangle 3"/>
          <p:cNvSpPr/>
          <p:nvPr/>
        </p:nvSpPr>
        <p:spPr>
          <a:xfrm>
            <a:off x="6629400" y="3124200"/>
            <a:ext cx="1371600" cy="533400"/>
          </a:xfrm>
          <a:prstGeom prst="round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073" name="Group 3072"/>
          <p:cNvGrpSpPr/>
          <p:nvPr/>
        </p:nvGrpSpPr>
        <p:grpSpPr>
          <a:xfrm>
            <a:off x="2875472" y="1702032"/>
            <a:ext cx="6116128" cy="4774968"/>
            <a:chOff x="2875472" y="1702032"/>
            <a:chExt cx="6116128" cy="4774968"/>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88748" y="1702032"/>
              <a:ext cx="5602852" cy="47749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15" name="Group 14"/>
            <p:cNvGrpSpPr/>
            <p:nvPr/>
          </p:nvGrpSpPr>
          <p:grpSpPr>
            <a:xfrm>
              <a:off x="2875472" y="2137410"/>
              <a:ext cx="1391728" cy="381000"/>
              <a:chOff x="2237836" y="2362200"/>
              <a:chExt cx="1391728" cy="381000"/>
            </a:xfrm>
          </p:grpSpPr>
          <p:sp>
            <p:nvSpPr>
              <p:cNvPr id="7" name="TextBox 6"/>
              <p:cNvSpPr txBox="1"/>
              <p:nvPr/>
            </p:nvSpPr>
            <p:spPr>
              <a:xfrm>
                <a:off x="2237836" y="2366385"/>
                <a:ext cx="1391728" cy="215444"/>
              </a:xfrm>
              <a:prstGeom prst="rect">
                <a:avLst/>
              </a:prstGeom>
              <a:noFill/>
            </p:spPr>
            <p:txBody>
              <a:bodyPr wrap="none" rtlCol="0">
                <a:spAutoFit/>
              </a:bodyPr>
              <a:lstStyle/>
              <a:p>
                <a:r>
                  <a:rPr lang="en-US" sz="800" b="1" dirty="0" smtClean="0">
                    <a:latin typeface="Arial" pitchFamily="34" charset="0"/>
                    <a:cs typeface="Arial" pitchFamily="34" charset="0"/>
                  </a:rPr>
                  <a:t>WsfObjectTypeListBaseI</a:t>
                </a:r>
                <a:endParaRPr lang="en-US" sz="800" b="1" dirty="0">
                  <a:latin typeface="Arial" pitchFamily="34" charset="0"/>
                  <a:cs typeface="Arial" pitchFamily="34" charset="0"/>
                </a:endParaRPr>
              </a:p>
            </p:txBody>
          </p:sp>
          <p:sp>
            <p:nvSpPr>
              <p:cNvPr id="10" name="Rectangle 9"/>
              <p:cNvSpPr/>
              <p:nvPr/>
            </p:nvSpPr>
            <p:spPr>
              <a:xfrm>
                <a:off x="2286000" y="2362200"/>
                <a:ext cx="1295400" cy="381000"/>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 name="Straight Connector 11"/>
              <p:cNvCxnSpPr>
                <a:stCxn id="10" idx="1"/>
                <a:endCxn id="10" idx="3"/>
              </p:cNvCxnSpPr>
              <p:nvPr/>
            </p:nvCxnSpPr>
            <p:spPr>
              <a:xfrm>
                <a:off x="2286000" y="2552700"/>
                <a:ext cx="1295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9" name="Diamond 18"/>
            <p:cNvSpPr>
              <a:spLocks noChangeAspect="1"/>
            </p:cNvSpPr>
            <p:nvPr/>
          </p:nvSpPr>
          <p:spPr>
            <a:xfrm rot="2700000">
              <a:off x="5656550" y="2350458"/>
              <a:ext cx="142270" cy="122232"/>
            </a:xfrm>
            <a:prstGeom prst="diamond">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1" name="Straight Connector 20"/>
            <p:cNvCxnSpPr/>
            <p:nvPr/>
          </p:nvCxnSpPr>
          <p:spPr>
            <a:xfrm flipH="1" flipV="1">
              <a:off x="5626549" y="2302818"/>
              <a:ext cx="137981" cy="15082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H="1">
              <a:off x="4219036" y="2306628"/>
              <a:ext cx="141513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072" name="TextBox 3071"/>
            <p:cNvSpPr txBox="1"/>
            <p:nvPr/>
          </p:nvSpPr>
          <p:spPr>
            <a:xfrm>
              <a:off x="4219036" y="2081689"/>
              <a:ext cx="349776" cy="246221"/>
            </a:xfrm>
            <a:prstGeom prst="rect">
              <a:avLst/>
            </a:prstGeom>
            <a:noFill/>
          </p:spPr>
          <p:txBody>
            <a:bodyPr wrap="none" rtlCol="0">
              <a:spAutoFit/>
            </a:bodyPr>
            <a:lstStyle/>
            <a:p>
              <a:r>
                <a:rPr lang="en-US" sz="800" dirty="0" smtClean="0">
                  <a:latin typeface="Arial" pitchFamily="34" charset="0"/>
                  <a:cs typeface="Arial" pitchFamily="34" charset="0"/>
                </a:rPr>
                <a:t>0..</a:t>
              </a:r>
              <a:r>
                <a:rPr lang="en-US" sz="1000" dirty="0" smtClean="0">
                  <a:latin typeface="Arial" pitchFamily="34" charset="0"/>
                  <a:cs typeface="Arial" pitchFamily="34" charset="0"/>
                </a:rPr>
                <a:t>*</a:t>
              </a:r>
              <a:endParaRPr lang="en-US" sz="1000" dirty="0">
                <a:latin typeface="Arial" pitchFamily="34" charset="0"/>
                <a:cs typeface="Arial" pitchFamily="34" charset="0"/>
              </a:endParaRPr>
            </a:p>
          </p:txBody>
        </p:sp>
      </p:grpSp>
      <p:sp>
        <p:nvSpPr>
          <p:cNvPr id="9" name="TextBox 8"/>
          <p:cNvSpPr txBox="1"/>
          <p:nvPr/>
        </p:nvSpPr>
        <p:spPr>
          <a:xfrm>
            <a:off x="3124200" y="5791200"/>
            <a:ext cx="4876800" cy="584775"/>
          </a:xfrm>
          <a:prstGeom prst="rect">
            <a:avLst/>
          </a:prstGeom>
          <a:noFill/>
        </p:spPr>
        <p:txBody>
          <a:bodyPr wrap="square" rtlCol="0">
            <a:spAutoFit/>
          </a:bodyPr>
          <a:lstStyle/>
          <a:p>
            <a:r>
              <a:rPr lang="en-US" sz="1600" dirty="0" smtClean="0">
                <a:solidFill>
                  <a:srgbClr val="0000CC"/>
                </a:solidFill>
                <a:latin typeface="Arial" pitchFamily="34" charset="0"/>
                <a:cs typeface="Arial" pitchFamily="34" charset="0"/>
              </a:rPr>
              <a:t>The WsfSimulation object contains many objects related to managing and executing a simulation</a:t>
            </a:r>
          </a:p>
        </p:txBody>
      </p:sp>
      <p:sp>
        <p:nvSpPr>
          <p:cNvPr id="3" name="TextBox 2"/>
          <p:cNvSpPr txBox="1"/>
          <p:nvPr/>
        </p:nvSpPr>
        <p:spPr>
          <a:xfrm>
            <a:off x="1066800" y="2971800"/>
            <a:ext cx="4419600" cy="830997"/>
          </a:xfrm>
          <a:prstGeom prst="rect">
            <a:avLst/>
          </a:prstGeom>
          <a:noFill/>
        </p:spPr>
        <p:txBody>
          <a:bodyPr wrap="square" rtlCol="0">
            <a:spAutoFit/>
          </a:bodyPr>
          <a:lstStyle/>
          <a:p>
            <a:r>
              <a:rPr lang="en-US" sz="1600" dirty="0" smtClean="0">
                <a:solidFill>
                  <a:srgbClr val="7030A0"/>
                </a:solidFill>
                <a:latin typeface="Arial" pitchFamily="34" charset="0"/>
                <a:cs typeface="Arial" pitchFamily="34" charset="0"/>
              </a:rPr>
              <a:t>The WsfSimulation object depends upon the WsfScenario object, which depends upon the WsfApplication object</a:t>
            </a:r>
            <a:endParaRPr lang="en-US" sz="1600" dirty="0">
              <a:solidFill>
                <a:srgbClr val="7030A0"/>
              </a:solidFill>
              <a:latin typeface="Arial" pitchFamily="34" charset="0"/>
              <a:cs typeface="Arial" pitchFamily="34" charset="0"/>
            </a:endParaRPr>
          </a:p>
        </p:txBody>
      </p:sp>
      <p:sp>
        <p:nvSpPr>
          <p:cNvPr id="8" name="TextBox 7"/>
          <p:cNvSpPr txBox="1"/>
          <p:nvPr/>
        </p:nvSpPr>
        <p:spPr>
          <a:xfrm>
            <a:off x="0" y="4322119"/>
            <a:ext cx="3505200" cy="1077218"/>
          </a:xfrm>
          <a:prstGeom prst="rect">
            <a:avLst/>
          </a:prstGeom>
          <a:noFill/>
        </p:spPr>
        <p:txBody>
          <a:bodyPr wrap="square" rtlCol="0">
            <a:spAutoFit/>
          </a:bodyPr>
          <a:lstStyle/>
          <a:p>
            <a:r>
              <a:rPr lang="en-US" sz="1600" dirty="0" smtClean="0">
                <a:solidFill>
                  <a:srgbClr val="FF0000"/>
                </a:solidFill>
                <a:latin typeface="Arial" pitchFamily="34" charset="0"/>
                <a:cs typeface="Arial" pitchFamily="34" charset="0"/>
              </a:rPr>
              <a:t>WsfStandardApplication, WsfScenario, and WsfSimulation objects are instantiated by </a:t>
            </a:r>
            <a:r>
              <a:rPr lang="en-US" sz="1600" b="1" dirty="0">
                <a:solidFill>
                  <a:srgbClr val="FF0000"/>
                </a:solidFill>
                <a:latin typeface="Arial" pitchFamily="34" charset="0"/>
                <a:cs typeface="Arial" pitchFamily="34" charset="0"/>
              </a:rPr>
              <a:t>m</a:t>
            </a:r>
            <a:r>
              <a:rPr lang="en-US" sz="1600" b="1" dirty="0" smtClean="0">
                <a:solidFill>
                  <a:srgbClr val="FF0000"/>
                </a:solidFill>
                <a:latin typeface="Arial" pitchFamily="34" charset="0"/>
                <a:cs typeface="Arial" pitchFamily="34" charset="0"/>
              </a:rPr>
              <a:t>ission</a:t>
            </a:r>
            <a:r>
              <a:rPr lang="en-US" sz="1600" dirty="0" smtClean="0">
                <a:solidFill>
                  <a:srgbClr val="FF0000"/>
                </a:solidFill>
                <a:latin typeface="Arial" pitchFamily="34" charset="0"/>
                <a:cs typeface="Arial" pitchFamily="34" charset="0"/>
              </a:rPr>
              <a:t> when it executes</a:t>
            </a:r>
          </a:p>
        </p:txBody>
      </p:sp>
      <p:sp>
        <p:nvSpPr>
          <p:cNvPr id="5" name="TextBox 4"/>
          <p:cNvSpPr txBox="1"/>
          <p:nvPr/>
        </p:nvSpPr>
        <p:spPr>
          <a:xfrm>
            <a:off x="838200" y="1219200"/>
            <a:ext cx="3505200" cy="830997"/>
          </a:xfrm>
          <a:prstGeom prst="rect">
            <a:avLst/>
          </a:prstGeom>
          <a:noFill/>
        </p:spPr>
        <p:txBody>
          <a:bodyPr wrap="square" rtlCol="0">
            <a:spAutoFit/>
          </a:bodyPr>
          <a:lstStyle/>
          <a:p>
            <a:r>
              <a:rPr lang="en-US" sz="1600" dirty="0" smtClean="0">
                <a:solidFill>
                  <a:srgbClr val="CC00CC"/>
                </a:solidFill>
                <a:latin typeface="Arial" pitchFamily="34" charset="0"/>
                <a:cs typeface="Arial" pitchFamily="34" charset="0"/>
              </a:rPr>
              <a:t>The WsfScenario object contains an extension list, a terrain interface, and a list of all of the types </a:t>
            </a:r>
          </a:p>
        </p:txBody>
      </p:sp>
      <p:sp>
        <p:nvSpPr>
          <p:cNvPr id="6" name="TextBox 5"/>
          <p:cNvSpPr txBox="1"/>
          <p:nvPr/>
        </p:nvSpPr>
        <p:spPr>
          <a:xfrm>
            <a:off x="5486400" y="1091625"/>
            <a:ext cx="3657600" cy="584775"/>
          </a:xfrm>
          <a:prstGeom prst="rect">
            <a:avLst/>
          </a:prstGeom>
          <a:noFill/>
        </p:spPr>
        <p:txBody>
          <a:bodyPr wrap="square" rtlCol="0">
            <a:spAutoFit/>
          </a:bodyPr>
          <a:lstStyle/>
          <a:p>
            <a:r>
              <a:rPr lang="en-US" sz="1600" dirty="0" smtClean="0">
                <a:solidFill>
                  <a:srgbClr val="C00000"/>
                </a:solidFill>
                <a:latin typeface="Arial" pitchFamily="34" charset="0"/>
                <a:cs typeface="Arial" pitchFamily="34" charset="0"/>
              </a:rPr>
              <a:t>The WsfApplication object contains an extension list and a plugin manager</a:t>
            </a:r>
          </a:p>
        </p:txBody>
      </p:sp>
    </p:spTree>
    <p:extLst>
      <p:ext uri="{BB962C8B-B14F-4D97-AF65-F5344CB8AC3E}">
        <p14:creationId xmlns:p14="http://schemas.microsoft.com/office/powerpoint/2010/main" val="469692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80">
                                          <p:stCondLst>
                                            <p:cond delay="0"/>
                                          </p:stCondLst>
                                        </p:cTn>
                                        <p:tgtEl>
                                          <p:spTgt spid="3"/>
                                        </p:tgtEl>
                                      </p:cBhvr>
                                    </p:animEffect>
                                    <p:anim calcmode="lin" valueType="num">
                                      <p:cBhvr>
                                        <p:cTn id="8"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gtEl>
                                      </p:cBhvr>
                                      <p:to x="100000" y="60000"/>
                                    </p:animScale>
                                    <p:animScale>
                                      <p:cBhvr>
                                        <p:cTn id="14" dur="166" decel="50000">
                                          <p:stCondLst>
                                            <p:cond delay="676"/>
                                          </p:stCondLst>
                                        </p:cTn>
                                        <p:tgtEl>
                                          <p:spTgt spid="3"/>
                                        </p:tgtEl>
                                      </p:cBhvr>
                                      <p:to x="100000" y="100000"/>
                                    </p:animScale>
                                    <p:animScale>
                                      <p:cBhvr>
                                        <p:cTn id="15" dur="26">
                                          <p:stCondLst>
                                            <p:cond delay="1312"/>
                                          </p:stCondLst>
                                        </p:cTn>
                                        <p:tgtEl>
                                          <p:spTgt spid="3"/>
                                        </p:tgtEl>
                                      </p:cBhvr>
                                      <p:to x="100000" y="80000"/>
                                    </p:animScale>
                                    <p:animScale>
                                      <p:cBhvr>
                                        <p:cTn id="16" dur="166" decel="50000">
                                          <p:stCondLst>
                                            <p:cond delay="1338"/>
                                          </p:stCondLst>
                                        </p:cTn>
                                        <p:tgtEl>
                                          <p:spTgt spid="3"/>
                                        </p:tgtEl>
                                      </p:cBhvr>
                                      <p:to x="100000" y="100000"/>
                                    </p:animScale>
                                    <p:animScale>
                                      <p:cBhvr>
                                        <p:cTn id="17" dur="26">
                                          <p:stCondLst>
                                            <p:cond delay="1642"/>
                                          </p:stCondLst>
                                        </p:cTn>
                                        <p:tgtEl>
                                          <p:spTgt spid="3"/>
                                        </p:tgtEl>
                                      </p:cBhvr>
                                      <p:to x="100000" y="90000"/>
                                    </p:animScale>
                                    <p:animScale>
                                      <p:cBhvr>
                                        <p:cTn id="18" dur="166" decel="50000">
                                          <p:stCondLst>
                                            <p:cond delay="1668"/>
                                          </p:stCondLst>
                                        </p:cTn>
                                        <p:tgtEl>
                                          <p:spTgt spid="3"/>
                                        </p:tgtEl>
                                      </p:cBhvr>
                                      <p:to x="100000" y="100000"/>
                                    </p:animScale>
                                    <p:animScale>
                                      <p:cBhvr>
                                        <p:cTn id="19" dur="26">
                                          <p:stCondLst>
                                            <p:cond delay="1808"/>
                                          </p:stCondLst>
                                        </p:cTn>
                                        <p:tgtEl>
                                          <p:spTgt spid="3"/>
                                        </p:tgtEl>
                                      </p:cBhvr>
                                      <p:to x="100000" y="95000"/>
                                    </p:animScale>
                                    <p:animScale>
                                      <p:cBhvr>
                                        <p:cTn id="20" dur="166" decel="50000">
                                          <p:stCondLst>
                                            <p:cond delay="1834"/>
                                          </p:stCondLst>
                                        </p:cTn>
                                        <p:tgtEl>
                                          <p:spTgt spid="3"/>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wipe(down)">
                                      <p:cBhvr>
                                        <p:cTn id="25" dur="580">
                                          <p:stCondLst>
                                            <p:cond delay="0"/>
                                          </p:stCondLst>
                                        </p:cTn>
                                        <p:tgtEl>
                                          <p:spTgt spid="9"/>
                                        </p:tgtEl>
                                      </p:cBhvr>
                                    </p:animEffect>
                                    <p:anim calcmode="lin" valueType="num">
                                      <p:cBhvr>
                                        <p:cTn id="26" dur="1822" tmFilter="0,0; 0.14,0.36; 0.43,0.73; 0.71,0.91; 1.0,1.0">
                                          <p:stCondLst>
                                            <p:cond delay="0"/>
                                          </p:stCondLst>
                                        </p:cTn>
                                        <p:tgtEl>
                                          <p:spTgt spid="9"/>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9"/>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9"/>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9"/>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9"/>
                                        </p:tgtEl>
                                        <p:attrNameLst>
                                          <p:attrName>ppt_y</p:attrName>
                                        </p:attrNameLst>
                                      </p:cBhvr>
                                      <p:tavLst>
                                        <p:tav tm="0" fmla="#ppt_y-sin(pi*$)/81">
                                          <p:val>
                                            <p:fltVal val="0"/>
                                          </p:val>
                                        </p:tav>
                                        <p:tav tm="100000">
                                          <p:val>
                                            <p:fltVal val="1"/>
                                          </p:val>
                                        </p:tav>
                                      </p:tavLst>
                                    </p:anim>
                                    <p:animScale>
                                      <p:cBhvr>
                                        <p:cTn id="31" dur="26">
                                          <p:stCondLst>
                                            <p:cond delay="650"/>
                                          </p:stCondLst>
                                        </p:cTn>
                                        <p:tgtEl>
                                          <p:spTgt spid="9"/>
                                        </p:tgtEl>
                                      </p:cBhvr>
                                      <p:to x="100000" y="60000"/>
                                    </p:animScale>
                                    <p:animScale>
                                      <p:cBhvr>
                                        <p:cTn id="32" dur="166" decel="50000">
                                          <p:stCondLst>
                                            <p:cond delay="676"/>
                                          </p:stCondLst>
                                        </p:cTn>
                                        <p:tgtEl>
                                          <p:spTgt spid="9"/>
                                        </p:tgtEl>
                                      </p:cBhvr>
                                      <p:to x="100000" y="100000"/>
                                    </p:animScale>
                                    <p:animScale>
                                      <p:cBhvr>
                                        <p:cTn id="33" dur="26">
                                          <p:stCondLst>
                                            <p:cond delay="1312"/>
                                          </p:stCondLst>
                                        </p:cTn>
                                        <p:tgtEl>
                                          <p:spTgt spid="9"/>
                                        </p:tgtEl>
                                      </p:cBhvr>
                                      <p:to x="100000" y="80000"/>
                                    </p:animScale>
                                    <p:animScale>
                                      <p:cBhvr>
                                        <p:cTn id="34" dur="166" decel="50000">
                                          <p:stCondLst>
                                            <p:cond delay="1338"/>
                                          </p:stCondLst>
                                        </p:cTn>
                                        <p:tgtEl>
                                          <p:spTgt spid="9"/>
                                        </p:tgtEl>
                                      </p:cBhvr>
                                      <p:to x="100000" y="100000"/>
                                    </p:animScale>
                                    <p:animScale>
                                      <p:cBhvr>
                                        <p:cTn id="35" dur="26">
                                          <p:stCondLst>
                                            <p:cond delay="1642"/>
                                          </p:stCondLst>
                                        </p:cTn>
                                        <p:tgtEl>
                                          <p:spTgt spid="9"/>
                                        </p:tgtEl>
                                      </p:cBhvr>
                                      <p:to x="100000" y="90000"/>
                                    </p:animScale>
                                    <p:animScale>
                                      <p:cBhvr>
                                        <p:cTn id="36" dur="166" decel="50000">
                                          <p:stCondLst>
                                            <p:cond delay="1668"/>
                                          </p:stCondLst>
                                        </p:cTn>
                                        <p:tgtEl>
                                          <p:spTgt spid="9"/>
                                        </p:tgtEl>
                                      </p:cBhvr>
                                      <p:to x="100000" y="100000"/>
                                    </p:animScale>
                                    <p:animScale>
                                      <p:cBhvr>
                                        <p:cTn id="37" dur="26">
                                          <p:stCondLst>
                                            <p:cond delay="1808"/>
                                          </p:stCondLst>
                                        </p:cTn>
                                        <p:tgtEl>
                                          <p:spTgt spid="9"/>
                                        </p:tgtEl>
                                      </p:cBhvr>
                                      <p:to x="100000" y="95000"/>
                                    </p:animScale>
                                    <p:animScale>
                                      <p:cBhvr>
                                        <p:cTn id="38" dur="166" decel="50000">
                                          <p:stCondLst>
                                            <p:cond delay="1834"/>
                                          </p:stCondLst>
                                        </p:cTn>
                                        <p:tgtEl>
                                          <p:spTgt spid="9"/>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grpId="0" nodeType="clickEffect">
                                  <p:stCondLst>
                                    <p:cond delay="0"/>
                                  </p:stCondLst>
                                  <p:childTnLst>
                                    <p:set>
                                      <p:cBhvr>
                                        <p:cTn id="42" dur="1" fill="hold">
                                          <p:stCondLst>
                                            <p:cond delay="0"/>
                                          </p:stCondLst>
                                        </p:cTn>
                                        <p:tgtEl>
                                          <p:spTgt spid="5"/>
                                        </p:tgtEl>
                                        <p:attrNameLst>
                                          <p:attrName>style.visibility</p:attrName>
                                        </p:attrNameLst>
                                      </p:cBhvr>
                                      <p:to>
                                        <p:strVal val="visible"/>
                                      </p:to>
                                    </p:set>
                                    <p:animEffect transition="in" filter="wipe(down)">
                                      <p:cBhvr>
                                        <p:cTn id="43" dur="580">
                                          <p:stCondLst>
                                            <p:cond delay="0"/>
                                          </p:stCondLst>
                                        </p:cTn>
                                        <p:tgtEl>
                                          <p:spTgt spid="5"/>
                                        </p:tgtEl>
                                      </p:cBhvr>
                                    </p:animEffect>
                                    <p:anim calcmode="lin" valueType="num">
                                      <p:cBhvr>
                                        <p:cTn id="44"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49" dur="26">
                                          <p:stCondLst>
                                            <p:cond delay="650"/>
                                          </p:stCondLst>
                                        </p:cTn>
                                        <p:tgtEl>
                                          <p:spTgt spid="5"/>
                                        </p:tgtEl>
                                      </p:cBhvr>
                                      <p:to x="100000" y="60000"/>
                                    </p:animScale>
                                    <p:animScale>
                                      <p:cBhvr>
                                        <p:cTn id="50" dur="166" decel="50000">
                                          <p:stCondLst>
                                            <p:cond delay="676"/>
                                          </p:stCondLst>
                                        </p:cTn>
                                        <p:tgtEl>
                                          <p:spTgt spid="5"/>
                                        </p:tgtEl>
                                      </p:cBhvr>
                                      <p:to x="100000" y="100000"/>
                                    </p:animScale>
                                    <p:animScale>
                                      <p:cBhvr>
                                        <p:cTn id="51" dur="26">
                                          <p:stCondLst>
                                            <p:cond delay="1312"/>
                                          </p:stCondLst>
                                        </p:cTn>
                                        <p:tgtEl>
                                          <p:spTgt spid="5"/>
                                        </p:tgtEl>
                                      </p:cBhvr>
                                      <p:to x="100000" y="80000"/>
                                    </p:animScale>
                                    <p:animScale>
                                      <p:cBhvr>
                                        <p:cTn id="52" dur="166" decel="50000">
                                          <p:stCondLst>
                                            <p:cond delay="1338"/>
                                          </p:stCondLst>
                                        </p:cTn>
                                        <p:tgtEl>
                                          <p:spTgt spid="5"/>
                                        </p:tgtEl>
                                      </p:cBhvr>
                                      <p:to x="100000" y="100000"/>
                                    </p:animScale>
                                    <p:animScale>
                                      <p:cBhvr>
                                        <p:cTn id="53" dur="26">
                                          <p:stCondLst>
                                            <p:cond delay="1642"/>
                                          </p:stCondLst>
                                        </p:cTn>
                                        <p:tgtEl>
                                          <p:spTgt spid="5"/>
                                        </p:tgtEl>
                                      </p:cBhvr>
                                      <p:to x="100000" y="90000"/>
                                    </p:animScale>
                                    <p:animScale>
                                      <p:cBhvr>
                                        <p:cTn id="54" dur="166" decel="50000">
                                          <p:stCondLst>
                                            <p:cond delay="1668"/>
                                          </p:stCondLst>
                                        </p:cTn>
                                        <p:tgtEl>
                                          <p:spTgt spid="5"/>
                                        </p:tgtEl>
                                      </p:cBhvr>
                                      <p:to x="100000" y="100000"/>
                                    </p:animScale>
                                    <p:animScale>
                                      <p:cBhvr>
                                        <p:cTn id="55" dur="26">
                                          <p:stCondLst>
                                            <p:cond delay="1808"/>
                                          </p:stCondLst>
                                        </p:cTn>
                                        <p:tgtEl>
                                          <p:spTgt spid="5"/>
                                        </p:tgtEl>
                                      </p:cBhvr>
                                      <p:to x="100000" y="95000"/>
                                    </p:animScale>
                                    <p:animScale>
                                      <p:cBhvr>
                                        <p:cTn id="56" dur="166" decel="50000">
                                          <p:stCondLst>
                                            <p:cond delay="1834"/>
                                          </p:stCondLst>
                                        </p:cTn>
                                        <p:tgtEl>
                                          <p:spTgt spid="5"/>
                                        </p:tgtEl>
                                      </p:cBhvr>
                                      <p:to x="100000" y="100000"/>
                                    </p:animScale>
                                  </p:childTnLst>
                                </p:cTn>
                              </p:par>
                            </p:childTnLst>
                          </p:cTn>
                        </p:par>
                      </p:childTnLst>
                    </p:cTn>
                  </p:par>
                  <p:par>
                    <p:cTn id="57" fill="hold">
                      <p:stCondLst>
                        <p:cond delay="indefinite"/>
                      </p:stCondLst>
                      <p:childTnLst>
                        <p:par>
                          <p:cTn id="58" fill="hold">
                            <p:stCondLst>
                              <p:cond delay="0"/>
                            </p:stCondLst>
                            <p:childTnLst>
                              <p:par>
                                <p:cTn id="59" presetID="26" presetClass="entr" presetSubtype="0" fill="hold" grpId="0" nodeType="clickEffect">
                                  <p:stCondLst>
                                    <p:cond delay="0"/>
                                  </p:stCondLst>
                                  <p:childTnLst>
                                    <p:set>
                                      <p:cBhvr>
                                        <p:cTn id="60" dur="1" fill="hold">
                                          <p:stCondLst>
                                            <p:cond delay="0"/>
                                          </p:stCondLst>
                                        </p:cTn>
                                        <p:tgtEl>
                                          <p:spTgt spid="6"/>
                                        </p:tgtEl>
                                        <p:attrNameLst>
                                          <p:attrName>style.visibility</p:attrName>
                                        </p:attrNameLst>
                                      </p:cBhvr>
                                      <p:to>
                                        <p:strVal val="visible"/>
                                      </p:to>
                                    </p:set>
                                    <p:animEffect transition="in" filter="wipe(down)">
                                      <p:cBhvr>
                                        <p:cTn id="61" dur="580">
                                          <p:stCondLst>
                                            <p:cond delay="0"/>
                                          </p:stCondLst>
                                        </p:cTn>
                                        <p:tgtEl>
                                          <p:spTgt spid="6"/>
                                        </p:tgtEl>
                                      </p:cBhvr>
                                    </p:animEffect>
                                    <p:anim calcmode="lin" valueType="num">
                                      <p:cBhvr>
                                        <p:cTn id="62"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63"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64"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65"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66"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67" dur="26">
                                          <p:stCondLst>
                                            <p:cond delay="650"/>
                                          </p:stCondLst>
                                        </p:cTn>
                                        <p:tgtEl>
                                          <p:spTgt spid="6"/>
                                        </p:tgtEl>
                                      </p:cBhvr>
                                      <p:to x="100000" y="60000"/>
                                    </p:animScale>
                                    <p:animScale>
                                      <p:cBhvr>
                                        <p:cTn id="68" dur="166" decel="50000">
                                          <p:stCondLst>
                                            <p:cond delay="676"/>
                                          </p:stCondLst>
                                        </p:cTn>
                                        <p:tgtEl>
                                          <p:spTgt spid="6"/>
                                        </p:tgtEl>
                                      </p:cBhvr>
                                      <p:to x="100000" y="100000"/>
                                    </p:animScale>
                                    <p:animScale>
                                      <p:cBhvr>
                                        <p:cTn id="69" dur="26">
                                          <p:stCondLst>
                                            <p:cond delay="1312"/>
                                          </p:stCondLst>
                                        </p:cTn>
                                        <p:tgtEl>
                                          <p:spTgt spid="6"/>
                                        </p:tgtEl>
                                      </p:cBhvr>
                                      <p:to x="100000" y="80000"/>
                                    </p:animScale>
                                    <p:animScale>
                                      <p:cBhvr>
                                        <p:cTn id="70" dur="166" decel="50000">
                                          <p:stCondLst>
                                            <p:cond delay="1338"/>
                                          </p:stCondLst>
                                        </p:cTn>
                                        <p:tgtEl>
                                          <p:spTgt spid="6"/>
                                        </p:tgtEl>
                                      </p:cBhvr>
                                      <p:to x="100000" y="100000"/>
                                    </p:animScale>
                                    <p:animScale>
                                      <p:cBhvr>
                                        <p:cTn id="71" dur="26">
                                          <p:stCondLst>
                                            <p:cond delay="1642"/>
                                          </p:stCondLst>
                                        </p:cTn>
                                        <p:tgtEl>
                                          <p:spTgt spid="6"/>
                                        </p:tgtEl>
                                      </p:cBhvr>
                                      <p:to x="100000" y="90000"/>
                                    </p:animScale>
                                    <p:animScale>
                                      <p:cBhvr>
                                        <p:cTn id="72" dur="166" decel="50000">
                                          <p:stCondLst>
                                            <p:cond delay="1668"/>
                                          </p:stCondLst>
                                        </p:cTn>
                                        <p:tgtEl>
                                          <p:spTgt spid="6"/>
                                        </p:tgtEl>
                                      </p:cBhvr>
                                      <p:to x="100000" y="100000"/>
                                    </p:animScale>
                                    <p:animScale>
                                      <p:cBhvr>
                                        <p:cTn id="73" dur="26">
                                          <p:stCondLst>
                                            <p:cond delay="1808"/>
                                          </p:stCondLst>
                                        </p:cTn>
                                        <p:tgtEl>
                                          <p:spTgt spid="6"/>
                                        </p:tgtEl>
                                      </p:cBhvr>
                                      <p:to x="100000" y="95000"/>
                                    </p:animScale>
                                    <p:animScale>
                                      <p:cBhvr>
                                        <p:cTn id="74" dur="166" decel="50000">
                                          <p:stCondLst>
                                            <p:cond delay="1834"/>
                                          </p:stCondLst>
                                        </p:cTn>
                                        <p:tgtEl>
                                          <p:spTgt spid="6"/>
                                        </p:tgtEl>
                                      </p:cBhvr>
                                      <p:to x="100000" y="100000"/>
                                    </p:animScale>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4"/>
                                        </p:tgtEl>
                                        <p:attrNameLst>
                                          <p:attrName>style.visibility</p:attrName>
                                        </p:attrNameLst>
                                      </p:cBhvr>
                                      <p:to>
                                        <p:strVal val="visible"/>
                                      </p:to>
                                    </p:set>
                                  </p:childTnLst>
                                </p:cTn>
                              </p:par>
                              <p:par>
                                <p:cTn id="79" presetID="26" presetClass="entr" presetSubtype="0" fill="hold" grpId="0" nodeType="withEffect">
                                  <p:stCondLst>
                                    <p:cond delay="0"/>
                                  </p:stCondLst>
                                  <p:childTnLst>
                                    <p:set>
                                      <p:cBhvr>
                                        <p:cTn id="80" dur="1" fill="hold">
                                          <p:stCondLst>
                                            <p:cond delay="0"/>
                                          </p:stCondLst>
                                        </p:cTn>
                                        <p:tgtEl>
                                          <p:spTgt spid="8"/>
                                        </p:tgtEl>
                                        <p:attrNameLst>
                                          <p:attrName>style.visibility</p:attrName>
                                        </p:attrNameLst>
                                      </p:cBhvr>
                                      <p:to>
                                        <p:strVal val="visible"/>
                                      </p:to>
                                    </p:set>
                                    <p:animEffect transition="in" filter="wipe(down)">
                                      <p:cBhvr>
                                        <p:cTn id="81" dur="580">
                                          <p:stCondLst>
                                            <p:cond delay="0"/>
                                          </p:stCondLst>
                                        </p:cTn>
                                        <p:tgtEl>
                                          <p:spTgt spid="8"/>
                                        </p:tgtEl>
                                      </p:cBhvr>
                                    </p:animEffect>
                                    <p:anim calcmode="lin" valueType="num">
                                      <p:cBhvr>
                                        <p:cTn id="82"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83"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84"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85"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86"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87" dur="26">
                                          <p:stCondLst>
                                            <p:cond delay="650"/>
                                          </p:stCondLst>
                                        </p:cTn>
                                        <p:tgtEl>
                                          <p:spTgt spid="8"/>
                                        </p:tgtEl>
                                      </p:cBhvr>
                                      <p:to x="100000" y="60000"/>
                                    </p:animScale>
                                    <p:animScale>
                                      <p:cBhvr>
                                        <p:cTn id="88" dur="166" decel="50000">
                                          <p:stCondLst>
                                            <p:cond delay="676"/>
                                          </p:stCondLst>
                                        </p:cTn>
                                        <p:tgtEl>
                                          <p:spTgt spid="8"/>
                                        </p:tgtEl>
                                      </p:cBhvr>
                                      <p:to x="100000" y="100000"/>
                                    </p:animScale>
                                    <p:animScale>
                                      <p:cBhvr>
                                        <p:cTn id="89" dur="26">
                                          <p:stCondLst>
                                            <p:cond delay="1312"/>
                                          </p:stCondLst>
                                        </p:cTn>
                                        <p:tgtEl>
                                          <p:spTgt spid="8"/>
                                        </p:tgtEl>
                                      </p:cBhvr>
                                      <p:to x="100000" y="80000"/>
                                    </p:animScale>
                                    <p:animScale>
                                      <p:cBhvr>
                                        <p:cTn id="90" dur="166" decel="50000">
                                          <p:stCondLst>
                                            <p:cond delay="1338"/>
                                          </p:stCondLst>
                                        </p:cTn>
                                        <p:tgtEl>
                                          <p:spTgt spid="8"/>
                                        </p:tgtEl>
                                      </p:cBhvr>
                                      <p:to x="100000" y="100000"/>
                                    </p:animScale>
                                    <p:animScale>
                                      <p:cBhvr>
                                        <p:cTn id="91" dur="26">
                                          <p:stCondLst>
                                            <p:cond delay="1642"/>
                                          </p:stCondLst>
                                        </p:cTn>
                                        <p:tgtEl>
                                          <p:spTgt spid="8"/>
                                        </p:tgtEl>
                                      </p:cBhvr>
                                      <p:to x="100000" y="90000"/>
                                    </p:animScale>
                                    <p:animScale>
                                      <p:cBhvr>
                                        <p:cTn id="92" dur="166" decel="50000">
                                          <p:stCondLst>
                                            <p:cond delay="1668"/>
                                          </p:stCondLst>
                                        </p:cTn>
                                        <p:tgtEl>
                                          <p:spTgt spid="8"/>
                                        </p:tgtEl>
                                      </p:cBhvr>
                                      <p:to x="100000" y="100000"/>
                                    </p:animScale>
                                    <p:animScale>
                                      <p:cBhvr>
                                        <p:cTn id="93" dur="26">
                                          <p:stCondLst>
                                            <p:cond delay="1808"/>
                                          </p:stCondLst>
                                        </p:cTn>
                                        <p:tgtEl>
                                          <p:spTgt spid="8"/>
                                        </p:tgtEl>
                                      </p:cBhvr>
                                      <p:to x="100000" y="95000"/>
                                    </p:animScale>
                                    <p:animScale>
                                      <p:cBhvr>
                                        <p:cTn id="94" dur="166" decel="50000">
                                          <p:stCondLst>
                                            <p:cond delay="1834"/>
                                          </p:stCondLst>
                                        </p:cTn>
                                        <p:tgtEl>
                                          <p:spTgt spid="8"/>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p:bldP spid="3" grpId="0"/>
      <p:bldP spid="8" grpId="0"/>
      <p:bldP spid="5" grpId="0"/>
      <p:bldP spid="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Simulation</a:t>
            </a:r>
            <a:endParaRPr lang="en-US" dirty="0"/>
          </a:p>
        </p:txBody>
      </p:sp>
      <p:sp>
        <p:nvSpPr>
          <p:cNvPr id="4" name="Rectangle 3"/>
          <p:cNvSpPr>
            <a:spLocks noGrp="1" noChangeArrowheads="1"/>
          </p:cNvSpPr>
          <p:nvPr>
            <p:ph idx="1"/>
          </p:nvPr>
        </p:nvSpPr>
        <p:spPr>
          <a:xfrm>
            <a:off x="76200" y="1211361"/>
            <a:ext cx="8290781" cy="2120420"/>
          </a:xfrm>
        </p:spPr>
        <p:txBody>
          <a:bodyPr/>
          <a:lstStyle/>
          <a:p>
            <a:r>
              <a:rPr lang="en-US" sz="2000" dirty="0" smtClean="0">
                <a:solidFill>
                  <a:srgbClr val="8064A2"/>
                </a:solidFill>
              </a:rPr>
              <a:t>Simulation Object </a:t>
            </a:r>
            <a:r>
              <a:rPr lang="en-US" sz="2000" b="0" dirty="0" smtClean="0"/>
              <a:t>is responsible for the simulation</a:t>
            </a:r>
          </a:p>
          <a:p>
            <a:pPr lvl="1">
              <a:buFont typeface="Arial" panose="020B0604020202020204" pitchFamily="34" charset="0"/>
              <a:buChar char="•"/>
            </a:pPr>
            <a:r>
              <a:rPr lang="en-US" sz="1800" b="0" dirty="0" smtClean="0"/>
              <a:t>Customized by deriving from framework-provided base classes</a:t>
            </a:r>
          </a:p>
          <a:p>
            <a:pPr lvl="2"/>
            <a:r>
              <a:rPr lang="en-US" sz="1600" b="0" dirty="0" smtClean="0"/>
              <a:t>Event stepped or pseudo frame-stepped capable</a:t>
            </a:r>
          </a:p>
          <a:p>
            <a:pPr lvl="1">
              <a:buFont typeface="Arial" panose="020B0604020202020204" pitchFamily="34" charset="0"/>
              <a:buChar char="•"/>
            </a:pPr>
            <a:r>
              <a:rPr lang="en-US" sz="1800" b="0" dirty="0" smtClean="0"/>
              <a:t>Provides common mechanism for adding and removing platforms</a:t>
            </a:r>
          </a:p>
          <a:p>
            <a:pPr lvl="1">
              <a:buFont typeface="Arial" panose="020B0604020202020204" pitchFamily="34" charset="0"/>
              <a:buChar char="•"/>
            </a:pPr>
            <a:r>
              <a:rPr lang="en-US" sz="1800" b="0" dirty="0" smtClean="0"/>
              <a:t>Initializes and updates platforms and platform systems in a coordinated manner</a:t>
            </a:r>
          </a:p>
          <a:p>
            <a:pPr lvl="1">
              <a:buFont typeface="Arial" charset="0"/>
              <a:buNone/>
            </a:pPr>
            <a:endParaRPr lang="en-US" b="0" dirty="0" smtClean="0"/>
          </a:p>
        </p:txBody>
      </p:sp>
      <p:sp>
        <p:nvSpPr>
          <p:cNvPr id="5" name="Rectangle 4"/>
          <p:cNvSpPr/>
          <p:nvPr/>
        </p:nvSpPr>
        <p:spPr bwMode="auto">
          <a:xfrm>
            <a:off x="4488473" y="2992877"/>
            <a:ext cx="3412881" cy="2560029"/>
          </a:xfrm>
          <a:prstGeom prst="rect">
            <a:avLst/>
          </a:prstGeom>
          <a:solidFill>
            <a:schemeClr val="bg1">
              <a:lumMod val="85000"/>
            </a:schemeClr>
          </a:solidFill>
          <a:ln>
            <a:noFill/>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2">
            <a:schemeClr val="accent1"/>
          </a:fillRef>
          <a:effectRef idx="1">
            <a:schemeClr val="accent1"/>
          </a:effectRef>
          <a:fontRef idx="minor">
            <a:schemeClr val="dk1"/>
          </a:fontRef>
        </p:style>
        <p:txBody>
          <a:bodyPr/>
          <a:lstStyle/>
          <a:p>
            <a:pPr eaLnBrk="0" fontAlgn="base" hangingPunct="0">
              <a:spcBef>
                <a:spcPct val="0"/>
              </a:spcBef>
              <a:spcAft>
                <a:spcPct val="0"/>
              </a:spcAft>
              <a:defRPr/>
            </a:pPr>
            <a:endParaRPr lang="en-US" sz="2200" dirty="0">
              <a:solidFill>
                <a:prstClr val="black"/>
              </a:solidFill>
            </a:endParaRPr>
          </a:p>
        </p:txBody>
      </p:sp>
      <p:sp>
        <p:nvSpPr>
          <p:cNvPr id="6" name="TextBox 5"/>
          <p:cNvSpPr txBox="1"/>
          <p:nvPr/>
        </p:nvSpPr>
        <p:spPr>
          <a:xfrm>
            <a:off x="4929556" y="3049295"/>
            <a:ext cx="2748638" cy="430887"/>
          </a:xfrm>
          <a:prstGeom prst="rect">
            <a:avLst/>
          </a:prstGeom>
          <a:noFill/>
        </p:spPr>
        <p:txBody>
          <a:bodyPr wrap="none">
            <a:spAutoFit/>
          </a:bodyPr>
          <a:lstStyle/>
          <a:p>
            <a:pPr eaLnBrk="0" fontAlgn="base" hangingPunct="0">
              <a:spcBef>
                <a:spcPct val="0"/>
              </a:spcBef>
              <a:spcAft>
                <a:spcPct val="0"/>
              </a:spcAft>
              <a:defRPr/>
            </a:pPr>
            <a:r>
              <a:rPr lang="en-US" sz="2200" b="1" dirty="0" smtClean="0">
                <a:solidFill>
                  <a:prstClr val="black"/>
                </a:solidFill>
              </a:rPr>
              <a:t>AFSIM </a:t>
            </a:r>
            <a:r>
              <a:rPr lang="en-US" sz="2200" b="1" dirty="0">
                <a:solidFill>
                  <a:prstClr val="black"/>
                </a:solidFill>
              </a:rPr>
              <a:t>Application</a:t>
            </a:r>
          </a:p>
        </p:txBody>
      </p:sp>
      <p:sp>
        <p:nvSpPr>
          <p:cNvPr id="7" name="Flowchart: Multidocument 6"/>
          <p:cNvSpPr/>
          <p:nvPr/>
        </p:nvSpPr>
        <p:spPr bwMode="auto">
          <a:xfrm>
            <a:off x="6468209" y="3783453"/>
            <a:ext cx="1195388" cy="952500"/>
          </a:xfrm>
          <a:prstGeom prst="flowChartMultidocumen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a:lstStyle/>
          <a:p>
            <a:pPr eaLnBrk="0" fontAlgn="base" hangingPunct="0">
              <a:spcBef>
                <a:spcPct val="0"/>
              </a:spcBef>
              <a:spcAft>
                <a:spcPct val="0"/>
              </a:spcAft>
              <a:defRPr/>
            </a:pPr>
            <a:endParaRPr lang="en-US" sz="2200" dirty="0">
              <a:solidFill>
                <a:prstClr val="black"/>
              </a:solidFill>
            </a:endParaRPr>
          </a:p>
        </p:txBody>
      </p:sp>
      <p:sp>
        <p:nvSpPr>
          <p:cNvPr id="8" name="TextBox 7"/>
          <p:cNvSpPr txBox="1"/>
          <p:nvPr/>
        </p:nvSpPr>
        <p:spPr>
          <a:xfrm>
            <a:off x="4747848" y="3581229"/>
            <a:ext cx="1178168" cy="578882"/>
          </a:xfrm>
          <a:prstGeom prst="roundRect">
            <a:avLst/>
          </a:prstGeom>
        </p:spPr>
        <p:style>
          <a:lnRef idx="1">
            <a:schemeClr val="dk1"/>
          </a:lnRef>
          <a:fillRef idx="2">
            <a:schemeClr val="dk1"/>
          </a:fillRef>
          <a:effectRef idx="1">
            <a:schemeClr val="dk1"/>
          </a:effectRef>
          <a:fontRef idx="minor">
            <a:schemeClr val="dk1"/>
          </a:fontRef>
        </p:style>
        <p:txBody>
          <a:bodyPr wrap="square">
            <a:spAutoFit/>
          </a:bodyPr>
          <a:lstStyle/>
          <a:p>
            <a:pPr algn="ctr" eaLnBrk="0" fontAlgn="base" hangingPunct="0">
              <a:spcBef>
                <a:spcPct val="0"/>
              </a:spcBef>
              <a:spcAft>
                <a:spcPct val="0"/>
              </a:spcAft>
              <a:defRPr/>
            </a:pPr>
            <a:r>
              <a:rPr lang="en-US" sz="1400" b="1" dirty="0" smtClean="0">
                <a:solidFill>
                  <a:srgbClr val="C0504D">
                    <a:lumMod val="75000"/>
                  </a:srgbClr>
                </a:solidFill>
              </a:rPr>
              <a:t>Scenario Object</a:t>
            </a:r>
            <a:endParaRPr lang="en-US" sz="1400" b="1" dirty="0">
              <a:solidFill>
                <a:srgbClr val="C0504D">
                  <a:lumMod val="75000"/>
                </a:srgbClr>
              </a:solidFill>
            </a:endParaRPr>
          </a:p>
        </p:txBody>
      </p:sp>
      <p:sp>
        <p:nvSpPr>
          <p:cNvPr id="9" name="TextBox 8"/>
          <p:cNvSpPr txBox="1"/>
          <p:nvPr/>
        </p:nvSpPr>
        <p:spPr>
          <a:xfrm>
            <a:off x="4736124" y="4346159"/>
            <a:ext cx="1181835" cy="578882"/>
          </a:xfrm>
          <a:prstGeom prst="roundRect">
            <a:avLst/>
          </a:prstGeom>
        </p:spPr>
        <p:style>
          <a:lnRef idx="1">
            <a:schemeClr val="dk1"/>
          </a:lnRef>
          <a:fillRef idx="2">
            <a:schemeClr val="dk1"/>
          </a:fillRef>
          <a:effectRef idx="1">
            <a:schemeClr val="dk1"/>
          </a:effectRef>
          <a:fontRef idx="minor">
            <a:schemeClr val="dk1"/>
          </a:fontRef>
        </p:style>
        <p:txBody>
          <a:bodyPr wrap="square">
            <a:spAutoFit/>
          </a:bodyPr>
          <a:lstStyle/>
          <a:p>
            <a:pPr algn="ctr" eaLnBrk="0" fontAlgn="base" hangingPunct="0">
              <a:spcBef>
                <a:spcPct val="0"/>
              </a:spcBef>
              <a:spcAft>
                <a:spcPct val="0"/>
              </a:spcAft>
              <a:defRPr/>
            </a:pPr>
            <a:r>
              <a:rPr lang="en-US" sz="1400" b="1" dirty="0">
                <a:solidFill>
                  <a:srgbClr val="8064A2"/>
                </a:solidFill>
              </a:rPr>
              <a:t>Simulation </a:t>
            </a:r>
          </a:p>
          <a:p>
            <a:pPr algn="ctr" eaLnBrk="0" fontAlgn="base" hangingPunct="0">
              <a:spcBef>
                <a:spcPct val="0"/>
              </a:spcBef>
              <a:spcAft>
                <a:spcPct val="0"/>
              </a:spcAft>
              <a:defRPr/>
            </a:pPr>
            <a:r>
              <a:rPr lang="en-US" sz="1400" b="1" dirty="0">
                <a:solidFill>
                  <a:srgbClr val="8064A2"/>
                </a:solidFill>
              </a:rPr>
              <a:t>Object</a:t>
            </a:r>
          </a:p>
        </p:txBody>
      </p:sp>
      <p:sp>
        <p:nvSpPr>
          <p:cNvPr id="10" name="TextBox 9"/>
          <p:cNvSpPr txBox="1"/>
          <p:nvPr/>
        </p:nvSpPr>
        <p:spPr>
          <a:xfrm>
            <a:off x="6449159" y="4002528"/>
            <a:ext cx="1104900" cy="523875"/>
          </a:xfrm>
          <a:prstGeom prst="rect">
            <a:avLst/>
          </a:prstGeom>
          <a:noFill/>
        </p:spPr>
        <p:txBody>
          <a:bodyPr>
            <a:spAutoFit/>
          </a:bodyPr>
          <a:lstStyle/>
          <a:p>
            <a:pPr algn="ctr" eaLnBrk="0" fontAlgn="base" hangingPunct="0">
              <a:spcBef>
                <a:spcPct val="0"/>
              </a:spcBef>
              <a:spcAft>
                <a:spcPct val="0"/>
              </a:spcAft>
              <a:defRPr/>
            </a:pPr>
            <a:r>
              <a:rPr lang="en-US" sz="1400" b="1" dirty="0" smtClean="0">
                <a:solidFill>
                  <a:srgbClr val="1F497D">
                    <a:lumMod val="60000"/>
                    <a:lumOff val="40000"/>
                  </a:srgbClr>
                </a:solidFill>
              </a:rPr>
              <a:t>Scenario </a:t>
            </a:r>
            <a:r>
              <a:rPr lang="en-US" sz="1400" b="1" dirty="0">
                <a:solidFill>
                  <a:srgbClr val="1F497D">
                    <a:lumMod val="60000"/>
                    <a:lumOff val="40000"/>
                  </a:srgbClr>
                </a:solidFill>
              </a:rPr>
              <a:t>Type Lists</a:t>
            </a:r>
          </a:p>
        </p:txBody>
      </p:sp>
      <p:sp>
        <p:nvSpPr>
          <p:cNvPr id="11" name="Right Arrow 10"/>
          <p:cNvSpPr/>
          <p:nvPr/>
        </p:nvSpPr>
        <p:spPr bwMode="auto">
          <a:xfrm rot="1980000">
            <a:off x="5969978" y="3871376"/>
            <a:ext cx="485775" cy="161925"/>
          </a:xfrm>
          <a:prstGeom prst="rightArrow">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a:lstStyle/>
          <a:p>
            <a:pPr eaLnBrk="0" fontAlgn="base" hangingPunct="0">
              <a:spcBef>
                <a:spcPct val="0"/>
              </a:spcBef>
              <a:spcAft>
                <a:spcPct val="0"/>
              </a:spcAft>
              <a:defRPr/>
            </a:pPr>
            <a:endParaRPr lang="en-US" sz="2200" dirty="0">
              <a:solidFill>
                <a:prstClr val="white"/>
              </a:solidFill>
            </a:endParaRPr>
          </a:p>
        </p:txBody>
      </p:sp>
      <p:sp>
        <p:nvSpPr>
          <p:cNvPr id="12" name="Right Arrow 11"/>
          <p:cNvSpPr/>
          <p:nvPr/>
        </p:nvSpPr>
        <p:spPr bwMode="auto">
          <a:xfrm rot="9900000">
            <a:off x="5953859" y="4440678"/>
            <a:ext cx="485775" cy="161925"/>
          </a:xfrm>
          <a:prstGeom prst="rightArrow">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a:lstStyle/>
          <a:p>
            <a:pPr eaLnBrk="0" fontAlgn="base" hangingPunct="0">
              <a:spcBef>
                <a:spcPct val="0"/>
              </a:spcBef>
              <a:spcAft>
                <a:spcPct val="0"/>
              </a:spcAft>
              <a:defRPr/>
            </a:pPr>
            <a:endParaRPr lang="en-US" sz="2200" dirty="0">
              <a:solidFill>
                <a:prstClr val="white"/>
              </a:solidFill>
            </a:endParaRPr>
          </a:p>
        </p:txBody>
      </p:sp>
      <p:sp>
        <p:nvSpPr>
          <p:cNvPr id="13" name="Right Arrow 12"/>
          <p:cNvSpPr/>
          <p:nvPr/>
        </p:nvSpPr>
        <p:spPr bwMode="auto">
          <a:xfrm>
            <a:off x="3465205" y="3040503"/>
            <a:ext cx="981075" cy="561975"/>
          </a:xfrm>
          <a:prstGeom prst="rightArrow">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a:lstStyle/>
          <a:p>
            <a:pPr eaLnBrk="0" fontAlgn="base" hangingPunct="0">
              <a:spcBef>
                <a:spcPct val="0"/>
              </a:spcBef>
              <a:spcAft>
                <a:spcPct val="0"/>
              </a:spcAft>
              <a:defRPr/>
            </a:pPr>
            <a:r>
              <a:rPr lang="en-US" sz="1100" dirty="0">
                <a:solidFill>
                  <a:prstClr val="white"/>
                </a:solidFill>
              </a:rPr>
              <a:t>Text Input</a:t>
            </a:r>
          </a:p>
        </p:txBody>
      </p:sp>
      <p:sp>
        <p:nvSpPr>
          <p:cNvPr id="14" name="Down Arrow 13"/>
          <p:cNvSpPr/>
          <p:nvPr/>
        </p:nvSpPr>
        <p:spPr bwMode="auto">
          <a:xfrm>
            <a:off x="6518032" y="5574153"/>
            <a:ext cx="1406769" cy="658692"/>
          </a:xfrm>
          <a:prstGeom prst="downArrow">
            <a:avLst/>
          </a:prstGeom>
          <a:solidFill>
            <a:schemeClr val="accent3">
              <a:lumMod val="75000"/>
            </a:schemeClr>
          </a:solidFill>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a:lstStyle/>
          <a:p>
            <a:pPr algn="ctr" eaLnBrk="0" fontAlgn="base" hangingPunct="0">
              <a:spcBef>
                <a:spcPct val="0"/>
              </a:spcBef>
              <a:spcAft>
                <a:spcPct val="0"/>
              </a:spcAft>
              <a:defRPr/>
            </a:pPr>
            <a:r>
              <a:rPr lang="en-US" sz="1200" dirty="0">
                <a:solidFill>
                  <a:prstClr val="white"/>
                </a:solidFill>
              </a:rPr>
              <a:t>Event Output</a:t>
            </a:r>
          </a:p>
        </p:txBody>
      </p:sp>
      <p:sp>
        <p:nvSpPr>
          <p:cNvPr id="15" name="Left-Right Arrow 14"/>
          <p:cNvSpPr/>
          <p:nvPr/>
        </p:nvSpPr>
        <p:spPr bwMode="auto">
          <a:xfrm>
            <a:off x="7924069" y="4640703"/>
            <a:ext cx="1019175" cy="533400"/>
          </a:xfrm>
          <a:prstGeom prst="leftRightArrow">
            <a:avLst/>
          </a:prstGeom>
          <a:solidFill>
            <a:schemeClr val="accent4">
              <a:lumMod val="75000"/>
            </a:schemeClr>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a:lstStyle/>
          <a:p>
            <a:pPr algn="ctr" eaLnBrk="0" fontAlgn="base" hangingPunct="0">
              <a:spcBef>
                <a:spcPct val="0"/>
              </a:spcBef>
              <a:spcAft>
                <a:spcPct val="0"/>
              </a:spcAft>
              <a:defRPr/>
            </a:pPr>
            <a:r>
              <a:rPr lang="en-US" sz="1100" dirty="0">
                <a:solidFill>
                  <a:prstClr val="white"/>
                </a:solidFill>
              </a:rPr>
              <a:t>HLA</a:t>
            </a:r>
          </a:p>
        </p:txBody>
      </p:sp>
      <p:sp>
        <p:nvSpPr>
          <p:cNvPr id="16" name="Left-Right Arrow 15"/>
          <p:cNvSpPr/>
          <p:nvPr/>
        </p:nvSpPr>
        <p:spPr bwMode="auto">
          <a:xfrm>
            <a:off x="7933594" y="3335778"/>
            <a:ext cx="1019175" cy="533400"/>
          </a:xfrm>
          <a:prstGeom prst="leftRightArrow">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a:lstStyle/>
          <a:p>
            <a:pPr algn="ctr" eaLnBrk="0" fontAlgn="base" hangingPunct="0">
              <a:spcBef>
                <a:spcPct val="0"/>
              </a:spcBef>
              <a:spcAft>
                <a:spcPct val="0"/>
              </a:spcAft>
              <a:defRPr/>
            </a:pPr>
            <a:r>
              <a:rPr lang="en-US" sz="1100" dirty="0">
                <a:solidFill>
                  <a:prstClr val="white"/>
                </a:solidFill>
              </a:rPr>
              <a:t>XIO</a:t>
            </a:r>
          </a:p>
        </p:txBody>
      </p:sp>
      <p:sp>
        <p:nvSpPr>
          <p:cNvPr id="17" name="Left-Right Arrow 16"/>
          <p:cNvSpPr/>
          <p:nvPr/>
        </p:nvSpPr>
        <p:spPr bwMode="auto">
          <a:xfrm>
            <a:off x="7933594" y="4002528"/>
            <a:ext cx="1019175" cy="533400"/>
          </a:xfrm>
          <a:prstGeom prst="leftRightArrow">
            <a:avLst/>
          </a:prstGeom>
          <a:solidFill>
            <a:schemeClr val="accent4">
              <a:lumMod val="75000"/>
            </a:schemeClr>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a:lstStyle/>
          <a:p>
            <a:pPr algn="ctr" eaLnBrk="0" fontAlgn="base" hangingPunct="0">
              <a:spcBef>
                <a:spcPct val="0"/>
              </a:spcBef>
              <a:spcAft>
                <a:spcPct val="0"/>
              </a:spcAft>
              <a:defRPr/>
            </a:pPr>
            <a:r>
              <a:rPr lang="en-US" sz="1100" dirty="0">
                <a:solidFill>
                  <a:prstClr val="white"/>
                </a:solidFill>
              </a:rPr>
              <a:t>DIS</a:t>
            </a:r>
          </a:p>
        </p:txBody>
      </p:sp>
      <p:sp>
        <p:nvSpPr>
          <p:cNvPr id="18" name="Right Arrow 17"/>
          <p:cNvSpPr/>
          <p:nvPr/>
        </p:nvSpPr>
        <p:spPr bwMode="auto">
          <a:xfrm rot="1980000">
            <a:off x="4557347" y="3310134"/>
            <a:ext cx="485775" cy="161925"/>
          </a:xfrm>
          <a:prstGeom prst="rightArrow">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a:lstStyle/>
          <a:p>
            <a:pPr eaLnBrk="0" fontAlgn="base" hangingPunct="0">
              <a:spcBef>
                <a:spcPct val="0"/>
              </a:spcBef>
              <a:spcAft>
                <a:spcPct val="0"/>
              </a:spcAft>
              <a:defRPr/>
            </a:pPr>
            <a:endParaRPr lang="en-US" sz="2200" dirty="0">
              <a:solidFill>
                <a:prstClr val="white"/>
              </a:solidFill>
            </a:endParaRPr>
          </a:p>
        </p:txBody>
      </p:sp>
      <p:pic>
        <p:nvPicPr>
          <p:cNvPr id="19" name="Picture 2" descr="C:\Users\m283543\AppData\Local\Microsoft\Windows\Temporary Internet Files\Content.IE5\DG5NZLUD\MC900431586[1].png"/>
          <p:cNvPicPr>
            <a:picLocks noChangeAspect="1" noChangeArrowheads="1"/>
          </p:cNvPicPr>
          <p:nvPr/>
        </p:nvPicPr>
        <p:blipFill>
          <a:blip r:embed="rId2" cstate="print"/>
          <a:srcRect/>
          <a:stretch>
            <a:fillRect/>
          </a:stretch>
        </p:blipFill>
        <p:spPr bwMode="auto">
          <a:xfrm>
            <a:off x="4733926" y="5088378"/>
            <a:ext cx="419100" cy="419100"/>
          </a:xfrm>
          <a:prstGeom prst="rect">
            <a:avLst/>
          </a:prstGeom>
          <a:noFill/>
          <a:ln w="9525">
            <a:noFill/>
            <a:miter lim="800000"/>
            <a:headEnd/>
            <a:tailEnd/>
          </a:ln>
        </p:spPr>
      </p:pic>
      <p:pic>
        <p:nvPicPr>
          <p:cNvPr id="20" name="Picture 3" descr="C:\Users\m283543\AppData\Local\Microsoft\Windows\Temporary Internet Files\Content.IE5\3GRINN2Q\MC900057568[1].wmf"/>
          <p:cNvPicPr>
            <a:picLocks noChangeAspect="1" noChangeArrowheads="1"/>
          </p:cNvPicPr>
          <p:nvPr/>
        </p:nvPicPr>
        <p:blipFill>
          <a:blip r:embed="rId3" cstate="print"/>
          <a:srcRect/>
          <a:stretch>
            <a:fillRect/>
          </a:stretch>
        </p:blipFill>
        <p:spPr bwMode="auto">
          <a:xfrm>
            <a:off x="5571026" y="5123303"/>
            <a:ext cx="423862" cy="366713"/>
          </a:xfrm>
          <a:prstGeom prst="rect">
            <a:avLst/>
          </a:prstGeom>
          <a:noFill/>
          <a:ln w="9525">
            <a:noFill/>
            <a:miter lim="800000"/>
            <a:headEnd/>
            <a:tailEnd/>
          </a:ln>
        </p:spPr>
      </p:pic>
      <p:pic>
        <p:nvPicPr>
          <p:cNvPr id="21" name="Picture 13" descr="C:\Users\m283543\AppData\Local\Microsoft\Windows\Temporary Internet Files\Content.IE5\CY6A48OU\MC900432632[1].png"/>
          <p:cNvPicPr>
            <a:picLocks noChangeAspect="1" noChangeArrowheads="1"/>
          </p:cNvPicPr>
          <p:nvPr/>
        </p:nvPicPr>
        <p:blipFill>
          <a:blip r:embed="rId4" cstate="print"/>
          <a:srcRect/>
          <a:stretch>
            <a:fillRect/>
          </a:stretch>
        </p:blipFill>
        <p:spPr bwMode="auto">
          <a:xfrm>
            <a:off x="7232404" y="5040753"/>
            <a:ext cx="466725" cy="466725"/>
          </a:xfrm>
          <a:prstGeom prst="rect">
            <a:avLst/>
          </a:prstGeom>
          <a:noFill/>
          <a:ln w="9525">
            <a:noFill/>
            <a:miter lim="800000"/>
            <a:headEnd/>
            <a:tailEnd/>
          </a:ln>
        </p:spPr>
      </p:pic>
      <p:pic>
        <p:nvPicPr>
          <p:cNvPr id="22" name="Picture 15" descr="C:\Users\m283543\AppData\Local\Microsoft\Windows\Temporary Internet Files\Content.IE5\2B7EKWO8\MC900320610[1].wmf"/>
          <p:cNvPicPr>
            <a:picLocks noChangeAspect="1" noChangeArrowheads="1"/>
          </p:cNvPicPr>
          <p:nvPr/>
        </p:nvPicPr>
        <p:blipFill>
          <a:blip r:embed="rId5" cstate="print"/>
          <a:srcRect/>
          <a:stretch>
            <a:fillRect/>
          </a:stretch>
        </p:blipFill>
        <p:spPr bwMode="auto">
          <a:xfrm>
            <a:off x="6367095" y="4888353"/>
            <a:ext cx="484188" cy="654050"/>
          </a:xfrm>
          <a:prstGeom prst="rect">
            <a:avLst/>
          </a:prstGeom>
          <a:noFill/>
          <a:ln w="9525">
            <a:noFill/>
            <a:miter lim="800000"/>
            <a:headEnd/>
            <a:tailEnd/>
          </a:ln>
        </p:spPr>
      </p:pic>
      <p:sp>
        <p:nvSpPr>
          <p:cNvPr id="23" name="Rectangle 8"/>
          <p:cNvSpPr>
            <a:spLocks noChangeArrowheads="1"/>
          </p:cNvSpPr>
          <p:nvPr/>
        </p:nvSpPr>
        <p:spPr bwMode="auto">
          <a:xfrm>
            <a:off x="76200" y="3274459"/>
            <a:ext cx="4619701" cy="2773323"/>
          </a:xfrm>
          <a:prstGeom prst="rect">
            <a:avLst/>
          </a:prstGeom>
          <a:noFill/>
          <a:ln w="9525">
            <a:noFill/>
            <a:miter lim="800000"/>
            <a:headEnd/>
            <a:tailEnd/>
          </a:ln>
        </p:spPr>
        <p:txBody>
          <a:bodyPr wrap="square" lIns="365760" tIns="274320" rIns="365760" bIns="44450">
            <a:spAutoFit/>
          </a:bodyPr>
          <a:lstStyle/>
          <a:p>
            <a:pPr marL="342900" indent="-342900" defTabSz="1020763" eaLnBrk="0" fontAlgn="base" hangingPunct="0">
              <a:lnSpc>
                <a:spcPct val="90000"/>
              </a:lnSpc>
              <a:spcBef>
                <a:spcPct val="15000"/>
              </a:spcBef>
              <a:spcAft>
                <a:spcPct val="0"/>
              </a:spcAft>
              <a:buFont typeface="Arial" panose="020B0604020202020204" pitchFamily="34" charset="0"/>
              <a:buChar char="•"/>
            </a:pPr>
            <a:r>
              <a:rPr lang="en-US" sz="2000" b="1" dirty="0" smtClean="0">
                <a:solidFill>
                  <a:srgbClr val="C0504D">
                    <a:lumMod val="75000"/>
                  </a:srgbClr>
                </a:solidFill>
                <a:latin typeface="Arial" panose="020B0604020202020204" pitchFamily="34" charset="0"/>
                <a:cs typeface="Arial" panose="020B0604020202020204" pitchFamily="34" charset="0"/>
              </a:rPr>
              <a:t>Scenario Object </a:t>
            </a:r>
            <a:r>
              <a:rPr lang="en-US" sz="2000" dirty="0">
                <a:solidFill>
                  <a:prstClr val="black"/>
                </a:solidFill>
                <a:latin typeface="Arial" panose="020B0604020202020204" pitchFamily="34" charset="0"/>
                <a:cs typeface="Arial" panose="020B0604020202020204" pitchFamily="34" charset="0"/>
              </a:rPr>
              <a:t>provides the mechanism for loading a </a:t>
            </a:r>
            <a:r>
              <a:rPr lang="en-US" sz="2000" dirty="0" smtClean="0">
                <a:solidFill>
                  <a:prstClr val="black"/>
                </a:solidFill>
                <a:latin typeface="Arial" panose="020B0604020202020204" pitchFamily="34" charset="0"/>
                <a:cs typeface="Arial" panose="020B0604020202020204" pitchFamily="34" charset="0"/>
              </a:rPr>
              <a:t>simulation </a:t>
            </a:r>
            <a:r>
              <a:rPr lang="en-US" sz="2000" dirty="0">
                <a:solidFill>
                  <a:prstClr val="black"/>
                </a:solidFill>
                <a:latin typeface="Arial" panose="020B0604020202020204" pitchFamily="34" charset="0"/>
                <a:cs typeface="Arial" panose="020B0604020202020204" pitchFamily="34" charset="0"/>
              </a:rPr>
              <a:t>from input files</a:t>
            </a:r>
          </a:p>
          <a:p>
            <a:pPr marL="739775" lvl="1" indent="-285750" defTabSz="1020763" eaLnBrk="0" fontAlgn="base" hangingPunct="0">
              <a:lnSpc>
                <a:spcPct val="90000"/>
              </a:lnSpc>
              <a:spcBef>
                <a:spcPct val="15000"/>
              </a:spcBef>
              <a:spcAft>
                <a:spcPct val="0"/>
              </a:spcAft>
              <a:buFont typeface="Arial" panose="020B0604020202020204" pitchFamily="34" charset="0"/>
              <a:buChar char="•"/>
            </a:pPr>
            <a:r>
              <a:rPr lang="en-US" dirty="0" smtClean="0">
                <a:solidFill>
                  <a:prstClr val="black"/>
                </a:solidFill>
                <a:latin typeface="Arial" panose="020B0604020202020204" pitchFamily="34" charset="0"/>
                <a:cs typeface="Arial" panose="020B0604020202020204" pitchFamily="34" charset="0"/>
              </a:rPr>
              <a:t>Easily </a:t>
            </a:r>
            <a:r>
              <a:rPr lang="en-US" dirty="0">
                <a:solidFill>
                  <a:prstClr val="black"/>
                </a:solidFill>
                <a:latin typeface="Arial" panose="020B0604020202020204" pitchFamily="34" charset="0"/>
                <a:cs typeface="Arial" panose="020B0604020202020204" pitchFamily="34" charset="0"/>
              </a:rPr>
              <a:t>extendable to allow application-specific </a:t>
            </a:r>
            <a:r>
              <a:rPr lang="en-US" dirty="0" smtClean="0">
                <a:solidFill>
                  <a:prstClr val="black"/>
                </a:solidFill>
                <a:latin typeface="Arial" panose="020B0604020202020204" pitchFamily="34" charset="0"/>
                <a:cs typeface="Arial" panose="020B0604020202020204" pitchFamily="34" charset="0"/>
              </a:rPr>
              <a:t>input</a:t>
            </a:r>
          </a:p>
          <a:p>
            <a:pPr marL="739775" lvl="1" indent="-285750" defTabSz="1020763" eaLnBrk="0" fontAlgn="base" hangingPunct="0">
              <a:lnSpc>
                <a:spcPct val="90000"/>
              </a:lnSpc>
              <a:spcBef>
                <a:spcPct val="15000"/>
              </a:spcBef>
              <a:spcAft>
                <a:spcPct val="0"/>
              </a:spcAft>
              <a:buFont typeface="Arial" panose="020B0604020202020204" pitchFamily="34" charset="0"/>
              <a:buChar char="•"/>
            </a:pPr>
            <a:r>
              <a:rPr lang="en-US" dirty="0" smtClean="0">
                <a:solidFill>
                  <a:prstClr val="black"/>
                </a:solidFill>
                <a:latin typeface="Arial" panose="020B0604020202020204" pitchFamily="34" charset="0"/>
                <a:cs typeface="Arial" panose="020B0604020202020204" pitchFamily="34" charset="0"/>
              </a:rPr>
              <a:t>Uses “Chain of Responsibility” Software Design Pattern</a:t>
            </a:r>
          </a:p>
          <a:p>
            <a:pPr marL="739775" lvl="1" indent="-285750" defTabSz="1020763" eaLnBrk="0" fontAlgn="base" hangingPunct="0">
              <a:lnSpc>
                <a:spcPct val="90000"/>
              </a:lnSpc>
              <a:spcBef>
                <a:spcPct val="15000"/>
              </a:spcBef>
              <a:spcAft>
                <a:spcPct val="0"/>
              </a:spcAft>
              <a:buFont typeface="Arial" panose="020B0604020202020204" pitchFamily="34" charset="0"/>
              <a:buChar char="•"/>
            </a:pPr>
            <a:r>
              <a:rPr lang="en-US" dirty="0" smtClean="0">
                <a:solidFill>
                  <a:prstClr val="black"/>
                </a:solidFill>
                <a:latin typeface="Arial" panose="020B0604020202020204" pitchFamily="34" charset="0"/>
                <a:cs typeface="Arial" panose="020B0604020202020204" pitchFamily="34" charset="0"/>
              </a:rPr>
              <a:t>Different from the </a:t>
            </a:r>
            <a:r>
              <a:rPr lang="en-US" b="1" dirty="0" smtClean="0">
                <a:solidFill>
                  <a:prstClr val="black"/>
                </a:solidFill>
                <a:latin typeface="Arial" panose="020B0604020202020204" pitchFamily="34" charset="0"/>
                <a:cs typeface="Arial" panose="020B0604020202020204" pitchFamily="34" charset="0"/>
              </a:rPr>
              <a:t>Wizard</a:t>
            </a:r>
            <a:r>
              <a:rPr lang="en-US" dirty="0" smtClean="0">
                <a:solidFill>
                  <a:prstClr val="black"/>
                </a:solidFill>
                <a:latin typeface="Arial" panose="020B0604020202020204" pitchFamily="34" charset="0"/>
                <a:cs typeface="Arial" panose="020B0604020202020204" pitchFamily="34" charset="0"/>
              </a:rPr>
              <a:t> Parser</a:t>
            </a:r>
            <a:endParaRPr lang="en-US" dirty="0">
              <a:solidFill>
                <a:prstClr val="black"/>
              </a:solidFill>
              <a:latin typeface="Arial" panose="020B0604020202020204" pitchFamily="34" charset="0"/>
              <a:cs typeface="Arial" panose="020B0604020202020204" pitchFamily="34" charset="0"/>
            </a:endParaRPr>
          </a:p>
        </p:txBody>
      </p:sp>
      <p:sp>
        <p:nvSpPr>
          <p:cNvPr id="24" name="Down Arrow 23"/>
          <p:cNvSpPr/>
          <p:nvPr/>
        </p:nvSpPr>
        <p:spPr bwMode="auto">
          <a:xfrm>
            <a:off x="4811152" y="5559500"/>
            <a:ext cx="1406769" cy="658692"/>
          </a:xfrm>
          <a:prstGeom prst="downArrow">
            <a:avLst/>
          </a:prstGeom>
          <a:solidFill>
            <a:schemeClr val="accent3">
              <a:lumMod val="75000"/>
            </a:schemeClr>
          </a:solidFill>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a:lstStyle/>
          <a:p>
            <a:pPr algn="ctr" eaLnBrk="0" fontAlgn="base" hangingPunct="0">
              <a:spcBef>
                <a:spcPct val="0"/>
              </a:spcBef>
              <a:spcAft>
                <a:spcPct val="0"/>
              </a:spcAft>
              <a:defRPr/>
            </a:pPr>
            <a:r>
              <a:rPr lang="en-US" sz="1200" dirty="0" smtClean="0">
                <a:solidFill>
                  <a:prstClr val="white"/>
                </a:solidFill>
              </a:rPr>
              <a:t>Replay File</a:t>
            </a:r>
            <a:endParaRPr lang="en-US" sz="1200" dirty="0">
              <a:solidFill>
                <a:prstClr val="white"/>
              </a:solidFill>
            </a:endParaRPr>
          </a:p>
        </p:txBody>
      </p:sp>
    </p:spTree>
    <p:extLst>
      <p:ext uri="{BB962C8B-B14F-4D97-AF65-F5344CB8AC3E}">
        <p14:creationId xmlns:p14="http://schemas.microsoft.com/office/powerpoint/2010/main" val="388515319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Simulation Management</a:t>
            </a:r>
            <a:endParaRPr lang="en-US" dirty="0"/>
          </a:p>
        </p:txBody>
      </p:sp>
      <p:sp>
        <p:nvSpPr>
          <p:cNvPr id="4" name="Rectangle 3"/>
          <p:cNvSpPr>
            <a:spLocks noGrp="1" noChangeArrowheads="1"/>
          </p:cNvSpPr>
          <p:nvPr>
            <p:ph idx="1"/>
          </p:nvPr>
        </p:nvSpPr>
        <p:spPr>
          <a:xfrm>
            <a:off x="76200" y="1493837"/>
            <a:ext cx="7516690" cy="4525963"/>
          </a:xfrm>
        </p:spPr>
        <p:txBody>
          <a:bodyPr>
            <a:normAutofit/>
          </a:bodyPr>
          <a:lstStyle/>
          <a:p>
            <a:r>
              <a:rPr lang="en-US" sz="2000" dirty="0" smtClean="0">
                <a:solidFill>
                  <a:srgbClr val="1F497D">
                    <a:lumMod val="60000"/>
                    <a:lumOff val="40000"/>
                  </a:srgbClr>
                </a:solidFill>
              </a:rPr>
              <a:t>Scenario Type Lists </a:t>
            </a:r>
            <a:r>
              <a:rPr lang="en-US" sz="2000" b="0" dirty="0" smtClean="0"/>
              <a:t>provide the internal representation of user input for </a:t>
            </a:r>
          </a:p>
          <a:p>
            <a:pPr lvl="1"/>
            <a:r>
              <a:rPr lang="en-US" sz="1800" b="0" dirty="0" smtClean="0"/>
              <a:t>Platforms</a:t>
            </a:r>
          </a:p>
          <a:p>
            <a:pPr lvl="1"/>
            <a:r>
              <a:rPr lang="en-US" sz="1800" b="0" dirty="0" smtClean="0"/>
              <a:t>Platform parts</a:t>
            </a:r>
          </a:p>
          <a:p>
            <a:pPr lvl="1"/>
            <a:r>
              <a:rPr lang="en-US" sz="1800" b="0" dirty="0" smtClean="0"/>
              <a:t>Signatures</a:t>
            </a:r>
          </a:p>
          <a:p>
            <a:pPr lvl="1"/>
            <a:r>
              <a:rPr lang="en-US" sz="1800" b="0" dirty="0" smtClean="0"/>
              <a:t>Routes</a:t>
            </a:r>
          </a:p>
          <a:p>
            <a:pPr lvl="1"/>
            <a:r>
              <a:rPr lang="en-US" sz="1800" b="0" dirty="0" smtClean="0"/>
              <a:t>Tracking Filters</a:t>
            </a:r>
          </a:p>
          <a:p>
            <a:pPr lvl="1"/>
            <a:r>
              <a:rPr lang="en-US" sz="1800" b="0" dirty="0" smtClean="0"/>
              <a:t>EW Effects</a:t>
            </a:r>
          </a:p>
          <a:p>
            <a:pPr lvl="1"/>
            <a:r>
              <a:rPr lang="en-US" sz="1800" b="0" dirty="0" smtClean="0"/>
              <a:t>Behavior Tree Nodes</a:t>
            </a:r>
          </a:p>
          <a:p>
            <a:pPr lvl="1"/>
            <a:r>
              <a:rPr lang="en-US" sz="1800" b="0" dirty="0"/>
              <a:t> </a:t>
            </a:r>
            <a:r>
              <a:rPr lang="en-US" sz="1800" b="0" dirty="0" smtClean="0"/>
              <a:t>… to name a few …</a:t>
            </a:r>
          </a:p>
          <a:p>
            <a:pPr lvl="1">
              <a:buNone/>
            </a:pPr>
            <a:r>
              <a:rPr lang="en-US" b="0" dirty="0" smtClean="0"/>
              <a:t>	</a:t>
            </a:r>
          </a:p>
        </p:txBody>
      </p:sp>
      <p:sp>
        <p:nvSpPr>
          <p:cNvPr id="5" name="Rectangle 4"/>
          <p:cNvSpPr/>
          <p:nvPr/>
        </p:nvSpPr>
        <p:spPr bwMode="auto">
          <a:xfrm>
            <a:off x="4527304" y="1985564"/>
            <a:ext cx="3412881" cy="2732211"/>
          </a:xfrm>
          <a:prstGeom prst="rect">
            <a:avLst/>
          </a:prstGeom>
          <a:solidFill>
            <a:schemeClr val="bg1">
              <a:lumMod val="85000"/>
            </a:schemeClr>
          </a:solidFill>
          <a:ln>
            <a:noFill/>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2">
            <a:schemeClr val="accent1"/>
          </a:fillRef>
          <a:effectRef idx="1">
            <a:schemeClr val="accent1"/>
          </a:effectRef>
          <a:fontRef idx="minor">
            <a:schemeClr val="dk1"/>
          </a:fontRef>
        </p:style>
        <p:txBody>
          <a:bodyPr/>
          <a:lstStyle/>
          <a:p>
            <a:pPr eaLnBrk="0" fontAlgn="base" hangingPunct="0">
              <a:spcBef>
                <a:spcPct val="0"/>
              </a:spcBef>
              <a:spcAft>
                <a:spcPct val="0"/>
              </a:spcAft>
              <a:defRPr/>
            </a:pPr>
            <a:endParaRPr lang="en-US" sz="2200" dirty="0">
              <a:solidFill>
                <a:prstClr val="black"/>
              </a:solidFill>
            </a:endParaRPr>
          </a:p>
        </p:txBody>
      </p:sp>
      <p:sp>
        <p:nvSpPr>
          <p:cNvPr id="6" name="TextBox 5"/>
          <p:cNvSpPr txBox="1"/>
          <p:nvPr/>
        </p:nvSpPr>
        <p:spPr>
          <a:xfrm>
            <a:off x="4953000" y="1985564"/>
            <a:ext cx="2748638" cy="430887"/>
          </a:xfrm>
          <a:prstGeom prst="rect">
            <a:avLst/>
          </a:prstGeom>
          <a:noFill/>
        </p:spPr>
        <p:txBody>
          <a:bodyPr wrap="none">
            <a:spAutoFit/>
          </a:bodyPr>
          <a:lstStyle/>
          <a:p>
            <a:pPr eaLnBrk="0" fontAlgn="base" hangingPunct="0">
              <a:spcBef>
                <a:spcPct val="0"/>
              </a:spcBef>
              <a:spcAft>
                <a:spcPct val="0"/>
              </a:spcAft>
              <a:defRPr/>
            </a:pPr>
            <a:r>
              <a:rPr lang="en-US" sz="2200" b="1" dirty="0" smtClean="0">
                <a:solidFill>
                  <a:prstClr val="black"/>
                </a:solidFill>
              </a:rPr>
              <a:t>AFSIM </a:t>
            </a:r>
            <a:r>
              <a:rPr lang="en-US" sz="2200" b="1" dirty="0">
                <a:solidFill>
                  <a:prstClr val="black"/>
                </a:solidFill>
              </a:rPr>
              <a:t>Application</a:t>
            </a:r>
          </a:p>
        </p:txBody>
      </p:sp>
      <p:sp>
        <p:nvSpPr>
          <p:cNvPr id="7" name="Flowchart: Multidocument 6"/>
          <p:cNvSpPr/>
          <p:nvPr/>
        </p:nvSpPr>
        <p:spPr bwMode="auto">
          <a:xfrm>
            <a:off x="6507040" y="2948322"/>
            <a:ext cx="1195388" cy="952500"/>
          </a:xfrm>
          <a:prstGeom prst="flowChartMultidocumen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a:lstStyle/>
          <a:p>
            <a:pPr eaLnBrk="0" fontAlgn="base" hangingPunct="0">
              <a:spcBef>
                <a:spcPct val="0"/>
              </a:spcBef>
              <a:spcAft>
                <a:spcPct val="0"/>
              </a:spcAft>
              <a:defRPr/>
            </a:pPr>
            <a:endParaRPr lang="en-US" sz="2200" dirty="0">
              <a:solidFill>
                <a:prstClr val="black"/>
              </a:solidFill>
            </a:endParaRPr>
          </a:p>
        </p:txBody>
      </p:sp>
      <p:sp>
        <p:nvSpPr>
          <p:cNvPr id="8" name="TextBox 7"/>
          <p:cNvSpPr txBox="1"/>
          <p:nvPr/>
        </p:nvSpPr>
        <p:spPr>
          <a:xfrm>
            <a:off x="4786679" y="2746098"/>
            <a:ext cx="1178168" cy="578882"/>
          </a:xfrm>
          <a:prstGeom prst="roundRect">
            <a:avLst/>
          </a:prstGeom>
        </p:spPr>
        <p:style>
          <a:lnRef idx="1">
            <a:schemeClr val="dk1"/>
          </a:lnRef>
          <a:fillRef idx="2">
            <a:schemeClr val="dk1"/>
          </a:fillRef>
          <a:effectRef idx="1">
            <a:schemeClr val="dk1"/>
          </a:effectRef>
          <a:fontRef idx="minor">
            <a:schemeClr val="dk1"/>
          </a:fontRef>
        </p:style>
        <p:txBody>
          <a:bodyPr wrap="square">
            <a:spAutoFit/>
          </a:bodyPr>
          <a:lstStyle/>
          <a:p>
            <a:pPr algn="ctr" eaLnBrk="0" fontAlgn="base" hangingPunct="0">
              <a:spcBef>
                <a:spcPct val="0"/>
              </a:spcBef>
              <a:spcAft>
                <a:spcPct val="0"/>
              </a:spcAft>
              <a:defRPr/>
            </a:pPr>
            <a:r>
              <a:rPr lang="en-US" sz="1400" b="1" dirty="0" smtClean="0">
                <a:solidFill>
                  <a:srgbClr val="C0504D">
                    <a:lumMod val="75000"/>
                  </a:srgbClr>
                </a:solidFill>
              </a:rPr>
              <a:t>Scenario Object</a:t>
            </a:r>
            <a:endParaRPr lang="en-US" sz="1400" b="1" dirty="0">
              <a:solidFill>
                <a:srgbClr val="C0504D">
                  <a:lumMod val="75000"/>
                </a:srgbClr>
              </a:solidFill>
            </a:endParaRPr>
          </a:p>
        </p:txBody>
      </p:sp>
      <p:sp>
        <p:nvSpPr>
          <p:cNvPr id="9" name="TextBox 8"/>
          <p:cNvSpPr txBox="1"/>
          <p:nvPr/>
        </p:nvSpPr>
        <p:spPr>
          <a:xfrm>
            <a:off x="4774955" y="3511028"/>
            <a:ext cx="1181835" cy="578882"/>
          </a:xfrm>
          <a:prstGeom prst="roundRect">
            <a:avLst/>
          </a:prstGeom>
        </p:spPr>
        <p:style>
          <a:lnRef idx="1">
            <a:schemeClr val="dk1"/>
          </a:lnRef>
          <a:fillRef idx="2">
            <a:schemeClr val="dk1"/>
          </a:fillRef>
          <a:effectRef idx="1">
            <a:schemeClr val="dk1"/>
          </a:effectRef>
          <a:fontRef idx="minor">
            <a:schemeClr val="dk1"/>
          </a:fontRef>
        </p:style>
        <p:txBody>
          <a:bodyPr wrap="square">
            <a:spAutoFit/>
          </a:bodyPr>
          <a:lstStyle/>
          <a:p>
            <a:pPr algn="ctr" eaLnBrk="0" fontAlgn="base" hangingPunct="0">
              <a:spcBef>
                <a:spcPct val="0"/>
              </a:spcBef>
              <a:spcAft>
                <a:spcPct val="0"/>
              </a:spcAft>
              <a:defRPr/>
            </a:pPr>
            <a:r>
              <a:rPr lang="en-US" sz="1400" b="1" dirty="0">
                <a:solidFill>
                  <a:srgbClr val="8064A2"/>
                </a:solidFill>
              </a:rPr>
              <a:t>Simulation </a:t>
            </a:r>
          </a:p>
          <a:p>
            <a:pPr algn="ctr" eaLnBrk="0" fontAlgn="base" hangingPunct="0">
              <a:spcBef>
                <a:spcPct val="0"/>
              </a:spcBef>
              <a:spcAft>
                <a:spcPct val="0"/>
              </a:spcAft>
              <a:defRPr/>
            </a:pPr>
            <a:r>
              <a:rPr lang="en-US" sz="1400" b="1" dirty="0">
                <a:solidFill>
                  <a:srgbClr val="8064A2"/>
                </a:solidFill>
              </a:rPr>
              <a:t>Object</a:t>
            </a:r>
          </a:p>
        </p:txBody>
      </p:sp>
      <p:sp>
        <p:nvSpPr>
          <p:cNvPr id="10" name="TextBox 9"/>
          <p:cNvSpPr txBox="1"/>
          <p:nvPr/>
        </p:nvSpPr>
        <p:spPr>
          <a:xfrm>
            <a:off x="6487990" y="3167397"/>
            <a:ext cx="1104900" cy="523875"/>
          </a:xfrm>
          <a:prstGeom prst="rect">
            <a:avLst/>
          </a:prstGeom>
          <a:noFill/>
        </p:spPr>
        <p:txBody>
          <a:bodyPr>
            <a:spAutoFit/>
          </a:bodyPr>
          <a:lstStyle/>
          <a:p>
            <a:pPr algn="ctr" eaLnBrk="0" fontAlgn="base" hangingPunct="0">
              <a:spcBef>
                <a:spcPct val="0"/>
              </a:spcBef>
              <a:spcAft>
                <a:spcPct val="0"/>
              </a:spcAft>
              <a:defRPr/>
            </a:pPr>
            <a:r>
              <a:rPr lang="en-US" sz="1400" b="1" dirty="0" smtClean="0">
                <a:solidFill>
                  <a:srgbClr val="1F497D">
                    <a:lumMod val="60000"/>
                    <a:lumOff val="40000"/>
                  </a:srgbClr>
                </a:solidFill>
              </a:rPr>
              <a:t>Scenario </a:t>
            </a:r>
            <a:r>
              <a:rPr lang="en-US" sz="1400" b="1" dirty="0">
                <a:solidFill>
                  <a:srgbClr val="1F497D">
                    <a:lumMod val="60000"/>
                    <a:lumOff val="40000"/>
                  </a:srgbClr>
                </a:solidFill>
              </a:rPr>
              <a:t>Type Lists</a:t>
            </a:r>
          </a:p>
        </p:txBody>
      </p:sp>
      <p:sp>
        <p:nvSpPr>
          <p:cNvPr id="11" name="Right Arrow 10"/>
          <p:cNvSpPr/>
          <p:nvPr/>
        </p:nvSpPr>
        <p:spPr bwMode="auto">
          <a:xfrm rot="1980000">
            <a:off x="6008809" y="3036245"/>
            <a:ext cx="485775" cy="161925"/>
          </a:xfrm>
          <a:prstGeom prst="rightArrow">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a:lstStyle/>
          <a:p>
            <a:pPr eaLnBrk="0" fontAlgn="base" hangingPunct="0">
              <a:spcBef>
                <a:spcPct val="0"/>
              </a:spcBef>
              <a:spcAft>
                <a:spcPct val="0"/>
              </a:spcAft>
              <a:defRPr/>
            </a:pPr>
            <a:endParaRPr lang="en-US" sz="2200" dirty="0">
              <a:solidFill>
                <a:prstClr val="white"/>
              </a:solidFill>
            </a:endParaRPr>
          </a:p>
        </p:txBody>
      </p:sp>
      <p:sp>
        <p:nvSpPr>
          <p:cNvPr id="12" name="Right Arrow 11"/>
          <p:cNvSpPr/>
          <p:nvPr/>
        </p:nvSpPr>
        <p:spPr bwMode="auto">
          <a:xfrm rot="9900000">
            <a:off x="5992690" y="3605547"/>
            <a:ext cx="485775" cy="161925"/>
          </a:xfrm>
          <a:prstGeom prst="rightArrow">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a:lstStyle/>
          <a:p>
            <a:pPr eaLnBrk="0" fontAlgn="base" hangingPunct="0">
              <a:spcBef>
                <a:spcPct val="0"/>
              </a:spcBef>
              <a:spcAft>
                <a:spcPct val="0"/>
              </a:spcAft>
              <a:defRPr/>
            </a:pPr>
            <a:endParaRPr lang="en-US" sz="2200" dirty="0">
              <a:solidFill>
                <a:prstClr val="white"/>
              </a:solidFill>
            </a:endParaRPr>
          </a:p>
        </p:txBody>
      </p:sp>
      <p:sp>
        <p:nvSpPr>
          <p:cNvPr id="13" name="Right Arrow 12"/>
          <p:cNvSpPr/>
          <p:nvPr/>
        </p:nvSpPr>
        <p:spPr bwMode="auto">
          <a:xfrm>
            <a:off x="3503512" y="2180143"/>
            <a:ext cx="981075" cy="561975"/>
          </a:xfrm>
          <a:prstGeom prst="rightArrow">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a:lstStyle/>
          <a:p>
            <a:pPr eaLnBrk="0" fontAlgn="base" hangingPunct="0">
              <a:spcBef>
                <a:spcPct val="0"/>
              </a:spcBef>
              <a:spcAft>
                <a:spcPct val="0"/>
              </a:spcAft>
              <a:defRPr/>
            </a:pPr>
            <a:r>
              <a:rPr lang="en-US" sz="1100" dirty="0">
                <a:solidFill>
                  <a:prstClr val="white"/>
                </a:solidFill>
              </a:rPr>
              <a:t>Text Input</a:t>
            </a:r>
          </a:p>
        </p:txBody>
      </p:sp>
      <p:sp>
        <p:nvSpPr>
          <p:cNvPr id="14" name="Down Arrow 13"/>
          <p:cNvSpPr/>
          <p:nvPr/>
        </p:nvSpPr>
        <p:spPr bwMode="auto">
          <a:xfrm>
            <a:off x="6556863" y="4739022"/>
            <a:ext cx="1406769" cy="658692"/>
          </a:xfrm>
          <a:prstGeom prst="downArrow">
            <a:avLst/>
          </a:prstGeom>
          <a:solidFill>
            <a:schemeClr val="accent3">
              <a:lumMod val="75000"/>
            </a:schemeClr>
          </a:solidFill>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a:lstStyle/>
          <a:p>
            <a:pPr algn="ctr" eaLnBrk="0" fontAlgn="base" hangingPunct="0">
              <a:spcBef>
                <a:spcPct val="0"/>
              </a:spcBef>
              <a:spcAft>
                <a:spcPct val="0"/>
              </a:spcAft>
              <a:defRPr/>
            </a:pPr>
            <a:r>
              <a:rPr lang="en-US" sz="1200" dirty="0">
                <a:solidFill>
                  <a:prstClr val="white"/>
                </a:solidFill>
              </a:rPr>
              <a:t>Event Output</a:t>
            </a:r>
          </a:p>
        </p:txBody>
      </p:sp>
      <p:sp>
        <p:nvSpPr>
          <p:cNvPr id="15" name="Left-Right Arrow 14"/>
          <p:cNvSpPr/>
          <p:nvPr/>
        </p:nvSpPr>
        <p:spPr bwMode="auto">
          <a:xfrm>
            <a:off x="7962900" y="3805572"/>
            <a:ext cx="1019175" cy="533400"/>
          </a:xfrm>
          <a:prstGeom prst="leftRightArrow">
            <a:avLst/>
          </a:prstGeom>
          <a:solidFill>
            <a:schemeClr val="accent4">
              <a:lumMod val="75000"/>
            </a:schemeClr>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a:lstStyle/>
          <a:p>
            <a:pPr algn="ctr" eaLnBrk="0" fontAlgn="base" hangingPunct="0">
              <a:spcBef>
                <a:spcPct val="0"/>
              </a:spcBef>
              <a:spcAft>
                <a:spcPct val="0"/>
              </a:spcAft>
              <a:defRPr/>
            </a:pPr>
            <a:r>
              <a:rPr lang="en-US" sz="1100" dirty="0">
                <a:solidFill>
                  <a:prstClr val="white"/>
                </a:solidFill>
              </a:rPr>
              <a:t>HLA</a:t>
            </a:r>
          </a:p>
        </p:txBody>
      </p:sp>
      <p:sp>
        <p:nvSpPr>
          <p:cNvPr id="16" name="Left-Right Arrow 15"/>
          <p:cNvSpPr/>
          <p:nvPr/>
        </p:nvSpPr>
        <p:spPr bwMode="auto">
          <a:xfrm>
            <a:off x="7972425" y="2500647"/>
            <a:ext cx="1019175" cy="533400"/>
          </a:xfrm>
          <a:prstGeom prst="leftRightArrow">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a:lstStyle/>
          <a:p>
            <a:pPr algn="ctr" eaLnBrk="0" fontAlgn="base" hangingPunct="0">
              <a:spcBef>
                <a:spcPct val="0"/>
              </a:spcBef>
              <a:spcAft>
                <a:spcPct val="0"/>
              </a:spcAft>
              <a:defRPr/>
            </a:pPr>
            <a:r>
              <a:rPr lang="en-US" sz="1100" dirty="0">
                <a:solidFill>
                  <a:prstClr val="white"/>
                </a:solidFill>
              </a:rPr>
              <a:t>XIO</a:t>
            </a:r>
          </a:p>
        </p:txBody>
      </p:sp>
      <p:sp>
        <p:nvSpPr>
          <p:cNvPr id="17" name="Left-Right Arrow 16"/>
          <p:cNvSpPr/>
          <p:nvPr/>
        </p:nvSpPr>
        <p:spPr bwMode="auto">
          <a:xfrm>
            <a:off x="7972425" y="3167397"/>
            <a:ext cx="1019175" cy="533400"/>
          </a:xfrm>
          <a:prstGeom prst="leftRightArrow">
            <a:avLst/>
          </a:prstGeom>
          <a:solidFill>
            <a:schemeClr val="accent4">
              <a:lumMod val="75000"/>
            </a:schemeClr>
          </a:solidFill>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a:lstStyle/>
          <a:p>
            <a:pPr algn="ctr" eaLnBrk="0" fontAlgn="base" hangingPunct="0">
              <a:spcBef>
                <a:spcPct val="0"/>
              </a:spcBef>
              <a:spcAft>
                <a:spcPct val="0"/>
              </a:spcAft>
              <a:defRPr/>
            </a:pPr>
            <a:r>
              <a:rPr lang="en-US" sz="1100" dirty="0">
                <a:solidFill>
                  <a:prstClr val="white"/>
                </a:solidFill>
              </a:rPr>
              <a:t>DIS</a:t>
            </a:r>
          </a:p>
        </p:txBody>
      </p:sp>
      <p:sp>
        <p:nvSpPr>
          <p:cNvPr id="18" name="Right Arrow 17"/>
          <p:cNvSpPr/>
          <p:nvPr/>
        </p:nvSpPr>
        <p:spPr bwMode="auto">
          <a:xfrm rot="1980000">
            <a:off x="4596178" y="2475003"/>
            <a:ext cx="485775" cy="161925"/>
          </a:xfrm>
          <a:prstGeom prst="rightArrow">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a:lstStyle/>
          <a:p>
            <a:pPr eaLnBrk="0" fontAlgn="base" hangingPunct="0">
              <a:spcBef>
                <a:spcPct val="0"/>
              </a:spcBef>
              <a:spcAft>
                <a:spcPct val="0"/>
              </a:spcAft>
              <a:defRPr/>
            </a:pPr>
            <a:endParaRPr lang="en-US" sz="2200" dirty="0">
              <a:solidFill>
                <a:prstClr val="white"/>
              </a:solidFill>
            </a:endParaRPr>
          </a:p>
        </p:txBody>
      </p:sp>
      <p:pic>
        <p:nvPicPr>
          <p:cNvPr id="19" name="Picture 2" descr="C:\Users\m283543\AppData\Local\Microsoft\Windows\Temporary Internet Files\Content.IE5\DG5NZLUD\MC900431586[1].png"/>
          <p:cNvPicPr>
            <a:picLocks noChangeAspect="1" noChangeArrowheads="1"/>
          </p:cNvPicPr>
          <p:nvPr/>
        </p:nvPicPr>
        <p:blipFill>
          <a:blip r:embed="rId2" cstate="print"/>
          <a:srcRect/>
          <a:stretch>
            <a:fillRect/>
          </a:stretch>
        </p:blipFill>
        <p:spPr bwMode="auto">
          <a:xfrm>
            <a:off x="6248400" y="2366564"/>
            <a:ext cx="419100" cy="419100"/>
          </a:xfrm>
          <a:prstGeom prst="rect">
            <a:avLst/>
          </a:prstGeom>
          <a:noFill/>
          <a:ln w="9525">
            <a:noFill/>
            <a:miter lim="800000"/>
            <a:headEnd/>
            <a:tailEnd/>
          </a:ln>
        </p:spPr>
      </p:pic>
      <p:pic>
        <p:nvPicPr>
          <p:cNvPr id="20" name="Picture 3" descr="C:\Users\m283543\AppData\Local\Microsoft\Windows\Temporary Internet Files\Content.IE5\3GRINN2Q\MC900057568[1].wmf"/>
          <p:cNvPicPr>
            <a:picLocks noChangeAspect="1" noChangeArrowheads="1"/>
          </p:cNvPicPr>
          <p:nvPr/>
        </p:nvPicPr>
        <p:blipFill>
          <a:blip r:embed="rId3" cstate="print"/>
          <a:srcRect/>
          <a:stretch>
            <a:fillRect/>
          </a:stretch>
        </p:blipFill>
        <p:spPr bwMode="auto">
          <a:xfrm>
            <a:off x="5486400" y="4195364"/>
            <a:ext cx="511937" cy="442913"/>
          </a:xfrm>
          <a:prstGeom prst="rect">
            <a:avLst/>
          </a:prstGeom>
          <a:noFill/>
          <a:ln w="9525">
            <a:noFill/>
            <a:miter lim="800000"/>
            <a:headEnd/>
            <a:tailEnd/>
          </a:ln>
        </p:spPr>
      </p:pic>
      <p:pic>
        <p:nvPicPr>
          <p:cNvPr id="21" name="Picture 13" descr="C:\Users\m283543\AppData\Local\Microsoft\Windows\Temporary Internet Files\Content.IE5\CY6A48OU\MC900432632[1].png"/>
          <p:cNvPicPr>
            <a:picLocks noChangeAspect="1" noChangeArrowheads="1"/>
          </p:cNvPicPr>
          <p:nvPr/>
        </p:nvPicPr>
        <p:blipFill>
          <a:blip r:embed="rId4" cstate="print"/>
          <a:srcRect/>
          <a:stretch>
            <a:fillRect/>
          </a:stretch>
        </p:blipFill>
        <p:spPr bwMode="auto">
          <a:xfrm>
            <a:off x="6661636" y="4205622"/>
            <a:ext cx="466725" cy="466725"/>
          </a:xfrm>
          <a:prstGeom prst="rect">
            <a:avLst/>
          </a:prstGeom>
          <a:noFill/>
          <a:ln w="9525">
            <a:noFill/>
            <a:miter lim="800000"/>
            <a:headEnd/>
            <a:tailEnd/>
          </a:ln>
        </p:spPr>
      </p:pic>
      <p:pic>
        <p:nvPicPr>
          <p:cNvPr id="22" name="Picture 15" descr="C:\Users\m283543\AppData\Local\Microsoft\Windows\Temporary Internet Files\Content.IE5\2B7EKWO8\MC900320610[1].wmf"/>
          <p:cNvPicPr>
            <a:picLocks noChangeAspect="1" noChangeArrowheads="1"/>
          </p:cNvPicPr>
          <p:nvPr/>
        </p:nvPicPr>
        <p:blipFill>
          <a:blip r:embed="rId5" cstate="print"/>
          <a:srcRect/>
          <a:stretch>
            <a:fillRect/>
          </a:stretch>
        </p:blipFill>
        <p:spPr bwMode="auto">
          <a:xfrm>
            <a:off x="6019801" y="4042964"/>
            <a:ext cx="484188" cy="654050"/>
          </a:xfrm>
          <a:prstGeom prst="rect">
            <a:avLst/>
          </a:prstGeom>
          <a:noFill/>
          <a:ln w="9525">
            <a:noFill/>
            <a:miter lim="800000"/>
            <a:headEnd/>
            <a:tailEnd/>
          </a:ln>
        </p:spPr>
      </p:pic>
      <p:sp>
        <p:nvSpPr>
          <p:cNvPr id="25" name="Rectangle 3"/>
          <p:cNvSpPr txBox="1">
            <a:spLocks noChangeArrowheads="1"/>
          </p:cNvSpPr>
          <p:nvPr/>
        </p:nvSpPr>
        <p:spPr bwMode="auto">
          <a:xfrm>
            <a:off x="415436" y="5052164"/>
            <a:ext cx="8458200" cy="1120036"/>
          </a:xfrm>
          <a:prstGeom prst="rect">
            <a:avLst/>
          </a:prstGeom>
          <a:noFill/>
          <a:ln w="9525">
            <a:noFill/>
            <a:miter lim="800000"/>
            <a:headEnd/>
            <a:tailEnd/>
          </a:ln>
        </p:spPr>
        <p:txBody>
          <a:bodyPr vert="horz" wrap="square" lIns="9144" tIns="9144" rIns="9144" bIns="9144" numCol="1" anchor="t" anchorCtr="0" compatLnSpc="1">
            <a:prstTxWarp prst="textNoShape">
              <a:avLst/>
            </a:prstTxWarp>
            <a:normAutofit/>
          </a:bodyPr>
          <a:lstStyle/>
          <a:p>
            <a:pPr marL="342900" lvl="0" indent="-342900" defTabSz="1020763" eaLnBrk="0" fontAlgn="base" hangingPunct="0">
              <a:lnSpc>
                <a:spcPct val="90000"/>
              </a:lnSpc>
              <a:spcBef>
                <a:spcPct val="40000"/>
              </a:spcBef>
              <a:spcAft>
                <a:spcPct val="0"/>
              </a:spcAft>
              <a:buFont typeface="Arial" panose="020B0604020202020204" pitchFamily="34" charset="0"/>
              <a:buChar char="•"/>
            </a:pPr>
            <a:r>
              <a:rPr lang="en-US" sz="2000" kern="0" dirty="0" smtClean="0">
                <a:latin typeface="Arial" panose="020B0604020202020204" pitchFamily="34" charset="0"/>
                <a:cs typeface="Arial" panose="020B0604020202020204" pitchFamily="34" charset="0"/>
              </a:rPr>
              <a:t> Uses Factory Software Design Pattern </a:t>
            </a:r>
          </a:p>
          <a:p>
            <a:pPr marL="342900" lvl="0" indent="-342900" defTabSz="1020763" eaLnBrk="0" fontAlgn="base" hangingPunct="0">
              <a:lnSpc>
                <a:spcPct val="90000"/>
              </a:lnSpc>
              <a:spcBef>
                <a:spcPct val="40000"/>
              </a:spcBef>
              <a:spcAft>
                <a:spcPct val="0"/>
              </a:spcAft>
              <a:buFont typeface="Arial" panose="020B0604020202020204" pitchFamily="34" charset="0"/>
              <a:buChar char="•"/>
            </a:pPr>
            <a:r>
              <a:rPr lang="en-US" sz="2000" kern="0" dirty="0" smtClean="0">
                <a:latin typeface="Arial" panose="020B0604020202020204" pitchFamily="34" charset="0"/>
                <a:cs typeface="Arial" panose="020B0604020202020204" pitchFamily="34" charset="0"/>
              </a:rPr>
              <a:t>“Subtypes” in User Input Stored as Different Configurations of the Same C++ Classes</a:t>
            </a:r>
          </a:p>
        </p:txBody>
      </p:sp>
      <p:sp>
        <p:nvSpPr>
          <p:cNvPr id="24" name="Down Arrow 23"/>
          <p:cNvSpPr/>
          <p:nvPr/>
        </p:nvSpPr>
        <p:spPr bwMode="auto">
          <a:xfrm>
            <a:off x="5105400" y="4728764"/>
            <a:ext cx="1406769" cy="658692"/>
          </a:xfrm>
          <a:prstGeom prst="downArrow">
            <a:avLst/>
          </a:prstGeom>
          <a:solidFill>
            <a:schemeClr val="accent3">
              <a:lumMod val="75000"/>
            </a:schemeClr>
          </a:solidFill>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a:lstStyle/>
          <a:p>
            <a:pPr algn="ctr" eaLnBrk="0" fontAlgn="base" hangingPunct="0">
              <a:spcBef>
                <a:spcPct val="0"/>
              </a:spcBef>
              <a:spcAft>
                <a:spcPct val="0"/>
              </a:spcAft>
              <a:defRPr/>
            </a:pPr>
            <a:r>
              <a:rPr lang="en-US" sz="1200" dirty="0" smtClean="0">
                <a:solidFill>
                  <a:prstClr val="white"/>
                </a:solidFill>
              </a:rPr>
              <a:t>Replay File</a:t>
            </a:r>
            <a:endParaRPr lang="en-US" sz="1200" dirty="0">
              <a:solidFill>
                <a:prstClr val="white"/>
              </a:solidFill>
            </a:endParaRPr>
          </a:p>
        </p:txBody>
      </p:sp>
      <p:pic>
        <p:nvPicPr>
          <p:cNvPr id="22530" name="Picture 2" descr="C:\Users\M272210\Documents\MORSS\Event.png"/>
          <p:cNvPicPr>
            <a:picLocks noChangeAspect="1" noChangeArrowheads="1"/>
          </p:cNvPicPr>
          <p:nvPr/>
        </p:nvPicPr>
        <p:blipFill>
          <a:blip r:embed="rId6" cstate="print"/>
          <a:srcRect l="8078" t="-3686" r="4236"/>
          <a:stretch>
            <a:fillRect/>
          </a:stretch>
        </p:blipFill>
        <p:spPr bwMode="auto">
          <a:xfrm>
            <a:off x="6880860" y="2343704"/>
            <a:ext cx="613863" cy="487680"/>
          </a:xfrm>
          <a:prstGeom prst="rect">
            <a:avLst/>
          </a:prstGeom>
          <a:noFill/>
          <a:ln>
            <a:solidFill>
              <a:schemeClr val="tx1"/>
            </a:solidFill>
          </a:ln>
        </p:spPr>
      </p:pic>
      <p:pic>
        <p:nvPicPr>
          <p:cNvPr id="27" name="Picture 2" descr="C:\Users\m283543\AppData\Local\Microsoft\Windows\Temporary Internet Files\Content.IE5\3GRINN2Q\MC900251225[1].wmf"/>
          <p:cNvPicPr>
            <a:picLocks noChangeAspect="1" noChangeArrowheads="1"/>
          </p:cNvPicPr>
          <p:nvPr/>
        </p:nvPicPr>
        <p:blipFill>
          <a:blip r:embed="rId7" cstate="print"/>
          <a:srcRect/>
          <a:stretch>
            <a:fillRect/>
          </a:stretch>
        </p:blipFill>
        <p:spPr bwMode="auto">
          <a:xfrm>
            <a:off x="4648200" y="4195364"/>
            <a:ext cx="779463" cy="502441"/>
          </a:xfrm>
          <a:prstGeom prst="rect">
            <a:avLst/>
          </a:prstGeom>
          <a:noFill/>
          <a:ln w="9525">
            <a:noFill/>
            <a:miter lim="800000"/>
            <a:headEnd/>
            <a:tailEnd/>
          </a:ln>
        </p:spPr>
      </p:pic>
      <p:pic>
        <p:nvPicPr>
          <p:cNvPr id="28" name="Picture 2" descr="C:\Users\M272210\AppData\Local\Microsoft\Windows\Temporary Internet Files\Content.IE5\C1NPGI39\MC900199781[1].wmf"/>
          <p:cNvPicPr>
            <a:picLocks noChangeAspect="1" noChangeArrowheads="1"/>
          </p:cNvPicPr>
          <p:nvPr/>
        </p:nvPicPr>
        <p:blipFill>
          <a:blip r:embed="rId8" cstate="print"/>
          <a:srcRect/>
          <a:stretch>
            <a:fillRect/>
          </a:stretch>
        </p:blipFill>
        <p:spPr bwMode="auto">
          <a:xfrm>
            <a:off x="7162800" y="4119164"/>
            <a:ext cx="690608" cy="549021"/>
          </a:xfrm>
          <a:prstGeom prst="rect">
            <a:avLst/>
          </a:prstGeom>
          <a:noFill/>
        </p:spPr>
      </p:pic>
      <p:sp>
        <p:nvSpPr>
          <p:cNvPr id="3" name="TextBox 2"/>
          <p:cNvSpPr txBox="1"/>
          <p:nvPr/>
        </p:nvSpPr>
        <p:spPr>
          <a:xfrm>
            <a:off x="5019554" y="5930102"/>
            <a:ext cx="3020379" cy="307777"/>
          </a:xfrm>
          <a:prstGeom prst="rect">
            <a:avLst/>
          </a:prstGeom>
          <a:noFill/>
        </p:spPr>
        <p:txBody>
          <a:bodyPr wrap="none" rtlCol="0">
            <a:spAutoFit/>
          </a:bodyPr>
          <a:lstStyle/>
          <a:p>
            <a:r>
              <a:rPr lang="en-US" sz="1400" dirty="0" smtClean="0">
                <a:solidFill>
                  <a:srgbClr val="0000CC"/>
                </a:solidFill>
                <a:latin typeface="Arial" pitchFamily="34" charset="0"/>
                <a:cs typeface="Arial" pitchFamily="34" charset="0"/>
              </a:rPr>
              <a:t>Replay File has a .aer file extension</a:t>
            </a:r>
            <a:endParaRPr lang="en-US" sz="1400" dirty="0">
              <a:solidFill>
                <a:srgbClr val="0000CC"/>
              </a:solidFill>
              <a:latin typeface="Arial" pitchFamily="34" charset="0"/>
              <a:cs typeface="Arial" pitchFamily="34" charset="0"/>
            </a:endParaRPr>
          </a:p>
        </p:txBody>
      </p:sp>
    </p:spTree>
    <p:extLst>
      <p:ext uri="{BB962C8B-B14F-4D97-AF65-F5344CB8AC3E}">
        <p14:creationId xmlns:p14="http://schemas.microsoft.com/office/powerpoint/2010/main" val="237694247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 Management</a:t>
            </a:r>
            <a:endParaRPr lang="en-US" dirty="0"/>
          </a:p>
        </p:txBody>
      </p:sp>
      <p:sp>
        <p:nvSpPr>
          <p:cNvPr id="3" name="Content Placeholder 2"/>
          <p:cNvSpPr>
            <a:spLocks noGrp="1"/>
          </p:cNvSpPr>
          <p:nvPr>
            <p:ph idx="1"/>
          </p:nvPr>
        </p:nvSpPr>
        <p:spPr>
          <a:xfrm>
            <a:off x="457200" y="1600203"/>
            <a:ext cx="5208588" cy="3581397"/>
          </a:xfrm>
        </p:spPr>
        <p:txBody>
          <a:bodyPr>
            <a:normAutofit fontScale="92500" lnSpcReduction="10000"/>
          </a:bodyPr>
          <a:lstStyle/>
          <a:p>
            <a:r>
              <a:rPr lang="en-US" sz="2000" b="0" dirty="0" smtClean="0"/>
              <a:t>Every Simulation Object Type Aggregates a Clock Source</a:t>
            </a:r>
          </a:p>
          <a:p>
            <a:pPr lvl="1"/>
            <a:r>
              <a:rPr lang="en-US" sz="2000" dirty="0" smtClean="0"/>
              <a:t>WsfClockSource</a:t>
            </a:r>
            <a:r>
              <a:rPr lang="en-US" sz="2000" b="0" dirty="0" smtClean="0"/>
              <a:t> supplies methods to start, stop (pause), and reset a clock</a:t>
            </a:r>
          </a:p>
          <a:p>
            <a:r>
              <a:rPr lang="en-US" sz="2000" b="0" dirty="0" smtClean="0"/>
              <a:t>Real-time simulations use instantiation of </a:t>
            </a:r>
            <a:r>
              <a:rPr lang="en-US" sz="2000" dirty="0" smtClean="0"/>
              <a:t>WsfRealTimeClockSource</a:t>
            </a:r>
            <a:r>
              <a:rPr lang="en-US" sz="2000" b="0" dirty="0" smtClean="0"/>
              <a:t> </a:t>
            </a:r>
          </a:p>
          <a:p>
            <a:pPr lvl="1"/>
            <a:r>
              <a:rPr lang="en-US" sz="2000" b="0" dirty="0" smtClean="0"/>
              <a:t>Contains a wall clock object to maintain the elapsed "real" time</a:t>
            </a:r>
          </a:p>
          <a:p>
            <a:pPr lvl="1"/>
            <a:r>
              <a:rPr lang="en-US" sz="2000" b="0" dirty="0" smtClean="0"/>
              <a:t>Retrieves system time based on the real-time clock of the computer</a:t>
            </a:r>
          </a:p>
          <a:p>
            <a:endParaRPr lang="en-US" b="0" dirty="0"/>
          </a:p>
        </p:txBody>
      </p:sp>
      <p:pic>
        <p:nvPicPr>
          <p:cNvPr id="4" name="Picture 3"/>
          <p:cNvPicPr>
            <a:picLocks noChangeAspect="1" noChangeArrowheads="1"/>
          </p:cNvPicPr>
          <p:nvPr/>
        </p:nvPicPr>
        <p:blipFill>
          <a:blip r:embed="rId2" cstate="print"/>
          <a:srcRect/>
          <a:stretch>
            <a:fillRect/>
          </a:stretch>
        </p:blipFill>
        <p:spPr bwMode="auto">
          <a:xfrm>
            <a:off x="5665788" y="1824038"/>
            <a:ext cx="3021012" cy="3867150"/>
          </a:xfrm>
          <a:prstGeom prst="rect">
            <a:avLst/>
          </a:prstGeom>
          <a:noFill/>
          <a:ln w="9525">
            <a:noFill/>
            <a:miter lim="800000"/>
            <a:headEnd/>
            <a:tailEnd/>
          </a:ln>
          <a:effectLst/>
        </p:spPr>
      </p:pic>
      <p:pic>
        <p:nvPicPr>
          <p:cNvPr id="6" name="Picture 2" descr="C:\Users\m283543\AppData\Local\Microsoft\Windows\Temporary Internet Files\Content.IE5\DG5NZLUD\MC900431586[1].png"/>
          <p:cNvPicPr>
            <a:picLocks noChangeAspect="1" noChangeArrowheads="1"/>
          </p:cNvPicPr>
          <p:nvPr/>
        </p:nvPicPr>
        <p:blipFill>
          <a:blip r:embed="rId3" cstate="print"/>
          <a:srcRect/>
          <a:stretch>
            <a:fillRect/>
          </a:stretch>
        </p:blipFill>
        <p:spPr bwMode="auto">
          <a:xfrm>
            <a:off x="2286000" y="5029200"/>
            <a:ext cx="1085117" cy="1085117"/>
          </a:xfrm>
          <a:prstGeom prst="rect">
            <a:avLst/>
          </a:prstGeom>
          <a:noFill/>
          <a:ln w="9525">
            <a:noFill/>
            <a:miter lim="800000"/>
            <a:headEnd/>
            <a:tailEnd/>
          </a:ln>
        </p:spPr>
      </p:pic>
    </p:spTree>
    <p:extLst>
      <p:ext uri="{BB962C8B-B14F-4D97-AF65-F5344CB8AC3E}">
        <p14:creationId xmlns:p14="http://schemas.microsoft.com/office/powerpoint/2010/main" val="16319446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Event Management</a:t>
            </a:r>
            <a:endParaRPr lang="en-US" dirty="0"/>
          </a:p>
        </p:txBody>
      </p:sp>
      <p:sp>
        <p:nvSpPr>
          <p:cNvPr id="3" name="Rectangle 3"/>
          <p:cNvSpPr txBox="1">
            <a:spLocks noChangeArrowheads="1"/>
          </p:cNvSpPr>
          <p:nvPr/>
        </p:nvSpPr>
        <p:spPr bwMode="auto">
          <a:xfrm>
            <a:off x="4481848" y="1122363"/>
            <a:ext cx="4662152" cy="4768850"/>
          </a:xfrm>
          <a:prstGeom prst="rect">
            <a:avLst/>
          </a:prstGeom>
          <a:noFill/>
          <a:ln w="9525">
            <a:noFill/>
            <a:miter lim="800000"/>
            <a:headEnd/>
            <a:tailEnd/>
          </a:ln>
        </p:spPr>
        <p:txBody>
          <a:bodyPr vert="horz" wrap="square" lIns="182880" tIns="182880" rIns="182880" bIns="182880" numCol="1" anchor="t" anchorCtr="0" compatLnSpc="1">
            <a:prstTxWarp prst="textNoShape">
              <a:avLst/>
            </a:prstTxWarp>
          </a:bodyPr>
          <a:lstStyle/>
          <a:p>
            <a:pPr marL="169863" marR="0" lvl="0" indent="-169863" algn="l" defTabSz="820738" rtl="0" eaLnBrk="0" fontAlgn="base" latinLnBrk="0" hangingPunct="0">
              <a:lnSpc>
                <a:spcPct val="100000"/>
              </a:lnSpc>
              <a:spcBef>
                <a:spcPct val="20000"/>
              </a:spcBef>
              <a:spcAft>
                <a:spcPct val="0"/>
              </a:spcAft>
              <a:buClr>
                <a:schemeClr val="tx2"/>
              </a:buClr>
              <a:buSzTx/>
              <a:buFontTx/>
              <a:buChar char="•"/>
              <a:tabLst/>
              <a:defRPr/>
            </a:pPr>
            <a:r>
              <a:rPr kumimoji="0" lang="en-US" sz="1600" b="0" i="0" u="none" strike="noStrike" kern="0" cap="none" spc="0" normalizeH="0" baseline="0" noProof="0" dirty="0" smtClean="0">
                <a:ln>
                  <a:noFill/>
                </a:ln>
                <a:solidFill>
                  <a:schemeClr val="tx1"/>
                </a:solidFill>
                <a:effectLst/>
                <a:uLnTx/>
                <a:uFillTx/>
                <a:latin typeface="Arial" panose="020B0604020202020204" pitchFamily="34" charset="0"/>
                <a:cs typeface="Arial" panose="020B0604020202020204" pitchFamily="34" charset="0"/>
              </a:rPr>
              <a:t>A simulation object (</a:t>
            </a:r>
            <a:r>
              <a:rPr kumimoji="0" lang="en-US" sz="1600" b="1" i="0" u="none" strike="noStrike" kern="0" cap="none" spc="0" normalizeH="0" baseline="0" noProof="0" dirty="0" smtClean="0">
                <a:ln>
                  <a:noFill/>
                </a:ln>
                <a:solidFill>
                  <a:schemeClr val="tx1"/>
                </a:solidFill>
                <a:effectLst/>
                <a:uLnTx/>
                <a:uFillTx/>
                <a:latin typeface="Arial" panose="020B0604020202020204" pitchFamily="34" charset="0"/>
                <a:cs typeface="Arial" panose="020B0604020202020204" pitchFamily="34" charset="0"/>
              </a:rPr>
              <a:t>WsfSimulation</a:t>
            </a:r>
            <a:r>
              <a:rPr kumimoji="0" lang="en-US" sz="1600" b="0" i="0" u="none" strike="noStrike" kern="0" cap="none" spc="0" normalizeH="0" baseline="0" noProof="0" dirty="0" smtClean="0">
                <a:ln>
                  <a:noFill/>
                </a:ln>
                <a:solidFill>
                  <a:schemeClr val="tx1"/>
                </a:solidFill>
                <a:effectLst/>
                <a:uLnTx/>
                <a:uFillTx/>
                <a:latin typeface="Arial" panose="020B0604020202020204" pitchFamily="34" charset="0"/>
                <a:cs typeface="Arial" panose="020B0604020202020204" pitchFamily="34" charset="0"/>
              </a:rPr>
              <a:t>) creates an event manager during construction. The event manager (</a:t>
            </a:r>
            <a:r>
              <a:rPr kumimoji="0" lang="en-US" sz="1600" b="1" i="0" u="none" strike="noStrike" kern="0" cap="none" spc="0" normalizeH="0" baseline="0" noProof="0" dirty="0" smtClean="0">
                <a:ln>
                  <a:noFill/>
                </a:ln>
                <a:solidFill>
                  <a:schemeClr val="tx1"/>
                </a:solidFill>
                <a:effectLst/>
                <a:uLnTx/>
                <a:uFillTx/>
                <a:latin typeface="Arial" panose="020B0604020202020204" pitchFamily="34" charset="0"/>
                <a:cs typeface="Arial" panose="020B0604020202020204" pitchFamily="34" charset="0"/>
              </a:rPr>
              <a:t>WsfEventManager</a:t>
            </a:r>
            <a:r>
              <a:rPr kumimoji="0" lang="en-US" sz="1600" b="0" i="0" u="none" strike="noStrike" kern="0" cap="none" spc="0" normalizeH="0" baseline="0" noProof="0" dirty="0" smtClean="0">
                <a:ln>
                  <a:noFill/>
                </a:ln>
                <a:solidFill>
                  <a:schemeClr val="tx1"/>
                </a:solidFill>
                <a:effectLst/>
                <a:uLnTx/>
                <a:uFillTx/>
                <a:latin typeface="Arial" panose="020B0604020202020204" pitchFamily="34" charset="0"/>
                <a:cs typeface="Arial" panose="020B0604020202020204" pitchFamily="34" charset="0"/>
              </a:rPr>
              <a:t>) maintains a time-ordered queue of events. This event queue is a Standard Template Library (STL) priority_queue with each element ordered by increasing time. The time indicates when the event (</a:t>
            </a:r>
            <a:r>
              <a:rPr kumimoji="0" lang="en-US" sz="1600" b="1" i="0" u="none" strike="noStrike" kern="0" cap="none" spc="0" normalizeH="0" baseline="0" noProof="0" dirty="0" smtClean="0">
                <a:ln>
                  <a:noFill/>
                </a:ln>
                <a:solidFill>
                  <a:schemeClr val="tx1"/>
                </a:solidFill>
                <a:effectLst/>
                <a:uLnTx/>
                <a:uFillTx/>
                <a:latin typeface="Arial" panose="020B0604020202020204" pitchFamily="34" charset="0"/>
                <a:cs typeface="Arial" panose="020B0604020202020204" pitchFamily="34" charset="0"/>
              </a:rPr>
              <a:t>WsfEvent</a:t>
            </a:r>
            <a:r>
              <a:rPr kumimoji="0" lang="en-US" sz="1600" b="0" i="0" u="none" strike="noStrike" kern="0" cap="none" spc="0" normalizeH="0" baseline="0" noProof="0" dirty="0" smtClean="0">
                <a:ln>
                  <a:noFill/>
                </a:ln>
                <a:solidFill>
                  <a:schemeClr val="tx1"/>
                </a:solidFill>
                <a:effectLst/>
                <a:uLnTx/>
                <a:uFillTx/>
                <a:latin typeface="Arial" panose="020B0604020202020204" pitchFamily="34" charset="0"/>
                <a:cs typeface="Arial" panose="020B0604020202020204" pitchFamily="34" charset="0"/>
              </a:rPr>
              <a:t>) is to be dispatched. </a:t>
            </a:r>
          </a:p>
          <a:p>
            <a:pPr marL="169863" marR="0" lvl="0" indent="-169863" algn="l" defTabSz="820738" rtl="0" eaLnBrk="0" fontAlgn="base" latinLnBrk="0" hangingPunct="0">
              <a:lnSpc>
                <a:spcPct val="100000"/>
              </a:lnSpc>
              <a:spcBef>
                <a:spcPct val="20000"/>
              </a:spcBef>
              <a:spcAft>
                <a:spcPct val="0"/>
              </a:spcAft>
              <a:buClr>
                <a:schemeClr val="tx2"/>
              </a:buClr>
              <a:buSzTx/>
              <a:buFontTx/>
              <a:buChar char="•"/>
              <a:tabLst/>
              <a:defRPr/>
            </a:pPr>
            <a:r>
              <a:rPr kumimoji="0" lang="en-US" sz="1600" b="0" i="0" u="none" strike="noStrike" kern="0" cap="none" spc="0" normalizeH="0" baseline="0" noProof="0" dirty="0" smtClean="0">
                <a:ln>
                  <a:noFill/>
                </a:ln>
                <a:solidFill>
                  <a:schemeClr val="tx1"/>
                </a:solidFill>
                <a:effectLst/>
                <a:uLnTx/>
                <a:uFillTx/>
                <a:latin typeface="Arial" panose="020B0604020202020204" pitchFamily="34" charset="0"/>
                <a:cs typeface="Arial" panose="020B0604020202020204" pitchFamily="34" charset="0"/>
              </a:rPr>
              <a:t>The event manager provides methods to add events to the queue, peek at but not remove the next event to dispatch, pop the next event off the queue, and reset the queue back to an empty state. The interface to add an event is exercised through the simulation object </a:t>
            </a:r>
            <a:r>
              <a:rPr kumimoji="0" lang="en-US" sz="1600" b="1" i="1" u="none" strike="noStrike" kern="0" cap="none" spc="0" normalizeH="0" baseline="0" noProof="0" dirty="0" smtClean="0">
                <a:ln>
                  <a:noFill/>
                </a:ln>
                <a:solidFill>
                  <a:schemeClr val="tx1"/>
                </a:solidFill>
                <a:effectLst/>
                <a:uLnTx/>
                <a:uFillTx/>
                <a:latin typeface="Arial" panose="020B0604020202020204" pitchFamily="34" charset="0"/>
                <a:cs typeface="Arial" panose="020B0604020202020204" pitchFamily="34" charset="0"/>
              </a:rPr>
              <a:t>AddEvent</a:t>
            </a:r>
            <a:r>
              <a:rPr kumimoji="0" lang="en-US" sz="1600" b="0" i="0" u="none" strike="noStrike" kern="0" cap="none" spc="0" normalizeH="0" baseline="0" noProof="0" dirty="0" smtClean="0">
                <a:ln>
                  <a:noFill/>
                </a:ln>
                <a:solidFill>
                  <a:schemeClr val="tx1"/>
                </a:solidFill>
                <a:effectLst/>
                <a:uLnTx/>
                <a:uFillTx/>
                <a:latin typeface="Arial" panose="020B0604020202020204" pitchFamily="34" charset="0"/>
                <a:cs typeface="Arial" panose="020B0604020202020204" pitchFamily="34" charset="0"/>
              </a:rPr>
              <a:t> method. </a:t>
            </a:r>
            <a:endParaRPr kumimoji="0" lang="en-US" sz="1600" b="0" i="0" u="none" strike="noStrike" kern="0" cap="none" spc="0" normalizeH="0" baseline="0" noProof="0" dirty="0">
              <a:ln>
                <a:noFill/>
              </a:ln>
              <a:solidFill>
                <a:schemeClr val="tx1"/>
              </a:solidFill>
              <a:effectLst/>
              <a:uLnTx/>
              <a:uFillTx/>
              <a:latin typeface="Arial" panose="020B0604020202020204" pitchFamily="34" charset="0"/>
              <a:cs typeface="Arial" panose="020B0604020202020204" pitchFamily="34" charset="0"/>
            </a:endParaRPr>
          </a:p>
        </p:txBody>
      </p:sp>
      <p:pic>
        <p:nvPicPr>
          <p:cNvPr id="4" name="Picture 4"/>
          <p:cNvPicPr>
            <a:picLocks noChangeAspect="1" noChangeArrowheads="1"/>
          </p:cNvPicPr>
          <p:nvPr/>
        </p:nvPicPr>
        <p:blipFill>
          <a:blip r:embed="rId2" cstate="print"/>
          <a:srcRect/>
          <a:stretch>
            <a:fillRect/>
          </a:stretch>
        </p:blipFill>
        <p:spPr bwMode="auto">
          <a:xfrm>
            <a:off x="123825" y="1298575"/>
            <a:ext cx="4687909" cy="3131757"/>
          </a:xfrm>
          <a:prstGeom prst="rect">
            <a:avLst/>
          </a:prstGeom>
          <a:noFill/>
          <a:ln w="9525">
            <a:noFill/>
            <a:miter lim="800000"/>
            <a:headEnd/>
            <a:tailEnd/>
          </a:ln>
          <a:effectLst/>
        </p:spPr>
      </p:pic>
      <p:sp>
        <p:nvSpPr>
          <p:cNvPr id="5" name="Rectangle 5"/>
          <p:cNvSpPr>
            <a:spLocks noChangeArrowheads="1"/>
          </p:cNvSpPr>
          <p:nvPr/>
        </p:nvSpPr>
        <p:spPr bwMode="auto">
          <a:xfrm>
            <a:off x="-152400" y="4411663"/>
            <a:ext cx="5364163" cy="2045432"/>
          </a:xfrm>
          <a:prstGeom prst="rect">
            <a:avLst/>
          </a:prstGeom>
          <a:noFill/>
          <a:ln w="9525">
            <a:noFill/>
            <a:miter lim="800000"/>
            <a:headEnd/>
            <a:tailEnd/>
          </a:ln>
          <a:effectLst/>
        </p:spPr>
        <p:txBody>
          <a:bodyPr lIns="457200" tIns="274320" rIns="457200" bIns="44450">
            <a:spAutoFit/>
          </a:bodyPr>
          <a:lstStyle/>
          <a:p>
            <a:pPr marL="225425" indent="-225425" defTabSz="885825">
              <a:spcBef>
                <a:spcPct val="20000"/>
              </a:spcBef>
              <a:buClr>
                <a:schemeClr val="tx2"/>
              </a:buClr>
              <a:buFont typeface="Arial" pitchFamily="34" charset="0"/>
              <a:buChar char="•"/>
            </a:pPr>
            <a:r>
              <a:rPr lang="en-US" sz="1600" kern="0" dirty="0">
                <a:latin typeface="Arial" panose="020B0604020202020204" pitchFamily="34" charset="0"/>
                <a:cs typeface="Arial" panose="020B0604020202020204" pitchFamily="34" charset="0"/>
              </a:rPr>
              <a:t>An event step simulation waits for the next event </a:t>
            </a:r>
            <a:r>
              <a:rPr lang="en-US" sz="1600" b="0" dirty="0">
                <a:solidFill>
                  <a:srgbClr val="000000"/>
                </a:solidFill>
                <a:latin typeface="Arial" panose="020B0604020202020204" pitchFamily="34" charset="0"/>
                <a:cs typeface="Arial" panose="020B0604020202020204" pitchFamily="34" charset="0"/>
              </a:rPr>
              <a:t>by peeking at the </a:t>
            </a:r>
            <a:r>
              <a:rPr lang="en-US" sz="1600" dirty="0" smtClean="0">
                <a:solidFill>
                  <a:srgbClr val="000000"/>
                </a:solidFill>
                <a:latin typeface="Arial" panose="020B0604020202020204" pitchFamily="34" charset="0"/>
                <a:cs typeface="Arial" panose="020B0604020202020204" pitchFamily="34" charset="0"/>
              </a:rPr>
              <a:t>front</a:t>
            </a:r>
            <a:r>
              <a:rPr lang="en-US" sz="1600" b="0" dirty="0" smtClean="0">
                <a:solidFill>
                  <a:srgbClr val="000000"/>
                </a:solidFill>
                <a:latin typeface="Arial" panose="020B0604020202020204" pitchFamily="34" charset="0"/>
                <a:cs typeface="Arial" panose="020B0604020202020204" pitchFamily="34" charset="0"/>
              </a:rPr>
              <a:t> </a:t>
            </a:r>
            <a:r>
              <a:rPr lang="en-US" sz="1600" b="0" dirty="0">
                <a:solidFill>
                  <a:srgbClr val="000000"/>
                </a:solidFill>
                <a:latin typeface="Arial" panose="020B0604020202020204" pitchFamily="34" charset="0"/>
                <a:cs typeface="Arial" panose="020B0604020202020204" pitchFamily="34" charset="0"/>
              </a:rPr>
              <a:t>of the event queue. Both the event step and frame step simulation objects dispatch events during calls to the </a:t>
            </a:r>
            <a:r>
              <a:rPr lang="en-US" sz="1600" b="1" i="1" dirty="0" smtClean="0">
                <a:solidFill>
                  <a:srgbClr val="000000"/>
                </a:solidFill>
                <a:latin typeface="Arial" panose="020B0604020202020204" pitchFamily="34" charset="0"/>
                <a:cs typeface="Arial" panose="020B0604020202020204" pitchFamily="34" charset="0"/>
              </a:rPr>
              <a:t>AdvanceTime</a:t>
            </a:r>
            <a:r>
              <a:rPr lang="en-US" sz="1600" b="0" dirty="0" smtClean="0">
                <a:solidFill>
                  <a:srgbClr val="000000"/>
                </a:solidFill>
                <a:latin typeface="Arial" panose="020B0604020202020204" pitchFamily="34" charset="0"/>
                <a:cs typeface="Arial" panose="020B0604020202020204" pitchFamily="34" charset="0"/>
              </a:rPr>
              <a:t> </a:t>
            </a:r>
            <a:r>
              <a:rPr lang="en-US" sz="1600" b="0" dirty="0">
                <a:solidFill>
                  <a:srgbClr val="000000"/>
                </a:solidFill>
                <a:latin typeface="Arial" panose="020B0604020202020204" pitchFamily="34" charset="0"/>
                <a:cs typeface="Arial" panose="020B0604020202020204" pitchFamily="34" charset="0"/>
              </a:rPr>
              <a:t>method. Events are popped off the queue and their </a:t>
            </a:r>
            <a:r>
              <a:rPr lang="en-US" sz="1600" b="1" i="1" dirty="0" smtClean="0">
                <a:solidFill>
                  <a:srgbClr val="000000"/>
                </a:solidFill>
                <a:latin typeface="Arial" panose="020B0604020202020204" pitchFamily="34" charset="0"/>
                <a:cs typeface="Arial" panose="020B0604020202020204" pitchFamily="34" charset="0"/>
              </a:rPr>
              <a:t>Execute</a:t>
            </a:r>
            <a:r>
              <a:rPr lang="en-US" sz="1600" dirty="0">
                <a:solidFill>
                  <a:srgbClr val="000000"/>
                </a:solidFill>
                <a:latin typeface="Arial" panose="020B0604020202020204" pitchFamily="34" charset="0"/>
                <a:cs typeface="Arial" panose="020B0604020202020204" pitchFamily="34" charset="0"/>
              </a:rPr>
              <a:t> </a:t>
            </a:r>
            <a:r>
              <a:rPr lang="en-US" sz="1600" b="0" dirty="0" smtClean="0">
                <a:solidFill>
                  <a:srgbClr val="000000"/>
                </a:solidFill>
                <a:latin typeface="Arial" panose="020B0604020202020204" pitchFamily="34" charset="0"/>
                <a:cs typeface="Arial" panose="020B0604020202020204" pitchFamily="34" charset="0"/>
              </a:rPr>
              <a:t>method </a:t>
            </a:r>
            <a:r>
              <a:rPr lang="en-US" sz="1600" b="0" dirty="0">
                <a:solidFill>
                  <a:srgbClr val="000000"/>
                </a:solidFill>
                <a:latin typeface="Arial" panose="020B0604020202020204" pitchFamily="34" charset="0"/>
                <a:cs typeface="Arial" panose="020B0604020202020204" pitchFamily="34" charset="0"/>
              </a:rPr>
              <a:t>called. </a:t>
            </a:r>
          </a:p>
        </p:txBody>
      </p:sp>
      <p:pic>
        <p:nvPicPr>
          <p:cNvPr id="7" name="Picture 2" descr="C:\Users\M272210\Documents\MORSS\Event.png"/>
          <p:cNvPicPr>
            <a:picLocks noChangeAspect="1" noChangeArrowheads="1"/>
          </p:cNvPicPr>
          <p:nvPr/>
        </p:nvPicPr>
        <p:blipFill>
          <a:blip r:embed="rId3" cstate="print"/>
          <a:srcRect l="8078" t="-3686" r="4236"/>
          <a:stretch>
            <a:fillRect/>
          </a:stretch>
        </p:blipFill>
        <p:spPr bwMode="auto">
          <a:xfrm>
            <a:off x="7467600" y="5334000"/>
            <a:ext cx="1066800" cy="847513"/>
          </a:xfrm>
          <a:prstGeom prst="rect">
            <a:avLst/>
          </a:prstGeom>
          <a:noFill/>
          <a:ln>
            <a:solidFill>
              <a:schemeClr val="tx1"/>
            </a:solidFill>
          </a:ln>
        </p:spPr>
      </p:pic>
    </p:spTree>
    <p:extLst>
      <p:ext uri="{BB962C8B-B14F-4D97-AF65-F5344CB8AC3E}">
        <p14:creationId xmlns:p14="http://schemas.microsoft.com/office/powerpoint/2010/main" val="415280657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Terrain Management</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WsfTerrain</a:t>
            </a:r>
            <a:r>
              <a:rPr lang="en-US" b="0" dirty="0" smtClean="0"/>
              <a:t> class implements terrain database and query operations</a:t>
            </a:r>
          </a:p>
          <a:p>
            <a:pPr lvl="1"/>
            <a:r>
              <a:rPr lang="en-US" b="0" dirty="0" smtClean="0"/>
              <a:t>Maintains static data that represents the terrain database </a:t>
            </a:r>
          </a:p>
          <a:p>
            <a:pPr lvl="1"/>
            <a:r>
              <a:rPr lang="en-US" b="0" dirty="0" smtClean="0"/>
              <a:t>Query methods reference this database to get their terrain data </a:t>
            </a:r>
          </a:p>
          <a:p>
            <a:pPr lvl="1"/>
            <a:r>
              <a:rPr lang="en-US" b="0" dirty="0" smtClean="0"/>
              <a:t>Note that tiles are shared between </a:t>
            </a:r>
            <a:r>
              <a:rPr lang="en-US" dirty="0" smtClean="0"/>
              <a:t>WsfTerrain</a:t>
            </a:r>
            <a:r>
              <a:rPr lang="en-US" b="0" dirty="0" smtClean="0"/>
              <a:t> objects through a reference counting mechanism. Thus, only a single instance of a specific tile will actually exist in memory.</a:t>
            </a:r>
          </a:p>
          <a:p>
            <a:r>
              <a:rPr lang="en-US" b="0" dirty="0" smtClean="0"/>
              <a:t>Digital Terrain Elevation Data (DTED) is one form of terrain datasets that are cached and accessible through this class </a:t>
            </a:r>
          </a:p>
          <a:p>
            <a:pPr lvl="1"/>
            <a:r>
              <a:rPr lang="en-US" b="0" dirty="0" smtClean="0"/>
              <a:t>DTED Level 0, 1, &amp; 2 are supported</a:t>
            </a:r>
          </a:p>
          <a:p>
            <a:r>
              <a:rPr lang="en-US" b="0" dirty="0" smtClean="0"/>
              <a:t>United States Geological Survey (USGS) Digital Elevation Model (DEM) data that has been reprocessed to a form that is compatible with the ESRI ArcGIS® products (</a:t>
            </a:r>
            <a:r>
              <a:rPr lang="en-US" b="0" dirty="0" smtClean="0">
                <a:hlinkClick r:id="rId2" tooltip="http://www.esri.com"/>
              </a:rPr>
              <a:t>http://www.esri.com</a:t>
            </a:r>
            <a:r>
              <a:rPr lang="en-US" b="0" dirty="0" smtClean="0"/>
              <a:t>)</a:t>
            </a:r>
          </a:p>
          <a:p>
            <a:pPr lvl="1"/>
            <a:r>
              <a:rPr lang="en-US" b="0" dirty="0" smtClean="0"/>
              <a:t>“grid-float” or “float-grid” binary format with header</a:t>
            </a:r>
          </a:p>
          <a:p>
            <a:endParaRPr lang="en-US" b="0" dirty="0"/>
          </a:p>
        </p:txBody>
      </p:sp>
      <p:pic>
        <p:nvPicPr>
          <p:cNvPr id="5" name="Picture 3" descr="C:\Users\m283543\AppData\Local\Microsoft\Windows\Temporary Internet Files\Content.IE5\3GRINN2Q\MC900057568[1].wmf"/>
          <p:cNvPicPr>
            <a:picLocks noChangeAspect="1" noChangeArrowheads="1"/>
          </p:cNvPicPr>
          <p:nvPr/>
        </p:nvPicPr>
        <p:blipFill>
          <a:blip r:embed="rId3" cstate="print"/>
          <a:srcRect/>
          <a:stretch>
            <a:fillRect/>
          </a:stretch>
        </p:blipFill>
        <p:spPr bwMode="auto">
          <a:xfrm>
            <a:off x="7315199" y="5334000"/>
            <a:ext cx="1056901" cy="914400"/>
          </a:xfrm>
          <a:prstGeom prst="rect">
            <a:avLst/>
          </a:prstGeom>
          <a:noFill/>
          <a:ln w="9525">
            <a:noFill/>
            <a:miter lim="800000"/>
            <a:headEnd/>
            <a:tailEnd/>
          </a:ln>
        </p:spPr>
      </p:pic>
    </p:spTree>
    <p:extLst>
      <p:ext uri="{BB962C8B-B14F-4D97-AF65-F5344CB8AC3E}">
        <p14:creationId xmlns:p14="http://schemas.microsoft.com/office/powerpoint/2010/main" val="397834447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 begin with …</a:t>
            </a:r>
            <a:endParaRPr lang="en-US" dirty="0"/>
          </a:p>
        </p:txBody>
      </p:sp>
      <p:sp>
        <p:nvSpPr>
          <p:cNvPr id="3" name="TextBox 2"/>
          <p:cNvSpPr txBox="1"/>
          <p:nvPr/>
        </p:nvSpPr>
        <p:spPr>
          <a:xfrm>
            <a:off x="2057400" y="1981200"/>
            <a:ext cx="4750018" cy="1107996"/>
          </a:xfrm>
          <a:prstGeom prst="rect">
            <a:avLst/>
          </a:prstGeom>
          <a:noFill/>
        </p:spPr>
        <p:txBody>
          <a:bodyPr wrap="none" rtlCol="0">
            <a:spAutoFit/>
          </a:bodyPr>
          <a:lstStyle/>
          <a:p>
            <a:r>
              <a:rPr lang="en-US" sz="6600" dirty="0" smtClean="0">
                <a:solidFill>
                  <a:srgbClr val="FF0000"/>
                </a:solidFill>
                <a:latin typeface="Arial" pitchFamily="34" charset="0"/>
                <a:cs typeface="Arial" pitchFamily="34" charset="0"/>
              </a:rPr>
              <a:t>Don’t Panic!</a:t>
            </a:r>
            <a:endParaRPr lang="en-US" sz="6600" dirty="0">
              <a:solidFill>
                <a:srgbClr val="FF0000"/>
              </a:solidFill>
              <a:latin typeface="Arial" pitchFamily="34" charset="0"/>
              <a:cs typeface="Arial" pitchFamily="34"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89384" y="3276600"/>
            <a:ext cx="2686050" cy="1695450"/>
          </a:xfrm>
          <a:prstGeom prst="rect">
            <a:avLst/>
          </a:prstGeom>
        </p:spPr>
      </p:pic>
      <p:sp>
        <p:nvSpPr>
          <p:cNvPr id="5" name="TextBox 4"/>
          <p:cNvSpPr txBox="1"/>
          <p:nvPr/>
        </p:nvSpPr>
        <p:spPr>
          <a:xfrm>
            <a:off x="2127932" y="5410200"/>
            <a:ext cx="4608954" cy="369332"/>
          </a:xfrm>
          <a:prstGeom prst="rect">
            <a:avLst/>
          </a:prstGeom>
          <a:noFill/>
        </p:spPr>
        <p:txBody>
          <a:bodyPr wrap="none" rtlCol="0">
            <a:spAutoFit/>
          </a:bodyPr>
          <a:lstStyle/>
          <a:p>
            <a:r>
              <a:rPr lang="en-US" dirty="0" smtClean="0">
                <a:solidFill>
                  <a:srgbClr val="7030A0"/>
                </a:solidFill>
                <a:latin typeface="Arial" pitchFamily="34" charset="0"/>
                <a:cs typeface="Arial" pitchFamily="34" charset="0"/>
              </a:rPr>
              <a:t>Things are only impossible until they’re not.</a:t>
            </a:r>
            <a:endParaRPr lang="en-US" dirty="0">
              <a:solidFill>
                <a:srgbClr val="7030A0"/>
              </a:solidFill>
              <a:latin typeface="Arial" pitchFamily="34" charset="0"/>
              <a:cs typeface="Arial" pitchFamily="34" charset="0"/>
            </a:endParaRPr>
          </a:p>
        </p:txBody>
      </p:sp>
    </p:spTree>
    <p:extLst>
      <p:ext uri="{BB962C8B-B14F-4D97-AF65-F5344CB8AC3E}">
        <p14:creationId xmlns:p14="http://schemas.microsoft.com/office/powerpoint/2010/main" val="3885705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7" presetClass="emph" presetSubtype="0" repeatCount="indefinite" fill="remove" grpId="0" nodeType="withEffect">
                                  <p:stCondLst>
                                    <p:cond delay="0"/>
                                  </p:stCondLst>
                                  <p:childTnLst>
                                    <p:animClr clrSpc="rgb" dir="cw">
                                      <p:cBhvr override="childStyle">
                                        <p:cTn id="6" dur="250" autoRev="1" fill="remove"/>
                                        <p:tgtEl>
                                          <p:spTgt spid="3"/>
                                        </p:tgtEl>
                                        <p:attrNameLst>
                                          <p:attrName>style.color</p:attrName>
                                        </p:attrNameLst>
                                      </p:cBhvr>
                                      <p:to>
                                        <a:schemeClr val="bg1"/>
                                      </p:to>
                                    </p:animClr>
                                    <p:animClr clrSpc="rgb" dir="cw">
                                      <p:cBhvr>
                                        <p:cTn id="7" dur="250" autoRev="1" fill="remove"/>
                                        <p:tgtEl>
                                          <p:spTgt spid="3"/>
                                        </p:tgtEl>
                                        <p:attrNameLst>
                                          <p:attrName>fillcolor</p:attrName>
                                        </p:attrNameLst>
                                      </p:cBhvr>
                                      <p:to>
                                        <a:schemeClr val="bg1"/>
                                      </p:to>
                                    </p:animClr>
                                    <p:set>
                                      <p:cBhvr>
                                        <p:cTn id="8" dur="250" autoRev="1" fill="remove"/>
                                        <p:tgtEl>
                                          <p:spTgt spid="3"/>
                                        </p:tgtEl>
                                        <p:attrNameLst>
                                          <p:attrName>fill.type</p:attrName>
                                        </p:attrNameLst>
                                      </p:cBhvr>
                                      <p:to>
                                        <p:strVal val="solid"/>
                                      </p:to>
                                    </p:set>
                                    <p:set>
                                      <p:cBhvr>
                                        <p:cTn id="9" dur="250" autoRev="1" fill="remove"/>
                                        <p:tgtEl>
                                          <p:spTgt spid="3"/>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Plug-in Management</a:t>
            </a:r>
            <a:endParaRPr lang="en-US" dirty="0"/>
          </a:p>
        </p:txBody>
      </p:sp>
      <p:sp>
        <p:nvSpPr>
          <p:cNvPr id="3" name="Content Placeholder 2"/>
          <p:cNvSpPr>
            <a:spLocks noGrp="1"/>
          </p:cNvSpPr>
          <p:nvPr>
            <p:ph idx="1"/>
          </p:nvPr>
        </p:nvSpPr>
        <p:spPr>
          <a:xfrm>
            <a:off x="304800" y="1295401"/>
            <a:ext cx="8610600" cy="4830766"/>
          </a:xfrm>
        </p:spPr>
        <p:txBody>
          <a:bodyPr>
            <a:normAutofit fontScale="92500"/>
          </a:bodyPr>
          <a:lstStyle/>
          <a:p>
            <a:r>
              <a:rPr lang="en-US" b="0" dirty="0" smtClean="0"/>
              <a:t>Allows customization through dynamically loaded plug-ins</a:t>
            </a:r>
          </a:p>
          <a:p>
            <a:r>
              <a:rPr lang="en-US" b="0" dirty="0" smtClean="0"/>
              <a:t>Provides similar level of flexibility as source code modifications</a:t>
            </a:r>
          </a:p>
          <a:p>
            <a:r>
              <a:rPr lang="en-US" b="0" dirty="0" smtClean="0"/>
              <a:t>Ability to version with major and minor descriptors</a:t>
            </a:r>
          </a:p>
          <a:p>
            <a:r>
              <a:rPr lang="en-US" b="0" dirty="0" smtClean="0"/>
              <a:t>class </a:t>
            </a:r>
            <a:r>
              <a:rPr lang="en-US" dirty="0" smtClean="0">
                <a:solidFill>
                  <a:srgbClr val="0000CC"/>
                </a:solidFill>
              </a:rPr>
              <a:t>WsfPluginManager</a:t>
            </a:r>
            <a:r>
              <a:rPr lang="en-US" b="0" dirty="0" smtClean="0"/>
              <a:t> </a:t>
            </a:r>
          </a:p>
          <a:p>
            <a:pPr lvl="1"/>
            <a:r>
              <a:rPr lang="en-US" b="0" dirty="0" smtClean="0"/>
              <a:t>searches path defined by:</a:t>
            </a:r>
          </a:p>
          <a:p>
            <a:pPr lvl="2"/>
            <a:r>
              <a:rPr lang="en-US" b="0" dirty="0" smtClean="0"/>
              <a:t>WSF_PLUGIN_PATH environment variable </a:t>
            </a:r>
          </a:p>
          <a:p>
            <a:pPr lvl="2"/>
            <a:r>
              <a:rPr lang="en-US" b="0" dirty="0" smtClean="0"/>
              <a:t>"../&lt;application_name&gt;_plugins“ directory</a:t>
            </a:r>
          </a:p>
          <a:p>
            <a:pPr lvl="2"/>
            <a:r>
              <a:rPr lang="en-US" b="0" dirty="0" smtClean="0"/>
              <a:t>Current directory of application</a:t>
            </a:r>
          </a:p>
          <a:p>
            <a:pPr lvl="1"/>
            <a:r>
              <a:rPr lang="en-US" b="0" dirty="0" smtClean="0"/>
              <a:t>Registers and loads plugins that are found while searching</a:t>
            </a:r>
          </a:p>
          <a:p>
            <a:pPr lvl="2"/>
            <a:r>
              <a:rPr lang="en-US" b="0" dirty="0" smtClean="0"/>
              <a:t>Performs compiler check on plug-in before registering</a:t>
            </a:r>
          </a:p>
          <a:p>
            <a:r>
              <a:rPr lang="en-US" b="0" dirty="0" smtClean="0"/>
              <a:t>Ability to register nearly any kind of plug-in</a:t>
            </a:r>
          </a:p>
        </p:txBody>
      </p:sp>
    </p:spTree>
    <p:extLst>
      <p:ext uri="{BB962C8B-B14F-4D97-AF65-F5344CB8AC3E}">
        <p14:creationId xmlns:p14="http://schemas.microsoft.com/office/powerpoint/2010/main" val="16291706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Utilities</a:t>
            </a:r>
            <a:endParaRPr lang="en-US" dirty="0"/>
          </a:p>
        </p:txBody>
      </p:sp>
      <p:sp>
        <p:nvSpPr>
          <p:cNvPr id="3" name="Content Placeholder 2"/>
          <p:cNvSpPr>
            <a:spLocks noGrp="1"/>
          </p:cNvSpPr>
          <p:nvPr>
            <p:ph idx="1"/>
          </p:nvPr>
        </p:nvSpPr>
        <p:spPr>
          <a:xfrm>
            <a:off x="457200" y="1371600"/>
            <a:ext cx="8229600" cy="5105399"/>
          </a:xfrm>
        </p:spPr>
        <p:txBody>
          <a:bodyPr>
            <a:normAutofit fontScale="92500" lnSpcReduction="10000"/>
          </a:bodyPr>
          <a:lstStyle/>
          <a:p>
            <a:r>
              <a:rPr lang="en-US" b="0" dirty="0" smtClean="0"/>
              <a:t>Utility routines serve a variety of purposes to manage and simplify manipulation of data for other </a:t>
            </a:r>
            <a:r>
              <a:rPr lang="en-US" dirty="0" smtClean="0"/>
              <a:t>AFSIM</a:t>
            </a:r>
            <a:r>
              <a:rPr lang="en-US" b="0" dirty="0" smtClean="0"/>
              <a:t> classes. </a:t>
            </a:r>
            <a:r>
              <a:rPr lang="en-US" dirty="0" smtClean="0"/>
              <a:t>AFSIM</a:t>
            </a:r>
            <a:r>
              <a:rPr lang="en-US" b="0" dirty="0" smtClean="0"/>
              <a:t> utility routines typically support areas such as:</a:t>
            </a:r>
          </a:p>
          <a:p>
            <a:pPr lvl="1"/>
            <a:r>
              <a:rPr lang="en-US" b="0" dirty="0" smtClean="0"/>
              <a:t>Entity representation: location</a:t>
            </a:r>
            <a:r>
              <a:rPr lang="en-US" b="0" dirty="0"/>
              <a:t>, orientation, </a:t>
            </a:r>
            <a:r>
              <a:rPr lang="en-US" b="0" dirty="0" smtClean="0"/>
              <a:t>speed/acceleration</a:t>
            </a:r>
          </a:p>
          <a:p>
            <a:pPr lvl="1"/>
            <a:r>
              <a:rPr lang="en-US" b="0" dirty="0" smtClean="0"/>
              <a:t>Specialized data types and behaviors (e.g. Vectors, arrays, lists, tables, or strings.) </a:t>
            </a:r>
          </a:p>
          <a:p>
            <a:pPr lvl="1"/>
            <a:r>
              <a:rPr lang="en-US" b="0" dirty="0" smtClean="0"/>
              <a:t>Mathematical manipulations (e.g. Table look-ups, vector/matrix, or geometrical calculations.) </a:t>
            </a:r>
          </a:p>
          <a:p>
            <a:pPr lvl="1"/>
            <a:r>
              <a:rPr lang="en-US" b="0" dirty="0" smtClean="0"/>
              <a:t>Input, output and file management routines (e.g. Encryption and exchanging data from a variety of sources.) </a:t>
            </a:r>
          </a:p>
          <a:p>
            <a:pPr lvl="1"/>
            <a:r>
              <a:rPr lang="en-US" b="0" dirty="0" smtClean="0"/>
              <a:t>Time management</a:t>
            </a:r>
          </a:p>
          <a:p>
            <a:pPr lvl="1"/>
            <a:r>
              <a:rPr lang="en-US" b="0" dirty="0" smtClean="0"/>
              <a:t>Earth coordinate reference frames and atmospheric data </a:t>
            </a:r>
          </a:p>
          <a:p>
            <a:pPr lvl="1"/>
            <a:r>
              <a:rPr lang="en-US" b="0" dirty="0" smtClean="0"/>
              <a:t>Simulation control mechanization (e.g. </a:t>
            </a:r>
            <a:r>
              <a:rPr lang="en-US" dirty="0" smtClean="0"/>
              <a:t>UtCallback</a:t>
            </a:r>
            <a:r>
              <a:rPr lang="en-US" b="0" dirty="0" smtClean="0"/>
              <a:t> objects, lists, and management of </a:t>
            </a:r>
            <a:r>
              <a:rPr lang="en-US" dirty="0" smtClean="0"/>
              <a:t>UtCallback</a:t>
            </a:r>
            <a:r>
              <a:rPr lang="en-US" b="0" dirty="0" smtClean="0"/>
              <a:t> objects.)</a:t>
            </a:r>
          </a:p>
          <a:p>
            <a:pPr lvl="1"/>
            <a:r>
              <a:rPr lang="en-US" b="0" dirty="0" smtClean="0"/>
              <a:t>Units (Angles</a:t>
            </a:r>
            <a:r>
              <a:rPr lang="en-US" b="0" dirty="0"/>
              <a:t>, </a:t>
            </a:r>
            <a:r>
              <a:rPr lang="en-US" b="0" dirty="0" err="1"/>
              <a:t>Lat</a:t>
            </a:r>
            <a:r>
              <a:rPr lang="en-US" b="0" dirty="0"/>
              <a:t>/Lon, Lengths, Earth calculations, Input, Math, Random numbers, Speed, </a:t>
            </a:r>
            <a:r>
              <a:rPr lang="en-US" b="0" dirty="0" smtClean="0"/>
              <a:t>Time)</a:t>
            </a:r>
            <a:endParaRPr lang="en-US" b="0" dirty="0"/>
          </a:p>
          <a:p>
            <a:pPr lvl="1"/>
            <a:endParaRPr lang="en-US" b="0" dirty="0" smtClean="0"/>
          </a:p>
        </p:txBody>
      </p:sp>
      <p:pic>
        <p:nvPicPr>
          <p:cNvPr id="5" name="Picture 13" descr="C:\Users\m283543\AppData\Local\Microsoft\Windows\Temporary Internet Files\Content.IE5\CY6A48OU\MC900432632[1].png"/>
          <p:cNvPicPr>
            <a:picLocks noChangeAspect="1" noChangeArrowheads="1"/>
          </p:cNvPicPr>
          <p:nvPr/>
        </p:nvPicPr>
        <p:blipFill>
          <a:blip r:embed="rId2" cstate="print"/>
          <a:srcRect/>
          <a:stretch>
            <a:fillRect/>
          </a:stretch>
        </p:blipFill>
        <p:spPr bwMode="auto">
          <a:xfrm>
            <a:off x="8109435" y="4191000"/>
            <a:ext cx="1034565" cy="1034565"/>
          </a:xfrm>
          <a:prstGeom prst="rect">
            <a:avLst/>
          </a:prstGeom>
          <a:noFill/>
          <a:ln w="9525">
            <a:noFill/>
            <a:miter lim="800000"/>
            <a:headEnd/>
            <a:tailEnd/>
          </a:ln>
        </p:spPr>
      </p:pic>
    </p:spTree>
    <p:extLst>
      <p:ext uri="{BB962C8B-B14F-4D97-AF65-F5344CB8AC3E}">
        <p14:creationId xmlns:p14="http://schemas.microsoft.com/office/powerpoint/2010/main" val="92487845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Units</a:t>
            </a:r>
            <a:endParaRPr lang="en-US" dirty="0"/>
          </a:p>
        </p:txBody>
      </p:sp>
      <p:sp>
        <p:nvSpPr>
          <p:cNvPr id="3" name="Content Placeholder 2"/>
          <p:cNvSpPr>
            <a:spLocks noGrp="1"/>
          </p:cNvSpPr>
          <p:nvPr>
            <p:ph idx="1"/>
          </p:nvPr>
        </p:nvSpPr>
        <p:spPr>
          <a:xfrm>
            <a:off x="228600" y="1143000"/>
            <a:ext cx="8763000" cy="4800600"/>
          </a:xfrm>
        </p:spPr>
        <p:txBody>
          <a:bodyPr>
            <a:noAutofit/>
          </a:bodyPr>
          <a:lstStyle/>
          <a:p>
            <a:r>
              <a:rPr lang="en-US" sz="1600" b="0" dirty="0" smtClean="0"/>
              <a:t>Unless otherwise noted in the documentation, </a:t>
            </a:r>
            <a:r>
              <a:rPr lang="en-US" sz="1600" dirty="0" smtClean="0"/>
              <a:t>AFSIM</a:t>
            </a:r>
            <a:r>
              <a:rPr lang="en-US" sz="1600" b="0" dirty="0" smtClean="0"/>
              <a:t> will utilize meter/kilogram/second units for all arguments and member variables. </a:t>
            </a:r>
          </a:p>
          <a:p>
            <a:pPr lvl="1"/>
            <a:r>
              <a:rPr lang="en-US" sz="1400" b="0" dirty="0" smtClean="0"/>
              <a:t>A partial list of supported units is </a:t>
            </a:r>
          </a:p>
          <a:p>
            <a:pPr lvl="2"/>
            <a:r>
              <a:rPr lang="en-US" sz="1200" b="0" dirty="0" smtClean="0"/>
              <a:t>Length: meters (m) </a:t>
            </a:r>
          </a:p>
          <a:p>
            <a:pPr lvl="2"/>
            <a:r>
              <a:rPr lang="en-US" sz="1200" b="0" dirty="0" smtClean="0"/>
              <a:t>Mass: kilogram (kg) </a:t>
            </a:r>
          </a:p>
          <a:p>
            <a:pPr lvl="2"/>
            <a:r>
              <a:rPr lang="en-US" sz="1200" b="0" dirty="0" smtClean="0"/>
              <a:t>Time: seconds (s) </a:t>
            </a:r>
          </a:p>
          <a:p>
            <a:pPr lvl="2"/>
            <a:r>
              <a:rPr lang="en-US" sz="1200" b="0" dirty="0" smtClean="0"/>
              <a:t>Velocity: m/s </a:t>
            </a:r>
          </a:p>
          <a:p>
            <a:pPr lvl="2"/>
            <a:r>
              <a:rPr lang="en-US" sz="1200" b="0" dirty="0" smtClean="0"/>
              <a:t>Acceleration: m/s^2 </a:t>
            </a:r>
          </a:p>
          <a:p>
            <a:pPr lvl="2"/>
            <a:r>
              <a:rPr lang="en-US" sz="1200" b="0" dirty="0" smtClean="0"/>
              <a:t>Frequency: Hertz (Hz) = 1/s </a:t>
            </a:r>
          </a:p>
          <a:p>
            <a:pPr lvl="2"/>
            <a:r>
              <a:rPr lang="en-US" sz="1200" b="0" dirty="0" smtClean="0"/>
              <a:t>Force: Newtons (Nt) = kg-m/s^2 </a:t>
            </a:r>
          </a:p>
          <a:p>
            <a:pPr lvl="2"/>
            <a:r>
              <a:rPr lang="en-US" sz="1200" b="0" dirty="0" smtClean="0"/>
              <a:t>Power: Watts (W) = Nt-m/s </a:t>
            </a:r>
          </a:p>
          <a:p>
            <a:pPr lvl="2"/>
            <a:r>
              <a:rPr lang="en-US" sz="1200" b="0" dirty="0" smtClean="0"/>
              <a:t>Angle: radians </a:t>
            </a:r>
          </a:p>
          <a:p>
            <a:pPr lvl="2"/>
            <a:r>
              <a:rPr lang="en-US" sz="1200" b="0" dirty="0" smtClean="0"/>
              <a:t>Latitude: decimal degrees in the range [-90, 90] </a:t>
            </a:r>
          </a:p>
          <a:p>
            <a:pPr lvl="2"/>
            <a:r>
              <a:rPr lang="en-US" sz="1200" b="0" dirty="0" smtClean="0"/>
              <a:t>Longitude: decimal degrees in the range [-180, 180] </a:t>
            </a:r>
          </a:p>
          <a:p>
            <a:pPr lvl="2"/>
            <a:r>
              <a:rPr lang="en-US" sz="1200" b="0" dirty="0" smtClean="0"/>
              <a:t>Data units: bits </a:t>
            </a:r>
          </a:p>
          <a:p>
            <a:pPr lvl="2"/>
            <a:r>
              <a:rPr lang="en-US" sz="1200" b="0" dirty="0" smtClean="0"/>
              <a:t>Data transfer rate: bits/second</a:t>
            </a:r>
          </a:p>
          <a:p>
            <a:r>
              <a:rPr lang="en-US" sz="1600" b="0" dirty="0" smtClean="0"/>
              <a:t>The simulation loader and the input system provide the mechanism for the user to specify input values in various forms, but it always converts them to the preferred units before storing them in memory.</a:t>
            </a:r>
          </a:p>
          <a:p>
            <a:endParaRPr lang="en-US" sz="1600" b="0" dirty="0"/>
          </a:p>
        </p:txBody>
      </p:sp>
    </p:spTree>
    <p:extLst>
      <p:ext uri="{BB962C8B-B14F-4D97-AF65-F5344CB8AC3E}">
        <p14:creationId xmlns:p14="http://schemas.microsoft.com/office/powerpoint/2010/main" val="408383146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Coordinate Systems (1/2)</a:t>
            </a:r>
            <a:endParaRPr lang="en-US" dirty="0"/>
          </a:p>
        </p:txBody>
      </p:sp>
      <p:sp>
        <p:nvSpPr>
          <p:cNvPr id="3" name="Content Placeholder 2"/>
          <p:cNvSpPr>
            <a:spLocks noGrp="1"/>
          </p:cNvSpPr>
          <p:nvPr>
            <p:ph idx="1"/>
          </p:nvPr>
        </p:nvSpPr>
        <p:spPr>
          <a:xfrm>
            <a:off x="0" y="1172030"/>
            <a:ext cx="9144000" cy="5304970"/>
          </a:xfrm>
        </p:spPr>
        <p:txBody>
          <a:bodyPr>
            <a:normAutofit fontScale="40000" lnSpcReduction="20000"/>
          </a:bodyPr>
          <a:lstStyle/>
          <a:p>
            <a:r>
              <a:rPr lang="en-US" sz="4000" b="0" dirty="0" smtClean="0"/>
              <a:t>The 'World Coordinate System' (WCS). This is defined to be the WGS-84 coordinate system as defined in NIMA TR 8350.2 and utilized by DIS. This is a right handed system with: </a:t>
            </a:r>
          </a:p>
          <a:p>
            <a:pPr lvl="1"/>
            <a:r>
              <a:rPr lang="en-US" sz="3500" b="0" dirty="0" smtClean="0"/>
              <a:t>The origin is at the center of the Earth.</a:t>
            </a:r>
          </a:p>
          <a:p>
            <a:pPr lvl="1"/>
            <a:r>
              <a:rPr lang="en-US" sz="3500" b="0" dirty="0" smtClean="0"/>
              <a:t>The +X axis passes through 0N, 0E</a:t>
            </a:r>
          </a:p>
          <a:p>
            <a:pPr lvl="1"/>
            <a:r>
              <a:rPr lang="en-US" sz="3500" b="0" dirty="0" smtClean="0"/>
              <a:t>The +Y axis passes through 0N, 90E</a:t>
            </a:r>
          </a:p>
          <a:p>
            <a:pPr lvl="1"/>
            <a:r>
              <a:rPr lang="en-US" sz="3500" b="0" dirty="0" smtClean="0"/>
              <a:t>The +Z axis passes through 90N (the north pole).</a:t>
            </a:r>
          </a:p>
          <a:p>
            <a:r>
              <a:rPr lang="en-US" sz="4000" b="0" dirty="0" smtClean="0"/>
              <a:t>The 'Entity Coordinate System' (ECS). This is sometimes referred to as the 'Body' coordinate system. This is a right handed system with: </a:t>
            </a:r>
            <a:endParaRPr lang="en-US" sz="3500" b="0" dirty="0" smtClean="0"/>
          </a:p>
          <a:p>
            <a:pPr lvl="1"/>
            <a:r>
              <a:rPr lang="en-US" sz="3500" b="0" dirty="0" smtClean="0"/>
              <a:t>The origin is at the center of the body.</a:t>
            </a:r>
          </a:p>
          <a:p>
            <a:pPr lvl="1"/>
            <a:r>
              <a:rPr lang="en-US" sz="3500" b="0" dirty="0" smtClean="0"/>
              <a:t>The +X axis goes out the front of the body.</a:t>
            </a:r>
          </a:p>
          <a:p>
            <a:pPr lvl="1"/>
            <a:r>
              <a:rPr lang="en-US" sz="3500" b="0" dirty="0" smtClean="0"/>
              <a:t>The +Y axis goes out the pilots right side.</a:t>
            </a:r>
          </a:p>
          <a:p>
            <a:pPr lvl="1"/>
            <a:r>
              <a:rPr lang="en-US" sz="3500" b="0" dirty="0" smtClean="0"/>
              <a:t>The +Z axis goes out the bottom of the body.</a:t>
            </a:r>
          </a:p>
          <a:p>
            <a:pPr lvl="1"/>
            <a:r>
              <a:rPr lang="en-US" sz="3500" b="0" dirty="0" smtClean="0"/>
              <a:t>Positive yaw is to pilots right.</a:t>
            </a:r>
          </a:p>
          <a:p>
            <a:pPr lvl="1"/>
            <a:r>
              <a:rPr lang="en-US" sz="3500" b="0" dirty="0" smtClean="0"/>
              <a:t>Positive pitch is nose up.</a:t>
            </a:r>
          </a:p>
          <a:p>
            <a:pPr lvl="1"/>
            <a:r>
              <a:rPr lang="en-US" sz="3500" b="0" dirty="0" smtClean="0"/>
              <a:t>Positive roll is right wing down.</a:t>
            </a:r>
          </a:p>
          <a:p>
            <a:r>
              <a:rPr lang="en-US" sz="4000" b="0" dirty="0" smtClean="0"/>
              <a:t>A local 'North-East-Down' (NED) system. This is like the ECS except it has not been rotated by the entity orientation angles. </a:t>
            </a:r>
          </a:p>
          <a:p>
            <a:pPr lvl="1"/>
            <a:r>
              <a:rPr lang="en-US" sz="3500" b="0" dirty="0" smtClean="0"/>
              <a:t>The origin is at the center of entity.</a:t>
            </a:r>
          </a:p>
          <a:p>
            <a:pPr lvl="1"/>
            <a:r>
              <a:rPr lang="en-US" sz="3500" b="0" dirty="0" smtClean="0"/>
              <a:t>The +X axis is North.</a:t>
            </a:r>
          </a:p>
          <a:p>
            <a:pPr lvl="1"/>
            <a:r>
              <a:rPr lang="en-US" sz="3500" b="0" dirty="0" smtClean="0"/>
              <a:t>The +Y axis is East.</a:t>
            </a:r>
          </a:p>
          <a:p>
            <a:pPr lvl="1"/>
            <a:r>
              <a:rPr lang="en-US" sz="3500" b="0" dirty="0" smtClean="0"/>
              <a:t>The +Z axis is down.</a:t>
            </a:r>
          </a:p>
          <a:p>
            <a:endParaRPr lang="en-US" b="0" dirty="0"/>
          </a:p>
        </p:txBody>
      </p:sp>
    </p:spTree>
    <p:extLst>
      <p:ext uri="{BB962C8B-B14F-4D97-AF65-F5344CB8AC3E}">
        <p14:creationId xmlns:p14="http://schemas.microsoft.com/office/powerpoint/2010/main" val="398435982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Coordinate Systems </a:t>
            </a:r>
            <a:r>
              <a:rPr lang="en-US" dirty="0" smtClean="0"/>
              <a:t>(2/2)</a:t>
            </a:r>
            <a:endParaRPr lang="en-US" dirty="0"/>
          </a:p>
        </p:txBody>
      </p:sp>
      <p:sp>
        <p:nvSpPr>
          <p:cNvPr id="3" name="Content Placeholder 2"/>
          <p:cNvSpPr>
            <a:spLocks noGrp="1"/>
          </p:cNvSpPr>
          <p:nvPr>
            <p:ph idx="1"/>
          </p:nvPr>
        </p:nvSpPr>
        <p:spPr>
          <a:xfrm>
            <a:off x="0" y="1143000"/>
            <a:ext cx="9144000" cy="4876800"/>
          </a:xfrm>
        </p:spPr>
        <p:txBody>
          <a:bodyPr>
            <a:noAutofit/>
          </a:bodyPr>
          <a:lstStyle/>
          <a:p>
            <a:r>
              <a:rPr lang="en-US" sz="1600" b="0" dirty="0" smtClean="0"/>
              <a:t>The 'Earth Centered Inertial' (ECI) </a:t>
            </a:r>
          </a:p>
          <a:p>
            <a:pPr lvl="1"/>
            <a:r>
              <a:rPr lang="en-US" sz="1400" b="0" dirty="0" smtClean="0"/>
              <a:t>This </a:t>
            </a:r>
            <a:r>
              <a:rPr lang="en-US" sz="1400" b="0" dirty="0"/>
              <a:t>system is like WCS except it is fixed with respect to background stars instead of the </a:t>
            </a:r>
            <a:r>
              <a:rPr lang="en-US" sz="1400" b="0" dirty="0" smtClean="0"/>
              <a:t>Earth </a:t>
            </a:r>
          </a:p>
          <a:p>
            <a:pPr lvl="1"/>
            <a:r>
              <a:rPr lang="en-US" sz="1400" b="0" dirty="0" smtClean="0"/>
              <a:t>To </a:t>
            </a:r>
            <a:r>
              <a:rPr lang="en-US" sz="1400" b="0" dirty="0"/>
              <a:t>a good approximation:</a:t>
            </a:r>
          </a:p>
          <a:p>
            <a:pPr lvl="2"/>
            <a:r>
              <a:rPr lang="en-US" sz="1400" b="0" dirty="0" smtClean="0"/>
              <a:t>The origin is at the center of the Earth</a:t>
            </a:r>
          </a:p>
          <a:p>
            <a:pPr lvl="2"/>
            <a:r>
              <a:rPr lang="en-US" sz="1400" b="0" dirty="0"/>
              <a:t>The +X axis points towards the vernal equinox (the point at which the Sun’s path crosses the Earth’s equator from south </a:t>
            </a:r>
            <a:r>
              <a:rPr lang="en-US" sz="1400" b="0" dirty="0" smtClean="0"/>
              <a:t>to north on the </a:t>
            </a:r>
            <a:r>
              <a:rPr lang="en-US" sz="1400" b="0" dirty="0"/>
              <a:t>1st day of spring [March 20th-21st</a:t>
            </a:r>
            <a:r>
              <a:rPr lang="en-US" sz="1400" b="0" dirty="0" smtClean="0"/>
              <a:t>])</a:t>
            </a:r>
          </a:p>
          <a:p>
            <a:pPr lvl="2"/>
            <a:r>
              <a:rPr lang="en-US" sz="1400" b="0" dirty="0"/>
              <a:t>The +Z axis is perpendicular to the mean equator on Jan. 1, 2000, 12:00 UT (approximately passing through 90N [the North Pole] at this epoch</a:t>
            </a:r>
            <a:r>
              <a:rPr lang="en-US" sz="1400" b="0" dirty="0" smtClean="0"/>
              <a:t>)</a:t>
            </a:r>
            <a:endParaRPr lang="en-US" sz="1400" b="0" dirty="0"/>
          </a:p>
          <a:p>
            <a:pPr lvl="2"/>
            <a:r>
              <a:rPr lang="en-US" sz="1400" b="0" dirty="0"/>
              <a:t>The +Y axis is perpendicular to the X and Z axes in a right-handed coordinate </a:t>
            </a:r>
            <a:r>
              <a:rPr lang="en-US" sz="1400" b="0" dirty="0" smtClean="0"/>
              <a:t>system</a:t>
            </a:r>
          </a:p>
          <a:p>
            <a:r>
              <a:rPr lang="en-US" sz="1600" b="0" dirty="0" smtClean="0"/>
              <a:t>The 'Part Coordinate System' (PCS), represents the local coordinate system of a part attached to the entity, such as an antenna </a:t>
            </a:r>
          </a:p>
          <a:p>
            <a:pPr lvl="1"/>
            <a:r>
              <a:rPr lang="en-US" sz="1400" b="0" dirty="0" smtClean="0"/>
              <a:t>It represents the position and orientation of this sub-part </a:t>
            </a:r>
          </a:p>
          <a:p>
            <a:pPr lvl="1"/>
            <a:r>
              <a:rPr lang="en-US" sz="1400" b="0" dirty="0" smtClean="0"/>
              <a:t>The </a:t>
            </a:r>
            <a:r>
              <a:rPr lang="en-US" sz="1400" b="0" dirty="0"/>
              <a:t>location of the origin and the orientation of the PCS are specified relative to the ECS of the entity (platform) to which the part is </a:t>
            </a:r>
            <a:r>
              <a:rPr lang="en-US" sz="1400" b="0" dirty="0" smtClean="0"/>
              <a:t>attached </a:t>
            </a:r>
            <a:r>
              <a:rPr lang="en-US" sz="1400" b="0" dirty="0"/>
              <a:t>(described more fully in </a:t>
            </a:r>
            <a:r>
              <a:rPr lang="en-US" sz="1400" dirty="0" err="1"/>
              <a:t>UtEntityPart</a:t>
            </a:r>
            <a:r>
              <a:rPr lang="en-US" sz="1400" b="0" dirty="0" smtClean="0"/>
              <a:t>) </a:t>
            </a:r>
          </a:p>
          <a:p>
            <a:pPr lvl="1"/>
            <a:r>
              <a:rPr lang="en-US" sz="1400" b="0" dirty="0" smtClean="0"/>
              <a:t>The </a:t>
            </a:r>
            <a:r>
              <a:rPr lang="en-US" sz="1400" b="0" dirty="0"/>
              <a:t>axis and angle conventions of the PCS are the similar to those of the </a:t>
            </a:r>
            <a:r>
              <a:rPr lang="en-US" sz="1400" b="0" dirty="0" smtClean="0"/>
              <a:t>ECS</a:t>
            </a:r>
          </a:p>
          <a:p>
            <a:r>
              <a:rPr lang="en-US" sz="1600" b="0" dirty="0" smtClean="0"/>
              <a:t>The </a:t>
            </a:r>
            <a:r>
              <a:rPr lang="en-US" sz="1600" dirty="0" smtClean="0"/>
              <a:t>UtEntity</a:t>
            </a:r>
            <a:r>
              <a:rPr lang="en-US" sz="1600" b="0" dirty="0" smtClean="0"/>
              <a:t> class provides multiple ways to convert from one coordinate system to another</a:t>
            </a:r>
          </a:p>
        </p:txBody>
      </p:sp>
    </p:spTree>
    <p:extLst>
      <p:ext uri="{BB962C8B-B14F-4D97-AF65-F5344CB8AC3E}">
        <p14:creationId xmlns:p14="http://schemas.microsoft.com/office/powerpoint/2010/main" val="269982389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AFSIM Services Overview</a:t>
            </a:r>
            <a:endParaRPr lang="en-US" dirty="0"/>
          </a:p>
        </p:txBody>
      </p:sp>
      <p:sp>
        <p:nvSpPr>
          <p:cNvPr id="3" name="Content Placeholder 2"/>
          <p:cNvSpPr>
            <a:spLocks noGrp="1"/>
          </p:cNvSpPr>
          <p:nvPr>
            <p:ph idx="1"/>
          </p:nvPr>
        </p:nvSpPr>
        <p:spPr/>
        <p:txBody>
          <a:bodyPr>
            <a:normAutofit/>
          </a:bodyPr>
          <a:lstStyle/>
          <a:p>
            <a:r>
              <a:rPr lang="en-US" sz="1800" dirty="0" smtClean="0"/>
              <a:t>AFSIM</a:t>
            </a:r>
            <a:r>
              <a:rPr lang="en-US" sz="1800" b="0" dirty="0" smtClean="0"/>
              <a:t> provides capabilities for handling and supporting simulation execution and other routine computations and basic functions</a:t>
            </a:r>
          </a:p>
          <a:p>
            <a:pPr lvl="1"/>
            <a:r>
              <a:rPr lang="en-US" sz="1400" dirty="0"/>
              <a:t>Extensions</a:t>
            </a:r>
            <a:r>
              <a:rPr lang="en-US" sz="1400" b="0" dirty="0"/>
              <a:t> Supplies a generic method of adding new services and </a:t>
            </a:r>
            <a:r>
              <a:rPr lang="en-US" sz="1400" b="0" dirty="0" smtClean="0"/>
              <a:t>components</a:t>
            </a:r>
            <a:endParaRPr lang="en-US" sz="1800" b="0" dirty="0"/>
          </a:p>
          <a:p>
            <a:pPr lvl="1"/>
            <a:r>
              <a:rPr lang="en-US" sz="1400" dirty="0" smtClean="0"/>
              <a:t>Observer</a:t>
            </a:r>
            <a:r>
              <a:rPr lang="en-US" sz="1400" b="0" dirty="0" smtClean="0"/>
              <a:t> Supplies a generic publish-subscribe service for extracting data from simulations</a:t>
            </a:r>
          </a:p>
          <a:p>
            <a:pPr lvl="1"/>
            <a:r>
              <a:rPr lang="en-US" sz="1400" dirty="0" smtClean="0"/>
              <a:t>Script</a:t>
            </a:r>
            <a:r>
              <a:rPr lang="en-US" sz="1400" b="0" dirty="0" smtClean="0"/>
              <a:t> Provides the infrastructure to implement and extend the </a:t>
            </a:r>
            <a:r>
              <a:rPr lang="en-US" sz="1400" dirty="0" smtClean="0"/>
              <a:t>AFSIM</a:t>
            </a:r>
            <a:r>
              <a:rPr lang="en-US" sz="1400" b="0" dirty="0" smtClean="0"/>
              <a:t> scripting language</a:t>
            </a:r>
          </a:p>
          <a:p>
            <a:pPr lvl="1"/>
            <a:r>
              <a:rPr lang="en-US" sz="1400" dirty="0"/>
              <a:t>Distributed Simulation Interfaces </a:t>
            </a:r>
            <a:r>
              <a:rPr lang="en-US" sz="1400" b="0" dirty="0"/>
              <a:t>applies interface standards for simulation interoperability (IEEE 1278 &amp; 1516; DIS &amp; HLA</a:t>
            </a:r>
            <a:r>
              <a:rPr lang="en-US" sz="1400" b="0" dirty="0" smtClean="0"/>
              <a:t>)</a:t>
            </a:r>
            <a:endParaRPr lang="en-US" sz="1400" b="0" dirty="0"/>
          </a:p>
        </p:txBody>
      </p:sp>
      <p:sp>
        <p:nvSpPr>
          <p:cNvPr id="5" name="Rectangle 4"/>
          <p:cNvSpPr/>
          <p:nvPr/>
        </p:nvSpPr>
        <p:spPr>
          <a:xfrm>
            <a:off x="3326701" y="4556558"/>
            <a:ext cx="2583851" cy="1629624"/>
          </a:xfrm>
          <a:prstGeom prst="rect">
            <a:avLst/>
          </a:prstGeom>
          <a:solidFill>
            <a:schemeClr val="accent1">
              <a:lumMod val="75000"/>
            </a:schemeClr>
          </a:solidFill>
          <a:ln>
            <a:noFill/>
          </a:ln>
          <a:scene3d>
            <a:camera prst="orthographicFront"/>
            <a:lightRig rig="threePt" dir="t"/>
          </a:scene3d>
          <a:sp3d>
            <a:bevelT w="146050" h="44450"/>
          </a:sp3d>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400" b="1" dirty="0" smtClean="0">
                <a:effectLst>
                  <a:outerShdw blurRad="50800" dist="38100" dir="8100000" algn="tr" rotWithShape="0">
                    <a:prstClr val="black">
                      <a:alpha val="40000"/>
                    </a:prstClr>
                  </a:outerShdw>
                </a:effectLst>
              </a:rPr>
              <a:t>AFSIM Interface Layer</a:t>
            </a:r>
            <a:endParaRPr lang="en-US" sz="1400" b="1" dirty="0">
              <a:effectLst>
                <a:outerShdw blurRad="50800" dist="38100" dir="8100000" algn="tr" rotWithShape="0">
                  <a:prstClr val="black">
                    <a:alpha val="40000"/>
                  </a:prstClr>
                </a:outerShdw>
              </a:effectLst>
            </a:endParaRPr>
          </a:p>
        </p:txBody>
      </p:sp>
      <p:sp>
        <p:nvSpPr>
          <p:cNvPr id="6" name="AutoShape 24"/>
          <p:cNvSpPr>
            <a:spLocks noChangeArrowheads="1"/>
          </p:cNvSpPr>
          <p:nvPr/>
        </p:nvSpPr>
        <p:spPr bwMode="auto">
          <a:xfrm>
            <a:off x="4757329" y="4835788"/>
            <a:ext cx="987552" cy="533400"/>
          </a:xfrm>
          <a:prstGeom prst="rect">
            <a:avLst/>
          </a:prstGeom>
          <a:solidFill>
            <a:srgbClr val="F9B268"/>
          </a:solidFill>
          <a:ln w="12700">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fontAlgn="base">
              <a:spcBef>
                <a:spcPct val="0"/>
              </a:spcBef>
              <a:spcAft>
                <a:spcPct val="0"/>
              </a:spcAft>
            </a:pPr>
            <a:r>
              <a:rPr lang="en-US" sz="1100" b="1" dirty="0">
                <a:solidFill>
                  <a:prstClr val="black"/>
                </a:solidFill>
              </a:rPr>
              <a:t>Distributed</a:t>
            </a:r>
            <a:br>
              <a:rPr lang="en-US" sz="1100" b="1" dirty="0">
                <a:solidFill>
                  <a:prstClr val="black"/>
                </a:solidFill>
              </a:rPr>
            </a:br>
            <a:r>
              <a:rPr lang="en-US" sz="1100" b="1" dirty="0">
                <a:solidFill>
                  <a:prstClr val="black"/>
                </a:solidFill>
              </a:rPr>
              <a:t>Simulation</a:t>
            </a:r>
            <a:br>
              <a:rPr lang="en-US" sz="1100" b="1" dirty="0">
                <a:solidFill>
                  <a:prstClr val="black"/>
                </a:solidFill>
              </a:rPr>
            </a:br>
            <a:r>
              <a:rPr lang="en-US" sz="1100" b="1" dirty="0">
                <a:solidFill>
                  <a:prstClr val="black"/>
                </a:solidFill>
              </a:rPr>
              <a:t>Interfaces</a:t>
            </a:r>
          </a:p>
        </p:txBody>
      </p:sp>
      <p:sp>
        <p:nvSpPr>
          <p:cNvPr id="7" name="AutoShape 25"/>
          <p:cNvSpPr>
            <a:spLocks noChangeArrowheads="1"/>
          </p:cNvSpPr>
          <p:nvPr/>
        </p:nvSpPr>
        <p:spPr bwMode="auto">
          <a:xfrm>
            <a:off x="3601629" y="4835788"/>
            <a:ext cx="987552" cy="533400"/>
          </a:xfrm>
          <a:prstGeom prst="rect">
            <a:avLst/>
          </a:prstGeom>
          <a:solidFill>
            <a:srgbClr val="F9B268"/>
          </a:solidFill>
          <a:ln w="12700">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fontAlgn="base">
              <a:spcBef>
                <a:spcPct val="0"/>
              </a:spcBef>
              <a:spcAft>
                <a:spcPct val="0"/>
              </a:spcAft>
            </a:pPr>
            <a:r>
              <a:rPr lang="en-US" sz="1100" b="1" dirty="0" smtClean="0">
                <a:solidFill>
                  <a:prstClr val="black"/>
                </a:solidFill>
              </a:rPr>
              <a:t>Script</a:t>
            </a:r>
            <a:endParaRPr lang="en-US" sz="1100" b="1" dirty="0">
              <a:solidFill>
                <a:prstClr val="black"/>
              </a:solidFill>
            </a:endParaRPr>
          </a:p>
        </p:txBody>
      </p:sp>
      <p:sp>
        <p:nvSpPr>
          <p:cNvPr id="8" name="AutoShape 24"/>
          <p:cNvSpPr>
            <a:spLocks noChangeArrowheads="1"/>
          </p:cNvSpPr>
          <p:nvPr/>
        </p:nvSpPr>
        <p:spPr bwMode="auto">
          <a:xfrm>
            <a:off x="4755825" y="5482822"/>
            <a:ext cx="987552" cy="533400"/>
          </a:xfrm>
          <a:prstGeom prst="rect">
            <a:avLst/>
          </a:prstGeom>
          <a:solidFill>
            <a:srgbClr val="F9B268"/>
          </a:solidFill>
          <a:ln w="12700">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fontAlgn="base">
              <a:spcBef>
                <a:spcPct val="0"/>
              </a:spcBef>
              <a:spcAft>
                <a:spcPct val="0"/>
              </a:spcAft>
            </a:pPr>
            <a:r>
              <a:rPr lang="en-US" sz="1100" b="1" dirty="0" smtClean="0">
                <a:solidFill>
                  <a:prstClr val="black"/>
                </a:solidFill>
              </a:rPr>
              <a:t>Extensions</a:t>
            </a:r>
            <a:endParaRPr lang="en-US" sz="1050" b="1" dirty="0">
              <a:solidFill>
                <a:prstClr val="black"/>
              </a:solidFill>
            </a:endParaRPr>
          </a:p>
        </p:txBody>
      </p:sp>
      <p:sp>
        <p:nvSpPr>
          <p:cNvPr id="9" name="AutoShape 25"/>
          <p:cNvSpPr>
            <a:spLocks noChangeArrowheads="1"/>
          </p:cNvSpPr>
          <p:nvPr/>
        </p:nvSpPr>
        <p:spPr bwMode="auto">
          <a:xfrm>
            <a:off x="3600125" y="5483776"/>
            <a:ext cx="987552" cy="533400"/>
          </a:xfrm>
          <a:prstGeom prst="rect">
            <a:avLst/>
          </a:prstGeom>
          <a:solidFill>
            <a:srgbClr val="F9B268"/>
          </a:solidFill>
          <a:ln w="12700">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fontAlgn="base">
              <a:spcBef>
                <a:spcPct val="0"/>
              </a:spcBef>
              <a:spcAft>
                <a:spcPct val="0"/>
              </a:spcAft>
            </a:pPr>
            <a:r>
              <a:rPr lang="en-US" sz="1100" b="1" dirty="0" smtClean="0">
                <a:solidFill>
                  <a:prstClr val="black"/>
                </a:solidFill>
              </a:rPr>
              <a:t>Observers</a:t>
            </a:r>
            <a:endParaRPr lang="en-US" sz="1100" b="1" dirty="0">
              <a:solidFill>
                <a:prstClr val="black"/>
              </a:solidFill>
            </a:endParaRPr>
          </a:p>
        </p:txBody>
      </p:sp>
      <p:sp>
        <p:nvSpPr>
          <p:cNvPr id="10" name="AutoShape 24"/>
          <p:cNvSpPr>
            <a:spLocks noChangeArrowheads="1"/>
          </p:cNvSpPr>
          <p:nvPr/>
        </p:nvSpPr>
        <p:spPr bwMode="auto">
          <a:xfrm>
            <a:off x="4755825" y="4834403"/>
            <a:ext cx="987552" cy="533400"/>
          </a:xfrm>
          <a:prstGeom prst="rect">
            <a:avLst/>
          </a:prstGeom>
          <a:solidFill>
            <a:srgbClr val="F9B268"/>
          </a:solidFill>
          <a:ln w="12700">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fontAlgn="base">
              <a:spcBef>
                <a:spcPct val="0"/>
              </a:spcBef>
              <a:spcAft>
                <a:spcPct val="0"/>
              </a:spcAft>
            </a:pPr>
            <a:r>
              <a:rPr lang="en-US" sz="1100" b="1" dirty="0">
                <a:solidFill>
                  <a:prstClr val="black"/>
                </a:solidFill>
              </a:rPr>
              <a:t>Distributed</a:t>
            </a:r>
            <a:br>
              <a:rPr lang="en-US" sz="1100" b="1" dirty="0">
                <a:solidFill>
                  <a:prstClr val="black"/>
                </a:solidFill>
              </a:rPr>
            </a:br>
            <a:r>
              <a:rPr lang="en-US" sz="1100" b="1" dirty="0">
                <a:solidFill>
                  <a:prstClr val="black"/>
                </a:solidFill>
              </a:rPr>
              <a:t>Simulation</a:t>
            </a:r>
            <a:br>
              <a:rPr lang="en-US" sz="1100" b="1" dirty="0">
                <a:solidFill>
                  <a:prstClr val="black"/>
                </a:solidFill>
              </a:rPr>
            </a:br>
            <a:r>
              <a:rPr lang="en-US" sz="1100" b="1" dirty="0">
                <a:solidFill>
                  <a:prstClr val="black"/>
                </a:solidFill>
              </a:rPr>
              <a:t>Interfaces</a:t>
            </a:r>
          </a:p>
        </p:txBody>
      </p:sp>
      <p:sp>
        <p:nvSpPr>
          <p:cNvPr id="11" name="AutoShape 25"/>
          <p:cNvSpPr>
            <a:spLocks noChangeArrowheads="1"/>
          </p:cNvSpPr>
          <p:nvPr/>
        </p:nvSpPr>
        <p:spPr bwMode="auto">
          <a:xfrm>
            <a:off x="3599172" y="4834403"/>
            <a:ext cx="987552" cy="533400"/>
          </a:xfrm>
          <a:prstGeom prst="rect">
            <a:avLst/>
          </a:prstGeom>
          <a:solidFill>
            <a:srgbClr val="F9B268"/>
          </a:solidFill>
          <a:ln w="12700">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fontAlgn="base">
              <a:spcBef>
                <a:spcPct val="0"/>
              </a:spcBef>
              <a:spcAft>
                <a:spcPct val="0"/>
              </a:spcAft>
            </a:pPr>
            <a:r>
              <a:rPr lang="en-US" sz="1100" b="1" dirty="0" smtClean="0">
                <a:solidFill>
                  <a:prstClr val="black"/>
                </a:solidFill>
              </a:rPr>
              <a:t>Script</a:t>
            </a:r>
            <a:endParaRPr lang="en-US" sz="1100" b="1" dirty="0">
              <a:solidFill>
                <a:prstClr val="black"/>
              </a:solidFill>
            </a:endParaRPr>
          </a:p>
        </p:txBody>
      </p:sp>
      <p:sp>
        <p:nvSpPr>
          <p:cNvPr id="12" name="AutoShape 24"/>
          <p:cNvSpPr>
            <a:spLocks noChangeArrowheads="1"/>
          </p:cNvSpPr>
          <p:nvPr/>
        </p:nvSpPr>
        <p:spPr bwMode="auto">
          <a:xfrm>
            <a:off x="4755274" y="5484207"/>
            <a:ext cx="987552" cy="533400"/>
          </a:xfrm>
          <a:prstGeom prst="rect">
            <a:avLst/>
          </a:prstGeom>
          <a:solidFill>
            <a:srgbClr val="F9B268"/>
          </a:solidFill>
          <a:ln w="12700">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fontAlgn="base">
              <a:spcBef>
                <a:spcPct val="0"/>
              </a:spcBef>
              <a:spcAft>
                <a:spcPct val="0"/>
              </a:spcAft>
            </a:pPr>
            <a:r>
              <a:rPr lang="en-US" sz="1100" b="1" dirty="0" smtClean="0">
                <a:solidFill>
                  <a:prstClr val="black"/>
                </a:solidFill>
              </a:rPr>
              <a:t>Extensions</a:t>
            </a:r>
            <a:endParaRPr lang="en-US" sz="1050" b="1" dirty="0">
              <a:solidFill>
                <a:prstClr val="black"/>
              </a:solidFill>
            </a:endParaRPr>
          </a:p>
        </p:txBody>
      </p:sp>
      <p:sp>
        <p:nvSpPr>
          <p:cNvPr id="13" name="AutoShape 25"/>
          <p:cNvSpPr>
            <a:spLocks noChangeArrowheads="1"/>
          </p:cNvSpPr>
          <p:nvPr/>
        </p:nvSpPr>
        <p:spPr bwMode="auto">
          <a:xfrm>
            <a:off x="3598621" y="5485161"/>
            <a:ext cx="987552" cy="533400"/>
          </a:xfrm>
          <a:prstGeom prst="rect">
            <a:avLst/>
          </a:prstGeom>
          <a:solidFill>
            <a:srgbClr val="F9B268"/>
          </a:solidFill>
          <a:ln w="12700">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fontAlgn="base">
              <a:spcBef>
                <a:spcPct val="0"/>
              </a:spcBef>
              <a:spcAft>
                <a:spcPct val="0"/>
              </a:spcAft>
            </a:pPr>
            <a:r>
              <a:rPr lang="en-US" sz="1100" b="1" dirty="0" smtClean="0">
                <a:solidFill>
                  <a:prstClr val="black"/>
                </a:solidFill>
              </a:rPr>
              <a:t>Observers</a:t>
            </a:r>
            <a:endParaRPr lang="en-US" sz="1100" b="1" dirty="0">
              <a:solidFill>
                <a:prstClr val="black"/>
              </a:solidFill>
            </a:endParaRPr>
          </a:p>
        </p:txBody>
      </p:sp>
    </p:spTree>
    <p:extLst>
      <p:ext uri="{BB962C8B-B14F-4D97-AF65-F5344CB8AC3E}">
        <p14:creationId xmlns:p14="http://schemas.microsoft.com/office/powerpoint/2010/main" val="94937169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AFSIM Scripts</a:t>
            </a:r>
            <a:endParaRPr lang="en-US" dirty="0"/>
          </a:p>
        </p:txBody>
      </p:sp>
      <p:sp>
        <p:nvSpPr>
          <p:cNvPr id="3" name="Content Placeholder 2"/>
          <p:cNvSpPr>
            <a:spLocks noGrp="1"/>
          </p:cNvSpPr>
          <p:nvPr>
            <p:ph idx="1"/>
          </p:nvPr>
        </p:nvSpPr>
        <p:spPr>
          <a:xfrm>
            <a:off x="152400" y="1295400"/>
            <a:ext cx="8534400" cy="5181600"/>
          </a:xfrm>
        </p:spPr>
        <p:txBody>
          <a:bodyPr>
            <a:normAutofit fontScale="85000" lnSpcReduction="20000"/>
          </a:bodyPr>
          <a:lstStyle/>
          <a:p>
            <a:r>
              <a:rPr lang="en-US" b="0" dirty="0" smtClean="0"/>
              <a:t>Declarations and Definitions of script methods</a:t>
            </a:r>
          </a:p>
          <a:p>
            <a:pPr lvl="1"/>
            <a:r>
              <a:rPr lang="en-US" b="0" dirty="0" smtClean="0"/>
              <a:t>#define </a:t>
            </a:r>
            <a:r>
              <a:rPr lang="en-US" dirty="0" smtClean="0">
                <a:solidFill>
                  <a:srgbClr val="0000CC"/>
                </a:solidFill>
              </a:rPr>
              <a:t>UT_DECLARE_SCRIPT_METHOD</a:t>
            </a:r>
            <a:r>
              <a:rPr lang="en-US" b="0" dirty="0" smtClean="0"/>
              <a:t>( … )</a:t>
            </a:r>
            <a:endParaRPr lang="en-US" b="0" dirty="0"/>
          </a:p>
          <a:p>
            <a:pPr lvl="2"/>
            <a:r>
              <a:rPr lang="en-US" b="0" dirty="0" smtClean="0"/>
              <a:t>Expands to a class declaration for method argument</a:t>
            </a:r>
          </a:p>
          <a:p>
            <a:pPr lvl="2"/>
            <a:r>
              <a:rPr lang="en-US" b="0" dirty="0" smtClean="0"/>
              <a:t>Inherits from class UtScriptClass::InterfaceMethod</a:t>
            </a:r>
            <a:endParaRPr lang="en-US" b="0" dirty="0"/>
          </a:p>
          <a:p>
            <a:pPr lvl="2"/>
            <a:r>
              <a:rPr lang="en-US" b="0" dirty="0" smtClean="0"/>
              <a:t>Declares constructor and operator() for the class’s methods</a:t>
            </a:r>
          </a:p>
          <a:p>
            <a:pPr lvl="1"/>
            <a:endParaRPr lang="en-US" b="0" dirty="0" smtClean="0"/>
          </a:p>
          <a:p>
            <a:pPr lvl="1"/>
            <a:r>
              <a:rPr lang="en-US" b="0" dirty="0" smtClean="0"/>
              <a:t>#define </a:t>
            </a:r>
            <a:r>
              <a:rPr lang="en-US" dirty="0" smtClean="0">
                <a:solidFill>
                  <a:srgbClr val="0000CC"/>
                </a:solidFill>
              </a:rPr>
              <a:t>UT_DEFINE_SCRIPT_METHOD</a:t>
            </a:r>
            <a:r>
              <a:rPr lang="en-US" b="0" dirty="0" smtClean="0"/>
              <a:t>( … )</a:t>
            </a:r>
          </a:p>
          <a:p>
            <a:pPr lvl="2"/>
            <a:r>
              <a:rPr lang="en-US" b="0" dirty="0" smtClean="0"/>
              <a:t>Creates the class definition for the same “method” defined with the </a:t>
            </a:r>
            <a:r>
              <a:rPr lang="en-US" dirty="0" smtClean="0"/>
              <a:t>UT_DECLARE_SCRIPT_METHOD</a:t>
            </a:r>
            <a:r>
              <a:rPr lang="en-US" b="0" dirty="0" smtClean="0"/>
              <a:t> macro</a:t>
            </a:r>
          </a:p>
          <a:p>
            <a:pPr lvl="2"/>
            <a:r>
              <a:rPr lang="en-US" b="0" dirty="0" smtClean="0"/>
              <a:t>Also, expands </a:t>
            </a:r>
            <a:r>
              <a:rPr lang="en-US" b="0" dirty="0"/>
              <a:t>to a sequence of C++ statements that creates a function whose body is the defined code for the macro</a:t>
            </a:r>
          </a:p>
          <a:p>
            <a:pPr lvl="3"/>
            <a:r>
              <a:rPr lang="en-US" b="0" dirty="0" smtClean="0"/>
              <a:t>This function is called from the operator() declared for the class</a:t>
            </a:r>
          </a:p>
          <a:p>
            <a:pPr lvl="2"/>
            <a:r>
              <a:rPr lang="en-US" b="0" dirty="0" smtClean="0"/>
              <a:t>Once defined, this script method can be called from the scripting interface in the scenario files</a:t>
            </a:r>
          </a:p>
          <a:p>
            <a:pPr lvl="2"/>
            <a:endParaRPr lang="en-US" b="0" dirty="0" smtClean="0"/>
          </a:p>
          <a:p>
            <a:r>
              <a:rPr lang="en-US" b="0" dirty="0" smtClean="0"/>
              <a:t>Many script methods are pre-defined using these macros in the </a:t>
            </a:r>
            <a:r>
              <a:rPr lang="en-US" dirty="0" smtClean="0"/>
              <a:t>AFSIM</a:t>
            </a:r>
            <a:r>
              <a:rPr lang="en-US" b="0" dirty="0" smtClean="0"/>
              <a:t> core for </a:t>
            </a:r>
            <a:r>
              <a:rPr lang="en-US" dirty="0" smtClean="0"/>
              <a:t>mission</a:t>
            </a:r>
          </a:p>
          <a:p>
            <a:pPr lvl="1"/>
            <a:r>
              <a:rPr lang="en-US" b="0" dirty="0" smtClean="0"/>
              <a:t>You can also create new script methods in your code using these macros</a:t>
            </a:r>
          </a:p>
        </p:txBody>
      </p:sp>
    </p:spTree>
    <p:extLst>
      <p:ext uri="{BB962C8B-B14F-4D97-AF65-F5344CB8AC3E}">
        <p14:creationId xmlns:p14="http://schemas.microsoft.com/office/powerpoint/2010/main" val="21432910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Observers</a:t>
            </a:r>
            <a:endParaRPr lang="en-US" dirty="0"/>
          </a:p>
        </p:txBody>
      </p:sp>
      <p:sp>
        <p:nvSpPr>
          <p:cNvPr id="3" name="Content Placeholder 2"/>
          <p:cNvSpPr>
            <a:spLocks noGrp="1"/>
          </p:cNvSpPr>
          <p:nvPr>
            <p:ph idx="1"/>
          </p:nvPr>
        </p:nvSpPr>
        <p:spPr>
          <a:xfrm>
            <a:off x="228600" y="1172030"/>
            <a:ext cx="8305800" cy="994172"/>
          </a:xfrm>
        </p:spPr>
        <p:txBody>
          <a:bodyPr>
            <a:noAutofit/>
          </a:bodyPr>
          <a:lstStyle/>
          <a:p>
            <a:r>
              <a:rPr lang="en-US" sz="1600" b="0" dirty="0" smtClean="0"/>
              <a:t>Implements the software design observer pattern in which observers can subscribe to state changes of an object and are notified by having one of their methods called. </a:t>
            </a:r>
          </a:p>
          <a:p>
            <a:r>
              <a:rPr lang="en-US" sz="1600" b="0" dirty="0" smtClean="0"/>
              <a:t>Many different types of framework objects ‘publish’ simulation events.</a:t>
            </a:r>
          </a:p>
          <a:p>
            <a:endParaRPr lang="en-US" sz="1800" b="0" dirty="0" smtClean="0"/>
          </a:p>
          <a:p>
            <a:endParaRPr lang="en-US" sz="1800" b="0" dirty="0"/>
          </a:p>
        </p:txBody>
      </p:sp>
      <p:sp>
        <p:nvSpPr>
          <p:cNvPr id="12" name="Line 8"/>
          <p:cNvSpPr>
            <a:spLocks noChangeShapeType="1"/>
          </p:cNvSpPr>
          <p:nvPr/>
        </p:nvSpPr>
        <p:spPr bwMode="auto">
          <a:xfrm>
            <a:off x="430743" y="2384481"/>
            <a:ext cx="8256587" cy="0"/>
          </a:xfrm>
          <a:prstGeom prst="line">
            <a:avLst/>
          </a:prstGeom>
          <a:noFill/>
          <a:ln w="25400">
            <a:solidFill>
              <a:srgbClr val="0000FF"/>
            </a:solidFill>
            <a:round/>
            <a:headEnd/>
            <a:tailEnd/>
          </a:ln>
        </p:spPr>
        <p:txBody>
          <a:bodyPr/>
          <a:lstStyle/>
          <a:p>
            <a:endParaRPr lang="en-US" dirty="0"/>
          </a:p>
        </p:txBody>
      </p:sp>
      <p:sp>
        <p:nvSpPr>
          <p:cNvPr id="20" name="Text Box 9"/>
          <p:cNvSpPr txBox="1">
            <a:spLocks noChangeArrowheads="1"/>
          </p:cNvSpPr>
          <p:nvPr/>
        </p:nvSpPr>
        <p:spPr bwMode="auto">
          <a:xfrm>
            <a:off x="3124200" y="2209800"/>
            <a:ext cx="2630487" cy="338554"/>
          </a:xfrm>
          <a:prstGeom prst="rect">
            <a:avLst/>
          </a:prstGeom>
          <a:solidFill>
            <a:srgbClr val="99CCFF"/>
          </a:solidFill>
          <a:ln w="9525" algn="ctr">
            <a:noFill/>
            <a:miter lim="800000"/>
            <a:headEnd/>
            <a:tailEnd/>
          </a:ln>
          <a:scene3d>
            <a:camera prst="orthographicFront"/>
            <a:lightRig rig="threePt" dir="t"/>
          </a:scene3d>
          <a:sp3d>
            <a:bevelT/>
          </a:sp3d>
        </p:spPr>
        <p:txBody>
          <a:bodyPr wrap="square">
            <a:spAutoFit/>
          </a:bodyPr>
          <a:lstStyle/>
          <a:p>
            <a:pPr algn="ctr">
              <a:spcBef>
                <a:spcPct val="50000"/>
              </a:spcBef>
            </a:pPr>
            <a:r>
              <a:rPr lang="en-US" sz="1600" dirty="0">
                <a:cs typeface="Arial" charset="0"/>
              </a:rPr>
              <a:t>List of Published </a:t>
            </a:r>
            <a:r>
              <a:rPr lang="en-US" sz="1600" dirty="0" smtClean="0">
                <a:cs typeface="Arial" charset="0"/>
              </a:rPr>
              <a:t>Events v2.5 </a:t>
            </a:r>
            <a:endParaRPr lang="en-US" sz="800" dirty="0">
              <a:cs typeface="Arial" charset="0"/>
            </a:endParaRPr>
          </a:p>
        </p:txBody>
      </p:sp>
      <p:sp>
        <p:nvSpPr>
          <p:cNvPr id="21" name="Text Box 4"/>
          <p:cNvSpPr txBox="1">
            <a:spLocks noChangeArrowheads="1"/>
          </p:cNvSpPr>
          <p:nvPr/>
        </p:nvSpPr>
        <p:spPr bwMode="auto">
          <a:xfrm>
            <a:off x="303744" y="2551361"/>
            <a:ext cx="2280971" cy="3862596"/>
          </a:xfrm>
          <a:prstGeom prst="rect">
            <a:avLst/>
          </a:prstGeom>
          <a:noFill/>
          <a:ln w="9525" algn="ctr">
            <a:noFill/>
            <a:miter lim="800000"/>
            <a:headEnd/>
            <a:tailEnd/>
          </a:ln>
        </p:spPr>
        <p:txBody>
          <a:bodyPr wrap="square">
            <a:spAutoFit/>
          </a:bodyPr>
          <a:lstStyle/>
          <a:p>
            <a:r>
              <a:rPr lang="en-US" sz="700" b="1" dirty="0">
                <a:latin typeface="Arial" panose="020B0604020202020204" pitchFamily="34" charset="0"/>
                <a:cs typeface="Arial" panose="020B0604020202020204" pitchFamily="34" charset="0"/>
              </a:rPr>
              <a:t>COMMENT </a:t>
            </a:r>
          </a:p>
          <a:p>
            <a:r>
              <a:rPr lang="en-US" sz="700" b="1" dirty="0">
                <a:latin typeface="Arial" panose="020B0604020202020204" pitchFamily="34" charset="0"/>
                <a:cs typeface="Arial" panose="020B0604020202020204" pitchFamily="34" charset="0"/>
              </a:rPr>
              <a:t>COMM_ADDED_TO_MANAGER </a:t>
            </a:r>
          </a:p>
          <a:p>
            <a:r>
              <a:rPr lang="en-US" sz="700" b="1" dirty="0">
                <a:latin typeface="Arial" panose="020B0604020202020204" pitchFamily="34" charset="0"/>
                <a:cs typeface="Arial" panose="020B0604020202020204" pitchFamily="34" charset="0"/>
              </a:rPr>
              <a:t>COMM_REMOVED_FROM_MANAGER </a:t>
            </a:r>
          </a:p>
          <a:p>
            <a:r>
              <a:rPr lang="en-US" sz="700" b="1" dirty="0">
                <a:latin typeface="Arial" panose="020B0604020202020204" pitchFamily="34" charset="0"/>
                <a:cs typeface="Arial" panose="020B0604020202020204" pitchFamily="34" charset="0"/>
              </a:rPr>
              <a:t>COMM_ADDED_TO_LOCAL </a:t>
            </a:r>
          </a:p>
          <a:p>
            <a:r>
              <a:rPr lang="en-US" sz="700" b="1" dirty="0">
                <a:latin typeface="Arial" panose="020B0604020202020204" pitchFamily="34" charset="0"/>
                <a:cs typeface="Arial" panose="020B0604020202020204" pitchFamily="34" charset="0"/>
              </a:rPr>
              <a:t>COMM_REMOVED_FROM_LOCAL </a:t>
            </a:r>
          </a:p>
          <a:p>
            <a:r>
              <a:rPr lang="en-US" sz="700" b="1" dirty="0">
                <a:latin typeface="Arial" panose="020B0604020202020204" pitchFamily="34" charset="0"/>
                <a:cs typeface="Arial" panose="020B0604020202020204" pitchFamily="34" charset="0"/>
              </a:rPr>
              <a:t>COMM_FREQUENCY_CHANGED </a:t>
            </a:r>
          </a:p>
          <a:p>
            <a:r>
              <a:rPr lang="en-US" sz="700" b="1" dirty="0">
                <a:latin typeface="Arial" panose="020B0604020202020204" pitchFamily="34" charset="0"/>
                <a:cs typeface="Arial" panose="020B0604020202020204" pitchFamily="34" charset="0"/>
              </a:rPr>
              <a:t>COMM_TURNED_OFF </a:t>
            </a:r>
          </a:p>
          <a:p>
            <a:r>
              <a:rPr lang="en-US" sz="700" b="1" dirty="0">
                <a:latin typeface="Arial" panose="020B0604020202020204" pitchFamily="34" charset="0"/>
                <a:cs typeface="Arial" panose="020B0604020202020204" pitchFamily="34" charset="0"/>
              </a:rPr>
              <a:t>COMM_TURNED_ON </a:t>
            </a:r>
          </a:p>
          <a:p>
            <a:r>
              <a:rPr lang="en-US" sz="700" b="1" dirty="0">
                <a:latin typeface="Arial" panose="020B0604020202020204" pitchFamily="34" charset="0"/>
                <a:cs typeface="Arial" panose="020B0604020202020204" pitchFamily="34" charset="0"/>
              </a:rPr>
              <a:t>CRASHED_INTO_GROUND </a:t>
            </a:r>
          </a:p>
          <a:p>
            <a:r>
              <a:rPr lang="en-US" sz="700" b="1" dirty="0">
                <a:latin typeface="Arial" panose="020B0604020202020204" pitchFamily="34" charset="0"/>
                <a:cs typeface="Arial" panose="020B0604020202020204" pitchFamily="34" charset="0"/>
              </a:rPr>
              <a:t>EXCHANGE_EVENT </a:t>
            </a:r>
          </a:p>
          <a:p>
            <a:r>
              <a:rPr lang="en-US" sz="700" b="1" dirty="0">
                <a:latin typeface="Arial" panose="020B0604020202020204" pitchFamily="34" charset="0"/>
                <a:cs typeface="Arial" panose="020B0604020202020204" pitchFamily="34" charset="0"/>
              </a:rPr>
              <a:t>EXECUTE_CALLBACK </a:t>
            </a:r>
          </a:p>
          <a:p>
            <a:r>
              <a:rPr lang="en-US" sz="700" b="1" dirty="0">
                <a:latin typeface="Arial" panose="020B0604020202020204" pitchFamily="34" charset="0"/>
                <a:cs typeface="Arial" panose="020B0604020202020204" pitchFamily="34" charset="0"/>
              </a:rPr>
              <a:t>FUEL_EVENT </a:t>
            </a:r>
          </a:p>
          <a:p>
            <a:r>
              <a:rPr lang="en-US" sz="700" b="1" dirty="0">
                <a:latin typeface="Arial" panose="020B0604020202020204" pitchFamily="34" charset="0"/>
                <a:cs typeface="Arial" panose="020B0604020202020204" pitchFamily="34" charset="0"/>
              </a:rPr>
              <a:t>LINK_ADDED_TO_MANAGER </a:t>
            </a:r>
          </a:p>
          <a:p>
            <a:r>
              <a:rPr lang="en-US" sz="700" b="1" dirty="0">
                <a:latin typeface="Arial" panose="020B0604020202020204" pitchFamily="34" charset="0"/>
                <a:cs typeface="Arial" panose="020B0604020202020204" pitchFamily="34" charset="0"/>
              </a:rPr>
              <a:t>LINK_REMOVED_FROM_MANAGER </a:t>
            </a:r>
          </a:p>
          <a:p>
            <a:r>
              <a:rPr lang="en-US" sz="700" b="1" dirty="0">
                <a:latin typeface="Arial" panose="020B0604020202020204" pitchFamily="34" charset="0"/>
                <a:cs typeface="Arial" panose="020B0604020202020204" pitchFamily="34" charset="0"/>
              </a:rPr>
              <a:t>LINK_ENABLED_ON_MANAGER</a:t>
            </a:r>
          </a:p>
          <a:p>
            <a:r>
              <a:rPr lang="en-US" sz="700" b="1" dirty="0">
                <a:latin typeface="Arial" panose="020B0604020202020204" pitchFamily="34" charset="0"/>
                <a:cs typeface="Arial" panose="020B0604020202020204" pitchFamily="34" charset="0"/>
              </a:rPr>
              <a:t>LINK_DISABLED_ON_MANAGER</a:t>
            </a:r>
          </a:p>
          <a:p>
            <a:r>
              <a:rPr lang="en-US" sz="700" b="1" dirty="0">
                <a:latin typeface="Arial" panose="020B0604020202020204" pitchFamily="34" charset="0"/>
                <a:cs typeface="Arial" panose="020B0604020202020204" pitchFamily="34" charset="0"/>
              </a:rPr>
              <a:t>LINK_ADDED_TO_LOCAL </a:t>
            </a:r>
          </a:p>
          <a:p>
            <a:r>
              <a:rPr lang="en-US" sz="700" b="1" dirty="0">
                <a:latin typeface="Arial" panose="020B0604020202020204" pitchFamily="34" charset="0"/>
                <a:cs typeface="Arial" panose="020B0604020202020204" pitchFamily="34" charset="0"/>
              </a:rPr>
              <a:t>LINK_REMOVED_FROM_LOCAL </a:t>
            </a:r>
          </a:p>
          <a:p>
            <a:r>
              <a:rPr lang="en-US" sz="700" b="1" dirty="0">
                <a:latin typeface="Arial" panose="020B0604020202020204" pitchFamily="34" charset="0"/>
                <a:cs typeface="Arial" panose="020B0604020202020204" pitchFamily="34" charset="0"/>
              </a:rPr>
              <a:t>LINK_ENABLED_ON_LOCAL </a:t>
            </a:r>
          </a:p>
          <a:p>
            <a:r>
              <a:rPr lang="en-US" sz="700" b="1" dirty="0">
                <a:latin typeface="Arial" panose="020B0604020202020204" pitchFamily="34" charset="0"/>
                <a:cs typeface="Arial" panose="020B0604020202020204" pitchFamily="34" charset="0"/>
              </a:rPr>
              <a:t>LINK_DISABLED_ON_LOCAL </a:t>
            </a:r>
          </a:p>
          <a:p>
            <a:r>
              <a:rPr lang="en-US" sz="700" b="1" dirty="0">
                <a:latin typeface="Arial" panose="020B0604020202020204" pitchFamily="34" charset="0"/>
                <a:cs typeface="Arial" panose="020B0604020202020204" pitchFamily="34" charset="0"/>
              </a:rPr>
              <a:t>LOCAL_TRACK_CORRELATION </a:t>
            </a:r>
          </a:p>
          <a:p>
            <a:r>
              <a:rPr lang="en-US" sz="700" b="1" dirty="0">
                <a:latin typeface="Arial" panose="020B0604020202020204" pitchFamily="34" charset="0"/>
                <a:cs typeface="Arial" panose="020B0604020202020204" pitchFamily="34" charset="0"/>
              </a:rPr>
              <a:t>LOCAL_TRACK_DECORRELATION </a:t>
            </a:r>
          </a:p>
          <a:p>
            <a:r>
              <a:rPr lang="en-US" sz="700" b="1" dirty="0">
                <a:latin typeface="Arial" panose="020B0604020202020204" pitchFamily="34" charset="0"/>
                <a:cs typeface="Arial" panose="020B0604020202020204" pitchFamily="34" charset="0"/>
              </a:rPr>
              <a:t>LOCAL_TRACK_DROPPED </a:t>
            </a:r>
          </a:p>
          <a:p>
            <a:r>
              <a:rPr lang="en-US" sz="700" b="1" dirty="0">
                <a:latin typeface="Arial" panose="020B0604020202020204" pitchFamily="34" charset="0"/>
                <a:cs typeface="Arial" panose="020B0604020202020204" pitchFamily="34" charset="0"/>
              </a:rPr>
              <a:t>LOCAL_TRACK_INITIATED </a:t>
            </a:r>
          </a:p>
          <a:p>
            <a:r>
              <a:rPr lang="en-US" sz="700" b="1" dirty="0" smtClean="0">
                <a:latin typeface="Arial" panose="020B0604020202020204" pitchFamily="34" charset="0"/>
                <a:cs typeface="Arial" panose="020B0604020202020204" pitchFamily="34" charset="0"/>
              </a:rPr>
              <a:t>LOCAL_TRACK_UPDATED</a:t>
            </a:r>
          </a:p>
          <a:p>
            <a:r>
              <a:rPr lang="en-US" sz="700" b="1" dirty="0">
                <a:latin typeface="Arial" panose="020B0604020202020204" pitchFamily="34" charset="0"/>
                <a:cs typeface="Arial" panose="020B0604020202020204" pitchFamily="34" charset="0"/>
              </a:rPr>
              <a:t>MESSAGE_DELIVERY_ATTEMPT </a:t>
            </a:r>
          </a:p>
          <a:p>
            <a:r>
              <a:rPr lang="en-US" sz="700" b="1" dirty="0">
                <a:latin typeface="Arial" panose="020B0604020202020204" pitchFamily="34" charset="0"/>
                <a:cs typeface="Arial" panose="020B0604020202020204" pitchFamily="34" charset="0"/>
              </a:rPr>
              <a:t>MESSAGE_DISCARDED </a:t>
            </a:r>
          </a:p>
          <a:p>
            <a:r>
              <a:rPr lang="en-US" sz="700" b="1" dirty="0">
                <a:latin typeface="Arial" panose="020B0604020202020204" pitchFamily="34" charset="0"/>
                <a:cs typeface="Arial" panose="020B0604020202020204" pitchFamily="34" charset="0"/>
              </a:rPr>
              <a:t>MESSAGE_FAILED_ROUTING </a:t>
            </a:r>
          </a:p>
          <a:p>
            <a:r>
              <a:rPr lang="en-US" sz="700" b="1" dirty="0">
                <a:latin typeface="Arial" panose="020B0604020202020204" pitchFamily="34" charset="0"/>
                <a:cs typeface="Arial" panose="020B0604020202020204" pitchFamily="34" charset="0"/>
              </a:rPr>
              <a:t>MESSAGE_UPDATED </a:t>
            </a:r>
          </a:p>
          <a:p>
            <a:r>
              <a:rPr lang="en-US" sz="700" b="1" dirty="0">
                <a:latin typeface="Arial" panose="020B0604020202020204" pitchFamily="34" charset="0"/>
                <a:cs typeface="Arial" panose="020B0604020202020204" pitchFamily="34" charset="0"/>
              </a:rPr>
              <a:t>MESSAGE_QUEUED </a:t>
            </a:r>
          </a:p>
          <a:p>
            <a:r>
              <a:rPr lang="en-US" sz="700" b="1" dirty="0">
                <a:latin typeface="Arial" panose="020B0604020202020204" pitchFamily="34" charset="0"/>
                <a:cs typeface="Arial" panose="020B0604020202020204" pitchFamily="34" charset="0"/>
              </a:rPr>
              <a:t>MESSAGE_RECEIVED </a:t>
            </a:r>
          </a:p>
          <a:p>
            <a:r>
              <a:rPr lang="en-US" sz="700" b="1" dirty="0">
                <a:latin typeface="Arial" panose="020B0604020202020204" pitchFamily="34" charset="0"/>
                <a:cs typeface="Arial" panose="020B0604020202020204" pitchFamily="34" charset="0"/>
              </a:rPr>
              <a:t>MESSAGE_TRANSMITTED </a:t>
            </a:r>
          </a:p>
          <a:p>
            <a:r>
              <a:rPr lang="en-US" sz="700" b="1" dirty="0">
                <a:latin typeface="Arial" panose="020B0604020202020204" pitchFamily="34" charset="0"/>
                <a:cs typeface="Arial" panose="020B0604020202020204" pitchFamily="34" charset="0"/>
              </a:rPr>
              <a:t>MESSAGE_TRANSMITTED_HEARTBEAT </a:t>
            </a:r>
          </a:p>
          <a:p>
            <a:r>
              <a:rPr lang="en-US" sz="700" b="1" dirty="0" smtClean="0">
                <a:latin typeface="Arial" panose="020B0604020202020204" pitchFamily="34" charset="0"/>
                <a:cs typeface="Arial" panose="020B0604020202020204" pitchFamily="34" charset="0"/>
              </a:rPr>
              <a:t>MESSAGE_TRANSMIT_ENDED</a:t>
            </a:r>
            <a:endParaRPr lang="en-US" sz="700" b="1" dirty="0">
              <a:latin typeface="Arial" panose="020B0604020202020204" pitchFamily="34" charset="0"/>
              <a:cs typeface="Arial" panose="020B0604020202020204" pitchFamily="34" charset="0"/>
            </a:endParaRPr>
          </a:p>
        </p:txBody>
      </p:sp>
      <p:sp>
        <p:nvSpPr>
          <p:cNvPr id="22" name="Text Box 5"/>
          <p:cNvSpPr txBox="1">
            <a:spLocks noChangeArrowheads="1"/>
          </p:cNvSpPr>
          <p:nvPr/>
        </p:nvSpPr>
        <p:spPr bwMode="auto">
          <a:xfrm>
            <a:off x="2362200" y="2551361"/>
            <a:ext cx="2266949" cy="4078039"/>
          </a:xfrm>
          <a:prstGeom prst="rect">
            <a:avLst/>
          </a:prstGeom>
          <a:noFill/>
          <a:ln w="9525" algn="ctr">
            <a:noFill/>
            <a:miter lim="800000"/>
            <a:headEnd/>
            <a:tailEnd/>
          </a:ln>
        </p:spPr>
        <p:txBody>
          <a:bodyPr wrap="square">
            <a:spAutoFit/>
          </a:bodyPr>
          <a:lstStyle/>
          <a:p>
            <a:r>
              <a:rPr lang="en-US" sz="700" b="1" dirty="0" smtClean="0">
                <a:latin typeface="Arial" panose="020B0604020202020204" pitchFamily="34" charset="0"/>
                <a:cs typeface="Arial" panose="020B0604020202020204" pitchFamily="34" charset="0"/>
              </a:rPr>
              <a:t>MOVER_UPDATED </a:t>
            </a:r>
            <a:endParaRPr lang="en-US" sz="700" b="1" dirty="0">
              <a:latin typeface="Arial" panose="020B0604020202020204" pitchFamily="34" charset="0"/>
              <a:cs typeface="Arial" panose="020B0604020202020204" pitchFamily="34" charset="0"/>
            </a:endParaRPr>
          </a:p>
          <a:p>
            <a:r>
              <a:rPr lang="en-US" sz="700" b="1" dirty="0">
                <a:latin typeface="Arial" panose="020B0604020202020204" pitchFamily="34" charset="0"/>
                <a:cs typeface="Arial" panose="020B0604020202020204" pitchFamily="34" charset="0"/>
              </a:rPr>
              <a:t>NETWORK_ADDED </a:t>
            </a:r>
          </a:p>
          <a:p>
            <a:r>
              <a:rPr lang="en-US" sz="700" b="1" dirty="0">
                <a:latin typeface="Arial" panose="020B0604020202020204" pitchFamily="34" charset="0"/>
                <a:cs typeface="Arial" panose="020B0604020202020204" pitchFamily="34" charset="0"/>
              </a:rPr>
              <a:t>NETWORK_REMOVED </a:t>
            </a:r>
          </a:p>
          <a:p>
            <a:r>
              <a:rPr lang="en-US" sz="700" b="1" dirty="0">
                <a:latin typeface="Arial" panose="020B0604020202020204" pitchFamily="34" charset="0"/>
                <a:cs typeface="Arial" panose="020B0604020202020204" pitchFamily="34" charset="0"/>
              </a:rPr>
              <a:t>OPERATING_LEVEL_CHANGED </a:t>
            </a:r>
          </a:p>
          <a:p>
            <a:r>
              <a:rPr lang="en-US" sz="700" b="1" dirty="0">
                <a:latin typeface="Arial" panose="020B0604020202020204" pitchFamily="34" charset="0"/>
                <a:cs typeface="Arial" panose="020B0604020202020204" pitchFamily="34" charset="0"/>
              </a:rPr>
              <a:t>PLATFORM_ADDED </a:t>
            </a:r>
          </a:p>
          <a:p>
            <a:r>
              <a:rPr lang="en-US" sz="700" b="1" dirty="0">
                <a:latin typeface="Arial" panose="020B0604020202020204" pitchFamily="34" charset="0"/>
                <a:cs typeface="Arial" panose="020B0604020202020204" pitchFamily="34" charset="0"/>
              </a:rPr>
              <a:t>PLATFORM_APPEARANCE_CHANGED </a:t>
            </a:r>
          </a:p>
          <a:p>
            <a:r>
              <a:rPr lang="en-US" sz="700" b="1" dirty="0">
                <a:latin typeface="Arial" panose="020B0604020202020204" pitchFamily="34" charset="0"/>
                <a:cs typeface="Arial" panose="020B0604020202020204" pitchFamily="34" charset="0"/>
              </a:rPr>
              <a:t>PLATFORM_DELETED </a:t>
            </a:r>
          </a:p>
          <a:p>
            <a:r>
              <a:rPr lang="en-US" sz="700" b="1" dirty="0">
                <a:latin typeface="Arial" panose="020B0604020202020204" pitchFamily="34" charset="0"/>
                <a:cs typeface="Arial" panose="020B0604020202020204" pitchFamily="34" charset="0"/>
              </a:rPr>
              <a:t>PLATFORM_INITIALIZED </a:t>
            </a:r>
          </a:p>
          <a:p>
            <a:r>
              <a:rPr lang="en-US" sz="700" b="1" dirty="0">
                <a:latin typeface="Arial" panose="020B0604020202020204" pitchFamily="34" charset="0"/>
                <a:cs typeface="Arial" panose="020B0604020202020204" pitchFamily="34" charset="0"/>
              </a:rPr>
              <a:t>PLATFORM_BROKEN </a:t>
            </a:r>
          </a:p>
          <a:p>
            <a:r>
              <a:rPr lang="en-US" sz="700" b="1" dirty="0">
                <a:latin typeface="Arial" panose="020B0604020202020204" pitchFamily="34" charset="0"/>
                <a:cs typeface="Arial" panose="020B0604020202020204" pitchFamily="34" charset="0"/>
              </a:rPr>
              <a:t>PLATFORM_OMITTED </a:t>
            </a:r>
          </a:p>
          <a:p>
            <a:r>
              <a:rPr lang="en-US" sz="700" b="1" dirty="0">
                <a:latin typeface="Arial" panose="020B0604020202020204" pitchFamily="34" charset="0"/>
                <a:cs typeface="Arial" panose="020B0604020202020204" pitchFamily="34" charset="0"/>
              </a:rPr>
              <a:t>PROCESSOR_TURNED_OFF </a:t>
            </a:r>
          </a:p>
          <a:p>
            <a:r>
              <a:rPr lang="en-US" sz="700" b="1" dirty="0" smtClean="0">
                <a:latin typeface="Arial" panose="020B0604020202020204" pitchFamily="34" charset="0"/>
                <a:cs typeface="Arial" panose="020B0604020202020204" pitchFamily="34" charset="0"/>
              </a:rPr>
              <a:t>PROCESSOR_TURNED_ON</a:t>
            </a:r>
          </a:p>
          <a:p>
            <a:r>
              <a:rPr lang="en-US" sz="700" b="1" dirty="0">
                <a:latin typeface="Arial" panose="020B0604020202020204" pitchFamily="34" charset="0"/>
                <a:cs typeface="Arial" panose="020B0604020202020204" pitchFamily="34" charset="0"/>
              </a:rPr>
              <a:t>SENSOR_DETECTION_ATTEMPT </a:t>
            </a:r>
          </a:p>
          <a:p>
            <a:r>
              <a:rPr lang="en-US" sz="700" b="1" dirty="0">
                <a:latin typeface="Arial" panose="020B0604020202020204" pitchFamily="34" charset="0"/>
                <a:cs typeface="Arial" panose="020B0604020202020204" pitchFamily="34" charset="0"/>
              </a:rPr>
              <a:t>SENSOR_DETECTION_CHANGED </a:t>
            </a:r>
          </a:p>
          <a:p>
            <a:r>
              <a:rPr lang="en-US" sz="700" b="1" dirty="0">
                <a:latin typeface="Arial" panose="020B0604020202020204" pitchFamily="34" charset="0"/>
                <a:cs typeface="Arial" panose="020B0604020202020204" pitchFamily="34" charset="0"/>
              </a:rPr>
              <a:t>SENSOR_FREQUENCY_CHANGED </a:t>
            </a:r>
          </a:p>
          <a:p>
            <a:r>
              <a:rPr lang="en-US" sz="700" b="1" dirty="0">
                <a:latin typeface="Arial" panose="020B0604020202020204" pitchFamily="34" charset="0"/>
                <a:cs typeface="Arial" panose="020B0604020202020204" pitchFamily="34" charset="0"/>
              </a:rPr>
              <a:t>SENSOR_MODE_ACTIVATED </a:t>
            </a:r>
          </a:p>
          <a:p>
            <a:r>
              <a:rPr lang="en-US" sz="700" b="1" dirty="0">
                <a:latin typeface="Arial" panose="020B0604020202020204" pitchFamily="34" charset="0"/>
                <a:cs typeface="Arial" panose="020B0604020202020204" pitchFamily="34" charset="0"/>
              </a:rPr>
              <a:t>SENSOR_MODE_DEACTIVATED </a:t>
            </a:r>
          </a:p>
          <a:p>
            <a:r>
              <a:rPr lang="en-US" sz="700" b="1" dirty="0">
                <a:latin typeface="Arial" panose="020B0604020202020204" pitchFamily="34" charset="0"/>
                <a:cs typeface="Arial" panose="020B0604020202020204" pitchFamily="34" charset="0"/>
              </a:rPr>
              <a:t>SENSOR_REQUEST_CANCELED </a:t>
            </a:r>
          </a:p>
          <a:p>
            <a:r>
              <a:rPr lang="en-US" sz="700" b="1" dirty="0">
                <a:latin typeface="Arial" panose="020B0604020202020204" pitchFamily="34" charset="0"/>
                <a:cs typeface="Arial" panose="020B0604020202020204" pitchFamily="34" charset="0"/>
              </a:rPr>
              <a:t>SENSOR_REQUEST_INITIATED </a:t>
            </a:r>
          </a:p>
          <a:p>
            <a:r>
              <a:rPr lang="en-US" sz="700" b="1" dirty="0">
                <a:latin typeface="Arial" panose="020B0604020202020204" pitchFamily="34" charset="0"/>
                <a:cs typeface="Arial" panose="020B0604020202020204" pitchFamily="34" charset="0"/>
              </a:rPr>
              <a:t>SENSOR_REQUEST_UPDATED </a:t>
            </a:r>
          </a:p>
          <a:p>
            <a:r>
              <a:rPr lang="en-US" sz="700" b="1" dirty="0">
                <a:latin typeface="Arial" panose="020B0604020202020204" pitchFamily="34" charset="0"/>
                <a:cs typeface="Arial" panose="020B0604020202020204" pitchFamily="34" charset="0"/>
              </a:rPr>
              <a:t>SENSOR_TRACK_COASTED </a:t>
            </a:r>
          </a:p>
          <a:p>
            <a:r>
              <a:rPr lang="en-US" sz="700" b="1" dirty="0">
                <a:latin typeface="Arial" panose="020B0604020202020204" pitchFamily="34" charset="0"/>
                <a:cs typeface="Arial" panose="020B0604020202020204" pitchFamily="34" charset="0"/>
              </a:rPr>
              <a:t>SENSOR_TRACK_DROPPED </a:t>
            </a:r>
          </a:p>
          <a:p>
            <a:r>
              <a:rPr lang="en-US" sz="700" b="1" dirty="0">
                <a:latin typeface="Arial" panose="020B0604020202020204" pitchFamily="34" charset="0"/>
                <a:cs typeface="Arial" panose="020B0604020202020204" pitchFamily="34" charset="0"/>
              </a:rPr>
              <a:t>SENSOR_TRACK_INITIATED </a:t>
            </a:r>
          </a:p>
          <a:p>
            <a:r>
              <a:rPr lang="en-US" sz="700" b="1" dirty="0">
                <a:latin typeface="Arial" panose="020B0604020202020204" pitchFamily="34" charset="0"/>
                <a:cs typeface="Arial" panose="020B0604020202020204" pitchFamily="34" charset="0"/>
              </a:rPr>
              <a:t>SENSOR_TRACK_UPDATED </a:t>
            </a:r>
          </a:p>
          <a:p>
            <a:r>
              <a:rPr lang="en-US" sz="700" b="1" dirty="0">
                <a:latin typeface="Arial" panose="020B0604020202020204" pitchFamily="34" charset="0"/>
                <a:cs typeface="Arial" panose="020B0604020202020204" pitchFamily="34" charset="0"/>
              </a:rPr>
              <a:t>SENSOR_TURNED_OFF </a:t>
            </a:r>
          </a:p>
          <a:p>
            <a:r>
              <a:rPr lang="en-US" sz="700" b="1" dirty="0">
                <a:latin typeface="Arial" panose="020B0604020202020204" pitchFamily="34" charset="0"/>
                <a:cs typeface="Arial" panose="020B0604020202020204" pitchFamily="34" charset="0"/>
              </a:rPr>
              <a:t>SENSOR_TURNED_ON </a:t>
            </a:r>
          </a:p>
          <a:p>
            <a:r>
              <a:rPr lang="en-US" sz="700" b="1" dirty="0">
                <a:latin typeface="Arial" panose="020B0604020202020204" pitchFamily="34" charset="0"/>
                <a:cs typeface="Arial" panose="020B0604020202020204" pitchFamily="34" charset="0"/>
              </a:rPr>
              <a:t>SIMULATION_COMPLETE </a:t>
            </a:r>
          </a:p>
          <a:p>
            <a:r>
              <a:rPr lang="en-US" sz="700" b="1" dirty="0">
                <a:latin typeface="Arial" panose="020B0604020202020204" pitchFamily="34" charset="0"/>
                <a:cs typeface="Arial" panose="020B0604020202020204" pitchFamily="34" charset="0"/>
              </a:rPr>
              <a:t>SIMULATION_INITIALIZING  </a:t>
            </a:r>
          </a:p>
          <a:p>
            <a:r>
              <a:rPr lang="en-US" sz="700" b="1" dirty="0">
                <a:latin typeface="Arial" panose="020B0604020202020204" pitchFamily="34" charset="0"/>
                <a:cs typeface="Arial" panose="020B0604020202020204" pitchFamily="34" charset="0"/>
              </a:rPr>
              <a:t>SIMULATION_STARTING</a:t>
            </a:r>
          </a:p>
          <a:p>
            <a:r>
              <a:rPr lang="en-US" sz="700" b="1" dirty="0">
                <a:latin typeface="Arial" panose="020B0604020202020204" pitchFamily="34" charset="0"/>
                <a:cs typeface="Arial" panose="020B0604020202020204" pitchFamily="34" charset="0"/>
              </a:rPr>
              <a:t>STATE_ENTRY </a:t>
            </a:r>
          </a:p>
          <a:p>
            <a:r>
              <a:rPr lang="en-US" sz="700" b="1" dirty="0">
                <a:latin typeface="Arial" panose="020B0604020202020204" pitchFamily="34" charset="0"/>
                <a:cs typeface="Arial" panose="020B0604020202020204" pitchFamily="34" charset="0"/>
              </a:rPr>
              <a:t>STATE_EXIT </a:t>
            </a:r>
          </a:p>
          <a:p>
            <a:r>
              <a:rPr lang="en-US" sz="700" b="1" dirty="0">
                <a:latin typeface="Arial" panose="020B0604020202020204" pitchFamily="34" charset="0"/>
                <a:cs typeface="Arial" panose="020B0604020202020204" pitchFamily="34" charset="0"/>
              </a:rPr>
              <a:t>TANKING_EVENT </a:t>
            </a:r>
          </a:p>
          <a:p>
            <a:r>
              <a:rPr lang="en-US" sz="700" b="1" dirty="0">
                <a:latin typeface="Arial" panose="020B0604020202020204" pitchFamily="34" charset="0"/>
                <a:cs typeface="Arial" panose="020B0604020202020204" pitchFamily="34" charset="0"/>
              </a:rPr>
              <a:t>TASK_ASSIGNED </a:t>
            </a:r>
          </a:p>
          <a:p>
            <a:r>
              <a:rPr lang="en-US" sz="700" b="1" dirty="0">
                <a:latin typeface="Arial" panose="020B0604020202020204" pitchFamily="34" charset="0"/>
                <a:cs typeface="Arial" panose="020B0604020202020204" pitchFamily="34" charset="0"/>
              </a:rPr>
              <a:t>TASK_CANCELED </a:t>
            </a:r>
          </a:p>
          <a:p>
            <a:r>
              <a:rPr lang="en-US" sz="700" b="1" dirty="0">
                <a:latin typeface="Arial" panose="020B0604020202020204" pitchFamily="34" charset="0"/>
                <a:cs typeface="Arial" panose="020B0604020202020204" pitchFamily="34" charset="0"/>
              </a:rPr>
              <a:t>TASK_COMPLETED </a:t>
            </a:r>
          </a:p>
          <a:p>
            <a:r>
              <a:rPr lang="en-US" sz="700" b="1" dirty="0">
                <a:latin typeface="Arial" panose="020B0604020202020204" pitchFamily="34" charset="0"/>
                <a:cs typeface="Arial" panose="020B0604020202020204" pitchFamily="34" charset="0"/>
              </a:rPr>
              <a:t>TEAM_NAME_DEFINITION </a:t>
            </a:r>
            <a:endParaRPr lang="en-US" sz="100" b="1" noProof="1">
              <a:latin typeface="Arial" panose="020B0604020202020204" pitchFamily="34" charset="0"/>
              <a:cs typeface="Arial" panose="020B0604020202020204" pitchFamily="34" charset="0"/>
            </a:endParaRPr>
          </a:p>
        </p:txBody>
      </p:sp>
      <p:sp>
        <p:nvSpPr>
          <p:cNvPr id="24" name="Text Box 7"/>
          <p:cNvSpPr txBox="1">
            <a:spLocks noChangeArrowheads="1"/>
          </p:cNvSpPr>
          <p:nvPr/>
        </p:nvSpPr>
        <p:spPr bwMode="auto">
          <a:xfrm>
            <a:off x="4419599" y="2551361"/>
            <a:ext cx="2030149" cy="954107"/>
          </a:xfrm>
          <a:prstGeom prst="rect">
            <a:avLst/>
          </a:prstGeom>
          <a:noFill/>
          <a:ln w="9525" algn="ctr">
            <a:noFill/>
            <a:miter lim="800000"/>
            <a:headEnd/>
            <a:tailEnd/>
          </a:ln>
        </p:spPr>
        <p:txBody>
          <a:bodyPr wrap="square">
            <a:spAutoFit/>
          </a:bodyPr>
          <a:lstStyle/>
          <a:p>
            <a:r>
              <a:rPr lang="en-US" sz="700" b="1" dirty="0">
                <a:latin typeface="Arial" panose="020B0604020202020204" pitchFamily="34" charset="0"/>
                <a:cs typeface="Arial" panose="020B0604020202020204" pitchFamily="34" charset="0"/>
              </a:rPr>
              <a:t>ECLIPSE_ENTRY </a:t>
            </a:r>
          </a:p>
          <a:p>
            <a:r>
              <a:rPr lang="en-US" sz="700" b="1" dirty="0">
                <a:latin typeface="Arial" panose="020B0604020202020204" pitchFamily="34" charset="0"/>
                <a:cs typeface="Arial" panose="020B0604020202020204" pitchFamily="34" charset="0"/>
              </a:rPr>
              <a:t>ECLIPSE_EXIT </a:t>
            </a:r>
          </a:p>
          <a:p>
            <a:r>
              <a:rPr lang="en-US" sz="700" b="1" dirty="0">
                <a:latin typeface="Arial" panose="020B0604020202020204" pitchFamily="34" charset="0"/>
                <a:cs typeface="Arial" panose="020B0604020202020204" pitchFamily="34" charset="0"/>
              </a:rPr>
              <a:t>ORBITAL_MANEUVER_INITIATED </a:t>
            </a:r>
          </a:p>
          <a:p>
            <a:r>
              <a:rPr lang="en-US" sz="700" b="1" dirty="0">
                <a:latin typeface="Arial" panose="020B0604020202020204" pitchFamily="34" charset="0"/>
                <a:cs typeface="Arial" panose="020B0604020202020204" pitchFamily="34" charset="0"/>
              </a:rPr>
              <a:t>ORBITAL_MANEUVER_UPDATED </a:t>
            </a:r>
          </a:p>
          <a:p>
            <a:r>
              <a:rPr lang="en-US" sz="700" b="1" dirty="0">
                <a:latin typeface="Arial" panose="020B0604020202020204" pitchFamily="34" charset="0"/>
                <a:cs typeface="Arial" panose="020B0604020202020204" pitchFamily="34" charset="0"/>
              </a:rPr>
              <a:t>ORBITAL_MANEUVER_CANCELED </a:t>
            </a:r>
          </a:p>
          <a:p>
            <a:r>
              <a:rPr lang="en-US" sz="700" b="1" dirty="0">
                <a:latin typeface="Arial" panose="020B0604020202020204" pitchFamily="34" charset="0"/>
                <a:cs typeface="Arial" panose="020B0604020202020204" pitchFamily="34" charset="0"/>
              </a:rPr>
              <a:t>ORBITAL_MANEUVER_COMPLETED </a:t>
            </a:r>
          </a:p>
          <a:p>
            <a:r>
              <a:rPr lang="en-US" sz="700" b="1" dirty="0">
                <a:latin typeface="Arial" panose="020B0604020202020204" pitchFamily="34" charset="0"/>
                <a:cs typeface="Arial" panose="020B0604020202020204" pitchFamily="34" charset="0"/>
              </a:rPr>
              <a:t>ORBIT_DETERMINATION_INITIATED </a:t>
            </a:r>
          </a:p>
          <a:p>
            <a:r>
              <a:rPr lang="en-US" sz="700" b="1" dirty="0">
                <a:latin typeface="Arial" panose="020B0604020202020204" pitchFamily="34" charset="0"/>
                <a:cs typeface="Arial" panose="020B0604020202020204" pitchFamily="34" charset="0"/>
              </a:rPr>
              <a:t>ORBIT_DETERMINATION_UPDATED </a:t>
            </a:r>
            <a:endParaRPr lang="en-US" sz="100" b="1" noProof="1">
              <a:latin typeface="Arial" panose="020B0604020202020204" pitchFamily="34" charset="0"/>
              <a:cs typeface="Arial" panose="020B0604020202020204" pitchFamily="34" charset="0"/>
            </a:endParaRPr>
          </a:p>
        </p:txBody>
      </p:sp>
      <p:sp>
        <p:nvSpPr>
          <p:cNvPr id="25" name="Text Box 7"/>
          <p:cNvSpPr txBox="1">
            <a:spLocks noChangeArrowheads="1"/>
          </p:cNvSpPr>
          <p:nvPr/>
        </p:nvSpPr>
        <p:spPr bwMode="auto">
          <a:xfrm>
            <a:off x="6353969" y="2526816"/>
            <a:ext cx="2637631" cy="2569934"/>
          </a:xfrm>
          <a:prstGeom prst="rect">
            <a:avLst/>
          </a:prstGeom>
          <a:noFill/>
          <a:ln w="9525" algn="ctr">
            <a:noFill/>
            <a:miter lim="800000"/>
            <a:headEnd/>
            <a:tailEnd/>
          </a:ln>
        </p:spPr>
        <p:txBody>
          <a:bodyPr wrap="square">
            <a:spAutoFit/>
          </a:bodyPr>
          <a:lstStyle/>
          <a:p>
            <a:r>
              <a:rPr lang="en-US" sz="700" b="1" dirty="0">
                <a:latin typeface="Arial" panose="020B0604020202020204" pitchFamily="34" charset="0"/>
                <a:cs typeface="Arial" panose="020B0604020202020204" pitchFamily="34" charset="0"/>
              </a:rPr>
              <a:t>DIRECTED_ENERGY_WEAPON_BEGIN_SHOT </a:t>
            </a:r>
          </a:p>
          <a:p>
            <a:r>
              <a:rPr lang="en-US" sz="700" b="1" dirty="0">
                <a:latin typeface="Arial" panose="020B0604020202020204" pitchFamily="34" charset="0"/>
                <a:cs typeface="Arial" panose="020B0604020202020204" pitchFamily="34" charset="0"/>
              </a:rPr>
              <a:t>DIRECTED_ENERGY_WEAPON_UPDATE_SHOT </a:t>
            </a:r>
          </a:p>
          <a:p>
            <a:r>
              <a:rPr lang="en-US" sz="700" b="1" dirty="0">
                <a:latin typeface="Arial" panose="020B0604020202020204" pitchFamily="34" charset="0"/>
                <a:cs typeface="Arial" panose="020B0604020202020204" pitchFamily="34" charset="0"/>
              </a:rPr>
              <a:t>DIRECTED_ENERGY_WEAPON_ABORT_SHOT </a:t>
            </a:r>
          </a:p>
          <a:p>
            <a:r>
              <a:rPr lang="en-US" sz="700" b="1" dirty="0">
                <a:latin typeface="Arial" panose="020B0604020202020204" pitchFamily="34" charset="0"/>
                <a:cs typeface="Arial" panose="020B0604020202020204" pitchFamily="34" charset="0"/>
              </a:rPr>
              <a:t>DIRECTED_ENERGY_WEAPON_COOLDOWN_COMPLETE </a:t>
            </a:r>
          </a:p>
          <a:p>
            <a:r>
              <a:rPr lang="en-US" sz="700" b="1" dirty="0">
                <a:latin typeface="Arial" panose="020B0604020202020204" pitchFamily="34" charset="0"/>
                <a:cs typeface="Arial" panose="020B0604020202020204" pitchFamily="34" charset="0"/>
              </a:rPr>
              <a:t>DIRECTED_ENERGY_WEAPON_END_SHOT </a:t>
            </a:r>
          </a:p>
          <a:p>
            <a:r>
              <a:rPr lang="en-US" sz="700" b="1" dirty="0">
                <a:latin typeface="Arial" panose="020B0604020202020204" pitchFamily="34" charset="0"/>
                <a:cs typeface="Arial" panose="020B0604020202020204" pitchFamily="34" charset="0"/>
              </a:rPr>
              <a:t>IMPLICIT_WEAPON_BEGIN_ENGAGEMENT </a:t>
            </a:r>
          </a:p>
          <a:p>
            <a:r>
              <a:rPr lang="en-US" sz="700" b="1" dirty="0">
                <a:latin typeface="Arial" panose="020B0604020202020204" pitchFamily="34" charset="0"/>
                <a:cs typeface="Arial" panose="020B0604020202020204" pitchFamily="34" charset="0"/>
              </a:rPr>
              <a:t>IMPLICIT_WEAPON_END_ENGAGEMENT </a:t>
            </a:r>
          </a:p>
          <a:p>
            <a:r>
              <a:rPr lang="en-US" sz="700" b="1" dirty="0">
                <a:latin typeface="Arial" panose="020B0604020202020204" pitchFamily="34" charset="0"/>
                <a:cs typeface="Arial" panose="020B0604020202020204" pitchFamily="34" charset="0"/>
              </a:rPr>
              <a:t>JAMMING_ATTEMPT </a:t>
            </a:r>
          </a:p>
          <a:p>
            <a:r>
              <a:rPr lang="en-US" sz="700" b="1" dirty="0">
                <a:latin typeface="Arial" panose="020B0604020202020204" pitchFamily="34" charset="0"/>
                <a:cs typeface="Arial" panose="020B0604020202020204" pitchFamily="34" charset="0"/>
              </a:rPr>
              <a:t>JAMMING_REQUEST_CANCELED </a:t>
            </a:r>
          </a:p>
          <a:p>
            <a:r>
              <a:rPr lang="en-US" sz="700" b="1" dirty="0">
                <a:latin typeface="Arial" panose="020B0604020202020204" pitchFamily="34" charset="0"/>
                <a:cs typeface="Arial" panose="020B0604020202020204" pitchFamily="34" charset="0"/>
              </a:rPr>
              <a:t>JAMMING_REQUEST_INITIATED </a:t>
            </a:r>
          </a:p>
          <a:p>
            <a:r>
              <a:rPr lang="en-US" sz="700" b="1" dirty="0">
                <a:latin typeface="Arial" panose="020B0604020202020204" pitchFamily="34" charset="0"/>
                <a:cs typeface="Arial" panose="020B0604020202020204" pitchFamily="34" charset="0"/>
              </a:rPr>
              <a:t>JAMMING_REQUEST_UPDATED </a:t>
            </a:r>
          </a:p>
          <a:p>
            <a:r>
              <a:rPr lang="en-US" sz="700" b="1" dirty="0">
                <a:latin typeface="Arial" panose="020B0604020202020204" pitchFamily="34" charset="0"/>
                <a:cs typeface="Arial" panose="020B0604020202020204" pitchFamily="34" charset="0"/>
              </a:rPr>
              <a:t>WEAPON_FIRE_ABORTED </a:t>
            </a:r>
          </a:p>
          <a:p>
            <a:r>
              <a:rPr lang="en-US" sz="700" b="1" dirty="0">
                <a:latin typeface="Arial" panose="020B0604020202020204" pitchFamily="34" charset="0"/>
                <a:cs typeface="Arial" panose="020B0604020202020204" pitchFamily="34" charset="0"/>
              </a:rPr>
              <a:t>WEAPON_FIRE_REQUESTED </a:t>
            </a:r>
          </a:p>
          <a:p>
            <a:r>
              <a:rPr lang="en-US" sz="700" b="1" dirty="0">
                <a:latin typeface="Arial" panose="020B0604020202020204" pitchFamily="34" charset="0"/>
                <a:cs typeface="Arial" panose="020B0604020202020204" pitchFamily="34" charset="0"/>
              </a:rPr>
              <a:t>WEAPON_FIRED </a:t>
            </a:r>
          </a:p>
          <a:p>
            <a:r>
              <a:rPr lang="en-US" sz="700" b="1" dirty="0">
                <a:latin typeface="Arial" panose="020B0604020202020204" pitchFamily="34" charset="0"/>
                <a:cs typeface="Arial" panose="020B0604020202020204" pitchFamily="34" charset="0"/>
              </a:rPr>
              <a:t>WEAPON_HIT </a:t>
            </a:r>
          </a:p>
          <a:p>
            <a:r>
              <a:rPr lang="en-US" sz="700" b="1" dirty="0">
                <a:latin typeface="Arial" panose="020B0604020202020204" pitchFamily="34" charset="0"/>
                <a:cs typeface="Arial" panose="020B0604020202020204" pitchFamily="34" charset="0"/>
              </a:rPr>
              <a:t>WEAPON_MISSED </a:t>
            </a:r>
          </a:p>
          <a:p>
            <a:r>
              <a:rPr lang="en-US" sz="700" b="1" dirty="0">
                <a:latin typeface="Arial" panose="020B0604020202020204" pitchFamily="34" charset="0"/>
                <a:cs typeface="Arial" panose="020B0604020202020204" pitchFamily="34" charset="0"/>
              </a:rPr>
              <a:t>WEAPON_MODE_ACTIVATED </a:t>
            </a:r>
          </a:p>
          <a:p>
            <a:r>
              <a:rPr lang="en-US" sz="700" b="1" dirty="0">
                <a:latin typeface="Arial" panose="020B0604020202020204" pitchFamily="34" charset="0"/>
                <a:cs typeface="Arial" panose="020B0604020202020204" pitchFamily="34" charset="0"/>
              </a:rPr>
              <a:t>WEAPON_MODE_DEACTIVATED </a:t>
            </a:r>
          </a:p>
          <a:p>
            <a:r>
              <a:rPr lang="en-US" sz="700" b="1" dirty="0">
                <a:latin typeface="Arial" panose="020B0604020202020204" pitchFamily="34" charset="0"/>
                <a:cs typeface="Arial" panose="020B0604020202020204" pitchFamily="34" charset="0"/>
              </a:rPr>
              <a:t>WEAPON_RELOAD_STARTED </a:t>
            </a:r>
          </a:p>
          <a:p>
            <a:r>
              <a:rPr lang="en-US" sz="700" b="1" dirty="0">
                <a:latin typeface="Arial" panose="020B0604020202020204" pitchFamily="34" charset="0"/>
                <a:cs typeface="Arial" panose="020B0604020202020204" pitchFamily="34" charset="0"/>
              </a:rPr>
              <a:t>WEAPON_RELOAD_ENDED </a:t>
            </a:r>
          </a:p>
          <a:p>
            <a:r>
              <a:rPr lang="en-US" sz="700" b="1" dirty="0">
                <a:latin typeface="Arial" panose="020B0604020202020204" pitchFamily="34" charset="0"/>
                <a:cs typeface="Arial" panose="020B0604020202020204" pitchFamily="34" charset="0"/>
              </a:rPr>
              <a:t>WEAPON_TERMINATED </a:t>
            </a:r>
          </a:p>
          <a:p>
            <a:r>
              <a:rPr lang="en-US" sz="700" b="1" dirty="0">
                <a:latin typeface="Arial" panose="020B0604020202020204" pitchFamily="34" charset="0"/>
                <a:cs typeface="Arial" panose="020B0604020202020204" pitchFamily="34" charset="0"/>
              </a:rPr>
              <a:t>WEAPON_TURNED_OFF </a:t>
            </a:r>
          </a:p>
          <a:p>
            <a:r>
              <a:rPr lang="en-US" sz="700" b="1" dirty="0">
                <a:latin typeface="Arial" panose="020B0604020202020204" pitchFamily="34" charset="0"/>
                <a:cs typeface="Arial" panose="020B0604020202020204" pitchFamily="34" charset="0"/>
              </a:rPr>
              <a:t>WEAPON_TURNED_ON </a:t>
            </a:r>
            <a:endParaRPr lang="en-US" sz="100" b="1" noProof="1">
              <a:latin typeface="Arial" panose="020B0604020202020204" pitchFamily="34" charset="0"/>
              <a:cs typeface="Arial" panose="020B0604020202020204" pitchFamily="34" charset="0"/>
            </a:endParaRPr>
          </a:p>
        </p:txBody>
      </p:sp>
      <p:sp>
        <p:nvSpPr>
          <p:cNvPr id="14" name="Text Box 7"/>
          <p:cNvSpPr txBox="1">
            <a:spLocks noChangeArrowheads="1"/>
          </p:cNvSpPr>
          <p:nvPr/>
        </p:nvSpPr>
        <p:spPr bwMode="auto">
          <a:xfrm>
            <a:off x="4419599" y="4059466"/>
            <a:ext cx="2030149" cy="1061829"/>
          </a:xfrm>
          <a:prstGeom prst="rect">
            <a:avLst/>
          </a:prstGeom>
          <a:noFill/>
          <a:ln w="9525" algn="ctr">
            <a:noFill/>
            <a:miter lim="800000"/>
            <a:headEnd/>
            <a:tailEnd/>
          </a:ln>
        </p:spPr>
        <p:txBody>
          <a:bodyPr wrap="square">
            <a:spAutoFit/>
          </a:bodyPr>
          <a:lstStyle/>
          <a:p>
            <a:r>
              <a:rPr lang="en-US" sz="700" b="1" dirty="0">
                <a:latin typeface="Arial" panose="020B0604020202020204" pitchFamily="34" charset="0"/>
                <a:cs typeface="Arial" panose="020B0604020202020204" pitchFamily="34" charset="0"/>
              </a:rPr>
              <a:t>CYBER_ATTACK_INITIATED </a:t>
            </a:r>
          </a:p>
          <a:p>
            <a:r>
              <a:rPr lang="en-US" sz="700" b="1" dirty="0">
                <a:latin typeface="Arial" panose="020B0604020202020204" pitchFamily="34" charset="0"/>
                <a:cs typeface="Arial" panose="020B0604020202020204" pitchFamily="34" charset="0"/>
              </a:rPr>
              <a:t>CYBER_ATTACK_SUCCEEDED </a:t>
            </a:r>
          </a:p>
          <a:p>
            <a:r>
              <a:rPr lang="en-US" sz="700" b="1" dirty="0">
                <a:latin typeface="Arial" panose="020B0604020202020204" pitchFamily="34" charset="0"/>
                <a:cs typeface="Arial" panose="020B0604020202020204" pitchFamily="34" charset="0"/>
              </a:rPr>
              <a:t>CYBER_ATTACK_FAILED </a:t>
            </a:r>
          </a:p>
          <a:p>
            <a:r>
              <a:rPr lang="en-US" sz="700" b="1" dirty="0">
                <a:latin typeface="Arial" panose="020B0604020202020204" pitchFamily="34" charset="0"/>
                <a:cs typeface="Arial" panose="020B0604020202020204" pitchFamily="34" charset="0"/>
              </a:rPr>
              <a:t>CYBER_ATTACK_DETECTED </a:t>
            </a:r>
          </a:p>
          <a:p>
            <a:r>
              <a:rPr lang="en-US" sz="700" b="1" dirty="0">
                <a:latin typeface="Arial" panose="020B0604020202020204" pitchFamily="34" charset="0"/>
                <a:cs typeface="Arial" panose="020B0604020202020204" pitchFamily="34" charset="0"/>
              </a:rPr>
              <a:t>CYBER_ATTACK_RECOVERY </a:t>
            </a:r>
          </a:p>
          <a:p>
            <a:r>
              <a:rPr lang="en-US" sz="700" b="1" dirty="0">
                <a:latin typeface="Arial" panose="020B0604020202020204" pitchFamily="34" charset="0"/>
                <a:cs typeface="Arial" panose="020B0604020202020204" pitchFamily="34" charset="0"/>
              </a:rPr>
              <a:t>CYBER_SCAN_INITIATED </a:t>
            </a:r>
          </a:p>
          <a:p>
            <a:r>
              <a:rPr lang="en-US" sz="700" b="1" dirty="0">
                <a:latin typeface="Arial" panose="020B0604020202020204" pitchFamily="34" charset="0"/>
                <a:cs typeface="Arial" panose="020B0604020202020204" pitchFamily="34" charset="0"/>
              </a:rPr>
              <a:t>CYBER_SCAN_SUCCEEDED </a:t>
            </a:r>
          </a:p>
          <a:p>
            <a:r>
              <a:rPr lang="en-US" sz="700" b="1" dirty="0">
                <a:latin typeface="Arial" panose="020B0604020202020204" pitchFamily="34" charset="0"/>
                <a:cs typeface="Arial" panose="020B0604020202020204" pitchFamily="34" charset="0"/>
              </a:rPr>
              <a:t>CYBER_SCAN_FAILED </a:t>
            </a:r>
          </a:p>
          <a:p>
            <a:r>
              <a:rPr lang="en-US" sz="700" b="1" dirty="0">
                <a:latin typeface="Arial" panose="020B0604020202020204" pitchFamily="34" charset="0"/>
                <a:cs typeface="Arial" panose="020B0604020202020204" pitchFamily="34" charset="0"/>
              </a:rPr>
              <a:t>CYBER_SCAN_DETECTED </a:t>
            </a:r>
            <a:endParaRPr lang="en-US" sz="100" b="1" noProof="1">
              <a:latin typeface="Arial" panose="020B0604020202020204" pitchFamily="34" charset="0"/>
              <a:cs typeface="Arial" panose="020B0604020202020204" pitchFamily="34" charset="0"/>
            </a:endParaRPr>
          </a:p>
        </p:txBody>
      </p:sp>
      <p:sp>
        <p:nvSpPr>
          <p:cNvPr id="4" name="Rounded Rectangle 3"/>
          <p:cNvSpPr/>
          <p:nvPr/>
        </p:nvSpPr>
        <p:spPr>
          <a:xfrm>
            <a:off x="2193758" y="3223087"/>
            <a:ext cx="1443789" cy="124326"/>
          </a:xfrm>
          <a:prstGeom prst="roundRect">
            <a:avLst>
              <a:gd name="adj" fmla="val 50000"/>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045309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mph" presetSubtype="0" fill="remove" nodeType="clickEffect">
                                  <p:stCondLst>
                                    <p:cond delay="0"/>
                                  </p:stCondLst>
                                  <p:childTnLst>
                                    <p:animClr clrSpc="rgb" dir="cw">
                                      <p:cBhvr override="childStyle">
                                        <p:cTn id="6" dur="250" autoRev="1" fill="remove"/>
                                        <p:tgtEl>
                                          <p:spTgt spid="22">
                                            <p:txEl>
                                              <p:pRg st="6" end="6"/>
                                            </p:txEl>
                                          </p:spTgt>
                                        </p:tgtEl>
                                        <p:attrNameLst>
                                          <p:attrName>style.color</p:attrName>
                                        </p:attrNameLst>
                                      </p:cBhvr>
                                      <p:to>
                                        <a:srgbClr val="CC00FF"/>
                                      </p:to>
                                    </p:animClr>
                                    <p:animClr clrSpc="rgb" dir="cw">
                                      <p:cBhvr>
                                        <p:cTn id="7" dur="250" autoRev="1" fill="remove"/>
                                        <p:tgtEl>
                                          <p:spTgt spid="22">
                                            <p:txEl>
                                              <p:pRg st="6" end="6"/>
                                            </p:txEl>
                                          </p:spTgt>
                                        </p:tgtEl>
                                        <p:attrNameLst>
                                          <p:attrName>fillcolor</p:attrName>
                                        </p:attrNameLst>
                                      </p:cBhvr>
                                      <p:to>
                                        <a:srgbClr val="CC00FF"/>
                                      </p:to>
                                    </p:animClr>
                                    <p:set>
                                      <p:cBhvr>
                                        <p:cTn id="8" dur="250" autoRev="1" fill="remove"/>
                                        <p:tgtEl>
                                          <p:spTgt spid="22">
                                            <p:txEl>
                                              <p:pRg st="6" end="6"/>
                                            </p:txEl>
                                          </p:spTgt>
                                        </p:tgtEl>
                                        <p:attrNameLst>
                                          <p:attrName>fill.type</p:attrName>
                                        </p:attrNameLst>
                                      </p:cBhvr>
                                      <p:to>
                                        <p:strVal val="solid"/>
                                      </p:to>
                                    </p:set>
                                    <p:set>
                                      <p:cBhvr>
                                        <p:cTn id="9" dur="250" autoRev="1" fill="remove"/>
                                        <p:tgtEl>
                                          <p:spTgt spid="22">
                                            <p:txEl>
                                              <p:pRg st="6" end="6"/>
                                            </p:txEl>
                                          </p:spTgt>
                                        </p:tgtEl>
                                        <p:attrNameLst>
                                          <p:attrName>fill.on</p:attrName>
                                        </p:attrNameLst>
                                      </p:cBhvr>
                                      <p:to>
                                        <p:strVal val="true"/>
                                      </p:to>
                                    </p:set>
                                  </p:childTnLst>
                                </p:cTn>
                              </p:par>
                            </p:childTnLst>
                          </p:cTn>
                        </p:par>
                        <p:par>
                          <p:cTn id="10" fill="hold">
                            <p:stCondLst>
                              <p:cond delay="500"/>
                            </p:stCondLst>
                            <p:childTnLst>
                              <p:par>
                                <p:cTn id="11" presetID="3" presetClass="emph" presetSubtype="1" nodeType="afterEffect">
                                  <p:stCondLst>
                                    <p:cond delay="0"/>
                                  </p:stCondLst>
                                  <p:childTnLst>
                                    <p:set>
                                      <p:cBhvr override="childStyle">
                                        <p:cTn id="12" dur="indefinite"/>
                                        <p:tgtEl>
                                          <p:spTgt spid="22">
                                            <p:txEl>
                                              <p:pRg st="6" end="6"/>
                                            </p:txEl>
                                          </p:spTgt>
                                        </p:tgtEl>
                                        <p:attrNameLst>
                                          <p:attrName>style.color</p:attrName>
                                        </p:attrNameLst>
                                      </p:cBhvr>
                                      <p:to>
                                        <p:clrVal>
                                          <a:srgbClr val="FF0000"/>
                                        </p:clrVal>
                                      </p:to>
                                    </p:set>
                                  </p:childTnLst>
                                </p:cTn>
                              </p:par>
                            </p:childTnLst>
                          </p:cTn>
                        </p:par>
                        <p:par>
                          <p:cTn id="13" fill="hold">
                            <p:stCondLst>
                              <p:cond delay="500"/>
                            </p:stCondLst>
                            <p:childTnLst>
                              <p:par>
                                <p:cTn id="14" presetID="1" presetClass="entr" presetSubtype="0" fill="hold" grpId="0" nodeType="afterEffect">
                                  <p:stCondLst>
                                    <p:cond delay="0"/>
                                  </p:stCondLst>
                                  <p:childTnLst>
                                    <p:set>
                                      <p:cBhvr>
                                        <p:cTn id="15" dur="1" fill="hold">
                                          <p:stCondLst>
                                            <p:cond delay="0"/>
                                          </p:stCondLst>
                                        </p:cTn>
                                        <p:tgtEl>
                                          <p:spTgt spid="4"/>
                                        </p:tgtEl>
                                        <p:attrNameLst>
                                          <p:attrName>style.visibility</p:attrName>
                                        </p:attrNameLst>
                                      </p:cBhvr>
                                      <p:to>
                                        <p:strVal val="visible"/>
                                      </p:to>
                                    </p:set>
                                  </p:childTnLst>
                                </p:cTn>
                              </p:par>
                            </p:childTnLst>
                          </p:cTn>
                        </p:par>
                        <p:par>
                          <p:cTn id="16" fill="hold">
                            <p:stCondLst>
                              <p:cond delay="500"/>
                            </p:stCondLst>
                            <p:childTnLst>
                              <p:par>
                                <p:cTn id="17" presetID="8" presetClass="emph" presetSubtype="0" fill="hold" grpId="1" nodeType="afterEffect">
                                  <p:stCondLst>
                                    <p:cond delay="0"/>
                                  </p:stCondLst>
                                  <p:childTnLst>
                                    <p:animRot by="21600000">
                                      <p:cBhvr>
                                        <p:cTn id="18" dur="1000" fill="hold"/>
                                        <p:tgtEl>
                                          <p:spTgt spid="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Distributed Simulation Interfaces</a:t>
            </a:r>
            <a:endParaRPr lang="en-US" dirty="0"/>
          </a:p>
        </p:txBody>
      </p:sp>
      <p:sp>
        <p:nvSpPr>
          <p:cNvPr id="3" name="Content Placeholder 2"/>
          <p:cNvSpPr>
            <a:spLocks noGrp="1"/>
          </p:cNvSpPr>
          <p:nvPr>
            <p:ph idx="1"/>
          </p:nvPr>
        </p:nvSpPr>
        <p:spPr>
          <a:xfrm>
            <a:off x="381000" y="1219200"/>
            <a:ext cx="8305800" cy="5105400"/>
          </a:xfrm>
        </p:spPr>
        <p:txBody>
          <a:bodyPr>
            <a:normAutofit fontScale="77500" lnSpcReduction="20000"/>
          </a:bodyPr>
          <a:lstStyle/>
          <a:p>
            <a:r>
              <a:rPr lang="en-US" dirty="0" smtClean="0"/>
              <a:t>AFSIM</a:t>
            </a:r>
            <a:r>
              <a:rPr lang="en-US" b="0" dirty="0" smtClean="0"/>
              <a:t> supports several Distributed Simulation </a:t>
            </a:r>
            <a:r>
              <a:rPr lang="en-US" b="0" dirty="0"/>
              <a:t>I</a:t>
            </a:r>
            <a:r>
              <a:rPr lang="en-US" b="0" dirty="0" smtClean="0"/>
              <a:t>nterface standards: </a:t>
            </a:r>
          </a:p>
          <a:p>
            <a:pPr lvl="1"/>
            <a:r>
              <a:rPr lang="en-US" b="0" dirty="0" smtClean="0"/>
              <a:t>Distributed Interactive Simulation (DIS) IEEE Standard 1278</a:t>
            </a:r>
          </a:p>
          <a:p>
            <a:pPr lvl="2"/>
            <a:r>
              <a:rPr lang="en-US" b="0" dirty="0" smtClean="0"/>
              <a:t>Extensively Tested with Many User Features</a:t>
            </a:r>
          </a:p>
          <a:p>
            <a:pPr lvl="2"/>
            <a:r>
              <a:rPr lang="en-US" b="0" dirty="0" smtClean="0"/>
              <a:t>Most “Standard” PDUs are Supported</a:t>
            </a:r>
            <a:endParaRPr lang="en-US" b="0" dirty="0"/>
          </a:p>
          <a:p>
            <a:pPr lvl="2"/>
            <a:r>
              <a:rPr lang="en-US" b="0" dirty="0" smtClean="0"/>
              <a:t>All of DIS 5 supported</a:t>
            </a:r>
          </a:p>
          <a:p>
            <a:pPr lvl="2"/>
            <a:r>
              <a:rPr lang="en-US" b="0" dirty="0" smtClean="0"/>
              <a:t>Some of DIS 6 supported</a:t>
            </a:r>
          </a:p>
          <a:p>
            <a:pPr lvl="1"/>
            <a:r>
              <a:rPr lang="en-US" b="0" dirty="0" smtClean="0"/>
              <a:t>High Level Architecture (HLA)</a:t>
            </a:r>
          </a:p>
          <a:p>
            <a:pPr lvl="2"/>
            <a:r>
              <a:rPr lang="en-US" b="0" dirty="0"/>
              <a:t>The </a:t>
            </a:r>
            <a:r>
              <a:rPr lang="en-US" b="0" dirty="0" smtClean="0"/>
              <a:t>HLA </a:t>
            </a:r>
            <a:r>
              <a:rPr lang="en-US" b="0" dirty="0"/>
              <a:t>plugin extends AFSIM to create a time managed distributed simulation which sends and receives simulation data (such as entity data) over a network</a:t>
            </a:r>
            <a:r>
              <a:rPr lang="en-US" b="0" dirty="0" smtClean="0"/>
              <a:t>.</a:t>
            </a:r>
          </a:p>
          <a:p>
            <a:pPr lvl="1"/>
            <a:r>
              <a:rPr lang="en-US" b="0" dirty="0" smtClean="0"/>
              <a:t>Open Mission Systems (OMS) and Universal Command and Control Interface (UCI)</a:t>
            </a:r>
          </a:p>
          <a:p>
            <a:pPr lvl="2"/>
            <a:r>
              <a:rPr lang="en-US" b="0" dirty="0"/>
              <a:t>The </a:t>
            </a:r>
            <a:r>
              <a:rPr lang="en-US" b="0" dirty="0" smtClean="0"/>
              <a:t>OMS UCI </a:t>
            </a:r>
            <a:r>
              <a:rPr lang="en-US" b="0" dirty="0"/>
              <a:t>plugin extends AFSIM to allow platforms to send and receive OMS/UCI messages to command and control AFSIM components (sensors, weapons, </a:t>
            </a:r>
            <a:r>
              <a:rPr lang="en-US" b="0" dirty="0" err="1"/>
              <a:t>etc</a:t>
            </a:r>
            <a:r>
              <a:rPr lang="en-US" b="0" dirty="0"/>
              <a:t>) over a network</a:t>
            </a:r>
            <a:r>
              <a:rPr lang="en-US" b="0" dirty="0" smtClean="0"/>
              <a:t>.</a:t>
            </a:r>
          </a:p>
          <a:p>
            <a:pPr lvl="1"/>
            <a:r>
              <a:rPr lang="en-US" b="0" dirty="0" smtClean="0"/>
              <a:t>XIO </a:t>
            </a:r>
            <a:r>
              <a:rPr lang="en-US" b="0" dirty="0"/>
              <a:t>is a Custom, </a:t>
            </a:r>
            <a:r>
              <a:rPr lang="en-US" dirty="0"/>
              <a:t>AFSIM</a:t>
            </a:r>
            <a:r>
              <a:rPr lang="en-US" b="0" dirty="0"/>
              <a:t>-Only Networked Interface</a:t>
            </a:r>
          </a:p>
          <a:p>
            <a:pPr lvl="2"/>
            <a:r>
              <a:rPr lang="en-US" b="0" dirty="0"/>
              <a:t>Only connects </a:t>
            </a:r>
            <a:r>
              <a:rPr lang="en-US" dirty="0"/>
              <a:t>AFSIM</a:t>
            </a:r>
            <a:r>
              <a:rPr lang="en-US" b="0" dirty="0"/>
              <a:t> entities with other </a:t>
            </a:r>
            <a:r>
              <a:rPr lang="en-US" dirty="0"/>
              <a:t>AFSIM</a:t>
            </a:r>
            <a:r>
              <a:rPr lang="en-US" b="0" dirty="0"/>
              <a:t> entities</a:t>
            </a:r>
          </a:p>
          <a:p>
            <a:pPr lvl="3"/>
            <a:r>
              <a:rPr lang="en-US" b="0" dirty="0"/>
              <a:t>Whereas Comms can connect to non-</a:t>
            </a:r>
            <a:r>
              <a:rPr lang="en-US" dirty="0"/>
              <a:t>AFSIM</a:t>
            </a:r>
            <a:r>
              <a:rPr lang="en-US" b="0" dirty="0"/>
              <a:t>, networked, entities</a:t>
            </a:r>
          </a:p>
          <a:p>
            <a:pPr lvl="2"/>
            <a:r>
              <a:rPr lang="en-US" b="0" dirty="0"/>
              <a:t>Useful for</a:t>
            </a:r>
          </a:p>
          <a:p>
            <a:pPr lvl="3"/>
            <a:r>
              <a:rPr lang="en-US" b="0" dirty="0"/>
              <a:t>Simulating Platform Parts (Sensors, Comm., etc.) in Multiple Processes</a:t>
            </a:r>
          </a:p>
          <a:p>
            <a:pPr lvl="3"/>
            <a:r>
              <a:rPr lang="en-US" b="0" dirty="0"/>
              <a:t>Distributed control of </a:t>
            </a:r>
            <a:r>
              <a:rPr lang="en-US" dirty="0"/>
              <a:t>AFSIM</a:t>
            </a:r>
            <a:r>
              <a:rPr lang="en-US" b="0" dirty="0"/>
              <a:t> platforms</a:t>
            </a:r>
          </a:p>
          <a:p>
            <a:pPr lvl="2"/>
            <a:endParaRPr lang="en-US" sz="1600" b="0" dirty="0" smtClean="0"/>
          </a:p>
        </p:txBody>
      </p:sp>
      <p:sp>
        <p:nvSpPr>
          <p:cNvPr id="4" name="Rectangle 5"/>
          <p:cNvSpPr>
            <a:spLocks noChangeArrowheads="1"/>
          </p:cNvSpPr>
          <p:nvPr/>
        </p:nvSpPr>
        <p:spPr bwMode="auto">
          <a:xfrm>
            <a:off x="4343400" y="2359223"/>
            <a:ext cx="4800600" cy="307777"/>
          </a:xfrm>
          <a:prstGeom prst="rect">
            <a:avLst/>
          </a:prstGeom>
          <a:solidFill>
            <a:srgbClr val="CCFFCC"/>
          </a:solidFill>
          <a:ln w="9525" algn="ctr">
            <a:solidFill>
              <a:srgbClr val="339966"/>
            </a:solidFill>
            <a:miter lim="800000"/>
            <a:headEnd/>
            <a:tailEnd/>
          </a:ln>
          <a:effectLst>
            <a:outerShdw dist="107763" dir="2700000" algn="ctr" rotWithShape="0">
              <a:schemeClr val="bg2">
                <a:alpha val="50000"/>
              </a:schemeClr>
            </a:outerShdw>
          </a:effectLst>
        </p:spPr>
        <p:txBody>
          <a:bodyPr wrap="square">
            <a:spAutoFit/>
          </a:bodyPr>
          <a:lstStyle/>
          <a:p>
            <a:pPr algn="ctr"/>
            <a:r>
              <a:rPr lang="en-US" sz="1400" b="0" dirty="0">
                <a:solidFill>
                  <a:srgbClr val="000000"/>
                </a:solidFill>
              </a:rPr>
              <a:t>Note: The </a:t>
            </a:r>
            <a:r>
              <a:rPr lang="en-US" sz="1400" b="0" dirty="0" smtClean="0">
                <a:solidFill>
                  <a:srgbClr val="000000"/>
                </a:solidFill>
              </a:rPr>
              <a:t>DIS standards </a:t>
            </a:r>
            <a:r>
              <a:rPr lang="en-US" sz="1400" b="0" dirty="0">
                <a:solidFill>
                  <a:srgbClr val="000000"/>
                </a:solidFill>
              </a:rPr>
              <a:t>are not implemented in their entirety.</a:t>
            </a:r>
          </a:p>
        </p:txBody>
      </p:sp>
    </p:spTree>
    <p:extLst>
      <p:ext uri="{BB962C8B-B14F-4D97-AF65-F5344CB8AC3E}">
        <p14:creationId xmlns:p14="http://schemas.microsoft.com/office/powerpoint/2010/main" val="242090953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Extensions</a:t>
            </a:r>
            <a:endParaRPr lang="en-US" dirty="0"/>
          </a:p>
        </p:txBody>
      </p:sp>
      <p:sp>
        <p:nvSpPr>
          <p:cNvPr id="3" name="Content Placeholder 2"/>
          <p:cNvSpPr>
            <a:spLocks noGrp="1"/>
          </p:cNvSpPr>
          <p:nvPr>
            <p:ph idx="1"/>
          </p:nvPr>
        </p:nvSpPr>
        <p:spPr>
          <a:xfrm>
            <a:off x="304800" y="1172029"/>
            <a:ext cx="8610600" cy="5228771"/>
          </a:xfrm>
        </p:spPr>
        <p:txBody>
          <a:bodyPr>
            <a:normAutofit fontScale="92500"/>
          </a:bodyPr>
          <a:lstStyle/>
          <a:p>
            <a:r>
              <a:rPr lang="en-US" b="0" dirty="0" smtClean="0"/>
              <a:t>Applications, Scenarios, and Simulations can all be “Extended”</a:t>
            </a:r>
          </a:p>
          <a:p>
            <a:pPr lvl="1"/>
            <a:r>
              <a:rPr lang="en-US" dirty="0" smtClean="0"/>
              <a:t>Application</a:t>
            </a:r>
            <a:r>
              <a:rPr lang="en-US" b="0" dirty="0" smtClean="0"/>
              <a:t> </a:t>
            </a:r>
            <a:r>
              <a:rPr lang="en-US" dirty="0" smtClean="0"/>
              <a:t>Extensions</a:t>
            </a:r>
            <a:r>
              <a:rPr lang="en-US" b="0" dirty="0" smtClean="0"/>
              <a:t> are </a:t>
            </a:r>
            <a:r>
              <a:rPr lang="en-US" b="0" dirty="0"/>
              <a:t>o</a:t>
            </a:r>
            <a:r>
              <a:rPr lang="en-US" b="0" dirty="0" smtClean="0"/>
              <a:t>wned by the </a:t>
            </a:r>
            <a:r>
              <a:rPr lang="en-US" dirty="0" smtClean="0"/>
              <a:t>Application</a:t>
            </a:r>
          </a:p>
          <a:p>
            <a:pPr lvl="2"/>
            <a:r>
              <a:rPr lang="en-US" sz="1600" b="0" dirty="0" smtClean="0"/>
              <a:t>Represent optional capabilities that can be added to an application. </a:t>
            </a:r>
          </a:p>
          <a:p>
            <a:pPr lvl="2"/>
            <a:r>
              <a:rPr lang="en-US" sz="1600" b="0" dirty="0" smtClean="0"/>
              <a:t>Used if you need new script types (sensors, weapons, components, movers)</a:t>
            </a:r>
          </a:p>
          <a:p>
            <a:pPr lvl="2"/>
            <a:r>
              <a:rPr lang="en-US" sz="1600" b="0" dirty="0" smtClean="0">
                <a:solidFill>
                  <a:srgbClr val="0000CC"/>
                </a:solidFill>
              </a:rPr>
              <a:t>This is the entry point to registering all extensions </a:t>
            </a:r>
            <a:r>
              <a:rPr lang="en-US" sz="1600" b="0" dirty="0" smtClean="0"/>
              <a:t>in </a:t>
            </a:r>
            <a:r>
              <a:rPr lang="en-US" sz="1600" dirty="0" smtClean="0"/>
              <a:t>AFSIM</a:t>
            </a:r>
          </a:p>
          <a:p>
            <a:pPr lvl="2"/>
            <a:r>
              <a:rPr lang="en-US" sz="1600" b="0" dirty="0" smtClean="0"/>
              <a:t>An application extension is </a:t>
            </a:r>
            <a:r>
              <a:rPr lang="en-US" sz="1600" b="0" dirty="0" smtClean="0">
                <a:solidFill>
                  <a:srgbClr val="C00000"/>
                </a:solidFill>
              </a:rPr>
              <a:t>required</a:t>
            </a:r>
            <a:r>
              <a:rPr lang="en-US" sz="1600" b="0" dirty="0" smtClean="0"/>
              <a:t> if you are going to create a scenario extension or a simulation extension</a:t>
            </a:r>
          </a:p>
          <a:p>
            <a:pPr lvl="1"/>
            <a:r>
              <a:rPr lang="en-US" dirty="0" smtClean="0"/>
              <a:t>Scenario</a:t>
            </a:r>
            <a:r>
              <a:rPr lang="en-US" b="0" dirty="0" smtClean="0"/>
              <a:t> </a:t>
            </a:r>
            <a:r>
              <a:rPr lang="en-US" dirty="0" smtClean="0"/>
              <a:t>Extensions</a:t>
            </a:r>
            <a:r>
              <a:rPr lang="en-US" b="0" dirty="0" smtClean="0"/>
              <a:t> are owned by the </a:t>
            </a:r>
            <a:r>
              <a:rPr lang="en-US" dirty="0" smtClean="0"/>
              <a:t>Scenario</a:t>
            </a:r>
          </a:p>
          <a:p>
            <a:pPr lvl="2"/>
            <a:r>
              <a:rPr lang="en-US" sz="1600" b="0" dirty="0" smtClean="0"/>
              <a:t>Needed to register new component types</a:t>
            </a:r>
          </a:p>
          <a:p>
            <a:pPr lvl="2"/>
            <a:r>
              <a:rPr lang="en-US" sz="1600" b="0" dirty="0" smtClean="0"/>
              <a:t>Provides access to the </a:t>
            </a:r>
            <a:r>
              <a:rPr lang="en-US" sz="1600" dirty="0" smtClean="0"/>
              <a:t>ProcessInput</a:t>
            </a:r>
            <a:r>
              <a:rPr lang="en-US" sz="1600" b="0" dirty="0" smtClean="0"/>
              <a:t> chain (components, observers, comms)</a:t>
            </a:r>
          </a:p>
          <a:p>
            <a:pPr lvl="2"/>
            <a:r>
              <a:rPr lang="en-US" sz="1600" b="0" dirty="0" smtClean="0"/>
              <a:t>A scenario </a:t>
            </a:r>
            <a:r>
              <a:rPr lang="en-US" sz="1600" b="0" dirty="0"/>
              <a:t>extension is </a:t>
            </a:r>
            <a:r>
              <a:rPr lang="en-US" sz="1600" b="0" dirty="0">
                <a:solidFill>
                  <a:srgbClr val="C00000"/>
                </a:solidFill>
              </a:rPr>
              <a:t>required</a:t>
            </a:r>
            <a:r>
              <a:rPr lang="en-US" sz="1600" b="0" dirty="0"/>
              <a:t> if you are going to </a:t>
            </a:r>
            <a:r>
              <a:rPr lang="en-US" sz="1600" b="0" dirty="0" smtClean="0"/>
              <a:t>utilize the default application extension</a:t>
            </a:r>
            <a:endParaRPr lang="en-US" sz="1800" b="0" dirty="0" smtClean="0"/>
          </a:p>
          <a:p>
            <a:pPr lvl="1"/>
            <a:r>
              <a:rPr lang="en-US" dirty="0" smtClean="0"/>
              <a:t>Simulation</a:t>
            </a:r>
            <a:r>
              <a:rPr lang="en-US" b="0" dirty="0" smtClean="0"/>
              <a:t> </a:t>
            </a:r>
            <a:r>
              <a:rPr lang="en-US" dirty="0" smtClean="0"/>
              <a:t>Extensions</a:t>
            </a:r>
            <a:r>
              <a:rPr lang="en-US" b="0" dirty="0" smtClean="0"/>
              <a:t> owned by the </a:t>
            </a:r>
            <a:r>
              <a:rPr lang="en-US" dirty="0" smtClean="0"/>
              <a:t>Simulation</a:t>
            </a:r>
            <a:endParaRPr lang="en-US" sz="1500" dirty="0" smtClean="0"/>
          </a:p>
          <a:p>
            <a:pPr lvl="2"/>
            <a:r>
              <a:rPr lang="en-US" sz="1600" b="0" dirty="0" smtClean="0"/>
              <a:t>Necessary if you are going to access/utilize any parts of the simulation</a:t>
            </a:r>
          </a:p>
          <a:p>
            <a:pPr lvl="2"/>
            <a:r>
              <a:rPr lang="en-US" sz="1600" b="0" dirty="0" smtClean="0"/>
              <a:t>Provide simulation-specific optional capabilities</a:t>
            </a:r>
          </a:p>
          <a:p>
            <a:pPr lvl="3"/>
            <a:r>
              <a:rPr lang="en-US" sz="1600" b="0" dirty="0" smtClean="0"/>
              <a:t>DIS Interface, WsfDraw, Event Output, Script Observer, etc.</a:t>
            </a:r>
          </a:p>
          <a:p>
            <a:endParaRPr lang="en-US" b="0" dirty="0"/>
          </a:p>
        </p:txBody>
      </p:sp>
    </p:spTree>
    <p:extLst>
      <p:ext uri="{BB962C8B-B14F-4D97-AF65-F5344CB8AC3E}">
        <p14:creationId xmlns:p14="http://schemas.microsoft.com/office/powerpoint/2010/main" val="401810224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Acronyms and Definitions</a:t>
            </a:r>
            <a:endParaRPr lang="en-US" dirty="0"/>
          </a:p>
        </p:txBody>
      </p:sp>
      <p:sp>
        <p:nvSpPr>
          <p:cNvPr id="3" name="Content Placeholder 2"/>
          <p:cNvSpPr>
            <a:spLocks noGrp="1"/>
          </p:cNvSpPr>
          <p:nvPr>
            <p:ph idx="4294967295"/>
          </p:nvPr>
        </p:nvSpPr>
        <p:spPr>
          <a:xfrm>
            <a:off x="533400" y="1358900"/>
            <a:ext cx="5181600" cy="4876800"/>
          </a:xfrm>
          <a:prstGeom prst="rect">
            <a:avLst/>
          </a:prstGeom>
        </p:spPr>
        <p:txBody>
          <a:bodyPr/>
          <a:lstStyle/>
          <a:p>
            <a:pPr marL="455613" lvl="0" defTabSz="820738">
              <a:spcBef>
                <a:spcPct val="20000"/>
              </a:spcBef>
              <a:buClr>
                <a:schemeClr val="tx2"/>
              </a:buClr>
              <a:buNone/>
              <a:defRPr/>
            </a:pPr>
            <a:r>
              <a:rPr lang="en-US" sz="1200" dirty="0" smtClean="0"/>
              <a:t>AFSIM - Advanced Framework for Simulation, Integration, and Modeling</a:t>
            </a:r>
          </a:p>
          <a:p>
            <a:pPr marL="455613" lvl="0" defTabSz="820738">
              <a:spcBef>
                <a:spcPct val="20000"/>
              </a:spcBef>
              <a:buClr>
                <a:schemeClr val="tx2"/>
              </a:buClr>
              <a:buNone/>
              <a:defRPr/>
            </a:pPr>
            <a:r>
              <a:rPr lang="en-US" sz="1200" dirty="0" smtClean="0"/>
              <a:t>AGL – Above Ground Level</a:t>
            </a:r>
          </a:p>
          <a:p>
            <a:pPr marL="455613" lvl="0" defTabSz="820738">
              <a:spcBef>
                <a:spcPct val="20000"/>
              </a:spcBef>
              <a:buClr>
                <a:schemeClr val="tx2"/>
              </a:buClr>
              <a:buNone/>
              <a:defRPr/>
            </a:pPr>
            <a:r>
              <a:rPr lang="en-US" sz="1200" dirty="0" smtClean="0"/>
              <a:t>DIS – Distributed Interactive Simulation</a:t>
            </a:r>
          </a:p>
          <a:p>
            <a:pPr marL="455613" lvl="0" defTabSz="820738">
              <a:spcBef>
                <a:spcPct val="20000"/>
              </a:spcBef>
              <a:buClr>
                <a:schemeClr val="tx2"/>
              </a:buClr>
              <a:buNone/>
              <a:defRPr/>
            </a:pPr>
            <a:r>
              <a:rPr lang="en-US" sz="1200" dirty="0" smtClean="0"/>
              <a:t>DTED – Digital Terrain Elevation Data</a:t>
            </a:r>
          </a:p>
          <a:p>
            <a:pPr marL="455613" lvl="0" defTabSz="820738">
              <a:spcBef>
                <a:spcPct val="20000"/>
              </a:spcBef>
              <a:buClr>
                <a:schemeClr val="tx2"/>
              </a:buClr>
              <a:buNone/>
              <a:defRPr/>
            </a:pPr>
            <a:r>
              <a:rPr lang="en-US" sz="1200" dirty="0" smtClean="0"/>
              <a:t>EO/IR – Electro-Optical/Infra-Red</a:t>
            </a:r>
            <a:r>
              <a:rPr lang="en-US" sz="1200" b="1" dirty="0" smtClean="0"/>
              <a:t> </a:t>
            </a:r>
            <a:endParaRPr lang="en-US" sz="1200" dirty="0" smtClean="0"/>
          </a:p>
          <a:p>
            <a:pPr marL="455613" lvl="0" defTabSz="820738">
              <a:spcBef>
                <a:spcPct val="20000"/>
              </a:spcBef>
              <a:buClr>
                <a:schemeClr val="tx2"/>
              </a:buClr>
              <a:buNone/>
              <a:defRPr/>
            </a:pPr>
            <a:r>
              <a:rPr lang="en-US" sz="1200" dirty="0" smtClean="0"/>
              <a:t>ESM – Electronic </a:t>
            </a:r>
            <a:r>
              <a:rPr lang="en-US" sz="1200" dirty="0"/>
              <a:t>S</a:t>
            </a:r>
            <a:r>
              <a:rPr lang="en-US" sz="1200" dirty="0" smtClean="0"/>
              <a:t>upport </a:t>
            </a:r>
            <a:r>
              <a:rPr lang="en-US" sz="1200" dirty="0"/>
              <a:t>M</a:t>
            </a:r>
            <a:r>
              <a:rPr lang="en-US" sz="1200" dirty="0" smtClean="0"/>
              <a:t>easure</a:t>
            </a:r>
          </a:p>
          <a:p>
            <a:pPr marL="455613" lvl="0" defTabSz="820738">
              <a:spcBef>
                <a:spcPct val="20000"/>
              </a:spcBef>
              <a:buClr>
                <a:schemeClr val="tx2"/>
              </a:buClr>
              <a:buNone/>
              <a:defRPr/>
            </a:pPr>
            <a:r>
              <a:rPr lang="en-US" sz="1200" dirty="0" smtClean="0"/>
              <a:t>FOV – Field </a:t>
            </a:r>
            <a:r>
              <a:rPr lang="en-US" sz="1200" dirty="0"/>
              <a:t>O</a:t>
            </a:r>
            <a:r>
              <a:rPr lang="en-US" sz="1200" dirty="0" smtClean="0"/>
              <a:t>f </a:t>
            </a:r>
            <a:r>
              <a:rPr lang="en-US" sz="1200" dirty="0"/>
              <a:t>V</a:t>
            </a:r>
            <a:r>
              <a:rPr lang="en-US" sz="1200" dirty="0" smtClean="0"/>
              <a:t>iew</a:t>
            </a:r>
          </a:p>
          <a:p>
            <a:pPr marL="455613" lvl="0" defTabSz="820738">
              <a:spcBef>
                <a:spcPct val="20000"/>
              </a:spcBef>
              <a:buClr>
                <a:schemeClr val="tx2"/>
              </a:buClr>
              <a:buNone/>
              <a:defRPr/>
            </a:pPr>
            <a:r>
              <a:rPr lang="en-US" sz="1200" dirty="0" smtClean="0"/>
              <a:t>GUI – Graphical </a:t>
            </a:r>
            <a:r>
              <a:rPr lang="en-US" sz="1200" dirty="0"/>
              <a:t>U</a:t>
            </a:r>
            <a:r>
              <a:rPr lang="en-US" sz="1200" dirty="0" smtClean="0"/>
              <a:t>ser </a:t>
            </a:r>
            <a:r>
              <a:rPr lang="en-US" sz="1200" dirty="0"/>
              <a:t>I</a:t>
            </a:r>
            <a:r>
              <a:rPr lang="en-US" sz="1200" dirty="0" smtClean="0"/>
              <a:t>nterface</a:t>
            </a:r>
          </a:p>
          <a:p>
            <a:pPr marL="455613" lvl="0" defTabSz="820738">
              <a:spcBef>
                <a:spcPct val="20000"/>
              </a:spcBef>
              <a:buClr>
                <a:schemeClr val="tx2"/>
              </a:buClr>
              <a:buNone/>
              <a:defRPr/>
            </a:pPr>
            <a:r>
              <a:rPr lang="en-US" sz="1200" dirty="0" smtClean="0"/>
              <a:t>HLA – High Level Architecture</a:t>
            </a:r>
          </a:p>
          <a:p>
            <a:pPr marL="455613" lvl="0" defTabSz="820738">
              <a:spcBef>
                <a:spcPct val="20000"/>
              </a:spcBef>
              <a:buClr>
                <a:schemeClr val="tx2"/>
              </a:buClr>
              <a:buNone/>
              <a:defRPr/>
            </a:pPr>
            <a:r>
              <a:rPr lang="en-US" sz="1200" dirty="0" smtClean="0"/>
              <a:t>IEEE – Institute of Electrical &amp; Electronics Engineers, Inc.</a:t>
            </a:r>
          </a:p>
          <a:p>
            <a:pPr marL="455613" lvl="0" defTabSz="820738">
              <a:spcBef>
                <a:spcPct val="20000"/>
              </a:spcBef>
              <a:buClr>
                <a:schemeClr val="tx2"/>
              </a:buClr>
              <a:buNone/>
              <a:defRPr/>
            </a:pPr>
            <a:r>
              <a:rPr lang="en-US" sz="1200" dirty="0" smtClean="0"/>
              <a:t>JTIDS – Joint Tactical Information Distribution System</a:t>
            </a:r>
          </a:p>
          <a:p>
            <a:pPr marL="455613" lvl="0" defTabSz="820738">
              <a:spcBef>
                <a:spcPct val="20000"/>
              </a:spcBef>
              <a:buClr>
                <a:schemeClr val="tx2"/>
              </a:buClr>
              <a:buNone/>
              <a:defRPr/>
            </a:pPr>
            <a:r>
              <a:rPr lang="en-US" sz="1200" dirty="0" smtClean="0"/>
              <a:t>MSL – Mean Sea Level</a:t>
            </a:r>
          </a:p>
          <a:p>
            <a:pPr marL="455613" lvl="0" defTabSz="820738">
              <a:spcBef>
                <a:spcPct val="20000"/>
              </a:spcBef>
              <a:buClr>
                <a:schemeClr val="tx2"/>
              </a:buClr>
              <a:buNone/>
              <a:defRPr/>
            </a:pPr>
            <a:r>
              <a:rPr lang="en-US" sz="1200" dirty="0" smtClean="0"/>
              <a:t>PDU – Protocol Data Unit</a:t>
            </a:r>
          </a:p>
          <a:p>
            <a:pPr marL="455613" lvl="0" defTabSz="820738">
              <a:spcBef>
                <a:spcPct val="20000"/>
              </a:spcBef>
              <a:buClr>
                <a:schemeClr val="tx2"/>
              </a:buClr>
              <a:buNone/>
              <a:defRPr/>
            </a:pPr>
            <a:r>
              <a:rPr lang="en-US" sz="1200" dirty="0" smtClean="0"/>
              <a:t>RCS – Radar Cross </a:t>
            </a:r>
            <a:r>
              <a:rPr lang="en-US" sz="1200" dirty="0"/>
              <a:t>S</a:t>
            </a:r>
            <a:r>
              <a:rPr lang="en-US" sz="1200" dirty="0" smtClean="0"/>
              <a:t>ection</a:t>
            </a:r>
          </a:p>
          <a:p>
            <a:pPr marL="455613" lvl="0" defTabSz="820738">
              <a:spcBef>
                <a:spcPct val="20000"/>
              </a:spcBef>
              <a:buClr>
                <a:schemeClr val="tx2"/>
              </a:buClr>
              <a:buNone/>
              <a:defRPr/>
            </a:pPr>
            <a:r>
              <a:rPr lang="en-US" sz="1200" dirty="0" smtClean="0"/>
              <a:t>SAM – Surface-to-Air </a:t>
            </a:r>
            <a:r>
              <a:rPr lang="en-US" sz="1200" dirty="0"/>
              <a:t>M</a:t>
            </a:r>
            <a:r>
              <a:rPr lang="en-US" sz="1200" dirty="0" smtClean="0"/>
              <a:t>issile</a:t>
            </a:r>
          </a:p>
          <a:p>
            <a:pPr marL="455613" defTabSz="820738">
              <a:spcBef>
                <a:spcPct val="20000"/>
              </a:spcBef>
              <a:buClr>
                <a:schemeClr val="tx2"/>
              </a:buClr>
              <a:buNone/>
            </a:pPr>
            <a:r>
              <a:rPr lang="en-US" sz="1200" dirty="0" smtClean="0"/>
              <a:t>SAR – Synthetic </a:t>
            </a:r>
            <a:r>
              <a:rPr lang="en-US" sz="1200" dirty="0"/>
              <a:t>A</a:t>
            </a:r>
            <a:r>
              <a:rPr lang="en-US" sz="1200" dirty="0" smtClean="0"/>
              <a:t>perture </a:t>
            </a:r>
            <a:r>
              <a:rPr lang="en-US" sz="1200" dirty="0"/>
              <a:t>R</a:t>
            </a:r>
            <a:r>
              <a:rPr lang="en-US" sz="1200" dirty="0" smtClean="0"/>
              <a:t>adar </a:t>
            </a:r>
          </a:p>
          <a:p>
            <a:pPr marL="455613" lvl="0" defTabSz="820738">
              <a:spcBef>
                <a:spcPct val="20000"/>
              </a:spcBef>
              <a:buClr>
                <a:schemeClr val="tx2"/>
              </a:buClr>
              <a:buNone/>
            </a:pPr>
            <a:r>
              <a:rPr lang="en-US" sz="1200" dirty="0" smtClean="0"/>
              <a:t>VESPA – Visual Environment for Scenario Preparation and Analysis</a:t>
            </a:r>
          </a:p>
          <a:p>
            <a:pPr marL="455613" lvl="0" defTabSz="820738">
              <a:spcBef>
                <a:spcPct val="20000"/>
              </a:spcBef>
              <a:buClr>
                <a:schemeClr val="tx2"/>
              </a:buClr>
              <a:buNone/>
            </a:pPr>
            <a:r>
              <a:rPr lang="en-US" sz="1200" dirty="0" smtClean="0"/>
              <a:t>WKF – Warlock Framework</a:t>
            </a:r>
          </a:p>
          <a:p>
            <a:pPr marL="455613" lvl="0" defTabSz="820738">
              <a:spcBef>
                <a:spcPct val="20000"/>
              </a:spcBef>
              <a:buClr>
                <a:schemeClr val="tx2"/>
              </a:buClr>
              <a:buNone/>
            </a:pPr>
            <a:r>
              <a:rPr lang="en-US" sz="1200" dirty="0" smtClean="0"/>
              <a:t>WSF – World Simulation Framework</a:t>
            </a:r>
          </a:p>
          <a:p>
            <a:endParaRPr lang="en-US" sz="1200" dirty="0"/>
          </a:p>
        </p:txBody>
      </p:sp>
      <p:sp>
        <p:nvSpPr>
          <p:cNvPr id="6" name="Content Placeholder 2"/>
          <p:cNvSpPr txBox="1">
            <a:spLocks/>
          </p:cNvSpPr>
          <p:nvPr/>
        </p:nvSpPr>
        <p:spPr bwMode="auto">
          <a:xfrm>
            <a:off x="5867400" y="1358900"/>
            <a:ext cx="2971800" cy="4546600"/>
          </a:xfrm>
          <a:prstGeom prst="rect">
            <a:avLst/>
          </a:prstGeom>
          <a:noFill/>
          <a:ln w="9525">
            <a:noFill/>
            <a:miter lim="800000"/>
            <a:headEnd/>
            <a:tailEnd/>
          </a:ln>
        </p:spPr>
        <p:txBody>
          <a:bodyPr vert="horz" wrap="square" lIns="9144" tIns="9144" rIns="9144" bIns="9144" numCol="1" anchor="t" anchorCtr="0" compatLnSpc="1">
            <a:prstTxWarp prst="textNoShape">
              <a:avLst/>
            </a:prstTxWarp>
          </a:bodyPr>
          <a:lstStyle/>
          <a:p>
            <a:pPr marL="169863" lvl="0" indent="-169863" defTabSz="820738" eaLnBrk="0" fontAlgn="base" hangingPunct="0">
              <a:lnSpc>
                <a:spcPct val="90000"/>
              </a:lnSpc>
              <a:spcBef>
                <a:spcPct val="20000"/>
              </a:spcBef>
              <a:spcAft>
                <a:spcPct val="0"/>
              </a:spcAft>
              <a:buClr>
                <a:schemeClr val="tx2"/>
              </a:buClr>
              <a:defRPr/>
            </a:pPr>
            <a:r>
              <a:rPr lang="en-US" sz="1200" kern="0" dirty="0" smtClean="0"/>
              <a:t>dB - decibels</a:t>
            </a:r>
          </a:p>
          <a:p>
            <a:pPr marL="169863" lvl="0" indent="-169863" defTabSz="820738" eaLnBrk="0" fontAlgn="base" hangingPunct="0">
              <a:lnSpc>
                <a:spcPct val="90000"/>
              </a:lnSpc>
              <a:spcBef>
                <a:spcPct val="20000"/>
              </a:spcBef>
              <a:spcAft>
                <a:spcPct val="0"/>
              </a:spcAft>
              <a:buClr>
                <a:schemeClr val="tx2"/>
              </a:buClr>
              <a:defRPr/>
            </a:pPr>
            <a:r>
              <a:rPr lang="en-US" sz="1200" kern="0" dirty="0" smtClean="0"/>
              <a:t>dBsm – decibel square meters</a:t>
            </a:r>
          </a:p>
          <a:p>
            <a:pPr marL="169863" lvl="0" indent="-169863" defTabSz="820738" eaLnBrk="0" fontAlgn="base" hangingPunct="0">
              <a:lnSpc>
                <a:spcPct val="90000"/>
              </a:lnSpc>
              <a:spcBef>
                <a:spcPct val="20000"/>
              </a:spcBef>
              <a:spcAft>
                <a:spcPct val="0"/>
              </a:spcAft>
              <a:buClr>
                <a:schemeClr val="tx2"/>
              </a:buClr>
              <a:defRPr/>
            </a:pPr>
            <a:r>
              <a:rPr lang="en-US" sz="1200" kern="0" dirty="0" smtClean="0"/>
              <a:t>deg – degrees </a:t>
            </a:r>
          </a:p>
          <a:p>
            <a:pPr marL="169863" lvl="0" indent="-169863" defTabSz="820738" eaLnBrk="0" fontAlgn="base" hangingPunct="0">
              <a:lnSpc>
                <a:spcPct val="90000"/>
              </a:lnSpc>
              <a:spcBef>
                <a:spcPct val="20000"/>
              </a:spcBef>
              <a:spcAft>
                <a:spcPct val="0"/>
              </a:spcAft>
              <a:buClr>
                <a:schemeClr val="tx2"/>
              </a:buClr>
              <a:defRPr/>
            </a:pPr>
            <a:r>
              <a:rPr lang="en-US" sz="1200" kern="0" dirty="0" smtClean="0"/>
              <a:t>ft – feet </a:t>
            </a:r>
          </a:p>
          <a:p>
            <a:pPr marL="169863" lvl="0" indent="-169863" defTabSz="820738" eaLnBrk="0" fontAlgn="base" hangingPunct="0">
              <a:lnSpc>
                <a:spcPct val="90000"/>
              </a:lnSpc>
              <a:spcBef>
                <a:spcPct val="20000"/>
              </a:spcBef>
              <a:spcAft>
                <a:spcPct val="0"/>
              </a:spcAft>
              <a:buClr>
                <a:schemeClr val="tx2"/>
              </a:buClr>
              <a:defRPr/>
            </a:pPr>
            <a:r>
              <a:rPr lang="en-US" sz="1200" kern="0" dirty="0" smtClean="0"/>
              <a:t>GHz– GigaHertz</a:t>
            </a:r>
          </a:p>
          <a:p>
            <a:pPr marL="169863" lvl="0" indent="-169863" defTabSz="820738" eaLnBrk="0" fontAlgn="base" hangingPunct="0">
              <a:lnSpc>
                <a:spcPct val="90000"/>
              </a:lnSpc>
              <a:spcBef>
                <a:spcPct val="20000"/>
              </a:spcBef>
              <a:spcAft>
                <a:spcPct val="0"/>
              </a:spcAft>
              <a:buClr>
                <a:schemeClr val="tx2"/>
              </a:buClr>
              <a:defRPr/>
            </a:pPr>
            <a:r>
              <a:rPr lang="en-US" sz="1200" kern="0" dirty="0" smtClean="0"/>
              <a:t>kts – knots </a:t>
            </a:r>
          </a:p>
          <a:p>
            <a:pPr marL="169863" lvl="0" indent="-169863" defTabSz="820738" eaLnBrk="0" fontAlgn="base" hangingPunct="0">
              <a:lnSpc>
                <a:spcPct val="90000"/>
              </a:lnSpc>
              <a:spcBef>
                <a:spcPct val="20000"/>
              </a:spcBef>
              <a:spcAft>
                <a:spcPct val="0"/>
              </a:spcAft>
              <a:buClr>
                <a:schemeClr val="tx2"/>
              </a:buClr>
              <a:defRPr/>
            </a:pPr>
            <a:r>
              <a:rPr lang="en-US" sz="1200" kern="0" dirty="0" smtClean="0"/>
              <a:t>m - meters</a:t>
            </a:r>
          </a:p>
          <a:p>
            <a:pPr marL="169863" lvl="0" indent="-169863" defTabSz="820738" eaLnBrk="0" fontAlgn="base" hangingPunct="0">
              <a:lnSpc>
                <a:spcPct val="90000"/>
              </a:lnSpc>
              <a:spcBef>
                <a:spcPct val="20000"/>
              </a:spcBef>
              <a:spcAft>
                <a:spcPct val="0"/>
              </a:spcAft>
              <a:buClr>
                <a:schemeClr val="tx2"/>
              </a:buClr>
              <a:defRPr/>
            </a:pPr>
            <a:r>
              <a:rPr lang="en-US" sz="1200" kern="0" dirty="0" smtClean="0"/>
              <a:t>m^2 – square meters</a:t>
            </a:r>
          </a:p>
          <a:p>
            <a:pPr marL="169863" lvl="0" indent="-169863" defTabSz="820738" eaLnBrk="0" fontAlgn="base" hangingPunct="0">
              <a:lnSpc>
                <a:spcPct val="90000"/>
              </a:lnSpc>
              <a:spcBef>
                <a:spcPct val="20000"/>
              </a:spcBef>
              <a:spcAft>
                <a:spcPct val="0"/>
              </a:spcAft>
              <a:buClr>
                <a:schemeClr val="tx2"/>
              </a:buClr>
              <a:defRPr/>
            </a:pPr>
            <a:r>
              <a:rPr lang="en-US" sz="1200" kern="0" dirty="0" smtClean="0"/>
              <a:t>mw – megawatts </a:t>
            </a:r>
          </a:p>
          <a:p>
            <a:pPr marL="169863" lvl="0" indent="-169863" defTabSz="820738" eaLnBrk="0" fontAlgn="base" hangingPunct="0">
              <a:lnSpc>
                <a:spcPct val="90000"/>
              </a:lnSpc>
              <a:spcBef>
                <a:spcPct val="20000"/>
              </a:spcBef>
              <a:spcAft>
                <a:spcPct val="0"/>
              </a:spcAft>
              <a:buClr>
                <a:schemeClr val="tx2"/>
              </a:buClr>
              <a:defRPr/>
            </a:pPr>
            <a:r>
              <a:rPr lang="en-US" sz="1200" kern="0" dirty="0" smtClean="0"/>
              <a:t>nm – nautical miles</a:t>
            </a:r>
          </a:p>
          <a:p>
            <a:pPr marL="169863" lvl="0" indent="-169863" defTabSz="820738" eaLnBrk="0" fontAlgn="base" hangingPunct="0">
              <a:lnSpc>
                <a:spcPct val="90000"/>
              </a:lnSpc>
              <a:spcBef>
                <a:spcPct val="20000"/>
              </a:spcBef>
              <a:spcAft>
                <a:spcPct val="0"/>
              </a:spcAft>
              <a:buClr>
                <a:schemeClr val="tx2"/>
              </a:buClr>
              <a:defRPr/>
            </a:pPr>
            <a:r>
              <a:rPr lang="en-US" sz="1200" kern="0" dirty="0" smtClean="0"/>
              <a:t>s – seconds</a:t>
            </a:r>
          </a:p>
          <a:p>
            <a:pPr marL="169863" marR="0" lvl="0" indent="-169863" algn="l" defTabSz="1020763" rtl="0" eaLnBrk="0" fontAlgn="base" latinLnBrk="0" hangingPunct="0">
              <a:lnSpc>
                <a:spcPct val="90000"/>
              </a:lnSpc>
              <a:spcBef>
                <a:spcPct val="40000"/>
              </a:spcBef>
              <a:spcAft>
                <a:spcPct val="0"/>
              </a:spcAft>
              <a:buClr>
                <a:srgbClr val="0039A6"/>
              </a:buClr>
              <a:buSzTx/>
              <a:buFont typeface="Wingdings" pitchFamily="2" charset="2"/>
              <a:buChar char="§"/>
              <a:tabLst/>
              <a:defRPr/>
            </a:pPr>
            <a:endParaRPr kumimoji="0" lang="en-US" sz="1200" b="0" i="0" u="none" strike="noStrike" kern="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Extensions &amp; Plugins</a:t>
            </a:r>
            <a:endParaRPr lang="en-US" dirty="0"/>
          </a:p>
        </p:txBody>
      </p:sp>
      <p:sp>
        <p:nvSpPr>
          <p:cNvPr id="3" name="Content Placeholder 2"/>
          <p:cNvSpPr>
            <a:spLocks noGrp="1"/>
          </p:cNvSpPr>
          <p:nvPr>
            <p:ph idx="1"/>
          </p:nvPr>
        </p:nvSpPr>
        <p:spPr>
          <a:xfrm>
            <a:off x="457200" y="1247615"/>
            <a:ext cx="8361336" cy="4878552"/>
          </a:xfrm>
        </p:spPr>
        <p:txBody>
          <a:bodyPr>
            <a:normAutofit fontScale="92500" lnSpcReduction="10000"/>
          </a:bodyPr>
          <a:lstStyle/>
          <a:p>
            <a:r>
              <a:rPr lang="en-US" b="0" dirty="0" smtClean="0"/>
              <a:t>What is the purpose of a Plugin in </a:t>
            </a:r>
            <a:r>
              <a:rPr lang="en-US" dirty="0" smtClean="0"/>
              <a:t>AFSIM</a:t>
            </a:r>
            <a:r>
              <a:rPr lang="en-US" b="0" dirty="0" smtClean="0"/>
              <a:t>?</a:t>
            </a:r>
          </a:p>
          <a:p>
            <a:pPr lvl="1"/>
            <a:r>
              <a:rPr lang="en-US" b="0" dirty="0" smtClean="0"/>
              <a:t>A Plugin is a external library that can be loaded into memory at run time</a:t>
            </a:r>
          </a:p>
          <a:p>
            <a:pPr lvl="1"/>
            <a:r>
              <a:rPr lang="en-US" b="0" dirty="0" smtClean="0"/>
              <a:t>The main purpose of plugins is to support the creation of </a:t>
            </a:r>
            <a:r>
              <a:rPr lang="en-US" dirty="0" smtClean="0"/>
              <a:t>AFSIM</a:t>
            </a:r>
            <a:r>
              <a:rPr lang="en-US" b="0" dirty="0" smtClean="0"/>
              <a:t> extensions</a:t>
            </a:r>
          </a:p>
          <a:p>
            <a:pPr lvl="2"/>
            <a:r>
              <a:rPr lang="en-US" b="0" dirty="0" smtClean="0"/>
              <a:t>Application extensions (which inherit </a:t>
            </a:r>
            <a:r>
              <a:rPr lang="en-US" dirty="0" err="1" smtClean="0"/>
              <a:t>WsfApplicationExtension</a:t>
            </a:r>
            <a:r>
              <a:rPr lang="en-US" b="0" dirty="0" smtClean="0"/>
              <a:t>)</a:t>
            </a:r>
          </a:p>
          <a:p>
            <a:pPr lvl="2"/>
            <a:r>
              <a:rPr lang="en-US" b="0" dirty="0" smtClean="0"/>
              <a:t>Scenario extensions (which inherit </a:t>
            </a:r>
            <a:r>
              <a:rPr lang="en-US" dirty="0" err="1" smtClean="0"/>
              <a:t>WsfScenarioExtension</a:t>
            </a:r>
            <a:r>
              <a:rPr lang="en-US" b="0" dirty="0" smtClean="0"/>
              <a:t>)</a:t>
            </a:r>
          </a:p>
          <a:p>
            <a:pPr lvl="2"/>
            <a:r>
              <a:rPr lang="en-US" b="0" dirty="0" smtClean="0"/>
              <a:t>Simulation extensions (which inherit </a:t>
            </a:r>
            <a:r>
              <a:rPr lang="en-US" dirty="0" err="1" smtClean="0"/>
              <a:t>WsfSimulationExtension</a:t>
            </a:r>
            <a:r>
              <a:rPr lang="en-US" b="0" dirty="0"/>
              <a:t>)</a:t>
            </a:r>
            <a:endParaRPr lang="en-US" b="0" dirty="0" smtClean="0"/>
          </a:p>
          <a:p>
            <a:r>
              <a:rPr lang="en-US" b="0" dirty="0" smtClean="0"/>
              <a:t>Where </a:t>
            </a:r>
            <a:r>
              <a:rPr lang="en-US" b="0" dirty="0"/>
              <a:t>are the Application Extensions located?</a:t>
            </a:r>
          </a:p>
          <a:p>
            <a:pPr lvl="1"/>
            <a:r>
              <a:rPr lang="en-US" b="0" dirty="0"/>
              <a:t>Application Extensions can be located almost anywhere</a:t>
            </a:r>
          </a:p>
          <a:p>
            <a:pPr lvl="1"/>
            <a:r>
              <a:rPr lang="en-US" b="0" dirty="0" err="1"/>
              <a:t>cmake</a:t>
            </a:r>
            <a:r>
              <a:rPr lang="en-US" b="0" dirty="0"/>
              <a:t> searches a set of predefined locations for “standard” Application Extensions</a:t>
            </a:r>
          </a:p>
          <a:p>
            <a:pPr lvl="1"/>
            <a:r>
              <a:rPr lang="en-US" b="0" dirty="0" err="1"/>
              <a:t>cmake</a:t>
            </a:r>
            <a:r>
              <a:rPr lang="en-US" b="0" dirty="0"/>
              <a:t> can be configured with other places to look for Application Extensions</a:t>
            </a:r>
          </a:p>
          <a:p>
            <a:pPr lvl="2"/>
            <a:r>
              <a:rPr lang="en-US" b="0" dirty="0"/>
              <a:t>ex.,  </a:t>
            </a:r>
            <a:r>
              <a:rPr lang="en-US" sz="1700" b="0" dirty="0" err="1">
                <a:latin typeface="Consolas" panose="020B0609020204030204" pitchFamily="49" charset="0"/>
              </a:rPr>
              <a:t>cmake</a:t>
            </a:r>
            <a:r>
              <a:rPr lang="en-US" sz="1700" b="0" dirty="0">
                <a:latin typeface="Consolas" panose="020B0609020204030204" pitchFamily="49" charset="0"/>
              </a:rPr>
              <a:t> … -DWSF_ADD_EXTENSION_PATH=&lt;path to extension&gt; </a:t>
            </a:r>
            <a:r>
              <a:rPr lang="en-US" sz="1700" b="0" dirty="0" smtClean="0">
                <a:latin typeface="Consolas" panose="020B0609020204030204" pitchFamily="49" charset="0"/>
              </a:rPr>
              <a:t>…</a:t>
            </a:r>
            <a:endParaRPr lang="en-US" sz="1700" b="0" dirty="0">
              <a:latin typeface="Consolas" panose="020B0609020204030204" pitchFamily="49" charset="0"/>
            </a:endParaRPr>
          </a:p>
        </p:txBody>
      </p:sp>
    </p:spTree>
    <p:extLst>
      <p:ext uri="{BB962C8B-B14F-4D97-AF65-F5344CB8AC3E}">
        <p14:creationId xmlns:p14="http://schemas.microsoft.com/office/powerpoint/2010/main" val="134878201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Extensions &amp; Plugins</a:t>
            </a:r>
            <a:endParaRPr lang="en-US" dirty="0"/>
          </a:p>
        </p:txBody>
      </p:sp>
      <p:sp>
        <p:nvSpPr>
          <p:cNvPr id="3" name="Content Placeholder 2"/>
          <p:cNvSpPr>
            <a:spLocks noGrp="1"/>
          </p:cNvSpPr>
          <p:nvPr>
            <p:ph idx="1"/>
          </p:nvPr>
        </p:nvSpPr>
        <p:spPr>
          <a:xfrm>
            <a:off x="216976" y="1247615"/>
            <a:ext cx="8779790" cy="4878552"/>
          </a:xfrm>
        </p:spPr>
        <p:txBody>
          <a:bodyPr>
            <a:normAutofit fontScale="92500" lnSpcReduction="10000"/>
          </a:bodyPr>
          <a:lstStyle/>
          <a:p>
            <a:r>
              <a:rPr lang="en-US" dirty="0" smtClean="0"/>
              <a:t>AFSIM</a:t>
            </a:r>
            <a:r>
              <a:rPr lang="en-US" b="0" dirty="0" smtClean="0"/>
              <a:t> extensions are compiled into external dynamic link </a:t>
            </a:r>
            <a:r>
              <a:rPr lang="en-US" b="0" dirty="0" err="1" smtClean="0"/>
              <a:t>librarys</a:t>
            </a:r>
            <a:r>
              <a:rPr lang="en-US" b="0" dirty="0" smtClean="0"/>
              <a:t> (DLLs), or plugins</a:t>
            </a:r>
          </a:p>
          <a:p>
            <a:r>
              <a:rPr lang="en-US" b="0" dirty="0" smtClean="0"/>
              <a:t>How </a:t>
            </a:r>
            <a:r>
              <a:rPr lang="en-US" b="0" dirty="0"/>
              <a:t>does the Application Extension get registered with the Standard Application?</a:t>
            </a:r>
          </a:p>
          <a:p>
            <a:pPr lvl="1"/>
            <a:r>
              <a:rPr lang="en-US" b="0" dirty="0" smtClean="0"/>
              <a:t>Every plugin must have a function named </a:t>
            </a:r>
            <a:r>
              <a:rPr lang="en-US" dirty="0" err="1" smtClean="0"/>
              <a:t>WsfPluginSetup</a:t>
            </a:r>
            <a:endParaRPr lang="en-US" dirty="0" smtClean="0"/>
          </a:p>
          <a:p>
            <a:pPr lvl="2"/>
            <a:r>
              <a:rPr lang="en-US" b="0" dirty="0" smtClean="0"/>
              <a:t>This function is executed right after the plugin is loaded into memory, and linked with </a:t>
            </a:r>
            <a:r>
              <a:rPr lang="en-US" dirty="0" smtClean="0"/>
              <a:t>AFSIM</a:t>
            </a:r>
          </a:p>
          <a:p>
            <a:pPr lvl="1"/>
            <a:endParaRPr lang="en-US" b="0" dirty="0" smtClean="0"/>
          </a:p>
          <a:p>
            <a:pPr lvl="1"/>
            <a:r>
              <a:rPr lang="en-US" b="0" dirty="0" smtClean="0"/>
              <a:t>The </a:t>
            </a:r>
            <a:r>
              <a:rPr lang="en-US" b="0" dirty="0"/>
              <a:t>prototype for </a:t>
            </a:r>
            <a:r>
              <a:rPr lang="en-US" dirty="0" err="1"/>
              <a:t>WsfPluginSetup</a:t>
            </a:r>
            <a:r>
              <a:rPr lang="en-US" b="0" dirty="0"/>
              <a:t> is:</a:t>
            </a:r>
          </a:p>
          <a:p>
            <a:pPr marL="685767" lvl="1" indent="0">
              <a:buNone/>
            </a:pPr>
            <a:r>
              <a:rPr lang="en-US" sz="1900" b="0" dirty="0" smtClean="0"/>
              <a:t>     </a:t>
            </a:r>
            <a:r>
              <a:rPr lang="en-US" sz="1900" dirty="0" smtClean="0">
                <a:solidFill>
                  <a:srgbClr val="0000FF"/>
                </a:solidFill>
                <a:latin typeface="Consolas" panose="020B0609020204030204" pitchFamily="49" charset="0"/>
              </a:rPr>
              <a:t>void</a:t>
            </a:r>
            <a:r>
              <a:rPr lang="en-US" sz="1900" dirty="0" smtClean="0">
                <a:latin typeface="Consolas" panose="020B0609020204030204" pitchFamily="49" charset="0"/>
              </a:rPr>
              <a:t> </a:t>
            </a:r>
            <a:r>
              <a:rPr lang="en-US" sz="1900" dirty="0" err="1">
                <a:solidFill>
                  <a:srgbClr val="880000"/>
                </a:solidFill>
                <a:latin typeface="Consolas" panose="020B0609020204030204" pitchFamily="49" charset="0"/>
              </a:rPr>
              <a:t>WsfPluginSetup</a:t>
            </a:r>
            <a:r>
              <a:rPr lang="en-US" sz="1900" dirty="0">
                <a:latin typeface="Consolas" panose="020B0609020204030204" pitchFamily="49" charset="0"/>
              </a:rPr>
              <a:t>(</a:t>
            </a:r>
            <a:r>
              <a:rPr lang="en-US" sz="1900" dirty="0" err="1">
                <a:solidFill>
                  <a:srgbClr val="0000FF"/>
                </a:solidFill>
                <a:latin typeface="Consolas" panose="020B0609020204030204" pitchFamily="49" charset="0"/>
              </a:rPr>
              <a:t>WsfApplication</a:t>
            </a:r>
            <a:r>
              <a:rPr lang="en-US" sz="1900" dirty="0">
                <a:latin typeface="Consolas" panose="020B0609020204030204" pitchFamily="49" charset="0"/>
              </a:rPr>
              <a:t>&amp; </a:t>
            </a:r>
            <a:r>
              <a:rPr lang="en-US" sz="1900" dirty="0" err="1">
                <a:solidFill>
                  <a:srgbClr val="000066"/>
                </a:solidFill>
                <a:latin typeface="Consolas" panose="020B0609020204030204" pitchFamily="49" charset="0"/>
              </a:rPr>
              <a:t>aApplicationPtr</a:t>
            </a:r>
            <a:r>
              <a:rPr lang="en-US" sz="1900" dirty="0" smtClean="0">
                <a:latin typeface="Consolas" panose="020B0609020204030204" pitchFamily="49" charset="0"/>
              </a:rPr>
              <a:t>);</a:t>
            </a:r>
            <a:endParaRPr lang="en-US" sz="1900" dirty="0"/>
          </a:p>
          <a:p>
            <a:pPr lvl="1"/>
            <a:endParaRPr lang="en-US" b="0" dirty="0" smtClean="0"/>
          </a:p>
          <a:p>
            <a:pPr lvl="1"/>
            <a:r>
              <a:rPr lang="en-US" b="0" dirty="0" smtClean="0"/>
              <a:t>Each definition of </a:t>
            </a:r>
            <a:r>
              <a:rPr lang="en-US" dirty="0" err="1" smtClean="0"/>
              <a:t>WsfPluginSetup</a:t>
            </a:r>
            <a:r>
              <a:rPr lang="en-US" b="0" dirty="0" smtClean="0"/>
              <a:t> should:</a:t>
            </a:r>
          </a:p>
          <a:p>
            <a:pPr lvl="2"/>
            <a:r>
              <a:rPr lang="en-US" b="0" dirty="0" smtClean="0"/>
              <a:t>create the Application Extension object for that library plugin, and </a:t>
            </a:r>
          </a:p>
          <a:p>
            <a:pPr lvl="2"/>
            <a:r>
              <a:rPr lang="en-US" b="0" dirty="0" smtClean="0"/>
              <a:t>Invoke:  </a:t>
            </a:r>
            <a:r>
              <a:rPr lang="en-US" dirty="0" err="1" smtClean="0">
                <a:solidFill>
                  <a:srgbClr val="000066"/>
                </a:solidFill>
                <a:latin typeface="Consolas" panose="020B0609020204030204" pitchFamily="49" charset="0"/>
              </a:rPr>
              <a:t>aApplicationPtr</a:t>
            </a:r>
            <a:r>
              <a:rPr lang="en-US" dirty="0" smtClean="0">
                <a:latin typeface="Consolas" panose="020B0609020204030204" pitchFamily="49" charset="0"/>
              </a:rPr>
              <a:t>-&gt;</a:t>
            </a:r>
            <a:r>
              <a:rPr lang="en-US" dirty="0" err="1" smtClean="0">
                <a:solidFill>
                  <a:srgbClr val="880000"/>
                </a:solidFill>
                <a:latin typeface="Consolas" panose="020B0609020204030204" pitchFamily="49" charset="0"/>
              </a:rPr>
              <a:t>RegisterExtension</a:t>
            </a:r>
            <a:r>
              <a:rPr lang="en-US" dirty="0" smtClean="0">
                <a:latin typeface="Consolas" panose="020B0609020204030204" pitchFamily="49" charset="0"/>
              </a:rPr>
              <a:t>( … )</a:t>
            </a:r>
          </a:p>
        </p:txBody>
      </p:sp>
    </p:spTree>
    <p:extLst>
      <p:ext uri="{BB962C8B-B14F-4D97-AF65-F5344CB8AC3E}">
        <p14:creationId xmlns:p14="http://schemas.microsoft.com/office/powerpoint/2010/main" val="48720318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Extensions &amp; Plugins</a:t>
            </a:r>
            <a:endParaRPr lang="en-US" dirty="0"/>
          </a:p>
        </p:txBody>
      </p:sp>
      <p:sp>
        <p:nvSpPr>
          <p:cNvPr id="3" name="Content Placeholder 2"/>
          <p:cNvSpPr>
            <a:spLocks noGrp="1"/>
          </p:cNvSpPr>
          <p:nvPr>
            <p:ph idx="1"/>
          </p:nvPr>
        </p:nvSpPr>
        <p:spPr>
          <a:xfrm>
            <a:off x="457200" y="1247615"/>
            <a:ext cx="8361336" cy="4878552"/>
          </a:xfrm>
        </p:spPr>
        <p:txBody>
          <a:bodyPr>
            <a:normAutofit/>
          </a:bodyPr>
          <a:lstStyle/>
          <a:p>
            <a:r>
              <a:rPr lang="en-US" b="0" dirty="0" smtClean="0"/>
              <a:t>How does </a:t>
            </a:r>
            <a:r>
              <a:rPr lang="en-US" dirty="0" smtClean="0"/>
              <a:t>AFSIM</a:t>
            </a:r>
            <a:r>
              <a:rPr lang="en-US" b="0" dirty="0" smtClean="0"/>
              <a:t> locate the plugins and load the extensions?</a:t>
            </a:r>
          </a:p>
          <a:p>
            <a:pPr lvl="1"/>
            <a:r>
              <a:rPr lang="en-US" b="0" dirty="0" smtClean="0"/>
              <a:t>Using a plugin manager (</a:t>
            </a:r>
            <a:r>
              <a:rPr lang="en-US" b="0" dirty="0" err="1" smtClean="0"/>
              <a:t>WsfPluginManager</a:t>
            </a:r>
            <a:r>
              <a:rPr lang="en-US" b="0" dirty="0" smtClean="0"/>
              <a:t>, </a:t>
            </a:r>
            <a:r>
              <a:rPr lang="en-US" b="0" dirty="0" err="1" smtClean="0"/>
              <a:t>UtPluginManager</a:t>
            </a:r>
            <a:r>
              <a:rPr lang="en-US" b="0" dirty="0" smtClean="0"/>
              <a:t>), </a:t>
            </a:r>
            <a:r>
              <a:rPr lang="en-US" dirty="0" smtClean="0"/>
              <a:t>AFSIM</a:t>
            </a:r>
            <a:r>
              <a:rPr lang="en-US" b="0" dirty="0" smtClean="0"/>
              <a:t>:</a:t>
            </a:r>
          </a:p>
          <a:p>
            <a:pPr lvl="2"/>
            <a:r>
              <a:rPr lang="en-US" b="0" dirty="0" smtClean="0"/>
              <a:t>searches the set of locations for dynamic library files (a .lib DLL in windows, or a .so file in Linux)</a:t>
            </a:r>
          </a:p>
          <a:p>
            <a:pPr lvl="2"/>
            <a:r>
              <a:rPr lang="en-US" b="0" dirty="0" smtClean="0"/>
              <a:t>For each of these library files, the </a:t>
            </a:r>
            <a:r>
              <a:rPr lang="en-US" dirty="0" smtClean="0"/>
              <a:t>AFSIM</a:t>
            </a:r>
            <a:r>
              <a:rPr lang="en-US" b="0" dirty="0" smtClean="0"/>
              <a:t> plugin manager</a:t>
            </a:r>
          </a:p>
          <a:p>
            <a:pPr lvl="3"/>
            <a:r>
              <a:rPr lang="en-US" b="0" dirty="0" smtClean="0"/>
              <a:t>Loads the library into memory</a:t>
            </a:r>
          </a:p>
          <a:p>
            <a:pPr lvl="3"/>
            <a:r>
              <a:rPr lang="en-US" b="0" dirty="0" smtClean="0"/>
              <a:t>once loaded, </a:t>
            </a:r>
            <a:r>
              <a:rPr lang="en-US" dirty="0" smtClean="0"/>
              <a:t>AFSIM</a:t>
            </a:r>
            <a:r>
              <a:rPr lang="en-US" b="0" dirty="0" smtClean="0"/>
              <a:t> invokes </a:t>
            </a:r>
            <a:r>
              <a:rPr lang="en-US" dirty="0" err="1" smtClean="0"/>
              <a:t>WsfPluginSetup</a:t>
            </a:r>
            <a:r>
              <a:rPr lang="en-US" b="0" dirty="0" smtClean="0"/>
              <a:t> in that library</a:t>
            </a:r>
          </a:p>
        </p:txBody>
      </p:sp>
    </p:spTree>
    <p:extLst>
      <p:ext uri="{BB962C8B-B14F-4D97-AF65-F5344CB8AC3E}">
        <p14:creationId xmlns:p14="http://schemas.microsoft.com/office/powerpoint/2010/main" val="385996903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AFSIM’s Component Based Architecture</a:t>
            </a:r>
            <a:endParaRPr lang="en-US" dirty="0"/>
          </a:p>
        </p:txBody>
      </p:sp>
      <p:sp>
        <p:nvSpPr>
          <p:cNvPr id="4" name="Content Placeholder 3"/>
          <p:cNvSpPr>
            <a:spLocks noGrp="1"/>
          </p:cNvSpPr>
          <p:nvPr>
            <p:ph idx="1"/>
          </p:nvPr>
        </p:nvSpPr>
        <p:spPr>
          <a:xfrm>
            <a:off x="457200" y="1371601"/>
            <a:ext cx="8229600" cy="4754566"/>
          </a:xfrm>
        </p:spPr>
        <p:txBody>
          <a:bodyPr/>
          <a:lstStyle/>
          <a:p>
            <a:r>
              <a:rPr lang="en-US" sz="1800" dirty="0"/>
              <a:t>AFSIM</a:t>
            </a:r>
            <a:r>
              <a:rPr lang="en-US" sz="1800" b="0" dirty="0"/>
              <a:t> provides capabilities for handling and supporting simulation execution and other routine computations and basic functions</a:t>
            </a:r>
          </a:p>
          <a:p>
            <a:pPr lvl="1"/>
            <a:r>
              <a:rPr lang="en-US" sz="1400" dirty="0" smtClean="0">
                <a:solidFill>
                  <a:srgbClr val="FF0000"/>
                </a:solidFill>
              </a:rPr>
              <a:t>Movers</a:t>
            </a:r>
            <a:r>
              <a:rPr lang="en-US" sz="1400" b="0" dirty="0" smtClean="0">
                <a:solidFill>
                  <a:srgbClr val="FF0000"/>
                </a:solidFill>
              </a:rPr>
              <a:t> supplies</a:t>
            </a:r>
            <a:endParaRPr lang="en-US" sz="1400" dirty="0">
              <a:solidFill>
                <a:srgbClr val="FF0000"/>
              </a:solidFill>
            </a:endParaRPr>
          </a:p>
          <a:p>
            <a:pPr lvl="1"/>
            <a:r>
              <a:rPr lang="en-US" sz="1400" dirty="0" smtClean="0">
                <a:solidFill>
                  <a:srgbClr val="FF0000"/>
                </a:solidFill>
              </a:rPr>
              <a:t>Sensors </a:t>
            </a:r>
            <a:r>
              <a:rPr lang="en-US" sz="1400" b="0" dirty="0" smtClean="0">
                <a:solidFill>
                  <a:srgbClr val="FF0000"/>
                </a:solidFill>
              </a:rPr>
              <a:t>supplies </a:t>
            </a:r>
            <a:r>
              <a:rPr lang="en-US" sz="1400" b="0" dirty="0">
                <a:solidFill>
                  <a:srgbClr val="FF0000"/>
                </a:solidFill>
              </a:rPr>
              <a:t>the simulation loader and object</a:t>
            </a:r>
          </a:p>
          <a:p>
            <a:pPr lvl="1"/>
            <a:r>
              <a:rPr lang="en-US" sz="1400" dirty="0" smtClean="0">
                <a:solidFill>
                  <a:srgbClr val="FF0000"/>
                </a:solidFill>
              </a:rPr>
              <a:t>Weapons </a:t>
            </a:r>
            <a:r>
              <a:rPr lang="en-US" sz="1400" b="0" dirty="0" smtClean="0">
                <a:solidFill>
                  <a:srgbClr val="FF0000"/>
                </a:solidFill>
              </a:rPr>
              <a:t>supplies </a:t>
            </a:r>
            <a:r>
              <a:rPr lang="en-US" sz="1400" b="0" dirty="0">
                <a:solidFill>
                  <a:srgbClr val="FF0000"/>
                </a:solidFill>
              </a:rPr>
              <a:t>the clock source</a:t>
            </a:r>
          </a:p>
          <a:p>
            <a:pPr lvl="1"/>
            <a:r>
              <a:rPr lang="en-US" sz="1400" dirty="0" err="1" smtClean="0">
                <a:solidFill>
                  <a:srgbClr val="FF0000"/>
                </a:solidFill>
              </a:rPr>
              <a:t>Communications</a:t>
            </a:r>
            <a:r>
              <a:rPr lang="en-US" sz="1400" b="0" dirty="0" err="1" smtClean="0">
                <a:solidFill>
                  <a:srgbClr val="FF0000"/>
                </a:solidFill>
              </a:rPr>
              <a:t>supplies</a:t>
            </a:r>
            <a:r>
              <a:rPr lang="en-US" sz="1400" b="0" dirty="0" smtClean="0">
                <a:solidFill>
                  <a:srgbClr val="FF0000"/>
                </a:solidFill>
              </a:rPr>
              <a:t> </a:t>
            </a:r>
            <a:r>
              <a:rPr lang="en-US" sz="1400" b="0" dirty="0">
                <a:solidFill>
                  <a:srgbClr val="FF0000"/>
                </a:solidFill>
              </a:rPr>
              <a:t>a publish/subscribe capability allowing simulation observers to register for simulation events</a:t>
            </a:r>
          </a:p>
          <a:p>
            <a:pPr lvl="1"/>
            <a:r>
              <a:rPr lang="en-US" sz="1400" dirty="0" smtClean="0">
                <a:solidFill>
                  <a:srgbClr val="FF0000"/>
                </a:solidFill>
              </a:rPr>
              <a:t>Processors </a:t>
            </a:r>
            <a:r>
              <a:rPr lang="en-US" sz="1400" b="0" dirty="0" smtClean="0">
                <a:solidFill>
                  <a:srgbClr val="FF0000"/>
                </a:solidFill>
              </a:rPr>
              <a:t>supplies </a:t>
            </a:r>
            <a:r>
              <a:rPr lang="en-US" sz="1400" b="0" dirty="0">
                <a:solidFill>
                  <a:srgbClr val="FF0000"/>
                </a:solidFill>
              </a:rPr>
              <a:t>terrain and line-of-sight data</a:t>
            </a:r>
          </a:p>
          <a:p>
            <a:pPr lvl="1"/>
            <a:r>
              <a:rPr lang="en-US" sz="1400" dirty="0" smtClean="0">
                <a:solidFill>
                  <a:srgbClr val="FF0000"/>
                </a:solidFill>
              </a:rPr>
              <a:t>Other Platform Components</a:t>
            </a:r>
            <a:r>
              <a:rPr lang="en-US" sz="1400" b="0" dirty="0" smtClean="0">
                <a:solidFill>
                  <a:srgbClr val="FF0000"/>
                </a:solidFill>
              </a:rPr>
              <a:t> </a:t>
            </a:r>
            <a:r>
              <a:rPr lang="en-US" sz="1400" b="0" dirty="0">
                <a:solidFill>
                  <a:srgbClr val="FF0000"/>
                </a:solidFill>
              </a:rPr>
              <a:t>supply earth models, coordinate frames, math routines, etc.</a:t>
            </a:r>
          </a:p>
          <a:p>
            <a:pPr lvl="1"/>
            <a:r>
              <a:rPr lang="en-US" sz="1400" dirty="0" smtClean="0">
                <a:solidFill>
                  <a:srgbClr val="FF0000"/>
                </a:solidFill>
              </a:rPr>
              <a:t>Non-Platform Components </a:t>
            </a:r>
            <a:r>
              <a:rPr lang="en-US" sz="1400" b="0" dirty="0" smtClean="0">
                <a:solidFill>
                  <a:srgbClr val="FF0000"/>
                </a:solidFill>
              </a:rPr>
              <a:t>allows </a:t>
            </a:r>
            <a:r>
              <a:rPr lang="en-US" sz="1400" b="0" dirty="0">
                <a:solidFill>
                  <a:srgbClr val="FF0000"/>
                </a:solidFill>
              </a:rPr>
              <a:t>AFSIM to find plugins and load them into memory at run time</a:t>
            </a:r>
            <a:endParaRPr lang="en-US" sz="1400" dirty="0">
              <a:solidFill>
                <a:srgbClr val="FF0000"/>
              </a:solidFill>
            </a:endParaRPr>
          </a:p>
          <a:p>
            <a:endParaRPr lang="en-US" dirty="0"/>
          </a:p>
        </p:txBody>
      </p:sp>
      <p:sp>
        <p:nvSpPr>
          <p:cNvPr id="5" name="Rectangle 4"/>
          <p:cNvSpPr/>
          <p:nvPr/>
        </p:nvSpPr>
        <p:spPr>
          <a:xfrm>
            <a:off x="670215" y="4800600"/>
            <a:ext cx="7818120" cy="1631244"/>
          </a:xfrm>
          <a:prstGeom prst="rect">
            <a:avLst/>
          </a:prstGeom>
          <a:solidFill>
            <a:srgbClr val="14425D"/>
          </a:solidFill>
          <a:ln>
            <a:noFill/>
          </a:ln>
          <a:scene3d>
            <a:camera prst="orthographicFront"/>
            <a:lightRig rig="threePt" dir="t"/>
          </a:scene3d>
          <a:sp3d>
            <a:bevelT w="146050" h="44450"/>
          </a:sp3d>
        </p:spPr>
        <p:style>
          <a:lnRef idx="2">
            <a:schemeClr val="accent1">
              <a:shade val="50000"/>
            </a:schemeClr>
          </a:lnRef>
          <a:fillRef idx="1">
            <a:schemeClr val="accent1"/>
          </a:fillRef>
          <a:effectRef idx="0">
            <a:schemeClr val="accent1"/>
          </a:effectRef>
          <a:fontRef idx="minor">
            <a:schemeClr val="lt1"/>
          </a:fontRef>
        </p:style>
        <p:txBody>
          <a:bodyPr tIns="82296" rtlCol="0" anchor="t" anchorCtr="0"/>
          <a:lstStyle/>
          <a:p>
            <a:r>
              <a:rPr lang="en-US" sz="1400" b="1" dirty="0" smtClean="0">
                <a:effectLst>
                  <a:outerShdw blurRad="50800" dist="38100" dir="8100000" algn="tr" rotWithShape="0">
                    <a:prstClr val="black">
                      <a:alpha val="40000"/>
                    </a:prstClr>
                  </a:outerShdw>
                </a:effectLst>
              </a:rPr>
              <a:t>Components</a:t>
            </a:r>
            <a:endParaRPr lang="en-US" sz="1400" b="1" dirty="0">
              <a:effectLst>
                <a:outerShdw blurRad="50800" dist="38100" dir="8100000" algn="tr" rotWithShape="0">
                  <a:prstClr val="black">
                    <a:alpha val="40000"/>
                  </a:prstClr>
                </a:outerShdw>
              </a:effectLst>
            </a:endParaRPr>
          </a:p>
        </p:txBody>
      </p:sp>
      <p:sp>
        <p:nvSpPr>
          <p:cNvPr id="6" name="AutoShape 7"/>
          <p:cNvSpPr>
            <a:spLocks noChangeArrowheads="1"/>
          </p:cNvSpPr>
          <p:nvPr/>
        </p:nvSpPr>
        <p:spPr bwMode="auto">
          <a:xfrm>
            <a:off x="822102" y="5125084"/>
            <a:ext cx="6534459" cy="1169169"/>
          </a:xfrm>
          <a:prstGeom prst="rect">
            <a:avLst/>
          </a:prstGeom>
          <a:solidFill>
            <a:srgbClr val="3B6431"/>
          </a:solidFill>
          <a:ln w="12700" algn="ctr">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tIns="82296" anchor="t" anchorCtr="0"/>
          <a:lstStyle/>
          <a:p>
            <a:pPr eaLnBrk="0" fontAlgn="base" hangingPunct="0">
              <a:spcBef>
                <a:spcPct val="0"/>
              </a:spcBef>
              <a:spcAft>
                <a:spcPct val="0"/>
              </a:spcAft>
            </a:pPr>
            <a:r>
              <a:rPr lang="en-US" sz="1200" b="1" dirty="0" smtClean="0">
                <a:solidFill>
                  <a:schemeClr val="bg1"/>
                </a:solidFill>
                <a:effectLst>
                  <a:outerShdw blurRad="50800" dist="38100" dir="8100000" algn="tr" rotWithShape="0">
                    <a:prstClr val="black">
                      <a:alpha val="40000"/>
                    </a:prstClr>
                  </a:outerShdw>
                </a:effectLst>
              </a:rPr>
              <a:t>Platform Components</a:t>
            </a:r>
            <a:endParaRPr lang="en-US" sz="1200" b="1" dirty="0">
              <a:solidFill>
                <a:schemeClr val="bg1"/>
              </a:solidFill>
              <a:effectLst>
                <a:outerShdw blurRad="50800" dist="38100" dir="8100000" algn="tr" rotWithShape="0">
                  <a:prstClr val="black">
                    <a:alpha val="40000"/>
                  </a:prstClr>
                </a:outerShdw>
              </a:effectLst>
            </a:endParaRPr>
          </a:p>
        </p:txBody>
      </p:sp>
      <p:sp>
        <p:nvSpPr>
          <p:cNvPr id="7" name="AutoShape 20"/>
          <p:cNvSpPr>
            <a:spLocks noChangeArrowheads="1"/>
          </p:cNvSpPr>
          <p:nvPr/>
        </p:nvSpPr>
        <p:spPr bwMode="auto">
          <a:xfrm>
            <a:off x="910855" y="5435847"/>
            <a:ext cx="987552" cy="713232"/>
          </a:xfrm>
          <a:prstGeom prst="rect">
            <a:avLst/>
          </a:prstGeom>
          <a:solidFill>
            <a:srgbClr val="4EA5D8"/>
          </a:solidFill>
          <a:ln w="12700">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t"/>
          <a:lstStyle/>
          <a:p>
            <a:pPr algn="ctr" fontAlgn="base">
              <a:spcBef>
                <a:spcPct val="0"/>
              </a:spcBef>
              <a:spcAft>
                <a:spcPct val="0"/>
              </a:spcAft>
            </a:pPr>
            <a:endParaRPr lang="en-US" sz="600" b="1" dirty="0" smtClean="0">
              <a:solidFill>
                <a:prstClr val="black"/>
              </a:solidFill>
            </a:endParaRPr>
          </a:p>
          <a:p>
            <a:pPr algn="ctr" fontAlgn="base">
              <a:spcBef>
                <a:spcPct val="0"/>
              </a:spcBef>
              <a:spcAft>
                <a:spcPct val="0"/>
              </a:spcAft>
            </a:pPr>
            <a:r>
              <a:rPr lang="en-US" sz="1100" b="1" dirty="0" smtClean="0">
                <a:solidFill>
                  <a:prstClr val="black"/>
                </a:solidFill>
              </a:rPr>
              <a:t>Movers</a:t>
            </a:r>
            <a:endParaRPr lang="en-US" sz="1100" b="1" dirty="0">
              <a:solidFill>
                <a:prstClr val="black"/>
              </a:solidFill>
            </a:endParaRPr>
          </a:p>
        </p:txBody>
      </p:sp>
      <p:sp>
        <p:nvSpPr>
          <p:cNvPr id="8" name="AutoShape 21"/>
          <p:cNvSpPr>
            <a:spLocks noChangeArrowheads="1"/>
          </p:cNvSpPr>
          <p:nvPr/>
        </p:nvSpPr>
        <p:spPr bwMode="auto">
          <a:xfrm>
            <a:off x="1960778" y="5434071"/>
            <a:ext cx="987552" cy="713232"/>
          </a:xfrm>
          <a:prstGeom prst="rect">
            <a:avLst/>
          </a:prstGeom>
          <a:solidFill>
            <a:srgbClr val="4EA5D8"/>
          </a:solidFill>
          <a:ln w="12700">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t"/>
          <a:lstStyle/>
          <a:p>
            <a:pPr algn="ctr" fontAlgn="base">
              <a:spcBef>
                <a:spcPct val="0"/>
              </a:spcBef>
              <a:spcAft>
                <a:spcPct val="0"/>
              </a:spcAft>
            </a:pPr>
            <a:endParaRPr lang="en-US" sz="600" b="1" dirty="0" smtClean="0">
              <a:solidFill>
                <a:prstClr val="black"/>
              </a:solidFill>
            </a:endParaRPr>
          </a:p>
          <a:p>
            <a:pPr algn="ctr" fontAlgn="base">
              <a:spcBef>
                <a:spcPct val="0"/>
              </a:spcBef>
              <a:spcAft>
                <a:spcPct val="0"/>
              </a:spcAft>
            </a:pPr>
            <a:r>
              <a:rPr lang="en-US" sz="1100" b="1" dirty="0" smtClean="0">
                <a:solidFill>
                  <a:prstClr val="black"/>
                </a:solidFill>
              </a:rPr>
              <a:t>Sensors</a:t>
            </a:r>
            <a:endParaRPr lang="en-US" sz="1100" b="1" dirty="0">
              <a:solidFill>
                <a:prstClr val="black"/>
              </a:solidFill>
            </a:endParaRPr>
          </a:p>
        </p:txBody>
      </p:sp>
      <p:sp>
        <p:nvSpPr>
          <p:cNvPr id="9" name="AutoShape 22"/>
          <p:cNvSpPr>
            <a:spLocks noChangeArrowheads="1"/>
          </p:cNvSpPr>
          <p:nvPr/>
        </p:nvSpPr>
        <p:spPr bwMode="auto">
          <a:xfrm>
            <a:off x="3011654" y="5435543"/>
            <a:ext cx="987552" cy="713232"/>
          </a:xfrm>
          <a:prstGeom prst="rect">
            <a:avLst/>
          </a:prstGeom>
          <a:solidFill>
            <a:srgbClr val="4EA5D8"/>
          </a:solidFill>
          <a:ln w="12700">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t"/>
          <a:lstStyle/>
          <a:p>
            <a:pPr algn="ctr" fontAlgn="base">
              <a:spcBef>
                <a:spcPct val="0"/>
              </a:spcBef>
              <a:spcAft>
                <a:spcPct val="0"/>
              </a:spcAft>
            </a:pPr>
            <a:endParaRPr lang="en-US" sz="600" b="1" dirty="0" smtClean="0">
              <a:solidFill>
                <a:prstClr val="black"/>
              </a:solidFill>
            </a:endParaRPr>
          </a:p>
          <a:p>
            <a:pPr algn="ctr" fontAlgn="base">
              <a:spcBef>
                <a:spcPct val="0"/>
              </a:spcBef>
              <a:spcAft>
                <a:spcPct val="0"/>
              </a:spcAft>
            </a:pPr>
            <a:r>
              <a:rPr lang="en-US" sz="1100" b="1" dirty="0" smtClean="0">
                <a:solidFill>
                  <a:prstClr val="black"/>
                </a:solidFill>
              </a:rPr>
              <a:t>Weapons</a:t>
            </a:r>
            <a:endParaRPr lang="en-US" sz="1100" b="1" dirty="0">
              <a:solidFill>
                <a:prstClr val="black"/>
              </a:solidFill>
            </a:endParaRPr>
          </a:p>
        </p:txBody>
      </p:sp>
      <p:sp>
        <p:nvSpPr>
          <p:cNvPr id="10" name="AutoShape 25"/>
          <p:cNvSpPr>
            <a:spLocks noChangeArrowheads="1"/>
          </p:cNvSpPr>
          <p:nvPr/>
        </p:nvSpPr>
        <p:spPr bwMode="auto">
          <a:xfrm>
            <a:off x="4060270" y="5433176"/>
            <a:ext cx="987552" cy="713232"/>
          </a:xfrm>
          <a:prstGeom prst="rect">
            <a:avLst/>
          </a:prstGeom>
          <a:solidFill>
            <a:srgbClr val="4EA5D8"/>
          </a:solidFill>
          <a:ln w="12700">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t"/>
          <a:lstStyle/>
          <a:p>
            <a:pPr algn="ctr" fontAlgn="base">
              <a:spcBef>
                <a:spcPct val="0"/>
              </a:spcBef>
              <a:spcAft>
                <a:spcPct val="0"/>
              </a:spcAft>
            </a:pPr>
            <a:endParaRPr lang="en-US" sz="600" b="1" dirty="0" smtClean="0">
              <a:solidFill>
                <a:prstClr val="black"/>
              </a:solidFill>
            </a:endParaRPr>
          </a:p>
          <a:p>
            <a:pPr algn="ctr" fontAlgn="base">
              <a:spcBef>
                <a:spcPct val="0"/>
              </a:spcBef>
              <a:spcAft>
                <a:spcPct val="0"/>
              </a:spcAft>
            </a:pPr>
            <a:r>
              <a:rPr lang="en-US" sz="1100" b="1" dirty="0" smtClean="0">
                <a:solidFill>
                  <a:prstClr val="black"/>
                </a:solidFill>
              </a:rPr>
              <a:t>Communications</a:t>
            </a:r>
            <a:endParaRPr lang="en-US" sz="1100" b="1" dirty="0">
              <a:solidFill>
                <a:prstClr val="black"/>
              </a:solidFill>
            </a:endParaRPr>
          </a:p>
        </p:txBody>
      </p:sp>
      <mc:AlternateContent xmlns:mc="http://schemas.openxmlformats.org/markup-compatibility/2006" xmlns:a14="http://schemas.microsoft.com/office/drawing/2010/main">
        <mc:Choice Requires="a14">
          <p:sp>
            <p:nvSpPr>
              <p:cNvPr id="11" name="TextBox 10"/>
              <p:cNvSpPr txBox="1"/>
              <p:nvPr/>
            </p:nvSpPr>
            <p:spPr>
              <a:xfrm>
                <a:off x="6056742" y="5642505"/>
                <a:ext cx="262892"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solidFill>
                            <a:schemeClr val="bg1"/>
                          </a:solidFill>
                          <a:latin typeface="Cambria Math" panose="02040503050406030204" pitchFamily="18" charset="0"/>
                          <a:cs typeface="Arial" pitchFamily="34" charset="0"/>
                        </a:rPr>
                        <m:t>…</m:t>
                      </m:r>
                    </m:oMath>
                  </m:oMathPara>
                </a14:m>
                <a:endParaRPr lang="en-US" sz="2800" dirty="0">
                  <a:solidFill>
                    <a:schemeClr val="bg1"/>
                  </a:solidFill>
                  <a:latin typeface="Arial" pitchFamily="34" charset="0"/>
                  <a:cs typeface="Arial" pitchFamily="34" charset="0"/>
                </a:endParaRPr>
              </a:p>
            </p:txBody>
          </p:sp>
        </mc:Choice>
        <mc:Fallback xmlns="">
          <p:sp>
            <p:nvSpPr>
              <p:cNvPr id="11" name="TextBox 10"/>
              <p:cNvSpPr txBox="1">
                <a:spLocks noRot="1" noChangeAspect="1" noMove="1" noResize="1" noEditPoints="1" noAdjustHandles="1" noChangeArrowheads="1" noChangeShapeType="1" noTextEdit="1"/>
              </p:cNvSpPr>
              <p:nvPr/>
            </p:nvSpPr>
            <p:spPr>
              <a:xfrm>
                <a:off x="6056742" y="5642505"/>
                <a:ext cx="262892" cy="307777"/>
              </a:xfrm>
              <a:prstGeom prst="rect">
                <a:avLst/>
              </a:prstGeom>
              <a:blipFill>
                <a:blip r:embed="rId2"/>
                <a:stretch>
                  <a:fillRect/>
                </a:stretch>
              </a:blipFill>
            </p:spPr>
            <p:txBody>
              <a:bodyPr/>
              <a:lstStyle/>
              <a:p>
                <a:r>
                  <a:rPr lang="en-US">
                    <a:noFill/>
                  </a:rPr>
                  <a:t> </a:t>
                </a:r>
              </a:p>
            </p:txBody>
          </p:sp>
        </mc:Fallback>
      </mc:AlternateContent>
      <p:sp>
        <p:nvSpPr>
          <p:cNvPr id="12" name="AutoShape 23"/>
          <p:cNvSpPr>
            <a:spLocks noChangeArrowheads="1"/>
          </p:cNvSpPr>
          <p:nvPr/>
        </p:nvSpPr>
        <p:spPr bwMode="auto">
          <a:xfrm>
            <a:off x="5109240" y="5432136"/>
            <a:ext cx="987552" cy="713232"/>
          </a:xfrm>
          <a:prstGeom prst="rect">
            <a:avLst/>
          </a:prstGeom>
          <a:solidFill>
            <a:srgbClr val="4EA5D8"/>
          </a:solidFill>
          <a:ln w="12700">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t"/>
          <a:lstStyle/>
          <a:p>
            <a:pPr algn="ctr" fontAlgn="base">
              <a:spcBef>
                <a:spcPct val="0"/>
              </a:spcBef>
              <a:spcAft>
                <a:spcPct val="0"/>
              </a:spcAft>
            </a:pPr>
            <a:endParaRPr lang="en-US" sz="600" b="1" dirty="0" smtClean="0">
              <a:solidFill>
                <a:prstClr val="black"/>
              </a:solidFill>
            </a:endParaRPr>
          </a:p>
          <a:p>
            <a:pPr algn="ctr" fontAlgn="base">
              <a:spcBef>
                <a:spcPct val="0"/>
              </a:spcBef>
              <a:spcAft>
                <a:spcPct val="0"/>
              </a:spcAft>
            </a:pPr>
            <a:r>
              <a:rPr lang="en-US" sz="1100" b="1" dirty="0" smtClean="0">
                <a:solidFill>
                  <a:prstClr val="black"/>
                </a:solidFill>
              </a:rPr>
              <a:t>Processors</a:t>
            </a:r>
            <a:endParaRPr lang="en-US" sz="1100" b="1" dirty="0">
              <a:solidFill>
                <a:prstClr val="black"/>
              </a:solidFill>
            </a:endParaRPr>
          </a:p>
        </p:txBody>
      </p:sp>
      <p:sp>
        <p:nvSpPr>
          <p:cNvPr id="13" name="AutoShape 23"/>
          <p:cNvSpPr>
            <a:spLocks noChangeArrowheads="1"/>
          </p:cNvSpPr>
          <p:nvPr/>
        </p:nvSpPr>
        <p:spPr bwMode="auto">
          <a:xfrm>
            <a:off x="6303399" y="5433401"/>
            <a:ext cx="987552" cy="713232"/>
          </a:xfrm>
          <a:prstGeom prst="rect">
            <a:avLst/>
          </a:prstGeom>
          <a:solidFill>
            <a:srgbClr val="4EA5D8"/>
          </a:solidFill>
          <a:ln w="12700">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t"/>
          <a:lstStyle/>
          <a:p>
            <a:pPr algn="ctr" fontAlgn="base">
              <a:spcBef>
                <a:spcPct val="0"/>
              </a:spcBef>
              <a:spcAft>
                <a:spcPct val="0"/>
              </a:spcAft>
            </a:pPr>
            <a:endParaRPr lang="en-US" sz="600" b="1" dirty="0" smtClean="0">
              <a:solidFill>
                <a:prstClr val="black"/>
              </a:solidFill>
            </a:endParaRPr>
          </a:p>
          <a:p>
            <a:pPr algn="ctr" fontAlgn="base">
              <a:spcBef>
                <a:spcPct val="0"/>
              </a:spcBef>
              <a:spcAft>
                <a:spcPct val="0"/>
              </a:spcAft>
            </a:pPr>
            <a:r>
              <a:rPr lang="en-US" sz="1100" b="1" dirty="0" smtClean="0">
                <a:solidFill>
                  <a:prstClr val="black"/>
                </a:solidFill>
              </a:rPr>
              <a:t>Other Platform</a:t>
            </a:r>
          </a:p>
          <a:p>
            <a:pPr algn="ctr" fontAlgn="base">
              <a:spcBef>
                <a:spcPct val="0"/>
              </a:spcBef>
              <a:spcAft>
                <a:spcPct val="0"/>
              </a:spcAft>
            </a:pPr>
            <a:r>
              <a:rPr lang="en-US" sz="1100" b="1" dirty="0" smtClean="0">
                <a:solidFill>
                  <a:prstClr val="black"/>
                </a:solidFill>
              </a:rPr>
              <a:t>Components</a:t>
            </a:r>
            <a:endParaRPr lang="en-US" sz="1100" b="1" dirty="0">
              <a:solidFill>
                <a:prstClr val="black"/>
              </a:solidFill>
            </a:endParaRPr>
          </a:p>
        </p:txBody>
      </p:sp>
      <p:sp>
        <p:nvSpPr>
          <p:cNvPr id="14" name="AutoShape 25"/>
          <p:cNvSpPr>
            <a:spLocks noChangeArrowheads="1"/>
          </p:cNvSpPr>
          <p:nvPr/>
        </p:nvSpPr>
        <p:spPr bwMode="auto">
          <a:xfrm>
            <a:off x="2123780" y="5763232"/>
            <a:ext cx="760942" cy="298730"/>
          </a:xfrm>
          <a:prstGeom prst="rect">
            <a:avLst/>
          </a:prstGeom>
          <a:solidFill>
            <a:srgbClr val="FA3CFA"/>
          </a:solidFill>
          <a:ln w="12700">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fontAlgn="base">
              <a:lnSpc>
                <a:spcPts val="900"/>
              </a:lnSpc>
              <a:spcBef>
                <a:spcPct val="0"/>
              </a:spcBef>
              <a:spcAft>
                <a:spcPct val="0"/>
              </a:spcAft>
            </a:pPr>
            <a:r>
              <a:rPr lang="en-US" sz="900" b="1" dirty="0" smtClean="0">
                <a:solidFill>
                  <a:prstClr val="black"/>
                </a:solidFill>
              </a:rPr>
              <a:t>Sensor</a:t>
            </a:r>
          </a:p>
          <a:p>
            <a:pPr algn="ctr" fontAlgn="base">
              <a:lnSpc>
                <a:spcPts val="900"/>
              </a:lnSpc>
              <a:spcBef>
                <a:spcPct val="0"/>
              </a:spcBef>
              <a:spcAft>
                <a:spcPct val="0"/>
              </a:spcAft>
            </a:pPr>
            <a:r>
              <a:rPr lang="en-US" sz="900" b="1" dirty="0" smtClean="0">
                <a:solidFill>
                  <a:prstClr val="black"/>
                </a:solidFill>
              </a:rPr>
              <a:t>Components</a:t>
            </a:r>
            <a:endParaRPr lang="en-US" sz="900" b="1" dirty="0">
              <a:solidFill>
                <a:prstClr val="black"/>
              </a:solidFill>
            </a:endParaRPr>
          </a:p>
        </p:txBody>
      </p:sp>
      <p:sp>
        <p:nvSpPr>
          <p:cNvPr id="15" name="AutoShape 25"/>
          <p:cNvSpPr>
            <a:spLocks noChangeArrowheads="1"/>
          </p:cNvSpPr>
          <p:nvPr/>
        </p:nvSpPr>
        <p:spPr bwMode="auto">
          <a:xfrm>
            <a:off x="3176726" y="5767428"/>
            <a:ext cx="760942" cy="298730"/>
          </a:xfrm>
          <a:prstGeom prst="rect">
            <a:avLst/>
          </a:prstGeom>
          <a:solidFill>
            <a:srgbClr val="FA3CFA"/>
          </a:solidFill>
          <a:ln w="12700">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fontAlgn="base">
              <a:lnSpc>
                <a:spcPts val="900"/>
              </a:lnSpc>
              <a:spcBef>
                <a:spcPct val="0"/>
              </a:spcBef>
              <a:spcAft>
                <a:spcPct val="0"/>
              </a:spcAft>
            </a:pPr>
            <a:r>
              <a:rPr lang="en-US" sz="900" b="1" dirty="0" smtClean="0">
                <a:solidFill>
                  <a:prstClr val="black"/>
                </a:solidFill>
              </a:rPr>
              <a:t>Weapon</a:t>
            </a:r>
          </a:p>
          <a:p>
            <a:pPr algn="ctr" fontAlgn="base">
              <a:lnSpc>
                <a:spcPts val="900"/>
              </a:lnSpc>
              <a:spcBef>
                <a:spcPct val="0"/>
              </a:spcBef>
              <a:spcAft>
                <a:spcPct val="0"/>
              </a:spcAft>
            </a:pPr>
            <a:r>
              <a:rPr lang="en-US" sz="900" b="1" dirty="0" smtClean="0">
                <a:solidFill>
                  <a:prstClr val="black"/>
                </a:solidFill>
              </a:rPr>
              <a:t>Components</a:t>
            </a:r>
            <a:endParaRPr lang="en-US" sz="900" b="1" dirty="0">
              <a:solidFill>
                <a:prstClr val="black"/>
              </a:solidFill>
            </a:endParaRPr>
          </a:p>
        </p:txBody>
      </p:sp>
      <p:sp>
        <p:nvSpPr>
          <p:cNvPr id="16" name="AutoShape 25"/>
          <p:cNvSpPr>
            <a:spLocks noChangeArrowheads="1"/>
          </p:cNvSpPr>
          <p:nvPr/>
        </p:nvSpPr>
        <p:spPr bwMode="auto">
          <a:xfrm>
            <a:off x="5271555" y="5767815"/>
            <a:ext cx="760942" cy="298730"/>
          </a:xfrm>
          <a:prstGeom prst="rect">
            <a:avLst/>
          </a:prstGeom>
          <a:solidFill>
            <a:srgbClr val="FA3CFA"/>
          </a:solidFill>
          <a:ln w="12700">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fontAlgn="base">
              <a:lnSpc>
                <a:spcPts val="900"/>
              </a:lnSpc>
              <a:spcBef>
                <a:spcPct val="0"/>
              </a:spcBef>
              <a:spcAft>
                <a:spcPct val="0"/>
              </a:spcAft>
            </a:pPr>
            <a:r>
              <a:rPr lang="en-US" sz="900" b="1" dirty="0" smtClean="0">
                <a:solidFill>
                  <a:prstClr val="black"/>
                </a:solidFill>
              </a:rPr>
              <a:t>Processor</a:t>
            </a:r>
          </a:p>
          <a:p>
            <a:pPr algn="ctr" fontAlgn="base">
              <a:lnSpc>
                <a:spcPts val="900"/>
              </a:lnSpc>
              <a:spcBef>
                <a:spcPct val="0"/>
              </a:spcBef>
              <a:spcAft>
                <a:spcPct val="0"/>
              </a:spcAft>
            </a:pPr>
            <a:r>
              <a:rPr lang="en-US" sz="900" b="1" dirty="0" smtClean="0">
                <a:solidFill>
                  <a:prstClr val="black"/>
                </a:solidFill>
              </a:rPr>
              <a:t>Components</a:t>
            </a:r>
            <a:endParaRPr lang="en-US" sz="900" b="1" dirty="0">
              <a:solidFill>
                <a:prstClr val="black"/>
              </a:solidFill>
            </a:endParaRPr>
          </a:p>
        </p:txBody>
      </p:sp>
      <p:sp>
        <p:nvSpPr>
          <p:cNvPr id="17" name="AutoShape 25"/>
          <p:cNvSpPr>
            <a:spLocks noChangeArrowheads="1"/>
          </p:cNvSpPr>
          <p:nvPr/>
        </p:nvSpPr>
        <p:spPr bwMode="auto">
          <a:xfrm>
            <a:off x="4219621" y="5767813"/>
            <a:ext cx="760942" cy="298730"/>
          </a:xfrm>
          <a:prstGeom prst="rect">
            <a:avLst/>
          </a:prstGeom>
          <a:solidFill>
            <a:srgbClr val="FA3CFA"/>
          </a:solidFill>
          <a:ln w="12700">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fontAlgn="base">
              <a:lnSpc>
                <a:spcPts val="900"/>
              </a:lnSpc>
              <a:spcBef>
                <a:spcPct val="0"/>
              </a:spcBef>
              <a:spcAft>
                <a:spcPct val="0"/>
              </a:spcAft>
            </a:pPr>
            <a:r>
              <a:rPr lang="en-US" sz="900" b="1" dirty="0" err="1" smtClean="0">
                <a:solidFill>
                  <a:prstClr val="black"/>
                </a:solidFill>
              </a:rPr>
              <a:t>Comm</a:t>
            </a:r>
            <a:endParaRPr lang="en-US" sz="900" b="1" dirty="0" smtClean="0">
              <a:solidFill>
                <a:prstClr val="black"/>
              </a:solidFill>
            </a:endParaRPr>
          </a:p>
          <a:p>
            <a:pPr algn="ctr" fontAlgn="base">
              <a:lnSpc>
                <a:spcPts val="900"/>
              </a:lnSpc>
              <a:spcBef>
                <a:spcPct val="0"/>
              </a:spcBef>
              <a:spcAft>
                <a:spcPct val="0"/>
              </a:spcAft>
            </a:pPr>
            <a:r>
              <a:rPr lang="en-US" sz="900" b="1" dirty="0" smtClean="0">
                <a:solidFill>
                  <a:prstClr val="black"/>
                </a:solidFill>
              </a:rPr>
              <a:t>Components</a:t>
            </a:r>
            <a:endParaRPr lang="en-US" sz="900" b="1" dirty="0">
              <a:solidFill>
                <a:prstClr val="black"/>
              </a:solidFill>
            </a:endParaRPr>
          </a:p>
        </p:txBody>
      </p:sp>
      <p:sp>
        <p:nvSpPr>
          <p:cNvPr id="18" name="AutoShape 23"/>
          <p:cNvSpPr>
            <a:spLocks noChangeArrowheads="1"/>
          </p:cNvSpPr>
          <p:nvPr/>
        </p:nvSpPr>
        <p:spPr bwMode="auto">
          <a:xfrm>
            <a:off x="7432164" y="5431878"/>
            <a:ext cx="987552" cy="713232"/>
          </a:xfrm>
          <a:prstGeom prst="rect">
            <a:avLst/>
          </a:prstGeom>
          <a:solidFill>
            <a:srgbClr val="4EA5D8"/>
          </a:solidFill>
          <a:ln w="12700">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t"/>
          <a:lstStyle/>
          <a:p>
            <a:pPr algn="ctr" fontAlgn="base">
              <a:spcBef>
                <a:spcPct val="0"/>
              </a:spcBef>
              <a:spcAft>
                <a:spcPct val="0"/>
              </a:spcAft>
            </a:pPr>
            <a:endParaRPr lang="en-US" sz="600" b="1" dirty="0" smtClean="0">
              <a:solidFill>
                <a:prstClr val="black"/>
              </a:solidFill>
            </a:endParaRPr>
          </a:p>
          <a:p>
            <a:pPr algn="ctr" fontAlgn="base">
              <a:spcBef>
                <a:spcPct val="0"/>
              </a:spcBef>
              <a:spcAft>
                <a:spcPct val="0"/>
              </a:spcAft>
            </a:pPr>
            <a:r>
              <a:rPr lang="en-US" sz="1100" b="1" dirty="0" smtClean="0">
                <a:solidFill>
                  <a:prstClr val="black"/>
                </a:solidFill>
              </a:rPr>
              <a:t>Non-Platform</a:t>
            </a:r>
          </a:p>
          <a:p>
            <a:pPr algn="ctr" fontAlgn="base">
              <a:spcBef>
                <a:spcPct val="0"/>
              </a:spcBef>
              <a:spcAft>
                <a:spcPct val="0"/>
              </a:spcAft>
            </a:pPr>
            <a:r>
              <a:rPr lang="en-US" sz="1100" b="1" dirty="0" smtClean="0">
                <a:solidFill>
                  <a:prstClr val="black"/>
                </a:solidFill>
              </a:rPr>
              <a:t>Components</a:t>
            </a:r>
            <a:endParaRPr lang="en-US" sz="1100" b="1" dirty="0">
              <a:solidFill>
                <a:prstClr val="black"/>
              </a:solidFill>
            </a:endParaRPr>
          </a:p>
        </p:txBody>
      </p:sp>
    </p:spTree>
    <p:extLst>
      <p:ext uri="{BB962C8B-B14F-4D97-AF65-F5344CB8AC3E}">
        <p14:creationId xmlns:p14="http://schemas.microsoft.com/office/powerpoint/2010/main" val="268195877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AFSIM Platforms</a:t>
            </a:r>
            <a:endParaRPr lang="en-US" dirty="0"/>
          </a:p>
        </p:txBody>
      </p:sp>
      <p:sp>
        <p:nvSpPr>
          <p:cNvPr id="31" name="Rectangle 2"/>
          <p:cNvSpPr>
            <a:spLocks noChangeArrowheads="1"/>
          </p:cNvSpPr>
          <p:nvPr/>
        </p:nvSpPr>
        <p:spPr bwMode="auto">
          <a:xfrm>
            <a:off x="3810000" y="2209800"/>
            <a:ext cx="5105400" cy="38100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vert="vert270" wrap="none" anchor="ctr"/>
          <a:lstStyle/>
          <a:p>
            <a:pPr eaLnBrk="0" fontAlgn="base" hangingPunct="0">
              <a:spcBef>
                <a:spcPct val="0"/>
              </a:spcBef>
              <a:spcAft>
                <a:spcPct val="0"/>
              </a:spcAft>
            </a:pPr>
            <a:endParaRPr lang="en-US" sz="2200" dirty="0">
              <a:solidFill>
                <a:prstClr val="black"/>
              </a:solidFill>
            </a:endParaRPr>
          </a:p>
        </p:txBody>
      </p:sp>
      <p:sp>
        <p:nvSpPr>
          <p:cNvPr id="32" name="Rectangle 4"/>
          <p:cNvSpPr txBox="1">
            <a:spLocks noChangeArrowheads="1"/>
          </p:cNvSpPr>
          <p:nvPr/>
        </p:nvSpPr>
        <p:spPr>
          <a:xfrm>
            <a:off x="154820" y="2125645"/>
            <a:ext cx="4440847" cy="3421063"/>
          </a:xfrm>
          <a:prstGeom prst="rect">
            <a:avLst/>
          </a:prstGeom>
        </p:spPr>
        <p:txBody>
          <a:bodyPr/>
          <a:lstStyle/>
          <a:p>
            <a:pPr marL="169863" indent="-169863" defTabSz="1020763" eaLnBrk="0" fontAlgn="base" hangingPunct="0">
              <a:lnSpc>
                <a:spcPct val="90000"/>
              </a:lnSpc>
              <a:spcBef>
                <a:spcPct val="40000"/>
              </a:spcBef>
              <a:spcAft>
                <a:spcPct val="0"/>
              </a:spcAft>
              <a:buClr>
                <a:srgbClr val="0039A6"/>
              </a:buClr>
              <a:buFont typeface="Wingdings" pitchFamily="2" charset="2"/>
              <a:buChar char="§"/>
              <a:defRPr/>
            </a:pPr>
            <a:r>
              <a:rPr lang="en-US" sz="2000" dirty="0" smtClean="0">
                <a:solidFill>
                  <a:prstClr val="black"/>
                </a:solidFill>
              </a:rPr>
              <a:t>Platforms are Composed of</a:t>
            </a:r>
          </a:p>
          <a:p>
            <a:pPr marL="627063" lvl="1" indent="-169863" defTabSz="1020763" eaLnBrk="0" fontAlgn="base" hangingPunct="0">
              <a:lnSpc>
                <a:spcPct val="90000"/>
              </a:lnSpc>
              <a:spcBef>
                <a:spcPct val="40000"/>
              </a:spcBef>
              <a:spcAft>
                <a:spcPct val="0"/>
              </a:spcAft>
              <a:buClr>
                <a:srgbClr val="0039A6"/>
              </a:buClr>
              <a:buFont typeface="Wingdings" pitchFamily="2" charset="2"/>
              <a:buChar char="§"/>
              <a:defRPr/>
            </a:pPr>
            <a:r>
              <a:rPr lang="en-US" sz="2000" dirty="0" smtClean="0">
                <a:solidFill>
                  <a:prstClr val="black"/>
                </a:solidFill>
              </a:rPr>
              <a:t>Physical Components</a:t>
            </a:r>
          </a:p>
          <a:p>
            <a:pPr marL="627063" lvl="1" indent="-169863" defTabSz="1020763" eaLnBrk="0" fontAlgn="base" hangingPunct="0">
              <a:lnSpc>
                <a:spcPct val="90000"/>
              </a:lnSpc>
              <a:spcBef>
                <a:spcPct val="40000"/>
              </a:spcBef>
              <a:spcAft>
                <a:spcPct val="0"/>
              </a:spcAft>
              <a:buClr>
                <a:srgbClr val="0039A6"/>
              </a:buClr>
              <a:buFont typeface="Wingdings" pitchFamily="2" charset="2"/>
              <a:buChar char="§"/>
              <a:defRPr/>
            </a:pPr>
            <a:r>
              <a:rPr lang="en-US" sz="2000" dirty="0" smtClean="0">
                <a:solidFill>
                  <a:prstClr val="black"/>
                </a:solidFill>
              </a:rPr>
              <a:t>Mental / Computing </a:t>
            </a:r>
          </a:p>
          <a:p>
            <a:pPr lvl="1" defTabSz="1020763" eaLnBrk="0" fontAlgn="base" hangingPunct="0">
              <a:lnSpc>
                <a:spcPct val="90000"/>
              </a:lnSpc>
              <a:spcBef>
                <a:spcPct val="40000"/>
              </a:spcBef>
              <a:spcAft>
                <a:spcPct val="0"/>
              </a:spcAft>
              <a:buClr>
                <a:srgbClr val="0039A6"/>
              </a:buClr>
              <a:defRPr/>
            </a:pPr>
            <a:r>
              <a:rPr lang="en-US" sz="2000" dirty="0">
                <a:solidFill>
                  <a:prstClr val="black"/>
                </a:solidFill>
              </a:rPr>
              <a:t> </a:t>
            </a:r>
            <a:r>
              <a:rPr lang="en-US" sz="2000" dirty="0" smtClean="0">
                <a:solidFill>
                  <a:prstClr val="black"/>
                </a:solidFill>
              </a:rPr>
              <a:t>  Components</a:t>
            </a:r>
          </a:p>
          <a:p>
            <a:pPr marL="627063" lvl="1" indent="-169863" defTabSz="1020763" eaLnBrk="0" fontAlgn="base" hangingPunct="0">
              <a:lnSpc>
                <a:spcPct val="90000"/>
              </a:lnSpc>
              <a:spcBef>
                <a:spcPct val="40000"/>
              </a:spcBef>
              <a:spcAft>
                <a:spcPct val="0"/>
              </a:spcAft>
              <a:buClr>
                <a:srgbClr val="0039A6"/>
              </a:buClr>
              <a:buFont typeface="Wingdings" pitchFamily="2" charset="2"/>
              <a:buChar char="§"/>
              <a:defRPr/>
            </a:pPr>
            <a:r>
              <a:rPr lang="en-US" sz="2000" dirty="0" smtClean="0">
                <a:solidFill>
                  <a:prstClr val="black"/>
                </a:solidFill>
              </a:rPr>
              <a:t>Information</a:t>
            </a:r>
          </a:p>
          <a:p>
            <a:pPr marL="627063" lvl="1" indent="-169863" defTabSz="1020763" eaLnBrk="0" fontAlgn="base" hangingPunct="0">
              <a:lnSpc>
                <a:spcPct val="90000"/>
              </a:lnSpc>
              <a:spcBef>
                <a:spcPct val="40000"/>
              </a:spcBef>
              <a:spcAft>
                <a:spcPct val="0"/>
              </a:spcAft>
              <a:buClr>
                <a:srgbClr val="0039A6"/>
              </a:buClr>
              <a:buFont typeface="Wingdings" pitchFamily="2" charset="2"/>
              <a:buChar char="§"/>
              <a:defRPr/>
            </a:pPr>
            <a:r>
              <a:rPr lang="en-US" sz="2000" dirty="0" smtClean="0">
                <a:solidFill>
                  <a:prstClr val="black"/>
                </a:solidFill>
              </a:rPr>
              <a:t>Attributes</a:t>
            </a:r>
          </a:p>
          <a:p>
            <a:pPr marL="627063" lvl="1" indent="-169863" defTabSz="1020763" eaLnBrk="0" fontAlgn="base" hangingPunct="0">
              <a:lnSpc>
                <a:spcPct val="90000"/>
              </a:lnSpc>
              <a:spcBef>
                <a:spcPct val="40000"/>
              </a:spcBef>
              <a:spcAft>
                <a:spcPct val="0"/>
              </a:spcAft>
              <a:buClr>
                <a:srgbClr val="0039A6"/>
              </a:buClr>
              <a:buFont typeface="Wingdings" pitchFamily="2" charset="2"/>
              <a:buChar char="§"/>
              <a:defRPr/>
            </a:pPr>
            <a:r>
              <a:rPr lang="en-US" sz="2000" dirty="0" smtClean="0">
                <a:solidFill>
                  <a:prstClr val="black"/>
                </a:solidFill>
              </a:rPr>
              <a:t>Links</a:t>
            </a:r>
          </a:p>
          <a:p>
            <a:pPr marL="169863" indent="-169863" defTabSz="1020763" eaLnBrk="0" fontAlgn="base" hangingPunct="0">
              <a:lnSpc>
                <a:spcPct val="90000"/>
              </a:lnSpc>
              <a:spcBef>
                <a:spcPct val="40000"/>
              </a:spcBef>
              <a:spcAft>
                <a:spcPct val="0"/>
              </a:spcAft>
              <a:buClr>
                <a:srgbClr val="0039A6"/>
              </a:buClr>
              <a:buFont typeface="Wingdings" pitchFamily="2" charset="2"/>
              <a:buChar char="§"/>
              <a:defRPr/>
            </a:pPr>
            <a:endParaRPr lang="en-US" sz="2000" dirty="0" smtClean="0">
              <a:solidFill>
                <a:prstClr val="black"/>
              </a:solidFill>
            </a:endParaRPr>
          </a:p>
          <a:p>
            <a:pPr marL="169863" indent="-169863" defTabSz="1020763" eaLnBrk="0" fontAlgn="base" hangingPunct="0">
              <a:lnSpc>
                <a:spcPct val="90000"/>
              </a:lnSpc>
              <a:spcBef>
                <a:spcPct val="40000"/>
              </a:spcBef>
              <a:spcAft>
                <a:spcPct val="0"/>
              </a:spcAft>
              <a:buClr>
                <a:srgbClr val="0039A6"/>
              </a:buClr>
              <a:buFont typeface="Wingdings" pitchFamily="2" charset="2"/>
              <a:buChar char="§"/>
              <a:defRPr/>
            </a:pPr>
            <a:endParaRPr lang="en-US" sz="2000" dirty="0" smtClean="0">
              <a:solidFill>
                <a:prstClr val="black"/>
              </a:solidFill>
            </a:endParaRPr>
          </a:p>
        </p:txBody>
      </p:sp>
      <p:sp>
        <p:nvSpPr>
          <p:cNvPr id="34" name="Text Box 5"/>
          <p:cNvSpPr txBox="1">
            <a:spLocks noChangeArrowheads="1"/>
          </p:cNvSpPr>
          <p:nvPr/>
        </p:nvSpPr>
        <p:spPr bwMode="auto">
          <a:xfrm>
            <a:off x="7391400" y="3836177"/>
            <a:ext cx="1295400" cy="317500"/>
          </a:xfrm>
          <a:prstGeom prst="rect">
            <a:avLst/>
          </a:prstGeom>
          <a:ln>
            <a:headEnd/>
            <a:tailEnd/>
          </a:ln>
        </p:spPr>
        <p:style>
          <a:lnRef idx="0">
            <a:schemeClr val="accent4"/>
          </a:lnRef>
          <a:fillRef idx="3">
            <a:schemeClr val="accent4"/>
          </a:fillRef>
          <a:effectRef idx="3">
            <a:schemeClr val="accent4"/>
          </a:effectRef>
          <a:fontRef idx="minor">
            <a:schemeClr val="lt1"/>
          </a:fontRef>
        </p:style>
        <p:txBody>
          <a:bodyPr>
            <a:spAutoFit/>
          </a:bodyPr>
          <a:lstStyle/>
          <a:p>
            <a:pPr algn="ctr" eaLnBrk="0" fontAlgn="base" hangingPunct="0">
              <a:spcBef>
                <a:spcPct val="50000"/>
              </a:spcBef>
              <a:spcAft>
                <a:spcPct val="0"/>
              </a:spcAft>
            </a:pPr>
            <a:r>
              <a:rPr lang="en-US" sz="1400" dirty="0">
                <a:solidFill>
                  <a:prstClr val="white"/>
                </a:solidFill>
              </a:rPr>
              <a:t>Processors</a:t>
            </a:r>
          </a:p>
        </p:txBody>
      </p:sp>
      <p:sp>
        <p:nvSpPr>
          <p:cNvPr id="36" name="Text Box 7"/>
          <p:cNvSpPr txBox="1">
            <a:spLocks noChangeArrowheads="1"/>
          </p:cNvSpPr>
          <p:nvPr/>
        </p:nvSpPr>
        <p:spPr bwMode="auto">
          <a:xfrm>
            <a:off x="4778694" y="4218709"/>
            <a:ext cx="1295400" cy="317500"/>
          </a:xfrm>
          <a:prstGeom prst="rect">
            <a:avLst/>
          </a:prstGeom>
          <a:ln>
            <a:headEnd/>
            <a:tailEnd/>
          </a:ln>
        </p:spPr>
        <p:style>
          <a:lnRef idx="0">
            <a:schemeClr val="accent3"/>
          </a:lnRef>
          <a:fillRef idx="3">
            <a:schemeClr val="accent3"/>
          </a:fillRef>
          <a:effectRef idx="3">
            <a:schemeClr val="accent3"/>
          </a:effectRef>
          <a:fontRef idx="minor">
            <a:schemeClr val="lt1"/>
          </a:fontRef>
        </p:style>
        <p:txBody>
          <a:bodyPr>
            <a:spAutoFit/>
          </a:bodyPr>
          <a:lstStyle/>
          <a:p>
            <a:pPr algn="ctr" eaLnBrk="0" fontAlgn="base" hangingPunct="0">
              <a:spcBef>
                <a:spcPct val="50000"/>
              </a:spcBef>
              <a:spcAft>
                <a:spcPct val="0"/>
              </a:spcAft>
            </a:pPr>
            <a:r>
              <a:rPr lang="en-US" sz="1400" dirty="0">
                <a:solidFill>
                  <a:prstClr val="white"/>
                </a:solidFill>
              </a:rPr>
              <a:t>Sensors</a:t>
            </a:r>
          </a:p>
        </p:txBody>
      </p:sp>
      <p:sp>
        <p:nvSpPr>
          <p:cNvPr id="37" name="Text Box 8"/>
          <p:cNvSpPr txBox="1">
            <a:spLocks noChangeArrowheads="1"/>
          </p:cNvSpPr>
          <p:nvPr/>
        </p:nvSpPr>
        <p:spPr bwMode="auto">
          <a:xfrm>
            <a:off x="4778694" y="4675909"/>
            <a:ext cx="1295400" cy="317500"/>
          </a:xfrm>
          <a:prstGeom prst="rect">
            <a:avLst/>
          </a:prstGeom>
          <a:ln>
            <a:headEnd/>
            <a:tailEnd/>
          </a:ln>
        </p:spPr>
        <p:style>
          <a:lnRef idx="0">
            <a:schemeClr val="accent3"/>
          </a:lnRef>
          <a:fillRef idx="3">
            <a:schemeClr val="accent3"/>
          </a:fillRef>
          <a:effectRef idx="3">
            <a:schemeClr val="accent3"/>
          </a:effectRef>
          <a:fontRef idx="minor">
            <a:schemeClr val="lt1"/>
          </a:fontRef>
        </p:style>
        <p:txBody>
          <a:bodyPr>
            <a:spAutoFit/>
          </a:bodyPr>
          <a:lstStyle/>
          <a:p>
            <a:pPr algn="ctr" eaLnBrk="0" fontAlgn="base" hangingPunct="0">
              <a:spcBef>
                <a:spcPct val="50000"/>
              </a:spcBef>
              <a:spcAft>
                <a:spcPct val="0"/>
              </a:spcAft>
            </a:pPr>
            <a:r>
              <a:rPr lang="en-US" sz="1400" dirty="0">
                <a:solidFill>
                  <a:prstClr val="white"/>
                </a:solidFill>
              </a:rPr>
              <a:t>Weapons</a:t>
            </a:r>
          </a:p>
        </p:txBody>
      </p:sp>
      <p:sp>
        <p:nvSpPr>
          <p:cNvPr id="38" name="Text Box 9"/>
          <p:cNvSpPr txBox="1">
            <a:spLocks noChangeArrowheads="1"/>
          </p:cNvSpPr>
          <p:nvPr/>
        </p:nvSpPr>
        <p:spPr bwMode="auto">
          <a:xfrm>
            <a:off x="4778694" y="3280497"/>
            <a:ext cx="1295400" cy="317500"/>
          </a:xfrm>
          <a:prstGeom prst="rect">
            <a:avLst/>
          </a:prstGeom>
          <a:ln>
            <a:headEnd/>
            <a:tailEnd/>
          </a:ln>
        </p:spPr>
        <p:style>
          <a:lnRef idx="0">
            <a:schemeClr val="accent3"/>
          </a:lnRef>
          <a:fillRef idx="3">
            <a:schemeClr val="accent3"/>
          </a:fillRef>
          <a:effectRef idx="3">
            <a:schemeClr val="accent3"/>
          </a:effectRef>
          <a:fontRef idx="minor">
            <a:schemeClr val="lt1"/>
          </a:fontRef>
        </p:style>
        <p:txBody>
          <a:bodyPr>
            <a:spAutoFit/>
          </a:bodyPr>
          <a:lstStyle/>
          <a:p>
            <a:pPr algn="ctr" eaLnBrk="0" fontAlgn="base" hangingPunct="0">
              <a:spcBef>
                <a:spcPct val="50000"/>
              </a:spcBef>
              <a:spcAft>
                <a:spcPct val="0"/>
              </a:spcAft>
            </a:pPr>
            <a:r>
              <a:rPr lang="en-US" sz="1400" dirty="0">
                <a:solidFill>
                  <a:prstClr val="white"/>
                </a:solidFill>
              </a:rPr>
              <a:t>Mover</a:t>
            </a:r>
          </a:p>
        </p:txBody>
      </p:sp>
      <p:sp>
        <p:nvSpPr>
          <p:cNvPr id="39" name="Text Box 10"/>
          <p:cNvSpPr txBox="1">
            <a:spLocks noChangeArrowheads="1"/>
          </p:cNvSpPr>
          <p:nvPr/>
        </p:nvSpPr>
        <p:spPr bwMode="auto">
          <a:xfrm>
            <a:off x="6301740" y="2316480"/>
            <a:ext cx="981076" cy="307777"/>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wrap="square">
            <a:spAutoFit/>
          </a:bodyPr>
          <a:lstStyle/>
          <a:p>
            <a:pPr algn="ctr" eaLnBrk="0" fontAlgn="base" hangingPunct="0">
              <a:spcBef>
                <a:spcPct val="0"/>
              </a:spcBef>
              <a:spcAft>
                <a:spcPct val="0"/>
              </a:spcAft>
            </a:pPr>
            <a:r>
              <a:rPr lang="en-US" sz="1400" dirty="0" smtClean="0">
                <a:solidFill>
                  <a:prstClr val="white"/>
                </a:solidFill>
              </a:rPr>
              <a:t>Tracks</a:t>
            </a:r>
            <a:endParaRPr lang="en-US" sz="1400" dirty="0">
              <a:solidFill>
                <a:prstClr val="white"/>
              </a:solidFill>
            </a:endParaRPr>
          </a:p>
        </p:txBody>
      </p:sp>
      <p:sp>
        <p:nvSpPr>
          <p:cNvPr id="40" name="Line 11"/>
          <p:cNvSpPr>
            <a:spLocks noChangeShapeType="1"/>
          </p:cNvSpPr>
          <p:nvPr/>
        </p:nvSpPr>
        <p:spPr bwMode="auto">
          <a:xfrm>
            <a:off x="3886200" y="5257798"/>
            <a:ext cx="5105400" cy="1"/>
          </a:xfrm>
          <a:prstGeom prst="line">
            <a:avLst/>
          </a:prstGeom>
          <a:noFill/>
          <a:ln w="19050">
            <a:solidFill>
              <a:schemeClr val="tx1"/>
            </a:solidFill>
            <a:prstDash val="dash"/>
            <a:round/>
            <a:headEnd/>
            <a:tailEnd/>
          </a:ln>
        </p:spPr>
        <p:txBody>
          <a:bodyPr wrap="none" anchor="ctr"/>
          <a:lstStyle/>
          <a:p>
            <a:pPr eaLnBrk="0" fontAlgn="base" hangingPunct="0">
              <a:spcBef>
                <a:spcPct val="0"/>
              </a:spcBef>
              <a:spcAft>
                <a:spcPct val="0"/>
              </a:spcAft>
            </a:pPr>
            <a:endParaRPr lang="en-US" sz="2200" dirty="0">
              <a:solidFill>
                <a:prstClr val="black"/>
              </a:solidFill>
              <a:latin typeface="Times" pitchFamily="18" charset="0"/>
            </a:endParaRPr>
          </a:p>
        </p:txBody>
      </p:sp>
      <p:sp>
        <p:nvSpPr>
          <p:cNvPr id="41" name="Text Box 12"/>
          <p:cNvSpPr txBox="1">
            <a:spLocks noChangeArrowheads="1"/>
          </p:cNvSpPr>
          <p:nvPr/>
        </p:nvSpPr>
        <p:spPr bwMode="auto">
          <a:xfrm>
            <a:off x="6118860" y="5372100"/>
            <a:ext cx="928687" cy="274637"/>
          </a:xfrm>
          <a:prstGeom prst="rect">
            <a:avLst/>
          </a:prstGeom>
          <a:noFill/>
          <a:ln w="9525" algn="ctr">
            <a:noFill/>
            <a:miter lim="800000"/>
            <a:headEnd/>
            <a:tailEnd/>
          </a:ln>
        </p:spPr>
        <p:txBody>
          <a:bodyPr wrap="none">
            <a:spAutoFit/>
          </a:bodyPr>
          <a:lstStyle/>
          <a:p>
            <a:pPr eaLnBrk="0" fontAlgn="base" hangingPunct="0">
              <a:spcBef>
                <a:spcPct val="0"/>
              </a:spcBef>
              <a:spcAft>
                <a:spcPct val="0"/>
              </a:spcAft>
            </a:pPr>
            <a:r>
              <a:rPr lang="en-US" sz="1200" dirty="0">
                <a:solidFill>
                  <a:prstClr val="black"/>
                </a:solidFill>
                <a:latin typeface="Times" pitchFamily="18" charset="0"/>
              </a:rPr>
              <a:t>“Attributes”</a:t>
            </a:r>
          </a:p>
        </p:txBody>
      </p:sp>
      <p:sp>
        <p:nvSpPr>
          <p:cNvPr id="42" name="Text Box 13"/>
          <p:cNvSpPr txBox="1">
            <a:spLocks noChangeArrowheads="1"/>
          </p:cNvSpPr>
          <p:nvPr/>
        </p:nvSpPr>
        <p:spPr bwMode="auto">
          <a:xfrm>
            <a:off x="4724400" y="5638800"/>
            <a:ext cx="1295400" cy="317500"/>
          </a:xfrm>
          <a:prstGeom prst="rect">
            <a:avLst/>
          </a:prstGeom>
          <a:solidFill>
            <a:schemeClr val="bg2">
              <a:lumMod val="50000"/>
            </a:schemeClr>
          </a:solidFill>
          <a:ln>
            <a:headEnd/>
            <a:tailEnd/>
          </a:ln>
        </p:spPr>
        <p:style>
          <a:lnRef idx="0">
            <a:schemeClr val="accent3"/>
          </a:lnRef>
          <a:fillRef idx="3">
            <a:schemeClr val="accent3"/>
          </a:fillRef>
          <a:effectRef idx="3">
            <a:schemeClr val="accent3"/>
          </a:effectRef>
          <a:fontRef idx="minor">
            <a:schemeClr val="lt1"/>
          </a:fontRef>
        </p:style>
        <p:txBody>
          <a:bodyPr>
            <a:spAutoFit/>
          </a:bodyPr>
          <a:lstStyle/>
          <a:p>
            <a:pPr algn="ctr" eaLnBrk="0" fontAlgn="base" hangingPunct="0">
              <a:spcBef>
                <a:spcPct val="50000"/>
              </a:spcBef>
              <a:spcAft>
                <a:spcPct val="0"/>
              </a:spcAft>
            </a:pPr>
            <a:r>
              <a:rPr lang="en-US" sz="1400" dirty="0">
                <a:solidFill>
                  <a:prstClr val="white"/>
                </a:solidFill>
              </a:rPr>
              <a:t>Signatures</a:t>
            </a:r>
          </a:p>
        </p:txBody>
      </p:sp>
      <p:sp>
        <p:nvSpPr>
          <p:cNvPr id="43" name="Text Box 14"/>
          <p:cNvSpPr txBox="1">
            <a:spLocks noChangeArrowheads="1"/>
          </p:cNvSpPr>
          <p:nvPr/>
        </p:nvSpPr>
        <p:spPr bwMode="auto">
          <a:xfrm>
            <a:off x="7153276" y="5650634"/>
            <a:ext cx="1295400" cy="317500"/>
          </a:xfrm>
          <a:prstGeom prst="rect">
            <a:avLst/>
          </a:prstGeom>
          <a:solidFill>
            <a:schemeClr val="bg2">
              <a:lumMod val="50000"/>
            </a:schemeClr>
          </a:solidFill>
          <a:ln>
            <a:headEnd/>
            <a:tailEnd/>
          </a:ln>
        </p:spPr>
        <p:style>
          <a:lnRef idx="0">
            <a:schemeClr val="accent3"/>
          </a:lnRef>
          <a:fillRef idx="3">
            <a:schemeClr val="accent3"/>
          </a:fillRef>
          <a:effectRef idx="3">
            <a:schemeClr val="accent3"/>
          </a:effectRef>
          <a:fontRef idx="minor">
            <a:schemeClr val="lt1"/>
          </a:fontRef>
        </p:style>
        <p:txBody>
          <a:bodyPr>
            <a:spAutoFit/>
          </a:bodyPr>
          <a:lstStyle/>
          <a:p>
            <a:pPr algn="ctr" eaLnBrk="0" fontAlgn="base" hangingPunct="0">
              <a:spcBef>
                <a:spcPct val="50000"/>
              </a:spcBef>
              <a:spcAft>
                <a:spcPct val="0"/>
              </a:spcAft>
            </a:pPr>
            <a:r>
              <a:rPr lang="en-US" sz="1400" dirty="0">
                <a:solidFill>
                  <a:prstClr val="white"/>
                </a:solidFill>
              </a:rPr>
              <a:t>Auxiliary Data</a:t>
            </a:r>
          </a:p>
        </p:txBody>
      </p:sp>
      <p:sp>
        <p:nvSpPr>
          <p:cNvPr id="45" name="Text Box 16"/>
          <p:cNvSpPr txBox="1">
            <a:spLocks noChangeArrowheads="1"/>
          </p:cNvSpPr>
          <p:nvPr/>
        </p:nvSpPr>
        <p:spPr bwMode="auto">
          <a:xfrm>
            <a:off x="6088380" y="2606040"/>
            <a:ext cx="1046162" cy="274637"/>
          </a:xfrm>
          <a:prstGeom prst="rect">
            <a:avLst/>
          </a:prstGeom>
          <a:noFill/>
          <a:ln w="9525" algn="ctr">
            <a:noFill/>
            <a:miter lim="800000"/>
            <a:headEnd/>
            <a:tailEnd/>
          </a:ln>
        </p:spPr>
        <p:txBody>
          <a:bodyPr wrap="none">
            <a:spAutoFit/>
          </a:bodyPr>
          <a:lstStyle/>
          <a:p>
            <a:pPr eaLnBrk="0" fontAlgn="base" hangingPunct="0">
              <a:spcBef>
                <a:spcPct val="0"/>
              </a:spcBef>
              <a:spcAft>
                <a:spcPct val="0"/>
              </a:spcAft>
            </a:pPr>
            <a:r>
              <a:rPr lang="en-US" sz="1200" dirty="0">
                <a:solidFill>
                  <a:prstClr val="black"/>
                </a:solidFill>
                <a:latin typeface="Times" pitchFamily="18" charset="0"/>
              </a:rPr>
              <a:t>“Information”</a:t>
            </a:r>
          </a:p>
        </p:txBody>
      </p:sp>
      <p:sp>
        <p:nvSpPr>
          <p:cNvPr id="47" name="Text Box 18"/>
          <p:cNvSpPr txBox="1">
            <a:spLocks noChangeArrowheads="1"/>
          </p:cNvSpPr>
          <p:nvPr/>
        </p:nvSpPr>
        <p:spPr bwMode="auto">
          <a:xfrm>
            <a:off x="6934200" y="2971800"/>
            <a:ext cx="1744980" cy="461665"/>
          </a:xfrm>
          <a:prstGeom prst="rect">
            <a:avLst/>
          </a:prstGeom>
          <a:noFill/>
          <a:ln w="9525" algn="ctr">
            <a:noFill/>
            <a:miter lim="800000"/>
            <a:headEnd/>
            <a:tailEnd/>
          </a:ln>
        </p:spPr>
        <p:txBody>
          <a:bodyPr wrap="square">
            <a:spAutoFit/>
          </a:bodyPr>
          <a:lstStyle/>
          <a:p>
            <a:pPr algn="ctr" eaLnBrk="0" fontAlgn="base" hangingPunct="0">
              <a:spcBef>
                <a:spcPct val="0"/>
              </a:spcBef>
              <a:spcAft>
                <a:spcPct val="0"/>
              </a:spcAft>
            </a:pPr>
            <a:r>
              <a:rPr lang="en-US" sz="1200" dirty="0" smtClean="0">
                <a:solidFill>
                  <a:prstClr val="black"/>
                </a:solidFill>
                <a:latin typeface="Times" pitchFamily="18" charset="0"/>
              </a:rPr>
              <a:t>“Mental / Computing Components”</a:t>
            </a:r>
            <a:endParaRPr lang="en-US" sz="1200" dirty="0">
              <a:solidFill>
                <a:prstClr val="black"/>
              </a:solidFill>
              <a:latin typeface="Times" pitchFamily="18" charset="0"/>
            </a:endParaRPr>
          </a:p>
        </p:txBody>
      </p:sp>
      <p:sp>
        <p:nvSpPr>
          <p:cNvPr id="48" name="Line 19"/>
          <p:cNvSpPr>
            <a:spLocks noChangeShapeType="1"/>
          </p:cNvSpPr>
          <p:nvPr/>
        </p:nvSpPr>
        <p:spPr bwMode="auto">
          <a:xfrm>
            <a:off x="3886200" y="2926080"/>
            <a:ext cx="5105400" cy="0"/>
          </a:xfrm>
          <a:prstGeom prst="line">
            <a:avLst/>
          </a:prstGeom>
          <a:noFill/>
          <a:ln w="19050">
            <a:solidFill>
              <a:schemeClr val="tx1"/>
            </a:solidFill>
            <a:prstDash val="dash"/>
            <a:round/>
            <a:headEnd/>
            <a:tailEnd/>
          </a:ln>
        </p:spPr>
        <p:txBody>
          <a:bodyPr wrap="none" anchor="ctr"/>
          <a:lstStyle/>
          <a:p>
            <a:pPr eaLnBrk="0" fontAlgn="base" hangingPunct="0">
              <a:spcBef>
                <a:spcPct val="0"/>
              </a:spcBef>
              <a:spcAft>
                <a:spcPct val="0"/>
              </a:spcAft>
            </a:pPr>
            <a:endParaRPr lang="en-US" sz="2200" dirty="0">
              <a:solidFill>
                <a:prstClr val="black"/>
              </a:solidFill>
              <a:latin typeface="Times" pitchFamily="18" charset="0"/>
            </a:endParaRPr>
          </a:p>
        </p:txBody>
      </p:sp>
      <p:sp>
        <p:nvSpPr>
          <p:cNvPr id="49" name="Line 20"/>
          <p:cNvSpPr>
            <a:spLocks noChangeShapeType="1"/>
          </p:cNvSpPr>
          <p:nvPr/>
        </p:nvSpPr>
        <p:spPr bwMode="auto">
          <a:xfrm flipH="1">
            <a:off x="6697980" y="2971800"/>
            <a:ext cx="0" cy="2286000"/>
          </a:xfrm>
          <a:prstGeom prst="line">
            <a:avLst/>
          </a:prstGeom>
          <a:noFill/>
          <a:ln w="19050">
            <a:solidFill>
              <a:schemeClr val="tx1"/>
            </a:solidFill>
            <a:prstDash val="dash"/>
            <a:round/>
            <a:headEnd/>
            <a:tailEnd/>
          </a:ln>
        </p:spPr>
        <p:txBody>
          <a:bodyPr wrap="none" anchor="ctr"/>
          <a:lstStyle/>
          <a:p>
            <a:pPr eaLnBrk="0" fontAlgn="base" hangingPunct="0">
              <a:spcBef>
                <a:spcPct val="0"/>
              </a:spcBef>
              <a:spcAft>
                <a:spcPct val="0"/>
              </a:spcAft>
            </a:pPr>
            <a:endParaRPr lang="en-US" sz="2200" dirty="0">
              <a:solidFill>
                <a:prstClr val="black"/>
              </a:solidFill>
              <a:latin typeface="Times" pitchFamily="18" charset="0"/>
            </a:endParaRPr>
          </a:p>
        </p:txBody>
      </p:sp>
      <p:sp>
        <p:nvSpPr>
          <p:cNvPr id="50" name="AutoShape 21"/>
          <p:cNvSpPr>
            <a:spLocks noChangeArrowheads="1"/>
          </p:cNvSpPr>
          <p:nvPr/>
        </p:nvSpPr>
        <p:spPr bwMode="auto">
          <a:xfrm>
            <a:off x="6074094" y="3837709"/>
            <a:ext cx="457200" cy="152400"/>
          </a:xfrm>
          <a:prstGeom prst="leftRightArrow">
            <a:avLst>
              <a:gd name="adj1" fmla="val 50000"/>
              <a:gd name="adj2" fmla="val 60000"/>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lstStyle/>
          <a:p>
            <a:pPr eaLnBrk="0" fontAlgn="base" hangingPunct="0">
              <a:spcBef>
                <a:spcPct val="0"/>
              </a:spcBef>
              <a:spcAft>
                <a:spcPct val="0"/>
              </a:spcAft>
            </a:pPr>
            <a:endParaRPr lang="en-US" sz="2200" dirty="0">
              <a:solidFill>
                <a:prstClr val="white"/>
              </a:solidFill>
            </a:endParaRPr>
          </a:p>
        </p:txBody>
      </p:sp>
      <p:sp>
        <p:nvSpPr>
          <p:cNvPr id="51" name="AutoShape 22"/>
          <p:cNvSpPr>
            <a:spLocks noChangeArrowheads="1"/>
          </p:cNvSpPr>
          <p:nvPr/>
        </p:nvSpPr>
        <p:spPr bwMode="auto">
          <a:xfrm>
            <a:off x="6074094" y="3380509"/>
            <a:ext cx="457200" cy="152400"/>
          </a:xfrm>
          <a:prstGeom prst="leftRightArrow">
            <a:avLst>
              <a:gd name="adj1" fmla="val 50000"/>
              <a:gd name="adj2" fmla="val 60000"/>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lstStyle/>
          <a:p>
            <a:pPr eaLnBrk="0" fontAlgn="base" hangingPunct="0">
              <a:spcBef>
                <a:spcPct val="0"/>
              </a:spcBef>
              <a:spcAft>
                <a:spcPct val="0"/>
              </a:spcAft>
            </a:pPr>
            <a:endParaRPr lang="en-US" sz="2200" dirty="0">
              <a:solidFill>
                <a:prstClr val="white"/>
              </a:solidFill>
            </a:endParaRPr>
          </a:p>
        </p:txBody>
      </p:sp>
      <p:sp>
        <p:nvSpPr>
          <p:cNvPr id="52" name="AutoShape 23"/>
          <p:cNvSpPr>
            <a:spLocks noChangeArrowheads="1"/>
          </p:cNvSpPr>
          <p:nvPr/>
        </p:nvSpPr>
        <p:spPr bwMode="auto">
          <a:xfrm>
            <a:off x="6918960" y="3916100"/>
            <a:ext cx="457200" cy="152400"/>
          </a:xfrm>
          <a:prstGeom prst="leftRightArrow">
            <a:avLst>
              <a:gd name="adj1" fmla="val 50000"/>
              <a:gd name="adj2" fmla="val 60000"/>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lstStyle/>
          <a:p>
            <a:pPr eaLnBrk="0" fontAlgn="base" hangingPunct="0">
              <a:spcBef>
                <a:spcPct val="0"/>
              </a:spcBef>
              <a:spcAft>
                <a:spcPct val="0"/>
              </a:spcAft>
            </a:pPr>
            <a:endParaRPr lang="en-US" sz="2200" dirty="0">
              <a:solidFill>
                <a:prstClr val="white"/>
              </a:solidFill>
            </a:endParaRPr>
          </a:p>
        </p:txBody>
      </p:sp>
      <p:sp>
        <p:nvSpPr>
          <p:cNvPr id="53" name="AutoShape 24"/>
          <p:cNvSpPr>
            <a:spLocks noChangeArrowheads="1"/>
          </p:cNvSpPr>
          <p:nvPr/>
        </p:nvSpPr>
        <p:spPr bwMode="auto">
          <a:xfrm>
            <a:off x="6078856" y="4294909"/>
            <a:ext cx="457200" cy="152400"/>
          </a:xfrm>
          <a:prstGeom prst="leftRightArrow">
            <a:avLst>
              <a:gd name="adj1" fmla="val 50000"/>
              <a:gd name="adj2" fmla="val 60000"/>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lstStyle/>
          <a:p>
            <a:pPr eaLnBrk="0" fontAlgn="base" hangingPunct="0">
              <a:spcBef>
                <a:spcPct val="0"/>
              </a:spcBef>
              <a:spcAft>
                <a:spcPct val="0"/>
              </a:spcAft>
            </a:pPr>
            <a:endParaRPr lang="en-US" sz="2200" dirty="0">
              <a:solidFill>
                <a:prstClr val="white"/>
              </a:solidFill>
            </a:endParaRPr>
          </a:p>
        </p:txBody>
      </p:sp>
      <p:sp>
        <p:nvSpPr>
          <p:cNvPr id="54" name="AutoShape 25"/>
          <p:cNvSpPr>
            <a:spLocks noChangeArrowheads="1"/>
          </p:cNvSpPr>
          <p:nvPr/>
        </p:nvSpPr>
        <p:spPr bwMode="auto">
          <a:xfrm>
            <a:off x="6074094" y="4752109"/>
            <a:ext cx="457200" cy="152400"/>
          </a:xfrm>
          <a:prstGeom prst="leftRightArrow">
            <a:avLst>
              <a:gd name="adj1" fmla="val 50000"/>
              <a:gd name="adj2" fmla="val 60000"/>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lstStyle/>
          <a:p>
            <a:pPr eaLnBrk="0" fontAlgn="base" hangingPunct="0">
              <a:spcBef>
                <a:spcPct val="0"/>
              </a:spcBef>
              <a:spcAft>
                <a:spcPct val="0"/>
              </a:spcAft>
            </a:pPr>
            <a:endParaRPr lang="en-US" sz="2200" dirty="0">
              <a:solidFill>
                <a:prstClr val="white"/>
              </a:solidFill>
            </a:endParaRPr>
          </a:p>
        </p:txBody>
      </p:sp>
      <p:sp>
        <p:nvSpPr>
          <p:cNvPr id="56" name="Text Box 27"/>
          <p:cNvSpPr txBox="1">
            <a:spLocks noChangeArrowheads="1"/>
          </p:cNvSpPr>
          <p:nvPr/>
        </p:nvSpPr>
        <p:spPr bwMode="auto">
          <a:xfrm>
            <a:off x="1235069" y="1693925"/>
            <a:ext cx="7146931" cy="369332"/>
          </a:xfrm>
          <a:prstGeom prst="rect">
            <a:avLst/>
          </a:prstGeom>
          <a:noFill/>
          <a:ln w="19050" algn="ctr">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fontAlgn="base">
              <a:spcBef>
                <a:spcPct val="0"/>
              </a:spcBef>
              <a:spcAft>
                <a:spcPct val="0"/>
              </a:spcAft>
              <a:defRPr/>
            </a:pPr>
            <a:r>
              <a:rPr lang="en-US" sz="2000" b="1" spc="50" dirty="0" smtClean="0">
                <a:ln w="13500">
                  <a:solidFill>
                    <a:srgbClr val="4F81BD">
                      <a:shade val="2500"/>
                      <a:alpha val="6500"/>
                    </a:srgbClr>
                  </a:solidFill>
                  <a:prstDash val="solid"/>
                </a:ln>
                <a:solidFill>
                  <a:srgbClr val="4F81BD"/>
                </a:solidFill>
                <a:effectLst>
                  <a:innerShdw blurRad="50900" dist="38500" dir="13500000">
                    <a:srgbClr val="000000">
                      <a:alpha val="60000"/>
                    </a:srgbClr>
                  </a:innerShdw>
                </a:effectLst>
              </a:rPr>
              <a:t>A Platform </a:t>
            </a:r>
            <a:r>
              <a:rPr lang="en-US" sz="2000" b="1" spc="50" dirty="0">
                <a:ln w="13500">
                  <a:solidFill>
                    <a:srgbClr val="4F81BD">
                      <a:shade val="2500"/>
                      <a:alpha val="6500"/>
                    </a:srgbClr>
                  </a:solidFill>
                  <a:prstDash val="solid"/>
                </a:ln>
                <a:solidFill>
                  <a:srgbClr val="4F81BD"/>
                </a:solidFill>
                <a:effectLst>
                  <a:innerShdw blurRad="50900" dist="38500" dir="13500000">
                    <a:srgbClr val="000000">
                      <a:alpha val="60000"/>
                    </a:srgbClr>
                  </a:innerShdw>
                </a:effectLst>
              </a:rPr>
              <a:t>is a ‘container’ for its constituent </a:t>
            </a:r>
            <a:r>
              <a:rPr lang="en-US" sz="2000" b="1" spc="50" dirty="0" smtClean="0">
                <a:ln w="13500">
                  <a:solidFill>
                    <a:srgbClr val="4F81BD">
                      <a:shade val="2500"/>
                      <a:alpha val="6500"/>
                    </a:srgbClr>
                  </a:solidFill>
                  <a:prstDash val="solid"/>
                </a:ln>
                <a:solidFill>
                  <a:srgbClr val="0000CC"/>
                </a:solidFill>
                <a:effectLst>
                  <a:innerShdw blurRad="50900" dist="38500" dir="13500000">
                    <a:srgbClr val="000000">
                      <a:alpha val="60000"/>
                    </a:srgbClr>
                  </a:innerShdw>
                </a:effectLst>
              </a:rPr>
              <a:t>components</a:t>
            </a:r>
            <a:endParaRPr lang="en-US" sz="2000" b="1" spc="50" dirty="0">
              <a:ln w="13500">
                <a:solidFill>
                  <a:srgbClr val="4F81BD">
                    <a:shade val="2500"/>
                    <a:alpha val="6500"/>
                  </a:srgbClr>
                </a:solidFill>
                <a:prstDash val="solid"/>
              </a:ln>
              <a:solidFill>
                <a:srgbClr val="0000CC"/>
              </a:solidFill>
              <a:effectLst>
                <a:innerShdw blurRad="50900" dist="38500" dir="13500000">
                  <a:srgbClr val="000000">
                    <a:alpha val="60000"/>
                  </a:srgbClr>
                </a:innerShdw>
              </a:effectLst>
            </a:endParaRPr>
          </a:p>
        </p:txBody>
      </p:sp>
      <p:sp>
        <p:nvSpPr>
          <p:cNvPr id="30" name="Text Box 10"/>
          <p:cNvSpPr txBox="1">
            <a:spLocks noChangeArrowheads="1"/>
          </p:cNvSpPr>
          <p:nvPr/>
        </p:nvSpPr>
        <p:spPr bwMode="auto">
          <a:xfrm>
            <a:off x="5407362" y="2313292"/>
            <a:ext cx="825798" cy="307777"/>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wrap="square">
            <a:spAutoFit/>
          </a:bodyPr>
          <a:lstStyle/>
          <a:p>
            <a:pPr algn="ctr" eaLnBrk="0" fontAlgn="base" hangingPunct="0">
              <a:spcBef>
                <a:spcPct val="0"/>
              </a:spcBef>
              <a:spcAft>
                <a:spcPct val="0"/>
              </a:spcAft>
            </a:pPr>
            <a:r>
              <a:rPr lang="en-US" sz="1400" dirty="0" smtClean="0">
                <a:solidFill>
                  <a:prstClr val="white"/>
                </a:solidFill>
              </a:rPr>
              <a:t>Tasks</a:t>
            </a:r>
            <a:endParaRPr lang="en-US" sz="1400" dirty="0">
              <a:solidFill>
                <a:prstClr val="white"/>
              </a:solidFill>
            </a:endParaRPr>
          </a:p>
        </p:txBody>
      </p:sp>
      <p:sp>
        <p:nvSpPr>
          <p:cNvPr id="58" name="Text Box 12"/>
          <p:cNvSpPr txBox="1">
            <a:spLocks noChangeArrowheads="1"/>
          </p:cNvSpPr>
          <p:nvPr/>
        </p:nvSpPr>
        <p:spPr bwMode="auto">
          <a:xfrm>
            <a:off x="4716780" y="2971800"/>
            <a:ext cx="1662635" cy="276999"/>
          </a:xfrm>
          <a:prstGeom prst="rect">
            <a:avLst/>
          </a:prstGeom>
          <a:noFill/>
          <a:ln w="9525" algn="ctr">
            <a:noFill/>
            <a:miter lim="800000"/>
            <a:headEnd/>
            <a:tailEnd/>
          </a:ln>
        </p:spPr>
        <p:txBody>
          <a:bodyPr wrap="none">
            <a:spAutoFit/>
          </a:bodyPr>
          <a:lstStyle/>
          <a:p>
            <a:pPr eaLnBrk="0" fontAlgn="base" hangingPunct="0">
              <a:spcBef>
                <a:spcPct val="0"/>
              </a:spcBef>
              <a:spcAft>
                <a:spcPct val="0"/>
              </a:spcAft>
            </a:pPr>
            <a:r>
              <a:rPr lang="en-US" sz="1200" dirty="0" smtClean="0">
                <a:solidFill>
                  <a:prstClr val="black"/>
                </a:solidFill>
                <a:latin typeface="Times" pitchFamily="18" charset="0"/>
              </a:rPr>
              <a:t>“Physical Components”</a:t>
            </a:r>
            <a:endParaRPr lang="en-US" sz="1200" dirty="0">
              <a:solidFill>
                <a:prstClr val="black"/>
              </a:solidFill>
              <a:latin typeface="Times" pitchFamily="18" charset="0"/>
            </a:endParaRPr>
          </a:p>
        </p:txBody>
      </p:sp>
      <p:sp>
        <p:nvSpPr>
          <p:cNvPr id="46" name="Text Box 10"/>
          <p:cNvSpPr txBox="1">
            <a:spLocks noChangeArrowheads="1"/>
          </p:cNvSpPr>
          <p:nvPr/>
        </p:nvSpPr>
        <p:spPr bwMode="auto">
          <a:xfrm>
            <a:off x="4160520" y="2316480"/>
            <a:ext cx="1181100" cy="307777"/>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wrap="square">
            <a:spAutoFit/>
          </a:bodyPr>
          <a:lstStyle/>
          <a:p>
            <a:pPr algn="ctr" eaLnBrk="0" fontAlgn="base" hangingPunct="0">
              <a:spcBef>
                <a:spcPct val="0"/>
              </a:spcBef>
              <a:spcAft>
                <a:spcPct val="0"/>
              </a:spcAft>
            </a:pPr>
            <a:r>
              <a:rPr lang="en-US" sz="1400" dirty="0" smtClean="0">
                <a:solidFill>
                  <a:prstClr val="white"/>
                </a:solidFill>
              </a:rPr>
              <a:t>Perceptions</a:t>
            </a:r>
            <a:endParaRPr lang="en-US" sz="1400" dirty="0">
              <a:solidFill>
                <a:prstClr val="white"/>
              </a:solidFill>
            </a:endParaRPr>
          </a:p>
        </p:txBody>
      </p:sp>
      <p:sp>
        <p:nvSpPr>
          <p:cNvPr id="62" name="Text Box 10"/>
          <p:cNvSpPr txBox="1">
            <a:spLocks noChangeArrowheads="1"/>
          </p:cNvSpPr>
          <p:nvPr/>
        </p:nvSpPr>
        <p:spPr bwMode="auto">
          <a:xfrm>
            <a:off x="7338060" y="2308860"/>
            <a:ext cx="1371600" cy="307777"/>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wrap="square">
            <a:spAutoFit/>
          </a:bodyPr>
          <a:lstStyle/>
          <a:p>
            <a:pPr algn="ctr" eaLnBrk="0" fontAlgn="base" hangingPunct="0">
              <a:spcBef>
                <a:spcPct val="0"/>
              </a:spcBef>
              <a:spcAft>
                <a:spcPct val="0"/>
              </a:spcAft>
            </a:pPr>
            <a:r>
              <a:rPr lang="en-US" sz="1400" dirty="0" smtClean="0">
                <a:solidFill>
                  <a:prstClr val="white"/>
                </a:solidFill>
              </a:rPr>
              <a:t>Measurements</a:t>
            </a:r>
            <a:endParaRPr lang="en-US" sz="1400" dirty="0">
              <a:solidFill>
                <a:prstClr val="white"/>
              </a:solidFill>
            </a:endParaRPr>
          </a:p>
        </p:txBody>
      </p:sp>
      <p:sp>
        <p:nvSpPr>
          <p:cNvPr id="35" name="Text Box 6"/>
          <p:cNvSpPr txBox="1">
            <a:spLocks noChangeArrowheads="1"/>
          </p:cNvSpPr>
          <p:nvPr/>
        </p:nvSpPr>
        <p:spPr bwMode="auto">
          <a:xfrm>
            <a:off x="4778694" y="3761509"/>
            <a:ext cx="1295400" cy="307777"/>
          </a:xfrm>
          <a:prstGeom prst="rect">
            <a:avLst/>
          </a:prstGeom>
          <a:ln>
            <a:headEnd/>
            <a:tailEnd/>
          </a:ln>
        </p:spPr>
        <p:style>
          <a:lnRef idx="0">
            <a:schemeClr val="accent3"/>
          </a:lnRef>
          <a:fillRef idx="3">
            <a:schemeClr val="accent3"/>
          </a:fillRef>
          <a:effectRef idx="3">
            <a:schemeClr val="accent3"/>
          </a:effectRef>
          <a:fontRef idx="minor">
            <a:schemeClr val="lt1"/>
          </a:fontRef>
        </p:style>
        <p:txBody>
          <a:bodyPr>
            <a:spAutoFit/>
          </a:bodyPr>
          <a:lstStyle/>
          <a:p>
            <a:pPr algn="ctr" eaLnBrk="0" fontAlgn="base" hangingPunct="0">
              <a:spcBef>
                <a:spcPct val="50000"/>
              </a:spcBef>
              <a:spcAft>
                <a:spcPct val="0"/>
              </a:spcAft>
            </a:pPr>
            <a:r>
              <a:rPr lang="en-US" sz="1400" dirty="0">
                <a:solidFill>
                  <a:prstClr val="white"/>
                </a:solidFill>
              </a:rPr>
              <a:t>Comms</a:t>
            </a:r>
          </a:p>
        </p:txBody>
      </p:sp>
      <p:sp>
        <p:nvSpPr>
          <p:cNvPr id="78" name="Rectangle 15"/>
          <p:cNvSpPr>
            <a:spLocks noChangeArrowheads="1"/>
          </p:cNvSpPr>
          <p:nvPr/>
        </p:nvSpPr>
        <p:spPr bwMode="auto">
          <a:xfrm>
            <a:off x="3970020" y="3124200"/>
            <a:ext cx="390524" cy="2057400"/>
          </a:xfrm>
          <a:prstGeom prst="rect">
            <a:avLst/>
          </a:prstGeom>
          <a:ln>
            <a:headEnd/>
            <a:tailEnd/>
          </a:ln>
        </p:spPr>
        <p:style>
          <a:lnRef idx="0">
            <a:schemeClr val="accent1"/>
          </a:lnRef>
          <a:fillRef idx="3">
            <a:schemeClr val="accent1"/>
          </a:fillRef>
          <a:effectRef idx="3">
            <a:schemeClr val="accent1"/>
          </a:effectRef>
          <a:fontRef idx="minor">
            <a:schemeClr val="lt1"/>
          </a:fontRef>
        </p:style>
        <p:txBody>
          <a:bodyPr vert="vert270" wrap="none" anchor="ctr" anchorCtr="1"/>
          <a:lstStyle/>
          <a:p>
            <a:pPr eaLnBrk="0" fontAlgn="base" hangingPunct="0">
              <a:spcBef>
                <a:spcPct val="0"/>
              </a:spcBef>
              <a:spcAft>
                <a:spcPct val="0"/>
              </a:spcAft>
            </a:pPr>
            <a:r>
              <a:rPr lang="en-US" sz="1600" dirty="0" smtClean="0">
                <a:solidFill>
                  <a:prstClr val="white"/>
                </a:solidFill>
              </a:rPr>
              <a:t>External Links</a:t>
            </a:r>
            <a:endParaRPr lang="en-US" sz="1600" dirty="0">
              <a:solidFill>
                <a:prstClr val="white"/>
              </a:solidFill>
            </a:endParaRPr>
          </a:p>
        </p:txBody>
      </p:sp>
      <p:sp>
        <p:nvSpPr>
          <p:cNvPr id="44" name="Rectangle 15"/>
          <p:cNvSpPr>
            <a:spLocks noChangeArrowheads="1"/>
          </p:cNvSpPr>
          <p:nvPr/>
        </p:nvSpPr>
        <p:spPr bwMode="auto">
          <a:xfrm>
            <a:off x="6536056" y="3048000"/>
            <a:ext cx="390524" cy="2057400"/>
          </a:xfrm>
          <a:prstGeom prst="rect">
            <a:avLst/>
          </a:prstGeom>
          <a:ln>
            <a:headEnd/>
            <a:tailEnd/>
          </a:ln>
        </p:spPr>
        <p:style>
          <a:lnRef idx="0">
            <a:schemeClr val="accent1"/>
          </a:lnRef>
          <a:fillRef idx="3">
            <a:schemeClr val="accent1"/>
          </a:fillRef>
          <a:effectRef idx="3">
            <a:schemeClr val="accent1"/>
          </a:effectRef>
          <a:fontRef idx="minor">
            <a:schemeClr val="lt1"/>
          </a:fontRef>
        </p:style>
        <p:txBody>
          <a:bodyPr vert="vert270" wrap="none" anchor="ctr" anchorCtr="1"/>
          <a:lstStyle/>
          <a:p>
            <a:pPr eaLnBrk="0" fontAlgn="base" hangingPunct="0">
              <a:spcBef>
                <a:spcPct val="0"/>
              </a:spcBef>
              <a:spcAft>
                <a:spcPct val="0"/>
              </a:spcAft>
            </a:pPr>
            <a:r>
              <a:rPr lang="en-US" sz="1600" dirty="0" smtClean="0">
                <a:solidFill>
                  <a:prstClr val="white"/>
                </a:solidFill>
              </a:rPr>
              <a:t>Internal Links</a:t>
            </a:r>
            <a:endParaRPr lang="en-US" sz="1600" dirty="0">
              <a:solidFill>
                <a:prstClr val="white"/>
              </a:solidFill>
            </a:endParaRPr>
          </a:p>
        </p:txBody>
      </p:sp>
      <p:sp>
        <p:nvSpPr>
          <p:cNvPr id="79" name="AutoShape 21"/>
          <p:cNvSpPr>
            <a:spLocks noChangeArrowheads="1"/>
          </p:cNvSpPr>
          <p:nvPr/>
        </p:nvSpPr>
        <p:spPr bwMode="auto">
          <a:xfrm>
            <a:off x="4335780" y="3840480"/>
            <a:ext cx="457200" cy="152400"/>
          </a:xfrm>
          <a:prstGeom prst="leftRightArrow">
            <a:avLst>
              <a:gd name="adj1" fmla="val 50000"/>
              <a:gd name="adj2" fmla="val 60000"/>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lstStyle/>
          <a:p>
            <a:pPr eaLnBrk="0" fontAlgn="base" hangingPunct="0">
              <a:spcBef>
                <a:spcPct val="0"/>
              </a:spcBef>
              <a:spcAft>
                <a:spcPct val="0"/>
              </a:spcAft>
            </a:pPr>
            <a:endParaRPr lang="en-US" sz="2200" dirty="0">
              <a:solidFill>
                <a:prstClr val="white"/>
              </a:solidFill>
            </a:endParaRPr>
          </a:p>
        </p:txBody>
      </p:sp>
      <p:pic>
        <p:nvPicPr>
          <p:cNvPr id="80" name="Picture 2"/>
          <p:cNvPicPr>
            <a:picLocks noChangeAspect="1" noChangeArrowheads="1"/>
          </p:cNvPicPr>
          <p:nvPr/>
        </p:nvPicPr>
        <p:blipFill>
          <a:blip r:embed="rId3" cstate="print"/>
          <a:srcRect l="51875" t="34444" r="12500" b="17778"/>
          <a:stretch>
            <a:fillRect/>
          </a:stretch>
        </p:blipFill>
        <p:spPr bwMode="auto">
          <a:xfrm>
            <a:off x="304800" y="5638800"/>
            <a:ext cx="808074" cy="609600"/>
          </a:xfrm>
          <a:prstGeom prst="rect">
            <a:avLst/>
          </a:prstGeom>
          <a:noFill/>
          <a:ln w="9525">
            <a:solidFill>
              <a:schemeClr val="tx1"/>
            </a:solidFill>
            <a:miter lim="800000"/>
            <a:headEnd/>
            <a:tailEnd/>
          </a:ln>
        </p:spPr>
      </p:pic>
      <p:pic>
        <p:nvPicPr>
          <p:cNvPr id="81" name="Picture 2"/>
          <p:cNvPicPr>
            <a:picLocks noChangeAspect="1" noChangeArrowheads="1"/>
          </p:cNvPicPr>
          <p:nvPr/>
        </p:nvPicPr>
        <p:blipFill>
          <a:blip r:embed="rId3" cstate="print"/>
          <a:srcRect l="51875" t="34444" r="12500" b="17778"/>
          <a:stretch>
            <a:fillRect/>
          </a:stretch>
        </p:blipFill>
        <p:spPr bwMode="auto">
          <a:xfrm>
            <a:off x="1295400" y="5638800"/>
            <a:ext cx="808074" cy="609600"/>
          </a:xfrm>
          <a:prstGeom prst="rect">
            <a:avLst/>
          </a:prstGeom>
          <a:noFill/>
          <a:ln w="9525">
            <a:solidFill>
              <a:schemeClr val="tx1"/>
            </a:solidFill>
            <a:miter lim="800000"/>
            <a:headEnd/>
            <a:tailEnd/>
          </a:ln>
        </p:spPr>
      </p:pic>
      <p:pic>
        <p:nvPicPr>
          <p:cNvPr id="82" name="Picture 2"/>
          <p:cNvPicPr>
            <a:picLocks noChangeAspect="1" noChangeArrowheads="1"/>
          </p:cNvPicPr>
          <p:nvPr/>
        </p:nvPicPr>
        <p:blipFill>
          <a:blip r:embed="rId3" cstate="print"/>
          <a:srcRect l="51875" t="34444" r="12500" b="17778"/>
          <a:stretch>
            <a:fillRect/>
          </a:stretch>
        </p:blipFill>
        <p:spPr bwMode="auto">
          <a:xfrm>
            <a:off x="2286000" y="5638800"/>
            <a:ext cx="808074" cy="609600"/>
          </a:xfrm>
          <a:prstGeom prst="rect">
            <a:avLst/>
          </a:prstGeom>
          <a:noFill/>
          <a:ln w="9525">
            <a:solidFill>
              <a:schemeClr val="tx1"/>
            </a:solidFill>
            <a:miter lim="800000"/>
            <a:headEnd/>
            <a:tailEnd/>
          </a:ln>
        </p:spPr>
      </p:pic>
      <p:sp>
        <p:nvSpPr>
          <p:cNvPr id="83" name="Rectangle 15"/>
          <p:cNvSpPr>
            <a:spLocks noChangeArrowheads="1"/>
          </p:cNvSpPr>
          <p:nvPr/>
        </p:nvSpPr>
        <p:spPr bwMode="auto">
          <a:xfrm rot="5400000">
            <a:off x="1562100" y="3619500"/>
            <a:ext cx="304800" cy="2819400"/>
          </a:xfrm>
          <a:prstGeom prst="rect">
            <a:avLst/>
          </a:prstGeom>
          <a:ln>
            <a:headEnd/>
            <a:tailEnd/>
          </a:ln>
        </p:spPr>
        <p:style>
          <a:lnRef idx="0">
            <a:schemeClr val="accent1"/>
          </a:lnRef>
          <a:fillRef idx="3">
            <a:schemeClr val="accent1"/>
          </a:fillRef>
          <a:effectRef idx="3">
            <a:schemeClr val="accent1"/>
          </a:effectRef>
          <a:fontRef idx="minor">
            <a:schemeClr val="lt1"/>
          </a:fontRef>
        </p:style>
        <p:txBody>
          <a:bodyPr vert="vert270" wrap="none" anchor="ctr" anchorCtr="1"/>
          <a:lstStyle/>
          <a:p>
            <a:pPr eaLnBrk="0" fontAlgn="base" hangingPunct="0">
              <a:spcBef>
                <a:spcPct val="0"/>
              </a:spcBef>
              <a:spcAft>
                <a:spcPct val="0"/>
              </a:spcAft>
            </a:pPr>
            <a:r>
              <a:rPr lang="en-US" sz="1600" dirty="0" smtClean="0">
                <a:solidFill>
                  <a:prstClr val="white"/>
                </a:solidFill>
              </a:rPr>
              <a:t>Other Platforms</a:t>
            </a:r>
            <a:endParaRPr lang="en-US" sz="1600" dirty="0">
              <a:solidFill>
                <a:prstClr val="white"/>
              </a:solidFill>
            </a:endParaRPr>
          </a:p>
        </p:txBody>
      </p:sp>
      <p:sp>
        <p:nvSpPr>
          <p:cNvPr id="84" name="AutoShape 21"/>
          <p:cNvSpPr>
            <a:spLocks noChangeArrowheads="1"/>
          </p:cNvSpPr>
          <p:nvPr/>
        </p:nvSpPr>
        <p:spPr bwMode="auto">
          <a:xfrm>
            <a:off x="3124200" y="4945380"/>
            <a:ext cx="838200" cy="160020"/>
          </a:xfrm>
          <a:prstGeom prst="leftRightArrow">
            <a:avLst>
              <a:gd name="adj1" fmla="val 50000"/>
              <a:gd name="adj2" fmla="val 60000"/>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lstStyle/>
          <a:p>
            <a:pPr eaLnBrk="0" fontAlgn="base" hangingPunct="0">
              <a:spcBef>
                <a:spcPct val="0"/>
              </a:spcBef>
              <a:spcAft>
                <a:spcPct val="0"/>
              </a:spcAft>
            </a:pPr>
            <a:endParaRPr lang="en-US" sz="2200" dirty="0">
              <a:solidFill>
                <a:prstClr val="white"/>
              </a:solidFill>
            </a:endParaRPr>
          </a:p>
        </p:txBody>
      </p:sp>
      <p:sp>
        <p:nvSpPr>
          <p:cNvPr id="85" name="AutoShape 22"/>
          <p:cNvSpPr>
            <a:spLocks noChangeArrowheads="1"/>
          </p:cNvSpPr>
          <p:nvPr/>
        </p:nvSpPr>
        <p:spPr bwMode="auto">
          <a:xfrm rot="16200000">
            <a:off x="2446020" y="5334000"/>
            <a:ext cx="457200" cy="152400"/>
          </a:xfrm>
          <a:prstGeom prst="leftRightArrow">
            <a:avLst>
              <a:gd name="adj1" fmla="val 50000"/>
              <a:gd name="adj2" fmla="val 60000"/>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lstStyle/>
          <a:p>
            <a:pPr eaLnBrk="0" fontAlgn="base" hangingPunct="0">
              <a:spcBef>
                <a:spcPct val="0"/>
              </a:spcBef>
              <a:spcAft>
                <a:spcPct val="0"/>
              </a:spcAft>
            </a:pPr>
            <a:endParaRPr lang="en-US" sz="2200" dirty="0">
              <a:solidFill>
                <a:prstClr val="white"/>
              </a:solidFill>
            </a:endParaRPr>
          </a:p>
        </p:txBody>
      </p:sp>
      <p:sp>
        <p:nvSpPr>
          <p:cNvPr id="86" name="AutoShape 22"/>
          <p:cNvSpPr>
            <a:spLocks noChangeArrowheads="1"/>
          </p:cNvSpPr>
          <p:nvPr/>
        </p:nvSpPr>
        <p:spPr bwMode="auto">
          <a:xfrm rot="16200000">
            <a:off x="533400" y="5334000"/>
            <a:ext cx="457200" cy="152400"/>
          </a:xfrm>
          <a:prstGeom prst="leftRightArrow">
            <a:avLst>
              <a:gd name="adj1" fmla="val 50000"/>
              <a:gd name="adj2" fmla="val 60000"/>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lstStyle/>
          <a:p>
            <a:pPr eaLnBrk="0" fontAlgn="base" hangingPunct="0">
              <a:spcBef>
                <a:spcPct val="0"/>
              </a:spcBef>
              <a:spcAft>
                <a:spcPct val="0"/>
              </a:spcAft>
            </a:pPr>
            <a:endParaRPr lang="en-US" sz="2200" dirty="0">
              <a:solidFill>
                <a:prstClr val="white"/>
              </a:solidFill>
            </a:endParaRPr>
          </a:p>
        </p:txBody>
      </p:sp>
      <p:sp>
        <p:nvSpPr>
          <p:cNvPr id="87" name="AutoShape 22"/>
          <p:cNvSpPr>
            <a:spLocks noChangeArrowheads="1"/>
          </p:cNvSpPr>
          <p:nvPr/>
        </p:nvSpPr>
        <p:spPr bwMode="auto">
          <a:xfrm rot="16200000">
            <a:off x="1524000" y="5334000"/>
            <a:ext cx="457200" cy="152400"/>
          </a:xfrm>
          <a:prstGeom prst="leftRightArrow">
            <a:avLst>
              <a:gd name="adj1" fmla="val 50000"/>
              <a:gd name="adj2" fmla="val 60000"/>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lstStyle/>
          <a:p>
            <a:pPr eaLnBrk="0" fontAlgn="base" hangingPunct="0">
              <a:spcBef>
                <a:spcPct val="0"/>
              </a:spcBef>
              <a:spcAft>
                <a:spcPct val="0"/>
              </a:spcAft>
            </a:pPr>
            <a:endParaRPr lang="en-US" sz="2200" dirty="0">
              <a:solidFill>
                <a:prstClr val="white"/>
              </a:solidFill>
            </a:endParaRPr>
          </a:p>
        </p:txBody>
      </p:sp>
      <p:sp>
        <p:nvSpPr>
          <p:cNvPr id="55" name="Text Box 27"/>
          <p:cNvSpPr txBox="1">
            <a:spLocks noChangeArrowheads="1"/>
          </p:cNvSpPr>
          <p:nvPr/>
        </p:nvSpPr>
        <p:spPr bwMode="auto">
          <a:xfrm>
            <a:off x="457200" y="1219200"/>
            <a:ext cx="8289931" cy="369332"/>
          </a:xfrm>
          <a:prstGeom prst="rect">
            <a:avLst/>
          </a:prstGeom>
          <a:noFill/>
          <a:ln w="19050" algn="ctr">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fontAlgn="base">
              <a:spcBef>
                <a:spcPct val="0"/>
              </a:spcBef>
              <a:spcAft>
                <a:spcPct val="0"/>
              </a:spcAft>
              <a:defRPr/>
            </a:pPr>
            <a:r>
              <a:rPr lang="en-US" sz="2400" b="1" spc="50" dirty="0" smtClean="0">
                <a:ln w="13500">
                  <a:solidFill>
                    <a:srgbClr val="4F81BD">
                      <a:shade val="2500"/>
                      <a:alpha val="6500"/>
                    </a:srgbClr>
                  </a:solidFill>
                  <a:prstDash val="solid"/>
                </a:ln>
                <a:solidFill>
                  <a:schemeClr val="accent2">
                    <a:lumMod val="75000"/>
                  </a:schemeClr>
                </a:solidFill>
                <a:effectLst>
                  <a:innerShdw blurRad="50900" dist="38500" dir="13500000">
                    <a:srgbClr val="000000">
                      <a:alpha val="60000"/>
                    </a:srgbClr>
                  </a:innerShdw>
                </a:effectLst>
              </a:rPr>
              <a:t>A Platform </a:t>
            </a:r>
            <a:r>
              <a:rPr lang="en-US" sz="2400" b="1" spc="50" dirty="0">
                <a:ln w="13500">
                  <a:solidFill>
                    <a:srgbClr val="4F81BD">
                      <a:shade val="2500"/>
                      <a:alpha val="6500"/>
                    </a:srgbClr>
                  </a:solidFill>
                  <a:prstDash val="solid"/>
                </a:ln>
                <a:solidFill>
                  <a:schemeClr val="accent2">
                    <a:lumMod val="75000"/>
                  </a:schemeClr>
                </a:solidFill>
                <a:effectLst>
                  <a:innerShdw blurRad="50900" dist="38500" dir="13500000">
                    <a:srgbClr val="000000">
                      <a:alpha val="60000"/>
                    </a:srgbClr>
                  </a:innerShdw>
                </a:effectLst>
              </a:rPr>
              <a:t>is </a:t>
            </a:r>
            <a:r>
              <a:rPr lang="en-US" sz="2400" b="1" spc="50" dirty="0" smtClean="0">
                <a:ln w="13500">
                  <a:solidFill>
                    <a:srgbClr val="4F81BD">
                      <a:shade val="2500"/>
                      <a:alpha val="6500"/>
                    </a:srgbClr>
                  </a:solidFill>
                  <a:prstDash val="solid"/>
                </a:ln>
                <a:solidFill>
                  <a:schemeClr val="accent2">
                    <a:lumMod val="75000"/>
                  </a:schemeClr>
                </a:solidFill>
                <a:effectLst>
                  <a:innerShdw blurRad="50900" dist="38500" dir="13500000">
                    <a:srgbClr val="000000">
                      <a:alpha val="60000"/>
                    </a:srgbClr>
                  </a:innerShdw>
                </a:effectLst>
              </a:rPr>
              <a:t>the primary way to represent an entity in AFSIM</a:t>
            </a:r>
            <a:endParaRPr lang="en-US" sz="2400" b="1" spc="50" dirty="0">
              <a:ln w="13500">
                <a:solidFill>
                  <a:srgbClr val="4F81BD">
                    <a:shade val="2500"/>
                    <a:alpha val="6500"/>
                  </a:srgbClr>
                </a:solidFill>
                <a:prstDash val="solid"/>
              </a:ln>
              <a:solidFill>
                <a:schemeClr val="accent2">
                  <a:lumMod val="75000"/>
                </a:schemeClr>
              </a:solidFill>
              <a:effectLst>
                <a:innerShdw blurRad="50900" dist="38500" dir="13500000">
                  <a:srgbClr val="000000">
                    <a:alpha val="60000"/>
                  </a:srgbClr>
                </a:innerShdw>
              </a:effectLst>
            </a:endParaRPr>
          </a:p>
        </p:txBody>
      </p:sp>
    </p:spTree>
    <p:extLst>
      <p:ext uri="{BB962C8B-B14F-4D97-AF65-F5344CB8AC3E}">
        <p14:creationId xmlns:p14="http://schemas.microsoft.com/office/powerpoint/2010/main" val="210077673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Components Overview</a:t>
            </a:r>
            <a:endParaRPr lang="en-US" dirty="0"/>
          </a:p>
        </p:txBody>
      </p:sp>
      <p:sp>
        <p:nvSpPr>
          <p:cNvPr id="2" name="Content Placeholder 1"/>
          <p:cNvSpPr>
            <a:spLocks noGrp="1"/>
          </p:cNvSpPr>
          <p:nvPr>
            <p:ph idx="1"/>
          </p:nvPr>
        </p:nvSpPr>
        <p:spPr>
          <a:xfrm>
            <a:off x="419100" y="1371600"/>
            <a:ext cx="8420100" cy="4800599"/>
          </a:xfrm>
        </p:spPr>
        <p:txBody>
          <a:bodyPr>
            <a:normAutofit/>
          </a:bodyPr>
          <a:lstStyle/>
          <a:p>
            <a:r>
              <a:rPr lang="en-US" dirty="0" smtClean="0"/>
              <a:t>AFSIM</a:t>
            </a:r>
            <a:r>
              <a:rPr lang="en-US" b="0" dirty="0" smtClean="0"/>
              <a:t> Enables Arbitrary Components to be Placed On Platforms</a:t>
            </a:r>
          </a:p>
          <a:p>
            <a:pPr lvl="1"/>
            <a:r>
              <a:rPr lang="en-US" b="0" dirty="0" smtClean="0"/>
              <a:t>“Component-Based Architecture” (CBA)</a:t>
            </a:r>
          </a:p>
          <a:p>
            <a:pPr lvl="1"/>
            <a:r>
              <a:rPr lang="en-US" b="0" dirty="0" smtClean="0"/>
              <a:t>Components can be added/removed as necessary</a:t>
            </a:r>
          </a:p>
          <a:p>
            <a:pPr lvl="1"/>
            <a:r>
              <a:rPr lang="en-US" b="0" dirty="0" smtClean="0"/>
              <a:t>New components can be created</a:t>
            </a:r>
          </a:p>
          <a:p>
            <a:pPr lvl="1"/>
            <a:r>
              <a:rPr lang="en-US" b="0" dirty="0" smtClean="0"/>
              <a:t>Components can themselves be platforms (</a:t>
            </a:r>
            <a:r>
              <a:rPr lang="en-US" b="0" dirty="0"/>
              <a:t>t</a:t>
            </a:r>
            <a:r>
              <a:rPr lang="en-US" b="0" dirty="0" smtClean="0"/>
              <a:t>hink of a missile being launched from a fighter – the missile is its own platform)</a:t>
            </a:r>
          </a:p>
          <a:p>
            <a:r>
              <a:rPr lang="en-US" b="0" dirty="0" smtClean="0"/>
              <a:t>Relies on Component (Object) Factories to Create and Load Components on Platforms</a:t>
            </a:r>
          </a:p>
          <a:p>
            <a:r>
              <a:rPr lang="en-US" b="0" dirty="0" smtClean="0"/>
              <a:t>“PreInitialize” Method Automatically Loads Components</a:t>
            </a:r>
          </a:p>
        </p:txBody>
      </p:sp>
    </p:spTree>
    <p:extLst>
      <p:ext uri="{BB962C8B-B14F-4D97-AF65-F5344CB8AC3E}">
        <p14:creationId xmlns:p14="http://schemas.microsoft.com/office/powerpoint/2010/main" val="266262644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 Component Hierarchy</a:t>
            </a:r>
            <a:endParaRPr lang="en-US" dirty="0"/>
          </a:p>
        </p:txBody>
      </p:sp>
      <p:sp>
        <p:nvSpPr>
          <p:cNvPr id="57" name="TextBox 56"/>
          <p:cNvSpPr txBox="1"/>
          <p:nvPr/>
        </p:nvSpPr>
        <p:spPr>
          <a:xfrm>
            <a:off x="1146810" y="4411980"/>
            <a:ext cx="7338869" cy="1867178"/>
          </a:xfrm>
          <a:prstGeom prst="rect">
            <a:avLst/>
          </a:prstGeom>
          <a:noFill/>
        </p:spPr>
        <p:txBody>
          <a:bodyPr wrap="none" rtlCol="0">
            <a:spAutoFit/>
          </a:bodyPr>
          <a:lstStyle/>
          <a:p>
            <a:r>
              <a:rPr lang="en-US" sz="1400" dirty="0" smtClean="0">
                <a:latin typeface="Arial" pitchFamily="34" charset="0"/>
                <a:cs typeface="Arial" pitchFamily="34" charset="0"/>
                <a:sym typeface="Wingdings 2" panose="05020102010507070707" pitchFamily="18" charset="2"/>
              </a:rPr>
              <a:t>The following code segments define some useful identifiers</a:t>
            </a:r>
          </a:p>
          <a:p>
            <a:endParaRPr lang="en-US" sz="800" dirty="0" smtClean="0">
              <a:latin typeface="Arial" pitchFamily="34" charset="0"/>
              <a:cs typeface="Arial" pitchFamily="34" charset="0"/>
              <a:sym typeface="Wingdings 2" panose="05020102010507070707" pitchFamily="18" charset="2"/>
            </a:endParaRPr>
          </a:p>
          <a:p>
            <a:r>
              <a:rPr lang="en-US" sz="1400" baseline="30000" dirty="0" smtClean="0">
                <a:latin typeface="Arial" pitchFamily="34" charset="0"/>
                <a:cs typeface="Arial" pitchFamily="34" charset="0"/>
                <a:sym typeface="Wingdings 2" panose="05020102010507070707" pitchFamily="18" charset="2"/>
              </a:rPr>
              <a:t>  </a:t>
            </a:r>
            <a:r>
              <a:rPr lang="en-US" sz="1400" dirty="0" smtClean="0">
                <a:latin typeface="Arial" pitchFamily="34" charset="0"/>
                <a:cs typeface="Arial" pitchFamily="34" charset="0"/>
              </a:rPr>
              <a:t>using </a:t>
            </a:r>
            <a:r>
              <a:rPr lang="en-US" sz="1400" b="1" dirty="0" smtClean="0">
                <a:latin typeface="Arial" pitchFamily="34" charset="0"/>
                <a:cs typeface="Arial" pitchFamily="34" charset="0"/>
              </a:rPr>
              <a:t>WsfPlatformComponent</a:t>
            </a:r>
            <a:r>
              <a:rPr lang="en-US" sz="1400" dirty="0" smtClean="0">
                <a:latin typeface="Arial" pitchFamily="34" charset="0"/>
                <a:cs typeface="Arial" pitchFamily="34" charset="0"/>
              </a:rPr>
              <a:t> = </a:t>
            </a:r>
            <a:r>
              <a:rPr lang="en-US" sz="1400" b="1" dirty="0" smtClean="0">
                <a:latin typeface="Arial" pitchFamily="34" charset="0"/>
                <a:cs typeface="Arial" pitchFamily="34" charset="0"/>
              </a:rPr>
              <a:t>WsfComponentT</a:t>
            </a:r>
            <a:r>
              <a:rPr lang="en-US" sz="1400" dirty="0" smtClean="0">
                <a:latin typeface="Arial" pitchFamily="34" charset="0"/>
                <a:cs typeface="Arial" pitchFamily="34" charset="0"/>
              </a:rPr>
              <a:t>&lt;</a:t>
            </a:r>
            <a:r>
              <a:rPr lang="en-US" sz="1400" b="1" dirty="0" smtClean="0">
                <a:latin typeface="Arial" pitchFamily="34" charset="0"/>
                <a:cs typeface="Arial" pitchFamily="34" charset="0"/>
              </a:rPr>
              <a:t>WsfPlatform</a:t>
            </a:r>
            <a:r>
              <a:rPr lang="en-US" sz="1400" dirty="0" smtClean="0">
                <a:latin typeface="Arial" pitchFamily="34" charset="0"/>
                <a:cs typeface="Arial" pitchFamily="34" charset="0"/>
              </a:rPr>
              <a:t>&gt;</a:t>
            </a:r>
          </a:p>
          <a:p>
            <a:r>
              <a:rPr lang="en-US" sz="1400" baseline="30000" dirty="0" smtClean="0">
                <a:latin typeface="Arial" pitchFamily="34" charset="0"/>
                <a:cs typeface="Arial" pitchFamily="34" charset="0"/>
                <a:sym typeface="Wingdings 2" panose="05020102010507070707" pitchFamily="18" charset="2"/>
              </a:rPr>
              <a:t></a:t>
            </a:r>
            <a:r>
              <a:rPr lang="en-US" sz="1400" dirty="0" smtClean="0">
                <a:latin typeface="Arial" pitchFamily="34" charset="0"/>
                <a:cs typeface="Arial" pitchFamily="34" charset="0"/>
                <a:sym typeface="Wingdings 2" panose="05020102010507070707" pitchFamily="18" charset="2"/>
              </a:rPr>
              <a:t> </a:t>
            </a:r>
            <a:r>
              <a:rPr lang="en-US" sz="1400" dirty="0" smtClean="0">
                <a:latin typeface="Arial" pitchFamily="34" charset="0"/>
                <a:cs typeface="Arial" pitchFamily="34" charset="0"/>
              </a:rPr>
              <a:t>using </a:t>
            </a:r>
            <a:r>
              <a:rPr lang="en-US" sz="1400" b="1" dirty="0" smtClean="0">
                <a:latin typeface="Arial" pitchFamily="34" charset="0"/>
                <a:cs typeface="Arial" pitchFamily="34" charset="0"/>
              </a:rPr>
              <a:t>WsfPlatformComponentList</a:t>
            </a:r>
            <a:r>
              <a:rPr lang="en-US" sz="1400" dirty="0" smtClean="0">
                <a:latin typeface="Arial" pitchFamily="34" charset="0"/>
                <a:cs typeface="Arial" pitchFamily="34" charset="0"/>
              </a:rPr>
              <a:t> = </a:t>
            </a:r>
            <a:r>
              <a:rPr lang="en-US" sz="1400" b="1" dirty="0" smtClean="0">
                <a:latin typeface="Arial" pitchFamily="34" charset="0"/>
                <a:cs typeface="Arial" pitchFamily="34" charset="0"/>
              </a:rPr>
              <a:t>WsfComponentListT</a:t>
            </a:r>
            <a:r>
              <a:rPr lang="en-US" sz="1400" dirty="0" smtClean="0">
                <a:latin typeface="Arial" pitchFamily="34" charset="0"/>
                <a:cs typeface="Arial" pitchFamily="34" charset="0"/>
              </a:rPr>
              <a:t>&lt;</a:t>
            </a:r>
            <a:r>
              <a:rPr lang="en-US" sz="1400" b="1" dirty="0" smtClean="0">
                <a:latin typeface="Arial" pitchFamily="34" charset="0"/>
                <a:cs typeface="Arial" pitchFamily="34" charset="0"/>
              </a:rPr>
              <a:t>WsfPlatormComponent</a:t>
            </a:r>
            <a:r>
              <a:rPr lang="en-US" sz="1400" dirty="0" smtClean="0">
                <a:latin typeface="Arial" pitchFamily="34" charset="0"/>
                <a:cs typeface="Arial" pitchFamily="34" charset="0"/>
              </a:rPr>
              <a:t>&gt;</a:t>
            </a:r>
          </a:p>
          <a:p>
            <a:endParaRPr lang="en-US" sz="1400" baseline="30000" dirty="0" smtClean="0">
              <a:latin typeface="Arial" pitchFamily="34" charset="0"/>
              <a:cs typeface="Arial" pitchFamily="34" charset="0"/>
            </a:endParaRPr>
          </a:p>
          <a:p>
            <a:r>
              <a:rPr lang="en-US" sz="1400" baseline="30000" dirty="0" smtClean="0">
                <a:latin typeface="Arial" pitchFamily="34" charset="0"/>
                <a:cs typeface="Arial" pitchFamily="34" charset="0"/>
              </a:rPr>
              <a:t>§</a:t>
            </a:r>
            <a:r>
              <a:rPr lang="en-US" sz="1400" dirty="0" smtClean="0">
                <a:latin typeface="Arial" pitchFamily="34" charset="0"/>
                <a:cs typeface="Arial" pitchFamily="34" charset="0"/>
              </a:rPr>
              <a:t>  class </a:t>
            </a:r>
            <a:r>
              <a:rPr lang="en-US" sz="1400" b="1" dirty="0" smtClean="0">
                <a:latin typeface="Arial" pitchFamily="34" charset="0"/>
                <a:cs typeface="Arial" pitchFamily="34" charset="0"/>
              </a:rPr>
              <a:t>WsfProcessorComponent</a:t>
            </a:r>
            <a:r>
              <a:rPr lang="en-US" sz="1400" dirty="0" smtClean="0">
                <a:latin typeface="Arial" pitchFamily="34" charset="0"/>
                <a:cs typeface="Arial" pitchFamily="34" charset="0"/>
              </a:rPr>
              <a:t> : public </a:t>
            </a:r>
            <a:r>
              <a:rPr lang="en-US" sz="1400" b="1" dirty="0" smtClean="0">
                <a:latin typeface="Arial" pitchFamily="34" charset="0"/>
                <a:cs typeface="Arial" pitchFamily="34" charset="0"/>
              </a:rPr>
              <a:t>WsfComponentT</a:t>
            </a:r>
            <a:r>
              <a:rPr lang="en-US" sz="1400" dirty="0" smtClean="0">
                <a:latin typeface="Arial" pitchFamily="34" charset="0"/>
                <a:cs typeface="Arial" pitchFamily="34" charset="0"/>
              </a:rPr>
              <a:t>&lt;</a:t>
            </a:r>
            <a:r>
              <a:rPr lang="en-US" sz="1400" b="1" dirty="0" smtClean="0">
                <a:latin typeface="Arial" pitchFamily="34" charset="0"/>
                <a:cs typeface="Arial" pitchFamily="34" charset="0"/>
              </a:rPr>
              <a:t>WsfProcessor</a:t>
            </a:r>
            <a:r>
              <a:rPr lang="en-US" sz="1400" dirty="0" smtClean="0">
                <a:latin typeface="Arial" pitchFamily="34" charset="0"/>
                <a:cs typeface="Arial" pitchFamily="34" charset="0"/>
              </a:rPr>
              <a:t>&gt; …</a:t>
            </a:r>
          </a:p>
          <a:p>
            <a:endParaRPr lang="en-US" sz="1400" dirty="0">
              <a:latin typeface="Arial" pitchFamily="34" charset="0"/>
              <a:cs typeface="Arial" pitchFamily="34" charset="0"/>
            </a:endParaRPr>
          </a:p>
          <a:p>
            <a:r>
              <a:rPr lang="en-US" sz="1400" baseline="30000" dirty="0" smtClean="0">
                <a:latin typeface="Arial" pitchFamily="34" charset="0"/>
                <a:cs typeface="Arial" pitchFamily="34" charset="0"/>
              </a:rPr>
              <a:t>‡</a:t>
            </a:r>
            <a:r>
              <a:rPr lang="en-US" sz="1400" dirty="0" smtClean="0">
                <a:latin typeface="Arial" pitchFamily="34" charset="0"/>
                <a:cs typeface="Arial" pitchFamily="34" charset="0"/>
              </a:rPr>
              <a:t>  using </a:t>
            </a:r>
            <a:r>
              <a:rPr lang="en-US" sz="1400" b="1" dirty="0" smtClean="0">
                <a:latin typeface="Arial" pitchFamily="34" charset="0"/>
                <a:cs typeface="Arial" pitchFamily="34" charset="0"/>
              </a:rPr>
              <a:t>ComponentList</a:t>
            </a:r>
            <a:r>
              <a:rPr lang="en-US" sz="1400" dirty="0" smtClean="0">
                <a:latin typeface="Arial" pitchFamily="34" charset="0"/>
                <a:cs typeface="Arial" pitchFamily="34" charset="0"/>
              </a:rPr>
              <a:t> = </a:t>
            </a:r>
            <a:r>
              <a:rPr lang="en-US" sz="1400" b="1" dirty="0" smtClean="0">
                <a:latin typeface="Arial" pitchFamily="34" charset="0"/>
                <a:cs typeface="Arial" pitchFamily="34" charset="0"/>
              </a:rPr>
              <a:t>WsfComponentListT</a:t>
            </a:r>
            <a:r>
              <a:rPr lang="en-US" sz="1400" dirty="0" smtClean="0">
                <a:latin typeface="Arial" pitchFamily="34" charset="0"/>
                <a:cs typeface="Arial" pitchFamily="34" charset="0"/>
              </a:rPr>
              <a:t>&lt;</a:t>
            </a:r>
            <a:r>
              <a:rPr lang="en-US" sz="1400" b="1" dirty="0" smtClean="0">
                <a:latin typeface="Arial" pitchFamily="34" charset="0"/>
                <a:cs typeface="Arial" pitchFamily="34" charset="0"/>
              </a:rPr>
              <a:t>WsfProcessorComponent</a:t>
            </a:r>
            <a:r>
              <a:rPr lang="en-US" sz="1400" dirty="0" smtClean="0">
                <a:latin typeface="Arial" pitchFamily="34" charset="0"/>
                <a:cs typeface="Arial" pitchFamily="34" charset="0"/>
              </a:rPr>
              <a:t>&gt;</a:t>
            </a:r>
          </a:p>
          <a:p>
            <a:endParaRPr lang="en-US" sz="1400" dirty="0">
              <a:latin typeface="Arial" pitchFamily="34" charset="0"/>
              <a:cs typeface="Arial" pitchFamily="34" charset="0"/>
            </a:endParaRPr>
          </a:p>
        </p:txBody>
      </p:sp>
      <p:grpSp>
        <p:nvGrpSpPr>
          <p:cNvPr id="4" name="Group 3"/>
          <p:cNvGrpSpPr/>
          <p:nvPr/>
        </p:nvGrpSpPr>
        <p:grpSpPr>
          <a:xfrm>
            <a:off x="403599" y="1386526"/>
            <a:ext cx="8313681" cy="2757664"/>
            <a:chOff x="403599" y="1386526"/>
            <a:chExt cx="8313681" cy="2757664"/>
          </a:xfrm>
        </p:grpSpPr>
        <p:sp>
          <p:nvSpPr>
            <p:cNvPr id="6" name="Rectangle 5"/>
            <p:cNvSpPr/>
            <p:nvPr/>
          </p:nvSpPr>
          <p:spPr>
            <a:xfrm>
              <a:off x="4678680" y="2304616"/>
              <a:ext cx="1554480" cy="198434"/>
            </a:xfrm>
            <a:prstGeom prst="rect">
              <a:avLst/>
            </a:prstGeom>
            <a:solidFill>
              <a:srgbClr val="E6E6F7"/>
            </a:solidFill>
            <a:ln w="6350">
              <a:solidFill>
                <a:srgbClr val="5B799F"/>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smtClean="0">
                  <a:solidFill>
                    <a:schemeClr val="tx1"/>
                  </a:solidFill>
                  <a:latin typeface="Arial Narrow" panose="020B0606020202030204" pitchFamily="34" charset="0"/>
                  <a:cs typeface="Arial" panose="020B0604020202020204" pitchFamily="34" charset="0"/>
                </a:rPr>
                <a:t>WsfPlatformComponentList </a:t>
              </a:r>
              <a:r>
                <a:rPr lang="en-US" sz="900" baseline="30000" dirty="0" smtClean="0">
                  <a:solidFill>
                    <a:schemeClr val="tx1"/>
                  </a:solidFill>
                  <a:latin typeface="Arial Narrow" panose="020B0606020202030204" pitchFamily="34" charset="0"/>
                  <a:cs typeface="Arial" panose="020B0604020202020204" pitchFamily="34" charset="0"/>
                  <a:sym typeface="Wingdings 2" panose="05020102010507070707" pitchFamily="18" charset="2"/>
                </a:rPr>
                <a:t></a:t>
              </a:r>
              <a:endParaRPr lang="en-US" sz="900" baseline="30000" dirty="0">
                <a:solidFill>
                  <a:schemeClr val="tx1"/>
                </a:solidFill>
                <a:latin typeface="Arial Narrow" panose="020B0606020202030204" pitchFamily="34" charset="0"/>
                <a:cs typeface="Arial" panose="020B0604020202020204" pitchFamily="34" charset="0"/>
              </a:endParaRPr>
            </a:p>
          </p:txBody>
        </p:sp>
        <p:sp>
          <p:nvSpPr>
            <p:cNvPr id="7" name="Rectangle 6"/>
            <p:cNvSpPr/>
            <p:nvPr/>
          </p:nvSpPr>
          <p:spPr>
            <a:xfrm>
              <a:off x="3048000" y="1843726"/>
              <a:ext cx="1554480" cy="198434"/>
            </a:xfrm>
            <a:prstGeom prst="rect">
              <a:avLst/>
            </a:prstGeom>
            <a:solidFill>
              <a:srgbClr val="E6E6F7"/>
            </a:solidFill>
            <a:ln w="6350">
              <a:solidFill>
                <a:srgbClr val="5B799F"/>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smtClean="0">
                  <a:solidFill>
                    <a:schemeClr val="tx1"/>
                  </a:solidFill>
                  <a:latin typeface="Arial Narrow" panose="020B0606020202030204" pitchFamily="34" charset="0"/>
                  <a:cs typeface="Arial" panose="020B0604020202020204" pitchFamily="34" charset="0"/>
                </a:rPr>
                <a:t>WsfPlatformComponent </a:t>
              </a:r>
              <a:r>
                <a:rPr lang="en-US" sz="900" baseline="30000" dirty="0" smtClean="0">
                  <a:solidFill>
                    <a:schemeClr val="tx1"/>
                  </a:solidFill>
                  <a:latin typeface="Arial Narrow" panose="020B0606020202030204" pitchFamily="34" charset="0"/>
                  <a:cs typeface="Arial" panose="020B0604020202020204" pitchFamily="34" charset="0"/>
                  <a:sym typeface="Wingdings 2" panose="05020102010507070707" pitchFamily="18" charset="2"/>
                </a:rPr>
                <a:t></a:t>
              </a:r>
              <a:endParaRPr lang="en-US" sz="900" baseline="30000" dirty="0">
                <a:solidFill>
                  <a:schemeClr val="tx1"/>
                </a:solidFill>
                <a:latin typeface="Arial Narrow" panose="020B0606020202030204" pitchFamily="34" charset="0"/>
                <a:cs typeface="Arial" panose="020B0604020202020204" pitchFamily="34" charset="0"/>
              </a:endParaRPr>
            </a:p>
          </p:txBody>
        </p:sp>
        <p:sp>
          <p:nvSpPr>
            <p:cNvPr id="10" name="Rectangle 9"/>
            <p:cNvSpPr/>
            <p:nvPr/>
          </p:nvSpPr>
          <p:spPr>
            <a:xfrm>
              <a:off x="567821" y="2304616"/>
              <a:ext cx="762000" cy="198434"/>
            </a:xfrm>
            <a:prstGeom prst="rect">
              <a:avLst/>
            </a:prstGeom>
            <a:solidFill>
              <a:srgbClr val="E6E6F7"/>
            </a:solidFill>
            <a:ln w="6350">
              <a:solidFill>
                <a:srgbClr val="5B799F"/>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smtClean="0">
                  <a:solidFill>
                    <a:schemeClr val="tx1"/>
                  </a:solidFill>
                  <a:latin typeface="Arial Narrow" panose="020B0606020202030204" pitchFamily="34" charset="0"/>
                  <a:cs typeface="Arial" panose="020B0604020202020204" pitchFamily="34" charset="0"/>
                </a:rPr>
                <a:t>UtEntity</a:t>
              </a:r>
              <a:endParaRPr lang="en-US" sz="900" dirty="0">
                <a:solidFill>
                  <a:schemeClr val="tx1"/>
                </a:solidFill>
                <a:latin typeface="Arial Narrow" panose="020B0606020202030204" pitchFamily="34" charset="0"/>
                <a:cs typeface="Arial" panose="020B0604020202020204" pitchFamily="34" charset="0"/>
              </a:endParaRPr>
            </a:p>
          </p:txBody>
        </p:sp>
        <p:sp>
          <p:nvSpPr>
            <p:cNvPr id="11" name="Rectangle 10"/>
            <p:cNvSpPr/>
            <p:nvPr/>
          </p:nvSpPr>
          <p:spPr>
            <a:xfrm>
              <a:off x="3048000" y="1386526"/>
              <a:ext cx="1554480" cy="198434"/>
            </a:xfrm>
            <a:prstGeom prst="rect">
              <a:avLst/>
            </a:prstGeom>
            <a:solidFill>
              <a:srgbClr val="E6E6F7"/>
            </a:solidFill>
            <a:ln w="6350">
              <a:solidFill>
                <a:srgbClr val="5B799F"/>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smtClean="0">
                  <a:solidFill>
                    <a:schemeClr val="tx1"/>
                  </a:solidFill>
                  <a:latin typeface="Arial Narrow" panose="020B0606020202030204" pitchFamily="34" charset="0"/>
                  <a:cs typeface="Arial" panose="020B0604020202020204" pitchFamily="34" charset="0"/>
                </a:rPr>
                <a:t>WsfComponent</a:t>
              </a:r>
              <a:endParaRPr lang="en-US" sz="900" dirty="0">
                <a:solidFill>
                  <a:schemeClr val="tx1"/>
                </a:solidFill>
                <a:latin typeface="Arial Narrow" panose="020B0606020202030204" pitchFamily="34" charset="0"/>
                <a:cs typeface="Arial" panose="020B0604020202020204" pitchFamily="34" charset="0"/>
              </a:endParaRPr>
            </a:p>
          </p:txBody>
        </p:sp>
        <p:sp>
          <p:nvSpPr>
            <p:cNvPr id="12" name="Rectangle 11"/>
            <p:cNvSpPr/>
            <p:nvPr/>
          </p:nvSpPr>
          <p:spPr>
            <a:xfrm>
              <a:off x="4678680" y="1847416"/>
              <a:ext cx="1554480" cy="198434"/>
            </a:xfrm>
            <a:prstGeom prst="rect">
              <a:avLst/>
            </a:prstGeom>
            <a:solidFill>
              <a:srgbClr val="E6E6F7"/>
            </a:solidFill>
            <a:ln w="6350">
              <a:solidFill>
                <a:srgbClr val="5B799F"/>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smtClean="0">
                  <a:solidFill>
                    <a:schemeClr val="tx1"/>
                  </a:solidFill>
                  <a:latin typeface="Arial Narrow" panose="020B0606020202030204" pitchFamily="34" charset="0"/>
                  <a:cs typeface="Arial" panose="020B0604020202020204" pitchFamily="34" charset="0"/>
                </a:rPr>
                <a:t>WsfComponentList</a:t>
              </a:r>
              <a:endParaRPr lang="en-US" sz="900" dirty="0">
                <a:solidFill>
                  <a:schemeClr val="tx1"/>
                </a:solidFill>
                <a:latin typeface="Arial Narrow" panose="020B0606020202030204" pitchFamily="34" charset="0"/>
                <a:cs typeface="Arial" panose="020B0604020202020204" pitchFamily="34" charset="0"/>
              </a:endParaRPr>
            </a:p>
          </p:txBody>
        </p:sp>
        <p:sp>
          <p:nvSpPr>
            <p:cNvPr id="13" name="Rectangle 12"/>
            <p:cNvSpPr/>
            <p:nvPr/>
          </p:nvSpPr>
          <p:spPr>
            <a:xfrm>
              <a:off x="3699902" y="2859666"/>
              <a:ext cx="1554480" cy="198434"/>
            </a:xfrm>
            <a:prstGeom prst="rect">
              <a:avLst/>
            </a:prstGeom>
            <a:solidFill>
              <a:srgbClr val="FFFF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smtClean="0">
                  <a:solidFill>
                    <a:schemeClr val="tx1"/>
                  </a:solidFill>
                  <a:latin typeface="Arial Narrow" panose="020B0606020202030204" pitchFamily="34" charset="0"/>
                  <a:cs typeface="Arial" panose="020B0604020202020204" pitchFamily="34" charset="0"/>
                </a:rPr>
                <a:t>WsfPlatform</a:t>
              </a:r>
              <a:endParaRPr lang="en-US" sz="900" dirty="0">
                <a:solidFill>
                  <a:schemeClr val="tx1"/>
                </a:solidFill>
                <a:latin typeface="Arial Narrow" panose="020B0606020202030204" pitchFamily="34" charset="0"/>
                <a:cs typeface="Arial" panose="020B0604020202020204" pitchFamily="34" charset="0"/>
              </a:endParaRPr>
            </a:p>
          </p:txBody>
        </p:sp>
        <p:cxnSp>
          <p:nvCxnSpPr>
            <p:cNvPr id="14" name="Straight Arrow Connector 13"/>
            <p:cNvCxnSpPr/>
            <p:nvPr/>
          </p:nvCxnSpPr>
          <p:spPr>
            <a:xfrm flipV="1">
              <a:off x="3840480" y="1584960"/>
              <a:ext cx="0" cy="258766"/>
            </a:xfrm>
            <a:prstGeom prst="straightConnector1">
              <a:avLst/>
            </a:prstGeom>
            <a:ln w="9525">
              <a:solidFill>
                <a:srgbClr val="0000CC"/>
              </a:solidFill>
              <a:headEnd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V="1">
              <a:off x="5440680" y="2045850"/>
              <a:ext cx="0" cy="258766"/>
            </a:xfrm>
            <a:prstGeom prst="straightConnector1">
              <a:avLst/>
            </a:prstGeom>
            <a:ln w="9525">
              <a:solidFill>
                <a:srgbClr val="0000CC"/>
              </a:solidFill>
              <a:headEnd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948821" y="2631066"/>
              <a:ext cx="5787259" cy="0"/>
            </a:xfrm>
            <a:prstGeom prst="straightConnector1">
              <a:avLst/>
            </a:prstGeom>
            <a:ln w="9525">
              <a:solidFill>
                <a:srgbClr val="0000CC"/>
              </a:solidFill>
              <a:headEnd w="med" len="sm"/>
              <a:tailEnd type="none" w="med" len="sm"/>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V="1">
              <a:off x="4450080" y="3815334"/>
              <a:ext cx="0" cy="128016"/>
            </a:xfrm>
            <a:prstGeom prst="straightConnector1">
              <a:avLst/>
            </a:prstGeom>
            <a:ln w="9525">
              <a:solidFill>
                <a:srgbClr val="0000CC"/>
              </a:solidFill>
              <a:headEnd w="med" len="sm"/>
              <a:tailEnd type="none" w="med" len="sm"/>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V="1">
              <a:off x="5440680" y="2503050"/>
              <a:ext cx="0" cy="128016"/>
            </a:xfrm>
            <a:prstGeom prst="straightConnector1">
              <a:avLst/>
            </a:prstGeom>
            <a:ln w="9525">
              <a:solidFill>
                <a:srgbClr val="0000CC"/>
              </a:solidFill>
              <a:headEnd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V="1">
              <a:off x="6736080" y="2503050"/>
              <a:ext cx="0" cy="128016"/>
            </a:xfrm>
            <a:prstGeom prst="straightConnector1">
              <a:avLst/>
            </a:prstGeom>
            <a:ln w="9525">
              <a:solidFill>
                <a:srgbClr val="0000CC"/>
              </a:solidFill>
              <a:headEnd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V="1">
              <a:off x="3840480" y="2042160"/>
              <a:ext cx="0" cy="588907"/>
            </a:xfrm>
            <a:prstGeom prst="straightConnector1">
              <a:avLst/>
            </a:prstGeom>
            <a:ln w="9525">
              <a:solidFill>
                <a:srgbClr val="0000CC"/>
              </a:solidFill>
              <a:headEnd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V="1">
              <a:off x="2164080" y="2503050"/>
              <a:ext cx="0" cy="128016"/>
            </a:xfrm>
            <a:prstGeom prst="straightConnector1">
              <a:avLst/>
            </a:prstGeom>
            <a:ln w="9525">
              <a:solidFill>
                <a:srgbClr val="0000CC"/>
              </a:solidFill>
              <a:headEnd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V="1">
              <a:off x="948821" y="2503050"/>
              <a:ext cx="0" cy="128016"/>
            </a:xfrm>
            <a:prstGeom prst="straightConnector1">
              <a:avLst/>
            </a:prstGeom>
            <a:ln w="9525">
              <a:solidFill>
                <a:srgbClr val="0000CC"/>
              </a:solidFill>
              <a:headEnd w="med" len="sm"/>
              <a:tailEnd type="triangle" w="med" len="sm"/>
            </a:ln>
          </p:spPr>
          <p:style>
            <a:lnRef idx="1">
              <a:schemeClr val="accent1"/>
            </a:lnRef>
            <a:fillRef idx="0">
              <a:schemeClr val="accent1"/>
            </a:fillRef>
            <a:effectRef idx="0">
              <a:schemeClr val="accent1"/>
            </a:effectRef>
            <a:fontRef idx="minor">
              <a:schemeClr val="tx1"/>
            </a:fontRef>
          </p:style>
        </p:cxnSp>
        <p:sp>
          <p:nvSpPr>
            <p:cNvPr id="64" name="Rectangle 63"/>
            <p:cNvSpPr/>
            <p:nvPr/>
          </p:nvSpPr>
          <p:spPr>
            <a:xfrm>
              <a:off x="5364480" y="2870338"/>
              <a:ext cx="1554480" cy="198434"/>
            </a:xfrm>
            <a:prstGeom prst="rect">
              <a:avLst/>
            </a:prstGeom>
            <a:solidFill>
              <a:srgbClr val="E6E6F7"/>
            </a:solidFill>
            <a:ln w="6350">
              <a:solidFill>
                <a:srgbClr val="5B799F"/>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smtClean="0">
                  <a:solidFill>
                    <a:schemeClr val="tx1"/>
                  </a:solidFill>
                  <a:latin typeface="Arial Narrow" panose="020B0606020202030204" pitchFamily="34" charset="0"/>
                  <a:cs typeface="Arial" panose="020B0604020202020204" pitchFamily="34" charset="0"/>
                </a:rPr>
                <a:t>WsfSinglePlatformObserver</a:t>
              </a:r>
              <a:endParaRPr lang="en-US" sz="900" dirty="0">
                <a:solidFill>
                  <a:schemeClr val="tx1"/>
                </a:solidFill>
                <a:latin typeface="Arial Narrow" panose="020B0606020202030204" pitchFamily="34" charset="0"/>
                <a:cs typeface="Arial" panose="020B0604020202020204" pitchFamily="34" charset="0"/>
              </a:endParaRPr>
            </a:p>
          </p:txBody>
        </p:sp>
        <p:cxnSp>
          <p:nvCxnSpPr>
            <p:cNvPr id="71" name="Straight Arrow Connector 70"/>
            <p:cNvCxnSpPr/>
            <p:nvPr/>
          </p:nvCxnSpPr>
          <p:spPr>
            <a:xfrm flipV="1">
              <a:off x="1249680" y="3805058"/>
              <a:ext cx="3200400" cy="7542"/>
            </a:xfrm>
            <a:prstGeom prst="straightConnector1">
              <a:avLst/>
            </a:prstGeom>
            <a:ln w="9525">
              <a:solidFill>
                <a:srgbClr val="0000CC"/>
              </a:solidFill>
              <a:headEnd w="med" len="sm"/>
              <a:tailEnd type="none" w="med" len="sm"/>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flipV="1">
              <a:off x="2849880" y="3684584"/>
              <a:ext cx="0" cy="128016"/>
            </a:xfrm>
            <a:prstGeom prst="straightConnector1">
              <a:avLst/>
            </a:prstGeom>
            <a:ln w="9525">
              <a:solidFill>
                <a:srgbClr val="0000CC"/>
              </a:solidFill>
              <a:headEnd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flipV="1">
              <a:off x="2849880" y="3812600"/>
              <a:ext cx="0" cy="128016"/>
            </a:xfrm>
            <a:prstGeom prst="straightConnector1">
              <a:avLst/>
            </a:prstGeom>
            <a:ln w="9525">
              <a:solidFill>
                <a:srgbClr val="0000CC"/>
              </a:solidFill>
              <a:headEnd w="med" len="sm"/>
              <a:tailEnd type="none" w="med" len="sm"/>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p:nvPr/>
          </p:nvCxnSpPr>
          <p:spPr>
            <a:xfrm flipV="1">
              <a:off x="1249680" y="3812600"/>
              <a:ext cx="0" cy="128016"/>
            </a:xfrm>
            <a:prstGeom prst="straightConnector1">
              <a:avLst/>
            </a:prstGeom>
            <a:ln w="9525">
              <a:solidFill>
                <a:srgbClr val="0000CC"/>
              </a:solidFill>
              <a:headEnd w="med" len="sm"/>
              <a:tailEnd type="none" w="med" len="sm"/>
            </a:ln>
          </p:spPr>
          <p:style>
            <a:lnRef idx="1">
              <a:schemeClr val="accent1"/>
            </a:lnRef>
            <a:fillRef idx="0">
              <a:schemeClr val="accent1"/>
            </a:fillRef>
            <a:effectRef idx="0">
              <a:schemeClr val="accent1"/>
            </a:effectRef>
            <a:fontRef idx="minor">
              <a:schemeClr val="tx1"/>
            </a:fontRef>
          </p:style>
        </p:cxnSp>
        <p:sp>
          <p:nvSpPr>
            <p:cNvPr id="76" name="Rectangle 75"/>
            <p:cNvSpPr/>
            <p:nvPr/>
          </p:nvSpPr>
          <p:spPr>
            <a:xfrm>
              <a:off x="6320659" y="2300242"/>
              <a:ext cx="762000" cy="198434"/>
            </a:xfrm>
            <a:prstGeom prst="rect">
              <a:avLst/>
            </a:prstGeom>
            <a:solidFill>
              <a:srgbClr val="E6E6F7"/>
            </a:solidFill>
            <a:ln w="6350">
              <a:solidFill>
                <a:srgbClr val="5B799F"/>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smtClean="0">
                  <a:solidFill>
                    <a:schemeClr val="tx1"/>
                  </a:solidFill>
                  <a:latin typeface="Arial Narrow" panose="020B0606020202030204" pitchFamily="34" charset="0"/>
                  <a:cs typeface="Arial" panose="020B0604020202020204" pitchFamily="34" charset="0"/>
                </a:rPr>
                <a:t>WsfUniqueId</a:t>
              </a:r>
              <a:endParaRPr lang="en-US" sz="900" dirty="0">
                <a:solidFill>
                  <a:schemeClr val="tx1"/>
                </a:solidFill>
                <a:latin typeface="Arial Narrow" panose="020B0606020202030204" pitchFamily="34" charset="0"/>
                <a:cs typeface="Arial" panose="020B0604020202020204" pitchFamily="34" charset="0"/>
              </a:endParaRPr>
            </a:p>
          </p:txBody>
        </p:sp>
        <p:cxnSp>
          <p:nvCxnSpPr>
            <p:cNvPr id="81" name="Straight Arrow Connector 80"/>
            <p:cNvCxnSpPr/>
            <p:nvPr/>
          </p:nvCxnSpPr>
          <p:spPr>
            <a:xfrm flipV="1">
              <a:off x="2849880" y="3054410"/>
              <a:ext cx="0" cy="429768"/>
            </a:xfrm>
            <a:prstGeom prst="straightConnector1">
              <a:avLst/>
            </a:prstGeom>
            <a:ln w="9525">
              <a:solidFill>
                <a:srgbClr val="0000CC"/>
              </a:solidFill>
              <a:headEnd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p:nvPr/>
          </p:nvCxnSpPr>
          <p:spPr>
            <a:xfrm>
              <a:off x="1249680" y="3180704"/>
              <a:ext cx="4876800" cy="5140"/>
            </a:xfrm>
            <a:prstGeom prst="straightConnector1">
              <a:avLst/>
            </a:prstGeom>
            <a:ln w="9525">
              <a:solidFill>
                <a:srgbClr val="0000CC"/>
              </a:solidFill>
              <a:headEnd w="med" len="sm"/>
              <a:tailEnd type="none" w="med" len="sm"/>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p:nvPr/>
          </p:nvCxnSpPr>
          <p:spPr>
            <a:xfrm flipV="1">
              <a:off x="6126480" y="3068772"/>
              <a:ext cx="0" cy="126294"/>
            </a:xfrm>
            <a:prstGeom prst="straightConnector1">
              <a:avLst/>
            </a:prstGeom>
            <a:ln w="9525">
              <a:solidFill>
                <a:srgbClr val="0000CC"/>
              </a:solidFill>
              <a:headEnd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p:nvPr/>
          </p:nvCxnSpPr>
          <p:spPr>
            <a:xfrm flipV="1">
              <a:off x="2011680" y="2725105"/>
              <a:ext cx="4568059" cy="8111"/>
            </a:xfrm>
            <a:prstGeom prst="straightConnector1">
              <a:avLst/>
            </a:prstGeom>
            <a:ln w="9525">
              <a:solidFill>
                <a:srgbClr val="CC00CC"/>
              </a:solidFill>
              <a:headEnd w="med" len="sm"/>
              <a:tailEnd type="none" w="med" len="sm"/>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p:nvPr/>
          </p:nvCxnSpPr>
          <p:spPr>
            <a:xfrm flipV="1">
              <a:off x="2697480" y="2727960"/>
              <a:ext cx="0" cy="128016"/>
            </a:xfrm>
            <a:prstGeom prst="straightConnector1">
              <a:avLst/>
            </a:prstGeom>
            <a:ln w="9525">
              <a:solidFill>
                <a:srgbClr val="FF0000"/>
              </a:solidFill>
              <a:headEnd w="med" len="sm"/>
              <a:tailEnd type="none" w="med" len="sm"/>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p:nvPr/>
          </p:nvCxnSpPr>
          <p:spPr>
            <a:xfrm flipV="1">
              <a:off x="2011680" y="2499360"/>
              <a:ext cx="0" cy="228600"/>
            </a:xfrm>
            <a:prstGeom prst="straightConnector1">
              <a:avLst/>
            </a:prstGeom>
            <a:ln w="9525">
              <a:solidFill>
                <a:srgbClr val="CC00CC"/>
              </a:solidFill>
              <a:headEnd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89" name="Straight Arrow Connector 88"/>
            <p:cNvCxnSpPr/>
            <p:nvPr/>
          </p:nvCxnSpPr>
          <p:spPr>
            <a:xfrm flipV="1">
              <a:off x="3688080" y="2042160"/>
              <a:ext cx="0" cy="685800"/>
            </a:xfrm>
            <a:prstGeom prst="straightConnector1">
              <a:avLst/>
            </a:prstGeom>
            <a:ln w="9525">
              <a:solidFill>
                <a:srgbClr val="CC00CC"/>
              </a:solidFill>
              <a:headEnd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90" name="Straight Arrow Connector 89"/>
            <p:cNvCxnSpPr/>
            <p:nvPr/>
          </p:nvCxnSpPr>
          <p:spPr>
            <a:xfrm flipV="1">
              <a:off x="6579739" y="2499360"/>
              <a:ext cx="0" cy="228600"/>
            </a:xfrm>
            <a:prstGeom prst="straightConnector1">
              <a:avLst/>
            </a:prstGeom>
            <a:ln w="9525">
              <a:solidFill>
                <a:srgbClr val="CC00CC"/>
              </a:solidFill>
              <a:headEnd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p:nvPr/>
          </p:nvCxnSpPr>
          <p:spPr>
            <a:xfrm flipV="1">
              <a:off x="4450080" y="2621594"/>
              <a:ext cx="0" cy="234382"/>
            </a:xfrm>
            <a:prstGeom prst="straightConnector1">
              <a:avLst/>
            </a:prstGeom>
            <a:ln w="9525">
              <a:solidFill>
                <a:srgbClr val="0000CC"/>
              </a:solidFill>
              <a:headEnd w="med" len="sm"/>
              <a:tailEnd type="none" w="med" len="sm"/>
            </a:ln>
          </p:spPr>
          <p:style>
            <a:lnRef idx="1">
              <a:schemeClr val="accent1"/>
            </a:lnRef>
            <a:fillRef idx="0">
              <a:schemeClr val="accent1"/>
            </a:fillRef>
            <a:effectRef idx="0">
              <a:schemeClr val="accent1"/>
            </a:effectRef>
            <a:fontRef idx="minor">
              <a:schemeClr val="tx1"/>
            </a:fontRef>
          </p:style>
        </p:cxnSp>
        <p:cxnSp>
          <p:nvCxnSpPr>
            <p:cNvPr id="97" name="Straight Arrow Connector 96"/>
            <p:cNvCxnSpPr/>
            <p:nvPr/>
          </p:nvCxnSpPr>
          <p:spPr>
            <a:xfrm flipV="1">
              <a:off x="1249680" y="3054410"/>
              <a:ext cx="0" cy="126294"/>
            </a:xfrm>
            <a:prstGeom prst="straightConnector1">
              <a:avLst/>
            </a:prstGeom>
            <a:ln w="9525">
              <a:solidFill>
                <a:srgbClr val="0000CC"/>
              </a:solidFill>
              <a:headEnd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100" name="Straight Arrow Connector 99"/>
            <p:cNvCxnSpPr/>
            <p:nvPr/>
          </p:nvCxnSpPr>
          <p:spPr>
            <a:xfrm>
              <a:off x="1173480" y="3356237"/>
              <a:ext cx="3069151" cy="1441"/>
            </a:xfrm>
            <a:prstGeom prst="straightConnector1">
              <a:avLst/>
            </a:prstGeom>
            <a:ln w="9525">
              <a:solidFill>
                <a:srgbClr val="CC00CC"/>
              </a:solidFill>
              <a:headEnd w="med" len="sm"/>
              <a:tailEnd type="none" w="med" len="sm"/>
            </a:ln>
          </p:spPr>
          <p:style>
            <a:lnRef idx="1">
              <a:schemeClr val="accent1"/>
            </a:lnRef>
            <a:fillRef idx="0">
              <a:schemeClr val="accent1"/>
            </a:fillRef>
            <a:effectRef idx="0">
              <a:schemeClr val="accent1"/>
            </a:effectRef>
            <a:fontRef idx="minor">
              <a:schemeClr val="tx1"/>
            </a:fontRef>
          </p:style>
        </p:cxnSp>
        <p:cxnSp>
          <p:nvCxnSpPr>
            <p:cNvPr id="101" name="Straight Arrow Connector 100"/>
            <p:cNvCxnSpPr/>
            <p:nvPr/>
          </p:nvCxnSpPr>
          <p:spPr>
            <a:xfrm flipV="1">
              <a:off x="2689860" y="3054410"/>
              <a:ext cx="0" cy="301752"/>
            </a:xfrm>
            <a:prstGeom prst="straightConnector1">
              <a:avLst/>
            </a:prstGeom>
            <a:ln w="9525">
              <a:solidFill>
                <a:srgbClr val="CC00CC"/>
              </a:solidFill>
              <a:headEnd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105" name="Straight Arrow Connector 104"/>
            <p:cNvCxnSpPr/>
            <p:nvPr/>
          </p:nvCxnSpPr>
          <p:spPr>
            <a:xfrm flipV="1">
              <a:off x="1175450" y="3358134"/>
              <a:ext cx="0" cy="128016"/>
            </a:xfrm>
            <a:prstGeom prst="straightConnector1">
              <a:avLst/>
            </a:prstGeom>
            <a:ln w="9525">
              <a:solidFill>
                <a:srgbClr val="CC00CC"/>
              </a:solidFill>
              <a:headEnd w="med" len="sm"/>
              <a:tailEnd type="none" w="med" len="sm"/>
            </a:ln>
          </p:spPr>
          <p:style>
            <a:lnRef idx="1">
              <a:schemeClr val="accent1"/>
            </a:lnRef>
            <a:fillRef idx="0">
              <a:schemeClr val="accent1"/>
            </a:fillRef>
            <a:effectRef idx="0">
              <a:schemeClr val="accent1"/>
            </a:effectRef>
            <a:fontRef idx="minor">
              <a:schemeClr val="tx1"/>
            </a:fontRef>
          </p:style>
        </p:cxnSp>
        <p:cxnSp>
          <p:nvCxnSpPr>
            <p:cNvPr id="112" name="Straight Arrow Connector 111"/>
            <p:cNvCxnSpPr/>
            <p:nvPr/>
          </p:nvCxnSpPr>
          <p:spPr>
            <a:xfrm flipV="1">
              <a:off x="4227391" y="3358134"/>
              <a:ext cx="0" cy="128016"/>
            </a:xfrm>
            <a:prstGeom prst="straightConnector1">
              <a:avLst/>
            </a:prstGeom>
            <a:ln w="9525">
              <a:solidFill>
                <a:srgbClr val="CC00CC"/>
              </a:solidFill>
              <a:headEnd w="med" len="sm"/>
              <a:tailEnd type="none" w="med" len="sm"/>
            </a:ln>
          </p:spPr>
          <p:style>
            <a:lnRef idx="1">
              <a:schemeClr val="accent1"/>
            </a:lnRef>
            <a:fillRef idx="0">
              <a:schemeClr val="accent1"/>
            </a:fillRef>
            <a:effectRef idx="0">
              <a:schemeClr val="accent1"/>
            </a:effectRef>
            <a:fontRef idx="minor">
              <a:schemeClr val="tx1"/>
            </a:fontRef>
          </p:style>
        </p:cxnSp>
        <p:sp>
          <p:nvSpPr>
            <p:cNvPr id="48" name="Rectangle 47"/>
            <p:cNvSpPr/>
            <p:nvPr/>
          </p:nvSpPr>
          <p:spPr>
            <a:xfrm>
              <a:off x="1398140" y="2307022"/>
              <a:ext cx="1554480" cy="198434"/>
            </a:xfrm>
            <a:prstGeom prst="rect">
              <a:avLst/>
            </a:prstGeom>
            <a:solidFill>
              <a:srgbClr val="E6E6F7"/>
            </a:solidFill>
            <a:ln w="6350">
              <a:solidFill>
                <a:srgbClr val="5B799F"/>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smtClean="0">
                  <a:solidFill>
                    <a:schemeClr val="tx1"/>
                  </a:solidFill>
                  <a:latin typeface="Arial Narrow" panose="020B0606020202030204" pitchFamily="34" charset="0"/>
                  <a:cs typeface="Arial" panose="020B0604020202020204" pitchFamily="34" charset="0"/>
                </a:rPr>
                <a:t>WsfObject</a:t>
              </a:r>
              <a:endParaRPr lang="en-US" sz="900" dirty="0">
                <a:solidFill>
                  <a:schemeClr val="tx1"/>
                </a:solidFill>
                <a:latin typeface="Arial Narrow" panose="020B0606020202030204" pitchFamily="34" charset="0"/>
                <a:cs typeface="Arial" panose="020B0604020202020204" pitchFamily="34" charset="0"/>
              </a:endParaRPr>
            </a:p>
          </p:txBody>
        </p:sp>
        <p:sp>
          <p:nvSpPr>
            <p:cNvPr id="49" name="Rectangle 48"/>
            <p:cNvSpPr/>
            <p:nvPr/>
          </p:nvSpPr>
          <p:spPr>
            <a:xfrm>
              <a:off x="2057400" y="3945756"/>
              <a:ext cx="1554480" cy="198434"/>
            </a:xfrm>
            <a:prstGeom prst="rect">
              <a:avLst/>
            </a:prstGeom>
            <a:solidFill>
              <a:srgbClr val="FFFF00"/>
            </a:solidFill>
            <a:ln w="6350">
              <a:solidFill>
                <a:srgbClr val="5B799F"/>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smtClean="0">
                  <a:solidFill>
                    <a:schemeClr val="tx1"/>
                  </a:solidFill>
                  <a:latin typeface="Arial Narrow" panose="020B0606020202030204" pitchFamily="34" charset="0"/>
                  <a:cs typeface="Arial" panose="020B0604020202020204" pitchFamily="34" charset="0"/>
                </a:rPr>
                <a:t>WsfWeapon</a:t>
              </a:r>
              <a:endParaRPr lang="en-US" sz="900" dirty="0">
                <a:solidFill>
                  <a:schemeClr val="tx1"/>
                </a:solidFill>
                <a:latin typeface="Arial Narrow" panose="020B0606020202030204" pitchFamily="34" charset="0"/>
                <a:cs typeface="Arial" panose="020B0604020202020204" pitchFamily="34" charset="0"/>
              </a:endParaRPr>
            </a:p>
          </p:txBody>
        </p:sp>
        <p:sp>
          <p:nvSpPr>
            <p:cNvPr id="50" name="Rectangle 49"/>
            <p:cNvSpPr/>
            <p:nvPr/>
          </p:nvSpPr>
          <p:spPr>
            <a:xfrm>
              <a:off x="2057400" y="2858382"/>
              <a:ext cx="1554480" cy="198434"/>
            </a:xfrm>
            <a:prstGeom prst="rect">
              <a:avLst/>
            </a:prstGeom>
            <a:solidFill>
              <a:srgbClr val="E6E6F7"/>
            </a:solidFill>
            <a:ln w="6350">
              <a:solidFill>
                <a:srgbClr val="5B799F"/>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smtClean="0">
                  <a:solidFill>
                    <a:schemeClr val="tx1"/>
                  </a:solidFill>
                  <a:latin typeface="Arial Narrow" panose="020B0606020202030204" pitchFamily="34" charset="0"/>
                  <a:cs typeface="Arial" panose="020B0604020202020204" pitchFamily="34" charset="0"/>
                </a:rPr>
                <a:t>WsfPlatformPart</a:t>
              </a:r>
              <a:endParaRPr lang="en-US" sz="900" dirty="0">
                <a:solidFill>
                  <a:schemeClr val="tx1"/>
                </a:solidFill>
                <a:latin typeface="Arial Narrow" panose="020B0606020202030204" pitchFamily="34" charset="0"/>
                <a:cs typeface="Arial" panose="020B0604020202020204" pitchFamily="34" charset="0"/>
              </a:endParaRPr>
            </a:p>
          </p:txBody>
        </p:sp>
        <p:sp>
          <p:nvSpPr>
            <p:cNvPr id="51" name="Rectangle 50"/>
            <p:cNvSpPr/>
            <p:nvPr/>
          </p:nvSpPr>
          <p:spPr>
            <a:xfrm>
              <a:off x="407540" y="2858382"/>
              <a:ext cx="1554480" cy="198434"/>
            </a:xfrm>
            <a:prstGeom prst="rect">
              <a:avLst/>
            </a:prstGeom>
            <a:solidFill>
              <a:srgbClr val="E6E6F7"/>
            </a:solidFill>
            <a:ln w="6350">
              <a:solidFill>
                <a:srgbClr val="5B799F"/>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smtClean="0">
                  <a:solidFill>
                    <a:schemeClr val="tx1"/>
                  </a:solidFill>
                  <a:latin typeface="Arial Narrow" panose="020B0606020202030204" pitchFamily="34" charset="0"/>
                  <a:cs typeface="Arial" panose="020B0604020202020204" pitchFamily="34" charset="0"/>
                </a:rPr>
                <a:t>UtEntityPart</a:t>
              </a:r>
              <a:endParaRPr lang="en-US" sz="900" dirty="0">
                <a:solidFill>
                  <a:schemeClr val="tx1"/>
                </a:solidFill>
                <a:latin typeface="Arial Narrow" panose="020B0606020202030204" pitchFamily="34" charset="0"/>
                <a:cs typeface="Arial" panose="020B0604020202020204" pitchFamily="34" charset="0"/>
              </a:endParaRPr>
            </a:p>
          </p:txBody>
        </p:sp>
        <p:sp>
          <p:nvSpPr>
            <p:cNvPr id="52" name="Rectangle 51"/>
            <p:cNvSpPr/>
            <p:nvPr/>
          </p:nvSpPr>
          <p:spPr>
            <a:xfrm>
              <a:off x="2057400" y="3488556"/>
              <a:ext cx="1554480" cy="198434"/>
            </a:xfrm>
            <a:prstGeom prst="rect">
              <a:avLst/>
            </a:prstGeom>
            <a:solidFill>
              <a:srgbClr val="E6E6F7"/>
            </a:solidFill>
            <a:ln w="6350">
              <a:solidFill>
                <a:srgbClr val="5B799F"/>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smtClean="0">
                  <a:solidFill>
                    <a:schemeClr val="tx1"/>
                  </a:solidFill>
                  <a:latin typeface="Arial Narrow" panose="020B0606020202030204" pitchFamily="34" charset="0"/>
                  <a:cs typeface="Arial" panose="020B0604020202020204" pitchFamily="34" charset="0"/>
                </a:rPr>
                <a:t>WsfArticulatedPart</a:t>
              </a:r>
              <a:endParaRPr lang="en-US" sz="900" dirty="0">
                <a:solidFill>
                  <a:schemeClr val="tx1"/>
                </a:solidFill>
                <a:latin typeface="Arial Narrow" panose="020B0606020202030204" pitchFamily="34" charset="0"/>
                <a:cs typeface="Arial" panose="020B0604020202020204" pitchFamily="34" charset="0"/>
              </a:endParaRPr>
            </a:p>
          </p:txBody>
        </p:sp>
        <p:sp>
          <p:nvSpPr>
            <p:cNvPr id="53" name="Rectangle 52"/>
            <p:cNvSpPr/>
            <p:nvPr/>
          </p:nvSpPr>
          <p:spPr>
            <a:xfrm>
              <a:off x="3692021" y="3945756"/>
              <a:ext cx="1554480" cy="198434"/>
            </a:xfrm>
            <a:prstGeom prst="rect">
              <a:avLst/>
            </a:prstGeom>
            <a:solidFill>
              <a:srgbClr val="FFFF00"/>
            </a:solidFill>
            <a:ln w="6350">
              <a:solidFill>
                <a:srgbClr val="5B799F"/>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smtClean="0">
                  <a:solidFill>
                    <a:schemeClr val="tx1"/>
                  </a:solidFill>
                  <a:latin typeface="Arial Narrow" panose="020B0606020202030204" pitchFamily="34" charset="0"/>
                  <a:cs typeface="Arial" panose="020B0604020202020204" pitchFamily="34" charset="0"/>
                </a:rPr>
                <a:t>WsfSensor</a:t>
              </a:r>
              <a:endParaRPr lang="en-US" sz="900" dirty="0">
                <a:solidFill>
                  <a:schemeClr val="tx1"/>
                </a:solidFill>
                <a:latin typeface="Arial Narrow" panose="020B0606020202030204" pitchFamily="34" charset="0"/>
                <a:cs typeface="Arial" panose="020B0604020202020204" pitchFamily="34" charset="0"/>
              </a:endParaRPr>
            </a:p>
          </p:txBody>
        </p:sp>
        <p:sp>
          <p:nvSpPr>
            <p:cNvPr id="54" name="Rectangle 53"/>
            <p:cNvSpPr/>
            <p:nvPr/>
          </p:nvSpPr>
          <p:spPr>
            <a:xfrm>
              <a:off x="407540" y="3945756"/>
              <a:ext cx="1554480" cy="198434"/>
            </a:xfrm>
            <a:prstGeom prst="rect">
              <a:avLst/>
            </a:prstGeom>
            <a:solidFill>
              <a:srgbClr val="FFFF00"/>
            </a:solidFill>
            <a:ln w="6350">
              <a:solidFill>
                <a:srgbClr val="5B799F"/>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smtClean="0">
                  <a:solidFill>
                    <a:schemeClr val="tx1"/>
                  </a:solidFill>
                  <a:latin typeface="Arial Narrow" panose="020B0606020202030204" pitchFamily="34" charset="0"/>
                  <a:cs typeface="Arial" panose="020B0604020202020204" pitchFamily="34" charset="0"/>
                </a:rPr>
                <a:t>WsfComm</a:t>
              </a:r>
              <a:endParaRPr lang="en-US" sz="900" dirty="0">
                <a:solidFill>
                  <a:schemeClr val="tx1"/>
                </a:solidFill>
                <a:latin typeface="Arial Narrow" panose="020B0606020202030204" pitchFamily="34" charset="0"/>
                <a:cs typeface="Arial" panose="020B0604020202020204" pitchFamily="34" charset="0"/>
              </a:endParaRPr>
            </a:p>
          </p:txBody>
        </p:sp>
        <p:sp>
          <p:nvSpPr>
            <p:cNvPr id="55" name="Rectangle 54"/>
            <p:cNvSpPr/>
            <p:nvPr/>
          </p:nvSpPr>
          <p:spPr>
            <a:xfrm>
              <a:off x="403599" y="3496098"/>
              <a:ext cx="1554480" cy="198434"/>
            </a:xfrm>
            <a:prstGeom prst="rect">
              <a:avLst/>
            </a:prstGeom>
            <a:solidFill>
              <a:srgbClr val="FFFF00"/>
            </a:solidFill>
            <a:ln w="6350">
              <a:solidFill>
                <a:srgbClr val="5B799F"/>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smtClean="0">
                  <a:solidFill>
                    <a:schemeClr val="tx1"/>
                  </a:solidFill>
                  <a:latin typeface="Arial Narrow" panose="020B0606020202030204" pitchFamily="34" charset="0"/>
                  <a:cs typeface="Arial" panose="020B0604020202020204" pitchFamily="34" charset="0"/>
                </a:rPr>
                <a:t>WsfMover</a:t>
              </a:r>
              <a:endParaRPr lang="en-US" sz="900" dirty="0">
                <a:solidFill>
                  <a:schemeClr val="tx1"/>
                </a:solidFill>
                <a:latin typeface="Arial Narrow" panose="020B0606020202030204" pitchFamily="34" charset="0"/>
                <a:cs typeface="Arial" panose="020B0604020202020204" pitchFamily="34" charset="0"/>
              </a:endParaRPr>
            </a:p>
          </p:txBody>
        </p:sp>
        <p:sp>
          <p:nvSpPr>
            <p:cNvPr id="56" name="Rectangle 55"/>
            <p:cNvSpPr/>
            <p:nvPr/>
          </p:nvSpPr>
          <p:spPr>
            <a:xfrm>
              <a:off x="3688080" y="3488556"/>
              <a:ext cx="1554480" cy="198434"/>
            </a:xfrm>
            <a:prstGeom prst="rect">
              <a:avLst/>
            </a:prstGeom>
            <a:solidFill>
              <a:srgbClr val="FFFF00"/>
            </a:solidFill>
            <a:ln w="6350">
              <a:solidFill>
                <a:srgbClr val="5B799F"/>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smtClean="0">
                  <a:solidFill>
                    <a:schemeClr val="tx1"/>
                  </a:solidFill>
                  <a:latin typeface="Arial Narrow" panose="020B0606020202030204" pitchFamily="34" charset="0"/>
                  <a:cs typeface="Arial" panose="020B0604020202020204" pitchFamily="34" charset="0"/>
                </a:rPr>
                <a:t>WsfProcessor</a:t>
              </a:r>
              <a:endParaRPr lang="en-US" sz="900" dirty="0">
                <a:solidFill>
                  <a:schemeClr val="tx1"/>
                </a:solidFill>
                <a:latin typeface="Arial Narrow" panose="020B0606020202030204" pitchFamily="34" charset="0"/>
                <a:cs typeface="Arial" panose="020B0604020202020204" pitchFamily="34" charset="0"/>
              </a:endParaRPr>
            </a:p>
          </p:txBody>
        </p:sp>
        <p:sp>
          <p:nvSpPr>
            <p:cNvPr id="68" name="Rectangle 67"/>
            <p:cNvSpPr/>
            <p:nvPr/>
          </p:nvSpPr>
          <p:spPr>
            <a:xfrm>
              <a:off x="7162800" y="2300926"/>
              <a:ext cx="1554480" cy="198434"/>
            </a:xfrm>
            <a:prstGeom prst="rect">
              <a:avLst/>
            </a:prstGeom>
            <a:solidFill>
              <a:srgbClr val="E6E6F7"/>
            </a:solidFill>
            <a:ln w="6350">
              <a:solidFill>
                <a:srgbClr val="5B799F"/>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smtClean="0">
                  <a:solidFill>
                    <a:schemeClr val="tx1"/>
                  </a:solidFill>
                  <a:latin typeface="Arial Narrow" panose="020B0606020202030204" pitchFamily="34" charset="0"/>
                  <a:cs typeface="Arial" panose="020B0604020202020204" pitchFamily="34" charset="0"/>
                </a:rPr>
                <a:t>WsfProcessorComponent </a:t>
              </a:r>
              <a:r>
                <a:rPr lang="en-US" sz="900" baseline="30000" dirty="0" smtClean="0">
                  <a:solidFill>
                    <a:schemeClr val="tx1"/>
                  </a:solidFill>
                  <a:latin typeface="Arial Narrow" panose="020B0606020202030204" pitchFamily="34" charset="0"/>
                  <a:cs typeface="Arial" panose="020B0604020202020204" pitchFamily="34" charset="0"/>
                  <a:sym typeface="Wingdings 2" panose="05020102010507070707" pitchFamily="18" charset="2"/>
                </a:rPr>
                <a:t>§</a:t>
              </a:r>
              <a:endParaRPr lang="en-US" sz="900" baseline="30000" dirty="0">
                <a:solidFill>
                  <a:schemeClr val="tx1"/>
                </a:solidFill>
                <a:latin typeface="Arial Narrow" panose="020B0606020202030204" pitchFamily="34" charset="0"/>
                <a:cs typeface="Arial" panose="020B0604020202020204" pitchFamily="34" charset="0"/>
              </a:endParaRPr>
            </a:p>
          </p:txBody>
        </p:sp>
        <p:sp>
          <p:nvSpPr>
            <p:cNvPr id="70" name="Rectangle 69"/>
            <p:cNvSpPr/>
            <p:nvPr/>
          </p:nvSpPr>
          <p:spPr>
            <a:xfrm>
              <a:off x="7010400" y="2870338"/>
              <a:ext cx="1554480" cy="198434"/>
            </a:xfrm>
            <a:prstGeom prst="rect">
              <a:avLst/>
            </a:prstGeom>
            <a:solidFill>
              <a:srgbClr val="E6E6F7"/>
            </a:solidFill>
            <a:ln w="6350">
              <a:solidFill>
                <a:srgbClr val="5B799F"/>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smtClean="0">
                  <a:solidFill>
                    <a:schemeClr val="tx1"/>
                  </a:solidFill>
                  <a:latin typeface="Arial Narrow" panose="020B0606020202030204" pitchFamily="34" charset="0"/>
                  <a:cs typeface="Arial" panose="020B0604020202020204" pitchFamily="34" charset="0"/>
                </a:rPr>
                <a:t>ComponentList </a:t>
              </a:r>
              <a:r>
                <a:rPr lang="en-US" sz="900" baseline="30000" dirty="0" smtClean="0">
                  <a:solidFill>
                    <a:schemeClr val="tx1"/>
                  </a:solidFill>
                  <a:latin typeface="Arial Narrow" panose="020B0606020202030204" pitchFamily="34" charset="0"/>
                  <a:cs typeface="Arial" panose="020B0604020202020204" pitchFamily="34" charset="0"/>
                  <a:sym typeface="Wingdings 2" panose="05020102010507070707" pitchFamily="18" charset="2"/>
                </a:rPr>
                <a:t>‡</a:t>
              </a:r>
              <a:endParaRPr lang="en-US" sz="900" baseline="30000" dirty="0">
                <a:solidFill>
                  <a:schemeClr val="tx1"/>
                </a:solidFill>
                <a:latin typeface="Arial Narrow" panose="020B0606020202030204" pitchFamily="34" charset="0"/>
                <a:cs typeface="Arial" panose="020B0604020202020204" pitchFamily="34" charset="0"/>
              </a:endParaRPr>
            </a:p>
          </p:txBody>
        </p:sp>
        <p:cxnSp>
          <p:nvCxnSpPr>
            <p:cNvPr id="73" name="Straight Arrow Connector 72"/>
            <p:cNvCxnSpPr/>
            <p:nvPr/>
          </p:nvCxnSpPr>
          <p:spPr>
            <a:xfrm flipV="1">
              <a:off x="7783830" y="3070902"/>
              <a:ext cx="0" cy="192024"/>
            </a:xfrm>
            <a:prstGeom prst="straightConnector1">
              <a:avLst/>
            </a:prstGeom>
            <a:ln w="9525">
              <a:solidFill>
                <a:srgbClr val="336600"/>
              </a:solidFill>
              <a:headEnd w="med" len="sm"/>
              <a:tailEnd type="none" w="med" len="sm"/>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p:nvPr/>
          </p:nvCxnSpPr>
          <p:spPr>
            <a:xfrm flipV="1">
              <a:off x="4446401" y="3269977"/>
              <a:ext cx="3348859" cy="5413"/>
            </a:xfrm>
            <a:prstGeom prst="straightConnector1">
              <a:avLst/>
            </a:prstGeom>
            <a:ln w="9525">
              <a:solidFill>
                <a:srgbClr val="336600"/>
              </a:solidFill>
              <a:headEnd w="med" len="sm"/>
              <a:tailEnd type="none" w="med" len="sm"/>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p:nvPr/>
          </p:nvCxnSpPr>
          <p:spPr>
            <a:xfrm flipV="1">
              <a:off x="4450080" y="3265269"/>
              <a:ext cx="0" cy="163774"/>
            </a:xfrm>
            <a:prstGeom prst="straightConnector1">
              <a:avLst/>
            </a:prstGeom>
            <a:ln w="9525">
              <a:solidFill>
                <a:srgbClr val="336600"/>
              </a:solidFill>
              <a:headEnd type="diamond" w="lg" len="lg"/>
              <a:tailEnd type="none" w="lg" len="lg"/>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p:nvPr/>
          </p:nvCxnSpPr>
          <p:spPr>
            <a:xfrm flipV="1">
              <a:off x="7787640" y="2502288"/>
              <a:ext cx="0" cy="303280"/>
            </a:xfrm>
            <a:prstGeom prst="straightConnector1">
              <a:avLst/>
            </a:prstGeom>
            <a:ln w="9525">
              <a:solidFill>
                <a:srgbClr val="336600"/>
              </a:solidFill>
              <a:headEnd type="diamond" w="lg" len="lg"/>
              <a:tailEnd type="none" w="lg" len="lg"/>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p:nvPr/>
          </p:nvCxnSpPr>
          <p:spPr>
            <a:xfrm flipV="1">
              <a:off x="5063490" y="2129790"/>
              <a:ext cx="0" cy="108005"/>
            </a:xfrm>
            <a:prstGeom prst="straightConnector1">
              <a:avLst/>
            </a:prstGeom>
            <a:ln w="9525">
              <a:solidFill>
                <a:srgbClr val="336600"/>
              </a:solidFill>
              <a:headEnd type="diamond" w="lg" len="lg"/>
              <a:tailEnd type="none" w="lg" len="lg"/>
            </a:ln>
          </p:spPr>
          <p:style>
            <a:lnRef idx="1">
              <a:schemeClr val="accent1"/>
            </a:lnRef>
            <a:fillRef idx="0">
              <a:schemeClr val="accent1"/>
            </a:fillRef>
            <a:effectRef idx="0">
              <a:schemeClr val="accent1"/>
            </a:effectRef>
            <a:fontRef idx="minor">
              <a:schemeClr val="tx1"/>
            </a:fontRef>
          </p:style>
        </p:cxnSp>
        <p:cxnSp>
          <p:nvCxnSpPr>
            <p:cNvPr id="88" name="Straight Arrow Connector 87"/>
            <p:cNvCxnSpPr/>
            <p:nvPr/>
          </p:nvCxnSpPr>
          <p:spPr>
            <a:xfrm flipV="1">
              <a:off x="4225290" y="2047295"/>
              <a:ext cx="0" cy="73877"/>
            </a:xfrm>
            <a:prstGeom prst="straightConnector1">
              <a:avLst/>
            </a:prstGeom>
            <a:ln w="9525">
              <a:solidFill>
                <a:srgbClr val="336600"/>
              </a:solidFill>
              <a:headEnd w="med" len="sm"/>
              <a:tailEnd type="none" w="med" len="sm"/>
            </a:ln>
          </p:spPr>
          <p:style>
            <a:lnRef idx="1">
              <a:schemeClr val="accent1"/>
            </a:lnRef>
            <a:fillRef idx="0">
              <a:schemeClr val="accent1"/>
            </a:fillRef>
            <a:effectRef idx="0">
              <a:schemeClr val="accent1"/>
            </a:effectRef>
            <a:fontRef idx="minor">
              <a:schemeClr val="tx1"/>
            </a:fontRef>
          </p:style>
        </p:cxnSp>
        <p:cxnSp>
          <p:nvCxnSpPr>
            <p:cNvPr id="91" name="Straight Arrow Connector 90"/>
            <p:cNvCxnSpPr/>
            <p:nvPr/>
          </p:nvCxnSpPr>
          <p:spPr>
            <a:xfrm flipV="1">
              <a:off x="4221480" y="2131115"/>
              <a:ext cx="838200" cy="737"/>
            </a:xfrm>
            <a:prstGeom prst="straightConnector1">
              <a:avLst/>
            </a:prstGeom>
            <a:ln w="9525">
              <a:solidFill>
                <a:srgbClr val="336600"/>
              </a:solidFill>
              <a:headEnd w="med" len="sm"/>
              <a:tailEnd type="none" w="med" len="sm"/>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4141339" y="2102552"/>
              <a:ext cx="439544" cy="246221"/>
            </a:xfrm>
            <a:prstGeom prst="rect">
              <a:avLst/>
            </a:prstGeom>
            <a:noFill/>
          </p:spPr>
          <p:txBody>
            <a:bodyPr wrap="none" rtlCol="0">
              <a:spAutoFit/>
            </a:bodyPr>
            <a:lstStyle/>
            <a:p>
              <a:r>
                <a:rPr lang="en-US" sz="1000" dirty="0" smtClean="0">
                  <a:solidFill>
                    <a:srgbClr val="336600"/>
                  </a:solidFill>
                  <a:latin typeface="Arial" pitchFamily="34" charset="0"/>
                  <a:cs typeface="Arial" pitchFamily="34" charset="0"/>
                </a:rPr>
                <a:t>0..</a:t>
              </a:r>
              <a:r>
                <a:rPr lang="en-US" sz="1000" dirty="0" smtClean="0">
                  <a:solidFill>
                    <a:srgbClr val="336600"/>
                  </a:solidFill>
                  <a:latin typeface="Arial" pitchFamily="34" charset="0"/>
                  <a:cs typeface="Arial" pitchFamily="34" charset="0"/>
                  <a:sym typeface="Wingdings" panose="05000000000000000000" pitchFamily="2" charset="2"/>
                </a:rPr>
                <a:t></a:t>
              </a:r>
              <a:endParaRPr lang="en-US" sz="1000" dirty="0">
                <a:solidFill>
                  <a:srgbClr val="336600"/>
                </a:solidFill>
                <a:latin typeface="Arial" pitchFamily="34" charset="0"/>
                <a:cs typeface="Arial" pitchFamily="34" charset="0"/>
              </a:endParaRPr>
            </a:p>
          </p:txBody>
        </p:sp>
        <p:sp>
          <p:nvSpPr>
            <p:cNvPr id="59" name="TextBox 58"/>
            <p:cNvSpPr txBox="1"/>
            <p:nvPr/>
          </p:nvSpPr>
          <p:spPr>
            <a:xfrm>
              <a:off x="7720268" y="2451160"/>
              <a:ext cx="439544" cy="246221"/>
            </a:xfrm>
            <a:prstGeom prst="rect">
              <a:avLst/>
            </a:prstGeom>
            <a:noFill/>
          </p:spPr>
          <p:txBody>
            <a:bodyPr wrap="none" rtlCol="0">
              <a:spAutoFit/>
            </a:bodyPr>
            <a:lstStyle/>
            <a:p>
              <a:r>
                <a:rPr lang="en-US" sz="1000" dirty="0" smtClean="0">
                  <a:solidFill>
                    <a:srgbClr val="336600"/>
                  </a:solidFill>
                  <a:latin typeface="Arial" pitchFamily="34" charset="0"/>
                  <a:cs typeface="Arial" pitchFamily="34" charset="0"/>
                </a:rPr>
                <a:t>0..</a:t>
              </a:r>
              <a:r>
                <a:rPr lang="en-US" sz="1000" dirty="0" smtClean="0">
                  <a:solidFill>
                    <a:srgbClr val="336600"/>
                  </a:solidFill>
                  <a:latin typeface="Arial" pitchFamily="34" charset="0"/>
                  <a:cs typeface="Arial" pitchFamily="34" charset="0"/>
                  <a:sym typeface="Wingdings" panose="05000000000000000000" pitchFamily="2" charset="2"/>
                </a:rPr>
                <a:t></a:t>
              </a:r>
              <a:endParaRPr lang="en-US" sz="1000" dirty="0">
                <a:solidFill>
                  <a:srgbClr val="336600"/>
                </a:solidFill>
                <a:latin typeface="Arial" pitchFamily="34" charset="0"/>
                <a:cs typeface="Arial" pitchFamily="34" charset="0"/>
              </a:endParaRPr>
            </a:p>
          </p:txBody>
        </p:sp>
      </p:grpSp>
      <p:sp>
        <p:nvSpPr>
          <p:cNvPr id="3" name="TextBox 2"/>
          <p:cNvSpPr txBox="1"/>
          <p:nvPr/>
        </p:nvSpPr>
        <p:spPr>
          <a:xfrm>
            <a:off x="449530" y="6154780"/>
            <a:ext cx="4342407" cy="276999"/>
          </a:xfrm>
          <a:prstGeom prst="rect">
            <a:avLst/>
          </a:prstGeom>
          <a:noFill/>
        </p:spPr>
        <p:txBody>
          <a:bodyPr wrap="none" rtlCol="0">
            <a:spAutoFit/>
          </a:bodyPr>
          <a:lstStyle/>
          <a:p>
            <a:r>
              <a:rPr lang="en-US" sz="1200" dirty="0" smtClean="0">
                <a:solidFill>
                  <a:srgbClr val="0000CC"/>
                </a:solidFill>
                <a:latin typeface="Arial" pitchFamily="34" charset="0"/>
                <a:cs typeface="Arial" pitchFamily="34" charset="0"/>
              </a:rPr>
              <a:t>Note: this is only a partial hierarchy for components in </a:t>
            </a:r>
            <a:r>
              <a:rPr lang="en-US" sz="1200" b="1" dirty="0" smtClean="0">
                <a:solidFill>
                  <a:srgbClr val="0000CC"/>
                </a:solidFill>
                <a:latin typeface="Arial" pitchFamily="34" charset="0"/>
                <a:cs typeface="Arial" pitchFamily="34" charset="0"/>
              </a:rPr>
              <a:t>AFSIM</a:t>
            </a:r>
            <a:endParaRPr lang="en-US" sz="1200" b="1" dirty="0">
              <a:solidFill>
                <a:srgbClr val="0000CC"/>
              </a:solidFill>
              <a:latin typeface="Arial" pitchFamily="34" charset="0"/>
              <a:cs typeface="Arial" pitchFamily="34" charset="0"/>
            </a:endParaRPr>
          </a:p>
        </p:txBody>
      </p:sp>
    </p:spTree>
    <p:extLst>
      <p:ext uri="{BB962C8B-B14F-4D97-AF65-F5344CB8AC3E}">
        <p14:creationId xmlns:p14="http://schemas.microsoft.com/office/powerpoint/2010/main" val="97092227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Platform Class</a:t>
            </a:r>
            <a:endParaRPr lang="en-US" dirty="0"/>
          </a:p>
        </p:txBody>
      </p:sp>
      <p:sp>
        <p:nvSpPr>
          <p:cNvPr id="3" name="Content Placeholder 2"/>
          <p:cNvSpPr>
            <a:spLocks noGrp="1"/>
          </p:cNvSpPr>
          <p:nvPr>
            <p:ph idx="1"/>
          </p:nvPr>
        </p:nvSpPr>
        <p:spPr>
          <a:xfrm>
            <a:off x="304800" y="1371601"/>
            <a:ext cx="8534400" cy="4754566"/>
          </a:xfrm>
        </p:spPr>
        <p:txBody>
          <a:bodyPr/>
          <a:lstStyle/>
          <a:p>
            <a:r>
              <a:rPr lang="en-US" sz="2000" b="0" dirty="0" smtClean="0"/>
              <a:t>A</a:t>
            </a:r>
            <a:r>
              <a:rPr lang="en-US" sz="2000" b="1" dirty="0" smtClean="0"/>
              <a:t> WsfPlatform </a:t>
            </a:r>
            <a:r>
              <a:rPr lang="en-US" sz="2000" b="0" dirty="0"/>
              <a:t>r</a:t>
            </a:r>
            <a:r>
              <a:rPr lang="en-US" sz="2000" b="0" dirty="0" smtClean="0"/>
              <a:t>epresents an </a:t>
            </a:r>
            <a:r>
              <a:rPr lang="en-US" sz="2000" b="0" dirty="0"/>
              <a:t>e</a:t>
            </a:r>
            <a:r>
              <a:rPr lang="en-US" sz="2000" b="0" dirty="0" smtClean="0"/>
              <a:t>ntity (</a:t>
            </a:r>
            <a:r>
              <a:rPr lang="en-US" sz="2000" dirty="0" smtClean="0"/>
              <a:t>UtEntity</a:t>
            </a:r>
            <a:r>
              <a:rPr lang="en-US" sz="2000" b="0" dirty="0" smtClean="0"/>
              <a:t>) </a:t>
            </a:r>
            <a:r>
              <a:rPr lang="en-US" sz="2000" b="0" dirty="0"/>
              <a:t>w</a:t>
            </a:r>
            <a:r>
              <a:rPr lang="en-US" sz="2000" b="0" dirty="0" smtClean="0"/>
              <a:t>ithin the simulation.</a:t>
            </a:r>
          </a:p>
          <a:p>
            <a:pPr lvl="1"/>
            <a:r>
              <a:rPr lang="en-US" sz="2000" b="0" dirty="0" smtClean="0"/>
              <a:t>Acts as a container for the ‘systems’ (i.e., Components – movers, comms, sensors, weapons, etc.) that define how the platform operates and behaves.</a:t>
            </a:r>
          </a:p>
          <a:p>
            <a:r>
              <a:rPr lang="en-US" sz="2000" b="0" dirty="0" smtClean="0"/>
              <a:t>Class</a:t>
            </a:r>
            <a:r>
              <a:rPr lang="en-US" sz="2000" b="1" dirty="0" smtClean="0"/>
              <a:t> WsfPlatform </a:t>
            </a:r>
            <a:r>
              <a:rPr lang="en-US" sz="2000" b="0" dirty="0" smtClean="0"/>
              <a:t>is derived from the following:</a:t>
            </a:r>
          </a:p>
          <a:p>
            <a:pPr lvl="1"/>
            <a:r>
              <a:rPr lang="en-US" sz="2000" b="1" dirty="0" smtClean="0"/>
              <a:t>WsfObject</a:t>
            </a:r>
            <a:r>
              <a:rPr lang="en-US" sz="2000" b="0" dirty="0" smtClean="0"/>
              <a:t> – A base class for objects that have a name and a type.</a:t>
            </a:r>
          </a:p>
          <a:p>
            <a:pPr lvl="1"/>
            <a:r>
              <a:rPr lang="en-US" sz="2000" b="1" dirty="0" smtClean="0"/>
              <a:t>WsfUniqueId</a:t>
            </a:r>
            <a:r>
              <a:rPr lang="en-US" sz="2000" b="0" dirty="0" smtClean="0"/>
              <a:t> – Maintains a unique identifier for an object.</a:t>
            </a:r>
          </a:p>
          <a:p>
            <a:pPr lvl="1"/>
            <a:r>
              <a:rPr lang="en-US" sz="2000" b="1" dirty="0" smtClean="0"/>
              <a:t>UtEntity</a:t>
            </a:r>
            <a:r>
              <a:rPr lang="en-US" sz="2000" b="0" dirty="0" smtClean="0"/>
              <a:t> – Represents the position, orientation, velocity and acceleration of an entity.</a:t>
            </a:r>
          </a:p>
          <a:p>
            <a:pPr>
              <a:buNone/>
            </a:pPr>
            <a:endParaRPr lang="en-US" b="0" dirty="0"/>
          </a:p>
        </p:txBody>
      </p:sp>
      <p:pic>
        <p:nvPicPr>
          <p:cNvPr id="24" name="Picture 23"/>
          <p:cNvPicPr>
            <a:picLocks noChangeAspect="1"/>
          </p:cNvPicPr>
          <p:nvPr/>
        </p:nvPicPr>
        <p:blipFill>
          <a:blip r:embed="rId2"/>
          <a:stretch>
            <a:fillRect/>
          </a:stretch>
        </p:blipFill>
        <p:spPr>
          <a:xfrm>
            <a:off x="82176" y="5095624"/>
            <a:ext cx="8985624" cy="1152776"/>
          </a:xfrm>
          <a:prstGeom prst="rect">
            <a:avLst/>
          </a:prstGeom>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Platforms and Platform Indices	</a:t>
            </a:r>
            <a:endParaRPr lang="en-US" dirty="0"/>
          </a:p>
        </p:txBody>
      </p:sp>
      <p:sp>
        <p:nvSpPr>
          <p:cNvPr id="3" name="Content Placeholder 2"/>
          <p:cNvSpPr>
            <a:spLocks noGrp="1"/>
          </p:cNvSpPr>
          <p:nvPr>
            <p:ph idx="1"/>
          </p:nvPr>
        </p:nvSpPr>
        <p:spPr>
          <a:xfrm>
            <a:off x="457200" y="1600203"/>
            <a:ext cx="8382000" cy="4876797"/>
          </a:xfrm>
        </p:spPr>
        <p:txBody>
          <a:bodyPr>
            <a:normAutofit fontScale="77500" lnSpcReduction="20000"/>
          </a:bodyPr>
          <a:lstStyle/>
          <a:p>
            <a:r>
              <a:rPr lang="en-US" b="0" dirty="0" smtClean="0"/>
              <a:t>As platforms </a:t>
            </a:r>
            <a:r>
              <a:rPr lang="en-US" dirty="0" smtClean="0"/>
              <a:t>may be destroyed </a:t>
            </a:r>
            <a:r>
              <a:rPr lang="en-US" b="0" dirty="0" smtClean="0"/>
              <a:t>during a simulation, one</a:t>
            </a:r>
            <a:r>
              <a:rPr lang="en-US" dirty="0" smtClean="0"/>
              <a:t> must not retain a pointer </a:t>
            </a:r>
            <a:r>
              <a:rPr lang="en-US" b="0" dirty="0" smtClean="0"/>
              <a:t>to another platform </a:t>
            </a:r>
          </a:p>
          <a:p>
            <a:pPr lvl="1"/>
            <a:r>
              <a:rPr lang="en-US" b="0" dirty="0" smtClean="0"/>
              <a:t>What should be retained is a </a:t>
            </a:r>
            <a:r>
              <a:rPr lang="en-US" dirty="0"/>
              <a:t>'</a:t>
            </a:r>
            <a:r>
              <a:rPr lang="en-US" dirty="0" smtClean="0"/>
              <a:t>platform name</a:t>
            </a:r>
            <a:r>
              <a:rPr lang="en-US" dirty="0"/>
              <a:t>'</a:t>
            </a:r>
            <a:r>
              <a:rPr lang="en-US" dirty="0" smtClean="0"/>
              <a:t> </a:t>
            </a:r>
            <a:r>
              <a:rPr lang="en-US" b="0" dirty="0" smtClean="0"/>
              <a:t>or</a:t>
            </a:r>
            <a:r>
              <a:rPr lang="en-US" dirty="0" smtClean="0"/>
              <a:t> 'platform index'.</a:t>
            </a:r>
          </a:p>
          <a:p>
            <a:r>
              <a:rPr lang="en-US" b="0" dirty="0" smtClean="0"/>
              <a:t>When a platform is </a:t>
            </a:r>
            <a:r>
              <a:rPr lang="en-US" dirty="0" smtClean="0"/>
              <a:t>added </a:t>
            </a:r>
            <a:r>
              <a:rPr lang="en-US" b="0" dirty="0" smtClean="0"/>
              <a:t>to the simulation it is assigned</a:t>
            </a:r>
            <a:r>
              <a:rPr lang="en-US" dirty="0" smtClean="0"/>
              <a:t> </a:t>
            </a:r>
            <a:r>
              <a:rPr lang="en-US" b="0" dirty="0" smtClean="0"/>
              <a:t>a</a:t>
            </a:r>
            <a:r>
              <a:rPr lang="en-US" dirty="0" smtClean="0"/>
              <a:t> unique platform index </a:t>
            </a:r>
            <a:r>
              <a:rPr lang="en-US" b="0" dirty="0" smtClean="0"/>
              <a:t>that will never be reassigned during the simulation</a:t>
            </a:r>
          </a:p>
          <a:p>
            <a:pPr lvl="1">
              <a:lnSpc>
                <a:spcPct val="120000"/>
              </a:lnSpc>
            </a:pPr>
            <a:r>
              <a:rPr lang="en-US" b="0" dirty="0" smtClean="0"/>
              <a:t>The platform index is not assigned until </a:t>
            </a:r>
            <a:r>
              <a:rPr lang="en-US" sz="1800" dirty="0">
                <a:solidFill>
                  <a:srgbClr val="0000FF"/>
                </a:solidFill>
                <a:latin typeface="Consolas" panose="020B0609020204030204" pitchFamily="49" charset="0"/>
              </a:rPr>
              <a:t>WsfSimulation</a:t>
            </a:r>
            <a:r>
              <a:rPr lang="en-US" sz="1800" dirty="0">
                <a:solidFill>
                  <a:srgbClr val="000000"/>
                </a:solidFill>
                <a:latin typeface="Consolas" panose="020B0609020204030204" pitchFamily="49" charset="0"/>
              </a:rPr>
              <a:t>::</a:t>
            </a:r>
            <a:r>
              <a:rPr lang="en-US" sz="1800" dirty="0">
                <a:solidFill>
                  <a:srgbClr val="880000"/>
                </a:solidFill>
                <a:latin typeface="Consolas" panose="020B0609020204030204" pitchFamily="49" charset="0"/>
              </a:rPr>
              <a:t>AddPlatform</a:t>
            </a:r>
            <a:r>
              <a:rPr lang="en-US" sz="1800" dirty="0" smtClean="0"/>
              <a:t> </a:t>
            </a:r>
            <a:r>
              <a:rPr lang="en-US" b="0" dirty="0" smtClean="0"/>
              <a:t>is</a:t>
            </a:r>
            <a:r>
              <a:rPr lang="en-US" dirty="0" smtClean="0"/>
              <a:t> </a:t>
            </a:r>
            <a:r>
              <a:rPr lang="en-US" b="0" dirty="0" smtClean="0"/>
              <a:t>called from inside </a:t>
            </a:r>
            <a:r>
              <a:rPr lang="en-US" sz="1800" dirty="0">
                <a:solidFill>
                  <a:srgbClr val="0000FF"/>
                </a:solidFill>
                <a:latin typeface="Consolas" panose="020B0609020204030204" pitchFamily="49" charset="0"/>
              </a:rPr>
              <a:t>WsfSimulation</a:t>
            </a:r>
            <a:r>
              <a:rPr lang="en-US" sz="1800" dirty="0" smtClean="0">
                <a:solidFill>
                  <a:srgbClr val="000000"/>
                </a:solidFill>
                <a:latin typeface="Consolas" panose="020B0609020204030204" pitchFamily="49" charset="0"/>
              </a:rPr>
              <a:t>::</a:t>
            </a:r>
            <a:r>
              <a:rPr lang="en-US" sz="1800" dirty="0" smtClean="0">
                <a:solidFill>
                  <a:srgbClr val="880000"/>
                </a:solidFill>
                <a:latin typeface="Consolas" panose="020B0609020204030204" pitchFamily="49" charset="0"/>
              </a:rPr>
              <a:t>Initialize</a:t>
            </a:r>
            <a:r>
              <a:rPr lang="en-US" sz="1800" dirty="0" smtClean="0"/>
              <a:t> </a:t>
            </a:r>
          </a:p>
          <a:p>
            <a:r>
              <a:rPr lang="en-US" b="0" dirty="0" smtClean="0"/>
              <a:t>The platform index for an active platform can be retrieved by:</a:t>
            </a:r>
          </a:p>
          <a:p>
            <a:pPr lvl="1">
              <a:lnSpc>
                <a:spcPct val="120000"/>
              </a:lnSpc>
            </a:pPr>
            <a:r>
              <a:rPr lang="en-US" sz="1800" dirty="0" smtClean="0">
                <a:solidFill>
                  <a:srgbClr val="0000FF"/>
                </a:solidFill>
                <a:latin typeface="Consolas" panose="020B0609020204030204" pitchFamily="49" charset="0"/>
              </a:rPr>
              <a:t>size_t</a:t>
            </a:r>
            <a:r>
              <a:rPr lang="en-US" sz="1800" dirty="0" smtClean="0">
                <a:solidFill>
                  <a:srgbClr val="000000"/>
                </a:solidFill>
                <a:latin typeface="Consolas" panose="020B0609020204030204" pitchFamily="49" charset="0"/>
              </a:rPr>
              <a:t> </a:t>
            </a:r>
            <a:r>
              <a:rPr lang="en-US" sz="1800" dirty="0" smtClean="0">
                <a:solidFill>
                  <a:srgbClr val="000080"/>
                </a:solidFill>
                <a:latin typeface="Consolas" panose="020B0609020204030204" pitchFamily="49" charset="0"/>
              </a:rPr>
              <a:t>platformIndex</a:t>
            </a:r>
            <a:r>
              <a:rPr lang="en-US" sz="1800" dirty="0" smtClean="0">
                <a:solidFill>
                  <a:srgbClr val="000000"/>
                </a:solidFill>
                <a:latin typeface="Consolas" panose="020B0609020204030204" pitchFamily="49" charset="0"/>
              </a:rPr>
              <a:t> = </a:t>
            </a:r>
            <a:r>
              <a:rPr lang="en-US" sz="1800" dirty="0" smtClean="0">
                <a:solidFill>
                  <a:srgbClr val="000080"/>
                </a:solidFill>
                <a:latin typeface="Consolas" panose="020B0609020204030204" pitchFamily="49" charset="0"/>
              </a:rPr>
              <a:t>platformPtr</a:t>
            </a:r>
            <a:r>
              <a:rPr lang="en-US" sz="1800" dirty="0" smtClean="0">
                <a:solidFill>
                  <a:srgbClr val="000000"/>
                </a:solidFill>
                <a:latin typeface="Consolas" panose="020B0609020204030204" pitchFamily="49" charset="0"/>
              </a:rPr>
              <a:t>-&gt;</a:t>
            </a:r>
            <a:r>
              <a:rPr lang="en-US" sz="1800" dirty="0" smtClean="0">
                <a:solidFill>
                  <a:srgbClr val="880000"/>
                </a:solidFill>
                <a:latin typeface="Consolas" panose="020B0609020204030204" pitchFamily="49" charset="0"/>
              </a:rPr>
              <a:t>GetIndex</a:t>
            </a:r>
            <a:r>
              <a:rPr lang="en-US" sz="1800" dirty="0" smtClean="0">
                <a:solidFill>
                  <a:srgbClr val="000000"/>
                </a:solidFill>
                <a:latin typeface="Consolas" panose="020B0609020204030204" pitchFamily="49" charset="0"/>
              </a:rPr>
              <a:t>();</a:t>
            </a:r>
            <a:endParaRPr lang="en-US" sz="1800" dirty="0" smtClean="0"/>
          </a:p>
          <a:p>
            <a:r>
              <a:rPr lang="en-US" b="0" dirty="0" smtClean="0"/>
              <a:t>Given a platform index, the address of the associated platform can be retrieved by:</a:t>
            </a:r>
          </a:p>
          <a:p>
            <a:pPr lvl="1">
              <a:lnSpc>
                <a:spcPct val="120000"/>
              </a:lnSpc>
            </a:pPr>
            <a:r>
              <a:rPr lang="en-US" sz="1800" dirty="0" smtClean="0">
                <a:solidFill>
                  <a:srgbClr val="0000FF"/>
                </a:solidFill>
                <a:latin typeface="Consolas" panose="020B0609020204030204" pitchFamily="49" charset="0"/>
              </a:rPr>
              <a:t>WsfPlatform</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WsfSimulation</a:t>
            </a:r>
            <a:r>
              <a:rPr lang="en-US" sz="1800" dirty="0">
                <a:solidFill>
                  <a:srgbClr val="000000"/>
                </a:solidFill>
                <a:latin typeface="Consolas" panose="020B0609020204030204" pitchFamily="49" charset="0"/>
              </a:rPr>
              <a:t>::</a:t>
            </a:r>
            <a:r>
              <a:rPr lang="en-US" sz="1800" dirty="0">
                <a:solidFill>
                  <a:srgbClr val="880000"/>
                </a:solidFill>
                <a:latin typeface="Consolas" panose="020B0609020204030204" pitchFamily="49" charset="0"/>
              </a:rPr>
              <a:t>GetPlatformByIndex</a:t>
            </a:r>
            <a:r>
              <a:rPr lang="en-US" sz="1800" dirty="0">
                <a:solidFill>
                  <a:srgbClr val="000000"/>
                </a:solidFill>
                <a:latin typeface="Consolas" panose="020B0609020204030204" pitchFamily="49" charset="0"/>
              </a:rPr>
              <a:t>(</a:t>
            </a:r>
            <a:r>
              <a:rPr lang="en-US" sz="1800" dirty="0">
                <a:solidFill>
                  <a:srgbClr val="0000FF"/>
                </a:solidFill>
                <a:latin typeface="Consolas" panose="020B0609020204030204" pitchFamily="49" charset="0"/>
              </a:rPr>
              <a:t>size_t</a:t>
            </a:r>
            <a:r>
              <a:rPr lang="en-US" sz="1800" dirty="0">
                <a:solidFill>
                  <a:srgbClr val="000000"/>
                </a:solidFill>
                <a:latin typeface="Consolas" panose="020B0609020204030204" pitchFamily="49" charset="0"/>
              </a:rPr>
              <a:t> </a:t>
            </a:r>
            <a:r>
              <a:rPr lang="en-US" sz="1800" dirty="0">
                <a:solidFill>
                  <a:srgbClr val="000080"/>
                </a:solidFill>
                <a:latin typeface="Consolas" panose="020B0609020204030204" pitchFamily="49" charset="0"/>
              </a:rPr>
              <a:t>aIndex</a:t>
            </a:r>
            <a:r>
              <a:rPr lang="en-US" sz="1800" dirty="0">
                <a:solidFill>
                  <a:srgbClr val="000000"/>
                </a:solidFill>
                <a:latin typeface="Consolas" panose="020B0609020204030204" pitchFamily="49" charset="0"/>
              </a:rPr>
              <a:t>)</a:t>
            </a:r>
            <a:endParaRPr lang="en-US" sz="1800" dirty="0" smtClean="0"/>
          </a:p>
          <a:p>
            <a:pPr lvl="1">
              <a:lnSpc>
                <a:spcPct val="120000"/>
              </a:lnSpc>
            </a:pPr>
            <a:r>
              <a:rPr lang="en-US" b="0" dirty="0" smtClean="0"/>
              <a:t>The return value will be the pointer to the platform if it still exists or nullptr if the platform has been removed from the simulation (hence, you must check that the pointer returned is not nullptr before using it to access the platform.</a:t>
            </a:r>
          </a:p>
          <a:p>
            <a:endParaRPr lang="en-US" b="0"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Movers</a:t>
            </a:r>
            <a:endParaRPr lang="en-US" dirty="0"/>
          </a:p>
        </p:txBody>
      </p:sp>
      <p:sp>
        <p:nvSpPr>
          <p:cNvPr id="3" name="Content Placeholder 2"/>
          <p:cNvSpPr>
            <a:spLocks noGrp="1"/>
          </p:cNvSpPr>
          <p:nvPr>
            <p:ph idx="4294967295"/>
          </p:nvPr>
        </p:nvSpPr>
        <p:spPr>
          <a:xfrm>
            <a:off x="152400" y="1215421"/>
            <a:ext cx="8729662" cy="4953000"/>
          </a:xfrm>
          <a:prstGeom prst="rect">
            <a:avLst/>
          </a:prstGeom>
        </p:spPr>
        <p:txBody>
          <a:bodyPr/>
          <a:lstStyle/>
          <a:p>
            <a:pPr>
              <a:lnSpc>
                <a:spcPct val="80000"/>
              </a:lnSpc>
            </a:pPr>
            <a:r>
              <a:rPr lang="en-US" sz="2400" b="0" dirty="0" smtClean="0">
                <a:latin typeface="Arial" panose="020B0604020202020204" pitchFamily="34" charset="0"/>
                <a:cs typeface="Arial" panose="020B0604020202020204" pitchFamily="34" charset="0"/>
              </a:rPr>
              <a:t>A  </a:t>
            </a:r>
            <a:r>
              <a:rPr lang="en-US" sz="2400" b="1" dirty="0" smtClean="0">
                <a:latin typeface="Arial" panose="020B0604020202020204" pitchFamily="34" charset="0"/>
                <a:cs typeface="Arial" panose="020B0604020202020204" pitchFamily="34" charset="0"/>
              </a:rPr>
              <a:t>WsfMover </a:t>
            </a:r>
            <a:r>
              <a:rPr lang="en-US" sz="2400" b="0" dirty="0" smtClean="0">
                <a:latin typeface="Arial" panose="020B0604020202020204" pitchFamily="34" charset="0"/>
                <a:cs typeface="Arial" panose="020B0604020202020204" pitchFamily="34" charset="0"/>
              </a:rPr>
              <a:t>is a platform part that is responsible for maintaining the kinematic state (position, orientation, speed, acceleration, etc.) of the platform to which it is attached.</a:t>
            </a:r>
          </a:p>
          <a:p>
            <a:pPr>
              <a:lnSpc>
                <a:spcPct val="80000"/>
              </a:lnSpc>
            </a:pPr>
            <a:r>
              <a:rPr lang="en-US" sz="2400" b="0" dirty="0" smtClean="0">
                <a:latin typeface="Arial" panose="020B0604020202020204" pitchFamily="34" charset="0"/>
                <a:cs typeface="Arial" panose="020B0604020202020204" pitchFamily="34" charset="0"/>
              </a:rPr>
              <a:t>The mover is called by the simulation object to effect movement of platforms owned by the simulation.</a:t>
            </a:r>
          </a:p>
          <a:p>
            <a:pPr>
              <a:lnSpc>
                <a:spcPct val="80000"/>
              </a:lnSpc>
            </a:pPr>
            <a:r>
              <a:rPr lang="en-US" sz="2400" dirty="0" smtClean="0">
                <a:latin typeface="Arial" panose="020B0604020202020204" pitchFamily="34" charset="0"/>
                <a:cs typeface="Arial" panose="020B0604020202020204" pitchFamily="34" charset="0"/>
              </a:rPr>
              <a:t>Some Example Movers</a:t>
            </a:r>
            <a:endParaRPr lang="en-US" sz="4400" dirty="0" smtClean="0">
              <a:latin typeface="Arial" panose="020B0604020202020204" pitchFamily="34" charset="0"/>
              <a:cs typeface="Arial" panose="020B0604020202020204" pitchFamily="34" charset="0"/>
            </a:endParaRPr>
          </a:p>
          <a:p>
            <a:pPr lvl="1">
              <a:lnSpc>
                <a:spcPct val="80000"/>
              </a:lnSpc>
            </a:pPr>
            <a:r>
              <a:rPr lang="en-US" sz="1800" b="1" dirty="0" smtClean="0">
                <a:latin typeface="Arial" panose="020B0604020202020204" pitchFamily="34" charset="0"/>
                <a:cs typeface="Arial" panose="020B0604020202020204" pitchFamily="34" charset="0"/>
              </a:rPr>
              <a:t>Air Mover </a:t>
            </a:r>
            <a:r>
              <a:rPr lang="en-US" sz="1800" dirty="0" smtClean="0">
                <a:latin typeface="Arial" panose="020B0604020202020204" pitchFamily="34" charset="0"/>
                <a:cs typeface="Arial" panose="020B0604020202020204" pitchFamily="34" charset="0"/>
              </a:rPr>
              <a:t>- Waypoint mover for aircraft.</a:t>
            </a:r>
          </a:p>
          <a:p>
            <a:pPr lvl="1">
              <a:lnSpc>
                <a:spcPct val="80000"/>
              </a:lnSpc>
            </a:pPr>
            <a:r>
              <a:rPr lang="en-US" sz="1800" b="1" dirty="0" smtClean="0">
                <a:latin typeface="Arial" panose="020B0604020202020204" pitchFamily="34" charset="0"/>
                <a:cs typeface="Arial" panose="020B0604020202020204" pitchFamily="34" charset="0"/>
              </a:rPr>
              <a:t>Ground Mover </a:t>
            </a:r>
            <a:r>
              <a:rPr lang="en-US" sz="1800" dirty="0" smtClean="0">
                <a:latin typeface="Arial" panose="020B0604020202020204" pitchFamily="34" charset="0"/>
                <a:cs typeface="Arial" panose="020B0604020202020204" pitchFamily="34" charset="0"/>
              </a:rPr>
              <a:t>- Waypoint mover for ground vehicles.</a:t>
            </a:r>
          </a:p>
          <a:p>
            <a:pPr lvl="1">
              <a:lnSpc>
                <a:spcPct val="80000"/>
              </a:lnSpc>
            </a:pPr>
            <a:r>
              <a:rPr lang="en-US" sz="1800" b="1" dirty="0" smtClean="0">
                <a:latin typeface="Arial" panose="020B0604020202020204" pitchFamily="34" charset="0"/>
                <a:cs typeface="Arial" panose="020B0604020202020204" pitchFamily="34" charset="0"/>
              </a:rPr>
              <a:t>Guided Mover </a:t>
            </a:r>
            <a:r>
              <a:rPr lang="en-US" sz="1800" dirty="0" smtClean="0">
                <a:latin typeface="Arial" panose="020B0604020202020204" pitchFamily="34" charset="0"/>
                <a:cs typeface="Arial" panose="020B0604020202020204" pitchFamily="34" charset="0"/>
              </a:rPr>
              <a:t>- A specialized mover that imposes a Newtonian dynamics model with specified mass properties, applied aerodynamic forces, and via steering commands issued from a guidance computer.</a:t>
            </a:r>
          </a:p>
          <a:p>
            <a:pPr lvl="1">
              <a:lnSpc>
                <a:spcPct val="80000"/>
              </a:lnSpc>
            </a:pPr>
            <a:r>
              <a:rPr lang="en-US" sz="1800" b="1" dirty="0" smtClean="0">
                <a:latin typeface="Arial" panose="020B0604020202020204" pitchFamily="34" charset="0"/>
                <a:cs typeface="Arial" panose="020B0604020202020204" pitchFamily="34" charset="0"/>
              </a:rPr>
              <a:t>NORAD Space Mover </a:t>
            </a:r>
            <a:r>
              <a:rPr lang="en-US" sz="1800" dirty="0" smtClean="0">
                <a:latin typeface="Arial" panose="020B0604020202020204" pitchFamily="34" charset="0"/>
                <a:cs typeface="Arial" panose="020B0604020202020204" pitchFamily="34" charset="0"/>
              </a:rPr>
              <a:t>- A specialized mover for earth-orbiting satellites.</a:t>
            </a:r>
          </a:p>
          <a:p>
            <a:pPr lvl="1">
              <a:lnSpc>
                <a:spcPct val="80000"/>
              </a:lnSpc>
            </a:pPr>
            <a:r>
              <a:rPr lang="en-US" sz="1800" b="1" dirty="0" smtClean="0">
                <a:latin typeface="Arial" panose="020B0604020202020204" pitchFamily="34" charset="0"/>
                <a:cs typeface="Arial" panose="020B0604020202020204" pitchFamily="34" charset="0"/>
              </a:rPr>
              <a:t>Road Mover </a:t>
            </a:r>
            <a:r>
              <a:rPr lang="en-US" sz="1800" dirty="0" smtClean="0">
                <a:latin typeface="Arial" panose="020B0604020202020204" pitchFamily="34" charset="0"/>
                <a:cs typeface="Arial" panose="020B0604020202020204" pitchFamily="34" charset="0"/>
              </a:rPr>
              <a:t>- A ground mover that moves along a road network                (WsfRouteNetwork).</a:t>
            </a:r>
          </a:p>
          <a:p>
            <a:pPr lvl="1">
              <a:lnSpc>
                <a:spcPct val="80000"/>
              </a:lnSpc>
            </a:pPr>
            <a:r>
              <a:rPr lang="en-US" sz="1800" b="1" dirty="0" smtClean="0">
                <a:latin typeface="Arial" panose="020B0604020202020204" pitchFamily="34" charset="0"/>
                <a:cs typeface="Arial" panose="020B0604020202020204" pitchFamily="34" charset="0"/>
              </a:rPr>
              <a:t>Surface Mover </a:t>
            </a:r>
            <a:r>
              <a:rPr lang="en-US" sz="1800" dirty="0" smtClean="0">
                <a:latin typeface="Arial" panose="020B0604020202020204" pitchFamily="34" charset="0"/>
                <a:cs typeface="Arial" panose="020B0604020202020204" pitchFamily="34" charset="0"/>
              </a:rPr>
              <a:t>- Waypoint mover for sea-borne vehicles. </a:t>
            </a:r>
          </a:p>
          <a:p>
            <a:pPr lvl="1">
              <a:lnSpc>
                <a:spcPct val="80000"/>
              </a:lnSpc>
            </a:pPr>
            <a:r>
              <a:rPr lang="en-US" sz="1800" b="1" dirty="0" smtClean="0">
                <a:latin typeface="Arial" panose="020B0604020202020204" pitchFamily="34" charset="0"/>
                <a:cs typeface="Arial" panose="020B0604020202020204" pitchFamily="34" charset="0"/>
              </a:rPr>
              <a:t>Time-Space-Position-Information (TSPI) Mover </a:t>
            </a:r>
            <a:r>
              <a:rPr lang="en-US" sz="1800" dirty="0" smtClean="0">
                <a:latin typeface="Arial" panose="020B0604020202020204" pitchFamily="34" charset="0"/>
                <a:cs typeface="Arial" panose="020B0604020202020204" pitchFamily="34" charset="0"/>
              </a:rPr>
              <a:t>- A mover that updates position based on data for a TSPI file.</a:t>
            </a:r>
          </a:p>
          <a:p>
            <a:pPr>
              <a:buNone/>
            </a:pPr>
            <a:endParaRPr lang="en-US"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9808888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a:xfrm>
            <a:off x="457200" y="1066800"/>
            <a:ext cx="8229600" cy="5638800"/>
          </a:xfrm>
        </p:spPr>
        <p:txBody>
          <a:bodyPr>
            <a:normAutofit fontScale="70000" lnSpcReduction="20000"/>
          </a:bodyPr>
          <a:lstStyle/>
          <a:p>
            <a:pPr>
              <a:spcBef>
                <a:spcPts val="600"/>
              </a:spcBef>
            </a:pPr>
            <a:r>
              <a:rPr lang="en-US" b="0" dirty="0" smtClean="0"/>
              <a:t>This presentation provides an overview of the </a:t>
            </a:r>
            <a:r>
              <a:rPr lang="en-US" dirty="0" smtClean="0"/>
              <a:t>AFSIM</a:t>
            </a:r>
            <a:r>
              <a:rPr lang="en-US" b="0" dirty="0" smtClean="0"/>
              <a:t> architecture.</a:t>
            </a:r>
          </a:p>
          <a:p>
            <a:pPr>
              <a:spcBef>
                <a:spcPts val="600"/>
              </a:spcBef>
            </a:pPr>
            <a:r>
              <a:rPr lang="en-US" b="0" dirty="0" smtClean="0"/>
              <a:t>This training is designed to teach developers how to create mission-level simulations using the </a:t>
            </a:r>
            <a:r>
              <a:rPr lang="en-US" dirty="0" smtClean="0"/>
              <a:t>AFSIM</a:t>
            </a:r>
            <a:r>
              <a:rPr lang="en-US" b="0" dirty="0" smtClean="0"/>
              <a:t> simulation framework. </a:t>
            </a:r>
          </a:p>
          <a:p>
            <a:pPr>
              <a:spcBef>
                <a:spcPts val="600"/>
              </a:spcBef>
            </a:pPr>
            <a:r>
              <a:rPr lang="en-US" b="0" dirty="0" smtClean="0"/>
              <a:t>Labs are provided for the following areas: </a:t>
            </a:r>
            <a:endParaRPr lang="en-US" sz="1400" b="0" dirty="0" smtClean="0">
              <a:solidFill>
                <a:schemeClr val="tx2">
                  <a:lumMod val="60000"/>
                  <a:lumOff val="40000"/>
                </a:schemeClr>
              </a:solidFill>
            </a:endParaRPr>
          </a:p>
          <a:p>
            <a:pPr lvl="1"/>
            <a:r>
              <a:rPr lang="en-US" sz="1600" b="0" dirty="0" smtClean="0">
                <a:solidFill>
                  <a:srgbClr val="000000"/>
                </a:solidFill>
              </a:rPr>
              <a:t>Building </a:t>
            </a:r>
            <a:r>
              <a:rPr lang="en-US" sz="1600" dirty="0" smtClean="0">
                <a:solidFill>
                  <a:srgbClr val="000000"/>
                </a:solidFill>
              </a:rPr>
              <a:t>AFSIM</a:t>
            </a:r>
            <a:r>
              <a:rPr lang="en-US" sz="1600" b="0" dirty="0" smtClean="0">
                <a:solidFill>
                  <a:srgbClr val="000000"/>
                </a:solidFill>
              </a:rPr>
              <a:t> with CMAKE</a:t>
            </a:r>
          </a:p>
          <a:p>
            <a:pPr lvl="1"/>
            <a:r>
              <a:rPr lang="en-US" sz="1600" b="0" dirty="0" smtClean="0">
                <a:solidFill>
                  <a:srgbClr val="000000"/>
                </a:solidFill>
              </a:rPr>
              <a:t>Sensor </a:t>
            </a:r>
            <a:endParaRPr lang="en-US" sz="1600" b="0" dirty="0">
              <a:solidFill>
                <a:srgbClr val="000000"/>
              </a:solidFill>
            </a:endParaRPr>
          </a:p>
          <a:p>
            <a:pPr lvl="2"/>
            <a:r>
              <a:rPr lang="en-US" sz="1300" b="0" dirty="0">
                <a:solidFill>
                  <a:srgbClr val="000000"/>
                </a:solidFill>
              </a:rPr>
              <a:t>Exercise 1: </a:t>
            </a:r>
            <a:r>
              <a:rPr lang="en-US" sz="1300" b="0" dirty="0" smtClean="0">
                <a:solidFill>
                  <a:srgbClr val="000000"/>
                </a:solidFill>
              </a:rPr>
              <a:t>Understanding </a:t>
            </a:r>
            <a:r>
              <a:rPr lang="en-US" sz="1300" dirty="0" smtClean="0">
                <a:solidFill>
                  <a:srgbClr val="000000"/>
                </a:solidFill>
              </a:rPr>
              <a:t>AFSIM</a:t>
            </a:r>
            <a:r>
              <a:rPr lang="en-US" sz="1300" b="0" dirty="0" smtClean="0">
                <a:solidFill>
                  <a:srgbClr val="000000"/>
                </a:solidFill>
              </a:rPr>
              <a:t> Plugins and Extensions </a:t>
            </a:r>
            <a:endParaRPr lang="en-US" sz="1300" b="0" dirty="0">
              <a:solidFill>
                <a:srgbClr val="000000"/>
              </a:solidFill>
            </a:endParaRPr>
          </a:p>
          <a:p>
            <a:pPr lvl="2"/>
            <a:r>
              <a:rPr lang="en-US" sz="1300" b="0" dirty="0">
                <a:solidFill>
                  <a:srgbClr val="000000"/>
                </a:solidFill>
              </a:rPr>
              <a:t>Exercise 2: Creating a custom </a:t>
            </a:r>
            <a:r>
              <a:rPr lang="en-US" sz="1300" dirty="0">
                <a:solidFill>
                  <a:srgbClr val="000000"/>
                </a:solidFill>
              </a:rPr>
              <a:t>AFSIM</a:t>
            </a:r>
            <a:r>
              <a:rPr lang="en-US" sz="1300" b="0" dirty="0">
                <a:solidFill>
                  <a:srgbClr val="000000"/>
                </a:solidFill>
              </a:rPr>
              <a:t> </a:t>
            </a:r>
            <a:r>
              <a:rPr lang="en-US" sz="1300" b="0" dirty="0" smtClean="0">
                <a:solidFill>
                  <a:srgbClr val="000000"/>
                </a:solidFill>
              </a:rPr>
              <a:t>sensor</a:t>
            </a:r>
          </a:p>
          <a:p>
            <a:pPr lvl="2"/>
            <a:r>
              <a:rPr lang="en-US" sz="1300" b="0" dirty="0" smtClean="0">
                <a:solidFill>
                  <a:srgbClr val="000000"/>
                </a:solidFill>
              </a:rPr>
              <a:t>Exercise 3: Creating a custom </a:t>
            </a:r>
            <a:r>
              <a:rPr lang="en-US" sz="1300" dirty="0" smtClean="0">
                <a:solidFill>
                  <a:srgbClr val="000000"/>
                </a:solidFill>
              </a:rPr>
              <a:t>AFSIM</a:t>
            </a:r>
            <a:r>
              <a:rPr lang="en-US" sz="1300" b="0" dirty="0" smtClean="0">
                <a:solidFill>
                  <a:srgbClr val="000000"/>
                </a:solidFill>
              </a:rPr>
              <a:t> sensor script interface</a:t>
            </a:r>
            <a:endParaRPr lang="en-US" sz="1300" b="0" dirty="0">
              <a:solidFill>
                <a:srgbClr val="000000"/>
              </a:solidFill>
            </a:endParaRPr>
          </a:p>
          <a:p>
            <a:pPr lvl="1"/>
            <a:r>
              <a:rPr lang="en-US" sz="1600" b="0" dirty="0" smtClean="0">
                <a:solidFill>
                  <a:srgbClr val="000000"/>
                </a:solidFill>
              </a:rPr>
              <a:t>Weapon</a:t>
            </a:r>
          </a:p>
          <a:p>
            <a:pPr lvl="2"/>
            <a:r>
              <a:rPr lang="en-US" sz="1300" b="0" dirty="0" smtClean="0">
                <a:solidFill>
                  <a:srgbClr val="000000"/>
                </a:solidFill>
              </a:rPr>
              <a:t>Exercise 1: Registering a new Application Extension</a:t>
            </a:r>
          </a:p>
          <a:p>
            <a:pPr lvl="2"/>
            <a:r>
              <a:rPr lang="en-US" sz="1300" b="0" dirty="0" smtClean="0">
                <a:solidFill>
                  <a:srgbClr val="000000"/>
                </a:solidFill>
              </a:rPr>
              <a:t>Exercise </a:t>
            </a:r>
            <a:r>
              <a:rPr lang="en-US" sz="1300" b="0" dirty="0">
                <a:solidFill>
                  <a:srgbClr val="000000"/>
                </a:solidFill>
              </a:rPr>
              <a:t>2</a:t>
            </a:r>
            <a:r>
              <a:rPr lang="en-US" sz="1300" b="0" dirty="0" smtClean="0">
                <a:solidFill>
                  <a:srgbClr val="000000"/>
                </a:solidFill>
              </a:rPr>
              <a:t>: Creating a custom </a:t>
            </a:r>
            <a:r>
              <a:rPr lang="en-US" sz="1300" dirty="0" smtClean="0">
                <a:solidFill>
                  <a:srgbClr val="000000"/>
                </a:solidFill>
              </a:rPr>
              <a:t>AFSIM</a:t>
            </a:r>
            <a:r>
              <a:rPr lang="en-US" sz="1300" b="0" dirty="0" smtClean="0">
                <a:solidFill>
                  <a:srgbClr val="000000"/>
                </a:solidFill>
              </a:rPr>
              <a:t> weapon </a:t>
            </a:r>
          </a:p>
          <a:p>
            <a:pPr lvl="1"/>
            <a:r>
              <a:rPr lang="en-US" sz="1600" b="0" dirty="0">
                <a:solidFill>
                  <a:srgbClr val="000000"/>
                </a:solidFill>
              </a:rPr>
              <a:t>Mover</a:t>
            </a:r>
          </a:p>
          <a:p>
            <a:pPr lvl="2"/>
            <a:r>
              <a:rPr lang="en-US" sz="1300" b="0" dirty="0">
                <a:solidFill>
                  <a:srgbClr val="000000"/>
                </a:solidFill>
              </a:rPr>
              <a:t>Exercise 1: Registering a new Application </a:t>
            </a:r>
            <a:r>
              <a:rPr lang="en-US" sz="1300" b="0" dirty="0" smtClean="0">
                <a:solidFill>
                  <a:srgbClr val="000000"/>
                </a:solidFill>
              </a:rPr>
              <a:t>Extension</a:t>
            </a:r>
          </a:p>
          <a:p>
            <a:pPr lvl="2"/>
            <a:r>
              <a:rPr lang="en-US" sz="1300" b="0" dirty="0" smtClean="0">
                <a:solidFill>
                  <a:srgbClr val="000000"/>
                </a:solidFill>
              </a:rPr>
              <a:t>Exercise 2: </a:t>
            </a:r>
            <a:r>
              <a:rPr lang="en-US" sz="1300" b="0" dirty="0">
                <a:solidFill>
                  <a:srgbClr val="000000"/>
                </a:solidFill>
              </a:rPr>
              <a:t>Creating a custom </a:t>
            </a:r>
            <a:r>
              <a:rPr lang="en-US" sz="1300" dirty="0">
                <a:solidFill>
                  <a:srgbClr val="000000"/>
                </a:solidFill>
              </a:rPr>
              <a:t>AFSIM</a:t>
            </a:r>
            <a:r>
              <a:rPr lang="en-US" sz="1300" b="0" dirty="0">
                <a:solidFill>
                  <a:srgbClr val="000000"/>
                </a:solidFill>
              </a:rPr>
              <a:t> mover </a:t>
            </a:r>
            <a:r>
              <a:rPr lang="en-US" sz="1300" b="0" dirty="0" smtClean="0">
                <a:solidFill>
                  <a:srgbClr val="000000"/>
                </a:solidFill>
              </a:rPr>
              <a:t>utilizing MATLAB DLLs</a:t>
            </a:r>
            <a:endParaRPr lang="en-US" sz="1300" b="0" dirty="0">
              <a:solidFill>
                <a:srgbClr val="000000"/>
              </a:solidFill>
            </a:endParaRPr>
          </a:p>
          <a:p>
            <a:pPr lvl="2"/>
            <a:r>
              <a:rPr lang="en-US" sz="1300" b="0" dirty="0" smtClean="0">
                <a:solidFill>
                  <a:srgbClr val="000000"/>
                </a:solidFill>
              </a:rPr>
              <a:t>Exercise </a:t>
            </a:r>
            <a:r>
              <a:rPr lang="en-US" sz="1300" b="0" dirty="0">
                <a:solidFill>
                  <a:srgbClr val="000000"/>
                </a:solidFill>
              </a:rPr>
              <a:t>3 [optional]: Compiling a MATLAB DLL </a:t>
            </a:r>
          </a:p>
          <a:p>
            <a:pPr lvl="1"/>
            <a:r>
              <a:rPr lang="en-US" sz="1600" b="0" dirty="0" smtClean="0">
                <a:solidFill>
                  <a:srgbClr val="000000"/>
                </a:solidFill>
              </a:rPr>
              <a:t>Components</a:t>
            </a:r>
            <a:endParaRPr lang="en-US" sz="1600" b="0" dirty="0">
              <a:solidFill>
                <a:srgbClr val="000000"/>
              </a:solidFill>
            </a:endParaRPr>
          </a:p>
          <a:p>
            <a:pPr lvl="2"/>
            <a:r>
              <a:rPr lang="en-US" sz="1300" b="0" dirty="0">
                <a:solidFill>
                  <a:srgbClr val="000000"/>
                </a:solidFill>
              </a:rPr>
              <a:t>Exercise 1: </a:t>
            </a:r>
            <a:r>
              <a:rPr lang="en-US" sz="1300" b="0" dirty="0" smtClean="0">
                <a:solidFill>
                  <a:srgbClr val="000000"/>
                </a:solidFill>
              </a:rPr>
              <a:t>Registering a new Application Extension, a new Scenario Extension, and a Component Factory </a:t>
            </a:r>
          </a:p>
          <a:p>
            <a:pPr lvl="2"/>
            <a:r>
              <a:rPr lang="en-US" sz="1300" b="0" dirty="0">
                <a:solidFill>
                  <a:srgbClr val="000000"/>
                </a:solidFill>
              </a:rPr>
              <a:t>Exercise </a:t>
            </a:r>
            <a:r>
              <a:rPr lang="en-US" sz="1300" b="0" dirty="0" smtClean="0">
                <a:solidFill>
                  <a:srgbClr val="000000"/>
                </a:solidFill>
              </a:rPr>
              <a:t>2: </a:t>
            </a:r>
            <a:r>
              <a:rPr lang="en-US" sz="1300" b="0" dirty="0">
                <a:solidFill>
                  <a:srgbClr val="000000"/>
                </a:solidFill>
              </a:rPr>
              <a:t>Creating a custom </a:t>
            </a:r>
            <a:r>
              <a:rPr lang="en-US" sz="1300" dirty="0">
                <a:solidFill>
                  <a:srgbClr val="000000"/>
                </a:solidFill>
              </a:rPr>
              <a:t>AFSIM</a:t>
            </a:r>
            <a:r>
              <a:rPr lang="en-US" sz="1300" b="0" dirty="0">
                <a:solidFill>
                  <a:srgbClr val="000000"/>
                </a:solidFill>
              </a:rPr>
              <a:t> </a:t>
            </a:r>
            <a:r>
              <a:rPr lang="en-US" sz="1300" b="0" dirty="0" smtClean="0">
                <a:solidFill>
                  <a:srgbClr val="000000"/>
                </a:solidFill>
              </a:rPr>
              <a:t>Component</a:t>
            </a:r>
          </a:p>
          <a:p>
            <a:pPr lvl="2"/>
            <a:r>
              <a:rPr lang="en-US" sz="1300" b="0" dirty="0" smtClean="0">
                <a:solidFill>
                  <a:srgbClr val="000000"/>
                </a:solidFill>
              </a:rPr>
              <a:t>Exercise 3: Creating a </a:t>
            </a:r>
            <a:r>
              <a:rPr lang="en-US" sz="1300" b="0" dirty="0" err="1" smtClean="0">
                <a:solidFill>
                  <a:srgbClr val="000000"/>
                </a:solidFill>
              </a:rPr>
              <a:t>ComponentFactory</a:t>
            </a:r>
            <a:endParaRPr lang="en-US" sz="1300" b="0" dirty="0" smtClean="0">
              <a:solidFill>
                <a:srgbClr val="000000"/>
              </a:solidFill>
            </a:endParaRPr>
          </a:p>
          <a:p>
            <a:pPr lvl="2"/>
            <a:r>
              <a:rPr lang="en-US" sz="1300" b="0" dirty="0" err="1" smtClean="0">
                <a:solidFill>
                  <a:srgbClr val="000000"/>
                </a:solidFill>
              </a:rPr>
              <a:t>Exersise</a:t>
            </a:r>
            <a:r>
              <a:rPr lang="en-US" sz="1300" b="0" dirty="0" smtClean="0">
                <a:solidFill>
                  <a:srgbClr val="000000"/>
                </a:solidFill>
              </a:rPr>
              <a:t> 4: Creating a custom </a:t>
            </a:r>
            <a:r>
              <a:rPr lang="en-US" sz="1300" dirty="0" smtClean="0">
                <a:solidFill>
                  <a:srgbClr val="000000"/>
                </a:solidFill>
              </a:rPr>
              <a:t>AFSIM</a:t>
            </a:r>
            <a:r>
              <a:rPr lang="en-US" sz="1300" b="0" dirty="0" smtClean="0">
                <a:solidFill>
                  <a:srgbClr val="000000"/>
                </a:solidFill>
              </a:rPr>
              <a:t> Components script interface</a:t>
            </a:r>
            <a:endParaRPr lang="en-US" sz="1300" b="0" dirty="0">
              <a:solidFill>
                <a:srgbClr val="000000"/>
              </a:solidFill>
            </a:endParaRPr>
          </a:p>
          <a:p>
            <a:pPr lvl="1"/>
            <a:r>
              <a:rPr lang="en-US" sz="1600" b="0" dirty="0" smtClean="0">
                <a:solidFill>
                  <a:srgbClr val="000000"/>
                </a:solidFill>
              </a:rPr>
              <a:t>Observer</a:t>
            </a:r>
            <a:endParaRPr lang="en-US" sz="1600" b="0" dirty="0">
              <a:solidFill>
                <a:srgbClr val="000000"/>
              </a:solidFill>
            </a:endParaRPr>
          </a:p>
          <a:p>
            <a:pPr lvl="2"/>
            <a:r>
              <a:rPr lang="en-US" sz="1300" b="0" dirty="0">
                <a:solidFill>
                  <a:srgbClr val="000000"/>
                </a:solidFill>
              </a:rPr>
              <a:t>Exercise 1: Creating a custom </a:t>
            </a:r>
            <a:r>
              <a:rPr lang="en-US" sz="1300" dirty="0">
                <a:solidFill>
                  <a:srgbClr val="000000"/>
                </a:solidFill>
              </a:rPr>
              <a:t>AFSIM</a:t>
            </a:r>
            <a:r>
              <a:rPr lang="en-US" sz="1300" b="0" dirty="0">
                <a:solidFill>
                  <a:srgbClr val="000000"/>
                </a:solidFill>
              </a:rPr>
              <a:t> </a:t>
            </a:r>
            <a:r>
              <a:rPr lang="en-US" sz="1300" b="0" dirty="0" smtClean="0">
                <a:solidFill>
                  <a:srgbClr val="000000"/>
                </a:solidFill>
              </a:rPr>
              <a:t>observer with a default application extension and a new Scenario Extension </a:t>
            </a:r>
            <a:endParaRPr lang="en-US" sz="1300" b="0" dirty="0">
              <a:solidFill>
                <a:srgbClr val="000000"/>
              </a:solidFill>
            </a:endParaRPr>
          </a:p>
          <a:p>
            <a:pPr lvl="1"/>
            <a:r>
              <a:rPr lang="en-US" sz="1600" b="0" dirty="0" smtClean="0">
                <a:solidFill>
                  <a:srgbClr val="000000"/>
                </a:solidFill>
              </a:rPr>
              <a:t>Communications</a:t>
            </a:r>
          </a:p>
          <a:p>
            <a:pPr lvl="2"/>
            <a:r>
              <a:rPr lang="en-US" sz="1300" b="0" dirty="0">
                <a:solidFill>
                  <a:srgbClr val="000000"/>
                </a:solidFill>
              </a:rPr>
              <a:t>Exercise 1: Registering a </a:t>
            </a:r>
            <a:r>
              <a:rPr lang="en-US" sz="1300" b="0" dirty="0" smtClean="0">
                <a:solidFill>
                  <a:srgbClr val="000000"/>
                </a:solidFill>
              </a:rPr>
              <a:t>default </a:t>
            </a:r>
            <a:r>
              <a:rPr lang="en-US" sz="1300" b="0" dirty="0">
                <a:solidFill>
                  <a:srgbClr val="000000"/>
                </a:solidFill>
              </a:rPr>
              <a:t>Application Extension, a new Scenario Extension, and a </a:t>
            </a:r>
            <a:r>
              <a:rPr lang="en-US" sz="1300" b="0" dirty="0" smtClean="0">
                <a:solidFill>
                  <a:srgbClr val="000000"/>
                </a:solidFill>
              </a:rPr>
              <a:t>new Simulation Extension</a:t>
            </a:r>
          </a:p>
          <a:p>
            <a:pPr lvl="2"/>
            <a:r>
              <a:rPr lang="en-US" sz="1300" b="0" dirty="0" smtClean="0">
                <a:solidFill>
                  <a:srgbClr val="000000"/>
                </a:solidFill>
              </a:rPr>
              <a:t>Exercise 2: Implementing </a:t>
            </a:r>
            <a:r>
              <a:rPr lang="en-US" sz="1300" b="0" dirty="0" err="1" smtClean="0">
                <a:solidFill>
                  <a:srgbClr val="000000"/>
                </a:solidFill>
              </a:rPr>
              <a:t>ProcessInput</a:t>
            </a:r>
            <a:r>
              <a:rPr lang="en-US" sz="1300" b="0" dirty="0" smtClean="0">
                <a:solidFill>
                  <a:srgbClr val="000000"/>
                </a:solidFill>
              </a:rPr>
              <a:t> for the communication’s scenario</a:t>
            </a:r>
          </a:p>
          <a:p>
            <a:pPr lvl="2"/>
            <a:r>
              <a:rPr lang="en-US" sz="1300" b="0" dirty="0" smtClean="0">
                <a:solidFill>
                  <a:srgbClr val="000000"/>
                </a:solidFill>
              </a:rPr>
              <a:t>Exercise </a:t>
            </a:r>
            <a:r>
              <a:rPr lang="en-US" sz="1300" b="0" dirty="0">
                <a:solidFill>
                  <a:srgbClr val="000000"/>
                </a:solidFill>
              </a:rPr>
              <a:t>3</a:t>
            </a:r>
            <a:r>
              <a:rPr lang="en-US" sz="1300" b="0" dirty="0" smtClean="0">
                <a:solidFill>
                  <a:srgbClr val="000000"/>
                </a:solidFill>
              </a:rPr>
              <a:t>: Creating a custom </a:t>
            </a:r>
            <a:r>
              <a:rPr lang="en-US" sz="1300" dirty="0" smtClean="0">
                <a:solidFill>
                  <a:srgbClr val="000000"/>
                </a:solidFill>
              </a:rPr>
              <a:t>AFSIM</a:t>
            </a:r>
            <a:r>
              <a:rPr lang="en-US" sz="1300" b="0" dirty="0" smtClean="0">
                <a:solidFill>
                  <a:srgbClr val="000000"/>
                </a:solidFill>
              </a:rPr>
              <a:t> communication device and message </a:t>
            </a:r>
          </a:p>
          <a:p>
            <a:pPr lvl="2"/>
            <a:r>
              <a:rPr lang="en-US" sz="1300" b="0" dirty="0" smtClean="0">
                <a:solidFill>
                  <a:srgbClr val="000000"/>
                </a:solidFill>
              </a:rPr>
              <a:t>Exercise 4: Creating a custom </a:t>
            </a:r>
            <a:r>
              <a:rPr lang="en-US" sz="1300" dirty="0" smtClean="0">
                <a:solidFill>
                  <a:srgbClr val="000000"/>
                </a:solidFill>
              </a:rPr>
              <a:t>AFSIM</a:t>
            </a:r>
            <a:r>
              <a:rPr lang="en-US" sz="1300" b="0" dirty="0" smtClean="0">
                <a:solidFill>
                  <a:srgbClr val="000000"/>
                </a:solidFill>
              </a:rPr>
              <a:t> Communications script interface</a:t>
            </a:r>
            <a:endParaRPr lang="en-US" sz="1600" b="0" dirty="0" smtClean="0">
              <a:solidFill>
                <a:srgbClr val="000000"/>
              </a:solidFill>
            </a:endParaRPr>
          </a:p>
          <a:p>
            <a:pPr lvl="1"/>
            <a:r>
              <a:rPr lang="en-US" sz="1600" b="0" dirty="0" smtClean="0">
                <a:solidFill>
                  <a:srgbClr val="000000"/>
                </a:solidFill>
              </a:rPr>
              <a:t>eXternal </a:t>
            </a:r>
            <a:r>
              <a:rPr lang="en-US" sz="1600" b="0" dirty="0">
                <a:solidFill>
                  <a:srgbClr val="000000"/>
                </a:solidFill>
              </a:rPr>
              <a:t>IO (XIO)</a:t>
            </a:r>
          </a:p>
          <a:p>
            <a:pPr lvl="2"/>
            <a:r>
              <a:rPr lang="en-US" sz="1300" b="0" dirty="0">
                <a:solidFill>
                  <a:srgbClr val="000000"/>
                </a:solidFill>
              </a:rPr>
              <a:t>Exercise 1: Registering a default Application Extension, a new Scenario Extension, and a new Simulation </a:t>
            </a:r>
            <a:r>
              <a:rPr lang="en-US" sz="1300" b="0" dirty="0" smtClean="0">
                <a:solidFill>
                  <a:srgbClr val="000000"/>
                </a:solidFill>
              </a:rPr>
              <a:t>Extension</a:t>
            </a:r>
            <a:endParaRPr lang="en-US" sz="1300" b="0" dirty="0">
              <a:solidFill>
                <a:srgbClr val="000000"/>
              </a:solidFill>
            </a:endParaRPr>
          </a:p>
          <a:p>
            <a:pPr lvl="2"/>
            <a:r>
              <a:rPr lang="en-US" sz="1300" b="0" dirty="0">
                <a:solidFill>
                  <a:srgbClr val="000000"/>
                </a:solidFill>
              </a:rPr>
              <a:t>Exercise 2: </a:t>
            </a:r>
            <a:r>
              <a:rPr lang="en-US" sz="1300" b="0" dirty="0" smtClean="0">
                <a:solidFill>
                  <a:srgbClr val="000000"/>
                </a:solidFill>
              </a:rPr>
              <a:t>Implementing a Simulation Extension that reads </a:t>
            </a:r>
            <a:r>
              <a:rPr lang="en-US" sz="1300" b="0" dirty="0">
                <a:solidFill>
                  <a:srgbClr val="000000"/>
                </a:solidFill>
              </a:rPr>
              <a:t>and </a:t>
            </a:r>
            <a:r>
              <a:rPr lang="en-US" sz="1300" b="0" dirty="0" smtClean="0">
                <a:solidFill>
                  <a:srgbClr val="000000"/>
                </a:solidFill>
              </a:rPr>
              <a:t>processes </a:t>
            </a:r>
            <a:r>
              <a:rPr lang="en-US" sz="1300" b="0" dirty="0">
                <a:solidFill>
                  <a:srgbClr val="000000"/>
                </a:solidFill>
              </a:rPr>
              <a:t>new XIO </a:t>
            </a:r>
            <a:r>
              <a:rPr lang="en-US" sz="1300" b="0" dirty="0" smtClean="0">
                <a:solidFill>
                  <a:srgbClr val="000000"/>
                </a:solidFill>
              </a:rPr>
              <a:t>messages to control selected platforms</a:t>
            </a:r>
          </a:p>
          <a:p>
            <a:pPr lvl="2"/>
            <a:r>
              <a:rPr lang="en-US" sz="1300" b="0" dirty="0">
                <a:solidFill>
                  <a:srgbClr val="000000"/>
                </a:solidFill>
              </a:rPr>
              <a:t>Exercise </a:t>
            </a:r>
            <a:r>
              <a:rPr lang="en-US" sz="1300" b="0" dirty="0" smtClean="0">
                <a:solidFill>
                  <a:srgbClr val="000000"/>
                </a:solidFill>
              </a:rPr>
              <a:t>3: </a:t>
            </a:r>
            <a:r>
              <a:rPr lang="en-US" sz="1300" b="0" dirty="0">
                <a:solidFill>
                  <a:srgbClr val="000000"/>
                </a:solidFill>
              </a:rPr>
              <a:t>Creating an external application that communicates with an </a:t>
            </a:r>
            <a:r>
              <a:rPr lang="en-US" sz="1300" dirty="0">
                <a:solidFill>
                  <a:srgbClr val="000000"/>
                </a:solidFill>
              </a:rPr>
              <a:t>AFSIM</a:t>
            </a:r>
            <a:r>
              <a:rPr lang="en-US" sz="1300" b="0" dirty="0">
                <a:solidFill>
                  <a:srgbClr val="000000"/>
                </a:solidFill>
              </a:rPr>
              <a:t> </a:t>
            </a:r>
            <a:r>
              <a:rPr lang="en-US" sz="1300" b="0" dirty="0" smtClean="0">
                <a:solidFill>
                  <a:srgbClr val="000000"/>
                </a:solidFill>
              </a:rPr>
              <a:t>simulation</a:t>
            </a:r>
            <a:endParaRPr lang="en-US" sz="1300" b="0" dirty="0">
              <a:solidFill>
                <a:srgbClr val="000000"/>
              </a:solidFill>
            </a:endParaRPr>
          </a:p>
        </p:txBody>
      </p:sp>
      <p:pic>
        <p:nvPicPr>
          <p:cNvPr id="4" name="Picture 3" descr="MCj02317680000[1]"/>
          <p:cNvPicPr>
            <a:picLocks noChangeAspect="1" noChangeArrowheads="1"/>
          </p:cNvPicPr>
          <p:nvPr/>
        </p:nvPicPr>
        <p:blipFill>
          <a:blip r:embed="rId2" cstate="print"/>
          <a:srcRect/>
          <a:stretch>
            <a:fillRect/>
          </a:stretch>
        </p:blipFill>
        <p:spPr bwMode="auto">
          <a:xfrm>
            <a:off x="6019800" y="2395537"/>
            <a:ext cx="2195513" cy="1414463"/>
          </a:xfrm>
          <a:prstGeom prst="rect">
            <a:avLst/>
          </a:prstGeom>
          <a:noFill/>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WsfMover Derivation</a:t>
            </a:r>
            <a:endParaRPr lang="en-US" dirty="0"/>
          </a:p>
        </p:txBody>
      </p:sp>
      <p:sp>
        <p:nvSpPr>
          <p:cNvPr id="4" name="Rectangle 3"/>
          <p:cNvSpPr/>
          <p:nvPr/>
        </p:nvSpPr>
        <p:spPr>
          <a:xfrm>
            <a:off x="4678680" y="2304616"/>
            <a:ext cx="1554480" cy="198434"/>
          </a:xfrm>
          <a:prstGeom prst="rect">
            <a:avLst/>
          </a:prstGeom>
          <a:solidFill>
            <a:srgbClr val="E6E6F7"/>
          </a:solidFill>
          <a:ln w="6350">
            <a:solidFill>
              <a:srgbClr val="5B799F"/>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smtClean="0">
                <a:solidFill>
                  <a:schemeClr val="tx1"/>
                </a:solidFill>
                <a:latin typeface="Arial Narrow" panose="020B0606020202030204" pitchFamily="34" charset="0"/>
                <a:cs typeface="Arial" panose="020B0604020202020204" pitchFamily="34" charset="0"/>
              </a:rPr>
              <a:t>WsfPlatformComponentList </a:t>
            </a:r>
            <a:r>
              <a:rPr lang="en-US" sz="900" baseline="30000" dirty="0" smtClean="0">
                <a:solidFill>
                  <a:schemeClr val="tx1"/>
                </a:solidFill>
                <a:latin typeface="Arial Narrow" panose="020B0606020202030204" pitchFamily="34" charset="0"/>
                <a:cs typeface="Arial" panose="020B0604020202020204" pitchFamily="34" charset="0"/>
                <a:sym typeface="Wingdings 2" panose="05020102010507070707" pitchFamily="18" charset="2"/>
              </a:rPr>
              <a:t></a:t>
            </a:r>
            <a:endParaRPr lang="en-US" sz="900" baseline="30000" dirty="0">
              <a:solidFill>
                <a:schemeClr val="tx1"/>
              </a:solidFill>
              <a:latin typeface="Arial Narrow" panose="020B0606020202030204" pitchFamily="34" charset="0"/>
              <a:cs typeface="Arial" panose="020B0604020202020204" pitchFamily="34" charset="0"/>
            </a:endParaRPr>
          </a:p>
        </p:txBody>
      </p:sp>
      <p:sp>
        <p:nvSpPr>
          <p:cNvPr id="5" name="Rectangle 4"/>
          <p:cNvSpPr/>
          <p:nvPr/>
        </p:nvSpPr>
        <p:spPr>
          <a:xfrm>
            <a:off x="3048000" y="1843726"/>
            <a:ext cx="1554480" cy="198434"/>
          </a:xfrm>
          <a:prstGeom prst="rect">
            <a:avLst/>
          </a:prstGeom>
          <a:solidFill>
            <a:srgbClr val="E6E6F7"/>
          </a:solidFill>
          <a:ln w="6350">
            <a:solidFill>
              <a:srgbClr val="5B799F"/>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smtClean="0">
                <a:solidFill>
                  <a:schemeClr val="tx1"/>
                </a:solidFill>
                <a:latin typeface="Arial Narrow" panose="020B0606020202030204" pitchFamily="34" charset="0"/>
                <a:cs typeface="Arial" panose="020B0604020202020204" pitchFamily="34" charset="0"/>
              </a:rPr>
              <a:t>WsfPlatformComponent </a:t>
            </a:r>
            <a:r>
              <a:rPr lang="en-US" sz="900" baseline="30000" dirty="0" smtClean="0">
                <a:solidFill>
                  <a:schemeClr val="tx1"/>
                </a:solidFill>
                <a:latin typeface="Arial Narrow" panose="020B0606020202030204" pitchFamily="34" charset="0"/>
                <a:cs typeface="Arial" panose="020B0604020202020204" pitchFamily="34" charset="0"/>
                <a:sym typeface="Wingdings 2" panose="05020102010507070707" pitchFamily="18" charset="2"/>
              </a:rPr>
              <a:t></a:t>
            </a:r>
            <a:endParaRPr lang="en-US" sz="900" baseline="30000" dirty="0">
              <a:solidFill>
                <a:schemeClr val="tx1"/>
              </a:solidFill>
              <a:latin typeface="Arial Narrow" panose="020B0606020202030204" pitchFamily="34" charset="0"/>
              <a:cs typeface="Arial" panose="020B0604020202020204" pitchFamily="34" charset="0"/>
            </a:endParaRPr>
          </a:p>
        </p:txBody>
      </p:sp>
      <p:sp>
        <p:nvSpPr>
          <p:cNvPr id="7" name="Rectangle 6"/>
          <p:cNvSpPr/>
          <p:nvPr/>
        </p:nvSpPr>
        <p:spPr>
          <a:xfrm>
            <a:off x="3048000" y="1386526"/>
            <a:ext cx="1554480" cy="198434"/>
          </a:xfrm>
          <a:prstGeom prst="rect">
            <a:avLst/>
          </a:prstGeom>
          <a:solidFill>
            <a:srgbClr val="E6E6F7"/>
          </a:solidFill>
          <a:ln w="6350">
            <a:solidFill>
              <a:srgbClr val="5B799F"/>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smtClean="0">
                <a:solidFill>
                  <a:schemeClr val="tx1"/>
                </a:solidFill>
                <a:latin typeface="Arial Narrow" panose="020B0606020202030204" pitchFamily="34" charset="0"/>
                <a:cs typeface="Arial" panose="020B0604020202020204" pitchFamily="34" charset="0"/>
              </a:rPr>
              <a:t>WsfComponent</a:t>
            </a:r>
            <a:endParaRPr lang="en-US" sz="900" dirty="0">
              <a:solidFill>
                <a:schemeClr val="tx1"/>
              </a:solidFill>
              <a:latin typeface="Arial Narrow" panose="020B0606020202030204" pitchFamily="34" charset="0"/>
              <a:cs typeface="Arial" panose="020B0604020202020204" pitchFamily="34" charset="0"/>
            </a:endParaRPr>
          </a:p>
        </p:txBody>
      </p:sp>
      <p:sp>
        <p:nvSpPr>
          <p:cNvPr id="8" name="Rectangle 7"/>
          <p:cNvSpPr/>
          <p:nvPr/>
        </p:nvSpPr>
        <p:spPr>
          <a:xfrm>
            <a:off x="4678680" y="1847416"/>
            <a:ext cx="1554480" cy="198434"/>
          </a:xfrm>
          <a:prstGeom prst="rect">
            <a:avLst/>
          </a:prstGeom>
          <a:solidFill>
            <a:srgbClr val="E6E6F7"/>
          </a:solidFill>
          <a:ln w="6350">
            <a:solidFill>
              <a:srgbClr val="5B799F"/>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smtClean="0">
                <a:solidFill>
                  <a:schemeClr val="tx1"/>
                </a:solidFill>
                <a:latin typeface="Arial Narrow" panose="020B0606020202030204" pitchFamily="34" charset="0"/>
                <a:cs typeface="Arial" panose="020B0604020202020204" pitchFamily="34" charset="0"/>
              </a:rPr>
              <a:t>WsfComponentList</a:t>
            </a:r>
            <a:endParaRPr lang="en-US" sz="900" dirty="0">
              <a:solidFill>
                <a:schemeClr val="tx1"/>
              </a:solidFill>
              <a:latin typeface="Arial Narrow" panose="020B0606020202030204" pitchFamily="34" charset="0"/>
              <a:cs typeface="Arial" panose="020B0604020202020204" pitchFamily="34" charset="0"/>
            </a:endParaRPr>
          </a:p>
        </p:txBody>
      </p:sp>
      <p:sp>
        <p:nvSpPr>
          <p:cNvPr id="9" name="Rectangle 8"/>
          <p:cNvSpPr/>
          <p:nvPr/>
        </p:nvSpPr>
        <p:spPr>
          <a:xfrm>
            <a:off x="3699902" y="2859666"/>
            <a:ext cx="1554480" cy="198434"/>
          </a:xfrm>
          <a:prstGeom prst="rect">
            <a:avLst/>
          </a:prstGeom>
          <a:solidFill>
            <a:srgbClr val="FFFF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smtClean="0">
                <a:solidFill>
                  <a:schemeClr val="tx1"/>
                </a:solidFill>
                <a:latin typeface="Arial Narrow" panose="020B0606020202030204" pitchFamily="34" charset="0"/>
                <a:cs typeface="Arial" panose="020B0604020202020204" pitchFamily="34" charset="0"/>
              </a:rPr>
              <a:t>WsfPlatform</a:t>
            </a:r>
            <a:endParaRPr lang="en-US" sz="900" dirty="0">
              <a:solidFill>
                <a:schemeClr val="tx1"/>
              </a:solidFill>
              <a:latin typeface="Arial Narrow" panose="020B0606020202030204" pitchFamily="34" charset="0"/>
              <a:cs typeface="Arial" panose="020B0604020202020204" pitchFamily="34" charset="0"/>
            </a:endParaRPr>
          </a:p>
        </p:txBody>
      </p:sp>
      <p:cxnSp>
        <p:nvCxnSpPr>
          <p:cNvPr id="10" name="Straight Arrow Connector 9"/>
          <p:cNvCxnSpPr/>
          <p:nvPr/>
        </p:nvCxnSpPr>
        <p:spPr>
          <a:xfrm flipV="1">
            <a:off x="3840480" y="1584960"/>
            <a:ext cx="0" cy="258766"/>
          </a:xfrm>
          <a:prstGeom prst="straightConnector1">
            <a:avLst/>
          </a:prstGeom>
          <a:ln w="9525">
            <a:solidFill>
              <a:srgbClr val="0000CC"/>
            </a:solidFill>
            <a:headEnd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5440680" y="2045850"/>
            <a:ext cx="0" cy="258766"/>
          </a:xfrm>
          <a:prstGeom prst="straightConnector1">
            <a:avLst/>
          </a:prstGeom>
          <a:ln w="9525">
            <a:solidFill>
              <a:srgbClr val="0000CC"/>
            </a:solidFill>
            <a:headEnd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2164211" y="2631066"/>
            <a:ext cx="4572000" cy="0"/>
          </a:xfrm>
          <a:prstGeom prst="straightConnector1">
            <a:avLst/>
          </a:prstGeom>
          <a:ln w="9525">
            <a:solidFill>
              <a:srgbClr val="0000CC"/>
            </a:solidFill>
            <a:headEnd w="med" len="sm"/>
            <a:tailEnd type="none" w="med" len="sm"/>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V="1">
            <a:off x="5440680" y="2503050"/>
            <a:ext cx="0" cy="128016"/>
          </a:xfrm>
          <a:prstGeom prst="straightConnector1">
            <a:avLst/>
          </a:prstGeom>
          <a:ln w="9525">
            <a:solidFill>
              <a:srgbClr val="0000CC"/>
            </a:solidFill>
            <a:headEnd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V="1">
            <a:off x="6736080" y="2503050"/>
            <a:ext cx="0" cy="128016"/>
          </a:xfrm>
          <a:prstGeom prst="straightConnector1">
            <a:avLst/>
          </a:prstGeom>
          <a:ln w="9525">
            <a:solidFill>
              <a:srgbClr val="0000CC"/>
            </a:solidFill>
            <a:headEnd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V="1">
            <a:off x="3840480" y="2042160"/>
            <a:ext cx="0" cy="588907"/>
          </a:xfrm>
          <a:prstGeom prst="straightConnector1">
            <a:avLst/>
          </a:prstGeom>
          <a:ln w="9525">
            <a:solidFill>
              <a:srgbClr val="0000CC"/>
            </a:solidFill>
            <a:headEnd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V="1">
            <a:off x="2164080" y="2503050"/>
            <a:ext cx="0" cy="128016"/>
          </a:xfrm>
          <a:prstGeom prst="straightConnector1">
            <a:avLst/>
          </a:prstGeom>
          <a:ln w="9525">
            <a:solidFill>
              <a:srgbClr val="0000CC"/>
            </a:solidFill>
            <a:headEnd w="med" len="sm"/>
            <a:tailEnd type="triangle" w="med" len="sm"/>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6320659" y="2300242"/>
            <a:ext cx="762000" cy="198434"/>
          </a:xfrm>
          <a:prstGeom prst="rect">
            <a:avLst/>
          </a:prstGeom>
          <a:solidFill>
            <a:srgbClr val="E6E6F7"/>
          </a:solidFill>
          <a:ln w="6350">
            <a:solidFill>
              <a:srgbClr val="5B799F"/>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smtClean="0">
                <a:solidFill>
                  <a:schemeClr val="tx1"/>
                </a:solidFill>
                <a:latin typeface="Arial Narrow" panose="020B0606020202030204" pitchFamily="34" charset="0"/>
                <a:cs typeface="Arial" panose="020B0604020202020204" pitchFamily="34" charset="0"/>
              </a:rPr>
              <a:t>WsfUniqueId</a:t>
            </a:r>
            <a:endParaRPr lang="en-US" sz="900" dirty="0">
              <a:solidFill>
                <a:schemeClr val="tx1"/>
              </a:solidFill>
              <a:latin typeface="Arial Narrow" panose="020B0606020202030204" pitchFamily="34" charset="0"/>
              <a:cs typeface="Arial" panose="020B0604020202020204" pitchFamily="34" charset="0"/>
            </a:endParaRPr>
          </a:p>
        </p:txBody>
      </p:sp>
      <p:cxnSp>
        <p:nvCxnSpPr>
          <p:cNvPr id="28" name="Straight Arrow Connector 27"/>
          <p:cNvCxnSpPr/>
          <p:nvPr/>
        </p:nvCxnSpPr>
        <p:spPr>
          <a:xfrm flipV="1">
            <a:off x="2011680" y="2725105"/>
            <a:ext cx="4568059" cy="8111"/>
          </a:xfrm>
          <a:prstGeom prst="straightConnector1">
            <a:avLst/>
          </a:prstGeom>
          <a:ln w="9525">
            <a:solidFill>
              <a:srgbClr val="CC00CC"/>
            </a:solidFill>
            <a:headEnd w="med" len="sm"/>
            <a:tailEnd type="none" w="med" len="sm"/>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flipV="1">
            <a:off x="2697480" y="2727960"/>
            <a:ext cx="0" cy="128016"/>
          </a:xfrm>
          <a:prstGeom prst="straightConnector1">
            <a:avLst/>
          </a:prstGeom>
          <a:ln w="9525">
            <a:solidFill>
              <a:srgbClr val="FF0000"/>
            </a:solidFill>
            <a:headEnd w="med" len="sm"/>
            <a:tailEnd type="none" w="med" len="sm"/>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flipV="1">
            <a:off x="2011680" y="2499360"/>
            <a:ext cx="0" cy="228600"/>
          </a:xfrm>
          <a:prstGeom prst="straightConnector1">
            <a:avLst/>
          </a:prstGeom>
          <a:ln w="9525">
            <a:solidFill>
              <a:srgbClr val="CC00CC"/>
            </a:solidFill>
            <a:headEnd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V="1">
            <a:off x="3688080" y="2042160"/>
            <a:ext cx="0" cy="685800"/>
          </a:xfrm>
          <a:prstGeom prst="straightConnector1">
            <a:avLst/>
          </a:prstGeom>
          <a:ln w="9525">
            <a:solidFill>
              <a:srgbClr val="CC00CC"/>
            </a:solidFill>
            <a:headEnd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flipV="1">
            <a:off x="6579739" y="2499360"/>
            <a:ext cx="0" cy="228600"/>
          </a:xfrm>
          <a:prstGeom prst="straightConnector1">
            <a:avLst/>
          </a:prstGeom>
          <a:ln w="9525">
            <a:solidFill>
              <a:srgbClr val="CC00CC"/>
            </a:solidFill>
            <a:headEnd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flipV="1">
            <a:off x="4450080" y="2621594"/>
            <a:ext cx="0" cy="234382"/>
          </a:xfrm>
          <a:prstGeom prst="straightConnector1">
            <a:avLst/>
          </a:prstGeom>
          <a:ln w="9525">
            <a:solidFill>
              <a:srgbClr val="0000CC"/>
            </a:solidFill>
            <a:headEnd w="med" len="sm"/>
            <a:tailEnd type="none" w="med" len="sm"/>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flipV="1">
            <a:off x="2689860" y="3054410"/>
            <a:ext cx="0" cy="256032"/>
          </a:xfrm>
          <a:prstGeom prst="straightConnector1">
            <a:avLst/>
          </a:prstGeom>
          <a:ln w="9525">
            <a:solidFill>
              <a:srgbClr val="CC00CC"/>
            </a:solidFill>
            <a:headEnd w="med" len="sm"/>
            <a:tailEnd type="triangle" w="med" len="sm"/>
          </a:ln>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1398140" y="2307022"/>
            <a:ext cx="1554480" cy="198434"/>
          </a:xfrm>
          <a:prstGeom prst="rect">
            <a:avLst/>
          </a:prstGeom>
          <a:solidFill>
            <a:srgbClr val="E6E6F7"/>
          </a:solidFill>
          <a:ln w="6350">
            <a:solidFill>
              <a:srgbClr val="5B799F"/>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smtClean="0">
                <a:solidFill>
                  <a:schemeClr val="tx1"/>
                </a:solidFill>
                <a:latin typeface="Arial Narrow" panose="020B0606020202030204" pitchFamily="34" charset="0"/>
                <a:cs typeface="Arial" panose="020B0604020202020204" pitchFamily="34" charset="0"/>
              </a:rPr>
              <a:t>WsfObject</a:t>
            </a:r>
            <a:endParaRPr lang="en-US" sz="900" dirty="0">
              <a:solidFill>
                <a:schemeClr val="tx1"/>
              </a:solidFill>
              <a:latin typeface="Arial Narrow" panose="020B0606020202030204" pitchFamily="34" charset="0"/>
              <a:cs typeface="Arial" panose="020B0604020202020204" pitchFamily="34" charset="0"/>
            </a:endParaRPr>
          </a:p>
        </p:txBody>
      </p:sp>
      <p:sp>
        <p:nvSpPr>
          <p:cNvPr id="41" name="Rectangle 40"/>
          <p:cNvSpPr/>
          <p:nvPr/>
        </p:nvSpPr>
        <p:spPr>
          <a:xfrm>
            <a:off x="2057400" y="2858382"/>
            <a:ext cx="1554480" cy="198434"/>
          </a:xfrm>
          <a:prstGeom prst="rect">
            <a:avLst/>
          </a:prstGeom>
          <a:solidFill>
            <a:srgbClr val="E6E6F7"/>
          </a:solidFill>
          <a:ln w="6350">
            <a:solidFill>
              <a:srgbClr val="5B799F"/>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smtClean="0">
                <a:solidFill>
                  <a:schemeClr val="tx1"/>
                </a:solidFill>
                <a:latin typeface="Arial Narrow" panose="020B0606020202030204" pitchFamily="34" charset="0"/>
                <a:cs typeface="Arial" panose="020B0604020202020204" pitchFamily="34" charset="0"/>
              </a:rPr>
              <a:t>WsfPlatformPart</a:t>
            </a:r>
            <a:endParaRPr lang="en-US" sz="900" dirty="0">
              <a:solidFill>
                <a:schemeClr val="tx1"/>
              </a:solidFill>
              <a:latin typeface="Arial Narrow" panose="020B0606020202030204" pitchFamily="34" charset="0"/>
              <a:cs typeface="Arial" panose="020B0604020202020204" pitchFamily="34" charset="0"/>
            </a:endParaRPr>
          </a:p>
        </p:txBody>
      </p:sp>
      <p:sp>
        <p:nvSpPr>
          <p:cNvPr id="46" name="Rectangle 45"/>
          <p:cNvSpPr/>
          <p:nvPr/>
        </p:nvSpPr>
        <p:spPr>
          <a:xfrm>
            <a:off x="2057400" y="3294168"/>
            <a:ext cx="1554480" cy="198434"/>
          </a:xfrm>
          <a:prstGeom prst="rect">
            <a:avLst/>
          </a:prstGeom>
          <a:solidFill>
            <a:srgbClr val="FFFF00"/>
          </a:solidFill>
          <a:ln w="6350">
            <a:solidFill>
              <a:srgbClr val="5B799F"/>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smtClean="0">
                <a:solidFill>
                  <a:schemeClr val="tx1"/>
                </a:solidFill>
                <a:latin typeface="Arial Narrow" panose="020B0606020202030204" pitchFamily="34" charset="0"/>
                <a:cs typeface="Arial" panose="020B0604020202020204" pitchFamily="34" charset="0"/>
              </a:rPr>
              <a:t>WsfMover</a:t>
            </a:r>
            <a:endParaRPr lang="en-US" sz="900" dirty="0">
              <a:solidFill>
                <a:schemeClr val="tx1"/>
              </a:solidFill>
              <a:latin typeface="Arial Narrow" panose="020B0606020202030204" pitchFamily="34" charset="0"/>
              <a:cs typeface="Arial" panose="020B0604020202020204" pitchFamily="34" charset="0"/>
            </a:endParaRPr>
          </a:p>
        </p:txBody>
      </p:sp>
      <p:cxnSp>
        <p:nvCxnSpPr>
          <p:cNvPr id="54" name="Straight Arrow Connector 53"/>
          <p:cNvCxnSpPr/>
          <p:nvPr/>
        </p:nvCxnSpPr>
        <p:spPr>
          <a:xfrm flipV="1">
            <a:off x="5063490" y="2129790"/>
            <a:ext cx="0" cy="108005"/>
          </a:xfrm>
          <a:prstGeom prst="straightConnector1">
            <a:avLst/>
          </a:prstGeom>
          <a:ln w="9525">
            <a:solidFill>
              <a:srgbClr val="336600"/>
            </a:solidFill>
            <a:headEnd type="diamond" w="lg" len="lg"/>
            <a:tailEnd type="none" w="lg" len="lg"/>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flipV="1">
            <a:off x="4225290" y="2047295"/>
            <a:ext cx="0" cy="73877"/>
          </a:xfrm>
          <a:prstGeom prst="straightConnector1">
            <a:avLst/>
          </a:prstGeom>
          <a:ln w="9525">
            <a:solidFill>
              <a:srgbClr val="336600"/>
            </a:solidFill>
            <a:headEnd w="med" len="sm"/>
            <a:tailEnd type="none" w="med" len="sm"/>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flipV="1">
            <a:off x="4221480" y="2131115"/>
            <a:ext cx="838200" cy="737"/>
          </a:xfrm>
          <a:prstGeom prst="straightConnector1">
            <a:avLst/>
          </a:prstGeom>
          <a:ln w="9525">
            <a:solidFill>
              <a:srgbClr val="336600"/>
            </a:solidFill>
            <a:headEnd w="med" len="sm"/>
            <a:tailEnd type="none" w="med" len="sm"/>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4141339" y="2102552"/>
            <a:ext cx="439544" cy="246221"/>
          </a:xfrm>
          <a:prstGeom prst="rect">
            <a:avLst/>
          </a:prstGeom>
          <a:noFill/>
        </p:spPr>
        <p:txBody>
          <a:bodyPr wrap="none" rtlCol="0">
            <a:spAutoFit/>
          </a:bodyPr>
          <a:lstStyle/>
          <a:p>
            <a:r>
              <a:rPr lang="en-US" sz="1000" dirty="0" smtClean="0">
                <a:solidFill>
                  <a:srgbClr val="336600"/>
                </a:solidFill>
                <a:latin typeface="Arial" pitchFamily="34" charset="0"/>
                <a:cs typeface="Arial" pitchFamily="34" charset="0"/>
              </a:rPr>
              <a:t>0..</a:t>
            </a:r>
            <a:r>
              <a:rPr lang="en-US" sz="1000" dirty="0" smtClean="0">
                <a:solidFill>
                  <a:srgbClr val="336600"/>
                </a:solidFill>
                <a:latin typeface="Arial" pitchFamily="34" charset="0"/>
                <a:cs typeface="Arial" pitchFamily="34" charset="0"/>
                <a:sym typeface="Wingdings" panose="05000000000000000000" pitchFamily="2" charset="2"/>
              </a:rPr>
              <a:t></a:t>
            </a:r>
            <a:endParaRPr lang="en-US" sz="1000" dirty="0">
              <a:solidFill>
                <a:srgbClr val="336600"/>
              </a:solidFill>
              <a:latin typeface="Arial" pitchFamily="34" charset="0"/>
              <a:cs typeface="Arial" pitchFamily="34" charset="0"/>
            </a:endParaRPr>
          </a:p>
        </p:txBody>
      </p:sp>
    </p:spTree>
    <p:extLst>
      <p:ext uri="{BB962C8B-B14F-4D97-AF65-F5344CB8AC3E}">
        <p14:creationId xmlns:p14="http://schemas.microsoft.com/office/powerpoint/2010/main" val="244045425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WsfMover Specialization</a:t>
            </a:r>
            <a:endParaRPr lang="en-US" dirty="0"/>
          </a:p>
        </p:txBody>
      </p:sp>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536840"/>
            <a:ext cx="7848600" cy="48810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 name="Picture 11" descr="tank"/>
          <p:cNvPicPr>
            <a:picLocks noChangeAspect="1" noChangeArrowheads="1"/>
          </p:cNvPicPr>
          <p:nvPr/>
        </p:nvPicPr>
        <p:blipFill>
          <a:blip r:embed="rId3" cstate="print"/>
          <a:srcRect l="36412" t="37665" r="37032" b="48077"/>
          <a:stretch>
            <a:fillRect/>
          </a:stretch>
        </p:blipFill>
        <p:spPr bwMode="auto">
          <a:xfrm>
            <a:off x="5276850" y="5584825"/>
            <a:ext cx="514350" cy="206375"/>
          </a:xfrm>
          <a:prstGeom prst="rect">
            <a:avLst/>
          </a:prstGeom>
          <a:noFill/>
        </p:spPr>
      </p:pic>
      <p:pic>
        <p:nvPicPr>
          <p:cNvPr id="5" name="Picture 12" descr="sub"/>
          <p:cNvPicPr>
            <a:picLocks noChangeAspect="1" noChangeArrowheads="1"/>
          </p:cNvPicPr>
          <p:nvPr/>
        </p:nvPicPr>
        <p:blipFill>
          <a:blip r:embed="rId4" cstate="print"/>
          <a:srcRect l="24910" t="47679" r="35629" b="42064"/>
          <a:stretch>
            <a:fillRect/>
          </a:stretch>
        </p:blipFill>
        <p:spPr bwMode="auto">
          <a:xfrm>
            <a:off x="6386512" y="5659437"/>
            <a:ext cx="623888" cy="131763"/>
          </a:xfrm>
          <a:prstGeom prst="rect">
            <a:avLst/>
          </a:prstGeom>
          <a:noFill/>
        </p:spPr>
      </p:pic>
      <p:pic>
        <p:nvPicPr>
          <p:cNvPr id="6" name="Picture 13" descr="cruiser"/>
          <p:cNvPicPr>
            <a:picLocks noChangeAspect="1" noChangeArrowheads="1"/>
          </p:cNvPicPr>
          <p:nvPr/>
        </p:nvPicPr>
        <p:blipFill>
          <a:blip r:embed="rId5" cstate="print"/>
          <a:srcRect l="20625" t="43192" r="20517" b="43944"/>
          <a:stretch>
            <a:fillRect/>
          </a:stretch>
        </p:blipFill>
        <p:spPr bwMode="auto">
          <a:xfrm>
            <a:off x="7391400" y="5638800"/>
            <a:ext cx="944562" cy="168275"/>
          </a:xfrm>
          <a:prstGeom prst="rect">
            <a:avLst/>
          </a:prstGeom>
          <a:noFill/>
        </p:spPr>
      </p:pic>
      <p:pic>
        <p:nvPicPr>
          <p:cNvPr id="7" name="Picture 14" descr="gbu15"/>
          <p:cNvPicPr>
            <a:picLocks noChangeAspect="1" noChangeArrowheads="1"/>
          </p:cNvPicPr>
          <p:nvPr/>
        </p:nvPicPr>
        <p:blipFill>
          <a:blip r:embed="rId6" cstate="print"/>
          <a:srcRect l="46649" t="46205" r="46211" b="46957"/>
          <a:stretch>
            <a:fillRect/>
          </a:stretch>
        </p:blipFill>
        <p:spPr bwMode="auto">
          <a:xfrm>
            <a:off x="4191000" y="1752600"/>
            <a:ext cx="523875" cy="192088"/>
          </a:xfrm>
          <a:prstGeom prst="rect">
            <a:avLst/>
          </a:prstGeom>
          <a:noFill/>
        </p:spPr>
      </p:pic>
      <p:pic>
        <p:nvPicPr>
          <p:cNvPr id="8" name="Picture 15" descr="f18"/>
          <p:cNvPicPr>
            <a:picLocks noChangeAspect="1" noChangeArrowheads="1"/>
          </p:cNvPicPr>
          <p:nvPr/>
        </p:nvPicPr>
        <p:blipFill>
          <a:blip r:embed="rId7" cstate="print"/>
          <a:srcRect l="39914" t="44054" r="39497" b="36450"/>
          <a:stretch>
            <a:fillRect/>
          </a:stretch>
        </p:blipFill>
        <p:spPr bwMode="auto">
          <a:xfrm>
            <a:off x="4378325" y="5581650"/>
            <a:ext cx="269875" cy="209550"/>
          </a:xfrm>
          <a:prstGeom prst="rect">
            <a:avLst/>
          </a:prstGeom>
          <a:noFill/>
        </p:spPr>
      </p:pic>
      <p:pic>
        <p:nvPicPr>
          <p:cNvPr id="9" name="Picture 16"/>
          <p:cNvPicPr>
            <a:picLocks noChangeAspect="1" noChangeArrowheads="1"/>
          </p:cNvPicPr>
          <p:nvPr/>
        </p:nvPicPr>
        <p:blipFill>
          <a:blip r:embed="rId8" cstate="print"/>
          <a:srcRect/>
          <a:stretch>
            <a:fillRect/>
          </a:stretch>
        </p:blipFill>
        <p:spPr bwMode="auto">
          <a:xfrm>
            <a:off x="5334000" y="3048000"/>
            <a:ext cx="338138" cy="265112"/>
          </a:xfrm>
          <a:prstGeom prst="rect">
            <a:avLst/>
          </a:prstGeom>
          <a:noFill/>
          <a:ln w="9525">
            <a:noFill/>
            <a:miter lim="800000"/>
            <a:headEnd/>
            <a:tailEnd/>
          </a:ln>
          <a:effectLst/>
        </p:spPr>
      </p:pic>
      <p:grpSp>
        <p:nvGrpSpPr>
          <p:cNvPr id="10" name="Group 17"/>
          <p:cNvGrpSpPr>
            <a:grpSpLocks/>
          </p:cNvGrpSpPr>
          <p:nvPr/>
        </p:nvGrpSpPr>
        <p:grpSpPr bwMode="auto">
          <a:xfrm>
            <a:off x="762000" y="2425700"/>
            <a:ext cx="742950" cy="241300"/>
            <a:chOff x="2202" y="528"/>
            <a:chExt cx="1509" cy="488"/>
          </a:xfrm>
        </p:grpSpPr>
        <p:pic>
          <p:nvPicPr>
            <p:cNvPr id="11" name="Picture 18" descr="shuttle"/>
            <p:cNvPicPr>
              <a:picLocks noChangeAspect="1" noChangeArrowheads="1"/>
            </p:cNvPicPr>
            <p:nvPr/>
          </p:nvPicPr>
          <p:blipFill>
            <a:blip r:embed="rId9" cstate="print"/>
            <a:srcRect l="32664" t="40694" r="32466" b="34947"/>
            <a:stretch>
              <a:fillRect/>
            </a:stretch>
          </p:blipFill>
          <p:spPr bwMode="auto">
            <a:xfrm>
              <a:off x="3024" y="624"/>
              <a:ext cx="687" cy="392"/>
            </a:xfrm>
            <a:prstGeom prst="rect">
              <a:avLst/>
            </a:prstGeom>
            <a:noFill/>
          </p:spPr>
        </p:pic>
        <p:pic>
          <p:nvPicPr>
            <p:cNvPr id="12" name="Picture 19" descr="satellite"/>
            <p:cNvPicPr>
              <a:picLocks noChangeAspect="1" noChangeArrowheads="1"/>
            </p:cNvPicPr>
            <p:nvPr/>
          </p:nvPicPr>
          <p:blipFill>
            <a:blip r:embed="rId10" cstate="print"/>
            <a:srcRect l="32971" t="38705" r="32466" b="30327"/>
            <a:stretch>
              <a:fillRect/>
            </a:stretch>
          </p:blipFill>
          <p:spPr bwMode="auto">
            <a:xfrm>
              <a:off x="2202" y="528"/>
              <a:ext cx="597" cy="437"/>
            </a:xfrm>
            <a:prstGeom prst="rect">
              <a:avLst/>
            </a:prstGeom>
            <a:noFill/>
          </p:spPr>
        </p:pic>
      </p:grpSp>
      <p:grpSp>
        <p:nvGrpSpPr>
          <p:cNvPr id="13" name="Group 20"/>
          <p:cNvGrpSpPr>
            <a:grpSpLocks/>
          </p:cNvGrpSpPr>
          <p:nvPr/>
        </p:nvGrpSpPr>
        <p:grpSpPr bwMode="auto">
          <a:xfrm>
            <a:off x="1731963" y="3048000"/>
            <a:ext cx="1011237" cy="203200"/>
            <a:chOff x="4464" y="3984"/>
            <a:chExt cx="768" cy="144"/>
          </a:xfrm>
        </p:grpSpPr>
        <p:pic>
          <p:nvPicPr>
            <p:cNvPr id="14" name="Picture 21" descr="cruiser"/>
            <p:cNvPicPr>
              <a:picLocks noChangeAspect="1" noChangeArrowheads="1"/>
            </p:cNvPicPr>
            <p:nvPr/>
          </p:nvPicPr>
          <p:blipFill>
            <a:blip r:embed="rId11" cstate="print"/>
            <a:srcRect l="50053" t="43192" r="20517" b="43944"/>
            <a:stretch>
              <a:fillRect/>
            </a:stretch>
          </p:blipFill>
          <p:spPr bwMode="auto">
            <a:xfrm>
              <a:off x="4896" y="3984"/>
              <a:ext cx="336" cy="120"/>
            </a:xfrm>
            <a:prstGeom prst="rect">
              <a:avLst/>
            </a:prstGeom>
            <a:noFill/>
          </p:spPr>
        </p:pic>
        <p:pic>
          <p:nvPicPr>
            <p:cNvPr id="15" name="Picture 22" descr="cruiser"/>
            <p:cNvPicPr>
              <a:picLocks noChangeAspect="1" noChangeArrowheads="1"/>
            </p:cNvPicPr>
            <p:nvPr/>
          </p:nvPicPr>
          <p:blipFill>
            <a:blip r:embed="rId11" cstate="print"/>
            <a:srcRect l="20625" t="43192" r="49947" b="41371"/>
            <a:stretch>
              <a:fillRect/>
            </a:stretch>
          </p:blipFill>
          <p:spPr bwMode="auto">
            <a:xfrm>
              <a:off x="4464" y="3984"/>
              <a:ext cx="336" cy="144"/>
            </a:xfrm>
            <a:prstGeom prst="rect">
              <a:avLst/>
            </a:prstGeom>
            <a:noFill/>
          </p:spPr>
        </p:pic>
        <p:sp>
          <p:nvSpPr>
            <p:cNvPr id="16" name="Line 23"/>
            <p:cNvSpPr>
              <a:spLocks noChangeShapeType="1"/>
            </p:cNvSpPr>
            <p:nvPr/>
          </p:nvSpPr>
          <p:spPr bwMode="auto">
            <a:xfrm>
              <a:off x="4779" y="4065"/>
              <a:ext cx="144" cy="0"/>
            </a:xfrm>
            <a:prstGeom prst="line">
              <a:avLst/>
            </a:prstGeom>
            <a:noFill/>
            <a:ln w="9525" cap="rnd">
              <a:solidFill>
                <a:schemeClr val="tx1"/>
              </a:solidFill>
              <a:prstDash val="sysDot"/>
              <a:round/>
              <a:headEnd/>
              <a:tailEnd/>
            </a:ln>
            <a:effectLst/>
          </p:spPr>
          <p:txBody>
            <a:bodyPr/>
            <a:lstStyle/>
            <a:p>
              <a:endParaRPr lang="en-US" dirty="0"/>
            </a:p>
          </p:txBody>
        </p:sp>
      </p:grpSp>
      <p:pic>
        <p:nvPicPr>
          <p:cNvPr id="17" name="Picture 24" descr="satellite"/>
          <p:cNvPicPr>
            <a:picLocks noChangeAspect="1" noChangeArrowheads="1"/>
          </p:cNvPicPr>
          <p:nvPr/>
        </p:nvPicPr>
        <p:blipFill>
          <a:blip r:embed="rId12" cstate="print"/>
          <a:srcRect l="32971" t="38705" r="32466" b="30327"/>
          <a:stretch>
            <a:fillRect/>
          </a:stretch>
        </p:blipFill>
        <p:spPr bwMode="auto">
          <a:xfrm>
            <a:off x="762000" y="1752600"/>
            <a:ext cx="293687" cy="214313"/>
          </a:xfrm>
          <a:prstGeom prst="rect">
            <a:avLst/>
          </a:prstGeom>
          <a:noFill/>
        </p:spPr>
      </p:pic>
      <p:sp>
        <p:nvSpPr>
          <p:cNvPr id="18" name="Oval 26"/>
          <p:cNvSpPr>
            <a:spLocks noChangeArrowheads="1"/>
          </p:cNvSpPr>
          <p:nvPr/>
        </p:nvSpPr>
        <p:spPr bwMode="auto">
          <a:xfrm>
            <a:off x="2695575" y="1371600"/>
            <a:ext cx="1193800" cy="698500"/>
          </a:xfrm>
          <a:prstGeom prst="ellipse">
            <a:avLst/>
          </a:prstGeom>
          <a:noFill/>
          <a:ln w="38100" algn="ctr">
            <a:solidFill>
              <a:schemeClr val="tx2"/>
            </a:solidFill>
            <a:round/>
            <a:headEnd/>
            <a:tailEnd/>
          </a:ln>
          <a:effectLst/>
        </p:spPr>
        <p:txBody>
          <a:bodyPr wrap="none" anchor="ctr"/>
          <a:lstStyle/>
          <a:p>
            <a:endParaRPr lang="en-US" dirty="0"/>
          </a:p>
        </p:txBody>
      </p:sp>
    </p:spTree>
    <p:extLst>
      <p:ext uri="{BB962C8B-B14F-4D97-AF65-F5344CB8AC3E}">
        <p14:creationId xmlns:p14="http://schemas.microsoft.com/office/powerpoint/2010/main" val="2871626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9"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0-#ppt_w/2"/>
                                          </p:val>
                                        </p:tav>
                                        <p:tav tm="100000">
                                          <p:val>
                                            <p:strVal val="#ppt_x"/>
                                          </p:val>
                                        </p:tav>
                                      </p:tavLst>
                                    </p:anim>
                                    <p:anim calcmode="lin" valueType="num">
                                      <p:cBhvr additive="base">
                                        <p:cTn id="8" dur="500" fill="hold"/>
                                        <p:tgtEl>
                                          <p:spTgt spid="18"/>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8" presetClass="emph" presetSubtype="0" fill="hold" grpId="1" nodeType="afterEffect">
                                  <p:stCondLst>
                                    <p:cond delay="500"/>
                                  </p:stCondLst>
                                  <p:childTnLst>
                                    <p:animRot by="10800000">
                                      <p:cBhvr>
                                        <p:cTn id="11" dur="500" fill="hold"/>
                                        <p:tgtEl>
                                          <p:spTgt spid="18"/>
                                        </p:tgtEl>
                                        <p:attrNameLst>
                                          <p:attrName>r</p:attrName>
                                        </p:attrNameLst>
                                      </p:cBhvr>
                                    </p:animRot>
                                  </p:childTnLst>
                                </p:cTn>
                              </p:par>
                            </p:childTnLst>
                          </p:cTn>
                        </p:par>
                      </p:childTnLst>
                    </p:cTn>
                  </p:par>
                  <p:par>
                    <p:cTn id="12" fill="hold">
                      <p:stCondLst>
                        <p:cond delay="indefinite"/>
                      </p:stCondLst>
                      <p:childTnLst>
                        <p:par>
                          <p:cTn id="13" fill="hold">
                            <p:stCondLst>
                              <p:cond delay="0"/>
                            </p:stCondLst>
                            <p:childTnLst>
                              <p:par>
                                <p:cTn id="14" presetID="2" presetClass="entr" presetSubtype="8" fill="hold" nodeType="clickEffect">
                                  <p:stCondLst>
                                    <p:cond delay="0"/>
                                  </p:stCondLst>
                                  <p:childTnLst>
                                    <p:set>
                                      <p:cBhvr>
                                        <p:cTn id="15" dur="1" fill="hold">
                                          <p:stCondLst>
                                            <p:cond delay="0"/>
                                          </p:stCondLst>
                                        </p:cTn>
                                        <p:tgtEl>
                                          <p:spTgt spid="7"/>
                                        </p:tgtEl>
                                        <p:attrNameLst>
                                          <p:attrName>style.visibility</p:attrName>
                                        </p:attrNameLst>
                                      </p:cBhvr>
                                      <p:to>
                                        <p:strVal val="visible"/>
                                      </p:to>
                                    </p:set>
                                    <p:anim calcmode="lin" valueType="num">
                                      <p:cBhvr additive="base">
                                        <p:cTn id="16" dur="500" fill="hold"/>
                                        <p:tgtEl>
                                          <p:spTgt spid="7"/>
                                        </p:tgtEl>
                                        <p:attrNameLst>
                                          <p:attrName>ppt_x</p:attrName>
                                        </p:attrNameLst>
                                      </p:cBhvr>
                                      <p:tavLst>
                                        <p:tav tm="0">
                                          <p:val>
                                            <p:strVal val="0-#ppt_w/2"/>
                                          </p:val>
                                        </p:tav>
                                        <p:tav tm="100000">
                                          <p:val>
                                            <p:strVal val="#ppt_x"/>
                                          </p:val>
                                        </p:tav>
                                      </p:tavLst>
                                    </p:anim>
                                    <p:anim calcmode="lin" valueType="num">
                                      <p:cBhvr additive="base">
                                        <p:cTn id="17"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8"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 calcmode="lin" valueType="num">
                                      <p:cBhvr additive="base">
                                        <p:cTn id="22" dur="500" fill="hold"/>
                                        <p:tgtEl>
                                          <p:spTgt spid="9"/>
                                        </p:tgtEl>
                                        <p:attrNameLst>
                                          <p:attrName>ppt_x</p:attrName>
                                        </p:attrNameLst>
                                      </p:cBhvr>
                                      <p:tavLst>
                                        <p:tav tm="0">
                                          <p:val>
                                            <p:strVal val="0-#ppt_w/2"/>
                                          </p:val>
                                        </p:tav>
                                        <p:tav tm="100000">
                                          <p:val>
                                            <p:strVal val="#ppt_x"/>
                                          </p:val>
                                        </p:tav>
                                      </p:tavLst>
                                    </p:anim>
                                    <p:anim calcmode="lin" valueType="num">
                                      <p:cBhvr additive="base">
                                        <p:cTn id="23"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8"/>
                                        </p:tgtEl>
                                        <p:attrNameLst>
                                          <p:attrName>style.visibility</p:attrName>
                                        </p:attrNameLst>
                                      </p:cBhvr>
                                      <p:to>
                                        <p:strVal val="visible"/>
                                      </p:to>
                                    </p:set>
                                    <p:anim calcmode="lin" valueType="num">
                                      <p:cBhvr additive="base">
                                        <p:cTn id="28" dur="500" fill="hold"/>
                                        <p:tgtEl>
                                          <p:spTgt spid="8"/>
                                        </p:tgtEl>
                                        <p:attrNameLst>
                                          <p:attrName>ppt_x</p:attrName>
                                        </p:attrNameLst>
                                      </p:cBhvr>
                                      <p:tavLst>
                                        <p:tav tm="0">
                                          <p:val>
                                            <p:strVal val="#ppt_x"/>
                                          </p:val>
                                        </p:tav>
                                        <p:tav tm="100000">
                                          <p:val>
                                            <p:strVal val="#ppt_x"/>
                                          </p:val>
                                        </p:tav>
                                      </p:tavLst>
                                    </p:anim>
                                    <p:anim calcmode="lin" valueType="num">
                                      <p:cBhvr additive="base">
                                        <p:cTn id="29" dur="500" fill="hold"/>
                                        <p:tgtEl>
                                          <p:spTgt spid="8"/>
                                        </p:tgtEl>
                                        <p:attrNameLst>
                                          <p:attrName>ppt_y</p:attrName>
                                        </p:attrNameLst>
                                      </p:cBhvr>
                                      <p:tavLst>
                                        <p:tav tm="0">
                                          <p:val>
                                            <p:strVal val="1+#ppt_h/2"/>
                                          </p:val>
                                        </p:tav>
                                        <p:tav tm="100000">
                                          <p:val>
                                            <p:strVal val="#ppt_y"/>
                                          </p:val>
                                        </p:tav>
                                      </p:tavLst>
                                    </p:anim>
                                  </p:childTnLst>
                                </p:cTn>
                              </p:par>
                              <p:par>
                                <p:cTn id="30" presetID="2" presetClass="entr" presetSubtype="4" fill="hold" nodeType="withEffect">
                                  <p:stCondLst>
                                    <p:cond delay="0"/>
                                  </p:stCondLst>
                                  <p:childTnLst>
                                    <p:set>
                                      <p:cBhvr>
                                        <p:cTn id="31" dur="1" fill="hold">
                                          <p:stCondLst>
                                            <p:cond delay="0"/>
                                          </p:stCondLst>
                                        </p:cTn>
                                        <p:tgtEl>
                                          <p:spTgt spid="4"/>
                                        </p:tgtEl>
                                        <p:attrNameLst>
                                          <p:attrName>style.visibility</p:attrName>
                                        </p:attrNameLst>
                                      </p:cBhvr>
                                      <p:to>
                                        <p:strVal val="visible"/>
                                      </p:to>
                                    </p:set>
                                    <p:anim calcmode="lin" valueType="num">
                                      <p:cBhvr additive="base">
                                        <p:cTn id="32" dur="500" fill="hold"/>
                                        <p:tgtEl>
                                          <p:spTgt spid="4"/>
                                        </p:tgtEl>
                                        <p:attrNameLst>
                                          <p:attrName>ppt_x</p:attrName>
                                        </p:attrNameLst>
                                      </p:cBhvr>
                                      <p:tavLst>
                                        <p:tav tm="0">
                                          <p:val>
                                            <p:strVal val="#ppt_x"/>
                                          </p:val>
                                        </p:tav>
                                        <p:tav tm="100000">
                                          <p:val>
                                            <p:strVal val="#ppt_x"/>
                                          </p:val>
                                        </p:tav>
                                      </p:tavLst>
                                    </p:anim>
                                    <p:anim calcmode="lin" valueType="num">
                                      <p:cBhvr additive="base">
                                        <p:cTn id="33" dur="500" fill="hold"/>
                                        <p:tgtEl>
                                          <p:spTgt spid="4"/>
                                        </p:tgtEl>
                                        <p:attrNameLst>
                                          <p:attrName>ppt_y</p:attrName>
                                        </p:attrNameLst>
                                      </p:cBhvr>
                                      <p:tavLst>
                                        <p:tav tm="0">
                                          <p:val>
                                            <p:strVal val="1+#ppt_h/2"/>
                                          </p:val>
                                        </p:tav>
                                        <p:tav tm="100000">
                                          <p:val>
                                            <p:strVal val="#ppt_y"/>
                                          </p:val>
                                        </p:tav>
                                      </p:tavLst>
                                    </p:anim>
                                  </p:childTnLst>
                                </p:cTn>
                              </p:par>
                              <p:par>
                                <p:cTn id="34" presetID="2" presetClass="entr" presetSubtype="4" fill="hold" nodeType="withEffect">
                                  <p:stCondLst>
                                    <p:cond delay="0"/>
                                  </p:stCondLst>
                                  <p:childTnLst>
                                    <p:set>
                                      <p:cBhvr>
                                        <p:cTn id="35" dur="1" fill="hold">
                                          <p:stCondLst>
                                            <p:cond delay="0"/>
                                          </p:stCondLst>
                                        </p:cTn>
                                        <p:tgtEl>
                                          <p:spTgt spid="5"/>
                                        </p:tgtEl>
                                        <p:attrNameLst>
                                          <p:attrName>style.visibility</p:attrName>
                                        </p:attrNameLst>
                                      </p:cBhvr>
                                      <p:to>
                                        <p:strVal val="visible"/>
                                      </p:to>
                                    </p:set>
                                    <p:anim calcmode="lin" valueType="num">
                                      <p:cBhvr additive="base">
                                        <p:cTn id="36" dur="500" fill="hold"/>
                                        <p:tgtEl>
                                          <p:spTgt spid="5"/>
                                        </p:tgtEl>
                                        <p:attrNameLst>
                                          <p:attrName>ppt_x</p:attrName>
                                        </p:attrNameLst>
                                      </p:cBhvr>
                                      <p:tavLst>
                                        <p:tav tm="0">
                                          <p:val>
                                            <p:strVal val="#ppt_x"/>
                                          </p:val>
                                        </p:tav>
                                        <p:tav tm="100000">
                                          <p:val>
                                            <p:strVal val="#ppt_x"/>
                                          </p:val>
                                        </p:tav>
                                      </p:tavLst>
                                    </p:anim>
                                    <p:anim calcmode="lin" valueType="num">
                                      <p:cBhvr additive="base">
                                        <p:cTn id="37" dur="500" fill="hold"/>
                                        <p:tgtEl>
                                          <p:spTgt spid="5"/>
                                        </p:tgtEl>
                                        <p:attrNameLst>
                                          <p:attrName>ppt_y</p:attrName>
                                        </p:attrNameLst>
                                      </p:cBhvr>
                                      <p:tavLst>
                                        <p:tav tm="0">
                                          <p:val>
                                            <p:strVal val="1+#ppt_h/2"/>
                                          </p:val>
                                        </p:tav>
                                        <p:tav tm="100000">
                                          <p:val>
                                            <p:strVal val="#ppt_y"/>
                                          </p:val>
                                        </p:tav>
                                      </p:tavLst>
                                    </p:anim>
                                  </p:childTnLst>
                                </p:cTn>
                              </p:par>
                              <p:par>
                                <p:cTn id="38" presetID="2" presetClass="entr" presetSubtype="4" fill="hold" nodeType="withEffect">
                                  <p:stCondLst>
                                    <p:cond delay="0"/>
                                  </p:stCondLst>
                                  <p:childTnLst>
                                    <p:set>
                                      <p:cBhvr>
                                        <p:cTn id="39" dur="1" fill="hold">
                                          <p:stCondLst>
                                            <p:cond delay="0"/>
                                          </p:stCondLst>
                                        </p:cTn>
                                        <p:tgtEl>
                                          <p:spTgt spid="6"/>
                                        </p:tgtEl>
                                        <p:attrNameLst>
                                          <p:attrName>style.visibility</p:attrName>
                                        </p:attrNameLst>
                                      </p:cBhvr>
                                      <p:to>
                                        <p:strVal val="visible"/>
                                      </p:to>
                                    </p:set>
                                    <p:anim calcmode="lin" valueType="num">
                                      <p:cBhvr additive="base">
                                        <p:cTn id="40" dur="500" fill="hold"/>
                                        <p:tgtEl>
                                          <p:spTgt spid="6"/>
                                        </p:tgtEl>
                                        <p:attrNameLst>
                                          <p:attrName>ppt_x</p:attrName>
                                        </p:attrNameLst>
                                      </p:cBhvr>
                                      <p:tavLst>
                                        <p:tav tm="0">
                                          <p:val>
                                            <p:strVal val="#ppt_x"/>
                                          </p:val>
                                        </p:tav>
                                        <p:tav tm="100000">
                                          <p:val>
                                            <p:strVal val="#ppt_x"/>
                                          </p:val>
                                        </p:tav>
                                      </p:tavLst>
                                    </p:anim>
                                    <p:anim calcmode="lin" valueType="num">
                                      <p:cBhvr additive="base">
                                        <p:cTn id="41"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 presetClass="entr" presetSubtype="8" fill="hold" nodeType="clickEffect">
                                  <p:stCondLst>
                                    <p:cond delay="0"/>
                                  </p:stCondLst>
                                  <p:childTnLst>
                                    <p:set>
                                      <p:cBhvr>
                                        <p:cTn id="45" dur="1" fill="hold">
                                          <p:stCondLst>
                                            <p:cond delay="0"/>
                                          </p:stCondLst>
                                        </p:cTn>
                                        <p:tgtEl>
                                          <p:spTgt spid="17"/>
                                        </p:tgtEl>
                                        <p:attrNameLst>
                                          <p:attrName>style.visibility</p:attrName>
                                        </p:attrNameLst>
                                      </p:cBhvr>
                                      <p:to>
                                        <p:strVal val="visible"/>
                                      </p:to>
                                    </p:set>
                                    <p:anim calcmode="lin" valueType="num">
                                      <p:cBhvr additive="base">
                                        <p:cTn id="46" dur="500" fill="hold"/>
                                        <p:tgtEl>
                                          <p:spTgt spid="17"/>
                                        </p:tgtEl>
                                        <p:attrNameLst>
                                          <p:attrName>ppt_x</p:attrName>
                                        </p:attrNameLst>
                                      </p:cBhvr>
                                      <p:tavLst>
                                        <p:tav tm="0">
                                          <p:val>
                                            <p:strVal val="0-#ppt_w/2"/>
                                          </p:val>
                                        </p:tav>
                                        <p:tav tm="100000">
                                          <p:val>
                                            <p:strVal val="#ppt_x"/>
                                          </p:val>
                                        </p:tav>
                                      </p:tavLst>
                                    </p:anim>
                                    <p:anim calcmode="lin" valueType="num">
                                      <p:cBhvr additive="base">
                                        <p:cTn id="47" dur="500" fill="hold"/>
                                        <p:tgtEl>
                                          <p:spTgt spid="17"/>
                                        </p:tgtEl>
                                        <p:attrNameLst>
                                          <p:attrName>ppt_y</p:attrName>
                                        </p:attrNameLst>
                                      </p:cBhvr>
                                      <p:tavLst>
                                        <p:tav tm="0">
                                          <p:val>
                                            <p:strVal val="#ppt_y"/>
                                          </p:val>
                                        </p:tav>
                                        <p:tav tm="100000">
                                          <p:val>
                                            <p:strVal val="#ppt_y"/>
                                          </p:val>
                                        </p:tav>
                                      </p:tavLst>
                                    </p:anim>
                                  </p:childTnLst>
                                </p:cTn>
                              </p:par>
                              <p:par>
                                <p:cTn id="48" presetID="2" presetClass="entr" presetSubtype="8" fill="hold" nodeType="withEffect">
                                  <p:stCondLst>
                                    <p:cond delay="0"/>
                                  </p:stCondLst>
                                  <p:childTnLst>
                                    <p:set>
                                      <p:cBhvr>
                                        <p:cTn id="49" dur="1" fill="hold">
                                          <p:stCondLst>
                                            <p:cond delay="0"/>
                                          </p:stCondLst>
                                        </p:cTn>
                                        <p:tgtEl>
                                          <p:spTgt spid="10"/>
                                        </p:tgtEl>
                                        <p:attrNameLst>
                                          <p:attrName>style.visibility</p:attrName>
                                        </p:attrNameLst>
                                      </p:cBhvr>
                                      <p:to>
                                        <p:strVal val="visible"/>
                                      </p:to>
                                    </p:set>
                                    <p:anim calcmode="lin" valueType="num">
                                      <p:cBhvr additive="base">
                                        <p:cTn id="50" dur="500" fill="hold"/>
                                        <p:tgtEl>
                                          <p:spTgt spid="10"/>
                                        </p:tgtEl>
                                        <p:attrNameLst>
                                          <p:attrName>ppt_x</p:attrName>
                                        </p:attrNameLst>
                                      </p:cBhvr>
                                      <p:tavLst>
                                        <p:tav tm="0">
                                          <p:val>
                                            <p:strVal val="0-#ppt_w/2"/>
                                          </p:val>
                                        </p:tav>
                                        <p:tav tm="100000">
                                          <p:val>
                                            <p:strVal val="#ppt_x"/>
                                          </p:val>
                                        </p:tav>
                                      </p:tavLst>
                                    </p:anim>
                                    <p:anim calcmode="lin" valueType="num">
                                      <p:cBhvr additive="base">
                                        <p:cTn id="51" dur="500" fill="hold"/>
                                        <p:tgtEl>
                                          <p:spTgt spid="10"/>
                                        </p:tgtEl>
                                        <p:attrNameLst>
                                          <p:attrName>ppt_y</p:attrName>
                                        </p:attrNameLst>
                                      </p:cBhvr>
                                      <p:tavLst>
                                        <p:tav tm="0">
                                          <p:val>
                                            <p:strVal val="#ppt_y"/>
                                          </p:val>
                                        </p:tav>
                                        <p:tav tm="100000">
                                          <p:val>
                                            <p:strVal val="#ppt_y"/>
                                          </p:val>
                                        </p:tav>
                                      </p:tavLst>
                                    </p:anim>
                                  </p:childTnLst>
                                </p:cTn>
                              </p:par>
                              <p:par>
                                <p:cTn id="52" presetID="2" presetClass="entr" presetSubtype="8" fill="hold" nodeType="withEffect">
                                  <p:stCondLst>
                                    <p:cond delay="0"/>
                                  </p:stCondLst>
                                  <p:childTnLst>
                                    <p:set>
                                      <p:cBhvr>
                                        <p:cTn id="53" dur="1" fill="hold">
                                          <p:stCondLst>
                                            <p:cond delay="0"/>
                                          </p:stCondLst>
                                        </p:cTn>
                                        <p:tgtEl>
                                          <p:spTgt spid="13"/>
                                        </p:tgtEl>
                                        <p:attrNameLst>
                                          <p:attrName>style.visibility</p:attrName>
                                        </p:attrNameLst>
                                      </p:cBhvr>
                                      <p:to>
                                        <p:strVal val="visible"/>
                                      </p:to>
                                    </p:set>
                                    <p:anim calcmode="lin" valueType="num">
                                      <p:cBhvr additive="base">
                                        <p:cTn id="54" dur="500" fill="hold"/>
                                        <p:tgtEl>
                                          <p:spTgt spid="13"/>
                                        </p:tgtEl>
                                        <p:attrNameLst>
                                          <p:attrName>ppt_x</p:attrName>
                                        </p:attrNameLst>
                                      </p:cBhvr>
                                      <p:tavLst>
                                        <p:tav tm="0">
                                          <p:val>
                                            <p:strVal val="0-#ppt_w/2"/>
                                          </p:val>
                                        </p:tav>
                                        <p:tav tm="100000">
                                          <p:val>
                                            <p:strVal val="#ppt_x"/>
                                          </p:val>
                                        </p:tav>
                                      </p:tavLst>
                                    </p:anim>
                                    <p:anim calcmode="lin" valueType="num">
                                      <p:cBhvr additive="base">
                                        <p:cTn id="55"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8" grpId="1"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Left-Right Arrow 11"/>
          <p:cNvSpPr/>
          <p:nvPr/>
        </p:nvSpPr>
        <p:spPr bwMode="auto">
          <a:xfrm>
            <a:off x="2395537" y="2639199"/>
            <a:ext cx="4313238" cy="3914001"/>
          </a:xfrm>
          <a:prstGeom prst="leftRightArrow">
            <a:avLst>
              <a:gd name="adj1" fmla="val 35688"/>
              <a:gd name="adj2" fmla="val 21797"/>
            </a:avLst>
          </a:prstGeom>
          <a:solidFill>
            <a:schemeClr val="bg1">
              <a:lumMod val="85000"/>
            </a:schemeClr>
          </a:solidFill>
          <a:ln>
            <a:solidFill>
              <a:schemeClr val="bg1"/>
            </a:solidFill>
            <a:headEnd type="none" w="sm" len="sm"/>
            <a:tailEnd type="none" w="sm" len="sm"/>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820738" rtl="0" eaLnBrk="0" fontAlgn="base" latinLnBrk="0" hangingPunct="0">
              <a:lnSpc>
                <a:spcPct val="100000"/>
              </a:lnSpc>
              <a:spcBef>
                <a:spcPct val="0"/>
              </a:spcBef>
              <a:spcAft>
                <a:spcPct val="0"/>
              </a:spcAft>
              <a:buClrTx/>
              <a:buSzTx/>
              <a:buFontTx/>
              <a:buNone/>
              <a:tabLst/>
            </a:pPr>
            <a:endParaRPr kumimoji="0" lang="en-US" sz="2200" b="0" i="0" u="none" strike="noStrike" cap="none" normalizeH="0" baseline="0" dirty="0" smtClean="0">
              <a:ln>
                <a:noFill/>
              </a:ln>
              <a:solidFill>
                <a:schemeClr val="tx1"/>
              </a:solidFill>
              <a:effectLst/>
              <a:latin typeface="Times" pitchFamily="18" charset="0"/>
            </a:endParaRPr>
          </a:p>
        </p:txBody>
      </p:sp>
      <p:sp>
        <p:nvSpPr>
          <p:cNvPr id="16386" name="Title 1"/>
          <p:cNvSpPr>
            <a:spLocks noGrp="1"/>
          </p:cNvSpPr>
          <p:nvPr>
            <p:ph type="title"/>
          </p:nvPr>
        </p:nvSpPr>
        <p:spPr/>
        <p:txBody>
          <a:bodyPr/>
          <a:lstStyle/>
          <a:p>
            <a:r>
              <a:rPr lang="en-US" dirty="0" smtClean="0"/>
              <a:t>Modeling of Electromagnetic Systems</a:t>
            </a:r>
          </a:p>
        </p:txBody>
      </p:sp>
      <p:grpSp>
        <p:nvGrpSpPr>
          <p:cNvPr id="2" name="Group 69"/>
          <p:cNvGrpSpPr>
            <a:grpSpLocks/>
          </p:cNvGrpSpPr>
          <p:nvPr/>
        </p:nvGrpSpPr>
        <p:grpSpPr bwMode="auto">
          <a:xfrm>
            <a:off x="381000" y="3841750"/>
            <a:ext cx="1851025" cy="577850"/>
            <a:chOff x="3024" y="1892"/>
            <a:chExt cx="1166" cy="364"/>
          </a:xfrm>
        </p:grpSpPr>
        <p:sp>
          <p:nvSpPr>
            <p:cNvPr id="16441" name="Rectangle 7"/>
            <p:cNvSpPr>
              <a:spLocks noChangeArrowheads="1"/>
            </p:cNvSpPr>
            <p:nvPr/>
          </p:nvSpPr>
          <p:spPr bwMode="auto">
            <a:xfrm>
              <a:off x="3024" y="1892"/>
              <a:ext cx="1166" cy="364"/>
            </a:xfrm>
            <a:prstGeom prst="roundRect">
              <a:avLst/>
            </a:prstGeom>
            <a:ln>
              <a:headEnd/>
              <a:tailEnd/>
            </a:ln>
          </p:spPr>
          <p:style>
            <a:lnRef idx="1">
              <a:schemeClr val="accent6"/>
            </a:lnRef>
            <a:fillRef idx="2">
              <a:schemeClr val="accent6"/>
            </a:fillRef>
            <a:effectRef idx="1">
              <a:schemeClr val="accent6"/>
            </a:effectRef>
            <a:fontRef idx="minor">
              <a:schemeClr val="dk1"/>
            </a:fontRef>
          </p:style>
          <p:txBody>
            <a:bodyPr wrap="none" tIns="0" anchor="t"/>
            <a:lstStyle/>
            <a:p>
              <a:pPr algn="ctr" eaLnBrk="0" fontAlgn="base" hangingPunct="0">
                <a:spcBef>
                  <a:spcPct val="0"/>
                </a:spcBef>
                <a:spcAft>
                  <a:spcPct val="0"/>
                </a:spcAft>
              </a:pPr>
              <a:r>
                <a:rPr lang="en-US" sz="1400" dirty="0">
                  <a:solidFill>
                    <a:prstClr val="black"/>
                  </a:solidFill>
                  <a:latin typeface="Times" pitchFamily="18" charset="0"/>
                </a:rPr>
                <a:t>WsfEM_Xmtr</a:t>
              </a:r>
            </a:p>
            <a:p>
              <a:pPr algn="ctr" eaLnBrk="0" fontAlgn="base" hangingPunct="0">
                <a:spcBef>
                  <a:spcPct val="0"/>
                </a:spcBef>
                <a:spcAft>
                  <a:spcPct val="0"/>
                </a:spcAft>
              </a:pPr>
              <a:endParaRPr lang="en-US" sz="1400" dirty="0">
                <a:solidFill>
                  <a:prstClr val="black"/>
                </a:solidFill>
                <a:latin typeface="Times" pitchFamily="18" charset="0"/>
              </a:endParaRPr>
            </a:p>
          </p:txBody>
        </p:sp>
        <p:sp>
          <p:nvSpPr>
            <p:cNvPr id="16443" name="Line 21"/>
            <p:cNvSpPr>
              <a:spLocks noChangeShapeType="1"/>
            </p:cNvSpPr>
            <p:nvPr/>
          </p:nvSpPr>
          <p:spPr bwMode="auto">
            <a:xfrm>
              <a:off x="3027" y="2064"/>
              <a:ext cx="1162" cy="0"/>
            </a:xfrm>
            <a:prstGeom prst="line">
              <a:avLst/>
            </a:prstGeom>
            <a:ln>
              <a:headEnd/>
              <a:tailEnd/>
            </a:ln>
          </p:spPr>
          <p:style>
            <a:lnRef idx="1">
              <a:schemeClr val="accent6"/>
            </a:lnRef>
            <a:fillRef idx="2">
              <a:schemeClr val="accent6"/>
            </a:fillRef>
            <a:effectRef idx="1">
              <a:schemeClr val="accent6"/>
            </a:effectRef>
            <a:fontRef idx="minor">
              <a:schemeClr val="dk1"/>
            </a:fontRef>
          </p:style>
          <p:txBody>
            <a:bodyPr wrap="none" tIns="0" anchor="t"/>
            <a:lstStyle/>
            <a:p>
              <a:pPr algn="ctr" eaLnBrk="0" fontAlgn="base" hangingPunct="0">
                <a:spcBef>
                  <a:spcPct val="0"/>
                </a:spcBef>
                <a:spcAft>
                  <a:spcPct val="0"/>
                </a:spcAft>
              </a:pPr>
              <a:endParaRPr lang="en-US" sz="1400" dirty="0">
                <a:solidFill>
                  <a:prstClr val="black"/>
                </a:solidFill>
                <a:latin typeface="Times" pitchFamily="18" charset="0"/>
              </a:endParaRPr>
            </a:p>
          </p:txBody>
        </p:sp>
      </p:grpSp>
      <p:sp>
        <p:nvSpPr>
          <p:cNvPr id="16439" name="Rectangle 8"/>
          <p:cNvSpPr>
            <a:spLocks noChangeArrowheads="1"/>
          </p:cNvSpPr>
          <p:nvPr/>
        </p:nvSpPr>
        <p:spPr bwMode="auto">
          <a:xfrm>
            <a:off x="385763" y="5654680"/>
            <a:ext cx="1843087" cy="593725"/>
          </a:xfrm>
          <a:prstGeom prst="roundRect">
            <a:avLst/>
          </a:prstGeom>
          <a:ln>
            <a:headEnd/>
            <a:tailEnd/>
          </a:ln>
        </p:spPr>
        <p:style>
          <a:lnRef idx="1">
            <a:schemeClr val="accent6"/>
          </a:lnRef>
          <a:fillRef idx="2">
            <a:schemeClr val="accent6"/>
          </a:fillRef>
          <a:effectRef idx="1">
            <a:schemeClr val="accent6"/>
          </a:effectRef>
          <a:fontRef idx="minor">
            <a:schemeClr val="dk1"/>
          </a:fontRef>
        </p:style>
        <p:txBody>
          <a:bodyPr wrap="none" tIns="0" anchor="t"/>
          <a:lstStyle/>
          <a:p>
            <a:pPr algn="ctr" eaLnBrk="0" fontAlgn="base" hangingPunct="0">
              <a:spcBef>
                <a:spcPct val="0"/>
              </a:spcBef>
              <a:spcAft>
                <a:spcPct val="0"/>
              </a:spcAft>
            </a:pPr>
            <a:r>
              <a:rPr lang="en-US" sz="1400" dirty="0" smtClean="0">
                <a:solidFill>
                  <a:prstClr val="black"/>
                </a:solidFill>
                <a:latin typeface="Times" pitchFamily="18" charset="0"/>
              </a:rPr>
              <a:t>WsfAntennaPattern</a:t>
            </a:r>
            <a:endParaRPr lang="en-US" sz="1400" dirty="0">
              <a:solidFill>
                <a:prstClr val="black"/>
              </a:solidFill>
              <a:latin typeface="Times" pitchFamily="18" charset="0"/>
            </a:endParaRPr>
          </a:p>
        </p:txBody>
      </p:sp>
      <p:sp>
        <p:nvSpPr>
          <p:cNvPr id="16390" name="Line 23"/>
          <p:cNvSpPr>
            <a:spLocks noChangeShapeType="1"/>
          </p:cNvSpPr>
          <p:nvPr/>
        </p:nvSpPr>
        <p:spPr bwMode="auto">
          <a:xfrm>
            <a:off x="398463" y="5927725"/>
            <a:ext cx="1843087" cy="0"/>
          </a:xfrm>
          <a:prstGeom prst="line">
            <a:avLst/>
          </a:prstGeom>
          <a:ln>
            <a:headEnd/>
            <a:tailEnd/>
          </a:ln>
        </p:spPr>
        <p:style>
          <a:lnRef idx="1">
            <a:schemeClr val="accent6"/>
          </a:lnRef>
          <a:fillRef idx="2">
            <a:schemeClr val="accent6"/>
          </a:fillRef>
          <a:effectRef idx="1">
            <a:schemeClr val="accent6"/>
          </a:effectRef>
          <a:fontRef idx="minor">
            <a:schemeClr val="dk1"/>
          </a:fontRef>
        </p:style>
        <p:txBody>
          <a:bodyPr wrap="none" anchor="t"/>
          <a:lstStyle/>
          <a:p>
            <a:pPr algn="ctr" eaLnBrk="0" fontAlgn="base" hangingPunct="0">
              <a:spcBef>
                <a:spcPct val="0"/>
              </a:spcBef>
              <a:spcAft>
                <a:spcPct val="0"/>
              </a:spcAft>
            </a:pPr>
            <a:endParaRPr lang="en-US" sz="1400" dirty="0">
              <a:solidFill>
                <a:prstClr val="black"/>
              </a:solidFill>
              <a:latin typeface="Times" pitchFamily="18" charset="0"/>
            </a:endParaRPr>
          </a:p>
        </p:txBody>
      </p:sp>
      <p:grpSp>
        <p:nvGrpSpPr>
          <p:cNvPr id="3" name="Group 68"/>
          <p:cNvGrpSpPr>
            <a:grpSpLocks/>
          </p:cNvGrpSpPr>
          <p:nvPr/>
        </p:nvGrpSpPr>
        <p:grpSpPr bwMode="auto">
          <a:xfrm>
            <a:off x="390525" y="2498725"/>
            <a:ext cx="1851025" cy="974725"/>
            <a:chOff x="3740" y="922"/>
            <a:chExt cx="1166" cy="614"/>
          </a:xfrm>
        </p:grpSpPr>
        <p:sp>
          <p:nvSpPr>
            <p:cNvPr id="16437" name="Rectangle 30"/>
            <p:cNvSpPr>
              <a:spLocks noChangeArrowheads="1"/>
            </p:cNvSpPr>
            <p:nvPr/>
          </p:nvSpPr>
          <p:spPr bwMode="auto">
            <a:xfrm>
              <a:off x="3740" y="922"/>
              <a:ext cx="1166" cy="614"/>
            </a:xfrm>
            <a:prstGeom prst="roundRect">
              <a:avLst/>
            </a:prstGeom>
            <a:ln>
              <a:headEnd/>
              <a:tailEnd/>
            </a:ln>
          </p:spPr>
          <p:style>
            <a:lnRef idx="1">
              <a:schemeClr val="accent6"/>
            </a:lnRef>
            <a:fillRef idx="2">
              <a:schemeClr val="accent6"/>
            </a:fillRef>
            <a:effectRef idx="1">
              <a:schemeClr val="accent6"/>
            </a:effectRef>
            <a:fontRef idx="minor">
              <a:schemeClr val="dk1"/>
            </a:fontRef>
          </p:style>
          <p:txBody>
            <a:bodyPr wrap="none" tIns="0" anchor="t"/>
            <a:lstStyle/>
            <a:p>
              <a:pPr algn="ctr" eaLnBrk="0" fontAlgn="base" hangingPunct="0">
                <a:spcBef>
                  <a:spcPct val="0"/>
                </a:spcBef>
                <a:spcAft>
                  <a:spcPct val="0"/>
                </a:spcAft>
              </a:pPr>
              <a:r>
                <a:rPr lang="en-US" sz="1400" dirty="0">
                  <a:solidFill>
                    <a:prstClr val="black"/>
                  </a:solidFill>
                  <a:latin typeface="Times" pitchFamily="18" charset="0"/>
                </a:rPr>
                <a:t>WsfComm</a:t>
              </a:r>
            </a:p>
            <a:p>
              <a:pPr algn="ctr" eaLnBrk="0" fontAlgn="base" hangingPunct="0">
                <a:spcBef>
                  <a:spcPct val="0"/>
                </a:spcBef>
                <a:spcAft>
                  <a:spcPct val="0"/>
                </a:spcAft>
              </a:pPr>
              <a:r>
                <a:rPr lang="en-US" sz="1400" dirty="0">
                  <a:solidFill>
                    <a:prstClr val="black"/>
                  </a:solidFill>
                  <a:latin typeface="Times" pitchFamily="18" charset="0"/>
                </a:rPr>
                <a:t>WsfSensor</a:t>
              </a:r>
            </a:p>
            <a:p>
              <a:pPr algn="ctr" eaLnBrk="0" fontAlgn="base" hangingPunct="0">
                <a:spcBef>
                  <a:spcPct val="0"/>
                </a:spcBef>
                <a:spcAft>
                  <a:spcPct val="0"/>
                </a:spcAft>
              </a:pPr>
              <a:r>
                <a:rPr lang="en-US" sz="1400" dirty="0">
                  <a:solidFill>
                    <a:prstClr val="black"/>
                  </a:solidFill>
                  <a:latin typeface="Times" pitchFamily="18" charset="0"/>
                </a:rPr>
                <a:t>WsfWeapon</a:t>
              </a:r>
            </a:p>
            <a:p>
              <a:pPr algn="ctr" eaLnBrk="0" fontAlgn="base" hangingPunct="0">
                <a:spcBef>
                  <a:spcPct val="0"/>
                </a:spcBef>
                <a:spcAft>
                  <a:spcPct val="0"/>
                </a:spcAft>
              </a:pPr>
              <a:endParaRPr lang="en-US" sz="1400" dirty="0">
                <a:solidFill>
                  <a:prstClr val="black"/>
                </a:solidFill>
                <a:latin typeface="Times" pitchFamily="18" charset="0"/>
              </a:endParaRPr>
            </a:p>
          </p:txBody>
        </p:sp>
        <p:sp>
          <p:nvSpPr>
            <p:cNvPr id="16436" name="Line 32"/>
            <p:cNvSpPr>
              <a:spLocks noChangeShapeType="1"/>
            </p:cNvSpPr>
            <p:nvPr/>
          </p:nvSpPr>
          <p:spPr bwMode="auto">
            <a:xfrm>
              <a:off x="3743" y="1344"/>
              <a:ext cx="1162" cy="0"/>
            </a:xfrm>
            <a:prstGeom prst="line">
              <a:avLst/>
            </a:prstGeom>
            <a:ln>
              <a:headEnd/>
              <a:tailEnd/>
            </a:ln>
          </p:spPr>
          <p:style>
            <a:lnRef idx="1">
              <a:schemeClr val="accent6"/>
            </a:lnRef>
            <a:fillRef idx="2">
              <a:schemeClr val="accent6"/>
            </a:fillRef>
            <a:effectRef idx="1">
              <a:schemeClr val="accent6"/>
            </a:effectRef>
            <a:fontRef idx="minor">
              <a:schemeClr val="dk1"/>
            </a:fontRef>
          </p:style>
          <p:txBody>
            <a:bodyPr wrap="none" anchor="t"/>
            <a:lstStyle/>
            <a:p>
              <a:pPr algn="ctr" eaLnBrk="0" fontAlgn="base" hangingPunct="0">
                <a:spcBef>
                  <a:spcPct val="0"/>
                </a:spcBef>
                <a:spcAft>
                  <a:spcPct val="0"/>
                </a:spcAft>
              </a:pPr>
              <a:endParaRPr lang="en-US" sz="1400" dirty="0">
                <a:solidFill>
                  <a:prstClr val="black"/>
                </a:solidFill>
                <a:latin typeface="Times" pitchFamily="18" charset="0"/>
              </a:endParaRPr>
            </a:p>
          </p:txBody>
        </p:sp>
      </p:grpSp>
      <p:sp>
        <p:nvSpPr>
          <p:cNvPr id="16392" name="Line 62"/>
          <p:cNvSpPr>
            <a:spLocks noChangeShapeType="1"/>
          </p:cNvSpPr>
          <p:nvPr/>
        </p:nvSpPr>
        <p:spPr bwMode="auto">
          <a:xfrm>
            <a:off x="1308100" y="4419600"/>
            <a:ext cx="0" cy="352425"/>
          </a:xfrm>
          <a:prstGeom prst="line">
            <a:avLst/>
          </a:prstGeom>
          <a:noFill/>
          <a:ln w="9525">
            <a:solidFill>
              <a:schemeClr val="tx1"/>
            </a:solidFill>
            <a:round/>
            <a:headEnd/>
            <a:tailEnd type="triangle" w="med" len="med"/>
          </a:ln>
        </p:spPr>
        <p:txBody>
          <a:bodyPr/>
          <a:lstStyle/>
          <a:p>
            <a:pPr eaLnBrk="0" fontAlgn="base" hangingPunct="0">
              <a:spcBef>
                <a:spcPct val="0"/>
              </a:spcBef>
              <a:spcAft>
                <a:spcPct val="0"/>
              </a:spcAft>
            </a:pPr>
            <a:endParaRPr lang="en-US" sz="2200" dirty="0">
              <a:solidFill>
                <a:prstClr val="black"/>
              </a:solidFill>
              <a:latin typeface="Times" pitchFamily="18" charset="0"/>
            </a:endParaRPr>
          </a:p>
        </p:txBody>
      </p:sp>
      <p:sp>
        <p:nvSpPr>
          <p:cNvPr id="16393" name="Line 63"/>
          <p:cNvSpPr>
            <a:spLocks noChangeShapeType="1"/>
          </p:cNvSpPr>
          <p:nvPr/>
        </p:nvSpPr>
        <p:spPr bwMode="auto">
          <a:xfrm flipH="1">
            <a:off x="1308100" y="5334000"/>
            <a:ext cx="0" cy="319088"/>
          </a:xfrm>
          <a:prstGeom prst="line">
            <a:avLst/>
          </a:prstGeom>
          <a:noFill/>
          <a:ln w="9525">
            <a:solidFill>
              <a:schemeClr val="tx1"/>
            </a:solidFill>
            <a:round/>
            <a:headEnd/>
            <a:tailEnd type="triangle" w="med" len="med"/>
          </a:ln>
        </p:spPr>
        <p:txBody>
          <a:bodyPr/>
          <a:lstStyle/>
          <a:p>
            <a:pPr eaLnBrk="0" fontAlgn="base" hangingPunct="0">
              <a:spcBef>
                <a:spcPct val="0"/>
              </a:spcBef>
              <a:spcAft>
                <a:spcPct val="0"/>
              </a:spcAft>
            </a:pPr>
            <a:endParaRPr lang="en-US" sz="2200" dirty="0">
              <a:solidFill>
                <a:prstClr val="black"/>
              </a:solidFill>
              <a:latin typeface="Times" pitchFamily="18" charset="0"/>
            </a:endParaRPr>
          </a:p>
        </p:txBody>
      </p:sp>
      <p:sp>
        <p:nvSpPr>
          <p:cNvPr id="16394" name="Text Box 66"/>
          <p:cNvSpPr txBox="1">
            <a:spLocks noChangeArrowheads="1"/>
          </p:cNvSpPr>
          <p:nvPr/>
        </p:nvSpPr>
        <p:spPr bwMode="auto">
          <a:xfrm>
            <a:off x="1346200" y="3517900"/>
            <a:ext cx="393700" cy="244475"/>
          </a:xfrm>
          <a:prstGeom prst="rect">
            <a:avLst/>
          </a:prstGeom>
          <a:noFill/>
          <a:ln w="9525">
            <a:noFill/>
            <a:miter lim="800000"/>
            <a:headEnd/>
            <a:tailEnd/>
          </a:ln>
        </p:spPr>
        <p:txBody>
          <a:bodyPr wrap="none">
            <a:spAutoFit/>
          </a:bodyPr>
          <a:lstStyle/>
          <a:p>
            <a:pPr eaLnBrk="0" fontAlgn="base" hangingPunct="0">
              <a:spcBef>
                <a:spcPct val="0"/>
              </a:spcBef>
              <a:spcAft>
                <a:spcPct val="0"/>
              </a:spcAft>
            </a:pPr>
            <a:r>
              <a:rPr lang="en-US" sz="1000" dirty="0">
                <a:solidFill>
                  <a:prstClr val="black"/>
                </a:solidFill>
                <a:latin typeface="Times" pitchFamily="18" charset="0"/>
              </a:rPr>
              <a:t>0..n</a:t>
            </a:r>
          </a:p>
        </p:txBody>
      </p:sp>
      <p:grpSp>
        <p:nvGrpSpPr>
          <p:cNvPr id="4" name="Group 72"/>
          <p:cNvGrpSpPr>
            <a:grpSpLocks/>
          </p:cNvGrpSpPr>
          <p:nvPr/>
        </p:nvGrpSpPr>
        <p:grpSpPr bwMode="auto">
          <a:xfrm>
            <a:off x="384175" y="4772025"/>
            <a:ext cx="1844675" cy="561975"/>
            <a:chOff x="3744" y="2738"/>
            <a:chExt cx="1162" cy="354"/>
          </a:xfrm>
        </p:grpSpPr>
        <p:sp>
          <p:nvSpPr>
            <p:cNvPr id="16432" name="Rectangle 16"/>
            <p:cNvSpPr>
              <a:spLocks noChangeArrowheads="1"/>
            </p:cNvSpPr>
            <p:nvPr/>
          </p:nvSpPr>
          <p:spPr bwMode="auto">
            <a:xfrm>
              <a:off x="3744" y="2738"/>
              <a:ext cx="1162" cy="354"/>
            </a:xfrm>
            <a:prstGeom prst="roundRect">
              <a:avLst/>
            </a:prstGeom>
            <a:ln>
              <a:headEnd/>
              <a:tailEnd/>
            </a:ln>
          </p:spPr>
          <p:style>
            <a:lnRef idx="1">
              <a:schemeClr val="accent6"/>
            </a:lnRef>
            <a:fillRef idx="2">
              <a:schemeClr val="accent6"/>
            </a:fillRef>
            <a:effectRef idx="1">
              <a:schemeClr val="accent6"/>
            </a:effectRef>
            <a:fontRef idx="minor">
              <a:schemeClr val="dk1"/>
            </a:fontRef>
          </p:style>
          <p:txBody>
            <a:bodyPr wrap="none" tIns="0" anchor="t"/>
            <a:lstStyle/>
            <a:p>
              <a:pPr algn="ctr" eaLnBrk="0" fontAlgn="base" hangingPunct="0">
                <a:spcBef>
                  <a:spcPct val="0"/>
                </a:spcBef>
                <a:spcAft>
                  <a:spcPct val="0"/>
                </a:spcAft>
              </a:pPr>
              <a:r>
                <a:rPr lang="en-US" sz="1400" dirty="0">
                  <a:solidFill>
                    <a:prstClr val="black"/>
                  </a:solidFill>
                  <a:latin typeface="Times" pitchFamily="18" charset="0"/>
                </a:rPr>
                <a:t>WsfEM_Antenna</a:t>
              </a:r>
            </a:p>
          </p:txBody>
        </p:sp>
        <p:sp>
          <p:nvSpPr>
            <p:cNvPr id="16433" name="Line 22"/>
            <p:cNvSpPr>
              <a:spLocks noChangeShapeType="1"/>
            </p:cNvSpPr>
            <p:nvPr/>
          </p:nvSpPr>
          <p:spPr bwMode="auto">
            <a:xfrm>
              <a:off x="3745" y="2909"/>
              <a:ext cx="1161" cy="0"/>
            </a:xfrm>
            <a:prstGeom prst="line">
              <a:avLst/>
            </a:prstGeom>
            <a:ln>
              <a:headEnd/>
              <a:tailEnd/>
            </a:ln>
          </p:spPr>
          <p:style>
            <a:lnRef idx="1">
              <a:schemeClr val="accent6"/>
            </a:lnRef>
            <a:fillRef idx="2">
              <a:schemeClr val="accent6"/>
            </a:fillRef>
            <a:effectRef idx="1">
              <a:schemeClr val="accent6"/>
            </a:effectRef>
            <a:fontRef idx="minor">
              <a:schemeClr val="dk1"/>
            </a:fontRef>
          </p:style>
          <p:txBody>
            <a:bodyPr wrap="none" tIns="0" anchor="t"/>
            <a:lstStyle/>
            <a:p>
              <a:pPr algn="ctr" eaLnBrk="0" fontAlgn="base" hangingPunct="0">
                <a:spcBef>
                  <a:spcPct val="0"/>
                </a:spcBef>
                <a:spcAft>
                  <a:spcPct val="0"/>
                </a:spcAft>
              </a:pPr>
              <a:endParaRPr lang="en-US" sz="1400" dirty="0">
                <a:solidFill>
                  <a:prstClr val="black"/>
                </a:solidFill>
                <a:latin typeface="Times" pitchFamily="18" charset="0"/>
              </a:endParaRPr>
            </a:p>
          </p:txBody>
        </p:sp>
      </p:grpSp>
      <p:sp>
        <p:nvSpPr>
          <p:cNvPr id="16396" name="Line 80"/>
          <p:cNvSpPr>
            <a:spLocks noChangeShapeType="1"/>
          </p:cNvSpPr>
          <p:nvPr/>
        </p:nvSpPr>
        <p:spPr bwMode="auto">
          <a:xfrm flipH="1">
            <a:off x="1304925" y="3473450"/>
            <a:ext cx="3175" cy="361950"/>
          </a:xfrm>
          <a:prstGeom prst="line">
            <a:avLst/>
          </a:prstGeom>
          <a:noFill/>
          <a:ln w="9525">
            <a:solidFill>
              <a:schemeClr val="tx1"/>
            </a:solidFill>
            <a:round/>
            <a:headEnd/>
            <a:tailEnd type="triangle" w="med" len="med"/>
          </a:ln>
        </p:spPr>
        <p:txBody>
          <a:bodyPr wrap="none" anchor="ctr"/>
          <a:lstStyle/>
          <a:p>
            <a:pPr eaLnBrk="0" fontAlgn="base" hangingPunct="0">
              <a:spcBef>
                <a:spcPct val="0"/>
              </a:spcBef>
              <a:spcAft>
                <a:spcPct val="0"/>
              </a:spcAft>
            </a:pPr>
            <a:endParaRPr lang="en-US" sz="2200" dirty="0">
              <a:solidFill>
                <a:prstClr val="black"/>
              </a:solidFill>
              <a:latin typeface="Times" pitchFamily="18" charset="0"/>
            </a:endParaRPr>
          </a:p>
        </p:txBody>
      </p:sp>
      <p:grpSp>
        <p:nvGrpSpPr>
          <p:cNvPr id="5" name="Group 81"/>
          <p:cNvGrpSpPr>
            <a:grpSpLocks/>
          </p:cNvGrpSpPr>
          <p:nvPr/>
        </p:nvGrpSpPr>
        <p:grpSpPr bwMode="auto">
          <a:xfrm>
            <a:off x="6848475" y="3822700"/>
            <a:ext cx="1851025" cy="577850"/>
            <a:chOff x="3024" y="1892"/>
            <a:chExt cx="1166" cy="364"/>
          </a:xfrm>
        </p:grpSpPr>
        <p:sp>
          <p:nvSpPr>
            <p:cNvPr id="16429" name="Rectangle 82"/>
            <p:cNvSpPr>
              <a:spLocks noChangeArrowheads="1"/>
            </p:cNvSpPr>
            <p:nvPr/>
          </p:nvSpPr>
          <p:spPr bwMode="auto">
            <a:xfrm>
              <a:off x="3024" y="1892"/>
              <a:ext cx="1166" cy="364"/>
            </a:xfrm>
            <a:prstGeom prst="roundRect">
              <a:avLst/>
            </a:prstGeom>
            <a:ln>
              <a:headEnd/>
              <a:tailEnd/>
            </a:ln>
          </p:spPr>
          <p:style>
            <a:lnRef idx="1">
              <a:schemeClr val="accent6"/>
            </a:lnRef>
            <a:fillRef idx="2">
              <a:schemeClr val="accent6"/>
            </a:fillRef>
            <a:effectRef idx="1">
              <a:schemeClr val="accent6"/>
            </a:effectRef>
            <a:fontRef idx="minor">
              <a:schemeClr val="dk1"/>
            </a:fontRef>
          </p:style>
          <p:txBody>
            <a:bodyPr wrap="none" tIns="0" anchor="t"/>
            <a:lstStyle/>
            <a:p>
              <a:pPr algn="ctr" eaLnBrk="0" fontAlgn="base" hangingPunct="0">
                <a:spcBef>
                  <a:spcPct val="0"/>
                </a:spcBef>
                <a:spcAft>
                  <a:spcPct val="0"/>
                </a:spcAft>
              </a:pPr>
              <a:r>
                <a:rPr lang="en-US" sz="1400" dirty="0">
                  <a:solidFill>
                    <a:prstClr val="black"/>
                  </a:solidFill>
                  <a:latin typeface="Times" pitchFamily="18" charset="0"/>
                </a:rPr>
                <a:t>WsfEM_Rcvr</a:t>
              </a:r>
            </a:p>
          </p:txBody>
        </p:sp>
        <p:sp>
          <p:nvSpPr>
            <p:cNvPr id="16431" name="Line 84"/>
            <p:cNvSpPr>
              <a:spLocks noChangeShapeType="1"/>
            </p:cNvSpPr>
            <p:nvPr/>
          </p:nvSpPr>
          <p:spPr bwMode="auto">
            <a:xfrm>
              <a:off x="3027" y="2064"/>
              <a:ext cx="1162" cy="0"/>
            </a:xfrm>
            <a:prstGeom prst="line">
              <a:avLst/>
            </a:prstGeom>
            <a:ln>
              <a:headEnd/>
              <a:tailEnd/>
            </a:ln>
          </p:spPr>
          <p:style>
            <a:lnRef idx="1">
              <a:schemeClr val="accent6"/>
            </a:lnRef>
            <a:fillRef idx="2">
              <a:schemeClr val="accent6"/>
            </a:fillRef>
            <a:effectRef idx="1">
              <a:schemeClr val="accent6"/>
            </a:effectRef>
            <a:fontRef idx="minor">
              <a:schemeClr val="dk1"/>
            </a:fontRef>
          </p:style>
          <p:txBody>
            <a:bodyPr wrap="none" anchor="t"/>
            <a:lstStyle/>
            <a:p>
              <a:pPr algn="ctr" eaLnBrk="0" fontAlgn="base" hangingPunct="0">
                <a:spcBef>
                  <a:spcPct val="0"/>
                </a:spcBef>
                <a:spcAft>
                  <a:spcPct val="0"/>
                </a:spcAft>
              </a:pPr>
              <a:endParaRPr lang="en-US" sz="1400" dirty="0">
                <a:solidFill>
                  <a:prstClr val="black"/>
                </a:solidFill>
                <a:latin typeface="Times" pitchFamily="18" charset="0"/>
              </a:endParaRPr>
            </a:p>
          </p:txBody>
        </p:sp>
      </p:grpSp>
      <p:sp>
        <p:nvSpPr>
          <p:cNvPr id="16427" name="Rectangle 86"/>
          <p:cNvSpPr>
            <a:spLocks noChangeArrowheads="1"/>
          </p:cNvSpPr>
          <p:nvPr/>
        </p:nvSpPr>
        <p:spPr bwMode="auto">
          <a:xfrm>
            <a:off x="6853238" y="5654680"/>
            <a:ext cx="1843087" cy="593725"/>
          </a:xfrm>
          <a:prstGeom prst="roundRect">
            <a:avLst/>
          </a:prstGeom>
          <a:ln>
            <a:headEnd/>
            <a:tailEnd/>
          </a:ln>
        </p:spPr>
        <p:style>
          <a:lnRef idx="1">
            <a:schemeClr val="accent6"/>
          </a:lnRef>
          <a:fillRef idx="2">
            <a:schemeClr val="accent6"/>
          </a:fillRef>
          <a:effectRef idx="1">
            <a:schemeClr val="accent6"/>
          </a:effectRef>
          <a:fontRef idx="minor">
            <a:schemeClr val="dk1"/>
          </a:fontRef>
        </p:style>
        <p:txBody>
          <a:bodyPr wrap="none" tIns="0" anchor="t"/>
          <a:lstStyle/>
          <a:p>
            <a:pPr algn="ctr" eaLnBrk="0" fontAlgn="base" hangingPunct="0">
              <a:spcBef>
                <a:spcPct val="0"/>
              </a:spcBef>
              <a:spcAft>
                <a:spcPct val="0"/>
              </a:spcAft>
            </a:pPr>
            <a:r>
              <a:rPr lang="en-US" sz="1400" dirty="0" smtClean="0">
                <a:solidFill>
                  <a:prstClr val="black"/>
                </a:solidFill>
                <a:latin typeface="Times" pitchFamily="18" charset="0"/>
              </a:rPr>
              <a:t>WsfAntennaPattern</a:t>
            </a:r>
            <a:endParaRPr lang="en-US" sz="1400" dirty="0">
              <a:solidFill>
                <a:prstClr val="black"/>
              </a:solidFill>
              <a:latin typeface="Times" pitchFamily="18" charset="0"/>
            </a:endParaRPr>
          </a:p>
        </p:txBody>
      </p:sp>
      <p:sp>
        <p:nvSpPr>
          <p:cNvPr id="16399" name="Line 88"/>
          <p:cNvSpPr>
            <a:spLocks noChangeShapeType="1"/>
          </p:cNvSpPr>
          <p:nvPr/>
        </p:nvSpPr>
        <p:spPr bwMode="auto">
          <a:xfrm>
            <a:off x="6865938" y="5943600"/>
            <a:ext cx="1843087" cy="0"/>
          </a:xfrm>
          <a:prstGeom prst="line">
            <a:avLst/>
          </a:prstGeom>
          <a:ln>
            <a:headEnd/>
            <a:tailEnd/>
          </a:ln>
        </p:spPr>
        <p:style>
          <a:lnRef idx="1">
            <a:schemeClr val="accent6"/>
          </a:lnRef>
          <a:fillRef idx="2">
            <a:schemeClr val="accent6"/>
          </a:fillRef>
          <a:effectRef idx="1">
            <a:schemeClr val="accent6"/>
          </a:effectRef>
          <a:fontRef idx="minor">
            <a:schemeClr val="dk1"/>
          </a:fontRef>
        </p:style>
        <p:txBody>
          <a:bodyPr wrap="none" anchor="t"/>
          <a:lstStyle/>
          <a:p>
            <a:pPr algn="ctr" eaLnBrk="0" fontAlgn="base" hangingPunct="0">
              <a:spcBef>
                <a:spcPct val="0"/>
              </a:spcBef>
              <a:spcAft>
                <a:spcPct val="0"/>
              </a:spcAft>
            </a:pPr>
            <a:endParaRPr lang="en-US" sz="1400" dirty="0">
              <a:solidFill>
                <a:prstClr val="black"/>
              </a:solidFill>
              <a:latin typeface="Times" pitchFamily="18" charset="0"/>
            </a:endParaRPr>
          </a:p>
        </p:txBody>
      </p:sp>
      <p:grpSp>
        <p:nvGrpSpPr>
          <p:cNvPr id="6" name="Group 89"/>
          <p:cNvGrpSpPr>
            <a:grpSpLocks/>
          </p:cNvGrpSpPr>
          <p:nvPr/>
        </p:nvGrpSpPr>
        <p:grpSpPr bwMode="auto">
          <a:xfrm>
            <a:off x="6858000" y="2508250"/>
            <a:ext cx="1851025" cy="974725"/>
            <a:chOff x="3740" y="922"/>
            <a:chExt cx="1166" cy="614"/>
          </a:xfrm>
        </p:grpSpPr>
        <p:sp>
          <p:nvSpPr>
            <p:cNvPr id="16425" name="Rectangle 91"/>
            <p:cNvSpPr>
              <a:spLocks noChangeArrowheads="1"/>
            </p:cNvSpPr>
            <p:nvPr/>
          </p:nvSpPr>
          <p:spPr bwMode="auto">
            <a:xfrm>
              <a:off x="3740" y="922"/>
              <a:ext cx="1166" cy="614"/>
            </a:xfrm>
            <a:prstGeom prst="roundRect">
              <a:avLst/>
            </a:prstGeom>
            <a:ln>
              <a:headEnd/>
              <a:tailEnd/>
            </a:ln>
          </p:spPr>
          <p:style>
            <a:lnRef idx="1">
              <a:schemeClr val="accent6"/>
            </a:lnRef>
            <a:fillRef idx="2">
              <a:schemeClr val="accent6"/>
            </a:fillRef>
            <a:effectRef idx="1">
              <a:schemeClr val="accent6"/>
            </a:effectRef>
            <a:fontRef idx="minor">
              <a:schemeClr val="dk1"/>
            </a:fontRef>
          </p:style>
          <p:txBody>
            <a:bodyPr wrap="none" tIns="0" anchor="t"/>
            <a:lstStyle/>
            <a:p>
              <a:pPr algn="ctr" eaLnBrk="0" fontAlgn="base" hangingPunct="0">
                <a:spcBef>
                  <a:spcPct val="0"/>
                </a:spcBef>
                <a:spcAft>
                  <a:spcPct val="0"/>
                </a:spcAft>
              </a:pPr>
              <a:r>
                <a:rPr lang="en-US" sz="1400" dirty="0">
                  <a:solidFill>
                    <a:prstClr val="black"/>
                  </a:solidFill>
                  <a:latin typeface="Times" pitchFamily="18" charset="0"/>
                </a:rPr>
                <a:t>WsfComm</a:t>
              </a:r>
            </a:p>
            <a:p>
              <a:pPr algn="ctr" eaLnBrk="0" fontAlgn="base" hangingPunct="0">
                <a:spcBef>
                  <a:spcPct val="0"/>
                </a:spcBef>
                <a:spcAft>
                  <a:spcPct val="0"/>
                </a:spcAft>
              </a:pPr>
              <a:r>
                <a:rPr lang="en-US" sz="1400" dirty="0">
                  <a:solidFill>
                    <a:prstClr val="black"/>
                  </a:solidFill>
                  <a:latin typeface="Times" pitchFamily="18" charset="0"/>
                </a:rPr>
                <a:t>WsfSensor</a:t>
              </a:r>
            </a:p>
            <a:p>
              <a:pPr algn="ctr" eaLnBrk="0" fontAlgn="base" hangingPunct="0">
                <a:spcBef>
                  <a:spcPct val="0"/>
                </a:spcBef>
                <a:spcAft>
                  <a:spcPct val="0"/>
                </a:spcAft>
              </a:pPr>
              <a:r>
                <a:rPr lang="en-US" sz="1400" dirty="0">
                  <a:solidFill>
                    <a:prstClr val="black"/>
                  </a:solidFill>
                  <a:latin typeface="Times" pitchFamily="18" charset="0"/>
                </a:rPr>
                <a:t>WsfWeapon</a:t>
              </a:r>
            </a:p>
          </p:txBody>
        </p:sp>
        <p:sp>
          <p:nvSpPr>
            <p:cNvPr id="16424" name="Line 93"/>
            <p:cNvSpPr>
              <a:spLocks noChangeShapeType="1"/>
            </p:cNvSpPr>
            <p:nvPr/>
          </p:nvSpPr>
          <p:spPr bwMode="auto">
            <a:xfrm>
              <a:off x="3743" y="1344"/>
              <a:ext cx="1162" cy="0"/>
            </a:xfrm>
            <a:prstGeom prst="line">
              <a:avLst/>
            </a:prstGeom>
            <a:ln>
              <a:headEnd/>
              <a:tailEnd/>
            </a:ln>
          </p:spPr>
          <p:style>
            <a:lnRef idx="1">
              <a:schemeClr val="accent6"/>
            </a:lnRef>
            <a:fillRef idx="2">
              <a:schemeClr val="accent6"/>
            </a:fillRef>
            <a:effectRef idx="1">
              <a:schemeClr val="accent6"/>
            </a:effectRef>
            <a:fontRef idx="minor">
              <a:schemeClr val="dk1"/>
            </a:fontRef>
          </p:style>
          <p:txBody>
            <a:bodyPr wrap="none" tIns="0" anchor="t"/>
            <a:lstStyle/>
            <a:p>
              <a:pPr algn="ctr" eaLnBrk="0" fontAlgn="base" hangingPunct="0">
                <a:spcBef>
                  <a:spcPct val="0"/>
                </a:spcBef>
                <a:spcAft>
                  <a:spcPct val="0"/>
                </a:spcAft>
              </a:pPr>
              <a:endParaRPr lang="en-US" sz="1400" dirty="0">
                <a:solidFill>
                  <a:prstClr val="black"/>
                </a:solidFill>
                <a:latin typeface="Times" pitchFamily="18" charset="0"/>
              </a:endParaRPr>
            </a:p>
          </p:txBody>
        </p:sp>
      </p:grpSp>
      <p:sp>
        <p:nvSpPr>
          <p:cNvPr id="16401" name="Line 94"/>
          <p:cNvSpPr>
            <a:spLocks noChangeShapeType="1"/>
          </p:cNvSpPr>
          <p:nvPr/>
        </p:nvSpPr>
        <p:spPr bwMode="auto">
          <a:xfrm>
            <a:off x="7775575" y="4400550"/>
            <a:ext cx="0" cy="352425"/>
          </a:xfrm>
          <a:prstGeom prst="line">
            <a:avLst/>
          </a:prstGeom>
          <a:noFill/>
          <a:ln w="9525">
            <a:solidFill>
              <a:schemeClr val="tx1"/>
            </a:solidFill>
            <a:round/>
            <a:headEnd/>
            <a:tailEnd type="triangle" w="med" len="med"/>
          </a:ln>
        </p:spPr>
        <p:txBody>
          <a:bodyPr/>
          <a:lstStyle/>
          <a:p>
            <a:pPr eaLnBrk="0" fontAlgn="base" hangingPunct="0">
              <a:spcBef>
                <a:spcPct val="0"/>
              </a:spcBef>
              <a:spcAft>
                <a:spcPct val="0"/>
              </a:spcAft>
            </a:pPr>
            <a:endParaRPr lang="en-US" sz="2200" dirty="0">
              <a:solidFill>
                <a:prstClr val="black"/>
              </a:solidFill>
              <a:latin typeface="Times" pitchFamily="18" charset="0"/>
            </a:endParaRPr>
          </a:p>
        </p:txBody>
      </p:sp>
      <p:sp>
        <p:nvSpPr>
          <p:cNvPr id="16402" name="Line 95"/>
          <p:cNvSpPr>
            <a:spLocks noChangeShapeType="1"/>
          </p:cNvSpPr>
          <p:nvPr/>
        </p:nvSpPr>
        <p:spPr bwMode="auto">
          <a:xfrm flipH="1">
            <a:off x="7775575" y="5334000"/>
            <a:ext cx="0" cy="319088"/>
          </a:xfrm>
          <a:prstGeom prst="line">
            <a:avLst/>
          </a:prstGeom>
          <a:noFill/>
          <a:ln w="9525">
            <a:solidFill>
              <a:schemeClr val="tx1"/>
            </a:solidFill>
            <a:round/>
            <a:headEnd/>
            <a:tailEnd type="triangle" w="med" len="med"/>
          </a:ln>
        </p:spPr>
        <p:txBody>
          <a:bodyPr/>
          <a:lstStyle/>
          <a:p>
            <a:pPr eaLnBrk="0" fontAlgn="base" hangingPunct="0">
              <a:spcBef>
                <a:spcPct val="0"/>
              </a:spcBef>
              <a:spcAft>
                <a:spcPct val="0"/>
              </a:spcAft>
            </a:pPr>
            <a:endParaRPr lang="en-US" sz="2200" dirty="0">
              <a:solidFill>
                <a:prstClr val="black"/>
              </a:solidFill>
              <a:latin typeface="Times" pitchFamily="18" charset="0"/>
            </a:endParaRPr>
          </a:p>
        </p:txBody>
      </p:sp>
      <p:sp>
        <p:nvSpPr>
          <p:cNvPr id="16403" name="Text Box 96"/>
          <p:cNvSpPr txBox="1">
            <a:spLocks noChangeArrowheads="1"/>
          </p:cNvSpPr>
          <p:nvPr/>
        </p:nvSpPr>
        <p:spPr bwMode="auto">
          <a:xfrm>
            <a:off x="7756525" y="3527425"/>
            <a:ext cx="393700" cy="244475"/>
          </a:xfrm>
          <a:prstGeom prst="rect">
            <a:avLst/>
          </a:prstGeom>
          <a:noFill/>
          <a:ln w="9525">
            <a:noFill/>
            <a:miter lim="800000"/>
            <a:headEnd/>
            <a:tailEnd/>
          </a:ln>
        </p:spPr>
        <p:txBody>
          <a:bodyPr wrap="none">
            <a:spAutoFit/>
          </a:bodyPr>
          <a:lstStyle/>
          <a:p>
            <a:pPr eaLnBrk="0" fontAlgn="base" hangingPunct="0">
              <a:spcBef>
                <a:spcPct val="0"/>
              </a:spcBef>
              <a:spcAft>
                <a:spcPct val="0"/>
              </a:spcAft>
            </a:pPr>
            <a:r>
              <a:rPr lang="en-US" sz="1000" dirty="0">
                <a:solidFill>
                  <a:prstClr val="black"/>
                </a:solidFill>
                <a:latin typeface="Times" pitchFamily="18" charset="0"/>
              </a:rPr>
              <a:t>0..n</a:t>
            </a:r>
          </a:p>
        </p:txBody>
      </p:sp>
      <p:grpSp>
        <p:nvGrpSpPr>
          <p:cNvPr id="7" name="Group 97"/>
          <p:cNvGrpSpPr>
            <a:grpSpLocks/>
          </p:cNvGrpSpPr>
          <p:nvPr/>
        </p:nvGrpSpPr>
        <p:grpSpPr bwMode="auto">
          <a:xfrm>
            <a:off x="6851650" y="4762500"/>
            <a:ext cx="1844675" cy="561975"/>
            <a:chOff x="3744" y="2738"/>
            <a:chExt cx="1162" cy="354"/>
          </a:xfrm>
        </p:grpSpPr>
        <p:sp>
          <p:nvSpPr>
            <p:cNvPr id="16420" name="Rectangle 98"/>
            <p:cNvSpPr>
              <a:spLocks noChangeArrowheads="1"/>
            </p:cNvSpPr>
            <p:nvPr/>
          </p:nvSpPr>
          <p:spPr bwMode="auto">
            <a:xfrm>
              <a:off x="3744" y="2738"/>
              <a:ext cx="1162" cy="354"/>
            </a:xfrm>
            <a:prstGeom prst="roundRect">
              <a:avLst/>
            </a:prstGeom>
            <a:ln>
              <a:headEnd/>
              <a:tailEnd/>
            </a:ln>
          </p:spPr>
          <p:style>
            <a:lnRef idx="1">
              <a:schemeClr val="accent6"/>
            </a:lnRef>
            <a:fillRef idx="2">
              <a:schemeClr val="accent6"/>
            </a:fillRef>
            <a:effectRef idx="1">
              <a:schemeClr val="accent6"/>
            </a:effectRef>
            <a:fontRef idx="minor">
              <a:schemeClr val="dk1"/>
            </a:fontRef>
          </p:style>
          <p:txBody>
            <a:bodyPr wrap="none" tIns="0" anchor="t"/>
            <a:lstStyle/>
            <a:p>
              <a:pPr algn="ctr" eaLnBrk="0" fontAlgn="base" hangingPunct="0">
                <a:spcBef>
                  <a:spcPct val="0"/>
                </a:spcBef>
                <a:spcAft>
                  <a:spcPct val="0"/>
                </a:spcAft>
              </a:pPr>
              <a:r>
                <a:rPr lang="en-US" sz="1400" dirty="0">
                  <a:solidFill>
                    <a:prstClr val="black"/>
                  </a:solidFill>
                  <a:latin typeface="Times" pitchFamily="18" charset="0"/>
                </a:rPr>
                <a:t>WsfEM_Antenna</a:t>
              </a:r>
            </a:p>
          </p:txBody>
        </p:sp>
        <p:sp>
          <p:nvSpPr>
            <p:cNvPr id="16421" name="Line 99"/>
            <p:cNvSpPr>
              <a:spLocks noChangeShapeType="1"/>
            </p:cNvSpPr>
            <p:nvPr/>
          </p:nvSpPr>
          <p:spPr bwMode="auto">
            <a:xfrm>
              <a:off x="3745" y="2909"/>
              <a:ext cx="1161" cy="0"/>
            </a:xfrm>
            <a:prstGeom prst="roundRect">
              <a:avLst/>
            </a:prstGeom>
            <a:ln>
              <a:headEnd/>
              <a:tailEnd/>
            </a:ln>
          </p:spPr>
          <p:style>
            <a:lnRef idx="1">
              <a:schemeClr val="accent6"/>
            </a:lnRef>
            <a:fillRef idx="2">
              <a:schemeClr val="accent6"/>
            </a:fillRef>
            <a:effectRef idx="1">
              <a:schemeClr val="accent6"/>
            </a:effectRef>
            <a:fontRef idx="minor">
              <a:schemeClr val="dk1"/>
            </a:fontRef>
          </p:style>
          <p:txBody>
            <a:bodyPr wrap="none" tIns="0" anchor="t"/>
            <a:lstStyle/>
            <a:p>
              <a:pPr algn="ctr" eaLnBrk="0" fontAlgn="base" hangingPunct="0">
                <a:spcBef>
                  <a:spcPct val="0"/>
                </a:spcBef>
                <a:spcAft>
                  <a:spcPct val="0"/>
                </a:spcAft>
              </a:pPr>
              <a:endParaRPr lang="en-US" sz="1400" dirty="0">
                <a:solidFill>
                  <a:prstClr val="black"/>
                </a:solidFill>
                <a:latin typeface="Times" pitchFamily="18" charset="0"/>
              </a:endParaRPr>
            </a:p>
          </p:txBody>
        </p:sp>
      </p:grpSp>
      <p:sp>
        <p:nvSpPr>
          <p:cNvPr id="16405" name="Line 101"/>
          <p:cNvSpPr>
            <a:spLocks noChangeShapeType="1"/>
          </p:cNvSpPr>
          <p:nvPr/>
        </p:nvSpPr>
        <p:spPr bwMode="auto">
          <a:xfrm>
            <a:off x="7775575" y="3482975"/>
            <a:ext cx="6350" cy="333375"/>
          </a:xfrm>
          <a:prstGeom prst="line">
            <a:avLst/>
          </a:prstGeom>
          <a:noFill/>
          <a:ln w="9525">
            <a:solidFill>
              <a:schemeClr val="tx1"/>
            </a:solidFill>
            <a:round/>
            <a:headEnd/>
            <a:tailEnd type="triangle" w="med" len="med"/>
          </a:ln>
        </p:spPr>
        <p:txBody>
          <a:bodyPr wrap="none" anchor="ctr"/>
          <a:lstStyle/>
          <a:p>
            <a:pPr eaLnBrk="0" fontAlgn="base" hangingPunct="0">
              <a:spcBef>
                <a:spcPct val="0"/>
              </a:spcBef>
              <a:spcAft>
                <a:spcPct val="0"/>
              </a:spcAft>
            </a:pPr>
            <a:endParaRPr lang="en-US" sz="2200" dirty="0">
              <a:solidFill>
                <a:prstClr val="black"/>
              </a:solidFill>
              <a:latin typeface="Times" pitchFamily="18" charset="0"/>
            </a:endParaRPr>
          </a:p>
        </p:txBody>
      </p:sp>
      <p:pic>
        <p:nvPicPr>
          <p:cNvPr id="16406" name="Picture 102" descr="MCj02391030000[1]"/>
          <p:cNvPicPr>
            <a:picLocks noChangeAspect="1" noChangeArrowheads="1"/>
          </p:cNvPicPr>
          <p:nvPr/>
        </p:nvPicPr>
        <p:blipFill>
          <a:blip r:embed="rId2" cstate="print">
            <a:lum contrast="-100000"/>
            <a:extLst>
              <a:ext uri="{28A0092B-C50C-407E-A947-70E740481C1C}">
                <a14:useLocalDpi xmlns:a14="http://schemas.microsoft.com/office/drawing/2010/main" val="0"/>
              </a:ext>
            </a:extLst>
          </a:blip>
          <a:srcRect/>
          <a:stretch>
            <a:fillRect/>
          </a:stretch>
        </p:blipFill>
        <p:spPr bwMode="auto">
          <a:xfrm>
            <a:off x="3476990" y="3170238"/>
            <a:ext cx="692150" cy="715962"/>
          </a:xfrm>
          <a:prstGeom prst="rect">
            <a:avLst/>
          </a:prstGeom>
          <a:noFill/>
          <a:ln w="9525">
            <a:noFill/>
            <a:miter lim="800000"/>
            <a:headEnd/>
            <a:tailEnd/>
          </a:ln>
        </p:spPr>
      </p:pic>
      <p:pic>
        <p:nvPicPr>
          <p:cNvPr id="16407" name="Picture 104" descr="MCj02391030000[1]"/>
          <p:cNvPicPr>
            <a:picLocks noChangeAspect="1" noChangeArrowheads="1"/>
          </p:cNvPicPr>
          <p:nvPr/>
        </p:nvPicPr>
        <p:blipFill>
          <a:blip r:embed="rId2" cstate="print">
            <a:lum contrast="-100000"/>
            <a:extLst>
              <a:ext uri="{28A0092B-C50C-407E-A947-70E740481C1C}">
                <a14:useLocalDpi xmlns:a14="http://schemas.microsoft.com/office/drawing/2010/main" val="0"/>
              </a:ext>
            </a:extLst>
          </a:blip>
          <a:srcRect/>
          <a:stretch>
            <a:fillRect/>
          </a:stretch>
        </p:blipFill>
        <p:spPr bwMode="auto">
          <a:xfrm flipH="1">
            <a:off x="4920027" y="3141663"/>
            <a:ext cx="692150" cy="715962"/>
          </a:xfrm>
          <a:prstGeom prst="rect">
            <a:avLst/>
          </a:prstGeom>
          <a:noFill/>
          <a:ln w="9525">
            <a:noFill/>
            <a:miter lim="800000"/>
            <a:headEnd/>
            <a:tailEnd/>
          </a:ln>
        </p:spPr>
      </p:pic>
      <p:pic>
        <p:nvPicPr>
          <p:cNvPr id="16408" name="Picture 110" descr="MCj03673720000[1]"/>
          <p:cNvPicPr>
            <a:picLocks noChangeAspect="1" noChangeArrowheads="1"/>
          </p:cNvPicPr>
          <p:nvPr/>
        </p:nvPicPr>
        <p:blipFill>
          <a:blip r:embed="rId3" cstate="print">
            <a:lum contrast="-90000"/>
            <a:extLst>
              <a:ext uri="{28A0092B-C50C-407E-A947-70E740481C1C}">
                <a14:useLocalDpi xmlns:a14="http://schemas.microsoft.com/office/drawing/2010/main" val="0"/>
              </a:ext>
            </a:extLst>
          </a:blip>
          <a:srcRect/>
          <a:stretch>
            <a:fillRect/>
          </a:stretch>
        </p:blipFill>
        <p:spPr bwMode="auto">
          <a:xfrm>
            <a:off x="4192952" y="2427288"/>
            <a:ext cx="736600" cy="257175"/>
          </a:xfrm>
          <a:prstGeom prst="rect">
            <a:avLst/>
          </a:prstGeom>
          <a:noFill/>
          <a:ln w="9525">
            <a:noFill/>
            <a:miter lim="800000"/>
            <a:headEnd/>
            <a:tailEnd/>
          </a:ln>
        </p:spPr>
      </p:pic>
      <p:pic>
        <p:nvPicPr>
          <p:cNvPr id="16409" name="Picture 111" descr="MCj02391030000[1]"/>
          <p:cNvPicPr>
            <a:picLocks noChangeAspect="1" noChangeArrowheads="1"/>
          </p:cNvPicPr>
          <p:nvPr/>
        </p:nvPicPr>
        <p:blipFill>
          <a:blip r:embed="rId2" cstate="print">
            <a:lum contrast="-100000"/>
            <a:extLst>
              <a:ext uri="{28A0092B-C50C-407E-A947-70E740481C1C}">
                <a14:useLocalDpi xmlns:a14="http://schemas.microsoft.com/office/drawing/2010/main" val="0"/>
              </a:ext>
            </a:extLst>
          </a:blip>
          <a:srcRect/>
          <a:stretch>
            <a:fillRect/>
          </a:stretch>
        </p:blipFill>
        <p:spPr bwMode="auto">
          <a:xfrm flipH="1">
            <a:off x="4932362" y="5702301"/>
            <a:ext cx="692150" cy="715962"/>
          </a:xfrm>
          <a:prstGeom prst="rect">
            <a:avLst/>
          </a:prstGeom>
          <a:noFill/>
          <a:ln w="9525">
            <a:noFill/>
            <a:miter lim="800000"/>
            <a:headEnd/>
            <a:tailEnd/>
          </a:ln>
        </p:spPr>
      </p:pic>
      <p:pic>
        <p:nvPicPr>
          <p:cNvPr id="16410" name="Picture 112" descr="MCj02391030000[1]"/>
          <p:cNvPicPr>
            <a:picLocks noChangeAspect="1" noChangeArrowheads="1"/>
          </p:cNvPicPr>
          <p:nvPr/>
        </p:nvPicPr>
        <p:blipFill>
          <a:blip r:embed="rId2" cstate="print">
            <a:lum contrast="-100000"/>
            <a:extLst>
              <a:ext uri="{28A0092B-C50C-407E-A947-70E740481C1C}">
                <a14:useLocalDpi xmlns:a14="http://schemas.microsoft.com/office/drawing/2010/main" val="0"/>
              </a:ext>
            </a:extLst>
          </a:blip>
          <a:srcRect/>
          <a:stretch>
            <a:fillRect/>
          </a:stretch>
        </p:blipFill>
        <p:spPr bwMode="auto">
          <a:xfrm>
            <a:off x="3489325" y="5711826"/>
            <a:ext cx="692150" cy="715962"/>
          </a:xfrm>
          <a:prstGeom prst="rect">
            <a:avLst/>
          </a:prstGeom>
          <a:noFill/>
          <a:ln w="9525">
            <a:noFill/>
            <a:miter lim="800000"/>
            <a:headEnd/>
            <a:tailEnd/>
          </a:ln>
        </p:spPr>
      </p:pic>
      <p:sp>
        <p:nvSpPr>
          <p:cNvPr id="16411" name="Line 113"/>
          <p:cNvSpPr>
            <a:spLocks noChangeShapeType="1"/>
          </p:cNvSpPr>
          <p:nvPr/>
        </p:nvSpPr>
        <p:spPr bwMode="auto">
          <a:xfrm flipV="1">
            <a:off x="3986577" y="2701925"/>
            <a:ext cx="323850" cy="457200"/>
          </a:xfrm>
          <a:prstGeom prst="line">
            <a:avLst/>
          </a:prstGeom>
          <a:noFill/>
          <a:ln w="25400">
            <a:solidFill>
              <a:schemeClr val="tx1"/>
            </a:solidFill>
            <a:round/>
            <a:headEnd/>
            <a:tailEnd type="triangle" w="lg" len="lg"/>
          </a:ln>
        </p:spPr>
        <p:txBody>
          <a:bodyPr wrap="none" anchor="ctr"/>
          <a:lstStyle/>
          <a:p>
            <a:pPr eaLnBrk="0" fontAlgn="base" hangingPunct="0">
              <a:spcBef>
                <a:spcPct val="0"/>
              </a:spcBef>
              <a:spcAft>
                <a:spcPct val="0"/>
              </a:spcAft>
            </a:pPr>
            <a:endParaRPr lang="en-US" sz="2200" dirty="0">
              <a:solidFill>
                <a:prstClr val="black"/>
              </a:solidFill>
              <a:latin typeface="Times" pitchFamily="18" charset="0"/>
            </a:endParaRPr>
          </a:p>
        </p:txBody>
      </p:sp>
      <p:sp>
        <p:nvSpPr>
          <p:cNvPr id="16412" name="Line 114"/>
          <p:cNvSpPr>
            <a:spLocks noChangeShapeType="1"/>
          </p:cNvSpPr>
          <p:nvPr/>
        </p:nvSpPr>
        <p:spPr bwMode="auto">
          <a:xfrm>
            <a:off x="4796202" y="2692400"/>
            <a:ext cx="238125" cy="447675"/>
          </a:xfrm>
          <a:prstGeom prst="line">
            <a:avLst/>
          </a:prstGeom>
          <a:noFill/>
          <a:ln w="25400">
            <a:solidFill>
              <a:schemeClr val="tx1"/>
            </a:solidFill>
            <a:round/>
            <a:headEnd/>
            <a:tailEnd type="triangle" w="lg" len="lg"/>
          </a:ln>
        </p:spPr>
        <p:txBody>
          <a:bodyPr wrap="none" anchor="ctr"/>
          <a:lstStyle/>
          <a:p>
            <a:pPr eaLnBrk="0" fontAlgn="base" hangingPunct="0">
              <a:spcBef>
                <a:spcPct val="0"/>
              </a:spcBef>
              <a:spcAft>
                <a:spcPct val="0"/>
              </a:spcAft>
            </a:pPr>
            <a:endParaRPr lang="en-US" sz="2200" dirty="0">
              <a:solidFill>
                <a:prstClr val="black"/>
              </a:solidFill>
              <a:latin typeface="Times" pitchFamily="18" charset="0"/>
            </a:endParaRPr>
          </a:p>
        </p:txBody>
      </p:sp>
      <p:sp>
        <p:nvSpPr>
          <p:cNvPr id="16413" name="Line 115"/>
          <p:cNvSpPr>
            <a:spLocks noChangeShapeType="1"/>
          </p:cNvSpPr>
          <p:nvPr/>
        </p:nvSpPr>
        <p:spPr bwMode="auto">
          <a:xfrm flipV="1">
            <a:off x="4217987" y="6008688"/>
            <a:ext cx="657225" cy="0"/>
          </a:xfrm>
          <a:prstGeom prst="line">
            <a:avLst/>
          </a:prstGeom>
          <a:noFill/>
          <a:ln w="25400">
            <a:solidFill>
              <a:schemeClr val="tx1"/>
            </a:solidFill>
            <a:round/>
            <a:headEnd/>
            <a:tailEnd type="triangle" w="lg" len="lg"/>
          </a:ln>
        </p:spPr>
        <p:txBody>
          <a:bodyPr wrap="none" anchor="ctr"/>
          <a:lstStyle/>
          <a:p>
            <a:pPr eaLnBrk="0" fontAlgn="base" hangingPunct="0">
              <a:spcBef>
                <a:spcPct val="0"/>
              </a:spcBef>
              <a:spcAft>
                <a:spcPct val="0"/>
              </a:spcAft>
            </a:pPr>
            <a:endParaRPr lang="en-US" sz="2200" dirty="0">
              <a:solidFill>
                <a:prstClr val="black"/>
              </a:solidFill>
              <a:latin typeface="Times" pitchFamily="18" charset="0"/>
            </a:endParaRPr>
          </a:p>
        </p:txBody>
      </p:sp>
      <p:sp>
        <p:nvSpPr>
          <p:cNvPr id="16414" name="Text Box 116"/>
          <p:cNvSpPr txBox="1">
            <a:spLocks noChangeArrowheads="1"/>
          </p:cNvSpPr>
          <p:nvPr/>
        </p:nvSpPr>
        <p:spPr bwMode="auto">
          <a:xfrm>
            <a:off x="3276600" y="5410200"/>
            <a:ext cx="2495550" cy="274638"/>
          </a:xfrm>
          <a:prstGeom prst="rect">
            <a:avLst/>
          </a:prstGeom>
          <a:noFill/>
          <a:ln w="9525" algn="ctr">
            <a:noFill/>
            <a:miter lim="800000"/>
            <a:headEnd/>
            <a:tailEnd/>
          </a:ln>
        </p:spPr>
        <p:txBody>
          <a:bodyPr wrap="none">
            <a:spAutoFit/>
          </a:bodyPr>
          <a:lstStyle/>
          <a:p>
            <a:pPr eaLnBrk="0" fontAlgn="base" hangingPunct="0">
              <a:spcBef>
                <a:spcPct val="0"/>
              </a:spcBef>
              <a:spcAft>
                <a:spcPct val="0"/>
              </a:spcAft>
            </a:pPr>
            <a:r>
              <a:rPr lang="en-US" sz="1200" b="1" dirty="0">
                <a:solidFill>
                  <a:prstClr val="black"/>
                </a:solidFill>
                <a:latin typeface="Times" pitchFamily="18" charset="0"/>
              </a:rPr>
              <a:t>One-Way (Radio, ESM, Jammer)</a:t>
            </a:r>
          </a:p>
        </p:txBody>
      </p:sp>
      <p:sp>
        <p:nvSpPr>
          <p:cNvPr id="16415" name="Text Box 117"/>
          <p:cNvSpPr txBox="1">
            <a:spLocks noChangeArrowheads="1"/>
          </p:cNvSpPr>
          <p:nvPr/>
        </p:nvSpPr>
        <p:spPr bwMode="auto">
          <a:xfrm>
            <a:off x="3125787" y="2161401"/>
            <a:ext cx="2894013" cy="276999"/>
          </a:xfrm>
          <a:prstGeom prst="rect">
            <a:avLst/>
          </a:prstGeom>
          <a:noFill/>
          <a:ln w="9525" algn="ctr">
            <a:noFill/>
            <a:miter lim="800000"/>
            <a:headEnd/>
            <a:tailEnd/>
          </a:ln>
        </p:spPr>
        <p:txBody>
          <a:bodyPr wrap="square">
            <a:spAutoFit/>
          </a:bodyPr>
          <a:lstStyle/>
          <a:p>
            <a:pPr eaLnBrk="0" fontAlgn="base" hangingPunct="0">
              <a:spcBef>
                <a:spcPct val="0"/>
              </a:spcBef>
              <a:spcAft>
                <a:spcPct val="0"/>
              </a:spcAft>
            </a:pPr>
            <a:r>
              <a:rPr lang="en-US" sz="1200" b="1" dirty="0">
                <a:solidFill>
                  <a:prstClr val="black"/>
                </a:solidFill>
                <a:latin typeface="Times" pitchFamily="18" charset="0"/>
              </a:rPr>
              <a:t>Two-Way (Mono-static/Bi-static Radar)</a:t>
            </a:r>
          </a:p>
        </p:txBody>
      </p:sp>
      <p:sp>
        <p:nvSpPr>
          <p:cNvPr id="16416" name="Text Box 78"/>
          <p:cNvSpPr txBox="1">
            <a:spLocks noChangeArrowheads="1"/>
          </p:cNvSpPr>
          <p:nvPr/>
        </p:nvSpPr>
        <p:spPr bwMode="auto">
          <a:xfrm>
            <a:off x="136525" y="1447800"/>
            <a:ext cx="8778875" cy="707886"/>
          </a:xfrm>
          <a:prstGeom prst="rect">
            <a:avLst/>
          </a:prstGeom>
          <a:noFill/>
          <a:ln w="19050" algn="ctr">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anchor="ctr"/>
          <a:lstStyle>
            <a:defPPr>
              <a:defRPr lang="en-US"/>
            </a:defPPr>
            <a:lvl1pPr algn="ctr" fontAlgn="base">
              <a:spcBef>
                <a:spcPct val="0"/>
              </a:spcBef>
              <a:spcAft>
                <a:spcPct val="0"/>
              </a:spcAft>
              <a:defRPr sz="2000" b="1" spc="50">
                <a:ln w="13500">
                  <a:solidFill>
                    <a:srgbClr val="4F81BD">
                      <a:shade val="2500"/>
                      <a:alpha val="6500"/>
                    </a:srgbClr>
                  </a:solidFill>
                  <a:prstDash val="solid"/>
                </a:ln>
                <a:solidFill>
                  <a:srgbClr val="4F81BD"/>
                </a:solidFill>
                <a:effectLst>
                  <a:innerShdw blurRad="50900" dist="38500" dir="13500000">
                    <a:srgbClr val="000000">
                      <a:alpha val="60000"/>
                    </a:srgbClr>
                  </a:innerShdw>
                </a:effectLst>
              </a:defRPr>
            </a:lvl1pPr>
          </a:lstStyle>
          <a:p>
            <a:r>
              <a:rPr lang="en-US" dirty="0"/>
              <a:t>Communication, </a:t>
            </a:r>
            <a:r>
              <a:rPr lang="en-US" dirty="0" smtClean="0"/>
              <a:t>sensor, </a:t>
            </a:r>
            <a:r>
              <a:rPr lang="en-US" dirty="0"/>
              <a:t>and weapon systems use a common set of classes to model electromagnetic interactions</a:t>
            </a:r>
          </a:p>
        </p:txBody>
      </p:sp>
      <p:sp>
        <p:nvSpPr>
          <p:cNvPr id="16417" name="Text Box 96"/>
          <p:cNvSpPr txBox="1">
            <a:spLocks noChangeArrowheads="1"/>
          </p:cNvSpPr>
          <p:nvPr/>
        </p:nvSpPr>
        <p:spPr bwMode="auto">
          <a:xfrm>
            <a:off x="7880350" y="5384800"/>
            <a:ext cx="393700" cy="244475"/>
          </a:xfrm>
          <a:prstGeom prst="rect">
            <a:avLst/>
          </a:prstGeom>
          <a:noFill/>
          <a:ln w="9525">
            <a:noFill/>
            <a:miter lim="800000"/>
            <a:headEnd/>
            <a:tailEnd/>
          </a:ln>
        </p:spPr>
        <p:txBody>
          <a:bodyPr wrap="none">
            <a:spAutoFit/>
          </a:bodyPr>
          <a:lstStyle/>
          <a:p>
            <a:pPr eaLnBrk="0" fontAlgn="base" hangingPunct="0">
              <a:spcBef>
                <a:spcPct val="0"/>
              </a:spcBef>
              <a:spcAft>
                <a:spcPct val="0"/>
              </a:spcAft>
            </a:pPr>
            <a:r>
              <a:rPr lang="en-US" sz="1000" dirty="0">
                <a:solidFill>
                  <a:prstClr val="black"/>
                </a:solidFill>
                <a:latin typeface="Times" pitchFamily="18" charset="0"/>
              </a:rPr>
              <a:t>0..n</a:t>
            </a:r>
          </a:p>
        </p:txBody>
      </p:sp>
      <p:sp>
        <p:nvSpPr>
          <p:cNvPr id="16418" name="Text Box 96"/>
          <p:cNvSpPr txBox="1">
            <a:spLocks noChangeArrowheads="1"/>
          </p:cNvSpPr>
          <p:nvPr/>
        </p:nvSpPr>
        <p:spPr bwMode="auto">
          <a:xfrm>
            <a:off x="1298575" y="5384800"/>
            <a:ext cx="393700" cy="244475"/>
          </a:xfrm>
          <a:prstGeom prst="rect">
            <a:avLst/>
          </a:prstGeom>
          <a:noFill/>
          <a:ln w="9525">
            <a:noFill/>
            <a:miter lim="800000"/>
            <a:headEnd/>
            <a:tailEnd/>
          </a:ln>
        </p:spPr>
        <p:txBody>
          <a:bodyPr wrap="none">
            <a:spAutoFit/>
          </a:bodyPr>
          <a:lstStyle/>
          <a:p>
            <a:pPr eaLnBrk="0" fontAlgn="base" hangingPunct="0">
              <a:spcBef>
                <a:spcPct val="0"/>
              </a:spcBef>
              <a:spcAft>
                <a:spcPct val="0"/>
              </a:spcAft>
            </a:pPr>
            <a:r>
              <a:rPr lang="en-US" sz="1000" dirty="0">
                <a:solidFill>
                  <a:prstClr val="black"/>
                </a:solidFill>
                <a:latin typeface="Times" pitchFamily="18" charset="0"/>
              </a:rPr>
              <a:t>0..n</a:t>
            </a:r>
          </a:p>
        </p:txBody>
      </p:sp>
      <p:sp>
        <p:nvSpPr>
          <p:cNvPr id="59" name="Rectangle 8"/>
          <p:cNvSpPr>
            <a:spLocks noChangeArrowheads="1"/>
          </p:cNvSpPr>
          <p:nvPr/>
        </p:nvSpPr>
        <p:spPr bwMode="auto">
          <a:xfrm>
            <a:off x="3643313" y="4649792"/>
            <a:ext cx="1843087" cy="593725"/>
          </a:xfrm>
          <a:prstGeom prst="roundRect">
            <a:avLst/>
          </a:prstGeom>
          <a:ln>
            <a:headEnd/>
            <a:tailEnd/>
          </a:ln>
        </p:spPr>
        <p:style>
          <a:lnRef idx="1">
            <a:schemeClr val="accent6"/>
          </a:lnRef>
          <a:fillRef idx="2">
            <a:schemeClr val="accent6"/>
          </a:fillRef>
          <a:effectRef idx="1">
            <a:schemeClr val="accent6"/>
          </a:effectRef>
          <a:fontRef idx="minor">
            <a:schemeClr val="dk1"/>
          </a:fontRef>
        </p:style>
        <p:txBody>
          <a:bodyPr wrap="none" tIns="0" anchor="t"/>
          <a:lstStyle/>
          <a:p>
            <a:pPr algn="ctr" eaLnBrk="0" fontAlgn="base" hangingPunct="0">
              <a:spcBef>
                <a:spcPct val="0"/>
              </a:spcBef>
              <a:spcAft>
                <a:spcPct val="0"/>
              </a:spcAft>
            </a:pPr>
            <a:r>
              <a:rPr lang="en-US" sz="1400" dirty="0">
                <a:solidFill>
                  <a:prstClr val="black"/>
                </a:solidFill>
                <a:latin typeface="Times" pitchFamily="18" charset="0"/>
              </a:rPr>
              <a:t>WsfEM_Interaction</a:t>
            </a:r>
          </a:p>
        </p:txBody>
      </p:sp>
      <p:sp>
        <p:nvSpPr>
          <p:cNvPr id="61" name="Line 23"/>
          <p:cNvSpPr>
            <a:spLocks noChangeShapeType="1"/>
          </p:cNvSpPr>
          <p:nvPr/>
        </p:nvSpPr>
        <p:spPr bwMode="auto">
          <a:xfrm>
            <a:off x="3658395" y="4953000"/>
            <a:ext cx="1843087" cy="0"/>
          </a:xfrm>
          <a:prstGeom prst="line">
            <a:avLst/>
          </a:prstGeom>
          <a:ln>
            <a:headEnd/>
            <a:tailEnd/>
          </a:ln>
        </p:spPr>
        <p:style>
          <a:lnRef idx="1">
            <a:schemeClr val="accent6"/>
          </a:lnRef>
          <a:fillRef idx="2">
            <a:schemeClr val="accent6"/>
          </a:fillRef>
          <a:effectRef idx="1">
            <a:schemeClr val="accent6"/>
          </a:effectRef>
          <a:fontRef idx="minor">
            <a:schemeClr val="dk1"/>
          </a:fontRef>
        </p:style>
        <p:txBody>
          <a:bodyPr wrap="none" anchor="t"/>
          <a:lstStyle/>
          <a:p>
            <a:pPr algn="ctr" eaLnBrk="0" fontAlgn="base" hangingPunct="0">
              <a:spcBef>
                <a:spcPct val="0"/>
              </a:spcBef>
              <a:spcAft>
                <a:spcPct val="0"/>
              </a:spcAft>
            </a:pPr>
            <a:endParaRPr lang="en-US" sz="1400" dirty="0">
              <a:solidFill>
                <a:prstClr val="black"/>
              </a:solidFill>
              <a:latin typeface="Times" pitchFamily="18" charset="0"/>
            </a:endParaRPr>
          </a:p>
        </p:txBody>
      </p:sp>
      <p:sp>
        <p:nvSpPr>
          <p:cNvPr id="72" name="Rectangle 8"/>
          <p:cNvSpPr>
            <a:spLocks noChangeArrowheads="1"/>
          </p:cNvSpPr>
          <p:nvPr/>
        </p:nvSpPr>
        <p:spPr bwMode="auto">
          <a:xfrm>
            <a:off x="3630613" y="3963992"/>
            <a:ext cx="1843087" cy="593725"/>
          </a:xfrm>
          <a:prstGeom prst="roundRect">
            <a:avLst/>
          </a:prstGeom>
          <a:ln>
            <a:headEnd/>
            <a:tailEnd/>
          </a:ln>
        </p:spPr>
        <p:style>
          <a:lnRef idx="1">
            <a:schemeClr val="accent6"/>
          </a:lnRef>
          <a:fillRef idx="2">
            <a:schemeClr val="accent6"/>
          </a:fillRef>
          <a:effectRef idx="1">
            <a:schemeClr val="accent6"/>
          </a:effectRef>
          <a:fontRef idx="minor">
            <a:schemeClr val="dk1"/>
          </a:fontRef>
        </p:style>
        <p:txBody>
          <a:bodyPr wrap="none" tIns="0" anchor="t"/>
          <a:lstStyle/>
          <a:p>
            <a:pPr algn="ctr" eaLnBrk="0" fontAlgn="base" hangingPunct="0">
              <a:spcBef>
                <a:spcPct val="0"/>
              </a:spcBef>
              <a:spcAft>
                <a:spcPct val="0"/>
              </a:spcAft>
            </a:pPr>
            <a:r>
              <a:rPr lang="en-US" sz="1400" dirty="0">
                <a:solidFill>
                  <a:prstClr val="black"/>
                </a:solidFill>
                <a:latin typeface="Times" pitchFamily="18" charset="0"/>
              </a:rPr>
              <a:t>WsfEM_Manager</a:t>
            </a:r>
          </a:p>
        </p:txBody>
      </p:sp>
      <p:sp>
        <p:nvSpPr>
          <p:cNvPr id="74" name="Line 23"/>
          <p:cNvSpPr>
            <a:spLocks noChangeShapeType="1"/>
          </p:cNvSpPr>
          <p:nvPr/>
        </p:nvSpPr>
        <p:spPr bwMode="auto">
          <a:xfrm>
            <a:off x="3643313" y="4237037"/>
            <a:ext cx="1843087" cy="0"/>
          </a:xfrm>
          <a:prstGeom prst="line">
            <a:avLst/>
          </a:prstGeom>
          <a:ln>
            <a:headEnd/>
            <a:tailEnd/>
          </a:ln>
        </p:spPr>
        <p:style>
          <a:lnRef idx="1">
            <a:schemeClr val="accent6"/>
          </a:lnRef>
          <a:fillRef idx="2">
            <a:schemeClr val="accent6"/>
          </a:fillRef>
          <a:effectRef idx="1">
            <a:schemeClr val="accent6"/>
          </a:effectRef>
          <a:fontRef idx="minor">
            <a:schemeClr val="dk1"/>
          </a:fontRef>
        </p:style>
        <p:txBody>
          <a:bodyPr wrap="none" anchor="t"/>
          <a:lstStyle/>
          <a:p>
            <a:pPr algn="ctr" eaLnBrk="0" fontAlgn="base" hangingPunct="0">
              <a:spcBef>
                <a:spcPct val="0"/>
              </a:spcBef>
              <a:spcAft>
                <a:spcPct val="0"/>
              </a:spcAft>
            </a:pPr>
            <a:endParaRPr lang="en-US" sz="1400" dirty="0">
              <a:solidFill>
                <a:prstClr val="black"/>
              </a:solidFill>
              <a:latin typeface="Times" pitchFamily="18" charset="0"/>
            </a:endParaRPr>
          </a:p>
        </p:txBody>
      </p:sp>
    </p:spTree>
    <p:extLst>
      <p:ext uri="{BB962C8B-B14F-4D97-AF65-F5344CB8AC3E}">
        <p14:creationId xmlns:p14="http://schemas.microsoft.com/office/powerpoint/2010/main" val="45744896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Sensors</a:t>
            </a:r>
            <a:endParaRPr lang="en-US" dirty="0"/>
          </a:p>
        </p:txBody>
      </p:sp>
      <p:sp>
        <p:nvSpPr>
          <p:cNvPr id="3" name="Content Placeholder 2"/>
          <p:cNvSpPr>
            <a:spLocks noGrp="1"/>
          </p:cNvSpPr>
          <p:nvPr>
            <p:ph idx="1"/>
          </p:nvPr>
        </p:nvSpPr>
        <p:spPr>
          <a:xfrm>
            <a:off x="457200" y="1341973"/>
            <a:ext cx="8382000" cy="4525963"/>
          </a:xfrm>
        </p:spPr>
        <p:txBody>
          <a:bodyPr>
            <a:normAutofit/>
          </a:bodyPr>
          <a:lstStyle/>
          <a:p>
            <a:r>
              <a:rPr lang="en-US" sz="2000" b="0" dirty="0" smtClean="0"/>
              <a:t>A </a:t>
            </a:r>
            <a:r>
              <a:rPr lang="en-US" sz="2000" b="1" dirty="0" smtClean="0"/>
              <a:t>WsfSensor</a:t>
            </a:r>
            <a:r>
              <a:rPr lang="en-US" sz="2000" b="0" dirty="0" smtClean="0"/>
              <a:t> Represents a Sensing System Attached to a Platform</a:t>
            </a:r>
          </a:p>
          <a:p>
            <a:pPr lvl="1"/>
            <a:r>
              <a:rPr lang="en-US" sz="1600" b="0" dirty="0" smtClean="0"/>
              <a:t>It is an Articulated Part (</a:t>
            </a:r>
            <a:r>
              <a:rPr lang="en-US" sz="1600" dirty="0" smtClean="0"/>
              <a:t>WsfArticulatedPart</a:t>
            </a:r>
            <a:r>
              <a:rPr lang="en-US" sz="1600" b="0" dirty="0" smtClean="0"/>
              <a:t>), which is a platform part (</a:t>
            </a:r>
            <a:r>
              <a:rPr lang="en-US" sz="1600" dirty="0" smtClean="0"/>
              <a:t>WsfPlatformPart</a:t>
            </a:r>
            <a:r>
              <a:rPr lang="en-US" sz="1600" b="0" dirty="0" smtClean="0"/>
              <a:t>), which is a platform component (</a:t>
            </a:r>
            <a:r>
              <a:rPr lang="en-US" sz="1600" dirty="0" smtClean="0"/>
              <a:t>WsfPlatformComponent</a:t>
            </a:r>
            <a:r>
              <a:rPr lang="en-US" sz="1600" b="0" dirty="0" smtClean="0"/>
              <a:t>)</a:t>
            </a:r>
          </a:p>
          <a:p>
            <a:pPr lvl="1"/>
            <a:r>
              <a:rPr lang="en-US" sz="1600" b="0" dirty="0" smtClean="0"/>
              <a:t>Often Utilizes Transmitters, Receivers, and Antennas</a:t>
            </a:r>
          </a:p>
        </p:txBody>
      </p:sp>
      <p:grpSp>
        <p:nvGrpSpPr>
          <p:cNvPr id="4" name="Group 3"/>
          <p:cNvGrpSpPr/>
          <p:nvPr/>
        </p:nvGrpSpPr>
        <p:grpSpPr>
          <a:xfrm>
            <a:off x="1516250" y="3101026"/>
            <a:ext cx="6675119" cy="2757664"/>
            <a:chOff x="407540" y="1386526"/>
            <a:chExt cx="6675119" cy="2757664"/>
          </a:xfrm>
        </p:grpSpPr>
        <p:sp>
          <p:nvSpPr>
            <p:cNvPr id="5" name="Rectangle 4"/>
            <p:cNvSpPr/>
            <p:nvPr/>
          </p:nvSpPr>
          <p:spPr>
            <a:xfrm>
              <a:off x="4678680" y="2304616"/>
              <a:ext cx="1554480" cy="198434"/>
            </a:xfrm>
            <a:prstGeom prst="rect">
              <a:avLst/>
            </a:prstGeom>
            <a:solidFill>
              <a:srgbClr val="E6E6F7"/>
            </a:solidFill>
            <a:ln w="6350">
              <a:solidFill>
                <a:srgbClr val="5B799F"/>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smtClean="0">
                  <a:solidFill>
                    <a:schemeClr val="tx1"/>
                  </a:solidFill>
                  <a:latin typeface="Arial Narrow" panose="020B0606020202030204" pitchFamily="34" charset="0"/>
                  <a:cs typeface="Arial" panose="020B0604020202020204" pitchFamily="34" charset="0"/>
                </a:rPr>
                <a:t>WsfPlatformComponentList </a:t>
              </a:r>
              <a:r>
                <a:rPr lang="en-US" sz="900" baseline="30000" dirty="0" smtClean="0">
                  <a:solidFill>
                    <a:schemeClr val="tx1"/>
                  </a:solidFill>
                  <a:latin typeface="Arial Narrow" panose="020B0606020202030204" pitchFamily="34" charset="0"/>
                  <a:cs typeface="Arial" panose="020B0604020202020204" pitchFamily="34" charset="0"/>
                  <a:sym typeface="Wingdings 2" panose="05020102010507070707" pitchFamily="18" charset="2"/>
                </a:rPr>
                <a:t></a:t>
              </a:r>
              <a:endParaRPr lang="en-US" sz="900" baseline="30000" dirty="0">
                <a:solidFill>
                  <a:schemeClr val="tx1"/>
                </a:solidFill>
                <a:latin typeface="Arial Narrow" panose="020B0606020202030204" pitchFamily="34" charset="0"/>
                <a:cs typeface="Arial" panose="020B0604020202020204" pitchFamily="34" charset="0"/>
              </a:endParaRPr>
            </a:p>
          </p:txBody>
        </p:sp>
        <p:sp>
          <p:nvSpPr>
            <p:cNvPr id="6" name="Rectangle 5"/>
            <p:cNvSpPr/>
            <p:nvPr/>
          </p:nvSpPr>
          <p:spPr>
            <a:xfrm>
              <a:off x="3048000" y="1843726"/>
              <a:ext cx="1554480" cy="198434"/>
            </a:xfrm>
            <a:prstGeom prst="rect">
              <a:avLst/>
            </a:prstGeom>
            <a:solidFill>
              <a:srgbClr val="E6E6F7"/>
            </a:solidFill>
            <a:ln w="6350">
              <a:solidFill>
                <a:srgbClr val="5B799F"/>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smtClean="0">
                  <a:solidFill>
                    <a:schemeClr val="tx1"/>
                  </a:solidFill>
                  <a:latin typeface="Arial Narrow" panose="020B0606020202030204" pitchFamily="34" charset="0"/>
                  <a:cs typeface="Arial" panose="020B0604020202020204" pitchFamily="34" charset="0"/>
                </a:rPr>
                <a:t>WsfPlatformComponent </a:t>
              </a:r>
              <a:r>
                <a:rPr lang="en-US" sz="900" baseline="30000" dirty="0" smtClean="0">
                  <a:solidFill>
                    <a:schemeClr val="tx1"/>
                  </a:solidFill>
                  <a:latin typeface="Arial Narrow" panose="020B0606020202030204" pitchFamily="34" charset="0"/>
                  <a:cs typeface="Arial" panose="020B0604020202020204" pitchFamily="34" charset="0"/>
                  <a:sym typeface="Wingdings 2" panose="05020102010507070707" pitchFamily="18" charset="2"/>
                </a:rPr>
                <a:t></a:t>
              </a:r>
              <a:endParaRPr lang="en-US" sz="900" baseline="30000" dirty="0">
                <a:solidFill>
                  <a:schemeClr val="tx1"/>
                </a:solidFill>
                <a:latin typeface="Arial Narrow" panose="020B0606020202030204" pitchFamily="34" charset="0"/>
                <a:cs typeface="Arial" panose="020B0604020202020204" pitchFamily="34" charset="0"/>
              </a:endParaRPr>
            </a:p>
          </p:txBody>
        </p:sp>
        <p:sp>
          <p:nvSpPr>
            <p:cNvPr id="7" name="Rectangle 6"/>
            <p:cNvSpPr/>
            <p:nvPr/>
          </p:nvSpPr>
          <p:spPr>
            <a:xfrm>
              <a:off x="567821" y="2304616"/>
              <a:ext cx="762000" cy="198434"/>
            </a:xfrm>
            <a:prstGeom prst="rect">
              <a:avLst/>
            </a:prstGeom>
            <a:solidFill>
              <a:srgbClr val="E6E6F7"/>
            </a:solidFill>
            <a:ln w="6350">
              <a:solidFill>
                <a:srgbClr val="5B799F"/>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smtClean="0">
                  <a:solidFill>
                    <a:schemeClr val="tx1"/>
                  </a:solidFill>
                  <a:latin typeface="Arial Narrow" panose="020B0606020202030204" pitchFamily="34" charset="0"/>
                  <a:cs typeface="Arial" panose="020B0604020202020204" pitchFamily="34" charset="0"/>
                </a:rPr>
                <a:t>UtEntity</a:t>
              </a:r>
              <a:endParaRPr lang="en-US" sz="900" dirty="0">
                <a:solidFill>
                  <a:schemeClr val="tx1"/>
                </a:solidFill>
                <a:latin typeface="Arial Narrow" panose="020B0606020202030204" pitchFamily="34" charset="0"/>
                <a:cs typeface="Arial" panose="020B0604020202020204" pitchFamily="34" charset="0"/>
              </a:endParaRPr>
            </a:p>
          </p:txBody>
        </p:sp>
        <p:sp>
          <p:nvSpPr>
            <p:cNvPr id="8" name="Rectangle 7"/>
            <p:cNvSpPr/>
            <p:nvPr/>
          </p:nvSpPr>
          <p:spPr>
            <a:xfrm>
              <a:off x="3048000" y="1386526"/>
              <a:ext cx="1554480" cy="198434"/>
            </a:xfrm>
            <a:prstGeom prst="rect">
              <a:avLst/>
            </a:prstGeom>
            <a:solidFill>
              <a:srgbClr val="E6E6F7"/>
            </a:solidFill>
            <a:ln w="6350">
              <a:solidFill>
                <a:srgbClr val="5B799F"/>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smtClean="0">
                  <a:solidFill>
                    <a:schemeClr val="tx1"/>
                  </a:solidFill>
                  <a:latin typeface="Arial Narrow" panose="020B0606020202030204" pitchFamily="34" charset="0"/>
                  <a:cs typeface="Arial" panose="020B0604020202020204" pitchFamily="34" charset="0"/>
                </a:rPr>
                <a:t>WsfComponent</a:t>
              </a:r>
              <a:endParaRPr lang="en-US" sz="900" dirty="0">
                <a:solidFill>
                  <a:schemeClr val="tx1"/>
                </a:solidFill>
                <a:latin typeface="Arial Narrow" panose="020B0606020202030204" pitchFamily="34" charset="0"/>
                <a:cs typeface="Arial" panose="020B0604020202020204" pitchFamily="34" charset="0"/>
              </a:endParaRPr>
            </a:p>
          </p:txBody>
        </p:sp>
        <p:sp>
          <p:nvSpPr>
            <p:cNvPr id="9" name="Rectangle 8"/>
            <p:cNvSpPr/>
            <p:nvPr/>
          </p:nvSpPr>
          <p:spPr>
            <a:xfrm>
              <a:off x="4678680" y="1847416"/>
              <a:ext cx="1554480" cy="198434"/>
            </a:xfrm>
            <a:prstGeom prst="rect">
              <a:avLst/>
            </a:prstGeom>
            <a:solidFill>
              <a:srgbClr val="E6E6F7"/>
            </a:solidFill>
            <a:ln w="6350">
              <a:solidFill>
                <a:srgbClr val="5B799F"/>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smtClean="0">
                  <a:solidFill>
                    <a:schemeClr val="tx1"/>
                  </a:solidFill>
                  <a:latin typeface="Arial Narrow" panose="020B0606020202030204" pitchFamily="34" charset="0"/>
                  <a:cs typeface="Arial" panose="020B0604020202020204" pitchFamily="34" charset="0"/>
                </a:rPr>
                <a:t>WsfComponentList</a:t>
              </a:r>
              <a:endParaRPr lang="en-US" sz="900" dirty="0">
                <a:solidFill>
                  <a:schemeClr val="tx1"/>
                </a:solidFill>
                <a:latin typeface="Arial Narrow" panose="020B0606020202030204" pitchFamily="34" charset="0"/>
                <a:cs typeface="Arial" panose="020B0604020202020204" pitchFamily="34" charset="0"/>
              </a:endParaRPr>
            </a:p>
          </p:txBody>
        </p:sp>
        <p:sp>
          <p:nvSpPr>
            <p:cNvPr id="10" name="Rectangle 9"/>
            <p:cNvSpPr/>
            <p:nvPr/>
          </p:nvSpPr>
          <p:spPr>
            <a:xfrm>
              <a:off x="3699902" y="2859666"/>
              <a:ext cx="1554480" cy="198434"/>
            </a:xfrm>
            <a:prstGeom prst="rect">
              <a:avLst/>
            </a:prstGeom>
            <a:solidFill>
              <a:srgbClr val="FFFF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smtClean="0">
                  <a:solidFill>
                    <a:schemeClr val="tx1"/>
                  </a:solidFill>
                  <a:latin typeface="Arial Narrow" panose="020B0606020202030204" pitchFamily="34" charset="0"/>
                  <a:cs typeface="Arial" panose="020B0604020202020204" pitchFamily="34" charset="0"/>
                </a:rPr>
                <a:t>WsfPlatform</a:t>
              </a:r>
              <a:endParaRPr lang="en-US" sz="900" dirty="0">
                <a:solidFill>
                  <a:schemeClr val="tx1"/>
                </a:solidFill>
                <a:latin typeface="Arial Narrow" panose="020B0606020202030204" pitchFamily="34" charset="0"/>
                <a:cs typeface="Arial" panose="020B0604020202020204" pitchFamily="34" charset="0"/>
              </a:endParaRPr>
            </a:p>
          </p:txBody>
        </p:sp>
        <p:cxnSp>
          <p:nvCxnSpPr>
            <p:cNvPr id="11" name="Straight Arrow Connector 10"/>
            <p:cNvCxnSpPr/>
            <p:nvPr/>
          </p:nvCxnSpPr>
          <p:spPr>
            <a:xfrm flipV="1">
              <a:off x="3840480" y="1584960"/>
              <a:ext cx="0" cy="258766"/>
            </a:xfrm>
            <a:prstGeom prst="straightConnector1">
              <a:avLst/>
            </a:prstGeom>
            <a:ln w="9525">
              <a:solidFill>
                <a:srgbClr val="0000CC"/>
              </a:solidFill>
              <a:headEnd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5440680" y="2045850"/>
              <a:ext cx="0" cy="258766"/>
            </a:xfrm>
            <a:prstGeom prst="straightConnector1">
              <a:avLst/>
            </a:prstGeom>
            <a:ln w="9525">
              <a:solidFill>
                <a:srgbClr val="0000CC"/>
              </a:solidFill>
              <a:headEnd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948821" y="2631066"/>
              <a:ext cx="5787259" cy="0"/>
            </a:xfrm>
            <a:prstGeom prst="straightConnector1">
              <a:avLst/>
            </a:prstGeom>
            <a:ln w="9525">
              <a:solidFill>
                <a:srgbClr val="0000CC"/>
              </a:solidFill>
              <a:headEnd w="med" len="sm"/>
              <a:tailEnd type="none" w="med" len="sm"/>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V="1">
              <a:off x="5440680" y="2503050"/>
              <a:ext cx="0" cy="128016"/>
            </a:xfrm>
            <a:prstGeom prst="straightConnector1">
              <a:avLst/>
            </a:prstGeom>
            <a:ln w="9525">
              <a:solidFill>
                <a:srgbClr val="0000CC"/>
              </a:solidFill>
              <a:headEnd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V="1">
              <a:off x="6736080" y="2503050"/>
              <a:ext cx="0" cy="128016"/>
            </a:xfrm>
            <a:prstGeom prst="straightConnector1">
              <a:avLst/>
            </a:prstGeom>
            <a:ln w="9525">
              <a:solidFill>
                <a:srgbClr val="0000CC"/>
              </a:solidFill>
              <a:headEnd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V="1">
              <a:off x="3840480" y="2042160"/>
              <a:ext cx="0" cy="588907"/>
            </a:xfrm>
            <a:prstGeom prst="straightConnector1">
              <a:avLst/>
            </a:prstGeom>
            <a:ln w="9525">
              <a:solidFill>
                <a:srgbClr val="0000CC"/>
              </a:solidFill>
              <a:headEnd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V="1">
              <a:off x="2164080" y="2503050"/>
              <a:ext cx="0" cy="128016"/>
            </a:xfrm>
            <a:prstGeom prst="straightConnector1">
              <a:avLst/>
            </a:prstGeom>
            <a:ln w="9525">
              <a:solidFill>
                <a:srgbClr val="0000CC"/>
              </a:solidFill>
              <a:headEnd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V="1">
              <a:off x="948821" y="2503050"/>
              <a:ext cx="0" cy="128016"/>
            </a:xfrm>
            <a:prstGeom prst="straightConnector1">
              <a:avLst/>
            </a:prstGeom>
            <a:ln w="9525">
              <a:solidFill>
                <a:srgbClr val="0000CC"/>
              </a:solidFill>
              <a:headEnd w="med" len="sm"/>
              <a:tailEnd type="triangle" w="med" len="sm"/>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5364480" y="2870338"/>
              <a:ext cx="1554480" cy="198434"/>
            </a:xfrm>
            <a:prstGeom prst="rect">
              <a:avLst/>
            </a:prstGeom>
            <a:solidFill>
              <a:srgbClr val="E6E6F7"/>
            </a:solidFill>
            <a:ln w="6350">
              <a:solidFill>
                <a:srgbClr val="5B799F"/>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smtClean="0">
                  <a:solidFill>
                    <a:schemeClr val="tx1"/>
                  </a:solidFill>
                  <a:latin typeface="Arial Narrow" panose="020B0606020202030204" pitchFamily="34" charset="0"/>
                  <a:cs typeface="Arial" panose="020B0604020202020204" pitchFamily="34" charset="0"/>
                </a:rPr>
                <a:t>WsfSinglePlatformObserver</a:t>
              </a:r>
              <a:endParaRPr lang="en-US" sz="900" dirty="0">
                <a:solidFill>
                  <a:schemeClr val="tx1"/>
                </a:solidFill>
                <a:latin typeface="Arial Narrow" panose="020B0606020202030204" pitchFamily="34" charset="0"/>
                <a:cs typeface="Arial" panose="020B0604020202020204" pitchFamily="34" charset="0"/>
              </a:endParaRPr>
            </a:p>
          </p:txBody>
        </p:sp>
        <p:cxnSp>
          <p:nvCxnSpPr>
            <p:cNvPr id="20" name="Straight Arrow Connector 19"/>
            <p:cNvCxnSpPr/>
            <p:nvPr/>
          </p:nvCxnSpPr>
          <p:spPr>
            <a:xfrm flipV="1">
              <a:off x="2849880" y="3684584"/>
              <a:ext cx="0" cy="128016"/>
            </a:xfrm>
            <a:prstGeom prst="straightConnector1">
              <a:avLst/>
            </a:prstGeom>
            <a:ln w="9525">
              <a:solidFill>
                <a:srgbClr val="0000CC"/>
              </a:solidFill>
              <a:headEnd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V="1">
              <a:off x="2849880" y="3812600"/>
              <a:ext cx="0" cy="128016"/>
            </a:xfrm>
            <a:prstGeom prst="straightConnector1">
              <a:avLst/>
            </a:prstGeom>
            <a:ln w="9525">
              <a:solidFill>
                <a:srgbClr val="0000CC"/>
              </a:solidFill>
              <a:headEnd w="med" len="sm"/>
              <a:tailEnd type="none" w="med" len="sm"/>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6320659" y="2300242"/>
              <a:ext cx="762000" cy="198434"/>
            </a:xfrm>
            <a:prstGeom prst="rect">
              <a:avLst/>
            </a:prstGeom>
            <a:solidFill>
              <a:srgbClr val="E6E6F7"/>
            </a:solidFill>
            <a:ln w="6350">
              <a:solidFill>
                <a:srgbClr val="5B799F"/>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smtClean="0">
                  <a:solidFill>
                    <a:schemeClr val="tx1"/>
                  </a:solidFill>
                  <a:latin typeface="Arial Narrow" panose="020B0606020202030204" pitchFamily="34" charset="0"/>
                  <a:cs typeface="Arial" panose="020B0604020202020204" pitchFamily="34" charset="0"/>
                </a:rPr>
                <a:t>WsfUniqueId</a:t>
              </a:r>
              <a:endParaRPr lang="en-US" sz="900" dirty="0">
                <a:solidFill>
                  <a:schemeClr val="tx1"/>
                </a:solidFill>
                <a:latin typeface="Arial Narrow" panose="020B0606020202030204" pitchFamily="34" charset="0"/>
                <a:cs typeface="Arial" panose="020B0604020202020204" pitchFamily="34" charset="0"/>
              </a:endParaRPr>
            </a:p>
          </p:txBody>
        </p:sp>
        <p:cxnSp>
          <p:nvCxnSpPr>
            <p:cNvPr id="23" name="Straight Arrow Connector 22"/>
            <p:cNvCxnSpPr/>
            <p:nvPr/>
          </p:nvCxnSpPr>
          <p:spPr>
            <a:xfrm flipV="1">
              <a:off x="2849880" y="3054410"/>
              <a:ext cx="0" cy="429768"/>
            </a:xfrm>
            <a:prstGeom prst="straightConnector1">
              <a:avLst/>
            </a:prstGeom>
            <a:ln w="9525">
              <a:solidFill>
                <a:srgbClr val="0000CC"/>
              </a:solidFill>
              <a:headEnd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1249680" y="3180704"/>
              <a:ext cx="4876800" cy="5140"/>
            </a:xfrm>
            <a:prstGeom prst="straightConnector1">
              <a:avLst/>
            </a:prstGeom>
            <a:ln w="9525">
              <a:solidFill>
                <a:srgbClr val="0000CC"/>
              </a:solidFill>
              <a:headEnd w="med" len="sm"/>
              <a:tailEnd type="none" w="med" len="sm"/>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V="1">
              <a:off x="6126480" y="3068772"/>
              <a:ext cx="0" cy="126294"/>
            </a:xfrm>
            <a:prstGeom prst="straightConnector1">
              <a:avLst/>
            </a:prstGeom>
            <a:ln w="9525">
              <a:solidFill>
                <a:srgbClr val="0000CC"/>
              </a:solidFill>
              <a:headEnd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V="1">
              <a:off x="2011680" y="2725105"/>
              <a:ext cx="4568059" cy="8111"/>
            </a:xfrm>
            <a:prstGeom prst="straightConnector1">
              <a:avLst/>
            </a:prstGeom>
            <a:ln w="9525">
              <a:solidFill>
                <a:srgbClr val="CC00CC"/>
              </a:solidFill>
              <a:headEnd w="med" len="sm"/>
              <a:tailEnd type="none" w="med" len="sm"/>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V="1">
              <a:off x="2697480" y="2727960"/>
              <a:ext cx="0" cy="128016"/>
            </a:xfrm>
            <a:prstGeom prst="straightConnector1">
              <a:avLst/>
            </a:prstGeom>
            <a:ln w="9525">
              <a:solidFill>
                <a:srgbClr val="FF0000"/>
              </a:solidFill>
              <a:headEnd w="med" len="sm"/>
              <a:tailEnd type="none" w="med" len="sm"/>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V="1">
              <a:off x="2011680" y="2499360"/>
              <a:ext cx="0" cy="228600"/>
            </a:xfrm>
            <a:prstGeom prst="straightConnector1">
              <a:avLst/>
            </a:prstGeom>
            <a:ln w="9525">
              <a:solidFill>
                <a:srgbClr val="CC00CC"/>
              </a:solidFill>
              <a:headEnd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flipV="1">
              <a:off x="3688080" y="2042160"/>
              <a:ext cx="0" cy="685800"/>
            </a:xfrm>
            <a:prstGeom prst="straightConnector1">
              <a:avLst/>
            </a:prstGeom>
            <a:ln w="9525">
              <a:solidFill>
                <a:srgbClr val="CC00CC"/>
              </a:solidFill>
              <a:headEnd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flipV="1">
              <a:off x="6579739" y="2499360"/>
              <a:ext cx="0" cy="228600"/>
            </a:xfrm>
            <a:prstGeom prst="straightConnector1">
              <a:avLst/>
            </a:prstGeom>
            <a:ln w="9525">
              <a:solidFill>
                <a:srgbClr val="CC00CC"/>
              </a:solidFill>
              <a:headEnd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V="1">
              <a:off x="4450080" y="2621594"/>
              <a:ext cx="0" cy="234382"/>
            </a:xfrm>
            <a:prstGeom prst="straightConnector1">
              <a:avLst/>
            </a:prstGeom>
            <a:ln w="9525">
              <a:solidFill>
                <a:srgbClr val="0000CC"/>
              </a:solidFill>
              <a:headEnd w="med" len="sm"/>
              <a:tailEnd type="none" w="med" len="sm"/>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flipV="1">
              <a:off x="1249680" y="3054410"/>
              <a:ext cx="0" cy="126294"/>
            </a:xfrm>
            <a:prstGeom prst="straightConnector1">
              <a:avLst/>
            </a:prstGeom>
            <a:ln w="9525">
              <a:solidFill>
                <a:srgbClr val="0000CC"/>
              </a:solidFill>
              <a:headEnd w="med" len="sm"/>
              <a:tailEnd type="triangle" w="med" len="sm"/>
            </a:ln>
          </p:spPr>
          <p:style>
            <a:lnRef idx="1">
              <a:schemeClr val="accent1"/>
            </a:lnRef>
            <a:fillRef idx="0">
              <a:schemeClr val="accent1"/>
            </a:fillRef>
            <a:effectRef idx="0">
              <a:schemeClr val="accent1"/>
            </a:effectRef>
            <a:fontRef idx="minor">
              <a:schemeClr val="tx1"/>
            </a:fontRef>
          </p:style>
        </p:cxnSp>
        <p:sp>
          <p:nvSpPr>
            <p:cNvPr id="33" name="Rectangle 32"/>
            <p:cNvSpPr/>
            <p:nvPr/>
          </p:nvSpPr>
          <p:spPr>
            <a:xfrm>
              <a:off x="1398140" y="2307022"/>
              <a:ext cx="1554480" cy="198434"/>
            </a:xfrm>
            <a:prstGeom prst="rect">
              <a:avLst/>
            </a:prstGeom>
            <a:solidFill>
              <a:srgbClr val="E6E6F7"/>
            </a:solidFill>
            <a:ln w="6350">
              <a:solidFill>
                <a:srgbClr val="5B799F"/>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smtClean="0">
                  <a:solidFill>
                    <a:schemeClr val="tx1"/>
                  </a:solidFill>
                  <a:latin typeface="Arial Narrow" panose="020B0606020202030204" pitchFamily="34" charset="0"/>
                  <a:cs typeface="Arial" panose="020B0604020202020204" pitchFamily="34" charset="0"/>
                </a:rPr>
                <a:t>WsfObject</a:t>
              </a:r>
              <a:endParaRPr lang="en-US" sz="900" dirty="0">
                <a:solidFill>
                  <a:schemeClr val="tx1"/>
                </a:solidFill>
                <a:latin typeface="Arial Narrow" panose="020B0606020202030204" pitchFamily="34" charset="0"/>
                <a:cs typeface="Arial" panose="020B0604020202020204" pitchFamily="34" charset="0"/>
              </a:endParaRPr>
            </a:p>
          </p:txBody>
        </p:sp>
        <p:sp>
          <p:nvSpPr>
            <p:cNvPr id="34" name="Rectangle 33"/>
            <p:cNvSpPr/>
            <p:nvPr/>
          </p:nvSpPr>
          <p:spPr>
            <a:xfrm>
              <a:off x="2057400" y="3945756"/>
              <a:ext cx="1554480" cy="198434"/>
            </a:xfrm>
            <a:prstGeom prst="rect">
              <a:avLst/>
            </a:prstGeom>
            <a:solidFill>
              <a:srgbClr val="FFFF00"/>
            </a:solidFill>
            <a:ln w="6350">
              <a:solidFill>
                <a:srgbClr val="5B799F"/>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smtClean="0">
                  <a:solidFill>
                    <a:schemeClr val="tx1"/>
                  </a:solidFill>
                  <a:latin typeface="Arial Narrow" panose="020B0606020202030204" pitchFamily="34" charset="0"/>
                  <a:cs typeface="Arial" panose="020B0604020202020204" pitchFamily="34" charset="0"/>
                </a:rPr>
                <a:t>WsfSensor</a:t>
              </a:r>
              <a:endParaRPr lang="en-US" sz="900" dirty="0">
                <a:solidFill>
                  <a:schemeClr val="tx1"/>
                </a:solidFill>
                <a:latin typeface="Arial Narrow" panose="020B0606020202030204" pitchFamily="34" charset="0"/>
                <a:cs typeface="Arial" panose="020B0604020202020204" pitchFamily="34" charset="0"/>
              </a:endParaRPr>
            </a:p>
          </p:txBody>
        </p:sp>
        <p:sp>
          <p:nvSpPr>
            <p:cNvPr id="35" name="Rectangle 34"/>
            <p:cNvSpPr/>
            <p:nvPr/>
          </p:nvSpPr>
          <p:spPr>
            <a:xfrm>
              <a:off x="2057400" y="2858382"/>
              <a:ext cx="1554480" cy="198434"/>
            </a:xfrm>
            <a:prstGeom prst="rect">
              <a:avLst/>
            </a:prstGeom>
            <a:solidFill>
              <a:srgbClr val="E6E6F7"/>
            </a:solidFill>
            <a:ln w="6350">
              <a:solidFill>
                <a:srgbClr val="5B799F"/>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smtClean="0">
                  <a:solidFill>
                    <a:schemeClr val="tx1"/>
                  </a:solidFill>
                  <a:latin typeface="Arial Narrow" panose="020B0606020202030204" pitchFamily="34" charset="0"/>
                  <a:cs typeface="Arial" panose="020B0604020202020204" pitchFamily="34" charset="0"/>
                </a:rPr>
                <a:t>WsfPlatformPart</a:t>
              </a:r>
              <a:endParaRPr lang="en-US" sz="900" dirty="0">
                <a:solidFill>
                  <a:schemeClr val="tx1"/>
                </a:solidFill>
                <a:latin typeface="Arial Narrow" panose="020B0606020202030204" pitchFamily="34" charset="0"/>
                <a:cs typeface="Arial" panose="020B0604020202020204" pitchFamily="34" charset="0"/>
              </a:endParaRPr>
            </a:p>
          </p:txBody>
        </p:sp>
        <p:sp>
          <p:nvSpPr>
            <p:cNvPr id="36" name="Rectangle 35"/>
            <p:cNvSpPr/>
            <p:nvPr/>
          </p:nvSpPr>
          <p:spPr>
            <a:xfrm>
              <a:off x="407540" y="2858382"/>
              <a:ext cx="1554480" cy="198434"/>
            </a:xfrm>
            <a:prstGeom prst="rect">
              <a:avLst/>
            </a:prstGeom>
            <a:solidFill>
              <a:srgbClr val="E6E6F7"/>
            </a:solidFill>
            <a:ln w="6350">
              <a:solidFill>
                <a:srgbClr val="5B799F"/>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smtClean="0">
                  <a:solidFill>
                    <a:schemeClr val="tx1"/>
                  </a:solidFill>
                  <a:latin typeface="Arial Narrow" panose="020B0606020202030204" pitchFamily="34" charset="0"/>
                  <a:cs typeface="Arial" panose="020B0604020202020204" pitchFamily="34" charset="0"/>
                </a:rPr>
                <a:t>UtEntityPart</a:t>
              </a:r>
              <a:endParaRPr lang="en-US" sz="900" dirty="0">
                <a:solidFill>
                  <a:schemeClr val="tx1"/>
                </a:solidFill>
                <a:latin typeface="Arial Narrow" panose="020B0606020202030204" pitchFamily="34" charset="0"/>
                <a:cs typeface="Arial" panose="020B0604020202020204" pitchFamily="34" charset="0"/>
              </a:endParaRPr>
            </a:p>
          </p:txBody>
        </p:sp>
        <p:sp>
          <p:nvSpPr>
            <p:cNvPr id="37" name="Rectangle 36"/>
            <p:cNvSpPr/>
            <p:nvPr/>
          </p:nvSpPr>
          <p:spPr>
            <a:xfrm>
              <a:off x="2057400" y="3488556"/>
              <a:ext cx="1554480" cy="198434"/>
            </a:xfrm>
            <a:prstGeom prst="rect">
              <a:avLst/>
            </a:prstGeom>
            <a:solidFill>
              <a:srgbClr val="E6E6F7"/>
            </a:solidFill>
            <a:ln w="6350">
              <a:solidFill>
                <a:srgbClr val="5B799F"/>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smtClean="0">
                  <a:solidFill>
                    <a:schemeClr val="tx1"/>
                  </a:solidFill>
                  <a:latin typeface="Arial Narrow" panose="020B0606020202030204" pitchFamily="34" charset="0"/>
                  <a:cs typeface="Arial" panose="020B0604020202020204" pitchFamily="34" charset="0"/>
                </a:rPr>
                <a:t>WsfArticulatedPart</a:t>
              </a:r>
              <a:endParaRPr lang="en-US" sz="900" dirty="0">
                <a:solidFill>
                  <a:schemeClr val="tx1"/>
                </a:solidFill>
                <a:latin typeface="Arial Narrow" panose="020B0606020202030204" pitchFamily="34" charset="0"/>
                <a:cs typeface="Arial" panose="020B0604020202020204" pitchFamily="34" charset="0"/>
              </a:endParaRPr>
            </a:p>
          </p:txBody>
        </p:sp>
        <p:cxnSp>
          <p:nvCxnSpPr>
            <p:cNvPr id="38" name="Straight Arrow Connector 37"/>
            <p:cNvCxnSpPr/>
            <p:nvPr/>
          </p:nvCxnSpPr>
          <p:spPr>
            <a:xfrm flipV="1">
              <a:off x="5063490" y="2129790"/>
              <a:ext cx="0" cy="108005"/>
            </a:xfrm>
            <a:prstGeom prst="straightConnector1">
              <a:avLst/>
            </a:prstGeom>
            <a:ln w="9525">
              <a:solidFill>
                <a:srgbClr val="336600"/>
              </a:solidFill>
              <a:headEnd type="diamond" w="lg" len="lg"/>
              <a:tailEnd type="none" w="lg" len="lg"/>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flipV="1">
              <a:off x="4225290" y="2047295"/>
              <a:ext cx="0" cy="73877"/>
            </a:xfrm>
            <a:prstGeom prst="straightConnector1">
              <a:avLst/>
            </a:prstGeom>
            <a:ln w="9525">
              <a:solidFill>
                <a:srgbClr val="336600"/>
              </a:solidFill>
              <a:headEnd w="med" len="sm"/>
              <a:tailEnd type="none" w="med" len="sm"/>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flipV="1">
              <a:off x="4221480" y="2131115"/>
              <a:ext cx="838200" cy="737"/>
            </a:xfrm>
            <a:prstGeom prst="straightConnector1">
              <a:avLst/>
            </a:prstGeom>
            <a:ln w="9525">
              <a:solidFill>
                <a:srgbClr val="336600"/>
              </a:solidFill>
              <a:headEnd w="med" len="sm"/>
              <a:tailEnd type="none" w="med" len="sm"/>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4141339" y="2102552"/>
              <a:ext cx="439544" cy="246221"/>
            </a:xfrm>
            <a:prstGeom prst="rect">
              <a:avLst/>
            </a:prstGeom>
            <a:noFill/>
          </p:spPr>
          <p:txBody>
            <a:bodyPr wrap="none" rtlCol="0">
              <a:spAutoFit/>
            </a:bodyPr>
            <a:lstStyle/>
            <a:p>
              <a:r>
                <a:rPr lang="en-US" sz="1000" dirty="0" smtClean="0">
                  <a:solidFill>
                    <a:srgbClr val="336600"/>
                  </a:solidFill>
                  <a:latin typeface="Arial" pitchFamily="34" charset="0"/>
                  <a:cs typeface="Arial" pitchFamily="34" charset="0"/>
                </a:rPr>
                <a:t>0..</a:t>
              </a:r>
              <a:r>
                <a:rPr lang="en-US" sz="1000" dirty="0" smtClean="0">
                  <a:solidFill>
                    <a:srgbClr val="336600"/>
                  </a:solidFill>
                  <a:latin typeface="Arial" pitchFamily="34" charset="0"/>
                  <a:cs typeface="Arial" pitchFamily="34" charset="0"/>
                  <a:sym typeface="Wingdings" panose="05000000000000000000" pitchFamily="2" charset="2"/>
                </a:rPr>
                <a:t></a:t>
              </a:r>
              <a:endParaRPr lang="en-US" sz="1000" dirty="0">
                <a:solidFill>
                  <a:srgbClr val="336600"/>
                </a:solidFill>
                <a:latin typeface="Arial" pitchFamily="34" charset="0"/>
                <a:cs typeface="Arial" pitchFamily="34" charset="0"/>
              </a:endParaRPr>
            </a:p>
          </p:txBody>
        </p:sp>
      </p:grpSp>
    </p:spTree>
    <p:extLst>
      <p:ext uri="{BB962C8B-B14F-4D97-AF65-F5344CB8AC3E}">
        <p14:creationId xmlns:p14="http://schemas.microsoft.com/office/powerpoint/2010/main" val="156478294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WsfSensor Specialization</a:t>
            </a:r>
            <a:endParaRPr lang="en-US" dirty="0"/>
          </a:p>
        </p:txBody>
      </p:sp>
      <p:sp>
        <p:nvSpPr>
          <p:cNvPr id="3" name="Content Placeholder 2"/>
          <p:cNvSpPr>
            <a:spLocks noGrp="1"/>
          </p:cNvSpPr>
          <p:nvPr>
            <p:ph idx="1"/>
          </p:nvPr>
        </p:nvSpPr>
        <p:spPr>
          <a:xfrm>
            <a:off x="0" y="1394463"/>
            <a:ext cx="8526780" cy="1470657"/>
          </a:xfrm>
        </p:spPr>
        <p:txBody>
          <a:bodyPr>
            <a:noAutofit/>
          </a:bodyPr>
          <a:lstStyle/>
          <a:p>
            <a:r>
              <a:rPr lang="en-US" sz="1800" b="0" dirty="0"/>
              <a:t>Predefined Sensors</a:t>
            </a:r>
          </a:p>
          <a:p>
            <a:pPr lvl="1"/>
            <a:r>
              <a:rPr lang="en-US" sz="1600" dirty="0"/>
              <a:t>Acoustic - </a:t>
            </a:r>
            <a:r>
              <a:rPr lang="en-US" sz="1600" b="0" dirty="0"/>
              <a:t>Simple passive acoustic sensor representing human hearing.</a:t>
            </a:r>
          </a:p>
          <a:p>
            <a:pPr lvl="1"/>
            <a:r>
              <a:rPr lang="en-US" sz="1600" dirty="0"/>
              <a:t>Composite – </a:t>
            </a:r>
            <a:r>
              <a:rPr lang="en-US" sz="1600" b="0" dirty="0"/>
              <a:t>A sensor composed of other sensors</a:t>
            </a:r>
            <a:r>
              <a:rPr lang="en-US" sz="1600" b="0" dirty="0" smtClean="0"/>
              <a:t>.</a:t>
            </a:r>
          </a:p>
          <a:p>
            <a:pPr lvl="1"/>
            <a:r>
              <a:rPr lang="en-US" sz="1600" dirty="0"/>
              <a:t>EOIR – </a:t>
            </a:r>
            <a:r>
              <a:rPr lang="en-US" sz="1600" b="0" dirty="0"/>
              <a:t>Baseline electro-optical or infrared sensor. </a:t>
            </a:r>
          </a:p>
        </p:txBody>
      </p:sp>
      <p:pic>
        <p:nvPicPr>
          <p:cNvPr id="4" name="Picture 8"/>
          <p:cNvPicPr>
            <a:picLocks noChangeAspect="1" noChangeArrowheads="1"/>
          </p:cNvPicPr>
          <p:nvPr/>
        </p:nvPicPr>
        <p:blipFill>
          <a:blip r:embed="rId2" cstate="print"/>
          <a:srcRect/>
          <a:stretch>
            <a:fillRect/>
          </a:stretch>
        </p:blipFill>
        <p:spPr bwMode="auto">
          <a:xfrm>
            <a:off x="5064125" y="2530362"/>
            <a:ext cx="4044950" cy="3805237"/>
          </a:xfrm>
          <a:prstGeom prst="rect">
            <a:avLst/>
          </a:prstGeom>
          <a:noFill/>
          <a:ln w="9525">
            <a:noFill/>
            <a:miter lim="800000"/>
            <a:headEnd/>
            <a:tailEnd/>
          </a:ln>
          <a:effectLst/>
        </p:spPr>
      </p:pic>
      <p:sp>
        <p:nvSpPr>
          <p:cNvPr id="46" name="Content Placeholder 2"/>
          <p:cNvSpPr txBox="1">
            <a:spLocks/>
          </p:cNvSpPr>
          <p:nvPr/>
        </p:nvSpPr>
        <p:spPr>
          <a:xfrm>
            <a:off x="0" y="2651763"/>
            <a:ext cx="5196840" cy="3710937"/>
          </a:xfrm>
          <a:prstGeom prst="rect">
            <a:avLst/>
          </a:prstGeom>
        </p:spPr>
        <p:txBody>
          <a:bodyPr lIns="121917" tIns="60958" rIns="121917" bIns="60958">
            <a:noAutofit/>
          </a:bodyPr>
          <a:lstStyle>
            <a:lvl1pPr marL="480460" indent="-253987" algn="l" defTabSz="1191624" rtl="0" eaLnBrk="1" latinLnBrk="0" hangingPunct="1">
              <a:lnSpc>
                <a:spcPct val="120000"/>
              </a:lnSpc>
              <a:spcBef>
                <a:spcPts val="800"/>
              </a:spcBef>
              <a:buFont typeface="Arial" pitchFamily="34" charset="0"/>
              <a:buChar char="•"/>
              <a:tabLst>
                <a:tab pos="719631" algn="l"/>
              </a:tabLst>
              <a:defRPr sz="2400" b="1" kern="1200">
                <a:solidFill>
                  <a:schemeClr val="tx1"/>
                </a:solidFill>
                <a:latin typeface="Arial" pitchFamily="34" charset="0"/>
                <a:ea typeface="+mn-ea"/>
                <a:cs typeface="Arial" pitchFamily="34" charset="0"/>
              </a:defRPr>
            </a:lvl1pPr>
            <a:lvl2pPr marL="990551" indent="-380982" algn="l" defTabSz="1219139" rtl="0" eaLnBrk="1" latinLnBrk="0" hangingPunct="1">
              <a:spcBef>
                <a:spcPct val="20000"/>
              </a:spcBef>
              <a:buFont typeface="Arial" pitchFamily="34" charset="0"/>
              <a:buChar char="–"/>
              <a:defRPr sz="2100" b="1" kern="1200">
                <a:solidFill>
                  <a:schemeClr val="tx1"/>
                </a:solidFill>
                <a:latin typeface="Arial" pitchFamily="34" charset="0"/>
                <a:ea typeface="+mn-ea"/>
                <a:cs typeface="Arial" pitchFamily="34" charset="0"/>
              </a:defRPr>
            </a:lvl2pPr>
            <a:lvl3pPr marL="1523923" indent="-304784" algn="l" defTabSz="1219139" rtl="0" eaLnBrk="1" latinLnBrk="0" hangingPunct="1">
              <a:spcBef>
                <a:spcPct val="20000"/>
              </a:spcBef>
              <a:buFont typeface="Arial" pitchFamily="34" charset="0"/>
              <a:buChar char="•"/>
              <a:defRPr sz="1900" b="1" kern="1200">
                <a:solidFill>
                  <a:schemeClr val="tx1"/>
                </a:solidFill>
                <a:latin typeface="Arial" pitchFamily="34" charset="0"/>
                <a:ea typeface="+mn-ea"/>
                <a:cs typeface="Arial" pitchFamily="34" charset="0"/>
              </a:defRPr>
            </a:lvl3pPr>
            <a:lvl4pPr marL="2133493" indent="-304784" algn="l" defTabSz="1219139" rtl="0" eaLnBrk="1" latinLnBrk="0" hangingPunct="1">
              <a:spcBef>
                <a:spcPct val="20000"/>
              </a:spcBef>
              <a:buFont typeface="Arial" pitchFamily="34" charset="0"/>
              <a:buChar char="–"/>
              <a:defRPr sz="1900" b="1" kern="1200">
                <a:solidFill>
                  <a:schemeClr val="tx1"/>
                </a:solidFill>
                <a:latin typeface="Arial" pitchFamily="34" charset="0"/>
                <a:ea typeface="+mn-ea"/>
                <a:cs typeface="Arial" pitchFamily="34" charset="0"/>
              </a:defRPr>
            </a:lvl4pPr>
            <a:lvl5pPr marL="2743063" indent="-304784" algn="l" defTabSz="1219139" rtl="0" eaLnBrk="1" latinLnBrk="0" hangingPunct="1">
              <a:spcBef>
                <a:spcPct val="20000"/>
              </a:spcBef>
              <a:buFont typeface="Arial" pitchFamily="34" charset="0"/>
              <a:buChar char="•"/>
              <a:defRPr sz="1900" b="1" kern="1200">
                <a:solidFill>
                  <a:schemeClr val="tx1"/>
                </a:solidFill>
                <a:latin typeface="Arial" pitchFamily="34" charset="0"/>
                <a:ea typeface="+mn-ea"/>
                <a:cs typeface="Arial" pitchFamily="34" charset="0"/>
              </a:defRPr>
            </a:lvl5pPr>
            <a:lvl6pPr marL="3352632" indent="-304784" algn="l" defTabSz="1219139"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202" indent="-304784" algn="l" defTabSz="1219139"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771" indent="-304784" algn="l" defTabSz="1219139"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341" indent="-304784" algn="l" defTabSz="1219139"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lvl="1"/>
            <a:r>
              <a:rPr lang="en-US" sz="1600" dirty="0" smtClean="0"/>
              <a:t>ESM - </a:t>
            </a:r>
            <a:r>
              <a:rPr lang="en-US" sz="1600" b="0" dirty="0" smtClean="0"/>
              <a:t>Baseline passive RADAR frequency detection sensor. </a:t>
            </a:r>
          </a:p>
          <a:p>
            <a:pPr lvl="1"/>
            <a:r>
              <a:rPr lang="en-US" sz="1600" dirty="0" smtClean="0"/>
              <a:t>Geometric - </a:t>
            </a:r>
            <a:r>
              <a:rPr lang="en-US" sz="1600" b="0" dirty="0" smtClean="0"/>
              <a:t>Baseline sensor based on geometry. </a:t>
            </a:r>
          </a:p>
          <a:p>
            <a:pPr lvl="1"/>
            <a:r>
              <a:rPr lang="en-US" sz="1600" dirty="0" smtClean="0"/>
              <a:t>IRST  - </a:t>
            </a:r>
            <a:r>
              <a:rPr lang="en-US" sz="1600" b="0" dirty="0" smtClean="0"/>
              <a:t>Baseline infrared search-and-track sensor. </a:t>
            </a:r>
          </a:p>
          <a:p>
            <a:pPr lvl="1"/>
            <a:r>
              <a:rPr lang="en-US" sz="1600" dirty="0" smtClean="0"/>
              <a:t>Optical - </a:t>
            </a:r>
            <a:r>
              <a:rPr lang="en-US" sz="1600" b="0" dirty="0" smtClean="0"/>
              <a:t>Simple electro-optical sensor.</a:t>
            </a:r>
          </a:p>
          <a:p>
            <a:pPr lvl="1"/>
            <a:r>
              <a:rPr lang="en-US" sz="1600" dirty="0" smtClean="0"/>
              <a:t>OTH – </a:t>
            </a:r>
            <a:r>
              <a:rPr lang="en-US" sz="1600" b="0" dirty="0" smtClean="0"/>
              <a:t>Baseline over-the-horizon backscatter skywave RADAR sensor.</a:t>
            </a:r>
          </a:p>
          <a:p>
            <a:pPr lvl="1"/>
            <a:r>
              <a:rPr lang="en-US" sz="1600" dirty="0" smtClean="0"/>
              <a:t>RADAR - </a:t>
            </a:r>
            <a:r>
              <a:rPr lang="en-US" sz="1600" b="0" dirty="0" smtClean="0"/>
              <a:t>Baseline RADAR sensor. </a:t>
            </a:r>
          </a:p>
          <a:p>
            <a:pPr lvl="1"/>
            <a:r>
              <a:rPr lang="en-US" sz="1600" dirty="0" smtClean="0"/>
              <a:t>SAR – </a:t>
            </a:r>
            <a:r>
              <a:rPr lang="en-US" sz="1600" b="0" dirty="0" smtClean="0"/>
              <a:t>Baseline synthetic aperture RADAR.</a:t>
            </a:r>
          </a:p>
          <a:p>
            <a:pPr lvl="1"/>
            <a:r>
              <a:rPr lang="en-US" sz="1600" dirty="0" smtClean="0"/>
              <a:t>Surface Wave RADAR - </a:t>
            </a:r>
            <a:r>
              <a:rPr lang="en-US" sz="1600" b="0" dirty="0" smtClean="0"/>
              <a:t>Surface-wave RADAR sensor. </a:t>
            </a:r>
            <a:endParaRPr lang="en-US" sz="1600" b="0" dirty="0"/>
          </a:p>
        </p:txBody>
      </p:sp>
    </p:spTree>
    <p:extLst>
      <p:ext uri="{BB962C8B-B14F-4D97-AF65-F5344CB8AC3E}">
        <p14:creationId xmlns:p14="http://schemas.microsoft.com/office/powerpoint/2010/main" val="114010222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Weapons</a:t>
            </a:r>
            <a:endParaRPr lang="en-US" dirty="0"/>
          </a:p>
        </p:txBody>
      </p:sp>
      <p:sp>
        <p:nvSpPr>
          <p:cNvPr id="3" name="Content Placeholder 2"/>
          <p:cNvSpPr>
            <a:spLocks noGrp="1"/>
          </p:cNvSpPr>
          <p:nvPr>
            <p:ph idx="1"/>
          </p:nvPr>
        </p:nvSpPr>
        <p:spPr/>
        <p:txBody>
          <a:bodyPr/>
          <a:lstStyle/>
          <a:p>
            <a:r>
              <a:rPr lang="en-US" sz="1600" b="0" dirty="0" smtClean="0"/>
              <a:t>A </a:t>
            </a:r>
            <a:r>
              <a:rPr lang="en-US" sz="1600" dirty="0" smtClean="0"/>
              <a:t>WsfWeapon</a:t>
            </a:r>
            <a:r>
              <a:rPr lang="en-US" sz="1600" b="0" dirty="0" smtClean="0"/>
              <a:t> is something that is meant to prevent the operation of some other object (either permanently or temporarily).</a:t>
            </a:r>
          </a:p>
          <a:p>
            <a:pPr>
              <a:buFont typeface="Arial" pitchFamily="34" charset="0"/>
              <a:buChar char="•"/>
            </a:pPr>
            <a:r>
              <a:rPr lang="en-US" sz="1600" b="0" dirty="0" smtClean="0"/>
              <a:t>Most weapons are ‘explicit’ weapons; </a:t>
            </a:r>
          </a:p>
          <a:p>
            <a:pPr lvl="1">
              <a:buFont typeface="Arial" pitchFamily="34" charset="0"/>
              <a:buChar char="•"/>
            </a:pPr>
            <a:r>
              <a:rPr lang="en-US" sz="1300" b="0" dirty="0" smtClean="0"/>
              <a:t>When fired, a platform is explicitly created for the weapon</a:t>
            </a:r>
          </a:p>
          <a:p>
            <a:r>
              <a:rPr lang="en-US" sz="1600" b="0" dirty="0" smtClean="0"/>
              <a:t>Implicit weapons are not represented as platforms (e.g., Jammer, Directed Energy)</a:t>
            </a:r>
          </a:p>
          <a:p>
            <a:endParaRPr lang="en-US" dirty="0" smtClean="0"/>
          </a:p>
          <a:p>
            <a:pPr>
              <a:buNone/>
            </a:pPr>
            <a:endParaRPr lang="en-US" dirty="0"/>
          </a:p>
        </p:txBody>
      </p:sp>
      <p:pic>
        <p:nvPicPr>
          <p:cNvPr id="4" name="Picture 3"/>
          <p:cNvPicPr>
            <a:picLocks noChangeAspect="1"/>
          </p:cNvPicPr>
          <p:nvPr/>
        </p:nvPicPr>
        <p:blipFill>
          <a:blip r:embed="rId2"/>
          <a:stretch>
            <a:fillRect/>
          </a:stretch>
        </p:blipFill>
        <p:spPr>
          <a:xfrm>
            <a:off x="2438400" y="3352800"/>
            <a:ext cx="4665396" cy="2972550"/>
          </a:xfrm>
          <a:prstGeom prst="rect">
            <a:avLst/>
          </a:prstGeom>
        </p:spPr>
      </p:pic>
    </p:spTree>
    <p:extLst>
      <p:ext uri="{BB962C8B-B14F-4D97-AF65-F5344CB8AC3E}">
        <p14:creationId xmlns:p14="http://schemas.microsoft.com/office/powerpoint/2010/main" val="6837287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Communications</a:t>
            </a:r>
            <a:endParaRPr lang="en-US" dirty="0"/>
          </a:p>
        </p:txBody>
      </p:sp>
      <p:sp>
        <p:nvSpPr>
          <p:cNvPr id="6" name="Text Box 4"/>
          <p:cNvSpPr txBox="1">
            <a:spLocks noChangeArrowheads="1"/>
          </p:cNvSpPr>
          <p:nvPr/>
        </p:nvSpPr>
        <p:spPr bwMode="auto">
          <a:xfrm>
            <a:off x="76200" y="1395960"/>
            <a:ext cx="3035300" cy="4025717"/>
          </a:xfrm>
          <a:prstGeom prst="rect">
            <a:avLst/>
          </a:prstGeom>
          <a:noFill/>
          <a:ln w="9525">
            <a:noFill/>
            <a:miter lim="800000"/>
            <a:headEnd/>
            <a:tailEnd/>
          </a:ln>
          <a:effectLst/>
        </p:spPr>
        <p:txBody>
          <a:bodyPr>
            <a:spAutoFit/>
          </a:bodyPr>
          <a:lstStyle/>
          <a:p>
            <a:pPr marL="285750" indent="-285750">
              <a:buFont typeface="Arial" panose="020B0604020202020204" pitchFamily="34" charset="0"/>
              <a:buChar char="•"/>
            </a:pPr>
            <a:r>
              <a:rPr lang="en-US" b="1" dirty="0" smtClean="0">
                <a:latin typeface="Arial" panose="020B0604020202020204" pitchFamily="34" charset="0"/>
                <a:cs typeface="Arial" panose="020B0604020202020204" pitchFamily="34" charset="0"/>
              </a:rPr>
              <a:t>A WsfComm </a:t>
            </a:r>
            <a:r>
              <a:rPr lang="en-US" dirty="0" smtClean="0">
                <a:latin typeface="Arial" panose="020B0604020202020204" pitchFamily="34" charset="0"/>
                <a:cs typeface="Arial" panose="020B0604020202020204" pitchFamily="34" charset="0"/>
              </a:rPr>
              <a:t>object provides the mechanism for platforms to communicate with each other, as well as with internal parts.</a:t>
            </a:r>
          </a:p>
          <a:p>
            <a:endParaRPr lang="en-US" dirty="0" smtClean="0">
              <a:latin typeface="Arial" panose="020B0604020202020204" pitchFamily="34" charset="0"/>
              <a:cs typeface="Arial" panose="020B0604020202020204" pitchFamily="34" charset="0"/>
            </a:endParaRPr>
          </a:p>
          <a:p>
            <a:pPr marL="285750" indent="-285750">
              <a:lnSpc>
                <a:spcPct val="80000"/>
              </a:lnSpc>
              <a:buFont typeface="Arial" panose="020B0604020202020204" pitchFamily="34" charset="0"/>
              <a:buChar char="•"/>
            </a:pPr>
            <a:r>
              <a:rPr lang="en-US" dirty="0" smtClean="0">
                <a:latin typeface="Arial" panose="020B0604020202020204" pitchFamily="34" charset="0"/>
                <a:cs typeface="Arial" panose="020B0604020202020204" pitchFamily="34" charset="0"/>
              </a:rPr>
              <a:t>Wired or Wireless, Using Transmitters, Receivers, and Antennas</a:t>
            </a:r>
          </a:p>
          <a:p>
            <a:pPr>
              <a:lnSpc>
                <a:spcPct val="80000"/>
              </a:lnSpc>
            </a:pPr>
            <a:endParaRPr lang="en-US"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dirty="0" smtClean="0">
                <a:latin typeface="Arial" panose="020B0604020202020204" pitchFamily="34" charset="0"/>
                <a:cs typeface="Arial" panose="020B0604020202020204" pitchFamily="34" charset="0"/>
              </a:rPr>
              <a:t>WsfComm </a:t>
            </a:r>
            <a:r>
              <a:rPr lang="en-US" dirty="0" smtClean="0">
                <a:latin typeface="Arial" panose="020B0604020202020204" pitchFamily="34" charset="0"/>
                <a:cs typeface="Arial" panose="020B0604020202020204" pitchFamily="34" charset="0"/>
              </a:rPr>
              <a:t>is the base class for all communications implementations.</a:t>
            </a:r>
          </a:p>
        </p:txBody>
      </p:sp>
      <p:sp>
        <p:nvSpPr>
          <p:cNvPr id="7" name="Line 5"/>
          <p:cNvSpPr>
            <a:spLocks noChangeShapeType="1"/>
          </p:cNvSpPr>
          <p:nvPr/>
        </p:nvSpPr>
        <p:spPr bwMode="auto">
          <a:xfrm flipV="1">
            <a:off x="3048000" y="3810000"/>
            <a:ext cx="2790825" cy="609600"/>
          </a:xfrm>
          <a:prstGeom prst="line">
            <a:avLst/>
          </a:prstGeom>
          <a:noFill/>
          <a:ln w="9525">
            <a:solidFill>
              <a:schemeClr val="tx1"/>
            </a:solidFill>
            <a:round/>
            <a:headEnd/>
            <a:tailEnd type="triangle" w="med" len="med"/>
          </a:ln>
          <a:effectLst/>
        </p:spPr>
        <p:txBody>
          <a:bodyPr/>
          <a:lstStyle/>
          <a:p>
            <a:endParaRPr lang="en-US" dirty="0"/>
          </a:p>
        </p:txBody>
      </p:sp>
      <p:pic>
        <p:nvPicPr>
          <p:cNvPr id="12" name="Picture 2" descr="C:\AFSIM\Releases\AFSIM_2.0-Windows\AFSIM-2.0.0-win64\AFSIM-2.0.0-win64\AFSIM\doxygen\html\da\d13\classWsfComm.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04185" y="1611630"/>
            <a:ext cx="5734050" cy="39624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p:cNvSpPr/>
          <p:nvPr/>
        </p:nvSpPr>
        <p:spPr>
          <a:xfrm>
            <a:off x="4328160" y="4274820"/>
            <a:ext cx="4629150" cy="2084070"/>
          </a:xfrm>
          <a:prstGeom prst="rect">
            <a:avLst/>
          </a:prstGeom>
          <a:gradFill flip="none" rotWithShape="1">
            <a:gsLst>
              <a:gs pos="0">
                <a:srgbClr val="3399FF">
                  <a:alpha val="60000"/>
                </a:srgbClr>
              </a:gs>
              <a:gs pos="48000">
                <a:srgbClr val="6699FF">
                  <a:alpha val="60000"/>
                </a:srgbClr>
              </a:gs>
              <a:gs pos="100000">
                <a:srgbClr val="99CCFF">
                  <a:alpha val="60000"/>
                </a:srgbClr>
              </a:gs>
            </a:gsLst>
            <a:lin ang="162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p:txBody>
          <a:bodyPr/>
          <a:lstStyle/>
          <a:p>
            <a:r>
              <a:rPr lang="en-US" dirty="0" smtClean="0"/>
              <a:t>Messaging and Links</a:t>
            </a:r>
            <a:endParaRPr lang="en-US" dirty="0"/>
          </a:p>
        </p:txBody>
      </p:sp>
      <p:sp>
        <p:nvSpPr>
          <p:cNvPr id="3" name="Content Placeholder 2"/>
          <p:cNvSpPr>
            <a:spLocks noGrp="1"/>
          </p:cNvSpPr>
          <p:nvPr>
            <p:ph idx="1"/>
          </p:nvPr>
        </p:nvSpPr>
        <p:spPr>
          <a:xfrm>
            <a:off x="457200" y="1379223"/>
            <a:ext cx="8229600" cy="4525963"/>
          </a:xfrm>
        </p:spPr>
        <p:txBody>
          <a:bodyPr>
            <a:normAutofit/>
          </a:bodyPr>
          <a:lstStyle/>
          <a:p>
            <a:r>
              <a:rPr lang="en-US" sz="1800" b="0" dirty="0" smtClean="0"/>
              <a:t>A </a:t>
            </a:r>
            <a:r>
              <a:rPr lang="en-US" sz="1800" dirty="0" smtClean="0"/>
              <a:t>WsfMessage</a:t>
            </a:r>
            <a:r>
              <a:rPr lang="en-US" sz="1800" b="0" dirty="0" smtClean="0"/>
              <a:t> is the “Unit” of Communication in </a:t>
            </a:r>
            <a:r>
              <a:rPr lang="en-US" sz="1800" dirty="0" smtClean="0"/>
              <a:t>AFSIM</a:t>
            </a:r>
          </a:p>
          <a:p>
            <a:pPr lvl="1"/>
            <a:r>
              <a:rPr lang="en-US" sz="1800" b="0" dirty="0" smtClean="0"/>
              <a:t>Many derived types</a:t>
            </a:r>
          </a:p>
          <a:p>
            <a:r>
              <a:rPr lang="en-US" sz="1800" b="0" dirty="0" smtClean="0"/>
              <a:t>Within a Platform, Messages are Passed Over “Internal Links”</a:t>
            </a:r>
          </a:p>
          <a:p>
            <a:pPr lvl="1"/>
            <a:r>
              <a:rPr lang="en-US" sz="1800" b="0" dirty="0" smtClean="0"/>
              <a:t>Platform Components are Decoupled from One Another</a:t>
            </a:r>
          </a:p>
          <a:p>
            <a:pPr lvl="1"/>
            <a:r>
              <a:rPr lang="en-US" sz="1800" b="0" dirty="0" smtClean="0"/>
              <a:t>Easily Set Up Communication Among Components</a:t>
            </a:r>
          </a:p>
          <a:p>
            <a:r>
              <a:rPr lang="en-US" sz="1800" b="0" dirty="0" smtClean="0"/>
              <a:t>Among Platforms, Messages are Passed Over “External Links”</a:t>
            </a:r>
          </a:p>
          <a:p>
            <a:pPr lvl="1"/>
            <a:r>
              <a:rPr lang="en-US" sz="1800" b="0" dirty="0" smtClean="0"/>
              <a:t>This is accomplished exclusively with Comm objects</a:t>
            </a:r>
          </a:p>
          <a:p>
            <a:pPr lvl="1"/>
            <a:endParaRPr lang="en-US" sz="1800" b="0" dirty="0" smtClean="0"/>
          </a:p>
        </p:txBody>
      </p:sp>
      <p:sp>
        <p:nvSpPr>
          <p:cNvPr id="5" name="Text Box 5"/>
          <p:cNvSpPr txBox="1">
            <a:spLocks noChangeArrowheads="1"/>
          </p:cNvSpPr>
          <p:nvPr/>
        </p:nvSpPr>
        <p:spPr bwMode="auto">
          <a:xfrm>
            <a:off x="7543800" y="4395788"/>
            <a:ext cx="1295400" cy="317500"/>
          </a:xfrm>
          <a:prstGeom prst="rect">
            <a:avLst/>
          </a:prstGeom>
          <a:ln>
            <a:headEnd/>
            <a:tailEnd/>
          </a:ln>
        </p:spPr>
        <p:style>
          <a:lnRef idx="0">
            <a:schemeClr val="accent4"/>
          </a:lnRef>
          <a:fillRef idx="3">
            <a:schemeClr val="accent4"/>
          </a:fillRef>
          <a:effectRef idx="3">
            <a:schemeClr val="accent4"/>
          </a:effectRef>
          <a:fontRef idx="minor">
            <a:schemeClr val="lt1"/>
          </a:fontRef>
        </p:style>
        <p:txBody>
          <a:bodyPr>
            <a:spAutoFit/>
          </a:bodyPr>
          <a:lstStyle/>
          <a:p>
            <a:pPr algn="ctr" eaLnBrk="0" fontAlgn="base" hangingPunct="0">
              <a:spcBef>
                <a:spcPct val="50000"/>
              </a:spcBef>
              <a:spcAft>
                <a:spcPct val="0"/>
              </a:spcAft>
            </a:pPr>
            <a:r>
              <a:rPr lang="en-US" sz="1400" dirty="0">
                <a:solidFill>
                  <a:prstClr val="white"/>
                </a:solidFill>
              </a:rPr>
              <a:t>Processors</a:t>
            </a:r>
          </a:p>
        </p:txBody>
      </p:sp>
      <p:sp>
        <p:nvSpPr>
          <p:cNvPr id="6" name="Text Box 6"/>
          <p:cNvSpPr txBox="1">
            <a:spLocks noChangeArrowheads="1"/>
          </p:cNvSpPr>
          <p:nvPr/>
        </p:nvSpPr>
        <p:spPr bwMode="auto">
          <a:xfrm>
            <a:off x="5100638" y="4876800"/>
            <a:ext cx="1295400" cy="307777"/>
          </a:xfrm>
          <a:prstGeom prst="rect">
            <a:avLst/>
          </a:prstGeom>
          <a:ln>
            <a:headEnd/>
            <a:tailEnd/>
          </a:ln>
        </p:spPr>
        <p:style>
          <a:lnRef idx="0">
            <a:schemeClr val="accent3"/>
          </a:lnRef>
          <a:fillRef idx="3">
            <a:schemeClr val="accent3"/>
          </a:fillRef>
          <a:effectRef idx="3">
            <a:schemeClr val="accent3"/>
          </a:effectRef>
          <a:fontRef idx="minor">
            <a:schemeClr val="lt1"/>
          </a:fontRef>
        </p:style>
        <p:txBody>
          <a:bodyPr>
            <a:spAutoFit/>
          </a:bodyPr>
          <a:lstStyle/>
          <a:p>
            <a:pPr algn="ctr" eaLnBrk="0" fontAlgn="base" hangingPunct="0">
              <a:spcBef>
                <a:spcPct val="50000"/>
              </a:spcBef>
              <a:spcAft>
                <a:spcPct val="0"/>
              </a:spcAft>
            </a:pPr>
            <a:r>
              <a:rPr lang="en-US" sz="1400" dirty="0">
                <a:solidFill>
                  <a:prstClr val="white"/>
                </a:solidFill>
              </a:rPr>
              <a:t>Comms</a:t>
            </a:r>
          </a:p>
        </p:txBody>
      </p:sp>
      <p:sp>
        <p:nvSpPr>
          <p:cNvPr id="7" name="Text Box 7"/>
          <p:cNvSpPr txBox="1">
            <a:spLocks noChangeArrowheads="1"/>
          </p:cNvSpPr>
          <p:nvPr/>
        </p:nvSpPr>
        <p:spPr bwMode="auto">
          <a:xfrm>
            <a:off x="5100638" y="5334000"/>
            <a:ext cx="1295400" cy="317500"/>
          </a:xfrm>
          <a:prstGeom prst="rect">
            <a:avLst/>
          </a:prstGeom>
          <a:ln>
            <a:headEnd/>
            <a:tailEnd/>
          </a:ln>
        </p:spPr>
        <p:style>
          <a:lnRef idx="0">
            <a:schemeClr val="accent3"/>
          </a:lnRef>
          <a:fillRef idx="3">
            <a:schemeClr val="accent3"/>
          </a:fillRef>
          <a:effectRef idx="3">
            <a:schemeClr val="accent3"/>
          </a:effectRef>
          <a:fontRef idx="minor">
            <a:schemeClr val="lt1"/>
          </a:fontRef>
        </p:style>
        <p:txBody>
          <a:bodyPr>
            <a:spAutoFit/>
          </a:bodyPr>
          <a:lstStyle/>
          <a:p>
            <a:pPr algn="ctr" eaLnBrk="0" fontAlgn="base" hangingPunct="0">
              <a:spcBef>
                <a:spcPct val="50000"/>
              </a:spcBef>
              <a:spcAft>
                <a:spcPct val="0"/>
              </a:spcAft>
            </a:pPr>
            <a:r>
              <a:rPr lang="en-US" sz="1400" dirty="0">
                <a:solidFill>
                  <a:prstClr val="white"/>
                </a:solidFill>
              </a:rPr>
              <a:t>Sensors</a:t>
            </a:r>
          </a:p>
        </p:txBody>
      </p:sp>
      <p:sp>
        <p:nvSpPr>
          <p:cNvPr id="8" name="Text Box 8"/>
          <p:cNvSpPr txBox="1">
            <a:spLocks noChangeArrowheads="1"/>
          </p:cNvSpPr>
          <p:nvPr/>
        </p:nvSpPr>
        <p:spPr bwMode="auto">
          <a:xfrm>
            <a:off x="5100638" y="5791200"/>
            <a:ext cx="1295400" cy="317500"/>
          </a:xfrm>
          <a:prstGeom prst="rect">
            <a:avLst/>
          </a:prstGeom>
          <a:ln>
            <a:headEnd/>
            <a:tailEnd/>
          </a:ln>
        </p:spPr>
        <p:style>
          <a:lnRef idx="0">
            <a:schemeClr val="accent3"/>
          </a:lnRef>
          <a:fillRef idx="3">
            <a:schemeClr val="accent3"/>
          </a:fillRef>
          <a:effectRef idx="3">
            <a:schemeClr val="accent3"/>
          </a:effectRef>
          <a:fontRef idx="minor">
            <a:schemeClr val="lt1"/>
          </a:fontRef>
        </p:style>
        <p:txBody>
          <a:bodyPr>
            <a:spAutoFit/>
          </a:bodyPr>
          <a:lstStyle/>
          <a:p>
            <a:pPr algn="ctr" eaLnBrk="0" fontAlgn="base" hangingPunct="0">
              <a:spcBef>
                <a:spcPct val="50000"/>
              </a:spcBef>
              <a:spcAft>
                <a:spcPct val="0"/>
              </a:spcAft>
            </a:pPr>
            <a:r>
              <a:rPr lang="en-US" sz="1400" dirty="0">
                <a:solidFill>
                  <a:prstClr val="white"/>
                </a:solidFill>
              </a:rPr>
              <a:t>Weapons</a:t>
            </a:r>
          </a:p>
        </p:txBody>
      </p:sp>
      <p:sp>
        <p:nvSpPr>
          <p:cNvPr id="9" name="Text Box 9"/>
          <p:cNvSpPr txBox="1">
            <a:spLocks noChangeArrowheads="1"/>
          </p:cNvSpPr>
          <p:nvPr/>
        </p:nvSpPr>
        <p:spPr bwMode="auto">
          <a:xfrm>
            <a:off x="5100638" y="4395788"/>
            <a:ext cx="1295400" cy="317500"/>
          </a:xfrm>
          <a:prstGeom prst="rect">
            <a:avLst/>
          </a:prstGeom>
          <a:ln>
            <a:headEnd/>
            <a:tailEnd/>
          </a:ln>
        </p:spPr>
        <p:style>
          <a:lnRef idx="0">
            <a:schemeClr val="accent3"/>
          </a:lnRef>
          <a:fillRef idx="3">
            <a:schemeClr val="accent3"/>
          </a:fillRef>
          <a:effectRef idx="3">
            <a:schemeClr val="accent3"/>
          </a:effectRef>
          <a:fontRef idx="minor">
            <a:schemeClr val="lt1"/>
          </a:fontRef>
        </p:style>
        <p:txBody>
          <a:bodyPr>
            <a:spAutoFit/>
          </a:bodyPr>
          <a:lstStyle/>
          <a:p>
            <a:pPr algn="ctr" eaLnBrk="0" fontAlgn="base" hangingPunct="0">
              <a:spcBef>
                <a:spcPct val="50000"/>
              </a:spcBef>
              <a:spcAft>
                <a:spcPct val="0"/>
              </a:spcAft>
            </a:pPr>
            <a:r>
              <a:rPr lang="en-US" sz="1400" dirty="0">
                <a:solidFill>
                  <a:prstClr val="white"/>
                </a:solidFill>
              </a:rPr>
              <a:t>Mover</a:t>
            </a:r>
          </a:p>
        </p:txBody>
      </p:sp>
      <p:sp>
        <p:nvSpPr>
          <p:cNvPr id="10" name="Rectangle 15"/>
          <p:cNvSpPr>
            <a:spLocks noChangeArrowheads="1"/>
          </p:cNvSpPr>
          <p:nvPr/>
        </p:nvSpPr>
        <p:spPr bwMode="auto">
          <a:xfrm>
            <a:off x="6858000" y="4419600"/>
            <a:ext cx="228600" cy="1828800"/>
          </a:xfrm>
          <a:prstGeom prst="rect">
            <a:avLst/>
          </a:prstGeom>
          <a:ln>
            <a:headEnd/>
            <a:tailEnd/>
          </a:ln>
        </p:spPr>
        <p:style>
          <a:lnRef idx="0">
            <a:schemeClr val="accent1"/>
          </a:lnRef>
          <a:fillRef idx="3">
            <a:schemeClr val="accent1"/>
          </a:fillRef>
          <a:effectRef idx="3">
            <a:schemeClr val="accent1"/>
          </a:effectRef>
          <a:fontRef idx="minor">
            <a:schemeClr val="lt1"/>
          </a:fontRef>
        </p:style>
        <p:txBody>
          <a:bodyPr vert="vert270" wrap="none" anchor="ctr"/>
          <a:lstStyle/>
          <a:p>
            <a:pPr algn="ctr" eaLnBrk="0" fontAlgn="base" hangingPunct="0">
              <a:spcBef>
                <a:spcPct val="0"/>
              </a:spcBef>
              <a:spcAft>
                <a:spcPct val="0"/>
              </a:spcAft>
            </a:pPr>
            <a:r>
              <a:rPr lang="en-US" sz="1600" dirty="0" smtClean="0">
                <a:solidFill>
                  <a:prstClr val="white"/>
                </a:solidFill>
              </a:rPr>
              <a:t>Internal Links</a:t>
            </a:r>
            <a:endParaRPr lang="en-US" sz="1600" dirty="0">
              <a:solidFill>
                <a:prstClr val="white"/>
              </a:solidFill>
            </a:endParaRPr>
          </a:p>
        </p:txBody>
      </p:sp>
      <p:sp>
        <p:nvSpPr>
          <p:cNvPr id="11" name="AutoShape 21"/>
          <p:cNvSpPr>
            <a:spLocks noChangeArrowheads="1"/>
          </p:cNvSpPr>
          <p:nvPr/>
        </p:nvSpPr>
        <p:spPr bwMode="auto">
          <a:xfrm>
            <a:off x="6396038" y="4953000"/>
            <a:ext cx="457200" cy="152400"/>
          </a:xfrm>
          <a:prstGeom prst="leftRightArrow">
            <a:avLst>
              <a:gd name="adj1" fmla="val 50000"/>
              <a:gd name="adj2" fmla="val 60000"/>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lstStyle/>
          <a:p>
            <a:pPr eaLnBrk="0" fontAlgn="base" hangingPunct="0">
              <a:spcBef>
                <a:spcPct val="0"/>
              </a:spcBef>
              <a:spcAft>
                <a:spcPct val="0"/>
              </a:spcAft>
            </a:pPr>
            <a:endParaRPr lang="en-US" sz="2200" dirty="0">
              <a:solidFill>
                <a:prstClr val="white"/>
              </a:solidFill>
            </a:endParaRPr>
          </a:p>
        </p:txBody>
      </p:sp>
      <p:sp>
        <p:nvSpPr>
          <p:cNvPr id="12" name="AutoShape 22"/>
          <p:cNvSpPr>
            <a:spLocks noChangeArrowheads="1"/>
          </p:cNvSpPr>
          <p:nvPr/>
        </p:nvSpPr>
        <p:spPr bwMode="auto">
          <a:xfrm>
            <a:off x="6396038" y="4495800"/>
            <a:ext cx="457200" cy="152400"/>
          </a:xfrm>
          <a:prstGeom prst="leftRightArrow">
            <a:avLst>
              <a:gd name="adj1" fmla="val 50000"/>
              <a:gd name="adj2" fmla="val 60000"/>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lstStyle/>
          <a:p>
            <a:pPr eaLnBrk="0" fontAlgn="base" hangingPunct="0">
              <a:spcBef>
                <a:spcPct val="0"/>
              </a:spcBef>
              <a:spcAft>
                <a:spcPct val="0"/>
              </a:spcAft>
            </a:pPr>
            <a:endParaRPr lang="en-US" sz="2200" dirty="0">
              <a:solidFill>
                <a:prstClr val="white"/>
              </a:solidFill>
            </a:endParaRPr>
          </a:p>
        </p:txBody>
      </p:sp>
      <p:sp>
        <p:nvSpPr>
          <p:cNvPr id="13" name="AutoShape 23"/>
          <p:cNvSpPr>
            <a:spLocks noChangeArrowheads="1"/>
          </p:cNvSpPr>
          <p:nvPr/>
        </p:nvSpPr>
        <p:spPr bwMode="auto">
          <a:xfrm>
            <a:off x="7086600" y="4495800"/>
            <a:ext cx="457200" cy="152400"/>
          </a:xfrm>
          <a:prstGeom prst="leftRightArrow">
            <a:avLst>
              <a:gd name="adj1" fmla="val 50000"/>
              <a:gd name="adj2" fmla="val 60000"/>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lstStyle/>
          <a:p>
            <a:pPr eaLnBrk="0" fontAlgn="base" hangingPunct="0">
              <a:spcBef>
                <a:spcPct val="0"/>
              </a:spcBef>
              <a:spcAft>
                <a:spcPct val="0"/>
              </a:spcAft>
            </a:pPr>
            <a:endParaRPr lang="en-US" sz="2200" dirty="0">
              <a:solidFill>
                <a:prstClr val="white"/>
              </a:solidFill>
            </a:endParaRPr>
          </a:p>
        </p:txBody>
      </p:sp>
      <p:sp>
        <p:nvSpPr>
          <p:cNvPr id="14" name="AutoShape 24"/>
          <p:cNvSpPr>
            <a:spLocks noChangeArrowheads="1"/>
          </p:cNvSpPr>
          <p:nvPr/>
        </p:nvSpPr>
        <p:spPr bwMode="auto">
          <a:xfrm>
            <a:off x="6400800" y="5410200"/>
            <a:ext cx="457200" cy="152400"/>
          </a:xfrm>
          <a:prstGeom prst="leftRightArrow">
            <a:avLst>
              <a:gd name="adj1" fmla="val 50000"/>
              <a:gd name="adj2" fmla="val 60000"/>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lstStyle/>
          <a:p>
            <a:pPr eaLnBrk="0" fontAlgn="base" hangingPunct="0">
              <a:spcBef>
                <a:spcPct val="0"/>
              </a:spcBef>
              <a:spcAft>
                <a:spcPct val="0"/>
              </a:spcAft>
            </a:pPr>
            <a:endParaRPr lang="en-US" sz="2200" dirty="0">
              <a:solidFill>
                <a:prstClr val="white"/>
              </a:solidFill>
            </a:endParaRPr>
          </a:p>
        </p:txBody>
      </p:sp>
      <p:sp>
        <p:nvSpPr>
          <p:cNvPr id="15" name="AutoShape 25"/>
          <p:cNvSpPr>
            <a:spLocks noChangeArrowheads="1"/>
          </p:cNvSpPr>
          <p:nvPr/>
        </p:nvSpPr>
        <p:spPr bwMode="auto">
          <a:xfrm>
            <a:off x="6396038" y="5867400"/>
            <a:ext cx="457200" cy="152400"/>
          </a:xfrm>
          <a:prstGeom prst="leftRightArrow">
            <a:avLst>
              <a:gd name="adj1" fmla="val 50000"/>
              <a:gd name="adj2" fmla="val 60000"/>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lstStyle/>
          <a:p>
            <a:pPr eaLnBrk="0" fontAlgn="base" hangingPunct="0">
              <a:spcBef>
                <a:spcPct val="0"/>
              </a:spcBef>
              <a:spcAft>
                <a:spcPct val="0"/>
              </a:spcAft>
            </a:pPr>
            <a:endParaRPr lang="en-US" sz="2200" dirty="0">
              <a:solidFill>
                <a:prstClr val="white"/>
              </a:solidFill>
            </a:endParaRPr>
          </a:p>
        </p:txBody>
      </p:sp>
      <p:sp>
        <p:nvSpPr>
          <p:cNvPr id="16" name="AutoShape 26"/>
          <p:cNvSpPr>
            <a:spLocks noChangeArrowheads="1"/>
          </p:cNvSpPr>
          <p:nvPr/>
        </p:nvSpPr>
        <p:spPr bwMode="auto">
          <a:xfrm>
            <a:off x="4643438" y="4953000"/>
            <a:ext cx="457200" cy="152400"/>
          </a:xfrm>
          <a:prstGeom prst="leftRightArrow">
            <a:avLst>
              <a:gd name="adj1" fmla="val 50000"/>
              <a:gd name="adj2" fmla="val 60000"/>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lstStyle/>
          <a:p>
            <a:pPr eaLnBrk="0" fontAlgn="base" hangingPunct="0">
              <a:spcBef>
                <a:spcPct val="0"/>
              </a:spcBef>
              <a:spcAft>
                <a:spcPct val="0"/>
              </a:spcAft>
            </a:pPr>
            <a:endParaRPr lang="en-US" sz="2200" dirty="0">
              <a:solidFill>
                <a:prstClr val="white"/>
              </a:solidFill>
            </a:endParaRPr>
          </a:p>
        </p:txBody>
      </p:sp>
      <p:pic>
        <p:nvPicPr>
          <p:cNvPr id="18" name="Picture 2"/>
          <p:cNvPicPr>
            <a:picLocks noChangeAspect="1" noChangeArrowheads="1"/>
          </p:cNvPicPr>
          <p:nvPr/>
        </p:nvPicPr>
        <p:blipFill rotWithShape="1">
          <a:blip r:embed="rId3" cstate="print"/>
          <a:srcRect l="51875" t="43999" r="12500" b="28006"/>
          <a:stretch/>
        </p:blipFill>
        <p:spPr bwMode="auto">
          <a:xfrm>
            <a:off x="717238" y="5614969"/>
            <a:ext cx="808074" cy="357188"/>
          </a:xfrm>
          <a:prstGeom prst="rect">
            <a:avLst/>
          </a:prstGeom>
          <a:noFill/>
          <a:ln w="9525">
            <a:solidFill>
              <a:schemeClr val="tx1"/>
            </a:solidFill>
            <a:miter lim="800000"/>
            <a:headEnd/>
            <a:tailEnd/>
          </a:ln>
        </p:spPr>
      </p:pic>
      <p:sp>
        <p:nvSpPr>
          <p:cNvPr id="21" name="Rectangle 15"/>
          <p:cNvSpPr>
            <a:spLocks noChangeArrowheads="1"/>
          </p:cNvSpPr>
          <p:nvPr/>
        </p:nvSpPr>
        <p:spPr bwMode="auto">
          <a:xfrm rot="5400000">
            <a:off x="1967865" y="3674745"/>
            <a:ext cx="194310" cy="2819400"/>
          </a:xfrm>
          <a:prstGeom prst="rect">
            <a:avLst/>
          </a:prstGeom>
          <a:ln>
            <a:headEnd/>
            <a:tailEnd/>
          </a:ln>
        </p:spPr>
        <p:style>
          <a:lnRef idx="0">
            <a:schemeClr val="accent1"/>
          </a:lnRef>
          <a:fillRef idx="3">
            <a:schemeClr val="accent1"/>
          </a:fillRef>
          <a:effectRef idx="3">
            <a:schemeClr val="accent1"/>
          </a:effectRef>
          <a:fontRef idx="minor">
            <a:schemeClr val="lt1"/>
          </a:fontRef>
        </p:style>
        <p:txBody>
          <a:bodyPr vert="vert270" wrap="none" anchor="ctr" anchorCtr="1"/>
          <a:lstStyle/>
          <a:p>
            <a:pPr eaLnBrk="0" fontAlgn="base" hangingPunct="0">
              <a:spcBef>
                <a:spcPct val="0"/>
              </a:spcBef>
              <a:spcAft>
                <a:spcPct val="0"/>
              </a:spcAft>
            </a:pPr>
            <a:r>
              <a:rPr lang="en-US" sz="1600" dirty="0" smtClean="0">
                <a:solidFill>
                  <a:prstClr val="white"/>
                </a:solidFill>
              </a:rPr>
              <a:t>Other Platforms</a:t>
            </a:r>
            <a:endParaRPr lang="en-US" sz="1600" dirty="0">
              <a:solidFill>
                <a:prstClr val="white"/>
              </a:solidFill>
            </a:endParaRPr>
          </a:p>
        </p:txBody>
      </p:sp>
      <p:sp>
        <p:nvSpPr>
          <p:cNvPr id="22" name="AutoShape 21"/>
          <p:cNvSpPr>
            <a:spLocks noChangeArrowheads="1"/>
          </p:cNvSpPr>
          <p:nvPr/>
        </p:nvSpPr>
        <p:spPr bwMode="auto">
          <a:xfrm>
            <a:off x="3474720" y="4998720"/>
            <a:ext cx="838200" cy="160020"/>
          </a:xfrm>
          <a:prstGeom prst="leftRightArrow">
            <a:avLst>
              <a:gd name="adj1" fmla="val 50000"/>
              <a:gd name="adj2" fmla="val 60000"/>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lstStyle/>
          <a:p>
            <a:pPr eaLnBrk="0" fontAlgn="base" hangingPunct="0">
              <a:spcBef>
                <a:spcPct val="0"/>
              </a:spcBef>
              <a:spcAft>
                <a:spcPct val="0"/>
              </a:spcAft>
            </a:pPr>
            <a:endParaRPr lang="en-US" sz="2200" dirty="0">
              <a:solidFill>
                <a:prstClr val="white"/>
              </a:solidFill>
            </a:endParaRPr>
          </a:p>
        </p:txBody>
      </p:sp>
      <p:sp>
        <p:nvSpPr>
          <p:cNvPr id="24" name="AutoShape 22"/>
          <p:cNvSpPr>
            <a:spLocks noChangeArrowheads="1"/>
          </p:cNvSpPr>
          <p:nvPr/>
        </p:nvSpPr>
        <p:spPr bwMode="auto">
          <a:xfrm rot="16200000">
            <a:off x="549582" y="5334000"/>
            <a:ext cx="457200" cy="152400"/>
          </a:xfrm>
          <a:prstGeom prst="leftRightArrow">
            <a:avLst>
              <a:gd name="adj1" fmla="val 50000"/>
              <a:gd name="adj2" fmla="val 60000"/>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lstStyle/>
          <a:p>
            <a:pPr eaLnBrk="0" fontAlgn="base" hangingPunct="0">
              <a:spcBef>
                <a:spcPct val="0"/>
              </a:spcBef>
              <a:spcAft>
                <a:spcPct val="0"/>
              </a:spcAft>
            </a:pPr>
            <a:endParaRPr lang="en-US" sz="2200" dirty="0">
              <a:solidFill>
                <a:prstClr val="white"/>
              </a:solidFill>
            </a:endParaRPr>
          </a:p>
        </p:txBody>
      </p:sp>
      <p:sp>
        <p:nvSpPr>
          <p:cNvPr id="26" name="Rectangle 15"/>
          <p:cNvSpPr>
            <a:spLocks noChangeArrowheads="1"/>
          </p:cNvSpPr>
          <p:nvPr/>
        </p:nvSpPr>
        <p:spPr bwMode="auto">
          <a:xfrm>
            <a:off x="4408170" y="4416552"/>
            <a:ext cx="228600" cy="1828800"/>
          </a:xfrm>
          <a:prstGeom prst="rect">
            <a:avLst/>
          </a:prstGeom>
          <a:ln>
            <a:headEnd/>
            <a:tailEnd/>
          </a:ln>
        </p:spPr>
        <p:style>
          <a:lnRef idx="0">
            <a:schemeClr val="accent1"/>
          </a:lnRef>
          <a:fillRef idx="3">
            <a:schemeClr val="accent1"/>
          </a:fillRef>
          <a:effectRef idx="3">
            <a:schemeClr val="accent1"/>
          </a:effectRef>
          <a:fontRef idx="minor">
            <a:schemeClr val="lt1"/>
          </a:fontRef>
        </p:style>
        <p:txBody>
          <a:bodyPr vert="vert270" wrap="none" anchor="ctr"/>
          <a:lstStyle/>
          <a:p>
            <a:pPr algn="ctr" eaLnBrk="0" fontAlgn="base" hangingPunct="0">
              <a:spcBef>
                <a:spcPct val="0"/>
              </a:spcBef>
              <a:spcAft>
                <a:spcPct val="0"/>
              </a:spcAft>
            </a:pPr>
            <a:r>
              <a:rPr lang="en-US" sz="1600" dirty="0">
                <a:solidFill>
                  <a:prstClr val="white"/>
                </a:solidFill>
              </a:rPr>
              <a:t>External Links</a:t>
            </a:r>
          </a:p>
        </p:txBody>
      </p:sp>
      <p:pic>
        <p:nvPicPr>
          <p:cNvPr id="28" name="Picture 2"/>
          <p:cNvPicPr>
            <a:picLocks noChangeAspect="1" noChangeArrowheads="1"/>
          </p:cNvPicPr>
          <p:nvPr/>
        </p:nvPicPr>
        <p:blipFill rotWithShape="1">
          <a:blip r:embed="rId3" cstate="print"/>
          <a:srcRect l="51875" t="43999" r="12500" b="28006"/>
          <a:stretch/>
        </p:blipFill>
        <p:spPr bwMode="auto">
          <a:xfrm>
            <a:off x="1647831" y="5614965"/>
            <a:ext cx="808074" cy="357188"/>
          </a:xfrm>
          <a:prstGeom prst="rect">
            <a:avLst/>
          </a:prstGeom>
          <a:noFill/>
          <a:ln w="9525">
            <a:solidFill>
              <a:schemeClr val="tx1"/>
            </a:solidFill>
            <a:miter lim="800000"/>
            <a:headEnd/>
            <a:tailEnd/>
          </a:ln>
        </p:spPr>
      </p:pic>
      <p:pic>
        <p:nvPicPr>
          <p:cNvPr id="29" name="Picture 2"/>
          <p:cNvPicPr>
            <a:picLocks noChangeAspect="1" noChangeArrowheads="1"/>
          </p:cNvPicPr>
          <p:nvPr/>
        </p:nvPicPr>
        <p:blipFill rotWithShape="1">
          <a:blip r:embed="rId3" cstate="print"/>
          <a:srcRect l="51875" t="43999" r="12500" b="28006"/>
          <a:stretch/>
        </p:blipFill>
        <p:spPr bwMode="auto">
          <a:xfrm>
            <a:off x="2568907" y="5614963"/>
            <a:ext cx="808074" cy="357188"/>
          </a:xfrm>
          <a:prstGeom prst="rect">
            <a:avLst/>
          </a:prstGeom>
          <a:noFill/>
          <a:ln w="9525">
            <a:solidFill>
              <a:schemeClr val="tx1"/>
            </a:solidFill>
            <a:miter lim="800000"/>
            <a:headEnd/>
            <a:tailEnd/>
          </a:ln>
        </p:spPr>
      </p:pic>
      <p:sp>
        <p:nvSpPr>
          <p:cNvPr id="25" name="AutoShape 22"/>
          <p:cNvSpPr>
            <a:spLocks noChangeArrowheads="1"/>
          </p:cNvSpPr>
          <p:nvPr/>
        </p:nvSpPr>
        <p:spPr bwMode="auto">
          <a:xfrm rot="16200000">
            <a:off x="1477319" y="5334000"/>
            <a:ext cx="457200" cy="152400"/>
          </a:xfrm>
          <a:prstGeom prst="leftRightArrow">
            <a:avLst>
              <a:gd name="adj1" fmla="val 50000"/>
              <a:gd name="adj2" fmla="val 60000"/>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lstStyle/>
          <a:p>
            <a:pPr eaLnBrk="0" fontAlgn="base" hangingPunct="0">
              <a:spcBef>
                <a:spcPct val="0"/>
              </a:spcBef>
              <a:spcAft>
                <a:spcPct val="0"/>
              </a:spcAft>
            </a:pPr>
            <a:endParaRPr lang="en-US" sz="2200" dirty="0">
              <a:solidFill>
                <a:prstClr val="white"/>
              </a:solidFill>
            </a:endParaRPr>
          </a:p>
        </p:txBody>
      </p:sp>
      <p:sp>
        <p:nvSpPr>
          <p:cNvPr id="23" name="AutoShape 22"/>
          <p:cNvSpPr>
            <a:spLocks noChangeArrowheads="1"/>
          </p:cNvSpPr>
          <p:nvPr/>
        </p:nvSpPr>
        <p:spPr bwMode="auto">
          <a:xfrm rot="16200000">
            <a:off x="2403144" y="5334000"/>
            <a:ext cx="457200" cy="152400"/>
          </a:xfrm>
          <a:prstGeom prst="leftRightArrow">
            <a:avLst>
              <a:gd name="adj1" fmla="val 50000"/>
              <a:gd name="adj2" fmla="val 60000"/>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lstStyle/>
          <a:p>
            <a:pPr eaLnBrk="0" fontAlgn="base" hangingPunct="0">
              <a:spcBef>
                <a:spcPct val="0"/>
              </a:spcBef>
              <a:spcAft>
                <a:spcPct val="0"/>
              </a:spcAft>
            </a:pPr>
            <a:endParaRPr lang="en-US" sz="2200" dirty="0">
              <a:solidFill>
                <a:prstClr val="white"/>
              </a:solidFill>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Processors</a:t>
            </a:r>
            <a:endParaRPr lang="en-US" dirty="0"/>
          </a:p>
        </p:txBody>
      </p:sp>
      <p:sp>
        <p:nvSpPr>
          <p:cNvPr id="3" name="Content Placeholder 2"/>
          <p:cNvSpPr>
            <a:spLocks noGrp="1"/>
          </p:cNvSpPr>
          <p:nvPr>
            <p:ph idx="1"/>
          </p:nvPr>
        </p:nvSpPr>
        <p:spPr/>
        <p:txBody>
          <a:bodyPr>
            <a:normAutofit fontScale="92500" lnSpcReduction="10000"/>
          </a:bodyPr>
          <a:lstStyle/>
          <a:p>
            <a:r>
              <a:rPr lang="en-US" b="0" dirty="0" smtClean="0"/>
              <a:t>A </a:t>
            </a:r>
            <a:r>
              <a:rPr lang="en-US" dirty="0" smtClean="0"/>
              <a:t>WsfProcessor</a:t>
            </a:r>
            <a:r>
              <a:rPr lang="en-US" b="0" dirty="0" smtClean="0"/>
              <a:t> Implements Platform “Behavior”</a:t>
            </a:r>
          </a:p>
          <a:p>
            <a:r>
              <a:rPr lang="en-US" b="0" dirty="0" smtClean="0"/>
              <a:t>Processors are invoked by:</a:t>
            </a:r>
          </a:p>
          <a:p>
            <a:pPr lvl="1"/>
            <a:r>
              <a:rPr lang="en-US" b="0" dirty="0" smtClean="0"/>
              <a:t>Receiving messages from another ‘system’</a:t>
            </a:r>
          </a:p>
          <a:p>
            <a:pPr lvl="1"/>
            <a:r>
              <a:rPr lang="en-US" b="0" dirty="0" smtClean="0"/>
              <a:t>A periodic call to update</a:t>
            </a:r>
          </a:p>
          <a:p>
            <a:pPr lvl="1"/>
            <a:r>
              <a:rPr lang="en-US" b="0" dirty="0" smtClean="0"/>
              <a:t>Calling scripted function methods</a:t>
            </a:r>
          </a:p>
          <a:p>
            <a:r>
              <a:rPr lang="en-US" b="0" dirty="0" smtClean="0"/>
              <a:t>Most Custom Processing Can Now be Accomplished Through Script Using the </a:t>
            </a:r>
            <a:r>
              <a:rPr lang="en-US" dirty="0" smtClean="0"/>
              <a:t>WsfScriptProcessor</a:t>
            </a:r>
          </a:p>
          <a:p>
            <a:pPr lvl="1"/>
            <a:r>
              <a:rPr lang="en-US" b="0" dirty="0" smtClean="0"/>
              <a:t>There are Still Several Custom Processors in </a:t>
            </a:r>
            <a:r>
              <a:rPr lang="en-US" dirty="0" smtClean="0"/>
              <a:t>AFSIM</a:t>
            </a:r>
            <a:r>
              <a:rPr lang="en-US" b="0" dirty="0" smtClean="0"/>
              <a:t> Core, including</a:t>
            </a:r>
          </a:p>
          <a:p>
            <a:pPr lvl="2"/>
            <a:r>
              <a:rPr lang="en-US" dirty="0" smtClean="0"/>
              <a:t>WsfTaskProcessor</a:t>
            </a:r>
          </a:p>
          <a:p>
            <a:pPr lvl="2"/>
            <a:r>
              <a:rPr lang="en-US" dirty="0" smtClean="0"/>
              <a:t>WsfTrackProcessor</a:t>
            </a:r>
          </a:p>
          <a:p>
            <a:pPr lvl="2"/>
            <a:r>
              <a:rPr lang="en-US" dirty="0" smtClean="0"/>
              <a:t>WsfImageProcessor</a:t>
            </a:r>
          </a:p>
          <a:p>
            <a:endParaRPr lang="en-US" b="0" dirty="0"/>
          </a:p>
        </p:txBody>
      </p:sp>
      <p:sp>
        <p:nvSpPr>
          <p:cNvPr id="5" name="Text Box 5"/>
          <p:cNvSpPr txBox="1">
            <a:spLocks noChangeArrowheads="1"/>
          </p:cNvSpPr>
          <p:nvPr/>
        </p:nvSpPr>
        <p:spPr bwMode="auto">
          <a:xfrm>
            <a:off x="7467600" y="5715000"/>
            <a:ext cx="1295400" cy="317500"/>
          </a:xfrm>
          <a:prstGeom prst="rect">
            <a:avLst/>
          </a:prstGeom>
          <a:ln>
            <a:headEnd/>
            <a:tailEnd/>
          </a:ln>
        </p:spPr>
        <p:style>
          <a:lnRef idx="0">
            <a:schemeClr val="accent4"/>
          </a:lnRef>
          <a:fillRef idx="3">
            <a:schemeClr val="accent4"/>
          </a:fillRef>
          <a:effectRef idx="3">
            <a:schemeClr val="accent4"/>
          </a:effectRef>
          <a:fontRef idx="minor">
            <a:schemeClr val="lt1"/>
          </a:fontRef>
        </p:style>
        <p:txBody>
          <a:bodyPr>
            <a:spAutoFit/>
          </a:bodyPr>
          <a:lstStyle/>
          <a:p>
            <a:pPr algn="ctr" eaLnBrk="0" fontAlgn="base" hangingPunct="0">
              <a:spcBef>
                <a:spcPct val="50000"/>
              </a:spcBef>
              <a:spcAft>
                <a:spcPct val="0"/>
              </a:spcAft>
            </a:pPr>
            <a:r>
              <a:rPr lang="en-US" sz="1400" dirty="0">
                <a:solidFill>
                  <a:prstClr val="white"/>
                </a:solidFill>
              </a:rPr>
              <a:t>Processors</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Component-Based Architecture</a:t>
            </a:r>
            <a:endParaRPr lang="en-US" dirty="0"/>
          </a:p>
        </p:txBody>
      </p:sp>
      <p:sp>
        <p:nvSpPr>
          <p:cNvPr id="2" name="Content Placeholder 1"/>
          <p:cNvSpPr>
            <a:spLocks noGrp="1"/>
          </p:cNvSpPr>
          <p:nvPr>
            <p:ph idx="1"/>
          </p:nvPr>
        </p:nvSpPr>
        <p:spPr>
          <a:xfrm>
            <a:off x="457200" y="4634212"/>
            <a:ext cx="8229600" cy="1491954"/>
          </a:xfrm>
        </p:spPr>
        <p:txBody>
          <a:bodyPr>
            <a:normAutofit fontScale="70000" lnSpcReduction="20000"/>
          </a:bodyPr>
          <a:lstStyle/>
          <a:p>
            <a:r>
              <a:rPr lang="en-US" b="0" dirty="0" smtClean="0"/>
              <a:t>Platform/Simulation Component Types are Accessed by Name or Role</a:t>
            </a:r>
          </a:p>
          <a:p>
            <a:r>
              <a:rPr lang="en-US" b="0" dirty="0" smtClean="0"/>
              <a:t>Enables Component Type Addition or Removal from Simulation and Platforms</a:t>
            </a:r>
          </a:p>
          <a:p>
            <a:pPr lvl="1"/>
            <a:r>
              <a:rPr lang="en-US" sz="1800" b="0" dirty="0" smtClean="0"/>
              <a:t>For example: Removal of Weapons and Electronic Warfare (EW) from EAR Versions with addition in ITAR only</a:t>
            </a:r>
          </a:p>
          <a:p>
            <a:endParaRPr lang="en-US" b="0" dirty="0" smtClean="0"/>
          </a:p>
        </p:txBody>
      </p:sp>
      <p:sp>
        <p:nvSpPr>
          <p:cNvPr id="42" name="Rectangle 41"/>
          <p:cNvSpPr>
            <a:spLocks noChangeArrowheads="1"/>
          </p:cNvSpPr>
          <p:nvPr/>
        </p:nvSpPr>
        <p:spPr bwMode="auto">
          <a:xfrm>
            <a:off x="457200" y="3121880"/>
            <a:ext cx="8229600" cy="990600"/>
          </a:xfrm>
          <a:prstGeom prst="rect">
            <a:avLst/>
          </a:prstGeom>
          <a:solidFill>
            <a:sysClr val="windowText" lastClr="000000">
              <a:lumMod val="50000"/>
              <a:lumOff val="50000"/>
            </a:sysClr>
          </a:solidFill>
          <a:ln w="19050">
            <a:noFill/>
            <a:miter lim="800000"/>
            <a:headEnd/>
            <a:tailEnd/>
          </a:ln>
          <a:effectLst/>
          <a:scene3d>
            <a:camera prst="orthographicFront">
              <a:rot lat="0" lon="0" rev="0"/>
            </a:camera>
            <a:lightRig rig="balanced" dir="t">
              <a:rot lat="0" lon="0" rev="8700000"/>
            </a:lightRig>
          </a:scene3d>
          <a:sp3d>
            <a:bevelT w="190500" h="38100"/>
          </a:sp3d>
        </p:spPr>
        <p:txBody>
          <a:bodyPr wrap="none" anchor="ctr"/>
          <a:lstStyle/>
          <a:p>
            <a:pPr marL="0" marR="0" lvl="0" indent="0" defTabSz="914400" eaLnBrk="0" fontAlgn="auto" latinLnBrk="0" hangingPunct="0">
              <a:lnSpc>
                <a:spcPct val="100000"/>
              </a:lnSpc>
              <a:spcBef>
                <a:spcPct val="0"/>
              </a:spcBef>
              <a:spcAft>
                <a:spcPts val="0"/>
              </a:spcAft>
              <a:buClrTx/>
              <a:buSzTx/>
              <a:buFontTx/>
              <a:buNone/>
              <a:tabLst/>
              <a:defRPr/>
            </a:pPr>
            <a:endParaRPr kumimoji="0" lang="en-US" sz="2000" b="0" i="0" u="none" strike="noStrike" kern="0" cap="none" spc="0" normalizeH="0" baseline="0" noProof="0" dirty="0" smtClean="0">
              <a:ln>
                <a:noFill/>
              </a:ln>
              <a:solidFill>
                <a:prstClr val="black"/>
              </a:solidFill>
              <a:effectLst/>
              <a:uLnTx/>
              <a:uFillTx/>
              <a:latin typeface="Arial"/>
            </a:endParaRPr>
          </a:p>
        </p:txBody>
      </p:sp>
      <p:sp>
        <p:nvSpPr>
          <p:cNvPr id="48" name="Rectangle 47"/>
          <p:cNvSpPr>
            <a:spLocks noChangeArrowheads="1"/>
          </p:cNvSpPr>
          <p:nvPr/>
        </p:nvSpPr>
        <p:spPr bwMode="auto">
          <a:xfrm>
            <a:off x="429413" y="1335205"/>
            <a:ext cx="8229600" cy="1676400"/>
          </a:xfrm>
          <a:prstGeom prst="rect">
            <a:avLst/>
          </a:prstGeom>
          <a:solidFill>
            <a:srgbClr val="9BBB59">
              <a:lumMod val="75000"/>
            </a:srgbClr>
          </a:solidFill>
          <a:ln w="12700" algn="ctr">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marL="0" marR="0" lvl="0" indent="0" defTabSz="914400" eaLnBrk="0" fontAlgn="auto" latinLnBrk="0" hangingPunct="0">
              <a:lnSpc>
                <a:spcPct val="100000"/>
              </a:lnSpc>
              <a:spcBef>
                <a:spcPct val="0"/>
              </a:spcBef>
              <a:spcAft>
                <a:spcPts val="0"/>
              </a:spcAft>
              <a:buClrTx/>
              <a:buSzTx/>
              <a:buFontTx/>
              <a:buNone/>
              <a:tabLst/>
              <a:defRPr/>
            </a:pPr>
            <a:endParaRPr kumimoji="0" lang="en-US" sz="2000" b="0" i="0" u="none" strike="noStrike" kern="0" cap="none" spc="0" normalizeH="0" baseline="0" noProof="0" dirty="0" smtClean="0">
              <a:ln>
                <a:noFill/>
              </a:ln>
              <a:solidFill>
                <a:prstClr val="black"/>
              </a:solidFill>
              <a:effectLst/>
              <a:uLnTx/>
              <a:uFillTx/>
              <a:latin typeface="Arial"/>
            </a:endParaRPr>
          </a:p>
        </p:txBody>
      </p:sp>
      <p:sp>
        <p:nvSpPr>
          <p:cNvPr id="49" name="Text Box 19"/>
          <p:cNvSpPr txBox="1">
            <a:spLocks noChangeArrowheads="1"/>
          </p:cNvSpPr>
          <p:nvPr/>
        </p:nvSpPr>
        <p:spPr bwMode="auto">
          <a:xfrm>
            <a:off x="556260" y="1399760"/>
            <a:ext cx="1905000" cy="261610"/>
          </a:xfrm>
          <a:prstGeom prst="rect">
            <a:avLst/>
          </a:prstGeom>
          <a:no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spAutoFit/>
          </a:bodyPr>
          <a:lstStyle/>
          <a:p>
            <a:pPr>
              <a:lnSpc>
                <a:spcPct val="100000"/>
              </a:lnSpc>
              <a:spcBef>
                <a:spcPct val="50000"/>
              </a:spcBef>
              <a:buFontTx/>
              <a:buNone/>
            </a:pPr>
            <a:r>
              <a:rPr lang="en-US" sz="1100" dirty="0" smtClean="0">
                <a:solidFill>
                  <a:prstClr val="white">
                    <a:lumMod val="95000"/>
                  </a:prstClr>
                </a:solidFill>
                <a:latin typeface="Arial"/>
              </a:rPr>
              <a:t>Simulation Components</a:t>
            </a:r>
            <a:endParaRPr lang="en-US" sz="1100" dirty="0">
              <a:solidFill>
                <a:prstClr val="white">
                  <a:lumMod val="95000"/>
                </a:prstClr>
              </a:solidFill>
              <a:latin typeface="Arial"/>
            </a:endParaRPr>
          </a:p>
        </p:txBody>
      </p:sp>
      <p:sp>
        <p:nvSpPr>
          <p:cNvPr id="50" name="Rectangle 49"/>
          <p:cNvSpPr>
            <a:spLocks noChangeArrowheads="1"/>
          </p:cNvSpPr>
          <p:nvPr/>
        </p:nvSpPr>
        <p:spPr bwMode="auto">
          <a:xfrm>
            <a:off x="541020" y="1674080"/>
            <a:ext cx="6926580" cy="1143000"/>
          </a:xfrm>
          <a:prstGeom prst="rect">
            <a:avLst/>
          </a:prstGeom>
          <a:solidFill>
            <a:srgbClr val="8064A2">
              <a:lumMod val="75000"/>
            </a:srgbClr>
          </a:solidFill>
          <a:ln w="12700" algn="ctr">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marL="0" marR="0" lvl="0" indent="0" defTabSz="914400" eaLnBrk="0" fontAlgn="auto" latinLnBrk="0" hangingPunct="0">
              <a:lnSpc>
                <a:spcPct val="100000"/>
              </a:lnSpc>
              <a:spcBef>
                <a:spcPct val="0"/>
              </a:spcBef>
              <a:spcAft>
                <a:spcPts val="0"/>
              </a:spcAft>
              <a:buClrTx/>
              <a:buSzTx/>
              <a:buFontTx/>
              <a:buNone/>
              <a:tabLst/>
              <a:defRPr/>
            </a:pPr>
            <a:endParaRPr kumimoji="0" lang="en-US" sz="2000" b="0" i="0" u="none" strike="noStrike" kern="0" cap="none" spc="0" normalizeH="0" baseline="0" noProof="0" dirty="0" smtClean="0">
              <a:ln>
                <a:noFill/>
              </a:ln>
              <a:solidFill>
                <a:prstClr val="black"/>
              </a:solidFill>
              <a:effectLst/>
              <a:uLnTx/>
              <a:uFillTx/>
              <a:latin typeface="Arial"/>
            </a:endParaRPr>
          </a:p>
        </p:txBody>
      </p:sp>
      <p:sp>
        <p:nvSpPr>
          <p:cNvPr id="51" name="Text Box 12"/>
          <p:cNvSpPr txBox="1">
            <a:spLocks noChangeArrowheads="1"/>
          </p:cNvSpPr>
          <p:nvPr/>
        </p:nvSpPr>
        <p:spPr bwMode="auto">
          <a:xfrm>
            <a:off x="1655562" y="3351941"/>
            <a:ext cx="1150620" cy="520700"/>
          </a:xfrm>
          <a:prstGeom prst="rect">
            <a:avLst/>
          </a:prstGeom>
          <a:solidFill>
            <a:srgbClr val="9BBB59">
              <a:lumMod val="60000"/>
              <a:lumOff val="40000"/>
            </a:srgbClr>
          </a:solidFill>
          <a:ln w="12700" algn="ctr">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nchor="ctr" anchorCtr="1"/>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en-US" sz="1100" b="0" i="0" u="none" strike="noStrike" kern="0" cap="none" spc="0" normalizeH="0" baseline="0" noProof="0" dirty="0" smtClean="0">
                <a:ln>
                  <a:noFill/>
                </a:ln>
                <a:solidFill>
                  <a:prstClr val="black"/>
                </a:solidFill>
                <a:effectLst/>
                <a:uLnTx/>
                <a:uFillTx/>
                <a:latin typeface="Arial"/>
              </a:rPr>
              <a:t>Processors</a:t>
            </a:r>
          </a:p>
        </p:txBody>
      </p:sp>
      <p:sp>
        <p:nvSpPr>
          <p:cNvPr id="52" name="Text Box 19"/>
          <p:cNvSpPr txBox="1">
            <a:spLocks noChangeArrowheads="1"/>
          </p:cNvSpPr>
          <p:nvPr/>
        </p:nvSpPr>
        <p:spPr bwMode="auto">
          <a:xfrm>
            <a:off x="541020" y="1674080"/>
            <a:ext cx="1905000" cy="261610"/>
          </a:xfrm>
          <a:prstGeom prst="rect">
            <a:avLst/>
          </a:prstGeom>
          <a:no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spAutoFit/>
          </a:bodyPr>
          <a:lstStyle/>
          <a:p>
            <a:pPr>
              <a:lnSpc>
                <a:spcPct val="100000"/>
              </a:lnSpc>
              <a:spcBef>
                <a:spcPct val="50000"/>
              </a:spcBef>
              <a:buFontTx/>
              <a:buNone/>
            </a:pPr>
            <a:r>
              <a:rPr lang="en-US" sz="1100" dirty="0" smtClean="0">
                <a:solidFill>
                  <a:prstClr val="white">
                    <a:lumMod val="95000"/>
                  </a:prstClr>
                </a:solidFill>
                <a:latin typeface="Arial"/>
              </a:rPr>
              <a:t>Platform Components</a:t>
            </a:r>
            <a:endParaRPr lang="en-US" sz="1100" dirty="0">
              <a:solidFill>
                <a:prstClr val="white">
                  <a:lumMod val="95000"/>
                </a:prstClr>
              </a:solidFill>
              <a:latin typeface="Arial"/>
            </a:endParaRPr>
          </a:p>
        </p:txBody>
      </p:sp>
      <p:sp>
        <p:nvSpPr>
          <p:cNvPr id="53" name="Text Box 9"/>
          <p:cNvSpPr txBox="1">
            <a:spLocks noChangeArrowheads="1"/>
          </p:cNvSpPr>
          <p:nvPr/>
        </p:nvSpPr>
        <p:spPr bwMode="auto">
          <a:xfrm>
            <a:off x="4267200" y="3350480"/>
            <a:ext cx="989013" cy="520700"/>
          </a:xfrm>
          <a:prstGeom prst="rect">
            <a:avLst/>
          </a:prstGeom>
          <a:solidFill>
            <a:srgbClr val="9BBB59">
              <a:lumMod val="60000"/>
              <a:lumOff val="40000"/>
            </a:srgbClr>
          </a:solidFill>
          <a:ln w="12700" algn="ctr">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nchor="ctr" anchorCtr="1"/>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en-US" sz="1100" b="0" i="0" u="none" strike="noStrike" kern="0" cap="none" spc="0" normalizeH="0" baseline="0" noProof="0" dirty="0" smtClean="0">
                <a:ln>
                  <a:noFill/>
                </a:ln>
                <a:solidFill>
                  <a:prstClr val="black"/>
                </a:solidFill>
                <a:effectLst/>
                <a:uLnTx/>
                <a:uFillTx/>
                <a:latin typeface="Arial"/>
              </a:rPr>
              <a:t>Sensors</a:t>
            </a:r>
          </a:p>
        </p:txBody>
      </p:sp>
      <p:sp>
        <p:nvSpPr>
          <p:cNvPr id="54" name="Text Box 10"/>
          <p:cNvSpPr txBox="1">
            <a:spLocks noChangeArrowheads="1"/>
          </p:cNvSpPr>
          <p:nvPr/>
        </p:nvSpPr>
        <p:spPr bwMode="auto">
          <a:xfrm>
            <a:off x="5311140" y="3350480"/>
            <a:ext cx="990600" cy="520700"/>
          </a:xfrm>
          <a:prstGeom prst="rect">
            <a:avLst/>
          </a:prstGeom>
          <a:solidFill>
            <a:srgbClr val="9BBB59">
              <a:lumMod val="60000"/>
              <a:lumOff val="40000"/>
            </a:srgbClr>
          </a:solidFill>
          <a:ln w="12700" algn="ctr">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nchor="ctr" anchorCtr="1"/>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en-US" sz="1100" b="0" i="0" u="none" strike="noStrike" kern="0" cap="none" spc="0" normalizeH="0" baseline="0" noProof="0" dirty="0" smtClean="0">
                <a:ln>
                  <a:noFill/>
                </a:ln>
                <a:solidFill>
                  <a:prstClr val="black"/>
                </a:solidFill>
                <a:effectLst/>
                <a:uLnTx/>
                <a:uFillTx/>
                <a:latin typeface="Arial"/>
              </a:rPr>
              <a:t>Weapons</a:t>
            </a:r>
          </a:p>
        </p:txBody>
      </p:sp>
      <p:sp>
        <p:nvSpPr>
          <p:cNvPr id="55" name="Text Box 11"/>
          <p:cNvSpPr txBox="1">
            <a:spLocks noChangeArrowheads="1"/>
          </p:cNvSpPr>
          <p:nvPr/>
        </p:nvSpPr>
        <p:spPr bwMode="auto">
          <a:xfrm>
            <a:off x="2865120" y="3350480"/>
            <a:ext cx="1350327" cy="520700"/>
          </a:xfrm>
          <a:prstGeom prst="rect">
            <a:avLst/>
          </a:prstGeom>
          <a:solidFill>
            <a:srgbClr val="9BBB59">
              <a:lumMod val="60000"/>
              <a:lumOff val="40000"/>
            </a:srgbClr>
          </a:solidFill>
          <a:ln w="12700" algn="ctr">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nchor="ctr" anchorCtr="1"/>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en-US" sz="1100" b="0" i="0" u="none" strike="noStrike" kern="0" cap="none" spc="0" normalizeH="0" baseline="0" noProof="0" dirty="0" smtClean="0">
                <a:ln>
                  <a:noFill/>
                </a:ln>
                <a:solidFill>
                  <a:prstClr val="black"/>
                </a:solidFill>
                <a:effectLst/>
                <a:uLnTx/>
                <a:uFillTx/>
                <a:latin typeface="Arial"/>
              </a:rPr>
              <a:t>Communications</a:t>
            </a:r>
          </a:p>
        </p:txBody>
      </p:sp>
      <p:sp>
        <p:nvSpPr>
          <p:cNvPr id="56" name="Text Box 14"/>
          <p:cNvSpPr txBox="1">
            <a:spLocks noChangeArrowheads="1"/>
          </p:cNvSpPr>
          <p:nvPr/>
        </p:nvSpPr>
        <p:spPr bwMode="auto">
          <a:xfrm>
            <a:off x="609600" y="3350480"/>
            <a:ext cx="989013" cy="520700"/>
          </a:xfrm>
          <a:prstGeom prst="rect">
            <a:avLst/>
          </a:prstGeom>
          <a:solidFill>
            <a:srgbClr val="9BBB59">
              <a:lumMod val="60000"/>
              <a:lumOff val="40000"/>
            </a:srgbClr>
          </a:solidFill>
          <a:ln w="12700" algn="ctr">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nchor="ctr" anchorCtr="1"/>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en-US" sz="1100" b="0" i="0" u="none" strike="noStrike" kern="0" cap="none" spc="0" normalizeH="0" baseline="0" noProof="0" dirty="0" smtClean="0">
                <a:ln>
                  <a:noFill/>
                </a:ln>
                <a:solidFill>
                  <a:prstClr val="black"/>
                </a:solidFill>
                <a:effectLst/>
                <a:uLnTx/>
                <a:uFillTx/>
                <a:latin typeface="Arial"/>
              </a:rPr>
              <a:t>Movers</a:t>
            </a:r>
          </a:p>
        </p:txBody>
      </p:sp>
      <p:sp>
        <p:nvSpPr>
          <p:cNvPr id="57" name="Text Box 9"/>
          <p:cNvSpPr txBox="1">
            <a:spLocks noChangeArrowheads="1"/>
          </p:cNvSpPr>
          <p:nvPr/>
        </p:nvSpPr>
        <p:spPr bwMode="auto">
          <a:xfrm>
            <a:off x="6370320" y="3350480"/>
            <a:ext cx="1066800" cy="520700"/>
          </a:xfrm>
          <a:prstGeom prst="rect">
            <a:avLst/>
          </a:prstGeom>
          <a:solidFill>
            <a:srgbClr val="9BBB59">
              <a:lumMod val="60000"/>
              <a:lumOff val="40000"/>
            </a:srgbClr>
          </a:solidFill>
          <a:ln w="12700" algn="ctr">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nchor="ctr" anchorCtr="1"/>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en-US" sz="1100" b="0" i="0" u="none" strike="noStrike" kern="0" cap="none" spc="0" normalizeH="0" baseline="0" noProof="0" dirty="0" smtClean="0">
                <a:ln>
                  <a:noFill/>
                </a:ln>
                <a:solidFill>
                  <a:prstClr val="black"/>
                </a:solidFill>
                <a:effectLst/>
                <a:uLnTx/>
                <a:uFillTx/>
                <a:latin typeface="Arial"/>
              </a:rPr>
              <a:t>Others</a:t>
            </a:r>
          </a:p>
        </p:txBody>
      </p:sp>
      <p:sp>
        <p:nvSpPr>
          <p:cNvPr id="58" name="Text Box 19"/>
          <p:cNvSpPr txBox="1">
            <a:spLocks noChangeArrowheads="1"/>
          </p:cNvSpPr>
          <p:nvPr/>
        </p:nvSpPr>
        <p:spPr bwMode="auto">
          <a:xfrm>
            <a:off x="457200" y="3850870"/>
            <a:ext cx="2286000" cy="261610"/>
          </a:xfrm>
          <a:prstGeom prst="rect">
            <a:avLst/>
          </a:prstGeom>
          <a:no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a:spAutoFit/>
          </a:bodyPr>
          <a:lstStyle/>
          <a:p>
            <a:pPr>
              <a:lnSpc>
                <a:spcPct val="100000"/>
              </a:lnSpc>
              <a:spcBef>
                <a:spcPct val="50000"/>
              </a:spcBef>
              <a:buFontTx/>
              <a:buNone/>
            </a:pPr>
            <a:r>
              <a:rPr lang="en-US" sz="1100" dirty="0" smtClean="0">
                <a:solidFill>
                  <a:prstClr val="white">
                    <a:lumMod val="95000"/>
                  </a:prstClr>
                </a:solidFill>
                <a:latin typeface="Arial"/>
              </a:rPr>
              <a:t>Component Implementations</a:t>
            </a:r>
            <a:endParaRPr lang="en-US" sz="1100" dirty="0">
              <a:solidFill>
                <a:prstClr val="white">
                  <a:lumMod val="95000"/>
                </a:prstClr>
              </a:solidFill>
              <a:latin typeface="Arial"/>
            </a:endParaRPr>
          </a:p>
        </p:txBody>
      </p:sp>
      <p:sp>
        <p:nvSpPr>
          <p:cNvPr id="59" name="Down Arrow 58"/>
          <p:cNvSpPr/>
          <p:nvPr/>
        </p:nvSpPr>
        <p:spPr bwMode="auto">
          <a:xfrm>
            <a:off x="4597659" y="2535140"/>
            <a:ext cx="304800" cy="838200"/>
          </a:xfrm>
          <a:prstGeom prst="downArrow">
            <a:avLst/>
          </a:prstGeom>
          <a:solidFill>
            <a:sysClr val="window" lastClr="FFFFFF">
              <a:lumMod val="65000"/>
            </a:sysClr>
          </a:solidFill>
          <a:ln w="12700" cap="flat" cmpd="sng" algn="ctr">
            <a:solidFill>
              <a:sysClr val="windowText" lastClr="000000"/>
            </a:solidFill>
            <a:prstDash val="solid"/>
            <a:round/>
            <a:headEnd type="none" w="sm" len="sm"/>
            <a:tailEnd type="none" w="sm" len="sm"/>
          </a:ln>
          <a:effectLst/>
          <a:scene3d>
            <a:camera prst="orthographicFront"/>
            <a:lightRig rig="threePt" dir="t"/>
          </a:scene3d>
          <a:sp3d>
            <a:bevelT/>
          </a:sp3d>
        </p:spPr>
        <p:txBody>
          <a:bodyPr vert="horz" wrap="square" lIns="91440" tIns="45720" rIns="91440" bIns="45720" numCol="1" rtlCol="0" anchor="t" anchorCtr="0" compatLnSpc="1">
            <a:prstTxWarp prst="textNoShape">
              <a:avLst/>
            </a:prstTxWarp>
          </a:bodyPr>
          <a:lstStyle/>
          <a:p>
            <a:pPr marL="0" marR="0" lvl="0" indent="0" defTabSz="820738" eaLnBrk="0" fontAlgn="auto" latinLnBrk="0" hangingPunct="0">
              <a:lnSpc>
                <a:spcPct val="100000"/>
              </a:lnSpc>
              <a:spcBef>
                <a:spcPct val="0"/>
              </a:spcBef>
              <a:spcAft>
                <a:spcPts val="0"/>
              </a:spcAft>
              <a:buClrTx/>
              <a:buSzTx/>
              <a:buFontTx/>
              <a:buNone/>
              <a:tabLst/>
              <a:defRPr/>
            </a:pPr>
            <a:endParaRPr kumimoji="0" lang="en-US" sz="2200" b="0" i="0" u="none" strike="noStrike" kern="0" cap="none" spc="0" normalizeH="0" baseline="0" noProof="0" dirty="0" smtClean="0">
              <a:ln>
                <a:noFill/>
              </a:ln>
              <a:solidFill>
                <a:prstClr val="black"/>
              </a:solidFill>
              <a:effectLst/>
              <a:uLnTx/>
              <a:uFillTx/>
              <a:latin typeface="Times" pitchFamily="18" charset="0"/>
            </a:endParaRPr>
          </a:p>
        </p:txBody>
      </p:sp>
      <p:sp>
        <p:nvSpPr>
          <p:cNvPr id="60" name="Down Arrow 59"/>
          <p:cNvSpPr/>
          <p:nvPr/>
        </p:nvSpPr>
        <p:spPr bwMode="auto">
          <a:xfrm>
            <a:off x="5649219" y="2527520"/>
            <a:ext cx="304800" cy="838200"/>
          </a:xfrm>
          <a:prstGeom prst="downArrow">
            <a:avLst/>
          </a:prstGeom>
          <a:solidFill>
            <a:sysClr val="window" lastClr="FFFFFF">
              <a:lumMod val="65000"/>
            </a:sysClr>
          </a:solidFill>
          <a:ln w="12700" cap="flat" cmpd="sng" algn="ctr">
            <a:solidFill>
              <a:sysClr val="windowText" lastClr="000000"/>
            </a:solidFill>
            <a:prstDash val="solid"/>
            <a:round/>
            <a:headEnd type="none" w="sm" len="sm"/>
            <a:tailEnd type="none" w="sm" len="sm"/>
          </a:ln>
          <a:effectLst/>
          <a:scene3d>
            <a:camera prst="orthographicFront"/>
            <a:lightRig rig="threePt" dir="t"/>
          </a:scene3d>
          <a:sp3d>
            <a:bevelT/>
          </a:sp3d>
        </p:spPr>
        <p:txBody>
          <a:bodyPr vert="horz" wrap="square" lIns="91440" tIns="45720" rIns="91440" bIns="45720" numCol="1" rtlCol="0" anchor="t" anchorCtr="0" compatLnSpc="1">
            <a:prstTxWarp prst="textNoShape">
              <a:avLst/>
            </a:prstTxWarp>
          </a:bodyPr>
          <a:lstStyle/>
          <a:p>
            <a:pPr marL="0" marR="0" lvl="0" indent="0" defTabSz="820738" eaLnBrk="0" fontAlgn="auto" latinLnBrk="0" hangingPunct="0">
              <a:lnSpc>
                <a:spcPct val="100000"/>
              </a:lnSpc>
              <a:spcBef>
                <a:spcPct val="0"/>
              </a:spcBef>
              <a:spcAft>
                <a:spcPts val="0"/>
              </a:spcAft>
              <a:buClrTx/>
              <a:buSzTx/>
              <a:buFontTx/>
              <a:buNone/>
              <a:tabLst/>
              <a:defRPr/>
            </a:pPr>
            <a:endParaRPr kumimoji="0" lang="en-US" sz="2200" b="0" i="0" u="none" strike="noStrike" kern="0" cap="none" spc="0" normalizeH="0" baseline="0" noProof="0" dirty="0" smtClean="0">
              <a:ln>
                <a:noFill/>
              </a:ln>
              <a:solidFill>
                <a:prstClr val="black"/>
              </a:solidFill>
              <a:effectLst/>
              <a:uLnTx/>
              <a:uFillTx/>
              <a:latin typeface="Times" pitchFamily="18" charset="0"/>
            </a:endParaRPr>
          </a:p>
        </p:txBody>
      </p:sp>
      <p:sp>
        <p:nvSpPr>
          <p:cNvPr id="61" name="Down Arrow 60"/>
          <p:cNvSpPr/>
          <p:nvPr/>
        </p:nvSpPr>
        <p:spPr bwMode="auto">
          <a:xfrm>
            <a:off x="3393699" y="2535140"/>
            <a:ext cx="304800" cy="838200"/>
          </a:xfrm>
          <a:prstGeom prst="downArrow">
            <a:avLst/>
          </a:prstGeom>
          <a:solidFill>
            <a:sysClr val="window" lastClr="FFFFFF">
              <a:lumMod val="65000"/>
            </a:sysClr>
          </a:solidFill>
          <a:ln w="12700" cap="flat" cmpd="sng" algn="ctr">
            <a:solidFill>
              <a:sysClr val="windowText" lastClr="000000"/>
            </a:solidFill>
            <a:prstDash val="solid"/>
            <a:round/>
            <a:headEnd type="none" w="sm" len="sm"/>
            <a:tailEnd type="none" w="sm" len="sm"/>
          </a:ln>
          <a:effectLst/>
          <a:scene3d>
            <a:camera prst="orthographicFront"/>
            <a:lightRig rig="threePt" dir="t"/>
          </a:scene3d>
          <a:sp3d>
            <a:bevelT/>
          </a:sp3d>
        </p:spPr>
        <p:txBody>
          <a:bodyPr vert="horz" wrap="square" lIns="91440" tIns="45720" rIns="91440" bIns="45720" numCol="1" rtlCol="0" anchor="t" anchorCtr="0" compatLnSpc="1">
            <a:prstTxWarp prst="textNoShape">
              <a:avLst/>
            </a:prstTxWarp>
          </a:bodyPr>
          <a:lstStyle/>
          <a:p>
            <a:pPr marL="0" marR="0" lvl="0" indent="0" defTabSz="820738" eaLnBrk="0" fontAlgn="auto" latinLnBrk="0" hangingPunct="0">
              <a:lnSpc>
                <a:spcPct val="100000"/>
              </a:lnSpc>
              <a:spcBef>
                <a:spcPct val="0"/>
              </a:spcBef>
              <a:spcAft>
                <a:spcPts val="0"/>
              </a:spcAft>
              <a:buClrTx/>
              <a:buSzTx/>
              <a:buFontTx/>
              <a:buNone/>
              <a:tabLst/>
              <a:defRPr/>
            </a:pPr>
            <a:endParaRPr kumimoji="0" lang="en-US" sz="2200" b="0" i="0" u="none" strike="noStrike" kern="0" cap="none" spc="0" normalizeH="0" baseline="0" noProof="0" dirty="0" smtClean="0">
              <a:ln>
                <a:noFill/>
              </a:ln>
              <a:solidFill>
                <a:prstClr val="black"/>
              </a:solidFill>
              <a:effectLst/>
              <a:uLnTx/>
              <a:uFillTx/>
              <a:latin typeface="Times" pitchFamily="18" charset="0"/>
            </a:endParaRPr>
          </a:p>
        </p:txBody>
      </p:sp>
      <p:sp>
        <p:nvSpPr>
          <p:cNvPr id="62" name="Down Arrow 61"/>
          <p:cNvSpPr/>
          <p:nvPr/>
        </p:nvSpPr>
        <p:spPr bwMode="auto">
          <a:xfrm>
            <a:off x="6731259" y="2535140"/>
            <a:ext cx="304800" cy="838200"/>
          </a:xfrm>
          <a:prstGeom prst="downArrow">
            <a:avLst/>
          </a:prstGeom>
          <a:solidFill>
            <a:sysClr val="window" lastClr="FFFFFF">
              <a:lumMod val="65000"/>
            </a:sysClr>
          </a:solidFill>
          <a:ln w="12700" cap="flat" cmpd="sng" algn="ctr">
            <a:solidFill>
              <a:sysClr val="windowText" lastClr="000000"/>
            </a:solidFill>
            <a:prstDash val="solid"/>
            <a:round/>
            <a:headEnd type="none" w="sm" len="sm"/>
            <a:tailEnd type="none" w="sm" len="sm"/>
          </a:ln>
          <a:effectLst/>
          <a:scene3d>
            <a:camera prst="orthographicFront"/>
            <a:lightRig rig="threePt" dir="t"/>
          </a:scene3d>
          <a:sp3d>
            <a:bevelT/>
          </a:sp3d>
        </p:spPr>
        <p:txBody>
          <a:bodyPr vert="horz" wrap="square" lIns="91440" tIns="45720" rIns="91440" bIns="45720" numCol="1" rtlCol="0" anchor="t" anchorCtr="0" compatLnSpc="1">
            <a:prstTxWarp prst="textNoShape">
              <a:avLst/>
            </a:prstTxWarp>
          </a:bodyPr>
          <a:lstStyle/>
          <a:p>
            <a:pPr marL="0" marR="0" lvl="0" indent="0" defTabSz="820738" eaLnBrk="0" fontAlgn="auto" latinLnBrk="0" hangingPunct="0">
              <a:lnSpc>
                <a:spcPct val="100000"/>
              </a:lnSpc>
              <a:spcBef>
                <a:spcPct val="0"/>
              </a:spcBef>
              <a:spcAft>
                <a:spcPts val="0"/>
              </a:spcAft>
              <a:buClrTx/>
              <a:buSzTx/>
              <a:buFontTx/>
              <a:buNone/>
              <a:tabLst/>
              <a:defRPr/>
            </a:pPr>
            <a:endParaRPr kumimoji="0" lang="en-US" sz="2200" b="0" i="0" u="none" strike="noStrike" kern="0" cap="none" spc="0" normalizeH="0" baseline="0" noProof="0" dirty="0" smtClean="0">
              <a:ln>
                <a:noFill/>
              </a:ln>
              <a:solidFill>
                <a:prstClr val="black"/>
              </a:solidFill>
              <a:effectLst/>
              <a:uLnTx/>
              <a:uFillTx/>
              <a:latin typeface="Times" pitchFamily="18" charset="0"/>
            </a:endParaRPr>
          </a:p>
        </p:txBody>
      </p:sp>
      <p:sp>
        <p:nvSpPr>
          <p:cNvPr id="63" name="TextBox 62"/>
          <p:cNvSpPr txBox="1"/>
          <p:nvPr/>
        </p:nvSpPr>
        <p:spPr>
          <a:xfrm>
            <a:off x="457200" y="4188680"/>
            <a:ext cx="8229600" cy="369332"/>
          </a:xfrm>
          <a:prstGeom prst="rect">
            <a:avLst/>
          </a:prstGeom>
          <a:solidFill>
            <a:srgbClr val="77933C"/>
          </a:solidFill>
          <a:scene3d>
            <a:camera prst="orthographicFront"/>
            <a:lightRig rig="threePt" dir="t"/>
          </a:scene3d>
          <a:sp3d>
            <a:bevelT/>
          </a:sp3d>
        </p:spPr>
        <p:txBody>
          <a:bodyPr wrap="square" rtlCol="0">
            <a:spAutoFit/>
          </a:bodyPr>
          <a:lstStyle/>
          <a:p>
            <a:pPr marL="0" lvl="1" algn="ctr" fontAlgn="auto">
              <a:lnSpc>
                <a:spcPct val="100000"/>
              </a:lnSpc>
              <a:spcBef>
                <a:spcPts val="0"/>
              </a:spcBef>
              <a:spcAft>
                <a:spcPts val="0"/>
              </a:spcAft>
              <a:buFontTx/>
              <a:buNone/>
            </a:pPr>
            <a:r>
              <a:rPr lang="en-US" dirty="0" smtClean="0">
                <a:solidFill>
                  <a:prstClr val="white"/>
                </a:solidFill>
                <a:latin typeface="Arial"/>
              </a:rPr>
              <a:t>Component Based allows for Addition and Removal of Whole Types</a:t>
            </a:r>
          </a:p>
        </p:txBody>
      </p:sp>
      <p:sp>
        <p:nvSpPr>
          <p:cNvPr id="64" name="Down Arrow 63"/>
          <p:cNvSpPr/>
          <p:nvPr/>
        </p:nvSpPr>
        <p:spPr bwMode="auto">
          <a:xfrm>
            <a:off x="2069205" y="2529992"/>
            <a:ext cx="304800" cy="838200"/>
          </a:xfrm>
          <a:prstGeom prst="downArrow">
            <a:avLst/>
          </a:prstGeom>
          <a:solidFill>
            <a:sysClr val="window" lastClr="FFFFFF">
              <a:lumMod val="65000"/>
            </a:sysClr>
          </a:solidFill>
          <a:ln w="12700" cap="flat" cmpd="sng" algn="ctr">
            <a:solidFill>
              <a:sysClr val="windowText" lastClr="000000"/>
            </a:solidFill>
            <a:prstDash val="solid"/>
            <a:round/>
            <a:headEnd type="none" w="sm" len="sm"/>
            <a:tailEnd type="none" w="sm" len="sm"/>
          </a:ln>
          <a:effectLst/>
          <a:scene3d>
            <a:camera prst="orthographicFront"/>
            <a:lightRig rig="threePt" dir="t"/>
          </a:scene3d>
          <a:sp3d>
            <a:bevelT/>
          </a:sp3d>
        </p:spPr>
        <p:txBody>
          <a:bodyPr vert="horz" wrap="square" lIns="91440" tIns="45720" rIns="91440" bIns="45720" numCol="1" rtlCol="0" anchor="t" anchorCtr="0" compatLnSpc="1">
            <a:prstTxWarp prst="textNoShape">
              <a:avLst/>
            </a:prstTxWarp>
          </a:bodyPr>
          <a:lstStyle/>
          <a:p>
            <a:pPr marL="0" marR="0" lvl="0" indent="0" defTabSz="820738" eaLnBrk="0" fontAlgn="auto" latinLnBrk="0" hangingPunct="0">
              <a:lnSpc>
                <a:spcPct val="100000"/>
              </a:lnSpc>
              <a:spcBef>
                <a:spcPct val="0"/>
              </a:spcBef>
              <a:spcAft>
                <a:spcPts val="0"/>
              </a:spcAft>
              <a:buClrTx/>
              <a:buSzTx/>
              <a:buFontTx/>
              <a:buNone/>
              <a:tabLst/>
              <a:defRPr/>
            </a:pPr>
            <a:endParaRPr kumimoji="0" lang="en-US" sz="2200" b="0" i="0" u="none" strike="noStrike" kern="0" cap="none" spc="0" normalizeH="0" baseline="0" noProof="0" dirty="0" smtClean="0">
              <a:ln>
                <a:noFill/>
              </a:ln>
              <a:solidFill>
                <a:prstClr val="black"/>
              </a:solidFill>
              <a:effectLst/>
              <a:uLnTx/>
              <a:uFillTx/>
              <a:latin typeface="Times" pitchFamily="18" charset="0"/>
            </a:endParaRPr>
          </a:p>
        </p:txBody>
      </p:sp>
      <p:sp>
        <p:nvSpPr>
          <p:cNvPr id="65" name="Down Arrow 64"/>
          <p:cNvSpPr/>
          <p:nvPr/>
        </p:nvSpPr>
        <p:spPr bwMode="auto">
          <a:xfrm>
            <a:off x="938847" y="2535140"/>
            <a:ext cx="304800" cy="838200"/>
          </a:xfrm>
          <a:prstGeom prst="downArrow">
            <a:avLst/>
          </a:prstGeom>
          <a:solidFill>
            <a:sysClr val="window" lastClr="FFFFFF">
              <a:lumMod val="65000"/>
            </a:sysClr>
          </a:solidFill>
          <a:ln w="12700" cap="flat" cmpd="sng" algn="ctr">
            <a:solidFill>
              <a:sysClr val="windowText" lastClr="000000"/>
            </a:solidFill>
            <a:prstDash val="solid"/>
            <a:round/>
            <a:headEnd type="none" w="sm" len="sm"/>
            <a:tailEnd type="none" w="sm" len="sm"/>
          </a:ln>
          <a:effectLst/>
          <a:scene3d>
            <a:camera prst="orthographicFront"/>
            <a:lightRig rig="threePt" dir="t"/>
          </a:scene3d>
          <a:sp3d>
            <a:bevelT/>
          </a:sp3d>
        </p:spPr>
        <p:txBody>
          <a:bodyPr vert="horz" wrap="square" lIns="91440" tIns="45720" rIns="91440" bIns="45720" numCol="1" rtlCol="0" anchor="t" anchorCtr="0" compatLnSpc="1">
            <a:prstTxWarp prst="textNoShape">
              <a:avLst/>
            </a:prstTxWarp>
          </a:bodyPr>
          <a:lstStyle/>
          <a:p>
            <a:pPr marL="0" marR="0" lvl="0" indent="0" defTabSz="820738" eaLnBrk="0" fontAlgn="auto" latinLnBrk="0" hangingPunct="0">
              <a:lnSpc>
                <a:spcPct val="100000"/>
              </a:lnSpc>
              <a:spcBef>
                <a:spcPct val="0"/>
              </a:spcBef>
              <a:spcAft>
                <a:spcPts val="0"/>
              </a:spcAft>
              <a:buClrTx/>
              <a:buSzTx/>
              <a:buFontTx/>
              <a:buNone/>
              <a:tabLst/>
              <a:defRPr/>
            </a:pPr>
            <a:endParaRPr kumimoji="0" lang="en-US" sz="2200" b="0" i="0" u="none" strike="noStrike" kern="0" cap="none" spc="0" normalizeH="0" baseline="0" noProof="0" dirty="0" smtClean="0">
              <a:ln>
                <a:noFill/>
              </a:ln>
              <a:solidFill>
                <a:prstClr val="black"/>
              </a:solidFill>
              <a:effectLst/>
              <a:uLnTx/>
              <a:uFillTx/>
              <a:latin typeface="Times" pitchFamily="18" charset="0"/>
            </a:endParaRPr>
          </a:p>
        </p:txBody>
      </p:sp>
      <p:sp>
        <p:nvSpPr>
          <p:cNvPr id="66" name="Down Arrow 65"/>
          <p:cNvSpPr/>
          <p:nvPr/>
        </p:nvSpPr>
        <p:spPr bwMode="auto">
          <a:xfrm>
            <a:off x="7893627" y="2529992"/>
            <a:ext cx="304800" cy="838200"/>
          </a:xfrm>
          <a:prstGeom prst="downArrow">
            <a:avLst/>
          </a:prstGeom>
          <a:solidFill>
            <a:sysClr val="window" lastClr="FFFFFF">
              <a:lumMod val="65000"/>
            </a:sysClr>
          </a:solidFill>
          <a:ln w="12700" cap="flat" cmpd="sng" algn="ctr">
            <a:solidFill>
              <a:sysClr val="windowText" lastClr="000000"/>
            </a:solidFill>
            <a:prstDash val="solid"/>
            <a:round/>
            <a:headEnd type="none" w="sm" len="sm"/>
            <a:tailEnd type="none" w="sm" len="sm"/>
          </a:ln>
          <a:effectLst/>
          <a:scene3d>
            <a:camera prst="orthographicFront"/>
            <a:lightRig rig="threePt" dir="t"/>
          </a:scene3d>
          <a:sp3d>
            <a:bevelT/>
          </a:sp3d>
        </p:spPr>
        <p:txBody>
          <a:bodyPr vert="horz" wrap="square" lIns="91440" tIns="45720" rIns="91440" bIns="45720" numCol="1" rtlCol="0" anchor="t" anchorCtr="0" compatLnSpc="1">
            <a:prstTxWarp prst="textNoShape">
              <a:avLst/>
            </a:prstTxWarp>
          </a:bodyPr>
          <a:lstStyle/>
          <a:p>
            <a:pPr marL="0" marR="0" lvl="0" indent="0" defTabSz="820738" eaLnBrk="0" fontAlgn="auto" latinLnBrk="0" hangingPunct="0">
              <a:lnSpc>
                <a:spcPct val="100000"/>
              </a:lnSpc>
              <a:spcBef>
                <a:spcPct val="0"/>
              </a:spcBef>
              <a:spcAft>
                <a:spcPts val="0"/>
              </a:spcAft>
              <a:buClrTx/>
              <a:buSzTx/>
              <a:buFontTx/>
              <a:buNone/>
              <a:tabLst/>
              <a:defRPr/>
            </a:pPr>
            <a:endParaRPr kumimoji="0" lang="en-US" sz="2200" b="0" i="0" u="none" strike="noStrike" kern="0" cap="none" spc="0" normalizeH="0" baseline="0" noProof="0" dirty="0" smtClean="0">
              <a:ln>
                <a:noFill/>
              </a:ln>
              <a:solidFill>
                <a:prstClr val="black"/>
              </a:solidFill>
              <a:effectLst/>
              <a:uLnTx/>
              <a:uFillTx/>
              <a:latin typeface="Times" pitchFamily="18" charset="0"/>
            </a:endParaRPr>
          </a:p>
        </p:txBody>
      </p:sp>
      <p:sp>
        <p:nvSpPr>
          <p:cNvPr id="67" name="Text Box 9"/>
          <p:cNvSpPr txBox="1">
            <a:spLocks noChangeArrowheads="1"/>
          </p:cNvSpPr>
          <p:nvPr/>
        </p:nvSpPr>
        <p:spPr bwMode="auto">
          <a:xfrm>
            <a:off x="4255308" y="2067780"/>
            <a:ext cx="989013" cy="520700"/>
          </a:xfrm>
          <a:prstGeom prst="rect">
            <a:avLst/>
          </a:prstGeom>
          <a:solidFill>
            <a:srgbClr val="9BBB59">
              <a:lumMod val="60000"/>
              <a:lumOff val="40000"/>
            </a:srgbClr>
          </a:solidFill>
          <a:ln w="12700" algn="ctr">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nchor="ctr" anchorCtr="1"/>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en-US" sz="1100" b="0" i="0" u="none" strike="noStrike" kern="0" cap="none" spc="0" normalizeH="0" baseline="0" noProof="0" dirty="0" smtClean="0">
                <a:ln>
                  <a:noFill/>
                </a:ln>
                <a:solidFill>
                  <a:prstClr val="black"/>
                </a:solidFill>
                <a:effectLst/>
                <a:uLnTx/>
                <a:uFillTx/>
                <a:latin typeface="Arial"/>
              </a:rPr>
              <a:t>Component</a:t>
            </a:r>
          </a:p>
          <a:p>
            <a:pPr marL="0" marR="0" lvl="0" indent="0" algn="ctr" defTabSz="914400" eaLnBrk="1" fontAlgn="auto" latinLnBrk="0" hangingPunct="1">
              <a:lnSpc>
                <a:spcPct val="100000"/>
              </a:lnSpc>
              <a:spcBef>
                <a:spcPct val="50000"/>
              </a:spcBef>
              <a:spcAft>
                <a:spcPts val="0"/>
              </a:spcAft>
              <a:buClrTx/>
              <a:buSzTx/>
              <a:buFontTx/>
              <a:buNone/>
              <a:tabLst/>
              <a:defRPr/>
            </a:pPr>
            <a:r>
              <a:rPr kumimoji="0" lang="en-US" sz="1100" b="0" i="0" u="none" strike="noStrike" kern="0" cap="none" spc="0" normalizeH="0" baseline="0" noProof="0" dirty="0" smtClean="0">
                <a:ln>
                  <a:noFill/>
                </a:ln>
                <a:solidFill>
                  <a:prstClr val="black"/>
                </a:solidFill>
                <a:effectLst/>
                <a:uLnTx/>
                <a:uFillTx/>
                <a:latin typeface="Arial"/>
              </a:rPr>
              <a:t>(“Sensor”)</a:t>
            </a:r>
          </a:p>
        </p:txBody>
      </p:sp>
      <p:sp>
        <p:nvSpPr>
          <p:cNvPr id="68" name="Text Box 10"/>
          <p:cNvSpPr txBox="1">
            <a:spLocks noChangeArrowheads="1"/>
          </p:cNvSpPr>
          <p:nvPr/>
        </p:nvSpPr>
        <p:spPr bwMode="auto">
          <a:xfrm>
            <a:off x="5301991" y="2067780"/>
            <a:ext cx="990600" cy="520700"/>
          </a:xfrm>
          <a:prstGeom prst="rect">
            <a:avLst/>
          </a:prstGeom>
          <a:solidFill>
            <a:srgbClr val="9BBB59">
              <a:lumMod val="60000"/>
              <a:lumOff val="40000"/>
            </a:srgbClr>
          </a:solidFill>
          <a:ln w="12700" algn="ctr">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nchor="ctr" anchorCtr="1"/>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en-US" sz="1100" b="0" i="0" u="none" strike="noStrike" kern="0" cap="none" spc="0" normalizeH="0" baseline="0" noProof="0" dirty="0" smtClean="0">
                <a:ln>
                  <a:noFill/>
                </a:ln>
                <a:solidFill>
                  <a:prstClr val="black"/>
                </a:solidFill>
                <a:effectLst/>
                <a:uLnTx/>
                <a:uFillTx/>
                <a:latin typeface="Arial"/>
              </a:rPr>
              <a:t>Component</a:t>
            </a:r>
          </a:p>
          <a:p>
            <a:pPr marL="0" marR="0" lvl="0" indent="0" algn="ctr" defTabSz="914400" eaLnBrk="1" fontAlgn="auto" latinLnBrk="0" hangingPunct="1">
              <a:lnSpc>
                <a:spcPct val="100000"/>
              </a:lnSpc>
              <a:spcBef>
                <a:spcPct val="50000"/>
              </a:spcBef>
              <a:spcAft>
                <a:spcPts val="0"/>
              </a:spcAft>
              <a:buClrTx/>
              <a:buSzTx/>
              <a:buFontTx/>
              <a:buNone/>
              <a:tabLst/>
              <a:defRPr/>
            </a:pPr>
            <a:r>
              <a:rPr kumimoji="0" lang="en-US" sz="1100" b="0" i="0" u="none" strike="noStrike" kern="0" cap="none" spc="0" normalizeH="0" baseline="0" noProof="0" dirty="0" smtClean="0">
                <a:ln>
                  <a:noFill/>
                </a:ln>
                <a:solidFill>
                  <a:prstClr val="black"/>
                </a:solidFill>
                <a:effectLst/>
                <a:uLnTx/>
                <a:uFillTx/>
                <a:latin typeface="Arial"/>
              </a:rPr>
              <a:t>(“Weapon”)</a:t>
            </a:r>
          </a:p>
        </p:txBody>
      </p:sp>
      <p:sp>
        <p:nvSpPr>
          <p:cNvPr id="69" name="Text Box 11"/>
          <p:cNvSpPr txBox="1">
            <a:spLocks noChangeArrowheads="1"/>
          </p:cNvSpPr>
          <p:nvPr/>
        </p:nvSpPr>
        <p:spPr bwMode="auto">
          <a:xfrm>
            <a:off x="2974051" y="2067780"/>
            <a:ext cx="1223587" cy="520700"/>
          </a:xfrm>
          <a:prstGeom prst="rect">
            <a:avLst/>
          </a:prstGeom>
          <a:solidFill>
            <a:srgbClr val="9BBB59">
              <a:lumMod val="60000"/>
              <a:lumOff val="40000"/>
            </a:srgbClr>
          </a:solidFill>
          <a:ln w="12700" algn="ctr">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nchor="ctr" anchorCtr="1"/>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en-US" sz="1100" b="0" i="0" u="none" strike="noStrike" kern="0" cap="none" spc="0" normalizeH="0" baseline="0" noProof="0" dirty="0" smtClean="0">
                <a:ln>
                  <a:noFill/>
                </a:ln>
                <a:solidFill>
                  <a:prstClr val="black"/>
                </a:solidFill>
                <a:effectLst/>
                <a:uLnTx/>
                <a:uFillTx/>
                <a:latin typeface="Arial"/>
              </a:rPr>
              <a:t>Component</a:t>
            </a:r>
          </a:p>
          <a:p>
            <a:pPr marL="0" marR="0" lvl="0" indent="0" algn="ctr" defTabSz="914400" eaLnBrk="1" fontAlgn="auto" latinLnBrk="0" hangingPunct="1">
              <a:lnSpc>
                <a:spcPct val="100000"/>
              </a:lnSpc>
              <a:spcBef>
                <a:spcPct val="50000"/>
              </a:spcBef>
              <a:spcAft>
                <a:spcPts val="0"/>
              </a:spcAft>
              <a:buClrTx/>
              <a:buSzTx/>
              <a:buFontTx/>
              <a:buNone/>
              <a:tabLst/>
              <a:defRPr/>
            </a:pPr>
            <a:r>
              <a:rPr kumimoji="0" lang="en-US" sz="1100" b="0" i="0" u="none" strike="noStrike" kern="0" cap="none" spc="0" normalizeH="0" baseline="0" noProof="0" dirty="0" smtClean="0">
                <a:ln>
                  <a:noFill/>
                </a:ln>
                <a:solidFill>
                  <a:prstClr val="black"/>
                </a:solidFill>
                <a:effectLst/>
                <a:uLnTx/>
                <a:uFillTx/>
                <a:latin typeface="Arial"/>
              </a:rPr>
              <a:t>(“Comm”)</a:t>
            </a:r>
          </a:p>
        </p:txBody>
      </p:sp>
      <p:sp>
        <p:nvSpPr>
          <p:cNvPr id="70" name="Text Box 9"/>
          <p:cNvSpPr txBox="1">
            <a:spLocks noChangeArrowheads="1"/>
          </p:cNvSpPr>
          <p:nvPr/>
        </p:nvSpPr>
        <p:spPr bwMode="auto">
          <a:xfrm>
            <a:off x="6350259" y="2067780"/>
            <a:ext cx="1066800" cy="520700"/>
          </a:xfrm>
          <a:prstGeom prst="rect">
            <a:avLst/>
          </a:prstGeom>
          <a:solidFill>
            <a:srgbClr val="9BBB59">
              <a:lumMod val="60000"/>
              <a:lumOff val="40000"/>
            </a:srgbClr>
          </a:solidFill>
          <a:ln w="12700" algn="ctr">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nchor="ctr" anchorCtr="1"/>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en-US" sz="1100" b="0" i="0" u="none" strike="noStrike" kern="0" cap="none" spc="0" normalizeH="0" baseline="0" noProof="0" dirty="0" smtClean="0">
                <a:ln>
                  <a:noFill/>
                </a:ln>
                <a:solidFill>
                  <a:prstClr val="black"/>
                </a:solidFill>
                <a:effectLst/>
                <a:uLnTx/>
                <a:uFillTx/>
                <a:latin typeface="Arial"/>
              </a:rPr>
              <a:t>Component</a:t>
            </a:r>
          </a:p>
          <a:p>
            <a:pPr marL="0" marR="0" lvl="0" indent="0" algn="ctr" defTabSz="914400" eaLnBrk="1" fontAlgn="auto" latinLnBrk="0" hangingPunct="1">
              <a:lnSpc>
                <a:spcPct val="100000"/>
              </a:lnSpc>
              <a:spcBef>
                <a:spcPct val="50000"/>
              </a:spcBef>
              <a:spcAft>
                <a:spcPts val="0"/>
              </a:spcAft>
              <a:buClrTx/>
              <a:buSzTx/>
              <a:buFontTx/>
              <a:buNone/>
              <a:tabLst/>
              <a:defRPr/>
            </a:pPr>
            <a:r>
              <a:rPr kumimoji="0" lang="en-US" sz="1100" b="0" i="0" u="none" strike="noStrike" kern="0" cap="none" spc="0" normalizeH="0" baseline="0" noProof="0" dirty="0" smtClean="0">
                <a:ln>
                  <a:noFill/>
                </a:ln>
                <a:solidFill>
                  <a:prstClr val="black"/>
                </a:solidFill>
                <a:effectLst/>
                <a:uLnTx/>
                <a:uFillTx/>
                <a:latin typeface="Arial"/>
              </a:rPr>
              <a:t>(&lt;“XYZ”&gt;)</a:t>
            </a:r>
          </a:p>
        </p:txBody>
      </p:sp>
      <p:sp>
        <p:nvSpPr>
          <p:cNvPr id="71" name="Text Box 9"/>
          <p:cNvSpPr txBox="1">
            <a:spLocks noChangeArrowheads="1"/>
          </p:cNvSpPr>
          <p:nvPr/>
        </p:nvSpPr>
        <p:spPr bwMode="auto">
          <a:xfrm>
            <a:off x="1734070" y="2067780"/>
            <a:ext cx="1182311" cy="520700"/>
          </a:xfrm>
          <a:prstGeom prst="rect">
            <a:avLst/>
          </a:prstGeom>
          <a:solidFill>
            <a:srgbClr val="9BBB59">
              <a:lumMod val="60000"/>
              <a:lumOff val="40000"/>
            </a:srgbClr>
          </a:solidFill>
          <a:ln w="12700" algn="ctr">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nchor="ctr" anchorCtr="1"/>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en-US" sz="1100" b="0" i="0" u="none" strike="noStrike" kern="0" cap="none" spc="0" normalizeH="0" baseline="0" noProof="0" dirty="0" smtClean="0">
                <a:ln>
                  <a:noFill/>
                </a:ln>
                <a:solidFill>
                  <a:prstClr val="black"/>
                </a:solidFill>
                <a:effectLst/>
                <a:uLnTx/>
                <a:uFillTx/>
                <a:latin typeface="Arial"/>
              </a:rPr>
              <a:t>Component</a:t>
            </a:r>
          </a:p>
          <a:p>
            <a:pPr marL="0" marR="0" lvl="0" indent="0" algn="ctr" defTabSz="914400" eaLnBrk="1" fontAlgn="auto" latinLnBrk="0" hangingPunct="1">
              <a:lnSpc>
                <a:spcPct val="100000"/>
              </a:lnSpc>
              <a:spcBef>
                <a:spcPct val="50000"/>
              </a:spcBef>
              <a:spcAft>
                <a:spcPts val="0"/>
              </a:spcAft>
              <a:buClrTx/>
              <a:buSzTx/>
              <a:buFontTx/>
              <a:buNone/>
              <a:tabLst/>
              <a:defRPr/>
            </a:pPr>
            <a:r>
              <a:rPr kumimoji="0" lang="en-US" sz="1100" b="0" i="0" u="none" strike="noStrike" kern="0" cap="none" spc="0" normalizeH="0" baseline="0" noProof="0" dirty="0" smtClean="0">
                <a:ln>
                  <a:noFill/>
                </a:ln>
                <a:solidFill>
                  <a:prstClr val="black"/>
                </a:solidFill>
                <a:effectLst/>
                <a:uLnTx/>
                <a:uFillTx/>
                <a:latin typeface="Arial"/>
              </a:rPr>
              <a:t>(“Processors”)</a:t>
            </a:r>
          </a:p>
        </p:txBody>
      </p:sp>
      <p:sp>
        <p:nvSpPr>
          <p:cNvPr id="72" name="Text Box 9"/>
          <p:cNvSpPr txBox="1">
            <a:spLocks noChangeArrowheads="1"/>
          </p:cNvSpPr>
          <p:nvPr/>
        </p:nvSpPr>
        <p:spPr bwMode="auto">
          <a:xfrm>
            <a:off x="615633" y="2067780"/>
            <a:ext cx="1060767" cy="520700"/>
          </a:xfrm>
          <a:prstGeom prst="rect">
            <a:avLst/>
          </a:prstGeom>
          <a:solidFill>
            <a:srgbClr val="9BBB59">
              <a:lumMod val="60000"/>
              <a:lumOff val="40000"/>
            </a:srgbClr>
          </a:solidFill>
          <a:ln w="12700" algn="ctr">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nchor="ctr" anchorCtr="1"/>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en-US" sz="1100" b="0" i="0" u="none" strike="noStrike" kern="0" cap="none" spc="0" normalizeH="0" baseline="0" noProof="0" dirty="0" smtClean="0">
                <a:ln>
                  <a:noFill/>
                </a:ln>
                <a:solidFill>
                  <a:prstClr val="black"/>
                </a:solidFill>
                <a:effectLst/>
                <a:uLnTx/>
                <a:uFillTx/>
                <a:latin typeface="Arial"/>
              </a:rPr>
              <a:t>Component</a:t>
            </a:r>
          </a:p>
          <a:p>
            <a:pPr marL="0" marR="0" lvl="0" indent="0" algn="ctr" defTabSz="914400" eaLnBrk="1" fontAlgn="auto" latinLnBrk="0" hangingPunct="1">
              <a:lnSpc>
                <a:spcPct val="100000"/>
              </a:lnSpc>
              <a:spcBef>
                <a:spcPct val="50000"/>
              </a:spcBef>
              <a:spcAft>
                <a:spcPts val="0"/>
              </a:spcAft>
              <a:buClrTx/>
              <a:buSzTx/>
              <a:buFontTx/>
              <a:buNone/>
              <a:tabLst/>
              <a:defRPr/>
            </a:pPr>
            <a:r>
              <a:rPr kumimoji="0" lang="en-US" sz="1100" b="0" i="0" u="none" strike="noStrike" kern="0" cap="none" spc="0" normalizeH="0" baseline="0" noProof="0" dirty="0" smtClean="0">
                <a:ln>
                  <a:noFill/>
                </a:ln>
                <a:solidFill>
                  <a:prstClr val="black"/>
                </a:solidFill>
                <a:effectLst/>
                <a:uLnTx/>
                <a:uFillTx/>
                <a:latin typeface="Arial"/>
              </a:rPr>
              <a:t>(“Movers”)</a:t>
            </a:r>
          </a:p>
        </p:txBody>
      </p:sp>
      <p:sp>
        <p:nvSpPr>
          <p:cNvPr id="73" name="Text Box 9"/>
          <p:cNvSpPr txBox="1">
            <a:spLocks noChangeArrowheads="1"/>
          </p:cNvSpPr>
          <p:nvPr/>
        </p:nvSpPr>
        <p:spPr bwMode="auto">
          <a:xfrm>
            <a:off x="609600" y="1902680"/>
            <a:ext cx="6827520" cy="213169"/>
          </a:xfrm>
          <a:prstGeom prst="rect">
            <a:avLst/>
          </a:prstGeom>
          <a:solidFill>
            <a:srgbClr val="9BBB59">
              <a:lumMod val="60000"/>
              <a:lumOff val="40000"/>
            </a:srgbClr>
          </a:solidFill>
          <a:ln w="12700" algn="ctr">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nchor="ctr" anchorCtr="1"/>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en-US" sz="1100" b="0" i="0" u="none" strike="noStrike" kern="0" cap="none" spc="0" normalizeH="0" baseline="0" noProof="0" dirty="0" smtClean="0">
                <a:ln>
                  <a:noFill/>
                </a:ln>
                <a:solidFill>
                  <a:prstClr val="black"/>
                </a:solidFill>
                <a:effectLst/>
                <a:uLnTx/>
                <a:uFillTx/>
                <a:latin typeface="Arial"/>
              </a:rPr>
              <a:t>Platform Component List</a:t>
            </a:r>
          </a:p>
        </p:txBody>
      </p:sp>
      <p:sp>
        <p:nvSpPr>
          <p:cNvPr id="74" name="Text Box 27"/>
          <p:cNvSpPr txBox="1">
            <a:spLocks noChangeArrowheads="1"/>
          </p:cNvSpPr>
          <p:nvPr/>
        </p:nvSpPr>
        <p:spPr bwMode="auto">
          <a:xfrm>
            <a:off x="7498080" y="2067780"/>
            <a:ext cx="1136967" cy="520700"/>
          </a:xfrm>
          <a:prstGeom prst="rect">
            <a:avLst/>
          </a:prstGeom>
          <a:solidFill>
            <a:srgbClr val="9BBB59">
              <a:lumMod val="60000"/>
              <a:lumOff val="40000"/>
            </a:srgbClr>
          </a:solidFill>
          <a:ln w="12700" algn="ctr">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nchor="ctr" anchorCtr="1"/>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en-US" sz="1100" b="0" i="0" u="none" strike="noStrike" kern="0" cap="none" spc="0" normalizeH="0" baseline="0" noProof="0" dirty="0" smtClean="0">
                <a:ln>
                  <a:noFill/>
                </a:ln>
                <a:solidFill>
                  <a:prstClr val="black"/>
                </a:solidFill>
                <a:effectLst/>
                <a:uLnTx/>
                <a:uFillTx/>
                <a:latin typeface="Arial"/>
              </a:rPr>
              <a:t>Simulation Component List</a:t>
            </a:r>
          </a:p>
        </p:txBody>
      </p:sp>
      <p:sp>
        <p:nvSpPr>
          <p:cNvPr id="75" name="Text Box 9"/>
          <p:cNvSpPr txBox="1">
            <a:spLocks noChangeArrowheads="1"/>
          </p:cNvSpPr>
          <p:nvPr/>
        </p:nvSpPr>
        <p:spPr bwMode="auto">
          <a:xfrm>
            <a:off x="7543800" y="3350480"/>
            <a:ext cx="1102359" cy="520700"/>
          </a:xfrm>
          <a:prstGeom prst="rect">
            <a:avLst/>
          </a:prstGeom>
          <a:solidFill>
            <a:srgbClr val="9BBB59">
              <a:lumMod val="60000"/>
              <a:lumOff val="40000"/>
            </a:srgbClr>
          </a:solidFill>
          <a:ln w="12700" algn="ctr">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nchor="ctr" anchorCtr="1"/>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en-US" sz="1100" b="0" i="0" u="none" strike="noStrike" kern="0" cap="none" spc="0" normalizeH="0" baseline="0" noProof="0" dirty="0" smtClean="0">
                <a:ln>
                  <a:noFill/>
                </a:ln>
                <a:solidFill>
                  <a:prstClr val="black"/>
                </a:solidFill>
                <a:effectLst/>
                <a:uLnTx/>
                <a:uFillTx/>
                <a:latin typeface="Arial"/>
              </a:rPr>
              <a:t>EW</a:t>
            </a:r>
            <a:r>
              <a:rPr kumimoji="0" lang="en-US" sz="1100" b="0" i="0" u="none" strike="noStrike" kern="0" cap="none" spc="0" normalizeH="0" noProof="0" dirty="0" smtClean="0">
                <a:ln>
                  <a:noFill/>
                </a:ln>
                <a:solidFill>
                  <a:prstClr val="black"/>
                </a:solidFill>
                <a:effectLst/>
                <a:uLnTx/>
                <a:uFillTx/>
                <a:latin typeface="Arial"/>
              </a:rPr>
              <a:t> </a:t>
            </a:r>
            <a:r>
              <a:rPr kumimoji="0" lang="en-US" sz="1100" b="0" i="0" u="none" strike="noStrike" kern="0" cap="none" spc="0" normalizeH="0" baseline="0" noProof="0" dirty="0" smtClean="0">
                <a:ln>
                  <a:noFill/>
                </a:ln>
                <a:solidFill>
                  <a:prstClr val="black"/>
                </a:solidFill>
                <a:effectLst/>
                <a:uLnTx/>
                <a:uFillTx/>
                <a:latin typeface="Arial"/>
              </a:rPr>
              <a:t>Interaction, DIS,  XIO, etc.</a:t>
            </a:r>
          </a:p>
        </p:txBody>
      </p:sp>
    </p:spTree>
    <p:extLst>
      <p:ext uri="{BB962C8B-B14F-4D97-AF65-F5344CB8AC3E}">
        <p14:creationId xmlns:p14="http://schemas.microsoft.com/office/powerpoint/2010/main" val="18508107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7"/>
                                        </p:tgtEl>
                                        <p:attrNameLst>
                                          <p:attrName>style.visibility</p:attrName>
                                        </p:attrNameLst>
                                      </p:cBhvr>
                                      <p:to>
                                        <p:strVal val="visible"/>
                                      </p:to>
                                    </p:set>
                                    <p:animEffect transition="in" filter="fade">
                                      <p:cBhvr>
                                        <p:cTn id="7" dur="1000"/>
                                        <p:tgtEl>
                                          <p:spTgt spid="6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9"/>
                                        </p:tgtEl>
                                        <p:attrNameLst>
                                          <p:attrName>style.visibility</p:attrName>
                                        </p:attrNameLst>
                                      </p:cBhvr>
                                      <p:to>
                                        <p:strVal val="visible"/>
                                      </p:to>
                                    </p:set>
                                    <p:animEffect transition="in" filter="fade">
                                      <p:cBhvr>
                                        <p:cTn id="10" dur="500"/>
                                        <p:tgtEl>
                                          <p:spTgt spid="5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3"/>
                                        </p:tgtEl>
                                        <p:attrNameLst>
                                          <p:attrName>style.visibility</p:attrName>
                                        </p:attrNameLst>
                                      </p:cBhvr>
                                      <p:to>
                                        <p:strVal val="visible"/>
                                      </p:to>
                                    </p:set>
                                    <p:animEffect transition="in" filter="fade">
                                      <p:cBhvr>
                                        <p:cTn id="13" dur="500"/>
                                        <p:tgtEl>
                                          <p:spTgt spid="5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63"/>
                                        </p:tgtEl>
                                        <p:attrNameLst>
                                          <p:attrName>style.visibility</p:attrName>
                                        </p:attrNameLst>
                                      </p:cBhvr>
                                      <p:to>
                                        <p:strVal val="visible"/>
                                      </p:to>
                                    </p:set>
                                    <p:animEffect transition="in" filter="fade">
                                      <p:cBhvr>
                                        <p:cTn id="16" dur="500"/>
                                        <p:tgtEl>
                                          <p:spTgt spid="63"/>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68"/>
                                        </p:tgtEl>
                                        <p:attrNameLst>
                                          <p:attrName>style.visibility</p:attrName>
                                        </p:attrNameLst>
                                      </p:cBhvr>
                                      <p:to>
                                        <p:strVal val="visible"/>
                                      </p:to>
                                    </p:set>
                                    <p:animEffect transition="in" filter="dissolve">
                                      <p:cBhvr>
                                        <p:cTn id="21" dur="500"/>
                                        <p:tgtEl>
                                          <p:spTgt spid="68"/>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60"/>
                                        </p:tgtEl>
                                        <p:attrNameLst>
                                          <p:attrName>style.visibility</p:attrName>
                                        </p:attrNameLst>
                                      </p:cBhvr>
                                      <p:to>
                                        <p:strVal val="visible"/>
                                      </p:to>
                                    </p:set>
                                    <p:animEffect transition="in" filter="dissolve">
                                      <p:cBhvr>
                                        <p:cTn id="24" dur="500"/>
                                        <p:tgtEl>
                                          <p:spTgt spid="60"/>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54"/>
                                        </p:tgtEl>
                                        <p:attrNameLst>
                                          <p:attrName>style.visibility</p:attrName>
                                        </p:attrNameLst>
                                      </p:cBhvr>
                                      <p:to>
                                        <p:strVal val="visible"/>
                                      </p:to>
                                    </p:set>
                                    <p:animEffect transition="in" filter="dissolve">
                                      <p:cBhvr>
                                        <p:cTn id="27"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P spid="54" grpId="0" animBg="1"/>
      <p:bldP spid="59" grpId="0" animBg="1"/>
      <p:bldP spid="60" grpId="0" animBg="1"/>
      <p:bldP spid="63" grpId="0" animBg="1"/>
      <p:bldP spid="67" grpId="0" animBg="1"/>
      <p:bldP spid="6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Learning Objectives</a:t>
            </a:r>
            <a:endParaRPr lang="en-US" dirty="0"/>
          </a:p>
        </p:txBody>
      </p:sp>
      <p:sp>
        <p:nvSpPr>
          <p:cNvPr id="3" name="Content Placeholder 2"/>
          <p:cNvSpPr>
            <a:spLocks noGrp="1"/>
          </p:cNvSpPr>
          <p:nvPr>
            <p:ph idx="1"/>
          </p:nvPr>
        </p:nvSpPr>
        <p:spPr/>
        <p:txBody>
          <a:bodyPr/>
          <a:lstStyle/>
          <a:p>
            <a:r>
              <a:rPr lang="en-US" b="0" dirty="0" smtClean="0"/>
              <a:t>You will be introduced to:</a:t>
            </a:r>
          </a:p>
          <a:p>
            <a:pPr lvl="1"/>
            <a:r>
              <a:rPr lang="en-US" b="0" u="sng" dirty="0" smtClean="0"/>
              <a:t>A</a:t>
            </a:r>
            <a:r>
              <a:rPr lang="en-US" b="0" dirty="0" smtClean="0"/>
              <a:t>dvanced </a:t>
            </a:r>
            <a:r>
              <a:rPr lang="en-US" b="0" u="sng" dirty="0" smtClean="0"/>
              <a:t>F</a:t>
            </a:r>
            <a:r>
              <a:rPr lang="en-US" b="0" dirty="0" smtClean="0"/>
              <a:t>ramework for </a:t>
            </a:r>
            <a:r>
              <a:rPr lang="en-US" b="0" u="sng" dirty="0" smtClean="0"/>
              <a:t>S</a:t>
            </a:r>
            <a:r>
              <a:rPr lang="en-US" b="0" dirty="0" smtClean="0"/>
              <a:t>imulation, </a:t>
            </a:r>
            <a:r>
              <a:rPr lang="en-US" b="0" u="sng" dirty="0" smtClean="0"/>
              <a:t>I</a:t>
            </a:r>
            <a:r>
              <a:rPr lang="en-US" b="0" dirty="0" smtClean="0"/>
              <a:t>ntegration, and </a:t>
            </a:r>
            <a:r>
              <a:rPr lang="en-US" b="0" u="sng" dirty="0" smtClean="0"/>
              <a:t>M</a:t>
            </a:r>
            <a:r>
              <a:rPr lang="en-US" b="0" dirty="0" smtClean="0"/>
              <a:t>odeling (</a:t>
            </a:r>
            <a:r>
              <a:rPr lang="en-US" dirty="0" smtClean="0"/>
              <a:t>AFSIM</a:t>
            </a:r>
            <a:r>
              <a:rPr lang="en-US" b="0" dirty="0" smtClean="0"/>
              <a:t>).</a:t>
            </a:r>
          </a:p>
          <a:p>
            <a:r>
              <a:rPr lang="en-US" b="0" dirty="0" smtClean="0"/>
              <a:t>Gain an understanding of the course content.</a:t>
            </a:r>
          </a:p>
          <a:p>
            <a:endParaRPr lang="en-US" b="0" dirty="0"/>
          </a:p>
        </p:txBody>
      </p:sp>
      <p:pic>
        <p:nvPicPr>
          <p:cNvPr id="4" name="Picture 3" descr="MCj02991330000[1]"/>
          <p:cNvPicPr>
            <a:picLocks noChangeAspect="1" noChangeArrowheads="1"/>
          </p:cNvPicPr>
          <p:nvPr/>
        </p:nvPicPr>
        <p:blipFill>
          <a:blip r:embed="rId2" cstate="print"/>
          <a:srcRect/>
          <a:stretch>
            <a:fillRect/>
          </a:stretch>
        </p:blipFill>
        <p:spPr bwMode="auto">
          <a:xfrm>
            <a:off x="5821363" y="3779838"/>
            <a:ext cx="1492250" cy="2100262"/>
          </a:xfrm>
          <a:prstGeom prst="rect">
            <a:avLst/>
          </a:prstGeom>
          <a:noFill/>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WsfComponent</a:t>
            </a:r>
            <a:endParaRPr lang="en-US" dirty="0"/>
          </a:p>
        </p:txBody>
      </p:sp>
      <p:sp>
        <p:nvSpPr>
          <p:cNvPr id="6" name="Content Placeholder 5"/>
          <p:cNvSpPr>
            <a:spLocks noGrp="1"/>
          </p:cNvSpPr>
          <p:nvPr>
            <p:ph sz="half" idx="1"/>
          </p:nvPr>
        </p:nvSpPr>
        <p:spPr>
          <a:xfrm>
            <a:off x="0" y="1185043"/>
            <a:ext cx="4495800" cy="3505398"/>
          </a:xfrm>
        </p:spPr>
        <p:txBody>
          <a:bodyPr>
            <a:normAutofit fontScale="92500" lnSpcReduction="10000"/>
          </a:bodyPr>
          <a:lstStyle/>
          <a:p>
            <a:r>
              <a:rPr lang="en-US" sz="1900" b="0" dirty="0"/>
              <a:t>No Member Variables</a:t>
            </a:r>
          </a:p>
          <a:p>
            <a:r>
              <a:rPr lang="en-US" sz="1900" b="0" dirty="0"/>
              <a:t>Most Functions Require Implementations in Derived Class</a:t>
            </a:r>
          </a:p>
          <a:p>
            <a:r>
              <a:rPr lang="en-US" sz="1900" b="0" dirty="0"/>
              <a:t>Framework methods:</a:t>
            </a:r>
          </a:p>
          <a:p>
            <a:pPr lvl="1"/>
            <a:r>
              <a:rPr lang="en-US" sz="1700" dirty="0"/>
              <a:t>Clone</a:t>
            </a:r>
            <a:r>
              <a:rPr lang="en-US" sz="1700" b="0" dirty="0"/>
              <a:t>, </a:t>
            </a:r>
            <a:r>
              <a:rPr lang="en-US" sz="1700" dirty="0"/>
              <a:t>ProcessInput</a:t>
            </a:r>
            <a:r>
              <a:rPr lang="en-US" sz="1700" b="0" dirty="0"/>
              <a:t>, </a:t>
            </a:r>
            <a:r>
              <a:rPr lang="en-US" sz="1700" dirty="0"/>
              <a:t>Initialize</a:t>
            </a:r>
            <a:endParaRPr lang="en-US" sz="1800" dirty="0"/>
          </a:p>
          <a:p>
            <a:r>
              <a:rPr lang="en-US" sz="1900" b="0" dirty="0"/>
              <a:t>Other Methods</a:t>
            </a:r>
          </a:p>
          <a:p>
            <a:pPr lvl="1"/>
            <a:r>
              <a:rPr lang="en-US" sz="1700" dirty="0"/>
              <a:t>&lt;Get/Set&gt;Name</a:t>
            </a:r>
            <a:r>
              <a:rPr lang="en-US" sz="1700" b="0" dirty="0"/>
              <a:t>, </a:t>
            </a:r>
            <a:r>
              <a:rPr lang="en-US" sz="1700" dirty="0"/>
              <a:t>&lt;Get/Set&gt;Role</a:t>
            </a:r>
            <a:r>
              <a:rPr lang="en-US" sz="1700" b="0" dirty="0"/>
              <a:t>, </a:t>
            </a:r>
            <a:r>
              <a:rPr lang="en-US" sz="1700" dirty="0"/>
              <a:t>InitializationOrder</a:t>
            </a:r>
          </a:p>
          <a:p>
            <a:r>
              <a:rPr lang="en-US" sz="1900" b="0" dirty="0"/>
              <a:t>Roles define Types on Platform Components List</a:t>
            </a:r>
          </a:p>
          <a:p>
            <a:pPr lvl="1"/>
            <a:r>
              <a:rPr lang="en-US" sz="1700" b="0" dirty="0"/>
              <a:t>e.g. sensors, comms, movers, processors, weapons, etc.</a:t>
            </a:r>
          </a:p>
          <a:p>
            <a:endParaRPr lang="en-US" b="0" dirty="0"/>
          </a:p>
        </p:txBody>
      </p:sp>
      <p:sp>
        <p:nvSpPr>
          <p:cNvPr id="26" name="TextBox 25"/>
          <p:cNvSpPr txBox="1"/>
          <p:nvPr/>
        </p:nvSpPr>
        <p:spPr>
          <a:xfrm>
            <a:off x="7569200" y="2277351"/>
            <a:ext cx="878767" cy="264688"/>
          </a:xfrm>
          <a:prstGeom prst="rect">
            <a:avLst/>
          </a:prstGeom>
          <a:noFill/>
        </p:spPr>
        <p:txBody>
          <a:bodyPr wrap="none" rtlCol="0">
            <a:spAutoFit/>
          </a:bodyPr>
          <a:lstStyle/>
          <a:p>
            <a:pPr>
              <a:buNone/>
            </a:pPr>
            <a:r>
              <a:rPr lang="en-US" sz="1400" dirty="0" smtClean="0"/>
              <a:t>optional</a:t>
            </a:r>
            <a:endParaRPr lang="en-US" sz="1400" dirty="0"/>
          </a:p>
        </p:txBody>
      </p:sp>
      <p:sp>
        <p:nvSpPr>
          <p:cNvPr id="27" name="Text Box 14"/>
          <p:cNvSpPr txBox="1">
            <a:spLocks noChangeArrowheads="1"/>
          </p:cNvSpPr>
          <p:nvPr/>
        </p:nvSpPr>
        <p:spPr bwMode="auto">
          <a:xfrm>
            <a:off x="5847160" y="1712201"/>
            <a:ext cx="1310481" cy="336550"/>
          </a:xfrm>
          <a:prstGeom prst="rect">
            <a:avLst/>
          </a:prstGeom>
          <a:solidFill>
            <a:srgbClr val="9BBB59">
              <a:lumMod val="60000"/>
              <a:lumOff val="40000"/>
            </a:srgbClr>
          </a:solidFill>
          <a:ln w="12700" algn="ctr">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nchor="ctr" anchorCtr="1"/>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en-US" sz="1100" b="0" i="0" u="none" strike="noStrike" kern="0" cap="none" spc="0" normalizeH="0" baseline="0" noProof="0" dirty="0" smtClean="0">
                <a:ln>
                  <a:noFill/>
                </a:ln>
                <a:solidFill>
                  <a:prstClr val="black"/>
                </a:solidFill>
                <a:effectLst/>
                <a:uLnTx/>
                <a:uFillTx/>
                <a:latin typeface="Arial"/>
              </a:rPr>
              <a:t>WsfComponent</a:t>
            </a:r>
          </a:p>
        </p:txBody>
      </p:sp>
      <p:sp>
        <p:nvSpPr>
          <p:cNvPr id="28" name="Text Box 14"/>
          <p:cNvSpPr txBox="1">
            <a:spLocks noChangeArrowheads="1"/>
          </p:cNvSpPr>
          <p:nvPr/>
        </p:nvSpPr>
        <p:spPr bwMode="auto">
          <a:xfrm>
            <a:off x="5435600" y="2277351"/>
            <a:ext cx="2133600" cy="336550"/>
          </a:xfrm>
          <a:prstGeom prst="rect">
            <a:avLst/>
          </a:prstGeom>
          <a:solidFill>
            <a:srgbClr val="9BBB59">
              <a:lumMod val="60000"/>
              <a:lumOff val="40000"/>
            </a:srgbClr>
          </a:solidFill>
          <a:ln w="12700" algn="ctr">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nchor="ctr" anchorCtr="1"/>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en-US" sz="1100" b="0" i="0" u="none" strike="noStrike" kern="0" cap="none" spc="0" normalizeH="0" baseline="0" noProof="0" dirty="0" smtClean="0">
                <a:ln>
                  <a:noFill/>
                </a:ln>
                <a:solidFill>
                  <a:prstClr val="black"/>
                </a:solidFill>
                <a:effectLst/>
                <a:uLnTx/>
                <a:uFillTx/>
                <a:latin typeface="Arial"/>
              </a:rPr>
              <a:t>Wsf&lt;type-name&gt;Component</a:t>
            </a:r>
          </a:p>
        </p:txBody>
      </p:sp>
      <p:sp>
        <p:nvSpPr>
          <p:cNvPr id="29" name="Text Box 14"/>
          <p:cNvSpPr txBox="1">
            <a:spLocks noChangeArrowheads="1"/>
          </p:cNvSpPr>
          <p:nvPr/>
        </p:nvSpPr>
        <p:spPr bwMode="auto">
          <a:xfrm>
            <a:off x="5607050" y="2842501"/>
            <a:ext cx="1792882" cy="336550"/>
          </a:xfrm>
          <a:prstGeom prst="rect">
            <a:avLst/>
          </a:prstGeom>
          <a:solidFill>
            <a:srgbClr val="9BBB59">
              <a:lumMod val="60000"/>
              <a:lumOff val="40000"/>
            </a:srgbClr>
          </a:solidFill>
          <a:ln w="12700" algn="ctr">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nchor="ctr" anchorCtr="1"/>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en-US" sz="1100" b="0" i="0" u="none" strike="noStrike" kern="0" cap="none" spc="0" normalizeH="0" baseline="0" noProof="0" dirty="0" smtClean="0">
                <a:ln>
                  <a:noFill/>
                </a:ln>
                <a:solidFill>
                  <a:prstClr val="black"/>
                </a:solidFill>
                <a:effectLst/>
                <a:uLnTx/>
                <a:uFillTx/>
                <a:latin typeface="Arial"/>
              </a:rPr>
              <a:t>Wsf&lt;type-name&gt;</a:t>
            </a:r>
          </a:p>
        </p:txBody>
      </p:sp>
      <p:cxnSp>
        <p:nvCxnSpPr>
          <p:cNvPr id="30" name="Elbow Connector 29"/>
          <p:cNvCxnSpPr>
            <a:stCxn id="29" idx="0"/>
            <a:endCxn id="28" idx="2"/>
          </p:cNvCxnSpPr>
          <p:nvPr/>
        </p:nvCxnSpPr>
        <p:spPr bwMode="auto">
          <a:xfrm rot="16200000" flipV="1">
            <a:off x="6388646" y="2727655"/>
            <a:ext cx="228600" cy="1091"/>
          </a:xfrm>
          <a:prstGeom prst="bentConnector3">
            <a:avLst/>
          </a:prstGeom>
          <a:solidFill>
            <a:srgbClr val="4F81BD"/>
          </a:solidFill>
          <a:ln w="12700" cap="flat" cmpd="sng" algn="ctr">
            <a:solidFill>
              <a:sysClr val="windowText" lastClr="000000"/>
            </a:solidFill>
            <a:prstDash val="solid"/>
            <a:round/>
            <a:headEnd type="none" w="sm" len="sm"/>
            <a:tailEnd type="triangle"/>
          </a:ln>
          <a:effectLst/>
        </p:spPr>
      </p:cxnSp>
      <p:cxnSp>
        <p:nvCxnSpPr>
          <p:cNvPr id="31" name="Elbow Connector 30"/>
          <p:cNvCxnSpPr>
            <a:stCxn id="28" idx="0"/>
            <a:endCxn id="27" idx="2"/>
          </p:cNvCxnSpPr>
          <p:nvPr/>
        </p:nvCxnSpPr>
        <p:spPr bwMode="auto">
          <a:xfrm rot="5400000" flipH="1" flipV="1">
            <a:off x="6388100" y="2163051"/>
            <a:ext cx="228600" cy="1"/>
          </a:xfrm>
          <a:prstGeom prst="bentConnector3">
            <a:avLst/>
          </a:prstGeom>
          <a:solidFill>
            <a:srgbClr val="4F81BD"/>
          </a:solidFill>
          <a:ln w="12700" cap="flat" cmpd="sng" algn="ctr">
            <a:solidFill>
              <a:sysClr val="windowText" lastClr="000000"/>
            </a:solidFill>
            <a:prstDash val="solid"/>
            <a:round/>
            <a:headEnd type="none" w="sm" len="sm"/>
            <a:tailEnd type="triangle"/>
          </a:ln>
          <a:effectLst/>
        </p:spPr>
      </p:cxnSp>
      <p:sp>
        <p:nvSpPr>
          <p:cNvPr id="2" name="TextBox 1"/>
          <p:cNvSpPr txBox="1"/>
          <p:nvPr/>
        </p:nvSpPr>
        <p:spPr>
          <a:xfrm>
            <a:off x="416601" y="4409071"/>
            <a:ext cx="8031366" cy="2462213"/>
          </a:xfrm>
          <a:prstGeom prst="rect">
            <a:avLst/>
          </a:prstGeom>
          <a:solidFill>
            <a:schemeClr val="bg1"/>
          </a:solidFill>
        </p:spPr>
        <p:txBody>
          <a:bodyPr wrap="none" rtlCol="0">
            <a:spAutoFit/>
          </a:bodyPr>
          <a:lstStyle/>
          <a:p>
            <a:r>
              <a:rPr lang="en-US" u="sng" dirty="0" smtClean="0">
                <a:solidFill>
                  <a:srgbClr val="0000CC"/>
                </a:solidFill>
                <a:latin typeface="Arial" pitchFamily="34" charset="0"/>
                <a:cs typeface="Arial" pitchFamily="34" charset="0"/>
              </a:rPr>
              <a:t>Examples</a:t>
            </a:r>
            <a:r>
              <a:rPr lang="en-US" dirty="0" smtClean="0">
                <a:latin typeface="Arial" pitchFamily="34" charset="0"/>
                <a:cs typeface="Arial" pitchFamily="34" charset="0"/>
              </a:rPr>
              <a:t>:</a:t>
            </a:r>
          </a:p>
          <a:p>
            <a:r>
              <a:rPr lang="en-US" dirty="0" smtClean="0">
                <a:latin typeface="Arial" pitchFamily="34" charset="0"/>
                <a:cs typeface="Arial" pitchFamily="34" charset="0"/>
              </a:rPr>
              <a:t>    </a:t>
            </a:r>
            <a:r>
              <a:rPr lang="en-US" sz="1600" dirty="0" smtClean="0">
                <a:latin typeface="Arial" pitchFamily="34" charset="0"/>
                <a:cs typeface="Arial" pitchFamily="34" charset="0"/>
              </a:rPr>
              <a:t>In </a:t>
            </a:r>
            <a:r>
              <a:rPr lang="en-US" sz="1600" i="1" dirty="0" smtClean="0">
                <a:latin typeface="Arial" pitchFamily="34" charset="0"/>
                <a:cs typeface="Arial" pitchFamily="34" charset="0"/>
              </a:rPr>
              <a:t>WsfComponent.hpp</a:t>
            </a:r>
            <a:r>
              <a:rPr lang="en-US" sz="1600" dirty="0" smtClean="0">
                <a:latin typeface="Arial" pitchFamily="34" charset="0"/>
                <a:cs typeface="Arial" pitchFamily="34" charset="0"/>
              </a:rPr>
              <a:t>, we specialize components for platforms:</a:t>
            </a:r>
          </a:p>
          <a:p>
            <a:r>
              <a:rPr lang="en-US" sz="1600" dirty="0" smtClean="0">
                <a:latin typeface="Arial" pitchFamily="34" charset="0"/>
                <a:cs typeface="Arial" pitchFamily="34" charset="0"/>
              </a:rPr>
              <a:t>         using </a:t>
            </a:r>
            <a:r>
              <a:rPr lang="en-US" sz="1600" b="1" dirty="0" smtClean="0">
                <a:latin typeface="Arial" pitchFamily="34" charset="0"/>
                <a:cs typeface="Arial" pitchFamily="34" charset="0"/>
              </a:rPr>
              <a:t>WsfPlatformComponent</a:t>
            </a:r>
            <a:r>
              <a:rPr lang="en-US" sz="1600" dirty="0" smtClean="0">
                <a:latin typeface="Arial" pitchFamily="34" charset="0"/>
                <a:cs typeface="Arial" pitchFamily="34" charset="0"/>
              </a:rPr>
              <a:t> = </a:t>
            </a:r>
            <a:r>
              <a:rPr lang="en-US" sz="1600" b="1" dirty="0" smtClean="0">
                <a:latin typeface="Arial" pitchFamily="34" charset="0"/>
                <a:cs typeface="Arial" pitchFamily="34" charset="0"/>
              </a:rPr>
              <a:t>WsfComponent</a:t>
            </a:r>
            <a:r>
              <a:rPr lang="en-US" sz="1600" dirty="0" smtClean="0">
                <a:latin typeface="Arial" pitchFamily="34" charset="0"/>
                <a:cs typeface="Arial" pitchFamily="34" charset="0"/>
              </a:rPr>
              <a:t>&lt;</a:t>
            </a:r>
            <a:r>
              <a:rPr lang="en-US" sz="1600" b="1" dirty="0" smtClean="0">
                <a:latin typeface="Arial" pitchFamily="34" charset="0"/>
                <a:cs typeface="Arial" pitchFamily="34" charset="0"/>
              </a:rPr>
              <a:t>WsfPlatform</a:t>
            </a:r>
            <a:r>
              <a:rPr lang="en-US" sz="1600" dirty="0" smtClean="0">
                <a:latin typeface="Arial" pitchFamily="34" charset="0"/>
                <a:cs typeface="Arial" pitchFamily="34" charset="0"/>
              </a:rPr>
              <a:t>&gt;</a:t>
            </a:r>
          </a:p>
          <a:p>
            <a:r>
              <a:rPr lang="en-US" sz="1600" dirty="0" smtClean="0">
                <a:latin typeface="Arial" pitchFamily="34" charset="0"/>
                <a:cs typeface="Arial" pitchFamily="34" charset="0"/>
              </a:rPr>
              <a:t>    In </a:t>
            </a:r>
            <a:r>
              <a:rPr lang="en-US" sz="1600" i="1" dirty="0" smtClean="0">
                <a:latin typeface="Arial" pitchFamily="34" charset="0"/>
                <a:cs typeface="Arial" pitchFamily="34" charset="0"/>
              </a:rPr>
              <a:t>WsfProcessorComponent.hpp</a:t>
            </a:r>
            <a:r>
              <a:rPr lang="en-US" sz="1600" dirty="0" smtClean="0">
                <a:latin typeface="Arial" pitchFamily="34" charset="0"/>
                <a:cs typeface="Arial" pitchFamily="34" charset="0"/>
              </a:rPr>
              <a:t>, we specialize for processors:</a:t>
            </a:r>
          </a:p>
          <a:p>
            <a:r>
              <a:rPr lang="en-US" sz="1600" dirty="0" smtClean="0">
                <a:latin typeface="Arial" pitchFamily="34" charset="0"/>
                <a:cs typeface="Arial" pitchFamily="34" charset="0"/>
              </a:rPr>
              <a:t>         class </a:t>
            </a:r>
            <a:r>
              <a:rPr lang="en-US" sz="1600" b="1" dirty="0">
                <a:latin typeface="Arial" pitchFamily="34" charset="0"/>
                <a:cs typeface="Arial" pitchFamily="34" charset="0"/>
              </a:rPr>
              <a:t>WsfProcessorComponent</a:t>
            </a:r>
            <a:r>
              <a:rPr lang="en-US" sz="1600" dirty="0">
                <a:latin typeface="Arial" pitchFamily="34" charset="0"/>
                <a:cs typeface="Arial" pitchFamily="34" charset="0"/>
              </a:rPr>
              <a:t> : public </a:t>
            </a:r>
            <a:r>
              <a:rPr lang="en-US" sz="1600" b="1" dirty="0">
                <a:latin typeface="Arial" pitchFamily="34" charset="0"/>
                <a:cs typeface="Arial" pitchFamily="34" charset="0"/>
              </a:rPr>
              <a:t>WsfComponentT</a:t>
            </a:r>
            <a:r>
              <a:rPr lang="en-US" sz="1600" dirty="0">
                <a:latin typeface="Arial" pitchFamily="34" charset="0"/>
                <a:cs typeface="Arial" pitchFamily="34" charset="0"/>
              </a:rPr>
              <a:t>&lt;</a:t>
            </a:r>
            <a:r>
              <a:rPr lang="en-US" sz="1600" b="1" dirty="0">
                <a:latin typeface="Arial" pitchFamily="34" charset="0"/>
                <a:cs typeface="Arial" pitchFamily="34" charset="0"/>
              </a:rPr>
              <a:t>WsfProcessor</a:t>
            </a:r>
            <a:r>
              <a:rPr lang="en-US" sz="1600" dirty="0">
                <a:latin typeface="Arial" pitchFamily="34" charset="0"/>
                <a:cs typeface="Arial" pitchFamily="34" charset="0"/>
              </a:rPr>
              <a:t>&gt; </a:t>
            </a:r>
            <a:r>
              <a:rPr lang="en-US" sz="1600" dirty="0" smtClean="0">
                <a:latin typeface="Arial" pitchFamily="34" charset="0"/>
                <a:cs typeface="Arial" pitchFamily="34" charset="0"/>
              </a:rPr>
              <a:t>…</a:t>
            </a:r>
          </a:p>
          <a:p>
            <a:r>
              <a:rPr lang="en-US" sz="1600" dirty="0" smtClean="0">
                <a:latin typeface="Arial" pitchFamily="34" charset="0"/>
                <a:cs typeface="Arial" pitchFamily="34" charset="0"/>
              </a:rPr>
              <a:t>    In </a:t>
            </a:r>
            <a:r>
              <a:rPr lang="en-US" sz="1600" i="1" dirty="0" smtClean="0">
                <a:latin typeface="Arial" pitchFamily="34" charset="0"/>
                <a:cs typeface="Arial" pitchFamily="34" charset="0"/>
              </a:rPr>
              <a:t>WsfSensorComponent.hpp</a:t>
            </a:r>
            <a:r>
              <a:rPr lang="en-US" sz="1600" dirty="0">
                <a:latin typeface="Arial" pitchFamily="34" charset="0"/>
                <a:cs typeface="Arial" pitchFamily="34" charset="0"/>
              </a:rPr>
              <a:t>, we specialize for </a:t>
            </a:r>
            <a:r>
              <a:rPr lang="en-US" sz="1600" dirty="0" smtClean="0">
                <a:latin typeface="Arial" pitchFamily="34" charset="0"/>
                <a:cs typeface="Arial" pitchFamily="34" charset="0"/>
              </a:rPr>
              <a:t>sensors:</a:t>
            </a:r>
            <a:endParaRPr lang="en-US" sz="1600" dirty="0">
              <a:latin typeface="Arial" pitchFamily="34" charset="0"/>
              <a:cs typeface="Arial" pitchFamily="34" charset="0"/>
            </a:endParaRPr>
          </a:p>
          <a:p>
            <a:r>
              <a:rPr lang="en-US" sz="1600" dirty="0">
                <a:latin typeface="Arial" pitchFamily="34" charset="0"/>
                <a:cs typeface="Arial" pitchFamily="34" charset="0"/>
              </a:rPr>
              <a:t>         class </a:t>
            </a:r>
            <a:r>
              <a:rPr lang="en-US" sz="1600" b="1" dirty="0" smtClean="0">
                <a:latin typeface="Arial" pitchFamily="34" charset="0"/>
                <a:cs typeface="Arial" pitchFamily="34" charset="0"/>
              </a:rPr>
              <a:t>WsfSensorComponent</a:t>
            </a:r>
            <a:r>
              <a:rPr lang="en-US" sz="1600" dirty="0" smtClean="0">
                <a:latin typeface="Arial" pitchFamily="34" charset="0"/>
                <a:cs typeface="Arial" pitchFamily="34" charset="0"/>
              </a:rPr>
              <a:t> </a:t>
            </a:r>
            <a:r>
              <a:rPr lang="en-US" sz="1600" dirty="0">
                <a:latin typeface="Arial" pitchFamily="34" charset="0"/>
                <a:cs typeface="Arial" pitchFamily="34" charset="0"/>
              </a:rPr>
              <a:t>: public </a:t>
            </a:r>
            <a:r>
              <a:rPr lang="en-US" sz="1600" b="1" dirty="0" smtClean="0">
                <a:latin typeface="Arial" pitchFamily="34" charset="0"/>
                <a:cs typeface="Arial" pitchFamily="34" charset="0"/>
              </a:rPr>
              <a:t>WsfComponentT</a:t>
            </a:r>
            <a:r>
              <a:rPr lang="en-US" sz="1600" dirty="0" smtClean="0">
                <a:latin typeface="Arial" pitchFamily="34" charset="0"/>
                <a:cs typeface="Arial" pitchFamily="34" charset="0"/>
              </a:rPr>
              <a:t>&lt;</a:t>
            </a:r>
            <a:r>
              <a:rPr lang="en-US" sz="1600" b="1" dirty="0" smtClean="0">
                <a:latin typeface="Arial" pitchFamily="34" charset="0"/>
                <a:cs typeface="Arial" pitchFamily="34" charset="0"/>
              </a:rPr>
              <a:t>WsfSensor</a:t>
            </a:r>
            <a:r>
              <a:rPr lang="en-US" sz="1600" dirty="0" smtClean="0">
                <a:latin typeface="Arial" pitchFamily="34" charset="0"/>
                <a:cs typeface="Arial" pitchFamily="34" charset="0"/>
              </a:rPr>
              <a:t>&gt; </a:t>
            </a:r>
            <a:r>
              <a:rPr lang="en-US" sz="1600" dirty="0">
                <a:latin typeface="Arial" pitchFamily="34" charset="0"/>
                <a:cs typeface="Arial" pitchFamily="34" charset="0"/>
              </a:rPr>
              <a:t>…</a:t>
            </a:r>
          </a:p>
          <a:p>
            <a:r>
              <a:rPr lang="en-US" sz="1600" dirty="0" smtClean="0">
                <a:latin typeface="Arial" pitchFamily="34" charset="0"/>
                <a:cs typeface="Arial" pitchFamily="34" charset="0"/>
              </a:rPr>
              <a:t>    In </a:t>
            </a:r>
            <a:r>
              <a:rPr lang="en-US" sz="1600" i="1" dirty="0" smtClean="0">
                <a:latin typeface="Arial" pitchFamily="34" charset="0"/>
                <a:cs typeface="Arial" pitchFamily="34" charset="0"/>
              </a:rPr>
              <a:t>WsfCommComponent.hpp</a:t>
            </a:r>
            <a:r>
              <a:rPr lang="en-US" sz="1600" dirty="0">
                <a:latin typeface="Arial" pitchFamily="34" charset="0"/>
                <a:cs typeface="Arial" pitchFamily="34" charset="0"/>
              </a:rPr>
              <a:t>, we specialize for </a:t>
            </a:r>
            <a:r>
              <a:rPr lang="en-US" sz="1600" dirty="0" smtClean="0">
                <a:latin typeface="Arial" pitchFamily="34" charset="0"/>
                <a:cs typeface="Arial" pitchFamily="34" charset="0"/>
              </a:rPr>
              <a:t>comms:</a:t>
            </a:r>
            <a:endParaRPr lang="en-US" sz="1600" dirty="0">
              <a:latin typeface="Arial" pitchFamily="34" charset="0"/>
              <a:cs typeface="Arial" pitchFamily="34" charset="0"/>
            </a:endParaRPr>
          </a:p>
          <a:p>
            <a:r>
              <a:rPr lang="en-US" sz="1600" dirty="0">
                <a:latin typeface="Arial" pitchFamily="34" charset="0"/>
                <a:cs typeface="Arial" pitchFamily="34" charset="0"/>
              </a:rPr>
              <a:t>         class </a:t>
            </a:r>
            <a:r>
              <a:rPr lang="en-US" sz="1600" b="1" dirty="0" smtClean="0">
                <a:latin typeface="Arial" pitchFamily="34" charset="0"/>
                <a:cs typeface="Arial" pitchFamily="34" charset="0"/>
              </a:rPr>
              <a:t>Component</a:t>
            </a:r>
            <a:r>
              <a:rPr lang="en-US" sz="1600" dirty="0" smtClean="0">
                <a:latin typeface="Arial" pitchFamily="34" charset="0"/>
                <a:cs typeface="Arial" pitchFamily="34" charset="0"/>
              </a:rPr>
              <a:t> </a:t>
            </a:r>
            <a:r>
              <a:rPr lang="en-US" sz="1600" dirty="0">
                <a:latin typeface="Arial" pitchFamily="34" charset="0"/>
                <a:cs typeface="Arial" pitchFamily="34" charset="0"/>
              </a:rPr>
              <a:t>: public </a:t>
            </a:r>
            <a:r>
              <a:rPr lang="en-US" sz="1600" b="1" dirty="0" smtClean="0">
                <a:latin typeface="Arial" pitchFamily="34" charset="0"/>
                <a:cs typeface="Arial" pitchFamily="34" charset="0"/>
              </a:rPr>
              <a:t>WsfComponentT</a:t>
            </a:r>
            <a:r>
              <a:rPr lang="en-US" sz="1600" dirty="0" smtClean="0">
                <a:latin typeface="Arial" pitchFamily="34" charset="0"/>
                <a:cs typeface="Arial" pitchFamily="34" charset="0"/>
              </a:rPr>
              <a:t>&lt;</a:t>
            </a:r>
            <a:r>
              <a:rPr lang="en-US" sz="1600" b="1" dirty="0" smtClean="0">
                <a:latin typeface="Arial" pitchFamily="34" charset="0"/>
                <a:cs typeface="Arial" pitchFamily="34" charset="0"/>
              </a:rPr>
              <a:t>Comm</a:t>
            </a:r>
            <a:r>
              <a:rPr lang="en-US" sz="1600" dirty="0" smtClean="0">
                <a:latin typeface="Arial" pitchFamily="34" charset="0"/>
                <a:cs typeface="Arial" pitchFamily="34" charset="0"/>
              </a:rPr>
              <a:t>&gt; …</a:t>
            </a:r>
          </a:p>
        </p:txBody>
      </p:sp>
      <p:sp>
        <p:nvSpPr>
          <p:cNvPr id="11" name="Text Box 14"/>
          <p:cNvSpPr txBox="1">
            <a:spLocks noChangeArrowheads="1"/>
          </p:cNvSpPr>
          <p:nvPr/>
        </p:nvSpPr>
        <p:spPr bwMode="auto">
          <a:xfrm>
            <a:off x="4835997" y="3587733"/>
            <a:ext cx="1792882" cy="336550"/>
          </a:xfrm>
          <a:prstGeom prst="rect">
            <a:avLst/>
          </a:prstGeom>
          <a:solidFill>
            <a:srgbClr val="99CCFF"/>
          </a:solidFill>
          <a:ln w="12700" algn="ctr">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nchor="ctr" anchorCtr="1"/>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en-US" sz="1100" b="0" i="0" u="none" strike="noStrike" kern="0" cap="none" spc="0" normalizeH="0" baseline="0" noProof="0" dirty="0" smtClean="0">
                <a:ln>
                  <a:noFill/>
                </a:ln>
                <a:solidFill>
                  <a:prstClr val="black"/>
                </a:solidFill>
                <a:effectLst/>
                <a:uLnTx/>
                <a:uFillTx/>
                <a:latin typeface="Arial"/>
              </a:rPr>
              <a:t>Wsf</a:t>
            </a:r>
            <a:r>
              <a:rPr lang="en-US" sz="1100" kern="0" dirty="0" smtClean="0">
                <a:solidFill>
                  <a:prstClr val="black"/>
                </a:solidFill>
                <a:latin typeface="Arial"/>
              </a:rPr>
              <a:t>PlatformComponent</a:t>
            </a:r>
            <a:endParaRPr kumimoji="0" lang="en-US" sz="1100" b="0" i="0" u="none" strike="noStrike" kern="0" cap="none" spc="0" normalizeH="0" baseline="0" noProof="0" dirty="0" smtClean="0">
              <a:ln>
                <a:noFill/>
              </a:ln>
              <a:solidFill>
                <a:prstClr val="black"/>
              </a:solidFill>
              <a:effectLst/>
              <a:uLnTx/>
              <a:uFillTx/>
              <a:latin typeface="Arial"/>
            </a:endParaRPr>
          </a:p>
        </p:txBody>
      </p:sp>
      <p:sp>
        <p:nvSpPr>
          <p:cNvPr id="12" name="Text Box 14"/>
          <p:cNvSpPr txBox="1">
            <a:spLocks noChangeArrowheads="1"/>
          </p:cNvSpPr>
          <p:nvPr/>
        </p:nvSpPr>
        <p:spPr bwMode="auto">
          <a:xfrm>
            <a:off x="6764124" y="3587733"/>
            <a:ext cx="1792882" cy="336550"/>
          </a:xfrm>
          <a:prstGeom prst="rect">
            <a:avLst/>
          </a:prstGeom>
          <a:solidFill>
            <a:srgbClr val="99CCFF"/>
          </a:solidFill>
          <a:ln w="12700" algn="ctr">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nchor="ctr" anchorCtr="1"/>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en-US" sz="1100" b="0" i="0" u="none" strike="noStrike" kern="0" cap="none" spc="0" normalizeH="0" baseline="0" noProof="0" dirty="0" smtClean="0">
                <a:ln>
                  <a:noFill/>
                </a:ln>
                <a:solidFill>
                  <a:prstClr val="black"/>
                </a:solidFill>
                <a:effectLst/>
                <a:uLnTx/>
                <a:uFillTx/>
                <a:latin typeface="Arial"/>
              </a:rPr>
              <a:t>Wsf</a:t>
            </a:r>
            <a:r>
              <a:rPr lang="en-US" sz="1100" kern="0" dirty="0" smtClean="0">
                <a:solidFill>
                  <a:prstClr val="black"/>
                </a:solidFill>
                <a:latin typeface="Arial"/>
              </a:rPr>
              <a:t>ProcessorComponent</a:t>
            </a:r>
            <a:endParaRPr kumimoji="0" lang="en-US" sz="1100" b="0" i="0" u="none" strike="noStrike" kern="0" cap="none" spc="0" normalizeH="0" baseline="0" noProof="0" dirty="0" smtClean="0">
              <a:ln>
                <a:noFill/>
              </a:ln>
              <a:solidFill>
                <a:prstClr val="black"/>
              </a:solidFill>
              <a:effectLst/>
              <a:uLnTx/>
              <a:uFillTx/>
              <a:latin typeface="Arial"/>
            </a:endParaRPr>
          </a:p>
        </p:txBody>
      </p:sp>
      <p:sp>
        <p:nvSpPr>
          <p:cNvPr id="13" name="Text Box 14"/>
          <p:cNvSpPr txBox="1">
            <a:spLocks noChangeArrowheads="1"/>
          </p:cNvSpPr>
          <p:nvPr/>
        </p:nvSpPr>
        <p:spPr bwMode="auto">
          <a:xfrm>
            <a:off x="4835997" y="4144542"/>
            <a:ext cx="1792882" cy="336550"/>
          </a:xfrm>
          <a:prstGeom prst="rect">
            <a:avLst/>
          </a:prstGeom>
          <a:solidFill>
            <a:srgbClr val="99CCFF"/>
          </a:solidFill>
          <a:ln w="12700" algn="ctr">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nchor="ctr" anchorCtr="1"/>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en-US" sz="1100" b="0" i="0" u="none" strike="noStrike" kern="0" cap="none" spc="0" normalizeH="0" baseline="0" noProof="0" dirty="0" smtClean="0">
                <a:ln>
                  <a:noFill/>
                </a:ln>
                <a:solidFill>
                  <a:prstClr val="black"/>
                </a:solidFill>
                <a:effectLst/>
                <a:uLnTx/>
                <a:uFillTx/>
                <a:latin typeface="Arial"/>
              </a:rPr>
              <a:t>Wsf</a:t>
            </a:r>
            <a:r>
              <a:rPr lang="en-US" sz="1100" kern="0" noProof="0" dirty="0" smtClean="0">
                <a:solidFill>
                  <a:prstClr val="black"/>
                </a:solidFill>
                <a:latin typeface="Arial"/>
              </a:rPr>
              <a:t>Sens</a:t>
            </a:r>
            <a:r>
              <a:rPr lang="en-US" sz="1100" kern="0" dirty="0" smtClean="0">
                <a:solidFill>
                  <a:prstClr val="black"/>
                </a:solidFill>
                <a:latin typeface="Arial"/>
              </a:rPr>
              <a:t>orComponent</a:t>
            </a:r>
            <a:endParaRPr kumimoji="0" lang="en-US" sz="1100" b="0" i="0" u="none" strike="noStrike" kern="0" cap="none" spc="0" normalizeH="0" baseline="0" noProof="0" dirty="0" smtClean="0">
              <a:ln>
                <a:noFill/>
              </a:ln>
              <a:solidFill>
                <a:prstClr val="black"/>
              </a:solidFill>
              <a:effectLst/>
              <a:uLnTx/>
              <a:uFillTx/>
              <a:latin typeface="Arial"/>
            </a:endParaRPr>
          </a:p>
        </p:txBody>
      </p:sp>
      <p:sp>
        <p:nvSpPr>
          <p:cNvPr id="14" name="Text Box 14"/>
          <p:cNvSpPr txBox="1">
            <a:spLocks noChangeArrowheads="1"/>
          </p:cNvSpPr>
          <p:nvPr/>
        </p:nvSpPr>
        <p:spPr bwMode="auto">
          <a:xfrm>
            <a:off x="6764124" y="4152883"/>
            <a:ext cx="1792882" cy="336550"/>
          </a:xfrm>
          <a:prstGeom prst="rect">
            <a:avLst/>
          </a:prstGeom>
          <a:solidFill>
            <a:srgbClr val="99CCFF"/>
          </a:solidFill>
          <a:ln w="12700" algn="ctr">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nchor="ctr" anchorCtr="1"/>
          <a:lstStyle/>
          <a:p>
            <a:pPr marL="0" marR="0" lvl="0" indent="0" algn="ctr" defTabSz="914400" eaLnBrk="1" fontAlgn="auto" latinLnBrk="0" hangingPunct="1">
              <a:lnSpc>
                <a:spcPct val="100000"/>
              </a:lnSpc>
              <a:spcBef>
                <a:spcPct val="50000"/>
              </a:spcBef>
              <a:spcAft>
                <a:spcPts val="0"/>
              </a:spcAft>
              <a:buClrTx/>
              <a:buSzTx/>
              <a:buFontTx/>
              <a:buNone/>
              <a:tabLst/>
              <a:defRPr/>
            </a:pPr>
            <a:r>
              <a:rPr lang="en-US" sz="1100" kern="0" dirty="0" smtClean="0">
                <a:solidFill>
                  <a:prstClr val="black"/>
                </a:solidFill>
                <a:latin typeface="Arial"/>
              </a:rPr>
              <a:t>Component (</a:t>
            </a:r>
            <a:r>
              <a:rPr lang="en-US" sz="1100" i="1" kern="0" dirty="0" smtClean="0">
                <a:solidFill>
                  <a:prstClr val="black"/>
                </a:solidFill>
                <a:latin typeface="Arial"/>
              </a:rPr>
              <a:t>for Comm</a:t>
            </a:r>
            <a:r>
              <a:rPr lang="en-US" sz="1100" kern="0" dirty="0" smtClean="0">
                <a:solidFill>
                  <a:prstClr val="black"/>
                </a:solidFill>
                <a:latin typeface="Arial"/>
              </a:rPr>
              <a:t>)</a:t>
            </a:r>
            <a:endParaRPr kumimoji="0" lang="en-US" sz="1100" b="0" i="0" u="none" strike="noStrike" kern="0" cap="none" spc="0" normalizeH="0" baseline="0" noProof="0" dirty="0" smtClean="0">
              <a:ln>
                <a:noFill/>
              </a:ln>
              <a:solidFill>
                <a:prstClr val="black"/>
              </a:solidFill>
              <a:effectLst/>
              <a:uLnTx/>
              <a:uFillTx/>
              <a:latin typeface="Arial"/>
            </a:endParaRPr>
          </a:p>
        </p:txBody>
      </p:sp>
    </p:spTree>
    <p:extLst>
      <p:ext uri="{BB962C8B-B14F-4D97-AF65-F5344CB8AC3E}">
        <p14:creationId xmlns:p14="http://schemas.microsoft.com/office/powerpoint/2010/main" val="11056662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p:cTn id="7" dur="500" fill="hold"/>
                                        <p:tgtEl>
                                          <p:spTgt spid="2">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2">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2">
                                            <p:txEl>
                                              <p:pRg st="0" end="0"/>
                                            </p:txEl>
                                          </p:spTgt>
                                        </p:tgtEl>
                                      </p:cBhvr>
                                    </p:animEffect>
                                  </p:childTnLst>
                                </p:cTn>
                              </p:par>
                              <p:par>
                                <p:cTn id="10" presetID="53" presetClass="entr" presetSubtype="16" fill="hold" nodeType="with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 calcmode="lin" valueType="num">
                                      <p:cBhvr>
                                        <p:cTn id="12" dur="500" fill="hold"/>
                                        <p:tgtEl>
                                          <p:spTgt spid="2">
                                            <p:txEl>
                                              <p:pRg st="1" end="1"/>
                                            </p:txEl>
                                          </p:spTgt>
                                        </p:tgtEl>
                                        <p:attrNameLst>
                                          <p:attrName>ppt_w</p:attrName>
                                        </p:attrNameLst>
                                      </p:cBhvr>
                                      <p:tavLst>
                                        <p:tav tm="0">
                                          <p:val>
                                            <p:fltVal val="0"/>
                                          </p:val>
                                        </p:tav>
                                        <p:tav tm="100000">
                                          <p:val>
                                            <p:strVal val="#ppt_w"/>
                                          </p:val>
                                        </p:tav>
                                      </p:tavLst>
                                    </p:anim>
                                    <p:anim calcmode="lin" valueType="num">
                                      <p:cBhvr>
                                        <p:cTn id="13" dur="500" fill="hold"/>
                                        <p:tgtEl>
                                          <p:spTgt spid="2">
                                            <p:txEl>
                                              <p:pRg st="1" end="1"/>
                                            </p:txEl>
                                          </p:spTgt>
                                        </p:tgtEl>
                                        <p:attrNameLst>
                                          <p:attrName>ppt_h</p:attrName>
                                        </p:attrNameLst>
                                      </p:cBhvr>
                                      <p:tavLst>
                                        <p:tav tm="0">
                                          <p:val>
                                            <p:fltVal val="0"/>
                                          </p:val>
                                        </p:tav>
                                        <p:tav tm="100000">
                                          <p:val>
                                            <p:strVal val="#ppt_h"/>
                                          </p:val>
                                        </p:tav>
                                      </p:tavLst>
                                    </p:anim>
                                    <p:animEffect transition="in" filter="fade">
                                      <p:cBhvr>
                                        <p:cTn id="14" dur="500"/>
                                        <p:tgtEl>
                                          <p:spTgt spid="2">
                                            <p:txEl>
                                              <p:pRg st="1" end="1"/>
                                            </p:txEl>
                                          </p:spTgt>
                                        </p:tgtEl>
                                      </p:cBhvr>
                                    </p:animEffect>
                                  </p:childTnLst>
                                </p:cTn>
                              </p:par>
                              <p:par>
                                <p:cTn id="15" presetID="53" presetClass="entr" presetSubtype="16" fill="hold" nodeType="with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 calcmode="lin" valueType="num">
                                      <p:cBhvr>
                                        <p:cTn id="17" dur="500" fill="hold"/>
                                        <p:tgtEl>
                                          <p:spTgt spid="2">
                                            <p:txEl>
                                              <p:pRg st="2" end="2"/>
                                            </p:txEl>
                                          </p:spTgt>
                                        </p:tgtEl>
                                        <p:attrNameLst>
                                          <p:attrName>ppt_w</p:attrName>
                                        </p:attrNameLst>
                                      </p:cBhvr>
                                      <p:tavLst>
                                        <p:tav tm="0">
                                          <p:val>
                                            <p:fltVal val="0"/>
                                          </p:val>
                                        </p:tav>
                                        <p:tav tm="100000">
                                          <p:val>
                                            <p:strVal val="#ppt_w"/>
                                          </p:val>
                                        </p:tav>
                                      </p:tavLst>
                                    </p:anim>
                                    <p:anim calcmode="lin" valueType="num">
                                      <p:cBhvr>
                                        <p:cTn id="18" dur="500" fill="hold"/>
                                        <p:tgtEl>
                                          <p:spTgt spid="2">
                                            <p:txEl>
                                              <p:pRg st="2" end="2"/>
                                            </p:txEl>
                                          </p:spTgt>
                                        </p:tgtEl>
                                        <p:attrNameLst>
                                          <p:attrName>ppt_h</p:attrName>
                                        </p:attrNameLst>
                                      </p:cBhvr>
                                      <p:tavLst>
                                        <p:tav tm="0">
                                          <p:val>
                                            <p:fltVal val="0"/>
                                          </p:val>
                                        </p:tav>
                                        <p:tav tm="100000">
                                          <p:val>
                                            <p:strVal val="#ppt_h"/>
                                          </p:val>
                                        </p:tav>
                                      </p:tavLst>
                                    </p:anim>
                                    <p:animEffect transition="in" filter="fade">
                                      <p:cBhvr>
                                        <p:cTn id="19" dur="500"/>
                                        <p:tgtEl>
                                          <p:spTgt spid="2">
                                            <p:txEl>
                                              <p:pRg st="2" end="2"/>
                                            </p:txEl>
                                          </p:spTgt>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 calcmode="lin" valueType="num">
                                      <p:cBhvr>
                                        <p:cTn id="22" dur="500" fill="hold"/>
                                        <p:tgtEl>
                                          <p:spTgt spid="11"/>
                                        </p:tgtEl>
                                        <p:attrNameLst>
                                          <p:attrName>ppt_w</p:attrName>
                                        </p:attrNameLst>
                                      </p:cBhvr>
                                      <p:tavLst>
                                        <p:tav tm="0">
                                          <p:val>
                                            <p:fltVal val="0"/>
                                          </p:val>
                                        </p:tav>
                                        <p:tav tm="100000">
                                          <p:val>
                                            <p:strVal val="#ppt_w"/>
                                          </p:val>
                                        </p:tav>
                                      </p:tavLst>
                                    </p:anim>
                                    <p:anim calcmode="lin" valueType="num">
                                      <p:cBhvr>
                                        <p:cTn id="23" dur="500" fill="hold"/>
                                        <p:tgtEl>
                                          <p:spTgt spid="11"/>
                                        </p:tgtEl>
                                        <p:attrNameLst>
                                          <p:attrName>ppt_h</p:attrName>
                                        </p:attrNameLst>
                                      </p:cBhvr>
                                      <p:tavLst>
                                        <p:tav tm="0">
                                          <p:val>
                                            <p:fltVal val="0"/>
                                          </p:val>
                                        </p:tav>
                                        <p:tav tm="100000">
                                          <p:val>
                                            <p:strVal val="#ppt_h"/>
                                          </p:val>
                                        </p:tav>
                                      </p:tavLst>
                                    </p:anim>
                                    <p:animEffect transition="in" filter="fade">
                                      <p:cBhvr>
                                        <p:cTn id="24" dur="500"/>
                                        <p:tgtEl>
                                          <p:spTgt spid="11"/>
                                        </p:tgtEl>
                                      </p:cBhvr>
                                    </p:animEffect>
                                  </p:childTnLst>
                                </p:cTn>
                              </p:par>
                            </p:childTnLst>
                          </p:cTn>
                        </p:par>
                        <p:par>
                          <p:cTn id="25" fill="hold">
                            <p:stCondLst>
                              <p:cond delay="500"/>
                            </p:stCondLst>
                            <p:childTnLst>
                              <p:par>
                                <p:cTn id="26" presetID="26" presetClass="emph" presetSubtype="0" fill="hold" nodeType="afterEffect">
                                  <p:stCondLst>
                                    <p:cond delay="0"/>
                                  </p:stCondLst>
                                  <p:childTnLst>
                                    <p:animEffect transition="out" filter="fade">
                                      <p:cBhvr>
                                        <p:cTn id="27" dur="500" tmFilter="0, 0; .2, .5; .8, .5; 1, 0"/>
                                        <p:tgtEl>
                                          <p:spTgt spid="2">
                                            <p:txEl>
                                              <p:pRg st="1" end="1"/>
                                            </p:txEl>
                                          </p:spTgt>
                                        </p:tgtEl>
                                      </p:cBhvr>
                                    </p:animEffect>
                                    <p:animScale>
                                      <p:cBhvr>
                                        <p:cTn id="28" dur="250" autoRev="1" fill="hold"/>
                                        <p:tgtEl>
                                          <p:spTgt spid="2">
                                            <p:txEl>
                                              <p:pRg st="1" end="1"/>
                                            </p:txEl>
                                          </p:spTgt>
                                        </p:tgtEl>
                                      </p:cBhvr>
                                      <p:by x="105000" y="105000"/>
                                    </p:animScale>
                                  </p:childTnLst>
                                </p:cTn>
                              </p:par>
                            </p:childTnLst>
                          </p:cTn>
                        </p:par>
                        <p:par>
                          <p:cTn id="29" fill="hold">
                            <p:stCondLst>
                              <p:cond delay="1000"/>
                            </p:stCondLst>
                            <p:childTnLst>
                              <p:par>
                                <p:cTn id="30" presetID="26" presetClass="emph" presetSubtype="0" fill="hold" nodeType="afterEffect">
                                  <p:stCondLst>
                                    <p:cond delay="0"/>
                                  </p:stCondLst>
                                  <p:childTnLst>
                                    <p:animEffect transition="out" filter="fade">
                                      <p:cBhvr>
                                        <p:cTn id="31" dur="500" tmFilter="0, 0; .2, .5; .8, .5; 1, 0"/>
                                        <p:tgtEl>
                                          <p:spTgt spid="2">
                                            <p:txEl>
                                              <p:pRg st="2" end="2"/>
                                            </p:txEl>
                                          </p:spTgt>
                                        </p:tgtEl>
                                      </p:cBhvr>
                                    </p:animEffect>
                                    <p:animScale>
                                      <p:cBhvr>
                                        <p:cTn id="32" dur="250" autoRev="1" fill="hold"/>
                                        <p:tgtEl>
                                          <p:spTgt spid="2">
                                            <p:txEl>
                                              <p:pRg st="2" end="2"/>
                                            </p:txEl>
                                          </p:spTgt>
                                        </p:tgtEl>
                                      </p:cBhvr>
                                      <p:by x="105000" y="105000"/>
                                    </p:animScale>
                                  </p:childTnLst>
                                </p:cTn>
                              </p:par>
                              <p:par>
                                <p:cTn id="33" presetID="26" presetClass="emph" presetSubtype="0" fill="hold" grpId="1" nodeType="withEffect">
                                  <p:stCondLst>
                                    <p:cond delay="0"/>
                                  </p:stCondLst>
                                  <p:childTnLst>
                                    <p:animEffect transition="out" filter="fade">
                                      <p:cBhvr>
                                        <p:cTn id="34" dur="500" tmFilter="0, 0; .2, .5; .8, .5; 1, 0"/>
                                        <p:tgtEl>
                                          <p:spTgt spid="11"/>
                                        </p:tgtEl>
                                      </p:cBhvr>
                                    </p:animEffect>
                                    <p:animScale>
                                      <p:cBhvr>
                                        <p:cTn id="35" dur="250" autoRev="1" fill="hold"/>
                                        <p:tgtEl>
                                          <p:spTgt spid="11"/>
                                        </p:tgtEl>
                                      </p:cBhvr>
                                      <p:by x="105000" y="105000"/>
                                    </p:animScale>
                                  </p:childTnLst>
                                </p:cTn>
                              </p:par>
                            </p:childTnLst>
                          </p:cTn>
                        </p:par>
                      </p:childTnLst>
                    </p:cTn>
                  </p:par>
                  <p:par>
                    <p:cTn id="36" fill="hold">
                      <p:stCondLst>
                        <p:cond delay="indefinite"/>
                      </p:stCondLst>
                      <p:childTnLst>
                        <p:par>
                          <p:cTn id="37" fill="hold">
                            <p:stCondLst>
                              <p:cond delay="0"/>
                            </p:stCondLst>
                            <p:childTnLst>
                              <p:par>
                                <p:cTn id="38" presetID="53" presetClass="entr" presetSubtype="16" fill="hold" nodeType="clickEffect">
                                  <p:stCondLst>
                                    <p:cond delay="0"/>
                                  </p:stCondLst>
                                  <p:childTnLst>
                                    <p:set>
                                      <p:cBhvr>
                                        <p:cTn id="39" dur="1" fill="hold">
                                          <p:stCondLst>
                                            <p:cond delay="0"/>
                                          </p:stCondLst>
                                        </p:cTn>
                                        <p:tgtEl>
                                          <p:spTgt spid="2">
                                            <p:txEl>
                                              <p:pRg st="3" end="3"/>
                                            </p:txEl>
                                          </p:spTgt>
                                        </p:tgtEl>
                                        <p:attrNameLst>
                                          <p:attrName>style.visibility</p:attrName>
                                        </p:attrNameLst>
                                      </p:cBhvr>
                                      <p:to>
                                        <p:strVal val="visible"/>
                                      </p:to>
                                    </p:set>
                                    <p:anim calcmode="lin" valueType="num">
                                      <p:cBhvr>
                                        <p:cTn id="40" dur="500" fill="hold"/>
                                        <p:tgtEl>
                                          <p:spTgt spid="2">
                                            <p:txEl>
                                              <p:pRg st="3" end="3"/>
                                            </p:txEl>
                                          </p:spTgt>
                                        </p:tgtEl>
                                        <p:attrNameLst>
                                          <p:attrName>ppt_w</p:attrName>
                                        </p:attrNameLst>
                                      </p:cBhvr>
                                      <p:tavLst>
                                        <p:tav tm="0">
                                          <p:val>
                                            <p:fltVal val="0"/>
                                          </p:val>
                                        </p:tav>
                                        <p:tav tm="100000">
                                          <p:val>
                                            <p:strVal val="#ppt_w"/>
                                          </p:val>
                                        </p:tav>
                                      </p:tavLst>
                                    </p:anim>
                                    <p:anim calcmode="lin" valueType="num">
                                      <p:cBhvr>
                                        <p:cTn id="41" dur="500" fill="hold"/>
                                        <p:tgtEl>
                                          <p:spTgt spid="2">
                                            <p:txEl>
                                              <p:pRg st="3" end="3"/>
                                            </p:txEl>
                                          </p:spTgt>
                                        </p:tgtEl>
                                        <p:attrNameLst>
                                          <p:attrName>ppt_h</p:attrName>
                                        </p:attrNameLst>
                                      </p:cBhvr>
                                      <p:tavLst>
                                        <p:tav tm="0">
                                          <p:val>
                                            <p:fltVal val="0"/>
                                          </p:val>
                                        </p:tav>
                                        <p:tav tm="100000">
                                          <p:val>
                                            <p:strVal val="#ppt_h"/>
                                          </p:val>
                                        </p:tav>
                                      </p:tavLst>
                                    </p:anim>
                                    <p:animEffect transition="in" filter="fade">
                                      <p:cBhvr>
                                        <p:cTn id="42" dur="500"/>
                                        <p:tgtEl>
                                          <p:spTgt spid="2">
                                            <p:txEl>
                                              <p:pRg st="3" end="3"/>
                                            </p:txEl>
                                          </p:spTgt>
                                        </p:tgtEl>
                                      </p:cBhvr>
                                    </p:animEffect>
                                  </p:childTnLst>
                                </p:cTn>
                              </p:par>
                              <p:par>
                                <p:cTn id="43" presetID="53" presetClass="entr" presetSubtype="16" fill="hold" nodeType="withEffect">
                                  <p:stCondLst>
                                    <p:cond delay="0"/>
                                  </p:stCondLst>
                                  <p:childTnLst>
                                    <p:set>
                                      <p:cBhvr>
                                        <p:cTn id="44" dur="1" fill="hold">
                                          <p:stCondLst>
                                            <p:cond delay="0"/>
                                          </p:stCondLst>
                                        </p:cTn>
                                        <p:tgtEl>
                                          <p:spTgt spid="2">
                                            <p:txEl>
                                              <p:pRg st="4" end="4"/>
                                            </p:txEl>
                                          </p:spTgt>
                                        </p:tgtEl>
                                        <p:attrNameLst>
                                          <p:attrName>style.visibility</p:attrName>
                                        </p:attrNameLst>
                                      </p:cBhvr>
                                      <p:to>
                                        <p:strVal val="visible"/>
                                      </p:to>
                                    </p:set>
                                    <p:anim calcmode="lin" valueType="num">
                                      <p:cBhvr>
                                        <p:cTn id="45" dur="500" fill="hold"/>
                                        <p:tgtEl>
                                          <p:spTgt spid="2">
                                            <p:txEl>
                                              <p:pRg st="4" end="4"/>
                                            </p:txEl>
                                          </p:spTgt>
                                        </p:tgtEl>
                                        <p:attrNameLst>
                                          <p:attrName>ppt_w</p:attrName>
                                        </p:attrNameLst>
                                      </p:cBhvr>
                                      <p:tavLst>
                                        <p:tav tm="0">
                                          <p:val>
                                            <p:fltVal val="0"/>
                                          </p:val>
                                        </p:tav>
                                        <p:tav tm="100000">
                                          <p:val>
                                            <p:strVal val="#ppt_w"/>
                                          </p:val>
                                        </p:tav>
                                      </p:tavLst>
                                    </p:anim>
                                    <p:anim calcmode="lin" valueType="num">
                                      <p:cBhvr>
                                        <p:cTn id="46" dur="500" fill="hold"/>
                                        <p:tgtEl>
                                          <p:spTgt spid="2">
                                            <p:txEl>
                                              <p:pRg st="4" end="4"/>
                                            </p:txEl>
                                          </p:spTgt>
                                        </p:tgtEl>
                                        <p:attrNameLst>
                                          <p:attrName>ppt_h</p:attrName>
                                        </p:attrNameLst>
                                      </p:cBhvr>
                                      <p:tavLst>
                                        <p:tav tm="0">
                                          <p:val>
                                            <p:fltVal val="0"/>
                                          </p:val>
                                        </p:tav>
                                        <p:tav tm="100000">
                                          <p:val>
                                            <p:strVal val="#ppt_h"/>
                                          </p:val>
                                        </p:tav>
                                      </p:tavLst>
                                    </p:anim>
                                    <p:animEffect transition="in" filter="fade">
                                      <p:cBhvr>
                                        <p:cTn id="47" dur="500"/>
                                        <p:tgtEl>
                                          <p:spTgt spid="2">
                                            <p:txEl>
                                              <p:pRg st="4" end="4"/>
                                            </p:txEl>
                                          </p:spTgt>
                                        </p:tgtEl>
                                      </p:cBhvr>
                                    </p:animEffect>
                                  </p:childTnLst>
                                </p:cTn>
                              </p:par>
                              <p:par>
                                <p:cTn id="48" presetID="53" presetClass="entr" presetSubtype="16" fill="hold" grpId="0" nodeType="withEffect">
                                  <p:stCondLst>
                                    <p:cond delay="0"/>
                                  </p:stCondLst>
                                  <p:childTnLst>
                                    <p:set>
                                      <p:cBhvr>
                                        <p:cTn id="49" dur="1" fill="hold">
                                          <p:stCondLst>
                                            <p:cond delay="0"/>
                                          </p:stCondLst>
                                        </p:cTn>
                                        <p:tgtEl>
                                          <p:spTgt spid="12"/>
                                        </p:tgtEl>
                                        <p:attrNameLst>
                                          <p:attrName>style.visibility</p:attrName>
                                        </p:attrNameLst>
                                      </p:cBhvr>
                                      <p:to>
                                        <p:strVal val="visible"/>
                                      </p:to>
                                    </p:set>
                                    <p:anim calcmode="lin" valueType="num">
                                      <p:cBhvr>
                                        <p:cTn id="50" dur="500" fill="hold"/>
                                        <p:tgtEl>
                                          <p:spTgt spid="12"/>
                                        </p:tgtEl>
                                        <p:attrNameLst>
                                          <p:attrName>ppt_w</p:attrName>
                                        </p:attrNameLst>
                                      </p:cBhvr>
                                      <p:tavLst>
                                        <p:tav tm="0">
                                          <p:val>
                                            <p:fltVal val="0"/>
                                          </p:val>
                                        </p:tav>
                                        <p:tav tm="100000">
                                          <p:val>
                                            <p:strVal val="#ppt_w"/>
                                          </p:val>
                                        </p:tav>
                                      </p:tavLst>
                                    </p:anim>
                                    <p:anim calcmode="lin" valueType="num">
                                      <p:cBhvr>
                                        <p:cTn id="51" dur="500" fill="hold"/>
                                        <p:tgtEl>
                                          <p:spTgt spid="12"/>
                                        </p:tgtEl>
                                        <p:attrNameLst>
                                          <p:attrName>ppt_h</p:attrName>
                                        </p:attrNameLst>
                                      </p:cBhvr>
                                      <p:tavLst>
                                        <p:tav tm="0">
                                          <p:val>
                                            <p:fltVal val="0"/>
                                          </p:val>
                                        </p:tav>
                                        <p:tav tm="100000">
                                          <p:val>
                                            <p:strVal val="#ppt_h"/>
                                          </p:val>
                                        </p:tav>
                                      </p:tavLst>
                                    </p:anim>
                                    <p:animEffect transition="in" filter="fade">
                                      <p:cBhvr>
                                        <p:cTn id="52" dur="500"/>
                                        <p:tgtEl>
                                          <p:spTgt spid="12"/>
                                        </p:tgtEl>
                                      </p:cBhvr>
                                    </p:animEffect>
                                  </p:childTnLst>
                                </p:cTn>
                              </p:par>
                            </p:childTnLst>
                          </p:cTn>
                        </p:par>
                        <p:par>
                          <p:cTn id="53" fill="hold">
                            <p:stCondLst>
                              <p:cond delay="500"/>
                            </p:stCondLst>
                            <p:childTnLst>
                              <p:par>
                                <p:cTn id="54" presetID="26" presetClass="emph" presetSubtype="0" fill="hold" nodeType="afterEffect">
                                  <p:stCondLst>
                                    <p:cond delay="0"/>
                                  </p:stCondLst>
                                  <p:childTnLst>
                                    <p:animEffect transition="out" filter="fade">
                                      <p:cBhvr>
                                        <p:cTn id="55" dur="500" tmFilter="0, 0; .2, .5; .8, .5; 1, 0"/>
                                        <p:tgtEl>
                                          <p:spTgt spid="2">
                                            <p:txEl>
                                              <p:pRg st="3" end="3"/>
                                            </p:txEl>
                                          </p:spTgt>
                                        </p:tgtEl>
                                      </p:cBhvr>
                                    </p:animEffect>
                                    <p:animScale>
                                      <p:cBhvr>
                                        <p:cTn id="56" dur="250" autoRev="1" fill="hold"/>
                                        <p:tgtEl>
                                          <p:spTgt spid="2">
                                            <p:txEl>
                                              <p:pRg st="3" end="3"/>
                                            </p:txEl>
                                          </p:spTgt>
                                        </p:tgtEl>
                                      </p:cBhvr>
                                      <p:by x="105000" y="105000"/>
                                    </p:animScale>
                                  </p:childTnLst>
                                </p:cTn>
                              </p:par>
                            </p:childTnLst>
                          </p:cTn>
                        </p:par>
                        <p:par>
                          <p:cTn id="57" fill="hold">
                            <p:stCondLst>
                              <p:cond delay="1000"/>
                            </p:stCondLst>
                            <p:childTnLst>
                              <p:par>
                                <p:cTn id="58" presetID="26" presetClass="emph" presetSubtype="0" fill="hold" nodeType="afterEffect">
                                  <p:stCondLst>
                                    <p:cond delay="0"/>
                                  </p:stCondLst>
                                  <p:childTnLst>
                                    <p:animEffect transition="out" filter="fade">
                                      <p:cBhvr>
                                        <p:cTn id="59" dur="500" tmFilter="0, 0; .2, .5; .8, .5; 1, 0"/>
                                        <p:tgtEl>
                                          <p:spTgt spid="2">
                                            <p:txEl>
                                              <p:pRg st="4" end="4"/>
                                            </p:txEl>
                                          </p:spTgt>
                                        </p:tgtEl>
                                      </p:cBhvr>
                                    </p:animEffect>
                                    <p:animScale>
                                      <p:cBhvr>
                                        <p:cTn id="60" dur="250" autoRev="1" fill="hold"/>
                                        <p:tgtEl>
                                          <p:spTgt spid="2">
                                            <p:txEl>
                                              <p:pRg st="4" end="4"/>
                                            </p:txEl>
                                          </p:spTgt>
                                        </p:tgtEl>
                                      </p:cBhvr>
                                      <p:by x="105000" y="105000"/>
                                    </p:animScale>
                                  </p:childTnLst>
                                </p:cTn>
                              </p:par>
                              <p:par>
                                <p:cTn id="61" presetID="26" presetClass="emph" presetSubtype="0" fill="hold" grpId="1" nodeType="withEffect">
                                  <p:stCondLst>
                                    <p:cond delay="0"/>
                                  </p:stCondLst>
                                  <p:childTnLst>
                                    <p:animEffect transition="out" filter="fade">
                                      <p:cBhvr>
                                        <p:cTn id="62" dur="500" tmFilter="0, 0; .2, .5; .8, .5; 1, 0"/>
                                        <p:tgtEl>
                                          <p:spTgt spid="12"/>
                                        </p:tgtEl>
                                      </p:cBhvr>
                                    </p:animEffect>
                                    <p:animScale>
                                      <p:cBhvr>
                                        <p:cTn id="63" dur="250" autoRev="1" fill="hold"/>
                                        <p:tgtEl>
                                          <p:spTgt spid="12"/>
                                        </p:tgtEl>
                                      </p:cBhvr>
                                      <p:by x="105000" y="105000"/>
                                    </p:animScale>
                                  </p:childTnLst>
                                </p:cTn>
                              </p:par>
                            </p:childTnLst>
                          </p:cTn>
                        </p:par>
                      </p:childTnLst>
                    </p:cTn>
                  </p:par>
                  <p:par>
                    <p:cTn id="64" fill="hold">
                      <p:stCondLst>
                        <p:cond delay="indefinite"/>
                      </p:stCondLst>
                      <p:childTnLst>
                        <p:par>
                          <p:cTn id="65" fill="hold">
                            <p:stCondLst>
                              <p:cond delay="0"/>
                            </p:stCondLst>
                            <p:childTnLst>
                              <p:par>
                                <p:cTn id="66" presetID="53" presetClass="entr" presetSubtype="16" fill="hold" nodeType="clickEffect">
                                  <p:stCondLst>
                                    <p:cond delay="0"/>
                                  </p:stCondLst>
                                  <p:childTnLst>
                                    <p:set>
                                      <p:cBhvr>
                                        <p:cTn id="67" dur="1" fill="hold">
                                          <p:stCondLst>
                                            <p:cond delay="0"/>
                                          </p:stCondLst>
                                        </p:cTn>
                                        <p:tgtEl>
                                          <p:spTgt spid="2">
                                            <p:txEl>
                                              <p:pRg st="5" end="5"/>
                                            </p:txEl>
                                          </p:spTgt>
                                        </p:tgtEl>
                                        <p:attrNameLst>
                                          <p:attrName>style.visibility</p:attrName>
                                        </p:attrNameLst>
                                      </p:cBhvr>
                                      <p:to>
                                        <p:strVal val="visible"/>
                                      </p:to>
                                    </p:set>
                                    <p:anim calcmode="lin" valueType="num">
                                      <p:cBhvr>
                                        <p:cTn id="68" dur="500" fill="hold"/>
                                        <p:tgtEl>
                                          <p:spTgt spid="2">
                                            <p:txEl>
                                              <p:pRg st="5" end="5"/>
                                            </p:txEl>
                                          </p:spTgt>
                                        </p:tgtEl>
                                        <p:attrNameLst>
                                          <p:attrName>ppt_w</p:attrName>
                                        </p:attrNameLst>
                                      </p:cBhvr>
                                      <p:tavLst>
                                        <p:tav tm="0">
                                          <p:val>
                                            <p:fltVal val="0"/>
                                          </p:val>
                                        </p:tav>
                                        <p:tav tm="100000">
                                          <p:val>
                                            <p:strVal val="#ppt_w"/>
                                          </p:val>
                                        </p:tav>
                                      </p:tavLst>
                                    </p:anim>
                                    <p:anim calcmode="lin" valueType="num">
                                      <p:cBhvr>
                                        <p:cTn id="69" dur="500" fill="hold"/>
                                        <p:tgtEl>
                                          <p:spTgt spid="2">
                                            <p:txEl>
                                              <p:pRg st="5" end="5"/>
                                            </p:txEl>
                                          </p:spTgt>
                                        </p:tgtEl>
                                        <p:attrNameLst>
                                          <p:attrName>ppt_h</p:attrName>
                                        </p:attrNameLst>
                                      </p:cBhvr>
                                      <p:tavLst>
                                        <p:tav tm="0">
                                          <p:val>
                                            <p:fltVal val="0"/>
                                          </p:val>
                                        </p:tav>
                                        <p:tav tm="100000">
                                          <p:val>
                                            <p:strVal val="#ppt_h"/>
                                          </p:val>
                                        </p:tav>
                                      </p:tavLst>
                                    </p:anim>
                                    <p:animEffect transition="in" filter="fade">
                                      <p:cBhvr>
                                        <p:cTn id="70" dur="500"/>
                                        <p:tgtEl>
                                          <p:spTgt spid="2">
                                            <p:txEl>
                                              <p:pRg st="5" end="5"/>
                                            </p:txEl>
                                          </p:spTgt>
                                        </p:tgtEl>
                                      </p:cBhvr>
                                    </p:animEffect>
                                  </p:childTnLst>
                                </p:cTn>
                              </p:par>
                              <p:par>
                                <p:cTn id="71" presetID="53" presetClass="entr" presetSubtype="16" fill="hold" nodeType="withEffect">
                                  <p:stCondLst>
                                    <p:cond delay="0"/>
                                  </p:stCondLst>
                                  <p:childTnLst>
                                    <p:set>
                                      <p:cBhvr>
                                        <p:cTn id="72" dur="1" fill="hold">
                                          <p:stCondLst>
                                            <p:cond delay="0"/>
                                          </p:stCondLst>
                                        </p:cTn>
                                        <p:tgtEl>
                                          <p:spTgt spid="2">
                                            <p:txEl>
                                              <p:pRg st="6" end="6"/>
                                            </p:txEl>
                                          </p:spTgt>
                                        </p:tgtEl>
                                        <p:attrNameLst>
                                          <p:attrName>style.visibility</p:attrName>
                                        </p:attrNameLst>
                                      </p:cBhvr>
                                      <p:to>
                                        <p:strVal val="visible"/>
                                      </p:to>
                                    </p:set>
                                    <p:anim calcmode="lin" valueType="num">
                                      <p:cBhvr>
                                        <p:cTn id="73" dur="500" fill="hold"/>
                                        <p:tgtEl>
                                          <p:spTgt spid="2">
                                            <p:txEl>
                                              <p:pRg st="6" end="6"/>
                                            </p:txEl>
                                          </p:spTgt>
                                        </p:tgtEl>
                                        <p:attrNameLst>
                                          <p:attrName>ppt_w</p:attrName>
                                        </p:attrNameLst>
                                      </p:cBhvr>
                                      <p:tavLst>
                                        <p:tav tm="0">
                                          <p:val>
                                            <p:fltVal val="0"/>
                                          </p:val>
                                        </p:tav>
                                        <p:tav tm="100000">
                                          <p:val>
                                            <p:strVal val="#ppt_w"/>
                                          </p:val>
                                        </p:tav>
                                      </p:tavLst>
                                    </p:anim>
                                    <p:anim calcmode="lin" valueType="num">
                                      <p:cBhvr>
                                        <p:cTn id="74" dur="500" fill="hold"/>
                                        <p:tgtEl>
                                          <p:spTgt spid="2">
                                            <p:txEl>
                                              <p:pRg st="6" end="6"/>
                                            </p:txEl>
                                          </p:spTgt>
                                        </p:tgtEl>
                                        <p:attrNameLst>
                                          <p:attrName>ppt_h</p:attrName>
                                        </p:attrNameLst>
                                      </p:cBhvr>
                                      <p:tavLst>
                                        <p:tav tm="0">
                                          <p:val>
                                            <p:fltVal val="0"/>
                                          </p:val>
                                        </p:tav>
                                        <p:tav tm="100000">
                                          <p:val>
                                            <p:strVal val="#ppt_h"/>
                                          </p:val>
                                        </p:tav>
                                      </p:tavLst>
                                    </p:anim>
                                    <p:animEffect transition="in" filter="fade">
                                      <p:cBhvr>
                                        <p:cTn id="75" dur="500"/>
                                        <p:tgtEl>
                                          <p:spTgt spid="2">
                                            <p:txEl>
                                              <p:pRg st="6" end="6"/>
                                            </p:txEl>
                                          </p:spTgt>
                                        </p:tgtEl>
                                      </p:cBhvr>
                                    </p:animEffect>
                                  </p:childTnLst>
                                </p:cTn>
                              </p:par>
                              <p:par>
                                <p:cTn id="76" presetID="53" presetClass="entr" presetSubtype="16" fill="hold" grpId="0" nodeType="withEffect">
                                  <p:stCondLst>
                                    <p:cond delay="0"/>
                                  </p:stCondLst>
                                  <p:childTnLst>
                                    <p:set>
                                      <p:cBhvr>
                                        <p:cTn id="77" dur="1" fill="hold">
                                          <p:stCondLst>
                                            <p:cond delay="0"/>
                                          </p:stCondLst>
                                        </p:cTn>
                                        <p:tgtEl>
                                          <p:spTgt spid="13"/>
                                        </p:tgtEl>
                                        <p:attrNameLst>
                                          <p:attrName>style.visibility</p:attrName>
                                        </p:attrNameLst>
                                      </p:cBhvr>
                                      <p:to>
                                        <p:strVal val="visible"/>
                                      </p:to>
                                    </p:set>
                                    <p:anim calcmode="lin" valueType="num">
                                      <p:cBhvr>
                                        <p:cTn id="78" dur="500" fill="hold"/>
                                        <p:tgtEl>
                                          <p:spTgt spid="13"/>
                                        </p:tgtEl>
                                        <p:attrNameLst>
                                          <p:attrName>ppt_w</p:attrName>
                                        </p:attrNameLst>
                                      </p:cBhvr>
                                      <p:tavLst>
                                        <p:tav tm="0">
                                          <p:val>
                                            <p:fltVal val="0"/>
                                          </p:val>
                                        </p:tav>
                                        <p:tav tm="100000">
                                          <p:val>
                                            <p:strVal val="#ppt_w"/>
                                          </p:val>
                                        </p:tav>
                                      </p:tavLst>
                                    </p:anim>
                                    <p:anim calcmode="lin" valueType="num">
                                      <p:cBhvr>
                                        <p:cTn id="79" dur="500" fill="hold"/>
                                        <p:tgtEl>
                                          <p:spTgt spid="13"/>
                                        </p:tgtEl>
                                        <p:attrNameLst>
                                          <p:attrName>ppt_h</p:attrName>
                                        </p:attrNameLst>
                                      </p:cBhvr>
                                      <p:tavLst>
                                        <p:tav tm="0">
                                          <p:val>
                                            <p:fltVal val="0"/>
                                          </p:val>
                                        </p:tav>
                                        <p:tav tm="100000">
                                          <p:val>
                                            <p:strVal val="#ppt_h"/>
                                          </p:val>
                                        </p:tav>
                                      </p:tavLst>
                                    </p:anim>
                                    <p:animEffect transition="in" filter="fade">
                                      <p:cBhvr>
                                        <p:cTn id="80" dur="500"/>
                                        <p:tgtEl>
                                          <p:spTgt spid="13"/>
                                        </p:tgtEl>
                                      </p:cBhvr>
                                    </p:animEffect>
                                  </p:childTnLst>
                                </p:cTn>
                              </p:par>
                            </p:childTnLst>
                          </p:cTn>
                        </p:par>
                        <p:par>
                          <p:cTn id="81" fill="hold">
                            <p:stCondLst>
                              <p:cond delay="500"/>
                            </p:stCondLst>
                            <p:childTnLst>
                              <p:par>
                                <p:cTn id="82" presetID="26" presetClass="emph" presetSubtype="0" fill="hold" nodeType="afterEffect">
                                  <p:stCondLst>
                                    <p:cond delay="0"/>
                                  </p:stCondLst>
                                  <p:childTnLst>
                                    <p:animEffect transition="out" filter="fade">
                                      <p:cBhvr>
                                        <p:cTn id="83" dur="500" tmFilter="0, 0; .2, .5; .8, .5; 1, 0"/>
                                        <p:tgtEl>
                                          <p:spTgt spid="2">
                                            <p:txEl>
                                              <p:pRg st="5" end="5"/>
                                            </p:txEl>
                                          </p:spTgt>
                                        </p:tgtEl>
                                      </p:cBhvr>
                                    </p:animEffect>
                                    <p:animScale>
                                      <p:cBhvr>
                                        <p:cTn id="84" dur="250" autoRev="1" fill="hold"/>
                                        <p:tgtEl>
                                          <p:spTgt spid="2">
                                            <p:txEl>
                                              <p:pRg st="5" end="5"/>
                                            </p:txEl>
                                          </p:spTgt>
                                        </p:tgtEl>
                                      </p:cBhvr>
                                      <p:by x="105000" y="105000"/>
                                    </p:animScale>
                                  </p:childTnLst>
                                </p:cTn>
                              </p:par>
                            </p:childTnLst>
                          </p:cTn>
                        </p:par>
                        <p:par>
                          <p:cTn id="85" fill="hold">
                            <p:stCondLst>
                              <p:cond delay="1000"/>
                            </p:stCondLst>
                            <p:childTnLst>
                              <p:par>
                                <p:cTn id="86" presetID="26" presetClass="emph" presetSubtype="0" fill="hold" nodeType="afterEffect">
                                  <p:stCondLst>
                                    <p:cond delay="0"/>
                                  </p:stCondLst>
                                  <p:childTnLst>
                                    <p:animEffect transition="out" filter="fade">
                                      <p:cBhvr>
                                        <p:cTn id="87" dur="500" tmFilter="0, 0; .2, .5; .8, .5; 1, 0"/>
                                        <p:tgtEl>
                                          <p:spTgt spid="2">
                                            <p:txEl>
                                              <p:pRg st="6" end="6"/>
                                            </p:txEl>
                                          </p:spTgt>
                                        </p:tgtEl>
                                      </p:cBhvr>
                                    </p:animEffect>
                                    <p:animScale>
                                      <p:cBhvr>
                                        <p:cTn id="88" dur="250" autoRev="1" fill="hold"/>
                                        <p:tgtEl>
                                          <p:spTgt spid="2">
                                            <p:txEl>
                                              <p:pRg st="6" end="6"/>
                                            </p:txEl>
                                          </p:spTgt>
                                        </p:tgtEl>
                                      </p:cBhvr>
                                      <p:by x="105000" y="105000"/>
                                    </p:animScale>
                                  </p:childTnLst>
                                </p:cTn>
                              </p:par>
                              <p:par>
                                <p:cTn id="89" presetID="26" presetClass="emph" presetSubtype="0" fill="hold" grpId="1" nodeType="withEffect">
                                  <p:stCondLst>
                                    <p:cond delay="0"/>
                                  </p:stCondLst>
                                  <p:childTnLst>
                                    <p:animEffect transition="out" filter="fade">
                                      <p:cBhvr>
                                        <p:cTn id="90" dur="500" tmFilter="0, 0; .2, .5; .8, .5; 1, 0"/>
                                        <p:tgtEl>
                                          <p:spTgt spid="13"/>
                                        </p:tgtEl>
                                      </p:cBhvr>
                                    </p:animEffect>
                                    <p:animScale>
                                      <p:cBhvr>
                                        <p:cTn id="91" dur="250" autoRev="1" fill="hold"/>
                                        <p:tgtEl>
                                          <p:spTgt spid="13"/>
                                        </p:tgtEl>
                                      </p:cBhvr>
                                      <p:by x="105000" y="105000"/>
                                    </p:animScale>
                                  </p:childTnLst>
                                </p:cTn>
                              </p:par>
                            </p:childTnLst>
                          </p:cTn>
                        </p:par>
                      </p:childTnLst>
                    </p:cTn>
                  </p:par>
                  <p:par>
                    <p:cTn id="92" fill="hold">
                      <p:stCondLst>
                        <p:cond delay="indefinite"/>
                      </p:stCondLst>
                      <p:childTnLst>
                        <p:par>
                          <p:cTn id="93" fill="hold">
                            <p:stCondLst>
                              <p:cond delay="0"/>
                            </p:stCondLst>
                            <p:childTnLst>
                              <p:par>
                                <p:cTn id="94" presetID="53" presetClass="entr" presetSubtype="16" fill="hold" nodeType="clickEffect">
                                  <p:stCondLst>
                                    <p:cond delay="0"/>
                                  </p:stCondLst>
                                  <p:childTnLst>
                                    <p:set>
                                      <p:cBhvr>
                                        <p:cTn id="95" dur="1" fill="hold">
                                          <p:stCondLst>
                                            <p:cond delay="0"/>
                                          </p:stCondLst>
                                        </p:cTn>
                                        <p:tgtEl>
                                          <p:spTgt spid="2">
                                            <p:txEl>
                                              <p:pRg st="7" end="7"/>
                                            </p:txEl>
                                          </p:spTgt>
                                        </p:tgtEl>
                                        <p:attrNameLst>
                                          <p:attrName>style.visibility</p:attrName>
                                        </p:attrNameLst>
                                      </p:cBhvr>
                                      <p:to>
                                        <p:strVal val="visible"/>
                                      </p:to>
                                    </p:set>
                                    <p:anim calcmode="lin" valueType="num">
                                      <p:cBhvr>
                                        <p:cTn id="96" dur="500" fill="hold"/>
                                        <p:tgtEl>
                                          <p:spTgt spid="2">
                                            <p:txEl>
                                              <p:pRg st="7" end="7"/>
                                            </p:txEl>
                                          </p:spTgt>
                                        </p:tgtEl>
                                        <p:attrNameLst>
                                          <p:attrName>ppt_w</p:attrName>
                                        </p:attrNameLst>
                                      </p:cBhvr>
                                      <p:tavLst>
                                        <p:tav tm="0">
                                          <p:val>
                                            <p:fltVal val="0"/>
                                          </p:val>
                                        </p:tav>
                                        <p:tav tm="100000">
                                          <p:val>
                                            <p:strVal val="#ppt_w"/>
                                          </p:val>
                                        </p:tav>
                                      </p:tavLst>
                                    </p:anim>
                                    <p:anim calcmode="lin" valueType="num">
                                      <p:cBhvr>
                                        <p:cTn id="97" dur="500" fill="hold"/>
                                        <p:tgtEl>
                                          <p:spTgt spid="2">
                                            <p:txEl>
                                              <p:pRg st="7" end="7"/>
                                            </p:txEl>
                                          </p:spTgt>
                                        </p:tgtEl>
                                        <p:attrNameLst>
                                          <p:attrName>ppt_h</p:attrName>
                                        </p:attrNameLst>
                                      </p:cBhvr>
                                      <p:tavLst>
                                        <p:tav tm="0">
                                          <p:val>
                                            <p:fltVal val="0"/>
                                          </p:val>
                                        </p:tav>
                                        <p:tav tm="100000">
                                          <p:val>
                                            <p:strVal val="#ppt_h"/>
                                          </p:val>
                                        </p:tav>
                                      </p:tavLst>
                                    </p:anim>
                                    <p:animEffect transition="in" filter="fade">
                                      <p:cBhvr>
                                        <p:cTn id="98" dur="500"/>
                                        <p:tgtEl>
                                          <p:spTgt spid="2">
                                            <p:txEl>
                                              <p:pRg st="7" end="7"/>
                                            </p:txEl>
                                          </p:spTgt>
                                        </p:tgtEl>
                                      </p:cBhvr>
                                    </p:animEffect>
                                  </p:childTnLst>
                                </p:cTn>
                              </p:par>
                              <p:par>
                                <p:cTn id="99" presetID="53" presetClass="entr" presetSubtype="16" fill="hold" nodeType="withEffect">
                                  <p:stCondLst>
                                    <p:cond delay="0"/>
                                  </p:stCondLst>
                                  <p:childTnLst>
                                    <p:set>
                                      <p:cBhvr>
                                        <p:cTn id="100" dur="1" fill="hold">
                                          <p:stCondLst>
                                            <p:cond delay="0"/>
                                          </p:stCondLst>
                                        </p:cTn>
                                        <p:tgtEl>
                                          <p:spTgt spid="2">
                                            <p:txEl>
                                              <p:pRg st="8" end="8"/>
                                            </p:txEl>
                                          </p:spTgt>
                                        </p:tgtEl>
                                        <p:attrNameLst>
                                          <p:attrName>style.visibility</p:attrName>
                                        </p:attrNameLst>
                                      </p:cBhvr>
                                      <p:to>
                                        <p:strVal val="visible"/>
                                      </p:to>
                                    </p:set>
                                    <p:anim calcmode="lin" valueType="num">
                                      <p:cBhvr>
                                        <p:cTn id="101" dur="500" fill="hold"/>
                                        <p:tgtEl>
                                          <p:spTgt spid="2">
                                            <p:txEl>
                                              <p:pRg st="8" end="8"/>
                                            </p:txEl>
                                          </p:spTgt>
                                        </p:tgtEl>
                                        <p:attrNameLst>
                                          <p:attrName>ppt_w</p:attrName>
                                        </p:attrNameLst>
                                      </p:cBhvr>
                                      <p:tavLst>
                                        <p:tav tm="0">
                                          <p:val>
                                            <p:fltVal val="0"/>
                                          </p:val>
                                        </p:tav>
                                        <p:tav tm="100000">
                                          <p:val>
                                            <p:strVal val="#ppt_w"/>
                                          </p:val>
                                        </p:tav>
                                      </p:tavLst>
                                    </p:anim>
                                    <p:anim calcmode="lin" valueType="num">
                                      <p:cBhvr>
                                        <p:cTn id="102" dur="500" fill="hold"/>
                                        <p:tgtEl>
                                          <p:spTgt spid="2">
                                            <p:txEl>
                                              <p:pRg st="8" end="8"/>
                                            </p:txEl>
                                          </p:spTgt>
                                        </p:tgtEl>
                                        <p:attrNameLst>
                                          <p:attrName>ppt_h</p:attrName>
                                        </p:attrNameLst>
                                      </p:cBhvr>
                                      <p:tavLst>
                                        <p:tav tm="0">
                                          <p:val>
                                            <p:fltVal val="0"/>
                                          </p:val>
                                        </p:tav>
                                        <p:tav tm="100000">
                                          <p:val>
                                            <p:strVal val="#ppt_h"/>
                                          </p:val>
                                        </p:tav>
                                      </p:tavLst>
                                    </p:anim>
                                    <p:animEffect transition="in" filter="fade">
                                      <p:cBhvr>
                                        <p:cTn id="103" dur="500"/>
                                        <p:tgtEl>
                                          <p:spTgt spid="2">
                                            <p:txEl>
                                              <p:pRg st="8" end="8"/>
                                            </p:txEl>
                                          </p:spTgt>
                                        </p:tgtEl>
                                      </p:cBhvr>
                                    </p:animEffect>
                                  </p:childTnLst>
                                </p:cTn>
                              </p:par>
                              <p:par>
                                <p:cTn id="104" presetID="53" presetClass="entr" presetSubtype="16" fill="hold" grpId="0" nodeType="withEffect">
                                  <p:stCondLst>
                                    <p:cond delay="0"/>
                                  </p:stCondLst>
                                  <p:childTnLst>
                                    <p:set>
                                      <p:cBhvr>
                                        <p:cTn id="105" dur="1" fill="hold">
                                          <p:stCondLst>
                                            <p:cond delay="0"/>
                                          </p:stCondLst>
                                        </p:cTn>
                                        <p:tgtEl>
                                          <p:spTgt spid="14"/>
                                        </p:tgtEl>
                                        <p:attrNameLst>
                                          <p:attrName>style.visibility</p:attrName>
                                        </p:attrNameLst>
                                      </p:cBhvr>
                                      <p:to>
                                        <p:strVal val="visible"/>
                                      </p:to>
                                    </p:set>
                                    <p:anim calcmode="lin" valueType="num">
                                      <p:cBhvr>
                                        <p:cTn id="106" dur="500" fill="hold"/>
                                        <p:tgtEl>
                                          <p:spTgt spid="14"/>
                                        </p:tgtEl>
                                        <p:attrNameLst>
                                          <p:attrName>ppt_w</p:attrName>
                                        </p:attrNameLst>
                                      </p:cBhvr>
                                      <p:tavLst>
                                        <p:tav tm="0">
                                          <p:val>
                                            <p:fltVal val="0"/>
                                          </p:val>
                                        </p:tav>
                                        <p:tav tm="100000">
                                          <p:val>
                                            <p:strVal val="#ppt_w"/>
                                          </p:val>
                                        </p:tav>
                                      </p:tavLst>
                                    </p:anim>
                                    <p:anim calcmode="lin" valueType="num">
                                      <p:cBhvr>
                                        <p:cTn id="107" dur="500" fill="hold"/>
                                        <p:tgtEl>
                                          <p:spTgt spid="14"/>
                                        </p:tgtEl>
                                        <p:attrNameLst>
                                          <p:attrName>ppt_h</p:attrName>
                                        </p:attrNameLst>
                                      </p:cBhvr>
                                      <p:tavLst>
                                        <p:tav tm="0">
                                          <p:val>
                                            <p:fltVal val="0"/>
                                          </p:val>
                                        </p:tav>
                                        <p:tav tm="100000">
                                          <p:val>
                                            <p:strVal val="#ppt_h"/>
                                          </p:val>
                                        </p:tav>
                                      </p:tavLst>
                                    </p:anim>
                                    <p:animEffect transition="in" filter="fade">
                                      <p:cBhvr>
                                        <p:cTn id="108" dur="500"/>
                                        <p:tgtEl>
                                          <p:spTgt spid="14"/>
                                        </p:tgtEl>
                                      </p:cBhvr>
                                    </p:animEffect>
                                  </p:childTnLst>
                                </p:cTn>
                              </p:par>
                            </p:childTnLst>
                          </p:cTn>
                        </p:par>
                        <p:par>
                          <p:cTn id="109" fill="hold">
                            <p:stCondLst>
                              <p:cond delay="500"/>
                            </p:stCondLst>
                            <p:childTnLst>
                              <p:par>
                                <p:cTn id="110" presetID="26" presetClass="emph" presetSubtype="0" fill="hold" nodeType="afterEffect">
                                  <p:stCondLst>
                                    <p:cond delay="0"/>
                                  </p:stCondLst>
                                  <p:childTnLst>
                                    <p:animEffect transition="out" filter="fade">
                                      <p:cBhvr>
                                        <p:cTn id="111" dur="500" tmFilter="0, 0; .2, .5; .8, .5; 1, 0"/>
                                        <p:tgtEl>
                                          <p:spTgt spid="2">
                                            <p:txEl>
                                              <p:pRg st="7" end="7"/>
                                            </p:txEl>
                                          </p:spTgt>
                                        </p:tgtEl>
                                      </p:cBhvr>
                                    </p:animEffect>
                                    <p:animScale>
                                      <p:cBhvr>
                                        <p:cTn id="112" dur="250" autoRev="1" fill="hold"/>
                                        <p:tgtEl>
                                          <p:spTgt spid="2">
                                            <p:txEl>
                                              <p:pRg st="7" end="7"/>
                                            </p:txEl>
                                          </p:spTgt>
                                        </p:tgtEl>
                                      </p:cBhvr>
                                      <p:by x="105000" y="105000"/>
                                    </p:animScale>
                                  </p:childTnLst>
                                </p:cTn>
                              </p:par>
                            </p:childTnLst>
                          </p:cTn>
                        </p:par>
                        <p:par>
                          <p:cTn id="113" fill="hold">
                            <p:stCondLst>
                              <p:cond delay="1000"/>
                            </p:stCondLst>
                            <p:childTnLst>
                              <p:par>
                                <p:cTn id="114" presetID="26" presetClass="emph" presetSubtype="0" fill="hold" nodeType="afterEffect">
                                  <p:stCondLst>
                                    <p:cond delay="0"/>
                                  </p:stCondLst>
                                  <p:childTnLst>
                                    <p:animEffect transition="out" filter="fade">
                                      <p:cBhvr>
                                        <p:cTn id="115" dur="500" tmFilter="0, 0; .2, .5; .8, .5; 1, 0"/>
                                        <p:tgtEl>
                                          <p:spTgt spid="2">
                                            <p:txEl>
                                              <p:pRg st="8" end="8"/>
                                            </p:txEl>
                                          </p:spTgt>
                                        </p:tgtEl>
                                      </p:cBhvr>
                                    </p:animEffect>
                                    <p:animScale>
                                      <p:cBhvr>
                                        <p:cTn id="116" dur="250" autoRev="1" fill="hold"/>
                                        <p:tgtEl>
                                          <p:spTgt spid="2">
                                            <p:txEl>
                                              <p:pRg st="8" end="8"/>
                                            </p:txEl>
                                          </p:spTgt>
                                        </p:tgtEl>
                                      </p:cBhvr>
                                      <p:by x="105000" y="105000"/>
                                    </p:animScale>
                                  </p:childTnLst>
                                </p:cTn>
                              </p:par>
                              <p:par>
                                <p:cTn id="117" presetID="26" presetClass="emph" presetSubtype="0" fill="hold" grpId="1" nodeType="withEffect">
                                  <p:stCondLst>
                                    <p:cond delay="0"/>
                                  </p:stCondLst>
                                  <p:childTnLst>
                                    <p:animEffect transition="out" filter="fade">
                                      <p:cBhvr>
                                        <p:cTn id="118" dur="500" tmFilter="0, 0; .2, .5; .8, .5; 1, 0"/>
                                        <p:tgtEl>
                                          <p:spTgt spid="14"/>
                                        </p:tgtEl>
                                      </p:cBhvr>
                                    </p:animEffect>
                                    <p:animScale>
                                      <p:cBhvr>
                                        <p:cTn id="119" dur="250" autoRev="1" fill="hold"/>
                                        <p:tgtEl>
                                          <p:spTgt spid="1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1" grpId="1" animBg="1"/>
      <p:bldP spid="12" grpId="0" animBg="1"/>
      <p:bldP spid="12" grpId="1" animBg="1"/>
      <p:bldP spid="13" grpId="0" animBg="1"/>
      <p:bldP spid="13" grpId="1" animBg="1"/>
      <p:bldP spid="14" grpId="0" animBg="1"/>
      <p:bldP spid="14" grpId="1"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WsfComponentList</a:t>
            </a:r>
            <a:endParaRPr lang="en-US" dirty="0"/>
          </a:p>
        </p:txBody>
      </p:sp>
      <p:sp>
        <p:nvSpPr>
          <p:cNvPr id="4" name="Content Placeholder 3"/>
          <p:cNvSpPr>
            <a:spLocks noGrp="1"/>
          </p:cNvSpPr>
          <p:nvPr>
            <p:ph idx="1"/>
          </p:nvPr>
        </p:nvSpPr>
        <p:spPr>
          <a:xfrm>
            <a:off x="0" y="1190305"/>
            <a:ext cx="4067503" cy="4729647"/>
          </a:xfrm>
        </p:spPr>
        <p:txBody>
          <a:bodyPr>
            <a:normAutofit fontScale="77500" lnSpcReduction="20000"/>
          </a:bodyPr>
          <a:lstStyle/>
          <a:p>
            <a:r>
              <a:rPr lang="en-US" sz="2900" b="0" dirty="0"/>
              <a:t>Provide Methods to Maintain and Manage Components</a:t>
            </a:r>
          </a:p>
          <a:p>
            <a:pPr lvl="1"/>
            <a:r>
              <a:rPr lang="en-US" sz="2200" dirty="0"/>
              <a:t>Add</a:t>
            </a:r>
          </a:p>
          <a:p>
            <a:pPr lvl="1"/>
            <a:r>
              <a:rPr lang="en-US" sz="2200" dirty="0"/>
              <a:t>Remove</a:t>
            </a:r>
          </a:p>
          <a:p>
            <a:pPr lvl="1"/>
            <a:r>
              <a:rPr lang="en-US" sz="2200" dirty="0"/>
              <a:t>Iterate</a:t>
            </a:r>
            <a:r>
              <a:rPr lang="en-US" sz="2200" b="0" dirty="0"/>
              <a:t> </a:t>
            </a:r>
          </a:p>
          <a:p>
            <a:pPr lvl="1"/>
            <a:r>
              <a:rPr lang="en-US" sz="2200" dirty="0"/>
              <a:t>Find</a:t>
            </a:r>
          </a:p>
          <a:p>
            <a:pPr lvl="1"/>
            <a:r>
              <a:rPr lang="en-US" sz="2200" dirty="0"/>
              <a:t>FindByRole</a:t>
            </a:r>
          </a:p>
          <a:p>
            <a:r>
              <a:rPr lang="en-US" sz="2900" b="0" dirty="0"/>
              <a:t>Callbacks</a:t>
            </a:r>
          </a:p>
          <a:p>
            <a:pPr lvl="1"/>
            <a:r>
              <a:rPr lang="en-US" sz="2100" dirty="0"/>
              <a:t>Added/Deleted</a:t>
            </a:r>
          </a:p>
          <a:p>
            <a:r>
              <a:rPr lang="en-US" sz="2900" b="0" dirty="0"/>
              <a:t>Component “Role” Enumerations Defined for Each Component Type</a:t>
            </a:r>
          </a:p>
          <a:p>
            <a:pPr lvl="1"/>
            <a:r>
              <a:rPr lang="en-US" sz="2100" b="0" dirty="0"/>
              <a:t>Supports </a:t>
            </a:r>
            <a:r>
              <a:rPr lang="en-US" sz="2100" dirty="0"/>
              <a:t>Find</a:t>
            </a:r>
            <a:r>
              <a:rPr lang="en-US" sz="2100" b="0" dirty="0"/>
              <a:t> and </a:t>
            </a:r>
            <a:r>
              <a:rPr lang="en-US" sz="2100" dirty="0"/>
              <a:t>FindByRole</a:t>
            </a:r>
          </a:p>
          <a:p>
            <a:endParaRPr lang="en-US" b="0" dirty="0"/>
          </a:p>
          <a:p>
            <a:endParaRPr lang="en-US" b="0" dirty="0"/>
          </a:p>
        </p:txBody>
      </p:sp>
      <p:sp>
        <p:nvSpPr>
          <p:cNvPr id="32" name="Text Box 14"/>
          <p:cNvSpPr txBox="1">
            <a:spLocks noChangeArrowheads="1"/>
          </p:cNvSpPr>
          <p:nvPr/>
        </p:nvSpPr>
        <p:spPr bwMode="auto">
          <a:xfrm>
            <a:off x="5562600" y="1775836"/>
            <a:ext cx="1657350" cy="336550"/>
          </a:xfrm>
          <a:prstGeom prst="rect">
            <a:avLst/>
          </a:prstGeom>
          <a:solidFill>
            <a:srgbClr val="9BBB59">
              <a:lumMod val="60000"/>
              <a:lumOff val="40000"/>
            </a:srgbClr>
          </a:solidFill>
          <a:ln w="12700" algn="ctr">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nchor="ctr" anchorCtr="1"/>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en-US" sz="1100" b="0" i="0" u="none" strike="noStrike" kern="0" cap="none" spc="0" normalizeH="0" baseline="0" noProof="0" dirty="0" smtClean="0">
                <a:ln>
                  <a:noFill/>
                </a:ln>
                <a:solidFill>
                  <a:prstClr val="black"/>
                </a:solidFill>
                <a:effectLst/>
                <a:uLnTx/>
                <a:uFillTx/>
                <a:latin typeface="Arial"/>
              </a:rPr>
              <a:t>WsfComponentList</a:t>
            </a:r>
          </a:p>
        </p:txBody>
      </p:sp>
      <p:sp>
        <p:nvSpPr>
          <p:cNvPr id="33" name="Text Box 14"/>
          <p:cNvSpPr txBox="1">
            <a:spLocks noChangeArrowheads="1"/>
          </p:cNvSpPr>
          <p:nvPr/>
        </p:nvSpPr>
        <p:spPr bwMode="auto">
          <a:xfrm>
            <a:off x="5562600" y="2405955"/>
            <a:ext cx="1657350" cy="498271"/>
          </a:xfrm>
          <a:prstGeom prst="rect">
            <a:avLst/>
          </a:prstGeom>
          <a:solidFill>
            <a:srgbClr val="9BBB59">
              <a:lumMod val="60000"/>
              <a:lumOff val="40000"/>
            </a:srgbClr>
          </a:solidFill>
          <a:ln w="12700" algn="ctr">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nchor="ctr" anchorCtr="1"/>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en-US" sz="1100" b="0" i="0" u="none" strike="noStrike" kern="0" cap="none" spc="0" normalizeH="0" baseline="0" noProof="0" dirty="0" smtClean="0">
                <a:ln>
                  <a:noFill/>
                </a:ln>
                <a:solidFill>
                  <a:prstClr val="black"/>
                </a:solidFill>
                <a:effectLst/>
                <a:uLnTx/>
                <a:uFillTx/>
                <a:latin typeface="Arial"/>
              </a:rPr>
              <a:t>Component and Part Type Enumerations</a:t>
            </a:r>
          </a:p>
        </p:txBody>
      </p:sp>
      <p:sp>
        <p:nvSpPr>
          <p:cNvPr id="34" name="Text Box 14"/>
          <p:cNvSpPr txBox="1">
            <a:spLocks noChangeArrowheads="1"/>
          </p:cNvSpPr>
          <p:nvPr/>
        </p:nvSpPr>
        <p:spPr bwMode="auto">
          <a:xfrm>
            <a:off x="5558259" y="3013815"/>
            <a:ext cx="1657350" cy="498271"/>
          </a:xfrm>
          <a:prstGeom prst="rect">
            <a:avLst/>
          </a:prstGeom>
          <a:solidFill>
            <a:srgbClr val="9BBB59">
              <a:lumMod val="60000"/>
              <a:lumOff val="40000"/>
            </a:srgbClr>
          </a:solidFill>
          <a:ln w="12700" algn="ctr">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nchor="ctr" anchorCtr="1"/>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en-US" sz="1100" b="0" i="0" u="none" strike="noStrike" kern="0" cap="none" spc="0" normalizeH="0" baseline="0" noProof="0" dirty="0" smtClean="0">
                <a:ln>
                  <a:noFill/>
                </a:ln>
                <a:solidFill>
                  <a:prstClr val="black"/>
                </a:solidFill>
                <a:effectLst/>
                <a:uLnTx/>
                <a:uFillTx/>
                <a:latin typeface="Arial"/>
              </a:rPr>
              <a:t>Part Type Enumerations</a:t>
            </a:r>
          </a:p>
        </p:txBody>
      </p:sp>
      <p:sp>
        <p:nvSpPr>
          <p:cNvPr id="2" name="TextBox 1"/>
          <p:cNvSpPr txBox="1"/>
          <p:nvPr/>
        </p:nvSpPr>
        <p:spPr>
          <a:xfrm>
            <a:off x="4116327" y="4413515"/>
            <a:ext cx="5149167" cy="1600438"/>
          </a:xfrm>
          <a:prstGeom prst="rect">
            <a:avLst/>
          </a:prstGeom>
          <a:noFill/>
        </p:spPr>
        <p:txBody>
          <a:bodyPr wrap="none" rtlCol="0">
            <a:spAutoFit/>
          </a:bodyPr>
          <a:lstStyle/>
          <a:p>
            <a:r>
              <a:rPr lang="en-US" dirty="0" smtClean="0">
                <a:latin typeface="Arial" pitchFamily="34" charset="0"/>
                <a:cs typeface="Arial" pitchFamily="34" charset="0"/>
              </a:rPr>
              <a:t>There are many component lists, such as: </a:t>
            </a:r>
          </a:p>
          <a:p>
            <a:pPr marL="285750" indent="-285750">
              <a:buFont typeface="Arial" panose="020B0604020202020204" pitchFamily="34" charset="0"/>
              <a:buChar char="•"/>
            </a:pPr>
            <a:r>
              <a:rPr lang="en-US" sz="1600" b="1" dirty="0" smtClean="0">
                <a:latin typeface="Arial" pitchFamily="34" charset="0"/>
                <a:cs typeface="Arial" pitchFamily="34" charset="0"/>
              </a:rPr>
              <a:t>WsfPlatformComponentList</a:t>
            </a:r>
          </a:p>
          <a:p>
            <a:pPr marL="285750" indent="-285750">
              <a:buFont typeface="Arial" panose="020B0604020202020204" pitchFamily="34" charset="0"/>
              <a:buChar char="•"/>
            </a:pPr>
            <a:r>
              <a:rPr lang="en-US" sz="1600" b="1" dirty="0" smtClean="0">
                <a:latin typeface="Arial" pitchFamily="34" charset="0"/>
                <a:cs typeface="Arial" pitchFamily="34" charset="0"/>
              </a:rPr>
              <a:t>ComponentList</a:t>
            </a:r>
            <a:r>
              <a:rPr lang="en-US" sz="1600" dirty="0" smtClean="0">
                <a:latin typeface="Arial" pitchFamily="34" charset="0"/>
                <a:cs typeface="Arial" pitchFamily="34" charset="0"/>
              </a:rPr>
              <a:t> (for </a:t>
            </a:r>
            <a:r>
              <a:rPr lang="en-US" sz="1600" b="1" dirty="0" smtClean="0">
                <a:latin typeface="Arial" pitchFamily="34" charset="0"/>
                <a:cs typeface="Arial" pitchFamily="34" charset="0"/>
              </a:rPr>
              <a:t>WsfProcessorComponent</a:t>
            </a:r>
            <a:r>
              <a:rPr lang="en-US" sz="1600" dirty="0" smtClean="0">
                <a:latin typeface="Arial" pitchFamily="34" charset="0"/>
                <a:cs typeface="Arial" pitchFamily="34" charset="0"/>
              </a:rPr>
              <a:t>)</a:t>
            </a:r>
          </a:p>
          <a:p>
            <a:pPr marL="285750" indent="-285750">
              <a:buFont typeface="Arial" panose="020B0604020202020204" pitchFamily="34" charset="0"/>
              <a:buChar char="•"/>
            </a:pPr>
            <a:r>
              <a:rPr lang="en-US" sz="1600" b="1" dirty="0" smtClean="0">
                <a:latin typeface="Arial" pitchFamily="34" charset="0"/>
                <a:cs typeface="Arial" pitchFamily="34" charset="0"/>
              </a:rPr>
              <a:t>ComponentList</a:t>
            </a:r>
            <a:r>
              <a:rPr lang="en-US" sz="1600" dirty="0" smtClean="0">
                <a:latin typeface="Arial" pitchFamily="34" charset="0"/>
                <a:cs typeface="Arial" pitchFamily="34" charset="0"/>
              </a:rPr>
              <a:t> (for </a:t>
            </a:r>
            <a:r>
              <a:rPr lang="en-US" sz="1600" b="1" dirty="0" smtClean="0">
                <a:latin typeface="Arial" pitchFamily="34" charset="0"/>
                <a:cs typeface="Arial" pitchFamily="34" charset="0"/>
              </a:rPr>
              <a:t>WsfSensorComponent</a:t>
            </a:r>
            <a:r>
              <a:rPr lang="en-US" sz="1600" dirty="0" smtClean="0">
                <a:latin typeface="Arial" pitchFamily="34" charset="0"/>
                <a:cs typeface="Arial" pitchFamily="34" charset="0"/>
              </a:rPr>
              <a:t>)</a:t>
            </a:r>
          </a:p>
          <a:p>
            <a:pPr marL="285750" indent="-285750">
              <a:buFont typeface="Arial" panose="020B0604020202020204" pitchFamily="34" charset="0"/>
              <a:buChar char="•"/>
            </a:pPr>
            <a:r>
              <a:rPr lang="en-US" sz="1600" b="1" dirty="0" smtClean="0">
                <a:latin typeface="Arial" pitchFamily="34" charset="0"/>
                <a:cs typeface="Arial" pitchFamily="34" charset="0"/>
              </a:rPr>
              <a:t>ComponentList</a:t>
            </a:r>
            <a:r>
              <a:rPr lang="en-US" sz="1600" dirty="0" smtClean="0">
                <a:latin typeface="Arial" pitchFamily="34" charset="0"/>
                <a:cs typeface="Arial" pitchFamily="34" charset="0"/>
              </a:rPr>
              <a:t> (for comm’s </a:t>
            </a:r>
            <a:r>
              <a:rPr lang="en-US" sz="1600" b="1" dirty="0" smtClean="0">
                <a:latin typeface="Arial" pitchFamily="34" charset="0"/>
                <a:cs typeface="Arial" pitchFamily="34" charset="0"/>
              </a:rPr>
              <a:t>Component</a:t>
            </a:r>
            <a:r>
              <a:rPr lang="en-US" sz="1600" dirty="0" smtClean="0">
                <a:latin typeface="Arial" pitchFamily="34" charset="0"/>
                <a:cs typeface="Arial" pitchFamily="34" charset="0"/>
              </a:rPr>
              <a:t>)</a:t>
            </a:r>
          </a:p>
          <a:p>
            <a:pPr marL="285750" indent="-285750">
              <a:buFont typeface="Arial" panose="020B0604020202020204" pitchFamily="34" charset="0"/>
              <a:buChar char="•"/>
            </a:pPr>
            <a:r>
              <a:rPr lang="en-US" sz="1600" b="1" dirty="0" smtClean="0">
                <a:latin typeface="Arial" pitchFamily="34" charset="0"/>
                <a:cs typeface="Arial" pitchFamily="34" charset="0"/>
              </a:rPr>
              <a:t>WsfXioComponentList</a:t>
            </a:r>
            <a:r>
              <a:rPr lang="en-US" sz="1600" dirty="0" smtClean="0">
                <a:latin typeface="Arial" pitchFamily="34" charset="0"/>
                <a:cs typeface="Arial" pitchFamily="34" charset="0"/>
              </a:rPr>
              <a:t> (for </a:t>
            </a:r>
            <a:r>
              <a:rPr lang="en-US" sz="1600" b="1" dirty="0" smtClean="0">
                <a:latin typeface="Arial" pitchFamily="34" charset="0"/>
                <a:cs typeface="Arial" pitchFamily="34" charset="0"/>
              </a:rPr>
              <a:t>WsfXIO_Component</a:t>
            </a:r>
            <a:r>
              <a:rPr lang="en-US" sz="1600" dirty="0" smtClean="0">
                <a:latin typeface="Arial" pitchFamily="34" charset="0"/>
                <a:cs typeface="Arial" pitchFamily="34" charset="0"/>
              </a:rPr>
              <a:t>)</a:t>
            </a:r>
            <a:endParaRPr lang="en-US" sz="1600" b="1" dirty="0">
              <a:latin typeface="Arial" pitchFamily="34" charset="0"/>
              <a:cs typeface="Arial" pitchFamily="34" charset="0"/>
            </a:endParaRPr>
          </a:p>
        </p:txBody>
      </p:sp>
      <p:cxnSp>
        <p:nvCxnSpPr>
          <p:cNvPr id="8" name="Straight Connector 7"/>
          <p:cNvCxnSpPr/>
          <p:nvPr/>
        </p:nvCxnSpPr>
        <p:spPr>
          <a:xfrm flipH="1">
            <a:off x="3963949" y="1219200"/>
            <a:ext cx="8962" cy="518757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3885982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WsfPlatform Class Diagram</a:t>
            </a:r>
            <a:endParaRPr lang="en-US" dirty="0"/>
          </a:p>
        </p:txBody>
      </p:sp>
      <p:sp>
        <p:nvSpPr>
          <p:cNvPr id="4" name="Content Placeholder 3"/>
          <p:cNvSpPr>
            <a:spLocks noGrp="1"/>
          </p:cNvSpPr>
          <p:nvPr>
            <p:ph idx="1"/>
          </p:nvPr>
        </p:nvSpPr>
        <p:spPr>
          <a:xfrm>
            <a:off x="457200" y="2667000"/>
            <a:ext cx="8229600" cy="3459166"/>
          </a:xfrm>
        </p:spPr>
        <p:txBody>
          <a:bodyPr/>
          <a:lstStyle/>
          <a:p>
            <a:r>
              <a:rPr lang="en-US" sz="2000" b="0" dirty="0" smtClean="0"/>
              <a:t>Derives from:</a:t>
            </a:r>
          </a:p>
          <a:p>
            <a:pPr lvl="1"/>
            <a:r>
              <a:rPr lang="en-US" sz="1500" dirty="0" smtClean="0"/>
              <a:t>WsfComponent</a:t>
            </a:r>
            <a:r>
              <a:rPr lang="en-US" sz="1500" b="0" dirty="0" smtClean="0"/>
              <a:t> (Template class)</a:t>
            </a:r>
          </a:p>
          <a:p>
            <a:pPr lvl="1"/>
            <a:r>
              <a:rPr lang="en-US" sz="1500" dirty="0" smtClean="0"/>
              <a:t>WsfComponentList</a:t>
            </a:r>
            <a:r>
              <a:rPr lang="en-US" sz="1500" b="0" dirty="0" smtClean="0"/>
              <a:t> (Template class)</a:t>
            </a:r>
          </a:p>
          <a:p>
            <a:pPr lvl="1"/>
            <a:r>
              <a:rPr lang="en-US" sz="1500" dirty="0" smtClean="0"/>
              <a:t>WsfObject/WsfUniqueId</a:t>
            </a:r>
          </a:p>
          <a:p>
            <a:r>
              <a:rPr lang="en-US" sz="2000" b="0" dirty="0" smtClean="0"/>
              <a:t>Direct access to </a:t>
            </a:r>
            <a:r>
              <a:rPr lang="en-US" sz="2000" dirty="0" smtClean="0"/>
              <a:t>WsfComponentList</a:t>
            </a:r>
            <a:r>
              <a:rPr lang="en-US" sz="2000" b="0" dirty="0" smtClean="0"/>
              <a:t> functions</a:t>
            </a:r>
          </a:p>
          <a:p>
            <a:r>
              <a:rPr lang="en-US" sz="2000" b="0" dirty="0" smtClean="0"/>
              <a:t>Ability for a Platform to be a Component of another Platform</a:t>
            </a:r>
          </a:p>
          <a:p>
            <a:pPr lvl="1"/>
            <a:r>
              <a:rPr lang="en-US" sz="1500" b="0" dirty="0" smtClean="0"/>
              <a:t>Composition design pattern</a:t>
            </a:r>
            <a:endParaRPr lang="en-US" sz="1500" b="0" dirty="0"/>
          </a:p>
        </p:txBody>
      </p:sp>
      <p:grpSp>
        <p:nvGrpSpPr>
          <p:cNvPr id="3" name="Group 1"/>
          <p:cNvGrpSpPr>
            <a:grpSpLocks noChangeAspect="1"/>
          </p:cNvGrpSpPr>
          <p:nvPr/>
        </p:nvGrpSpPr>
        <p:grpSpPr bwMode="auto">
          <a:xfrm>
            <a:off x="164150" y="1523138"/>
            <a:ext cx="8857108" cy="1062228"/>
            <a:chOff x="0" y="0"/>
            <a:chExt cx="6804" cy="816"/>
          </a:xfrm>
        </p:grpSpPr>
        <p:pic>
          <p:nvPicPr>
            <p:cNvPr id="27" name="Picture 2" descr="C:\DATA\afsim_unclass_all\BUILD\wsf_install\doxygen\html\de\dd7\classWsfPlatform.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6804" cy="816"/>
            </a:xfrm>
            <a:prstGeom prst="rect">
              <a:avLst/>
            </a:prstGeom>
            <a:noFill/>
            <a:extLst>
              <a:ext uri="{909E8E84-426E-40DD-AFC4-6F175D3DCCD1}">
                <a14:hiddenFill xmlns:a14="http://schemas.microsoft.com/office/drawing/2010/main">
                  <a:solidFill>
                    <a:srgbClr val="FFFFFF"/>
                  </a:solidFill>
                </a14:hiddenFill>
              </a:ext>
            </a:extLst>
          </p:spPr>
        </p:pic>
        <p:sp>
          <p:nvSpPr>
            <p:cNvPr id="28" name="Rectangle 8">
              <a:hlinkClick r:id="rId3" tooltip="The non-templated base class for a component list. "/>
            </p:cNvPr>
            <p:cNvSpPr>
              <a:spLocks noChangeArrowheads="1"/>
            </p:cNvSpPr>
            <p:nvPr/>
          </p:nvSpPr>
          <p:spPr bwMode="auto">
            <a:xfrm>
              <a:off x="3432" y="0"/>
              <a:ext cx="1656" cy="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endParaRPr lang="en-US" dirty="0"/>
            </a:p>
          </p:txBody>
        </p:sp>
        <p:sp>
          <p:nvSpPr>
            <p:cNvPr id="29" name="Rectangle 28">
              <a:hlinkClick r:id="rId4" tooltip="A generic object with discoverable interfaces. "/>
            </p:cNvPr>
            <p:cNvSpPr>
              <a:spLocks noChangeArrowheads="1"/>
            </p:cNvSpPr>
            <p:nvPr/>
          </p:nvSpPr>
          <p:spPr bwMode="auto">
            <a:xfrm>
              <a:off x="1716" y="0"/>
              <a:ext cx="1656" cy="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endParaRPr lang="en-US" dirty="0"/>
            </a:p>
          </p:txBody>
        </p:sp>
        <p:sp>
          <p:nvSpPr>
            <p:cNvPr id="30" name="Rectangle 6">
              <a:hlinkClick r:id="rId5" tooltip="A class that maintains a unique identifier for an object. "/>
            </p:cNvPr>
            <p:cNvSpPr>
              <a:spLocks noChangeArrowheads="1"/>
            </p:cNvSpPr>
            <p:nvPr/>
          </p:nvSpPr>
          <p:spPr bwMode="auto">
            <a:xfrm>
              <a:off x="5148" y="336"/>
              <a:ext cx="1656" cy="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endParaRPr lang="en-US" dirty="0"/>
            </a:p>
          </p:txBody>
        </p:sp>
        <p:sp>
          <p:nvSpPr>
            <p:cNvPr id="31" name="Rectangle 5">
              <a:hlinkClick r:id="rId6" tooltip="A component list that stores only components of a specified type. "/>
            </p:cNvPr>
            <p:cNvSpPr>
              <a:spLocks noChangeArrowheads="1"/>
            </p:cNvSpPr>
            <p:nvPr/>
          </p:nvSpPr>
          <p:spPr bwMode="auto">
            <a:xfrm>
              <a:off x="3432" y="336"/>
              <a:ext cx="1656" cy="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endParaRPr lang="en-US" dirty="0"/>
            </a:p>
          </p:txBody>
        </p:sp>
        <p:sp>
          <p:nvSpPr>
            <p:cNvPr id="32" name="Rectangle 4">
              <a:hlinkClick r:id="rId7" tooltip="A templated version of a component that supports type-specific attachment. "/>
            </p:cNvPr>
            <p:cNvSpPr>
              <a:spLocks noChangeArrowheads="1"/>
            </p:cNvSpPr>
            <p:nvPr/>
          </p:nvSpPr>
          <p:spPr bwMode="auto">
            <a:xfrm>
              <a:off x="1716" y="336"/>
              <a:ext cx="1656" cy="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endParaRPr lang="en-US" dirty="0"/>
            </a:p>
          </p:txBody>
        </p:sp>
        <p:sp>
          <p:nvSpPr>
            <p:cNvPr id="33" name="Rectangle 3">
              <a:hlinkClick r:id="rId8" tooltip="A base class for objects that have a name and a type. "/>
            </p:cNvPr>
            <p:cNvSpPr>
              <a:spLocks noChangeArrowheads="1"/>
            </p:cNvSpPr>
            <p:nvPr/>
          </p:nvSpPr>
          <p:spPr bwMode="auto">
            <a:xfrm>
              <a:off x="0" y="336"/>
              <a:ext cx="1656" cy="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27862785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WsfSensor Component Example</a:t>
            </a:r>
          </a:p>
        </p:txBody>
      </p:sp>
      <p:pic>
        <p:nvPicPr>
          <p:cNvPr id="13" name="Picture 2" descr="C:\DATA\afsim_unclass_all\BUILD\wsf_install\doxygen\html\d0\d47\classWsfSensor.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r="11918" b="73016"/>
          <a:stretch/>
        </p:blipFill>
        <p:spPr bwMode="auto">
          <a:xfrm>
            <a:off x="4638675" y="4191000"/>
            <a:ext cx="4505325" cy="1897454"/>
          </a:xfrm>
          <a:prstGeom prst="rect">
            <a:avLst/>
          </a:prstGeom>
          <a:extLst>
            <a:ext uri="{909E8E84-426E-40DD-AFC4-6F175D3DCCD1}">
              <a14:hiddenFill xmlns:a14="http://schemas.microsoft.com/office/drawing/2010/main">
                <a:solidFill>
                  <a:srgbClr val="FFFFFF"/>
                </a:solidFill>
              </a14:hiddenFill>
            </a:ext>
          </a:extLst>
        </p:spPr>
      </p:pic>
      <p:sp>
        <p:nvSpPr>
          <p:cNvPr id="6" name="Rectangle 5"/>
          <p:cNvSpPr/>
          <p:nvPr/>
        </p:nvSpPr>
        <p:spPr>
          <a:xfrm>
            <a:off x="3352800" y="1295400"/>
            <a:ext cx="5791200" cy="2769989"/>
          </a:xfrm>
          <a:prstGeom prst="rect">
            <a:avLst/>
          </a:prstGeom>
        </p:spPr>
        <p:txBody>
          <a:bodyPr wrap="square">
            <a:spAutoFit/>
          </a:bodyPr>
          <a:lstStyle/>
          <a:p>
            <a:r>
              <a:rPr lang="en-US" sz="1500" b="1" dirty="0" smtClean="0">
                <a:latin typeface="Arial" panose="020B0604020202020204" pitchFamily="34" charset="0"/>
                <a:cs typeface="Arial" panose="020B0604020202020204" pitchFamily="34" charset="0"/>
              </a:rPr>
              <a:t>Declarations:</a:t>
            </a:r>
          </a:p>
          <a:p>
            <a:endParaRPr lang="en-US" sz="1200" b="1" dirty="0">
              <a:solidFill>
                <a:srgbClr val="A000A0"/>
              </a:solidFill>
              <a:latin typeface="Consolas" panose="020B0609020204030204" pitchFamily="49" charset="0"/>
            </a:endParaRPr>
          </a:p>
          <a:p>
            <a:r>
              <a:rPr lang="en-US" sz="1200" b="1" dirty="0" smtClean="0">
                <a:solidFill>
                  <a:srgbClr val="A000A0"/>
                </a:solidFill>
                <a:latin typeface="Consolas" panose="020B0609020204030204" pitchFamily="49" charset="0"/>
              </a:rPr>
              <a:t>WSF_DECLARE_COMPONENT_ROLE_TYPE</a:t>
            </a:r>
            <a:r>
              <a:rPr lang="en-US" sz="1200" b="1" dirty="0" smtClean="0">
                <a:solidFill>
                  <a:srgbClr val="000000"/>
                </a:solidFill>
                <a:latin typeface="Consolas" panose="020B0609020204030204" pitchFamily="49" charset="0"/>
              </a:rPr>
              <a:t>(</a:t>
            </a:r>
            <a:r>
              <a:rPr lang="en-US" sz="1200" b="1" dirty="0" smtClean="0">
                <a:solidFill>
                  <a:srgbClr val="0000FF"/>
                </a:solidFill>
                <a:latin typeface="Consolas" panose="020B0609020204030204" pitchFamily="49" charset="0"/>
              </a:rPr>
              <a:t>WsfSensor</a:t>
            </a:r>
            <a:r>
              <a:rPr lang="en-US" sz="1200" b="1" dirty="0">
                <a:solidFill>
                  <a:srgbClr val="000000"/>
                </a:solidFill>
                <a:latin typeface="Consolas" panose="020B0609020204030204" pitchFamily="49" charset="0"/>
              </a:rPr>
              <a:t>, </a:t>
            </a:r>
            <a:r>
              <a:rPr lang="en-US" sz="1200" b="1" dirty="0">
                <a:solidFill>
                  <a:srgbClr val="2F4F4F"/>
                </a:solidFill>
                <a:latin typeface="Consolas" panose="020B0609020204030204" pitchFamily="49" charset="0"/>
              </a:rPr>
              <a:t>cWSF_COMPONENT_SENSOR</a:t>
            </a:r>
            <a:r>
              <a:rPr lang="en-US" sz="1200" b="1" dirty="0" smtClean="0">
                <a:solidFill>
                  <a:srgbClr val="000000"/>
                </a:solidFill>
                <a:latin typeface="Consolas" panose="020B0609020204030204" pitchFamily="49" charset="0"/>
              </a:rPr>
              <a:t>)</a:t>
            </a:r>
          </a:p>
          <a:p>
            <a:r>
              <a:rPr lang="en-US" sz="1200" b="1" dirty="0">
                <a:solidFill>
                  <a:srgbClr val="0000FF"/>
                </a:solidFill>
                <a:latin typeface="Consolas" panose="020B0609020204030204" pitchFamily="49" charset="0"/>
              </a:rPr>
              <a:t>using</a:t>
            </a:r>
            <a:r>
              <a:rPr lang="en-US" sz="1200" b="1" dirty="0">
                <a:solidFill>
                  <a:srgbClr val="000000"/>
                </a:solidFill>
                <a:latin typeface="Consolas" panose="020B0609020204030204" pitchFamily="49" charset="0"/>
              </a:rPr>
              <a:t> </a:t>
            </a:r>
            <a:r>
              <a:rPr lang="en-US" sz="1200" b="1" dirty="0">
                <a:solidFill>
                  <a:srgbClr val="0000FF"/>
                </a:solidFill>
                <a:latin typeface="Consolas" panose="020B0609020204030204" pitchFamily="49" charset="0"/>
              </a:rPr>
              <a:t>ComponentList</a:t>
            </a:r>
            <a:r>
              <a:rPr lang="en-US" sz="1200" b="1" dirty="0">
                <a:solidFill>
                  <a:srgbClr val="000000"/>
                </a:solidFill>
                <a:latin typeface="Consolas" panose="020B0609020204030204" pitchFamily="49" charset="0"/>
              </a:rPr>
              <a:t> = </a:t>
            </a:r>
            <a:r>
              <a:rPr lang="en-US" sz="1200" b="1" dirty="0">
                <a:solidFill>
                  <a:srgbClr val="0000FF"/>
                </a:solidFill>
                <a:latin typeface="Consolas" panose="020B0609020204030204" pitchFamily="49" charset="0"/>
              </a:rPr>
              <a:t>WsfComponentListT</a:t>
            </a:r>
            <a:r>
              <a:rPr lang="en-US" sz="1200" b="1" dirty="0">
                <a:solidFill>
                  <a:srgbClr val="000000"/>
                </a:solidFill>
                <a:latin typeface="Consolas" panose="020B0609020204030204" pitchFamily="49" charset="0"/>
              </a:rPr>
              <a:t>&lt;</a:t>
            </a:r>
            <a:r>
              <a:rPr lang="en-US" sz="1200" b="1" dirty="0">
                <a:solidFill>
                  <a:srgbClr val="0000FF"/>
                </a:solidFill>
                <a:latin typeface="Consolas" panose="020B0609020204030204" pitchFamily="49" charset="0"/>
              </a:rPr>
              <a:t>WsfSensorComponent</a:t>
            </a:r>
            <a:r>
              <a:rPr lang="en-US" sz="1200" b="1" dirty="0" smtClean="0">
                <a:solidFill>
                  <a:srgbClr val="000000"/>
                </a:solidFill>
                <a:latin typeface="Consolas" panose="020B0609020204030204" pitchFamily="49" charset="0"/>
              </a:rPr>
              <a:t>&gt;;</a:t>
            </a:r>
          </a:p>
          <a:p>
            <a:endParaRPr lang="en-US" sz="1200" b="1" dirty="0" smtClean="0">
              <a:solidFill>
                <a:srgbClr val="000000"/>
              </a:solidFill>
              <a:latin typeface="Consolas" panose="020B0609020204030204" pitchFamily="49" charset="0"/>
            </a:endParaRPr>
          </a:p>
          <a:p>
            <a:endParaRPr lang="en-US" sz="1200" b="1" dirty="0">
              <a:solidFill>
                <a:srgbClr val="000000"/>
              </a:solidFill>
              <a:latin typeface="Consolas" panose="020B0609020204030204" pitchFamily="49" charset="0"/>
            </a:endParaRPr>
          </a:p>
          <a:p>
            <a:endParaRPr lang="en-US" sz="1200" b="1" dirty="0">
              <a:solidFill>
                <a:srgbClr val="000000"/>
              </a:solidFill>
              <a:latin typeface="Consolas" panose="020B0609020204030204" pitchFamily="49" charset="0"/>
            </a:endParaRPr>
          </a:p>
          <a:p>
            <a:r>
              <a:rPr lang="en-US" sz="1500" b="1" dirty="0" smtClean="0">
                <a:latin typeface="Arial" panose="020B0604020202020204" pitchFamily="34" charset="0"/>
                <a:cs typeface="Arial" panose="020B0604020202020204" pitchFamily="34" charset="0"/>
              </a:rPr>
              <a:t>Functions:</a:t>
            </a:r>
          </a:p>
          <a:p>
            <a:endParaRPr lang="en-US" sz="1200" b="1" dirty="0">
              <a:latin typeface="Arial" panose="020B0604020202020204" pitchFamily="34" charset="0"/>
              <a:cs typeface="Arial" panose="020B0604020202020204" pitchFamily="34" charset="0"/>
            </a:endParaRPr>
          </a:p>
          <a:p>
            <a:pPr lvl="0"/>
            <a:r>
              <a:rPr lang="en-US" sz="1200" b="1" dirty="0">
                <a:solidFill>
                  <a:srgbClr val="000000"/>
                </a:solidFill>
                <a:latin typeface="Consolas" panose="020B0609020204030204" pitchFamily="49" charset="0"/>
              </a:rPr>
              <a:t> </a:t>
            </a:r>
            <a:r>
              <a:rPr lang="en-US" sz="1200" b="1" dirty="0">
                <a:solidFill>
                  <a:srgbClr val="0000FF"/>
                </a:solidFill>
                <a:latin typeface="Consolas" panose="020B0609020204030204" pitchFamily="49" charset="0"/>
              </a:rPr>
              <a:t>WsfComponent</a:t>
            </a:r>
            <a:r>
              <a:rPr lang="en-US" sz="1200" b="1" dirty="0">
                <a:solidFill>
                  <a:srgbClr val="000000"/>
                </a:solidFill>
                <a:latin typeface="Consolas" panose="020B0609020204030204" pitchFamily="49" charset="0"/>
              </a:rPr>
              <a:t>* </a:t>
            </a:r>
            <a:r>
              <a:rPr lang="en-US" sz="1200" b="1" dirty="0">
                <a:solidFill>
                  <a:srgbClr val="880000"/>
                </a:solidFill>
                <a:latin typeface="Consolas" panose="020B0609020204030204" pitchFamily="49" charset="0"/>
              </a:rPr>
              <a:t>CloneComponent</a:t>
            </a:r>
            <a:r>
              <a:rPr lang="en-US" sz="1200" b="1" dirty="0">
                <a:solidFill>
                  <a:srgbClr val="000000"/>
                </a:solidFill>
                <a:latin typeface="Consolas" panose="020B0609020204030204" pitchFamily="49" charset="0"/>
              </a:rPr>
              <a:t>() </a:t>
            </a:r>
            <a:r>
              <a:rPr lang="en-US" sz="1200" b="1" dirty="0">
                <a:solidFill>
                  <a:srgbClr val="0000FF"/>
                </a:solidFill>
                <a:latin typeface="Consolas" panose="020B0609020204030204" pitchFamily="49" charset="0"/>
              </a:rPr>
              <a:t>const</a:t>
            </a:r>
            <a:r>
              <a:rPr lang="en-US" sz="1200" b="1" dirty="0">
                <a:solidFill>
                  <a:srgbClr val="000000"/>
                </a:solidFill>
                <a:latin typeface="Consolas" panose="020B0609020204030204" pitchFamily="49" charset="0"/>
              </a:rPr>
              <a:t> </a:t>
            </a:r>
            <a:r>
              <a:rPr lang="en-US" sz="1200" b="1" dirty="0">
                <a:solidFill>
                  <a:srgbClr val="0000FF"/>
                </a:solidFill>
                <a:latin typeface="Consolas" panose="020B0609020204030204" pitchFamily="49" charset="0"/>
              </a:rPr>
              <a:t>override</a:t>
            </a:r>
            <a:r>
              <a:rPr lang="en-US" sz="1200" b="1" dirty="0">
                <a:solidFill>
                  <a:srgbClr val="000000"/>
                </a:solidFill>
                <a:latin typeface="Consolas" panose="020B0609020204030204" pitchFamily="49" charset="0"/>
              </a:rPr>
              <a:t> { </a:t>
            </a:r>
            <a:r>
              <a:rPr lang="en-US" sz="1200" b="1" dirty="0">
                <a:solidFill>
                  <a:srgbClr val="0000FF"/>
                </a:solidFill>
                <a:latin typeface="Consolas" panose="020B0609020204030204" pitchFamily="49" charset="0"/>
              </a:rPr>
              <a:t>return</a:t>
            </a:r>
            <a:r>
              <a:rPr lang="en-US" sz="1200" b="1" dirty="0">
                <a:solidFill>
                  <a:srgbClr val="000000"/>
                </a:solidFill>
                <a:latin typeface="Consolas" panose="020B0609020204030204" pitchFamily="49" charset="0"/>
              </a:rPr>
              <a:t> </a:t>
            </a:r>
            <a:r>
              <a:rPr lang="en-US" sz="1200" b="1" dirty="0">
                <a:solidFill>
                  <a:srgbClr val="880000"/>
                </a:solidFill>
                <a:latin typeface="Consolas" panose="020B0609020204030204" pitchFamily="49" charset="0"/>
              </a:rPr>
              <a:t>Clone</a:t>
            </a:r>
            <a:r>
              <a:rPr lang="en-US" sz="1200" b="1" dirty="0">
                <a:solidFill>
                  <a:srgbClr val="000000"/>
                </a:solidFill>
                <a:latin typeface="Consolas" panose="020B0609020204030204" pitchFamily="49" charset="0"/>
              </a:rPr>
              <a:t>(); </a:t>
            </a:r>
            <a:r>
              <a:rPr lang="en-US" sz="1200" b="1" dirty="0" smtClean="0">
                <a:solidFill>
                  <a:srgbClr val="000000"/>
                </a:solidFill>
                <a:latin typeface="Consolas" panose="020B0609020204030204" pitchFamily="49" charset="0"/>
              </a:rPr>
              <a:t>}</a:t>
            </a:r>
          </a:p>
          <a:p>
            <a:pPr lvl="0"/>
            <a:endParaRPr lang="en-US" sz="1200" b="1" dirty="0">
              <a:solidFill>
                <a:srgbClr val="000000"/>
              </a:solidFill>
              <a:latin typeface="Consolas" panose="020B0609020204030204" pitchFamily="49" charset="0"/>
            </a:endParaRPr>
          </a:p>
          <a:p>
            <a:pPr lvl="0"/>
            <a:r>
              <a:rPr lang="en-US" sz="1200" b="1" dirty="0">
                <a:solidFill>
                  <a:srgbClr val="000000"/>
                </a:solidFill>
                <a:latin typeface="Consolas" panose="020B0609020204030204" pitchFamily="49" charset="0"/>
              </a:rPr>
              <a:t> </a:t>
            </a:r>
            <a:r>
              <a:rPr lang="en-US" sz="1200" b="1" dirty="0">
                <a:solidFill>
                  <a:srgbClr val="0000FF"/>
                </a:solidFill>
                <a:latin typeface="Consolas" panose="020B0609020204030204" pitchFamily="49" charset="0"/>
              </a:rPr>
              <a:t>const</a:t>
            </a:r>
            <a:r>
              <a:rPr lang="en-US" sz="1200" b="1" dirty="0">
                <a:solidFill>
                  <a:srgbClr val="000000"/>
                </a:solidFill>
                <a:latin typeface="Consolas" panose="020B0609020204030204" pitchFamily="49" charset="0"/>
              </a:rPr>
              <a:t> </a:t>
            </a:r>
            <a:r>
              <a:rPr lang="en-US" sz="1200" b="1" dirty="0">
                <a:solidFill>
                  <a:srgbClr val="0000FF"/>
                </a:solidFill>
                <a:latin typeface="Consolas" panose="020B0609020204030204" pitchFamily="49" charset="0"/>
              </a:rPr>
              <a:t>int</a:t>
            </a:r>
            <a:r>
              <a:rPr lang="en-US" sz="1200" b="1" dirty="0">
                <a:solidFill>
                  <a:srgbClr val="000000"/>
                </a:solidFill>
                <a:latin typeface="Consolas" panose="020B0609020204030204" pitchFamily="49" charset="0"/>
              </a:rPr>
              <a:t>* </a:t>
            </a:r>
            <a:r>
              <a:rPr lang="en-US" sz="1200" b="1" dirty="0">
                <a:solidFill>
                  <a:srgbClr val="880000"/>
                </a:solidFill>
                <a:latin typeface="Consolas" panose="020B0609020204030204" pitchFamily="49" charset="0"/>
              </a:rPr>
              <a:t>GetComponentRoles</a:t>
            </a:r>
            <a:r>
              <a:rPr lang="en-US" sz="1200" b="1" dirty="0">
                <a:solidFill>
                  <a:srgbClr val="000000"/>
                </a:solidFill>
                <a:latin typeface="Consolas" panose="020B0609020204030204" pitchFamily="49" charset="0"/>
              </a:rPr>
              <a:t>() </a:t>
            </a:r>
            <a:r>
              <a:rPr lang="en-US" sz="1200" b="1" dirty="0">
                <a:solidFill>
                  <a:srgbClr val="0000FF"/>
                </a:solidFill>
                <a:latin typeface="Consolas" panose="020B0609020204030204" pitchFamily="49" charset="0"/>
              </a:rPr>
              <a:t>const</a:t>
            </a:r>
            <a:r>
              <a:rPr lang="en-US" sz="1200" b="1" dirty="0">
                <a:solidFill>
                  <a:srgbClr val="000000"/>
                </a:solidFill>
                <a:latin typeface="Consolas" panose="020B0609020204030204" pitchFamily="49" charset="0"/>
              </a:rPr>
              <a:t> </a:t>
            </a:r>
            <a:r>
              <a:rPr lang="en-US" sz="1200" b="1" dirty="0">
                <a:solidFill>
                  <a:srgbClr val="0000FF"/>
                </a:solidFill>
                <a:latin typeface="Consolas" panose="020B0609020204030204" pitchFamily="49" charset="0"/>
              </a:rPr>
              <a:t>override</a:t>
            </a:r>
            <a:r>
              <a:rPr lang="en-US" sz="1200" b="1" dirty="0" smtClean="0">
                <a:solidFill>
                  <a:srgbClr val="000000"/>
                </a:solidFill>
                <a:latin typeface="Consolas" panose="020B0609020204030204" pitchFamily="49" charset="0"/>
              </a:rPr>
              <a:t>;</a:t>
            </a:r>
          </a:p>
          <a:p>
            <a:pPr lvl="0"/>
            <a:endParaRPr lang="en-US" sz="1200" b="1" dirty="0">
              <a:solidFill>
                <a:srgbClr val="000000"/>
              </a:solidFill>
              <a:latin typeface="Consolas" panose="020B0609020204030204" pitchFamily="49" charset="0"/>
            </a:endParaRPr>
          </a:p>
          <a:p>
            <a:pPr lvl="0"/>
            <a:r>
              <a:rPr lang="en-US" sz="1200" b="1" dirty="0">
                <a:solidFill>
                  <a:srgbClr val="000000"/>
                </a:solidFill>
                <a:latin typeface="Consolas" panose="020B0609020204030204" pitchFamily="49" charset="0"/>
              </a:rPr>
              <a:t> </a:t>
            </a:r>
            <a:r>
              <a:rPr lang="en-US" sz="1200" b="1" dirty="0">
                <a:solidFill>
                  <a:srgbClr val="0000FF"/>
                </a:solidFill>
                <a:latin typeface="Consolas" panose="020B0609020204030204" pitchFamily="49" charset="0"/>
              </a:rPr>
              <a:t>void</a:t>
            </a:r>
            <a:r>
              <a:rPr lang="en-US" sz="1200" b="1" dirty="0">
                <a:solidFill>
                  <a:srgbClr val="000000"/>
                </a:solidFill>
                <a:latin typeface="Consolas" panose="020B0609020204030204" pitchFamily="49" charset="0"/>
              </a:rPr>
              <a:t>* </a:t>
            </a:r>
            <a:r>
              <a:rPr lang="en-US" sz="1200" b="1" dirty="0">
                <a:solidFill>
                  <a:srgbClr val="880000"/>
                </a:solidFill>
                <a:latin typeface="Consolas" panose="020B0609020204030204" pitchFamily="49" charset="0"/>
              </a:rPr>
              <a:t>QueryInterface</a:t>
            </a:r>
            <a:r>
              <a:rPr lang="en-US" sz="1200" b="1" dirty="0">
                <a:solidFill>
                  <a:srgbClr val="000000"/>
                </a:solidFill>
                <a:latin typeface="Consolas" panose="020B0609020204030204" pitchFamily="49" charset="0"/>
              </a:rPr>
              <a:t>(</a:t>
            </a:r>
            <a:r>
              <a:rPr lang="en-US" sz="1200" b="1" dirty="0">
                <a:solidFill>
                  <a:srgbClr val="0000FF"/>
                </a:solidFill>
                <a:latin typeface="Consolas" panose="020B0609020204030204" pitchFamily="49" charset="0"/>
              </a:rPr>
              <a:t>int</a:t>
            </a:r>
            <a:r>
              <a:rPr lang="en-US" sz="1200" b="1" dirty="0">
                <a:solidFill>
                  <a:srgbClr val="000000"/>
                </a:solidFill>
                <a:latin typeface="Consolas" panose="020B0609020204030204" pitchFamily="49" charset="0"/>
              </a:rPr>
              <a:t> </a:t>
            </a:r>
            <a:r>
              <a:rPr lang="en-US" sz="1200" b="1" dirty="0">
                <a:solidFill>
                  <a:srgbClr val="000080"/>
                </a:solidFill>
                <a:latin typeface="Consolas" panose="020B0609020204030204" pitchFamily="49" charset="0"/>
              </a:rPr>
              <a:t>aRole</a:t>
            </a:r>
            <a:r>
              <a:rPr lang="en-US" sz="1200" b="1" dirty="0">
                <a:solidFill>
                  <a:srgbClr val="000000"/>
                </a:solidFill>
                <a:latin typeface="Consolas" panose="020B0609020204030204" pitchFamily="49" charset="0"/>
              </a:rPr>
              <a:t>) </a:t>
            </a:r>
            <a:r>
              <a:rPr lang="en-US" sz="1200" b="1" dirty="0">
                <a:solidFill>
                  <a:srgbClr val="0000FF"/>
                </a:solidFill>
                <a:latin typeface="Consolas" panose="020B0609020204030204" pitchFamily="49" charset="0"/>
              </a:rPr>
              <a:t>override</a:t>
            </a:r>
            <a:r>
              <a:rPr lang="en-US" sz="1200" b="1" dirty="0" smtClean="0">
                <a:solidFill>
                  <a:srgbClr val="000000"/>
                </a:solidFill>
                <a:latin typeface="Consolas" panose="020B0609020204030204" pitchFamily="49" charset="0"/>
              </a:rPr>
              <a:t>;</a:t>
            </a:r>
            <a:endParaRPr lang="en-US" sz="1200" b="1" dirty="0">
              <a:solidFill>
                <a:prstClr val="black"/>
              </a:solidFill>
            </a:endParaRPr>
          </a:p>
        </p:txBody>
      </p:sp>
      <p:cxnSp>
        <p:nvCxnSpPr>
          <p:cNvPr id="4" name="Straight Arrow Connector 3"/>
          <p:cNvCxnSpPr/>
          <p:nvPr/>
        </p:nvCxnSpPr>
        <p:spPr>
          <a:xfrm>
            <a:off x="2667000" y="1447800"/>
            <a:ext cx="762001" cy="304800"/>
          </a:xfrm>
          <a:prstGeom prst="straightConnector1">
            <a:avLst/>
          </a:prstGeom>
          <a:ln w="19050">
            <a:solidFill>
              <a:srgbClr val="A000A0"/>
            </a:solidFill>
            <a:tailEnd type="triangle" w="lg" len="lg"/>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76199" y="1151856"/>
            <a:ext cx="3505200" cy="1323439"/>
          </a:xfrm>
          <a:prstGeom prst="rect">
            <a:avLst/>
          </a:prstGeom>
          <a:noFill/>
        </p:spPr>
        <p:txBody>
          <a:bodyPr wrap="square" rtlCol="0">
            <a:spAutoFit/>
          </a:bodyPr>
          <a:lstStyle/>
          <a:p>
            <a:r>
              <a:rPr lang="en-US" sz="1600" dirty="0" smtClean="0">
                <a:solidFill>
                  <a:srgbClr val="A000A0"/>
                </a:solidFill>
                <a:latin typeface="Arial" pitchFamily="34" charset="0"/>
                <a:cs typeface="Arial" pitchFamily="34" charset="0"/>
              </a:rPr>
              <a:t>Statement located in WsfSensor.hpp</a:t>
            </a:r>
          </a:p>
          <a:p>
            <a:r>
              <a:rPr lang="en-US" sz="1600" dirty="0">
                <a:solidFill>
                  <a:srgbClr val="A000A0"/>
                </a:solidFill>
                <a:latin typeface="Arial" pitchFamily="34" charset="0"/>
                <a:cs typeface="Arial" pitchFamily="34" charset="0"/>
              </a:rPr>
              <a:t> </a:t>
            </a:r>
            <a:r>
              <a:rPr lang="en-US" sz="1600" dirty="0" smtClean="0">
                <a:solidFill>
                  <a:srgbClr val="A000A0"/>
                </a:solidFill>
                <a:latin typeface="Arial" pitchFamily="34" charset="0"/>
                <a:cs typeface="Arial" pitchFamily="34" charset="0"/>
              </a:rPr>
              <a:t> - associates the value </a:t>
            </a:r>
          </a:p>
          <a:p>
            <a:r>
              <a:rPr lang="en-US" sz="1600" dirty="0">
                <a:solidFill>
                  <a:srgbClr val="A000A0"/>
                </a:solidFill>
                <a:latin typeface="Arial" pitchFamily="34" charset="0"/>
                <a:cs typeface="Arial" pitchFamily="34" charset="0"/>
              </a:rPr>
              <a:t> </a:t>
            </a:r>
            <a:r>
              <a:rPr lang="en-US" sz="1600" dirty="0" smtClean="0">
                <a:solidFill>
                  <a:srgbClr val="A000A0"/>
                </a:solidFill>
                <a:latin typeface="Arial" pitchFamily="34" charset="0"/>
                <a:cs typeface="Arial" pitchFamily="34" charset="0"/>
              </a:rPr>
              <a:t>   cWSF_COMPONENT_SENSOR </a:t>
            </a:r>
          </a:p>
          <a:p>
            <a:r>
              <a:rPr lang="en-US" sz="1600" dirty="0">
                <a:solidFill>
                  <a:srgbClr val="A000A0"/>
                </a:solidFill>
                <a:latin typeface="Arial" pitchFamily="34" charset="0"/>
                <a:cs typeface="Arial" pitchFamily="34" charset="0"/>
              </a:rPr>
              <a:t> </a:t>
            </a:r>
            <a:r>
              <a:rPr lang="en-US" sz="1600" dirty="0" smtClean="0">
                <a:solidFill>
                  <a:srgbClr val="A000A0"/>
                </a:solidFill>
                <a:latin typeface="Arial" pitchFamily="34" charset="0"/>
                <a:cs typeface="Arial" pitchFamily="34" charset="0"/>
              </a:rPr>
              <a:t>   (a predefined integer) with the </a:t>
            </a:r>
          </a:p>
          <a:p>
            <a:r>
              <a:rPr lang="en-US" sz="1600" dirty="0">
                <a:solidFill>
                  <a:srgbClr val="A000A0"/>
                </a:solidFill>
                <a:latin typeface="Arial" pitchFamily="34" charset="0"/>
                <a:cs typeface="Arial" pitchFamily="34" charset="0"/>
              </a:rPr>
              <a:t> </a:t>
            </a:r>
            <a:r>
              <a:rPr lang="en-US" sz="1600" dirty="0" smtClean="0">
                <a:solidFill>
                  <a:srgbClr val="A000A0"/>
                </a:solidFill>
                <a:latin typeface="Arial" pitchFamily="34" charset="0"/>
                <a:cs typeface="Arial" pitchFamily="34" charset="0"/>
              </a:rPr>
              <a:t>   class WsfSensor</a:t>
            </a:r>
            <a:endParaRPr lang="en-US" sz="1600" dirty="0">
              <a:solidFill>
                <a:srgbClr val="A000A0"/>
              </a:solidFill>
              <a:latin typeface="Arial" pitchFamily="34" charset="0"/>
              <a:cs typeface="Arial" pitchFamily="34" charset="0"/>
            </a:endParaRPr>
          </a:p>
        </p:txBody>
      </p:sp>
      <p:sp>
        <p:nvSpPr>
          <p:cNvPr id="14" name="TextBox 13"/>
          <p:cNvSpPr txBox="1"/>
          <p:nvPr/>
        </p:nvSpPr>
        <p:spPr>
          <a:xfrm>
            <a:off x="0" y="3538478"/>
            <a:ext cx="4428403" cy="2862322"/>
          </a:xfrm>
          <a:prstGeom prst="rect">
            <a:avLst/>
          </a:prstGeom>
          <a:noFill/>
        </p:spPr>
        <p:txBody>
          <a:bodyPr wrap="square" rtlCol="0">
            <a:spAutoFit/>
          </a:bodyPr>
          <a:lstStyle/>
          <a:p>
            <a:r>
              <a:rPr lang="en-US" dirty="0" smtClean="0">
                <a:solidFill>
                  <a:srgbClr val="0000CC"/>
                </a:solidFill>
                <a:latin typeface="Arial" pitchFamily="34" charset="0"/>
                <a:cs typeface="Arial" pitchFamily="34" charset="0"/>
              </a:rPr>
              <a:t>WsfObject requires overriding:</a:t>
            </a:r>
          </a:p>
          <a:p>
            <a:pPr marL="285750" indent="-285750">
              <a:buFont typeface="Arial" panose="020B0604020202020204" pitchFamily="34" charset="0"/>
              <a:buChar char="•"/>
            </a:pPr>
            <a:r>
              <a:rPr lang="en-US" dirty="0" smtClean="0">
                <a:solidFill>
                  <a:srgbClr val="880000"/>
                </a:solidFill>
                <a:latin typeface="Arial" pitchFamily="34" charset="0"/>
                <a:cs typeface="Arial" pitchFamily="34" charset="0"/>
              </a:rPr>
              <a:t>CloneComponent</a:t>
            </a:r>
          </a:p>
          <a:p>
            <a:pPr marL="742950" lvl="1" indent="-285750">
              <a:buFont typeface="Arial" panose="020B0604020202020204" pitchFamily="34" charset="0"/>
              <a:buChar char="•"/>
            </a:pPr>
            <a:r>
              <a:rPr lang="en-US" dirty="0" smtClean="0">
                <a:latin typeface="Arial" pitchFamily="34" charset="0"/>
                <a:cs typeface="Arial" pitchFamily="34" charset="0"/>
              </a:rPr>
              <a:t>Explicit cloning of components</a:t>
            </a:r>
          </a:p>
          <a:p>
            <a:pPr marL="285750" indent="-285750">
              <a:buFont typeface="Arial" panose="020B0604020202020204" pitchFamily="34" charset="0"/>
              <a:buChar char="•"/>
            </a:pPr>
            <a:r>
              <a:rPr lang="en-US" dirty="0" smtClean="0">
                <a:solidFill>
                  <a:srgbClr val="880000"/>
                </a:solidFill>
                <a:latin typeface="Arial" pitchFamily="34" charset="0"/>
                <a:cs typeface="Arial" pitchFamily="34" charset="0"/>
              </a:rPr>
              <a:t>GetComponentRoles</a:t>
            </a:r>
          </a:p>
          <a:p>
            <a:pPr marL="742950" lvl="1" indent="-285750">
              <a:buFont typeface="Arial" panose="020B0604020202020204" pitchFamily="34" charset="0"/>
              <a:buChar char="•"/>
            </a:pPr>
            <a:r>
              <a:rPr lang="en-US" dirty="0" smtClean="0">
                <a:latin typeface="Arial" pitchFamily="34" charset="0"/>
                <a:cs typeface="Arial" pitchFamily="34" charset="0"/>
              </a:rPr>
              <a:t>Returns array of the component roles associated with this class</a:t>
            </a:r>
          </a:p>
          <a:p>
            <a:pPr marL="285750" indent="-285750">
              <a:buFont typeface="Arial" panose="020B0604020202020204" pitchFamily="34" charset="0"/>
              <a:buChar char="•"/>
            </a:pPr>
            <a:r>
              <a:rPr lang="en-US" dirty="0" smtClean="0">
                <a:solidFill>
                  <a:srgbClr val="880000"/>
                </a:solidFill>
                <a:latin typeface="Arial" pitchFamily="34" charset="0"/>
                <a:cs typeface="Arial" pitchFamily="34" charset="0"/>
              </a:rPr>
              <a:t>QueryInterface</a:t>
            </a:r>
          </a:p>
          <a:p>
            <a:pPr marL="742950" lvl="1" indent="-285750">
              <a:buFont typeface="Arial" panose="020B0604020202020204" pitchFamily="34" charset="0"/>
              <a:buChar char="•"/>
            </a:pPr>
            <a:r>
              <a:rPr lang="en-US" dirty="0" smtClean="0">
                <a:latin typeface="Arial" pitchFamily="34" charset="0"/>
                <a:cs typeface="Arial" pitchFamily="34" charset="0"/>
              </a:rPr>
              <a:t>Returns a pointer to the object that has been cast as the class associated with the role passed in</a:t>
            </a:r>
            <a:endParaRPr lang="en-US" dirty="0">
              <a:latin typeface="Arial" pitchFamily="34" charset="0"/>
              <a:cs typeface="Arial" pitchFamily="34" charset="0"/>
            </a:endParaRPr>
          </a:p>
        </p:txBody>
      </p:sp>
      <p:sp>
        <p:nvSpPr>
          <p:cNvPr id="15" name="Freeform 14"/>
          <p:cNvSpPr/>
          <p:nvPr/>
        </p:nvSpPr>
        <p:spPr>
          <a:xfrm>
            <a:off x="2232338" y="2982839"/>
            <a:ext cx="2524259" cy="1009612"/>
          </a:xfrm>
          <a:custGeom>
            <a:avLst/>
            <a:gdLst>
              <a:gd name="connsiteX0" fmla="*/ 0 w 2524259"/>
              <a:gd name="connsiteY0" fmla="*/ 1009612 h 1009612"/>
              <a:gd name="connsiteX1" fmla="*/ 446468 w 2524259"/>
              <a:gd name="connsiteY1" fmla="*/ 1005319 h 1009612"/>
              <a:gd name="connsiteX2" fmla="*/ 828541 w 2524259"/>
              <a:gd name="connsiteY2" fmla="*/ 992440 h 1009612"/>
              <a:gd name="connsiteX3" fmla="*/ 970208 w 2524259"/>
              <a:gd name="connsiteY3" fmla="*/ 876530 h 1009612"/>
              <a:gd name="connsiteX4" fmla="*/ 991673 w 2524259"/>
              <a:gd name="connsiteY4" fmla="*/ 636124 h 1009612"/>
              <a:gd name="connsiteX5" fmla="*/ 978794 w 2524259"/>
              <a:gd name="connsiteY5" fmla="*/ 133848 h 1009612"/>
              <a:gd name="connsiteX6" fmla="*/ 1064654 w 2524259"/>
              <a:gd name="connsiteY6" fmla="*/ 13646 h 1009612"/>
              <a:gd name="connsiteX7" fmla="*/ 1086118 w 2524259"/>
              <a:gd name="connsiteY7" fmla="*/ 13646 h 1009612"/>
              <a:gd name="connsiteX8" fmla="*/ 1253544 w 2524259"/>
              <a:gd name="connsiteY8" fmla="*/ 767 h 1009612"/>
              <a:gd name="connsiteX9" fmla="*/ 2378299 w 2524259"/>
              <a:gd name="connsiteY9" fmla="*/ 39403 h 1009612"/>
              <a:gd name="connsiteX10" fmla="*/ 2524259 w 2524259"/>
              <a:gd name="connsiteY10" fmla="*/ 99505 h 10096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524259" h="1009612">
                <a:moveTo>
                  <a:pt x="0" y="1009612"/>
                </a:moveTo>
                <a:lnTo>
                  <a:pt x="446468" y="1005319"/>
                </a:lnTo>
                <a:cubicBezTo>
                  <a:pt x="584558" y="1002457"/>
                  <a:pt x="741251" y="1013905"/>
                  <a:pt x="828541" y="992440"/>
                </a:cubicBezTo>
                <a:cubicBezTo>
                  <a:pt x="915831" y="970975"/>
                  <a:pt x="943019" y="935916"/>
                  <a:pt x="970208" y="876530"/>
                </a:cubicBezTo>
                <a:cubicBezTo>
                  <a:pt x="997397" y="817144"/>
                  <a:pt x="990242" y="759904"/>
                  <a:pt x="991673" y="636124"/>
                </a:cubicBezTo>
                <a:cubicBezTo>
                  <a:pt x="993104" y="512344"/>
                  <a:pt x="966631" y="237594"/>
                  <a:pt x="978794" y="133848"/>
                </a:cubicBezTo>
                <a:cubicBezTo>
                  <a:pt x="990957" y="30102"/>
                  <a:pt x="1046767" y="33680"/>
                  <a:pt x="1064654" y="13646"/>
                </a:cubicBezTo>
                <a:cubicBezTo>
                  <a:pt x="1082541" y="-6388"/>
                  <a:pt x="1086118" y="13646"/>
                  <a:pt x="1086118" y="13646"/>
                </a:cubicBezTo>
                <a:cubicBezTo>
                  <a:pt x="1117600" y="11500"/>
                  <a:pt x="1038181" y="-3526"/>
                  <a:pt x="1253544" y="767"/>
                </a:cubicBezTo>
                <a:cubicBezTo>
                  <a:pt x="1468907" y="5060"/>
                  <a:pt x="2166513" y="22947"/>
                  <a:pt x="2378299" y="39403"/>
                </a:cubicBezTo>
                <a:cubicBezTo>
                  <a:pt x="2590085" y="55859"/>
                  <a:pt x="2499932" y="86626"/>
                  <a:pt x="2524259" y="99505"/>
                </a:cubicBezTo>
              </a:path>
            </a:pathLst>
          </a:custGeom>
          <a:noFill/>
          <a:ln>
            <a:solidFill>
              <a:srgbClr val="880000"/>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15"/>
          <p:cNvSpPr/>
          <p:nvPr/>
        </p:nvSpPr>
        <p:spPr>
          <a:xfrm>
            <a:off x="2554310" y="3631842"/>
            <a:ext cx="1918952" cy="944451"/>
          </a:xfrm>
          <a:custGeom>
            <a:avLst/>
            <a:gdLst>
              <a:gd name="connsiteX0" fmla="*/ 0 w 1918952"/>
              <a:gd name="connsiteY0" fmla="*/ 944451 h 944451"/>
              <a:gd name="connsiteX1" fmla="*/ 1150513 w 1918952"/>
              <a:gd name="connsiteY1" fmla="*/ 935865 h 944451"/>
              <a:gd name="connsiteX2" fmla="*/ 1416676 w 1918952"/>
              <a:gd name="connsiteY2" fmla="*/ 824248 h 944451"/>
              <a:gd name="connsiteX3" fmla="*/ 1420969 w 1918952"/>
              <a:gd name="connsiteY3" fmla="*/ 566671 h 944451"/>
              <a:gd name="connsiteX4" fmla="*/ 1116169 w 1918952"/>
              <a:gd name="connsiteY4" fmla="*/ 476519 h 944451"/>
              <a:gd name="connsiteX5" fmla="*/ 888642 w 1918952"/>
              <a:gd name="connsiteY5" fmla="*/ 334851 h 944451"/>
              <a:gd name="connsiteX6" fmla="*/ 927279 w 1918952"/>
              <a:gd name="connsiteY6" fmla="*/ 103031 h 944451"/>
              <a:gd name="connsiteX7" fmla="*/ 1279301 w 1918952"/>
              <a:gd name="connsiteY7" fmla="*/ 55809 h 944451"/>
              <a:gd name="connsiteX8" fmla="*/ 1700011 w 1918952"/>
              <a:gd name="connsiteY8" fmla="*/ 68688 h 944451"/>
              <a:gd name="connsiteX9" fmla="*/ 1918952 w 1918952"/>
              <a:gd name="connsiteY9" fmla="*/ 0 h 9444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18952" h="944451">
                <a:moveTo>
                  <a:pt x="0" y="944451"/>
                </a:moveTo>
                <a:lnTo>
                  <a:pt x="1150513" y="935865"/>
                </a:lnTo>
                <a:cubicBezTo>
                  <a:pt x="1386626" y="915831"/>
                  <a:pt x="1371600" y="885780"/>
                  <a:pt x="1416676" y="824248"/>
                </a:cubicBezTo>
                <a:cubicBezTo>
                  <a:pt x="1461752" y="762716"/>
                  <a:pt x="1471053" y="624626"/>
                  <a:pt x="1420969" y="566671"/>
                </a:cubicBezTo>
                <a:cubicBezTo>
                  <a:pt x="1370885" y="508716"/>
                  <a:pt x="1204890" y="515156"/>
                  <a:pt x="1116169" y="476519"/>
                </a:cubicBezTo>
                <a:cubicBezTo>
                  <a:pt x="1027448" y="437882"/>
                  <a:pt x="920124" y="397099"/>
                  <a:pt x="888642" y="334851"/>
                </a:cubicBezTo>
                <a:cubicBezTo>
                  <a:pt x="857160" y="272603"/>
                  <a:pt x="862169" y="149538"/>
                  <a:pt x="927279" y="103031"/>
                </a:cubicBezTo>
                <a:cubicBezTo>
                  <a:pt x="992389" y="56524"/>
                  <a:pt x="1150512" y="61533"/>
                  <a:pt x="1279301" y="55809"/>
                </a:cubicBezTo>
                <a:cubicBezTo>
                  <a:pt x="1408090" y="50085"/>
                  <a:pt x="1593403" y="77989"/>
                  <a:pt x="1700011" y="68688"/>
                </a:cubicBezTo>
                <a:cubicBezTo>
                  <a:pt x="1806619" y="59387"/>
                  <a:pt x="1888186" y="5724"/>
                  <a:pt x="1918952" y="0"/>
                </a:cubicBezTo>
              </a:path>
            </a:pathLst>
          </a:custGeom>
          <a:noFill/>
          <a:ln>
            <a:solidFill>
              <a:srgbClr val="880000"/>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16"/>
          <p:cNvSpPr/>
          <p:nvPr/>
        </p:nvSpPr>
        <p:spPr>
          <a:xfrm>
            <a:off x="1927538" y="4001037"/>
            <a:ext cx="2574300" cy="1399504"/>
          </a:xfrm>
          <a:custGeom>
            <a:avLst/>
            <a:gdLst>
              <a:gd name="connsiteX0" fmla="*/ 0 w 2574300"/>
              <a:gd name="connsiteY0" fmla="*/ 1399504 h 1399504"/>
              <a:gd name="connsiteX1" fmla="*/ 1584101 w 2574300"/>
              <a:gd name="connsiteY1" fmla="*/ 1382332 h 1399504"/>
              <a:gd name="connsiteX2" fmla="*/ 2116428 w 2574300"/>
              <a:gd name="connsiteY2" fmla="*/ 1330817 h 1399504"/>
              <a:gd name="connsiteX3" fmla="*/ 2395470 w 2574300"/>
              <a:gd name="connsiteY3" fmla="*/ 880056 h 1399504"/>
              <a:gd name="connsiteX4" fmla="*/ 2558603 w 2574300"/>
              <a:gd name="connsiteY4" fmla="*/ 240405 h 1399504"/>
              <a:gd name="connsiteX5" fmla="*/ 2558603 w 2574300"/>
              <a:gd name="connsiteY5" fmla="*/ 0 h 1399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74300" h="1399504">
                <a:moveTo>
                  <a:pt x="0" y="1399504"/>
                </a:moveTo>
                <a:lnTo>
                  <a:pt x="1584101" y="1382332"/>
                </a:lnTo>
                <a:cubicBezTo>
                  <a:pt x="1936839" y="1370884"/>
                  <a:pt x="1981200" y="1414530"/>
                  <a:pt x="2116428" y="1330817"/>
                </a:cubicBezTo>
                <a:cubicBezTo>
                  <a:pt x="2251656" y="1247104"/>
                  <a:pt x="2321774" y="1061791"/>
                  <a:pt x="2395470" y="880056"/>
                </a:cubicBezTo>
                <a:cubicBezTo>
                  <a:pt x="2469166" y="698321"/>
                  <a:pt x="2531414" y="387081"/>
                  <a:pt x="2558603" y="240405"/>
                </a:cubicBezTo>
                <a:cubicBezTo>
                  <a:pt x="2585792" y="93729"/>
                  <a:pt x="2572197" y="46864"/>
                  <a:pt x="2558603" y="0"/>
                </a:cubicBezTo>
              </a:path>
            </a:pathLst>
          </a:custGeom>
          <a:noFill/>
          <a:ln>
            <a:solidFill>
              <a:srgbClr val="880000"/>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0393480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6">
                                            <p:txEl>
                                              <p:pRg st="7" end="7"/>
                                            </p:txEl>
                                          </p:spTgt>
                                        </p:tgtEl>
                                        <p:attrNameLst>
                                          <p:attrName>style.visibility</p:attrName>
                                        </p:attrNameLst>
                                      </p:cBhvr>
                                      <p:to>
                                        <p:strVal val="visible"/>
                                      </p:to>
                                    </p:set>
                                    <p:animEffect transition="in" filter="fade">
                                      <p:cBhvr>
                                        <p:cTn id="15" dur="500"/>
                                        <p:tgtEl>
                                          <p:spTgt spid="6">
                                            <p:txEl>
                                              <p:pRg st="7" end="7"/>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6">
                                            <p:txEl>
                                              <p:pRg st="9" end="9"/>
                                            </p:txEl>
                                          </p:spTgt>
                                        </p:tgtEl>
                                        <p:attrNameLst>
                                          <p:attrName>style.visibility</p:attrName>
                                        </p:attrNameLst>
                                      </p:cBhvr>
                                      <p:to>
                                        <p:strVal val="visible"/>
                                      </p:to>
                                    </p:set>
                                    <p:animEffect transition="in" filter="fade">
                                      <p:cBhvr>
                                        <p:cTn id="18" dur="500"/>
                                        <p:tgtEl>
                                          <p:spTgt spid="6">
                                            <p:txEl>
                                              <p:pRg st="9" end="9"/>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6">
                                            <p:txEl>
                                              <p:pRg st="11" end="11"/>
                                            </p:txEl>
                                          </p:spTgt>
                                        </p:tgtEl>
                                        <p:attrNameLst>
                                          <p:attrName>style.visibility</p:attrName>
                                        </p:attrNameLst>
                                      </p:cBhvr>
                                      <p:to>
                                        <p:strVal val="visible"/>
                                      </p:to>
                                    </p:set>
                                    <p:animEffect transition="in" filter="fade">
                                      <p:cBhvr>
                                        <p:cTn id="21" dur="500"/>
                                        <p:tgtEl>
                                          <p:spTgt spid="6">
                                            <p:txEl>
                                              <p:pRg st="11" end="11"/>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6">
                                            <p:txEl>
                                              <p:pRg st="13" end="13"/>
                                            </p:txEl>
                                          </p:spTgt>
                                        </p:tgtEl>
                                        <p:attrNameLst>
                                          <p:attrName>style.visibility</p:attrName>
                                        </p:attrNameLst>
                                      </p:cBhvr>
                                      <p:to>
                                        <p:strVal val="visible"/>
                                      </p:to>
                                    </p:set>
                                    <p:animEffect transition="in" filter="fade">
                                      <p:cBhvr>
                                        <p:cTn id="24" dur="500"/>
                                        <p:tgtEl>
                                          <p:spTgt spid="6">
                                            <p:txEl>
                                              <p:pRg st="13" end="13"/>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14">
                                            <p:txEl>
                                              <p:pRg st="0" end="0"/>
                                            </p:txEl>
                                          </p:spTgt>
                                        </p:tgtEl>
                                        <p:attrNameLst>
                                          <p:attrName>style.visibility</p:attrName>
                                        </p:attrNameLst>
                                      </p:cBhvr>
                                      <p:to>
                                        <p:strVal val="visible"/>
                                      </p:to>
                                    </p:set>
                                    <p:animEffect transition="in" filter="fade">
                                      <p:cBhvr>
                                        <p:cTn id="29" dur="500"/>
                                        <p:tgtEl>
                                          <p:spTgt spid="14">
                                            <p:txEl>
                                              <p:pRg st="0" end="0"/>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14">
                                            <p:txEl>
                                              <p:pRg st="1" end="1"/>
                                            </p:txEl>
                                          </p:spTgt>
                                        </p:tgtEl>
                                        <p:attrNameLst>
                                          <p:attrName>style.visibility</p:attrName>
                                        </p:attrNameLst>
                                      </p:cBhvr>
                                      <p:to>
                                        <p:strVal val="visible"/>
                                      </p:to>
                                    </p:set>
                                    <p:animEffect transition="in" filter="fade">
                                      <p:cBhvr>
                                        <p:cTn id="34" dur="500"/>
                                        <p:tgtEl>
                                          <p:spTgt spid="14">
                                            <p:txEl>
                                              <p:pRg st="1" end="1"/>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14">
                                            <p:txEl>
                                              <p:pRg st="2" end="2"/>
                                            </p:txEl>
                                          </p:spTgt>
                                        </p:tgtEl>
                                        <p:attrNameLst>
                                          <p:attrName>style.visibility</p:attrName>
                                        </p:attrNameLst>
                                      </p:cBhvr>
                                      <p:to>
                                        <p:strVal val="visible"/>
                                      </p:to>
                                    </p:set>
                                    <p:animEffect transition="in" filter="fade">
                                      <p:cBhvr>
                                        <p:cTn id="37" dur="500"/>
                                        <p:tgtEl>
                                          <p:spTgt spid="14">
                                            <p:txEl>
                                              <p:pRg st="2" end="2"/>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fade">
                                      <p:cBhvr>
                                        <p:cTn id="40" dur="500"/>
                                        <p:tgtEl>
                                          <p:spTgt spid="15"/>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14">
                                            <p:txEl>
                                              <p:pRg st="3" end="3"/>
                                            </p:txEl>
                                          </p:spTgt>
                                        </p:tgtEl>
                                        <p:attrNameLst>
                                          <p:attrName>style.visibility</p:attrName>
                                        </p:attrNameLst>
                                      </p:cBhvr>
                                      <p:to>
                                        <p:strVal val="visible"/>
                                      </p:to>
                                    </p:set>
                                    <p:animEffect transition="in" filter="fade">
                                      <p:cBhvr>
                                        <p:cTn id="45" dur="500"/>
                                        <p:tgtEl>
                                          <p:spTgt spid="14">
                                            <p:txEl>
                                              <p:pRg st="3" end="3"/>
                                            </p:txEl>
                                          </p:spTgt>
                                        </p:tgtEl>
                                      </p:cBhvr>
                                    </p:animEffect>
                                  </p:childTnLst>
                                </p:cTn>
                              </p:par>
                              <p:par>
                                <p:cTn id="46" presetID="10" presetClass="entr" presetSubtype="0" fill="hold" nodeType="withEffect">
                                  <p:stCondLst>
                                    <p:cond delay="0"/>
                                  </p:stCondLst>
                                  <p:childTnLst>
                                    <p:set>
                                      <p:cBhvr>
                                        <p:cTn id="47" dur="1" fill="hold">
                                          <p:stCondLst>
                                            <p:cond delay="0"/>
                                          </p:stCondLst>
                                        </p:cTn>
                                        <p:tgtEl>
                                          <p:spTgt spid="14">
                                            <p:txEl>
                                              <p:pRg st="4" end="4"/>
                                            </p:txEl>
                                          </p:spTgt>
                                        </p:tgtEl>
                                        <p:attrNameLst>
                                          <p:attrName>style.visibility</p:attrName>
                                        </p:attrNameLst>
                                      </p:cBhvr>
                                      <p:to>
                                        <p:strVal val="visible"/>
                                      </p:to>
                                    </p:set>
                                    <p:animEffect transition="in" filter="fade">
                                      <p:cBhvr>
                                        <p:cTn id="48" dur="500"/>
                                        <p:tgtEl>
                                          <p:spTgt spid="14">
                                            <p:txEl>
                                              <p:pRg st="4" end="4"/>
                                            </p:txEl>
                                          </p:spTgt>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16"/>
                                        </p:tgtEl>
                                        <p:attrNameLst>
                                          <p:attrName>style.visibility</p:attrName>
                                        </p:attrNameLst>
                                      </p:cBhvr>
                                      <p:to>
                                        <p:strVal val="visible"/>
                                      </p:to>
                                    </p:set>
                                    <p:animEffect transition="in" filter="fade">
                                      <p:cBhvr>
                                        <p:cTn id="51" dur="500"/>
                                        <p:tgtEl>
                                          <p:spTgt spid="16"/>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14">
                                            <p:txEl>
                                              <p:pRg st="5" end="5"/>
                                            </p:txEl>
                                          </p:spTgt>
                                        </p:tgtEl>
                                        <p:attrNameLst>
                                          <p:attrName>style.visibility</p:attrName>
                                        </p:attrNameLst>
                                      </p:cBhvr>
                                      <p:to>
                                        <p:strVal val="visible"/>
                                      </p:to>
                                    </p:set>
                                    <p:animEffect transition="in" filter="fade">
                                      <p:cBhvr>
                                        <p:cTn id="56" dur="500"/>
                                        <p:tgtEl>
                                          <p:spTgt spid="14">
                                            <p:txEl>
                                              <p:pRg st="5" end="5"/>
                                            </p:txEl>
                                          </p:spTgt>
                                        </p:tgtEl>
                                      </p:cBhvr>
                                    </p:animEffect>
                                  </p:childTnLst>
                                </p:cTn>
                              </p:par>
                              <p:par>
                                <p:cTn id="57" presetID="10" presetClass="entr" presetSubtype="0" fill="hold" nodeType="withEffect">
                                  <p:stCondLst>
                                    <p:cond delay="0"/>
                                  </p:stCondLst>
                                  <p:childTnLst>
                                    <p:set>
                                      <p:cBhvr>
                                        <p:cTn id="58" dur="1" fill="hold">
                                          <p:stCondLst>
                                            <p:cond delay="0"/>
                                          </p:stCondLst>
                                        </p:cTn>
                                        <p:tgtEl>
                                          <p:spTgt spid="14">
                                            <p:txEl>
                                              <p:pRg st="6" end="6"/>
                                            </p:txEl>
                                          </p:spTgt>
                                        </p:tgtEl>
                                        <p:attrNameLst>
                                          <p:attrName>style.visibility</p:attrName>
                                        </p:attrNameLst>
                                      </p:cBhvr>
                                      <p:to>
                                        <p:strVal val="visible"/>
                                      </p:to>
                                    </p:set>
                                    <p:animEffect transition="in" filter="fade">
                                      <p:cBhvr>
                                        <p:cTn id="59" dur="500"/>
                                        <p:tgtEl>
                                          <p:spTgt spid="14">
                                            <p:txEl>
                                              <p:pRg st="6" end="6"/>
                                            </p:txEl>
                                          </p:spTgt>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17"/>
                                        </p:tgtEl>
                                        <p:attrNameLst>
                                          <p:attrName>style.visibility</p:attrName>
                                        </p:attrNameLst>
                                      </p:cBhvr>
                                      <p:to>
                                        <p:strVal val="visible"/>
                                      </p:to>
                                    </p:set>
                                    <p:animEffect transition="in" filter="fade">
                                      <p:cBhvr>
                                        <p:cTn id="6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5" grpId="0" animBg="1"/>
      <p:bldP spid="16" grpId="0" animBg="1"/>
      <p:bldP spid="17"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Additional AFSIM Infrastructure Functionality</a:t>
            </a:r>
            <a:endParaRPr lang="en-US" dirty="0"/>
          </a:p>
        </p:txBody>
      </p:sp>
      <p:sp>
        <p:nvSpPr>
          <p:cNvPr id="3" name="Content Placeholder 2"/>
          <p:cNvSpPr>
            <a:spLocks noGrp="1"/>
          </p:cNvSpPr>
          <p:nvPr>
            <p:ph idx="1"/>
          </p:nvPr>
        </p:nvSpPr>
        <p:spPr/>
        <p:txBody>
          <a:bodyPr>
            <a:normAutofit/>
          </a:bodyPr>
          <a:lstStyle/>
          <a:p>
            <a:r>
              <a:rPr lang="en-US" b="0" dirty="0" smtClean="0"/>
              <a:t>Multi-Threading</a:t>
            </a:r>
          </a:p>
          <a:p>
            <a:r>
              <a:rPr lang="en-US" b="0" dirty="0" smtClean="0"/>
              <a:t>Event Output</a:t>
            </a:r>
          </a:p>
          <a:p>
            <a:r>
              <a:rPr lang="en-US" b="0" dirty="0" smtClean="0"/>
              <a:t>Task Management</a:t>
            </a:r>
          </a:p>
          <a:p>
            <a:r>
              <a:rPr lang="en-US" b="0" dirty="0" smtClean="0"/>
              <a:t>Track Management</a:t>
            </a:r>
          </a:p>
          <a:p>
            <a:r>
              <a:rPr lang="en-US" b="0" dirty="0" smtClean="0"/>
              <a:t>Signatures</a:t>
            </a:r>
            <a:endParaRPr lang="en-US" b="0" dirty="0"/>
          </a:p>
          <a:p>
            <a:r>
              <a:rPr lang="en-US" b="0" dirty="0"/>
              <a:t>Weapon Effects</a:t>
            </a:r>
          </a:p>
          <a:p>
            <a:r>
              <a:rPr lang="en-US" b="0" dirty="0"/>
              <a:t>Aux </a:t>
            </a:r>
            <a:r>
              <a:rPr lang="en-US" b="0" dirty="0" smtClean="0"/>
              <a:t>Data</a:t>
            </a:r>
          </a:p>
          <a:p>
            <a:r>
              <a:rPr lang="en-US" b="0" dirty="0" smtClean="0"/>
              <a:t>Console Output</a:t>
            </a:r>
          </a:p>
          <a:p>
            <a:endParaRPr lang="en-US" sz="1500" b="0" dirty="0" smtClean="0"/>
          </a:p>
          <a:p>
            <a:endParaRPr lang="en-US" b="0" dirty="0"/>
          </a:p>
          <a:p>
            <a:pPr marL="0" indent="0">
              <a:buNone/>
            </a:pPr>
            <a:endParaRPr lang="en-US" b="0" dirty="0"/>
          </a:p>
          <a:p>
            <a:endParaRPr lang="en-US" b="0" dirty="0" smtClean="0"/>
          </a:p>
          <a:p>
            <a:endParaRPr lang="en-US" b="0" dirty="0"/>
          </a:p>
          <a:p>
            <a:endParaRPr lang="en-US" b="0" dirty="0" smtClean="0"/>
          </a:p>
          <a:p>
            <a:endParaRPr lang="en-US" b="0" dirty="0" smtClean="0"/>
          </a:p>
          <a:p>
            <a:endParaRPr lang="en-US" b="0" dirty="0" smtClean="0"/>
          </a:p>
          <a:p>
            <a:endParaRPr lang="en-US" sz="1900" b="0" dirty="0"/>
          </a:p>
        </p:txBody>
      </p:sp>
    </p:spTree>
    <p:extLst>
      <p:ext uri="{BB962C8B-B14F-4D97-AF65-F5344CB8AC3E}">
        <p14:creationId xmlns:p14="http://schemas.microsoft.com/office/powerpoint/2010/main" val="184301727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Multi-Threading</a:t>
            </a:r>
            <a:endParaRPr lang="en-US" dirty="0"/>
          </a:p>
        </p:txBody>
      </p:sp>
      <p:sp>
        <p:nvSpPr>
          <p:cNvPr id="3" name="Content Placeholder 2"/>
          <p:cNvSpPr>
            <a:spLocks noGrp="1"/>
          </p:cNvSpPr>
          <p:nvPr>
            <p:ph idx="1"/>
          </p:nvPr>
        </p:nvSpPr>
        <p:spPr>
          <a:xfrm>
            <a:off x="457200" y="1524000"/>
            <a:ext cx="8229600" cy="4525963"/>
          </a:xfrm>
        </p:spPr>
        <p:txBody>
          <a:bodyPr>
            <a:normAutofit/>
          </a:bodyPr>
          <a:lstStyle/>
          <a:p>
            <a:r>
              <a:rPr lang="en-US" b="0" dirty="0" smtClean="0"/>
              <a:t>Multi-Threading</a:t>
            </a:r>
          </a:p>
          <a:p>
            <a:pPr lvl="1"/>
            <a:r>
              <a:rPr lang="en-US" b="0" dirty="0" smtClean="0"/>
              <a:t>Available in both event-step and frame-step simulations.</a:t>
            </a:r>
          </a:p>
          <a:p>
            <a:pPr lvl="1"/>
            <a:r>
              <a:rPr lang="en-US" b="0" dirty="0" smtClean="0"/>
              <a:t>Thread pool created that updates objects based on type of object passed into the thread in the pool.</a:t>
            </a:r>
          </a:p>
          <a:p>
            <a:pPr lvl="1"/>
            <a:r>
              <a:rPr lang="en-US" b="0" dirty="0" smtClean="0"/>
              <a:t>Only mover and sensor object updates take advantage of this capability currently.</a:t>
            </a:r>
          </a:p>
          <a:p>
            <a:pPr lvl="1"/>
            <a:r>
              <a:rPr lang="en-US" b="0" dirty="0" smtClean="0"/>
              <a:t>Line-Of-Sight manager and the DIS interface can also be run in separate threads.</a:t>
            </a:r>
          </a:p>
          <a:p>
            <a:pPr lvl="1"/>
            <a:r>
              <a:rPr lang="en-US" b="0" dirty="0" smtClean="0"/>
              <a:t>Improves performance in “some” virtual simulation environments.</a:t>
            </a:r>
          </a:p>
          <a:p>
            <a:pPr lvl="1"/>
            <a:r>
              <a:rPr lang="en-US" b="0" dirty="0" smtClean="0"/>
              <a:t>NOTE: Simulation run repeatability is not guaranteed if running multi-threaded.</a:t>
            </a:r>
          </a:p>
          <a:p>
            <a:pPr lvl="1"/>
            <a:endParaRPr lang="en-US" b="0" dirty="0" smtClean="0"/>
          </a:p>
          <a:p>
            <a:endParaRPr lang="en-US" b="0" dirty="0"/>
          </a:p>
        </p:txBody>
      </p:sp>
    </p:spTree>
    <p:extLst>
      <p:ext uri="{BB962C8B-B14F-4D97-AF65-F5344CB8AC3E}">
        <p14:creationId xmlns:p14="http://schemas.microsoft.com/office/powerpoint/2010/main" val="2036266852"/>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 Output</a:t>
            </a:r>
            <a:endParaRPr lang="en-US" dirty="0"/>
          </a:p>
        </p:txBody>
      </p:sp>
      <p:sp>
        <p:nvSpPr>
          <p:cNvPr id="3" name="Content Placeholder 2"/>
          <p:cNvSpPr>
            <a:spLocks noGrp="1"/>
          </p:cNvSpPr>
          <p:nvPr>
            <p:ph idx="1"/>
          </p:nvPr>
        </p:nvSpPr>
        <p:spPr/>
        <p:txBody>
          <a:bodyPr/>
          <a:lstStyle/>
          <a:p>
            <a:r>
              <a:rPr lang="en-US" sz="1800" b="0" dirty="0" smtClean="0"/>
              <a:t>Event Output is a Time-Stamped Text File of Simulation Events </a:t>
            </a:r>
          </a:p>
          <a:p>
            <a:pPr lvl="1"/>
            <a:r>
              <a:rPr lang="en-US" sz="1800" b="0" dirty="0" smtClean="0"/>
              <a:t>Event types are user-enabled</a:t>
            </a:r>
          </a:p>
          <a:p>
            <a:pPr lvl="1"/>
            <a:r>
              <a:rPr lang="en-US" sz="1800" b="0" dirty="0" smtClean="0"/>
              <a:t>List of available events roughly follows the events published by WsfObserver</a:t>
            </a:r>
          </a:p>
          <a:p>
            <a:pPr lvl="1"/>
            <a:r>
              <a:rPr lang="en-US" sz="1800" b="0" dirty="0" smtClean="0"/>
              <a:t>Readable by Event Reader</a:t>
            </a:r>
          </a:p>
          <a:p>
            <a:r>
              <a:rPr lang="en-US" sz="1800" b="0" dirty="0" smtClean="0"/>
              <a:t>New, Custom Event Types can be Added to the Event Output</a:t>
            </a:r>
          </a:p>
          <a:p>
            <a:pPr lvl="1"/>
            <a:endParaRPr lang="en-US" b="0" dirty="0" smtClean="0"/>
          </a:p>
        </p:txBody>
      </p:sp>
      <p:sp>
        <p:nvSpPr>
          <p:cNvPr id="5" name="Down Arrow 4"/>
          <p:cNvSpPr/>
          <p:nvPr/>
        </p:nvSpPr>
        <p:spPr bwMode="auto">
          <a:xfrm>
            <a:off x="3352800" y="4800600"/>
            <a:ext cx="1406769" cy="658692"/>
          </a:xfrm>
          <a:prstGeom prst="downArrow">
            <a:avLst/>
          </a:prstGeom>
          <a:solidFill>
            <a:schemeClr val="accent3">
              <a:lumMod val="75000"/>
            </a:schemeClr>
          </a:solidFill>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a:lstStyle/>
          <a:p>
            <a:pPr algn="ctr" eaLnBrk="0" fontAlgn="base" hangingPunct="0">
              <a:spcBef>
                <a:spcPct val="0"/>
              </a:spcBef>
              <a:spcAft>
                <a:spcPct val="0"/>
              </a:spcAft>
              <a:defRPr/>
            </a:pPr>
            <a:r>
              <a:rPr lang="en-US" sz="1200" dirty="0">
                <a:solidFill>
                  <a:prstClr val="white"/>
                </a:solidFill>
              </a:rPr>
              <a:t>Event Output</a:t>
            </a:r>
          </a:p>
        </p:txBody>
      </p:sp>
      <p:pic>
        <p:nvPicPr>
          <p:cNvPr id="6" name="Picture 15" descr="C:\Users\m283543\AppData\Local\Microsoft\Windows\Temporary Internet Files\Content.IE5\2B7EKWO8\MC900320610[1].wmf"/>
          <p:cNvPicPr>
            <a:picLocks noChangeAspect="1" noChangeArrowheads="1"/>
          </p:cNvPicPr>
          <p:nvPr/>
        </p:nvPicPr>
        <p:blipFill>
          <a:blip r:embed="rId3" cstate="print"/>
          <a:srcRect/>
          <a:stretch>
            <a:fillRect/>
          </a:stretch>
        </p:blipFill>
        <p:spPr bwMode="auto">
          <a:xfrm>
            <a:off x="4800600" y="4495800"/>
            <a:ext cx="789743" cy="1066800"/>
          </a:xfrm>
          <a:prstGeom prst="rect">
            <a:avLst/>
          </a:prstGeom>
          <a:noFill/>
          <a:ln w="9525">
            <a:noFill/>
            <a:miter lim="800000"/>
            <a:headEnd/>
            <a:tailEnd/>
          </a:ln>
        </p:spPr>
      </p:pic>
    </p:spTree>
    <p:extLst>
      <p:ext uri="{BB962C8B-B14F-4D97-AF65-F5344CB8AC3E}">
        <p14:creationId xmlns:p14="http://schemas.microsoft.com/office/powerpoint/2010/main" val="1814559055"/>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 Management</a:t>
            </a:r>
            <a:endParaRPr lang="en-US" dirty="0"/>
          </a:p>
        </p:txBody>
      </p:sp>
      <p:sp>
        <p:nvSpPr>
          <p:cNvPr id="3" name="Content Placeholder 2"/>
          <p:cNvSpPr>
            <a:spLocks noGrp="1"/>
          </p:cNvSpPr>
          <p:nvPr>
            <p:ph idx="4294967295"/>
          </p:nvPr>
        </p:nvSpPr>
        <p:spPr>
          <a:xfrm>
            <a:off x="0" y="1219200"/>
            <a:ext cx="4419600" cy="4546600"/>
          </a:xfrm>
          <a:prstGeom prst="rect">
            <a:avLst/>
          </a:prstGeom>
        </p:spPr>
        <p:txBody>
          <a:bodyPr/>
          <a:lstStyle/>
          <a:p>
            <a:r>
              <a:rPr lang="en-US" sz="2000" dirty="0" smtClean="0">
                <a:latin typeface="Arial" panose="020B0604020202020204" pitchFamily="34" charset="0"/>
                <a:cs typeface="Arial" panose="020B0604020202020204" pitchFamily="34" charset="0"/>
              </a:rPr>
              <a:t>Specialized processor for sending and receiving ‘task assignments’ that are associated with tracks</a:t>
            </a:r>
          </a:p>
          <a:p>
            <a:pPr lvl="1"/>
            <a:r>
              <a:rPr lang="en-US" sz="1800" dirty="0" smtClean="0">
                <a:latin typeface="Arial" panose="020B0604020202020204" pitchFamily="34" charset="0"/>
                <a:cs typeface="Arial" panose="020B0604020202020204" pitchFamily="34" charset="0"/>
              </a:rPr>
              <a:t>Allows the user to categorize tracks using the concept of a finite state machine </a:t>
            </a:r>
          </a:p>
          <a:p>
            <a:pPr lvl="1"/>
            <a:r>
              <a:rPr lang="en-US" sz="1800" dirty="0" smtClean="0">
                <a:latin typeface="Arial" panose="020B0604020202020204" pitchFamily="34" charset="0"/>
                <a:cs typeface="Arial" panose="020B0604020202020204" pitchFamily="34" charset="0"/>
              </a:rPr>
              <a:t>The user defines a set of transition rules that define the conditions under which a transition can occur from one state to another</a:t>
            </a:r>
          </a:p>
          <a:p>
            <a:pPr lvl="1"/>
            <a:r>
              <a:rPr lang="en-US" sz="1800" dirty="0" smtClean="0">
                <a:solidFill>
                  <a:srgbClr val="0000CC"/>
                </a:solidFill>
                <a:latin typeface="Arial" panose="020B0604020202020204" pitchFamily="34" charset="0"/>
                <a:cs typeface="Arial" panose="020B0604020202020204" pitchFamily="34" charset="0"/>
              </a:rPr>
              <a:t>Each track maintains own state</a:t>
            </a:r>
          </a:p>
          <a:p>
            <a:endParaRPr lang="en-US" sz="2000" dirty="0">
              <a:latin typeface="Arial" panose="020B0604020202020204" pitchFamily="34" charset="0"/>
              <a:cs typeface="Arial" panose="020B0604020202020204" pitchFamily="34" charset="0"/>
            </a:endParaRPr>
          </a:p>
        </p:txBody>
      </p:sp>
      <p:graphicFrame>
        <p:nvGraphicFramePr>
          <p:cNvPr id="5" name="Object 6"/>
          <p:cNvGraphicFramePr>
            <a:graphicFrameLocks noChangeAspect="1"/>
          </p:cNvGraphicFramePr>
          <p:nvPr/>
        </p:nvGraphicFramePr>
        <p:xfrm>
          <a:off x="5251450" y="1230313"/>
          <a:ext cx="3587750" cy="3770312"/>
        </p:xfrm>
        <a:graphic>
          <a:graphicData uri="http://schemas.openxmlformats.org/presentationml/2006/ole">
            <mc:AlternateContent xmlns:mc="http://schemas.openxmlformats.org/markup-compatibility/2006">
              <mc:Choice xmlns:v="urn:schemas-microsoft-com:vml" Requires="v">
                <p:oleObj spid="_x0000_s3080" name="Visio" r:id="rId3" imgW="3628368" imgH="3811739" progId="">
                  <p:embed/>
                </p:oleObj>
              </mc:Choice>
              <mc:Fallback>
                <p:oleObj name="Visio" r:id="rId3" imgW="3628368" imgH="3811739" progId="">
                  <p:embed/>
                  <p:pic>
                    <p:nvPicPr>
                      <p:cNvPr id="5"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51450" y="1230313"/>
                        <a:ext cx="3587750" cy="3770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 name="Text Box 9"/>
          <p:cNvSpPr txBox="1">
            <a:spLocks noChangeArrowheads="1"/>
          </p:cNvSpPr>
          <p:nvPr/>
        </p:nvSpPr>
        <p:spPr bwMode="auto">
          <a:xfrm>
            <a:off x="5443538" y="3187700"/>
            <a:ext cx="590550" cy="304800"/>
          </a:xfrm>
          <a:prstGeom prst="rect">
            <a:avLst/>
          </a:prstGeom>
          <a:noFill/>
          <a:ln w="9525" algn="ctr">
            <a:noFill/>
            <a:miter lim="800000"/>
            <a:headEnd/>
            <a:tailEnd/>
          </a:ln>
          <a:effectLst/>
        </p:spPr>
        <p:txBody>
          <a:bodyPr wrap="none">
            <a:spAutoFit/>
          </a:bodyPr>
          <a:lstStyle/>
          <a:p>
            <a:r>
              <a:rPr lang="en-US" dirty="0">
                <a:solidFill>
                  <a:schemeClr val="hlink"/>
                </a:solidFill>
              </a:rPr>
              <a:t>T</a:t>
            </a:r>
            <a:r>
              <a:rPr lang="en-US" baseline="-25000" dirty="0">
                <a:solidFill>
                  <a:schemeClr val="hlink"/>
                </a:solidFill>
              </a:rPr>
              <a:t>1, </a:t>
            </a:r>
            <a:r>
              <a:rPr lang="en-US" dirty="0">
                <a:solidFill>
                  <a:schemeClr val="hlink"/>
                </a:solidFill>
              </a:rPr>
              <a:t>T</a:t>
            </a:r>
            <a:r>
              <a:rPr lang="en-US" baseline="-25000" dirty="0">
                <a:solidFill>
                  <a:schemeClr val="hlink"/>
                </a:solidFill>
              </a:rPr>
              <a:t>3</a:t>
            </a:r>
          </a:p>
        </p:txBody>
      </p:sp>
      <p:sp>
        <p:nvSpPr>
          <p:cNvPr id="7" name="Text Box 10"/>
          <p:cNvSpPr txBox="1">
            <a:spLocks noChangeArrowheads="1"/>
          </p:cNvSpPr>
          <p:nvPr/>
        </p:nvSpPr>
        <p:spPr bwMode="auto">
          <a:xfrm>
            <a:off x="7596188" y="3216275"/>
            <a:ext cx="355600" cy="304800"/>
          </a:xfrm>
          <a:prstGeom prst="rect">
            <a:avLst/>
          </a:prstGeom>
          <a:noFill/>
          <a:ln w="9525" algn="ctr">
            <a:noFill/>
            <a:miter lim="800000"/>
            <a:headEnd/>
            <a:tailEnd/>
          </a:ln>
          <a:effectLst/>
        </p:spPr>
        <p:txBody>
          <a:bodyPr wrap="none">
            <a:spAutoFit/>
          </a:bodyPr>
          <a:lstStyle/>
          <a:p>
            <a:r>
              <a:rPr lang="en-US" dirty="0">
                <a:solidFill>
                  <a:schemeClr val="hlink"/>
                </a:solidFill>
              </a:rPr>
              <a:t>T</a:t>
            </a:r>
            <a:r>
              <a:rPr lang="en-US" baseline="-25000" dirty="0">
                <a:solidFill>
                  <a:schemeClr val="hlink"/>
                </a:solidFill>
              </a:rPr>
              <a:t>2</a:t>
            </a:r>
          </a:p>
        </p:txBody>
      </p:sp>
      <p:sp>
        <p:nvSpPr>
          <p:cNvPr id="8" name="Text Box 11"/>
          <p:cNvSpPr txBox="1">
            <a:spLocks noChangeArrowheads="1"/>
          </p:cNvSpPr>
          <p:nvPr/>
        </p:nvSpPr>
        <p:spPr bwMode="auto">
          <a:xfrm>
            <a:off x="4276725" y="3876675"/>
            <a:ext cx="2047875" cy="369332"/>
          </a:xfrm>
          <a:prstGeom prst="rect">
            <a:avLst/>
          </a:prstGeom>
          <a:noFill/>
          <a:ln w="9525" algn="ctr">
            <a:solidFill>
              <a:schemeClr val="tx2"/>
            </a:solidFill>
            <a:miter lim="800000"/>
            <a:headEnd/>
            <a:tailEnd/>
          </a:ln>
          <a:effectLst/>
        </p:spPr>
        <p:txBody>
          <a:bodyPr wrap="square">
            <a:spAutoFit/>
          </a:bodyPr>
          <a:lstStyle/>
          <a:p>
            <a:r>
              <a:rPr lang="en-US" dirty="0">
                <a:solidFill>
                  <a:schemeClr val="hlink"/>
                </a:solidFill>
              </a:rPr>
              <a:t>Tracks: T</a:t>
            </a:r>
            <a:r>
              <a:rPr lang="en-US" baseline="-25000" dirty="0">
                <a:solidFill>
                  <a:schemeClr val="hlink"/>
                </a:solidFill>
              </a:rPr>
              <a:t>1</a:t>
            </a:r>
            <a:r>
              <a:rPr lang="en-US" dirty="0">
                <a:solidFill>
                  <a:schemeClr val="hlink"/>
                </a:solidFill>
              </a:rPr>
              <a:t>, T</a:t>
            </a:r>
            <a:r>
              <a:rPr lang="en-US" baseline="-25000" dirty="0">
                <a:solidFill>
                  <a:schemeClr val="hlink"/>
                </a:solidFill>
              </a:rPr>
              <a:t>2</a:t>
            </a:r>
            <a:r>
              <a:rPr lang="en-US" dirty="0">
                <a:solidFill>
                  <a:schemeClr val="hlink"/>
                </a:solidFill>
              </a:rPr>
              <a:t>, T</a:t>
            </a:r>
            <a:r>
              <a:rPr lang="en-US" baseline="-25000" dirty="0">
                <a:solidFill>
                  <a:schemeClr val="hlink"/>
                </a:solidFill>
              </a:rPr>
              <a:t>3</a:t>
            </a:r>
          </a:p>
        </p:txBody>
      </p:sp>
      <p:sp>
        <p:nvSpPr>
          <p:cNvPr id="9" name="Rectangle 12"/>
          <p:cNvSpPr>
            <a:spLocks noChangeArrowheads="1"/>
          </p:cNvSpPr>
          <p:nvPr/>
        </p:nvSpPr>
        <p:spPr bwMode="auto">
          <a:xfrm>
            <a:off x="4154488" y="4368800"/>
            <a:ext cx="4953000" cy="2073275"/>
          </a:xfrm>
          <a:prstGeom prst="rect">
            <a:avLst/>
          </a:prstGeom>
          <a:noFill/>
          <a:ln w="9525" algn="ctr">
            <a:noFill/>
            <a:miter lim="800000"/>
            <a:headEnd/>
            <a:tailEnd/>
          </a:ln>
          <a:effectLst/>
        </p:spPr>
        <p:txBody>
          <a:bodyPr>
            <a:spAutoFit/>
          </a:bodyPr>
          <a:lstStyle/>
          <a:p>
            <a:r>
              <a:rPr lang="en-US" sz="1000" b="1" dirty="0">
                <a:solidFill>
                  <a:schemeClr val="hlink"/>
                </a:solidFill>
                <a:latin typeface="Courier New" pitchFamily="49" charset="0"/>
              </a:rPr>
              <a:t>evaluation_interval DETECTED 1.0 sec</a:t>
            </a:r>
          </a:p>
          <a:p>
            <a:r>
              <a:rPr lang="en-US" sz="1000" b="1" dirty="0">
                <a:solidFill>
                  <a:schemeClr val="hlink"/>
                </a:solidFill>
                <a:latin typeface="Courier New" pitchFamily="49" charset="0"/>
              </a:rPr>
              <a:t>state DETECTED   </a:t>
            </a:r>
          </a:p>
          <a:p>
            <a:r>
              <a:rPr lang="en-US" sz="1000" b="1" dirty="0">
                <a:solidFill>
                  <a:schemeClr val="hlink"/>
                </a:solidFill>
                <a:latin typeface="Courier New" pitchFamily="49" charset="0"/>
              </a:rPr>
              <a:t>   </a:t>
            </a:r>
          </a:p>
          <a:p>
            <a:r>
              <a:rPr lang="en-US" sz="1000" b="1" dirty="0">
                <a:solidFill>
                  <a:schemeClr val="hlink"/>
                </a:solidFill>
                <a:latin typeface="Courier New" pitchFamily="49" charset="0"/>
              </a:rPr>
              <a:t>  next_state IMAGING</a:t>
            </a:r>
          </a:p>
          <a:p>
            <a:r>
              <a:rPr lang="en-US" sz="1000" b="1" dirty="0">
                <a:solidFill>
                  <a:schemeClr val="hlink"/>
                </a:solidFill>
                <a:latin typeface="Courier New" pitchFamily="49" charset="0"/>
              </a:rPr>
              <a:t>    return (TasksReceivedFor(TRACK.TrackId(),“ID”) &gt; 0);</a:t>
            </a:r>
          </a:p>
          <a:p>
            <a:r>
              <a:rPr lang="en-US" sz="1000" b="1" dirty="0">
                <a:solidFill>
                  <a:schemeClr val="hlink"/>
                </a:solidFill>
                <a:latin typeface="Courier New" pitchFamily="49" charset="0"/>
              </a:rPr>
              <a:t>  end_next_state</a:t>
            </a:r>
          </a:p>
          <a:p>
            <a:r>
              <a:rPr lang="en-US" sz="1000" b="1" dirty="0" smtClean="0">
                <a:solidFill>
                  <a:schemeClr val="hlink"/>
                </a:solidFill>
                <a:latin typeface="Courier New" pitchFamily="49" charset="0"/>
              </a:rPr>
              <a:t>   </a:t>
            </a:r>
            <a:endParaRPr lang="en-US" sz="1000" b="1" dirty="0">
              <a:solidFill>
                <a:schemeClr val="hlink"/>
              </a:solidFill>
              <a:latin typeface="Courier New" pitchFamily="49" charset="0"/>
            </a:endParaRPr>
          </a:p>
          <a:p>
            <a:r>
              <a:rPr lang="en-US" sz="1000" b="1" dirty="0">
                <a:solidFill>
                  <a:schemeClr val="hlink"/>
                </a:solidFill>
                <a:latin typeface="Courier New" pitchFamily="49" charset="0"/>
              </a:rPr>
              <a:t>  next_state IN_ROUTE</a:t>
            </a:r>
          </a:p>
          <a:p>
            <a:r>
              <a:rPr lang="en-US" sz="1000" b="1" dirty="0">
                <a:solidFill>
                  <a:schemeClr val="hlink"/>
                </a:solidFill>
                <a:latin typeface="Courier New" pitchFamily="49" charset="0"/>
              </a:rPr>
              <a:t>    return ((TasksReceivedFor(TRACK.TrackId(),“BDA”) &gt; 0 )</a:t>
            </a:r>
            <a:r>
              <a:rPr lang="en-US" sz="1000" b="1" dirty="0">
                <a:latin typeface="Courier New" pitchFamily="49" charset="0"/>
              </a:rPr>
              <a:t> </a:t>
            </a:r>
            <a:r>
              <a:rPr lang="en-US" sz="1000" b="1" dirty="0">
                <a:solidFill>
                  <a:schemeClr val="hlink"/>
                </a:solidFill>
                <a:latin typeface="Courier New" pitchFamily="49" charset="0"/>
              </a:rPr>
              <a:t>|| </a:t>
            </a:r>
          </a:p>
          <a:p>
            <a:r>
              <a:rPr lang="en-US" sz="1000" b="1" dirty="0">
                <a:solidFill>
                  <a:schemeClr val="hlink"/>
                </a:solidFill>
                <a:latin typeface="Courier New" pitchFamily="49" charset="0"/>
              </a:rPr>
              <a:t>            (TasksReceivedFor(TRACK.TrackId(),“STRIKE”) &gt; 0));</a:t>
            </a:r>
          </a:p>
          <a:p>
            <a:r>
              <a:rPr lang="en-US" sz="1000" b="1" dirty="0">
                <a:solidFill>
                  <a:schemeClr val="hlink"/>
                </a:solidFill>
                <a:latin typeface="Courier New" pitchFamily="49" charset="0"/>
              </a:rPr>
              <a:t>  end_next_state</a:t>
            </a:r>
          </a:p>
          <a:p>
            <a:r>
              <a:rPr lang="en-US" sz="1000" b="1" dirty="0">
                <a:solidFill>
                  <a:schemeClr val="hlink"/>
                </a:solidFill>
                <a:latin typeface="Courier New" pitchFamily="49" charset="0"/>
              </a:rPr>
              <a:t>      </a:t>
            </a:r>
          </a:p>
          <a:p>
            <a:r>
              <a:rPr lang="en-US" sz="1000" b="1" dirty="0">
                <a:solidFill>
                  <a:schemeClr val="hlink"/>
                </a:solidFill>
                <a:latin typeface="Courier New" pitchFamily="49" charset="0"/>
              </a:rPr>
              <a:t>end_state</a:t>
            </a:r>
          </a:p>
        </p:txBody>
      </p:sp>
      <p:sp>
        <p:nvSpPr>
          <p:cNvPr id="10" name="Text Box 10"/>
          <p:cNvSpPr txBox="1">
            <a:spLocks noChangeArrowheads="1"/>
          </p:cNvSpPr>
          <p:nvPr/>
        </p:nvSpPr>
        <p:spPr bwMode="auto">
          <a:xfrm>
            <a:off x="457200" y="5486400"/>
            <a:ext cx="1295400" cy="530225"/>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a:spAutoFit/>
          </a:bodyPr>
          <a:lstStyle/>
          <a:p>
            <a:pPr algn="ctr" eaLnBrk="0" fontAlgn="base" hangingPunct="0">
              <a:spcBef>
                <a:spcPct val="0"/>
              </a:spcBef>
              <a:spcAft>
                <a:spcPct val="0"/>
              </a:spcAft>
            </a:pPr>
            <a:r>
              <a:rPr lang="en-US" sz="1400" dirty="0" smtClean="0">
                <a:solidFill>
                  <a:prstClr val="white"/>
                </a:solidFill>
              </a:rPr>
              <a:t>Task</a:t>
            </a:r>
            <a:endParaRPr lang="en-US" sz="1400" dirty="0">
              <a:solidFill>
                <a:prstClr val="white"/>
              </a:solidFill>
            </a:endParaRPr>
          </a:p>
          <a:p>
            <a:pPr algn="ctr" eaLnBrk="0" fontAlgn="base" hangingPunct="0">
              <a:spcBef>
                <a:spcPct val="0"/>
              </a:spcBef>
              <a:spcAft>
                <a:spcPct val="0"/>
              </a:spcAft>
            </a:pPr>
            <a:r>
              <a:rPr lang="en-US" sz="1400" dirty="0">
                <a:solidFill>
                  <a:prstClr val="white"/>
                </a:solidFill>
              </a:rPr>
              <a:t>Management</a:t>
            </a:r>
          </a:p>
        </p:txBody>
      </p:sp>
    </p:spTree>
    <p:extLst>
      <p:ext uri="{BB962C8B-B14F-4D97-AF65-F5344CB8AC3E}">
        <p14:creationId xmlns:p14="http://schemas.microsoft.com/office/powerpoint/2010/main" val="1796159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ppt_x"/>
                                          </p:val>
                                        </p:tav>
                                        <p:tav tm="100000">
                                          <p:val>
                                            <p:strVal val="#ppt_x"/>
                                          </p:val>
                                        </p:tav>
                                      </p:tavLst>
                                    </p:anim>
                                    <p:anim calcmode="lin" valueType="num">
                                      <p:cBhvr additive="base">
                                        <p:cTn id="13"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7"/>
                                        </p:tgtEl>
                                        <p:attrNameLst>
                                          <p:attrName>style.visibility</p:attrName>
                                        </p:attrNameLst>
                                      </p:cBhvr>
                                      <p:to>
                                        <p:strVal val="visible"/>
                                      </p:to>
                                    </p:set>
                                    <p:anim calcmode="lin" valueType="num">
                                      <p:cBhvr additive="base">
                                        <p:cTn id="18" dur="500" fill="hold"/>
                                        <p:tgtEl>
                                          <p:spTgt spid="7"/>
                                        </p:tgtEl>
                                        <p:attrNameLst>
                                          <p:attrName>ppt_x</p:attrName>
                                        </p:attrNameLst>
                                      </p:cBhvr>
                                      <p:tavLst>
                                        <p:tav tm="0">
                                          <p:val>
                                            <p:strVal val="#ppt_x"/>
                                          </p:val>
                                        </p:tav>
                                        <p:tav tm="100000">
                                          <p:val>
                                            <p:strVal val="#ppt_x"/>
                                          </p:val>
                                        </p:tav>
                                      </p:tavLst>
                                    </p:anim>
                                    <p:anim calcmode="lin" valueType="num">
                                      <p:cBhvr additive="base">
                                        <p:cTn id="19"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 Management – State Machines</a:t>
            </a:r>
            <a:endParaRPr lang="en-US" dirty="0"/>
          </a:p>
        </p:txBody>
      </p:sp>
      <p:sp>
        <p:nvSpPr>
          <p:cNvPr id="24" name="Content Placeholder 23"/>
          <p:cNvSpPr>
            <a:spLocks noGrp="1"/>
          </p:cNvSpPr>
          <p:nvPr>
            <p:ph idx="1"/>
          </p:nvPr>
        </p:nvSpPr>
        <p:spPr>
          <a:xfrm>
            <a:off x="228600" y="1295400"/>
            <a:ext cx="3962400" cy="4221166"/>
          </a:xfrm>
        </p:spPr>
        <p:txBody>
          <a:bodyPr/>
          <a:lstStyle/>
          <a:p>
            <a:r>
              <a:rPr lang="en-US" dirty="0" smtClean="0"/>
              <a:t>State Machines have:</a:t>
            </a:r>
          </a:p>
          <a:p>
            <a:pPr lvl="1"/>
            <a:r>
              <a:rPr lang="en-US" dirty="0" smtClean="0">
                <a:solidFill>
                  <a:srgbClr val="0000CC"/>
                </a:solidFill>
              </a:rPr>
              <a:t>States</a:t>
            </a:r>
          </a:p>
          <a:p>
            <a:pPr lvl="1"/>
            <a:r>
              <a:rPr lang="en-US" dirty="0" smtClean="0">
                <a:solidFill>
                  <a:srgbClr val="008000"/>
                </a:solidFill>
              </a:rPr>
              <a:t>Events</a:t>
            </a:r>
          </a:p>
          <a:p>
            <a:pPr lvl="1"/>
            <a:r>
              <a:rPr lang="en-US" dirty="0" smtClean="0">
                <a:solidFill>
                  <a:srgbClr val="FF0000"/>
                </a:solidFill>
              </a:rPr>
              <a:t>Transitions</a:t>
            </a:r>
            <a:endParaRPr lang="en-US" dirty="0">
              <a:solidFill>
                <a:srgbClr val="FF0000"/>
              </a:solidFill>
            </a:endParaRPr>
          </a:p>
        </p:txBody>
      </p:sp>
      <p:sp>
        <p:nvSpPr>
          <p:cNvPr id="4" name="TextBox 3"/>
          <p:cNvSpPr txBox="1"/>
          <p:nvPr/>
        </p:nvSpPr>
        <p:spPr>
          <a:xfrm>
            <a:off x="4423580" y="2863523"/>
            <a:ext cx="4644220" cy="338554"/>
          </a:xfrm>
          <a:prstGeom prst="rect">
            <a:avLst/>
          </a:prstGeom>
          <a:noFill/>
        </p:spPr>
        <p:txBody>
          <a:bodyPr wrap="none" rtlCol="0">
            <a:spAutoFit/>
          </a:bodyPr>
          <a:lstStyle/>
          <a:p>
            <a:r>
              <a:rPr lang="en-US" sz="1600" b="1" dirty="0"/>
              <a:t>State Machine Example – </a:t>
            </a:r>
            <a:r>
              <a:rPr lang="en-US" sz="1600" b="1" dirty="0" smtClean="0"/>
              <a:t>Describing Door Operation</a:t>
            </a:r>
            <a:endParaRPr lang="en-US" sz="1600" b="1" dirty="0">
              <a:latin typeface="Arial" pitchFamily="34" charset="0"/>
              <a:cs typeface="Arial" pitchFamily="34" charset="0"/>
            </a:endParaRPr>
          </a:p>
        </p:txBody>
      </p:sp>
      <p:grpSp>
        <p:nvGrpSpPr>
          <p:cNvPr id="21" name="Group 20"/>
          <p:cNvGrpSpPr/>
          <p:nvPr/>
        </p:nvGrpSpPr>
        <p:grpSpPr>
          <a:xfrm>
            <a:off x="4343400" y="1066800"/>
            <a:ext cx="4572000" cy="1676400"/>
            <a:chOff x="2057400" y="2133600"/>
            <a:chExt cx="4572000" cy="1676400"/>
          </a:xfrm>
        </p:grpSpPr>
        <p:sp>
          <p:nvSpPr>
            <p:cNvPr id="7" name="Oval 6"/>
            <p:cNvSpPr/>
            <p:nvPr/>
          </p:nvSpPr>
          <p:spPr>
            <a:xfrm>
              <a:off x="5410200" y="2667000"/>
              <a:ext cx="1219200" cy="609600"/>
            </a:xfrm>
            <a:prstGeom prst="ellipse">
              <a:avLst/>
            </a:prstGeom>
            <a:no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0000CC"/>
                  </a:solidFill>
                </a:rPr>
                <a:t>Locked</a:t>
              </a:r>
              <a:endParaRPr lang="en-US" dirty="0">
                <a:solidFill>
                  <a:srgbClr val="0000CC"/>
                </a:solidFill>
              </a:endParaRPr>
            </a:p>
          </p:txBody>
        </p:sp>
        <p:sp>
          <p:nvSpPr>
            <p:cNvPr id="8" name="Oval 7"/>
            <p:cNvSpPr/>
            <p:nvPr/>
          </p:nvSpPr>
          <p:spPr>
            <a:xfrm>
              <a:off x="3733800" y="2667000"/>
              <a:ext cx="1219200" cy="609600"/>
            </a:xfrm>
            <a:prstGeom prst="ellipse">
              <a:avLst/>
            </a:prstGeom>
            <a:no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0000CC"/>
                  </a:solidFill>
                </a:rPr>
                <a:t>Closed</a:t>
              </a:r>
              <a:endParaRPr lang="en-US" dirty="0">
                <a:solidFill>
                  <a:srgbClr val="0000CC"/>
                </a:solidFill>
              </a:endParaRPr>
            </a:p>
          </p:txBody>
        </p:sp>
        <p:sp>
          <p:nvSpPr>
            <p:cNvPr id="9" name="Oval 8"/>
            <p:cNvSpPr/>
            <p:nvPr/>
          </p:nvSpPr>
          <p:spPr>
            <a:xfrm>
              <a:off x="2057400" y="2667000"/>
              <a:ext cx="1219200" cy="609600"/>
            </a:xfrm>
            <a:prstGeom prst="ellipse">
              <a:avLst/>
            </a:prstGeom>
            <a:no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0000CC"/>
                  </a:solidFill>
                </a:rPr>
                <a:t>Open</a:t>
              </a:r>
              <a:endParaRPr lang="en-US" dirty="0">
                <a:solidFill>
                  <a:srgbClr val="0000CC"/>
                </a:solidFill>
              </a:endParaRPr>
            </a:p>
          </p:txBody>
        </p:sp>
        <p:sp>
          <p:nvSpPr>
            <p:cNvPr id="10" name="Arc 9"/>
            <p:cNvSpPr/>
            <p:nvPr/>
          </p:nvSpPr>
          <p:spPr>
            <a:xfrm>
              <a:off x="2933700" y="2435352"/>
              <a:ext cx="1104900" cy="914400"/>
            </a:xfrm>
            <a:prstGeom prst="arc">
              <a:avLst>
                <a:gd name="adj1" fmla="val 12086223"/>
                <a:gd name="adj2" fmla="val 20522690"/>
              </a:avLst>
            </a:prstGeom>
            <a:ln>
              <a:solidFill>
                <a:srgbClr val="FF0000"/>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4" name="Arc 13"/>
            <p:cNvSpPr/>
            <p:nvPr/>
          </p:nvSpPr>
          <p:spPr>
            <a:xfrm>
              <a:off x="4572000" y="2438400"/>
              <a:ext cx="1104900" cy="914400"/>
            </a:xfrm>
            <a:prstGeom prst="arc">
              <a:avLst>
                <a:gd name="adj1" fmla="val 12086223"/>
                <a:gd name="adj2" fmla="val 20522690"/>
              </a:avLst>
            </a:prstGeom>
            <a:ln>
              <a:solidFill>
                <a:srgbClr val="FF0000"/>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5" name="Arc 14"/>
            <p:cNvSpPr/>
            <p:nvPr/>
          </p:nvSpPr>
          <p:spPr>
            <a:xfrm flipH="1" flipV="1">
              <a:off x="4648200" y="2590800"/>
              <a:ext cx="1104900" cy="914400"/>
            </a:xfrm>
            <a:prstGeom prst="arc">
              <a:avLst>
                <a:gd name="adj1" fmla="val 12086223"/>
                <a:gd name="adj2" fmla="val 20522690"/>
              </a:avLst>
            </a:prstGeom>
            <a:ln>
              <a:solidFill>
                <a:srgbClr val="FF0000"/>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6" name="Arc 15"/>
            <p:cNvSpPr/>
            <p:nvPr/>
          </p:nvSpPr>
          <p:spPr>
            <a:xfrm flipH="1" flipV="1">
              <a:off x="2971800" y="2590800"/>
              <a:ext cx="1104900" cy="914400"/>
            </a:xfrm>
            <a:prstGeom prst="arc">
              <a:avLst>
                <a:gd name="adj1" fmla="val 12086223"/>
                <a:gd name="adj2" fmla="val 20522690"/>
              </a:avLst>
            </a:prstGeom>
            <a:ln>
              <a:solidFill>
                <a:srgbClr val="FF0000"/>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7" name="TextBox 16"/>
            <p:cNvSpPr txBox="1"/>
            <p:nvPr/>
          </p:nvSpPr>
          <p:spPr>
            <a:xfrm>
              <a:off x="3124200" y="2145268"/>
              <a:ext cx="723275" cy="369332"/>
            </a:xfrm>
            <a:prstGeom prst="rect">
              <a:avLst/>
            </a:prstGeom>
            <a:noFill/>
          </p:spPr>
          <p:txBody>
            <a:bodyPr wrap="none" rtlCol="0">
              <a:spAutoFit/>
            </a:bodyPr>
            <a:lstStyle/>
            <a:p>
              <a:r>
                <a:rPr lang="en-US" dirty="0" smtClean="0">
                  <a:solidFill>
                    <a:srgbClr val="008000"/>
                  </a:solidFill>
                  <a:latin typeface="Arial" pitchFamily="34" charset="0"/>
                  <a:cs typeface="Arial" pitchFamily="34" charset="0"/>
                </a:rPr>
                <a:t>close</a:t>
              </a:r>
              <a:endParaRPr lang="en-US" dirty="0">
                <a:solidFill>
                  <a:srgbClr val="008000"/>
                </a:solidFill>
                <a:latin typeface="Arial" pitchFamily="34" charset="0"/>
                <a:cs typeface="Arial" pitchFamily="34" charset="0"/>
              </a:endParaRPr>
            </a:p>
          </p:txBody>
        </p:sp>
        <p:sp>
          <p:nvSpPr>
            <p:cNvPr id="18" name="TextBox 17"/>
            <p:cNvSpPr txBox="1"/>
            <p:nvPr/>
          </p:nvSpPr>
          <p:spPr>
            <a:xfrm>
              <a:off x="3124200" y="3440668"/>
              <a:ext cx="697627" cy="369332"/>
            </a:xfrm>
            <a:prstGeom prst="rect">
              <a:avLst/>
            </a:prstGeom>
            <a:noFill/>
          </p:spPr>
          <p:txBody>
            <a:bodyPr wrap="none" rtlCol="0">
              <a:spAutoFit/>
            </a:bodyPr>
            <a:lstStyle/>
            <a:p>
              <a:r>
                <a:rPr lang="en-US" dirty="0" smtClean="0">
                  <a:solidFill>
                    <a:srgbClr val="008000"/>
                  </a:solidFill>
                  <a:latin typeface="Arial" pitchFamily="34" charset="0"/>
                  <a:cs typeface="Arial" pitchFamily="34" charset="0"/>
                </a:rPr>
                <a:t>open</a:t>
              </a:r>
              <a:endParaRPr lang="en-US" dirty="0">
                <a:solidFill>
                  <a:srgbClr val="008000"/>
                </a:solidFill>
                <a:latin typeface="Arial" pitchFamily="34" charset="0"/>
                <a:cs typeface="Arial" pitchFamily="34" charset="0"/>
              </a:endParaRPr>
            </a:p>
          </p:txBody>
        </p:sp>
        <p:sp>
          <p:nvSpPr>
            <p:cNvPr id="19" name="TextBox 18"/>
            <p:cNvSpPr txBox="1"/>
            <p:nvPr/>
          </p:nvSpPr>
          <p:spPr>
            <a:xfrm>
              <a:off x="4876800" y="2133600"/>
              <a:ext cx="595035" cy="369332"/>
            </a:xfrm>
            <a:prstGeom prst="rect">
              <a:avLst/>
            </a:prstGeom>
            <a:noFill/>
          </p:spPr>
          <p:txBody>
            <a:bodyPr wrap="none" rtlCol="0">
              <a:spAutoFit/>
            </a:bodyPr>
            <a:lstStyle/>
            <a:p>
              <a:r>
                <a:rPr lang="en-US" dirty="0" smtClean="0">
                  <a:solidFill>
                    <a:srgbClr val="008000"/>
                  </a:solidFill>
                  <a:latin typeface="Arial" pitchFamily="34" charset="0"/>
                  <a:cs typeface="Arial" pitchFamily="34" charset="0"/>
                </a:rPr>
                <a:t>lock</a:t>
              </a:r>
              <a:endParaRPr lang="en-US" dirty="0">
                <a:solidFill>
                  <a:srgbClr val="008000"/>
                </a:solidFill>
                <a:latin typeface="Arial" pitchFamily="34" charset="0"/>
                <a:cs typeface="Arial" pitchFamily="34" charset="0"/>
              </a:endParaRPr>
            </a:p>
          </p:txBody>
        </p:sp>
        <p:sp>
          <p:nvSpPr>
            <p:cNvPr id="20" name="TextBox 19"/>
            <p:cNvSpPr txBox="1"/>
            <p:nvPr/>
          </p:nvSpPr>
          <p:spPr>
            <a:xfrm>
              <a:off x="4876800" y="3440668"/>
              <a:ext cx="851515" cy="369332"/>
            </a:xfrm>
            <a:prstGeom prst="rect">
              <a:avLst/>
            </a:prstGeom>
            <a:noFill/>
          </p:spPr>
          <p:txBody>
            <a:bodyPr wrap="none" rtlCol="0">
              <a:spAutoFit/>
            </a:bodyPr>
            <a:lstStyle/>
            <a:p>
              <a:r>
                <a:rPr lang="en-US" dirty="0" smtClean="0">
                  <a:solidFill>
                    <a:srgbClr val="008000"/>
                  </a:solidFill>
                  <a:latin typeface="Arial" pitchFamily="34" charset="0"/>
                  <a:cs typeface="Arial" pitchFamily="34" charset="0"/>
                </a:rPr>
                <a:t>unlock</a:t>
              </a:r>
              <a:endParaRPr lang="en-US" dirty="0">
                <a:solidFill>
                  <a:srgbClr val="008000"/>
                </a:solidFill>
                <a:latin typeface="Arial" pitchFamily="34" charset="0"/>
                <a:cs typeface="Arial" pitchFamily="34" charset="0"/>
              </a:endParaRPr>
            </a:p>
          </p:txBody>
        </p:sp>
      </p:grpSp>
      <p:pic>
        <p:nvPicPr>
          <p:cNvPr id="3" name="Picture 2"/>
          <p:cNvPicPr>
            <a:picLocks noChangeAspect="1"/>
          </p:cNvPicPr>
          <p:nvPr/>
        </p:nvPicPr>
        <p:blipFill>
          <a:blip r:embed="rId3"/>
          <a:stretch>
            <a:fillRect/>
          </a:stretch>
        </p:blipFill>
        <p:spPr>
          <a:xfrm>
            <a:off x="762000" y="3779600"/>
            <a:ext cx="4495800" cy="2682887"/>
          </a:xfrm>
          <a:prstGeom prst="rect">
            <a:avLst/>
          </a:prstGeom>
        </p:spPr>
      </p:pic>
      <p:sp>
        <p:nvSpPr>
          <p:cNvPr id="5" name="TextBox 4"/>
          <p:cNvSpPr txBox="1"/>
          <p:nvPr/>
        </p:nvSpPr>
        <p:spPr>
          <a:xfrm>
            <a:off x="574955" y="3410268"/>
            <a:ext cx="4302588" cy="369332"/>
          </a:xfrm>
          <a:prstGeom prst="rect">
            <a:avLst/>
          </a:prstGeom>
          <a:noFill/>
        </p:spPr>
        <p:txBody>
          <a:bodyPr wrap="none" rtlCol="0">
            <a:spAutoFit/>
          </a:bodyPr>
          <a:lstStyle/>
          <a:p>
            <a:r>
              <a:rPr lang="en-US" b="1" dirty="0"/>
              <a:t>State Machine Example – Vending Machine</a:t>
            </a:r>
            <a:endParaRPr lang="en-US" b="1" dirty="0">
              <a:latin typeface="Arial" pitchFamily="34" charset="0"/>
              <a:cs typeface="Arial" pitchFamily="34" charset="0"/>
            </a:endParaRPr>
          </a:p>
        </p:txBody>
      </p:sp>
    </p:spTree>
    <p:extLst>
      <p:ext uri="{BB962C8B-B14F-4D97-AF65-F5344CB8AC3E}">
        <p14:creationId xmlns:p14="http://schemas.microsoft.com/office/powerpoint/2010/main" val="231463852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 Box 5"/>
          <p:cNvSpPr txBox="1">
            <a:spLocks noChangeArrowheads="1"/>
          </p:cNvSpPr>
          <p:nvPr/>
        </p:nvSpPr>
        <p:spPr bwMode="auto">
          <a:xfrm>
            <a:off x="3272503" y="3743165"/>
            <a:ext cx="3422432" cy="1923604"/>
          </a:xfrm>
          <a:prstGeom prst="rect">
            <a:avLst/>
          </a:prstGeom>
          <a:ln>
            <a:headEnd/>
            <a:tailEnd/>
          </a:ln>
        </p:spPr>
        <p:style>
          <a:lnRef idx="0">
            <a:schemeClr val="accent4"/>
          </a:lnRef>
          <a:fillRef idx="3">
            <a:schemeClr val="accent4"/>
          </a:fillRef>
          <a:effectRef idx="3">
            <a:schemeClr val="accent4"/>
          </a:effectRef>
          <a:fontRef idx="minor">
            <a:schemeClr val="lt1"/>
          </a:fontRef>
        </p:style>
        <p:txBody>
          <a:bodyPr wrap="square">
            <a:spAutoFit/>
          </a:bodyPr>
          <a:lstStyle/>
          <a:p>
            <a:pPr algn="ctr" eaLnBrk="0" fontAlgn="base" hangingPunct="0">
              <a:spcBef>
                <a:spcPct val="50000"/>
              </a:spcBef>
              <a:spcAft>
                <a:spcPct val="0"/>
              </a:spcAft>
            </a:pPr>
            <a:r>
              <a:rPr lang="en-US" sz="1400" dirty="0" smtClean="0">
                <a:solidFill>
                  <a:prstClr val="white"/>
                </a:solidFill>
              </a:rPr>
              <a:t>Track Manager</a:t>
            </a:r>
          </a:p>
          <a:p>
            <a:pPr algn="ctr" eaLnBrk="0" fontAlgn="base" hangingPunct="0">
              <a:spcBef>
                <a:spcPct val="50000"/>
              </a:spcBef>
              <a:spcAft>
                <a:spcPct val="0"/>
              </a:spcAft>
            </a:pPr>
            <a:endParaRPr lang="en-US" sz="1400" dirty="0" smtClean="0">
              <a:solidFill>
                <a:prstClr val="white"/>
              </a:solidFill>
            </a:endParaRPr>
          </a:p>
          <a:p>
            <a:pPr algn="ctr" eaLnBrk="0" fontAlgn="base" hangingPunct="0">
              <a:spcBef>
                <a:spcPct val="50000"/>
              </a:spcBef>
              <a:spcAft>
                <a:spcPct val="0"/>
              </a:spcAft>
            </a:pPr>
            <a:endParaRPr lang="en-US" sz="1400" dirty="0">
              <a:solidFill>
                <a:prstClr val="white"/>
              </a:solidFill>
            </a:endParaRPr>
          </a:p>
          <a:p>
            <a:pPr algn="ctr" eaLnBrk="0" fontAlgn="base" hangingPunct="0">
              <a:spcBef>
                <a:spcPct val="50000"/>
              </a:spcBef>
              <a:spcAft>
                <a:spcPct val="0"/>
              </a:spcAft>
            </a:pPr>
            <a:endParaRPr lang="en-US" sz="1400" dirty="0" smtClean="0">
              <a:solidFill>
                <a:prstClr val="white"/>
              </a:solidFill>
            </a:endParaRPr>
          </a:p>
          <a:p>
            <a:pPr algn="ctr" eaLnBrk="0" fontAlgn="base" hangingPunct="0">
              <a:spcBef>
                <a:spcPct val="50000"/>
              </a:spcBef>
              <a:spcAft>
                <a:spcPct val="0"/>
              </a:spcAft>
            </a:pPr>
            <a:endParaRPr lang="en-US" sz="1400" dirty="0">
              <a:solidFill>
                <a:prstClr val="white"/>
              </a:solidFill>
            </a:endParaRPr>
          </a:p>
          <a:p>
            <a:pPr algn="ctr" eaLnBrk="0" fontAlgn="base" hangingPunct="0">
              <a:spcBef>
                <a:spcPct val="50000"/>
              </a:spcBef>
              <a:spcAft>
                <a:spcPct val="0"/>
              </a:spcAft>
            </a:pPr>
            <a:endParaRPr lang="en-US" sz="1400" dirty="0">
              <a:solidFill>
                <a:prstClr val="white"/>
              </a:solidFill>
            </a:endParaRPr>
          </a:p>
        </p:txBody>
      </p:sp>
      <p:sp>
        <p:nvSpPr>
          <p:cNvPr id="24579" name="Rectangle 2"/>
          <p:cNvSpPr>
            <a:spLocks noGrp="1" noChangeArrowheads="1"/>
          </p:cNvSpPr>
          <p:nvPr>
            <p:ph type="title"/>
          </p:nvPr>
        </p:nvSpPr>
        <p:spPr/>
        <p:txBody>
          <a:bodyPr/>
          <a:lstStyle/>
          <a:p>
            <a:r>
              <a:rPr lang="en-US" altLang="en-US" sz="2900" dirty="0"/>
              <a:t>Track Manager</a:t>
            </a:r>
            <a:endParaRPr lang="en-US" altLang="en-US" sz="2900" dirty="0" smtClean="0">
              <a:solidFill>
                <a:schemeClr val="tx1"/>
              </a:solidFill>
            </a:endParaRPr>
          </a:p>
        </p:txBody>
      </p:sp>
      <p:sp>
        <p:nvSpPr>
          <p:cNvPr id="24580" name="Rectangle 3"/>
          <p:cNvSpPr>
            <a:spLocks noGrp="1" noChangeArrowheads="1"/>
          </p:cNvSpPr>
          <p:nvPr>
            <p:ph idx="1"/>
          </p:nvPr>
        </p:nvSpPr>
        <p:spPr>
          <a:xfrm>
            <a:off x="177672" y="1272695"/>
            <a:ext cx="8229600" cy="4525963"/>
          </a:xfrm>
        </p:spPr>
        <p:txBody>
          <a:bodyPr/>
          <a:lstStyle/>
          <a:p>
            <a:r>
              <a:rPr lang="en-US" altLang="en-US" sz="1600" b="1" dirty="0" smtClean="0"/>
              <a:t>The Track Manager is Always Available on Platforms and is Responsible for</a:t>
            </a:r>
          </a:p>
          <a:p>
            <a:pPr lvl="1"/>
            <a:r>
              <a:rPr lang="en-US" altLang="en-US" sz="1400" b="0" dirty="0" smtClean="0"/>
              <a:t>Maintaining a track list of “local” tracks (</a:t>
            </a:r>
            <a:r>
              <a:rPr lang="en-US" altLang="en-US" sz="1400" b="0" dirty="0" err="1" smtClean="0"/>
              <a:t>WsfLocalTrack</a:t>
            </a:r>
            <a:r>
              <a:rPr lang="en-US" altLang="en-US" sz="1400" b="0" dirty="0" smtClean="0"/>
              <a:t>)</a:t>
            </a:r>
          </a:p>
          <a:p>
            <a:pPr lvl="1"/>
            <a:r>
              <a:rPr lang="en-US" altLang="en-US" sz="1400" b="0" dirty="0" smtClean="0"/>
              <a:t>Maintaining a track list of contributing “raw” tracks (</a:t>
            </a:r>
            <a:r>
              <a:rPr lang="en-US" altLang="en-US" sz="1400" b="0" dirty="0" err="1" smtClean="0"/>
              <a:t>WsfTrack</a:t>
            </a:r>
            <a:r>
              <a:rPr lang="en-US" altLang="en-US" sz="1400" b="0" dirty="0" smtClean="0"/>
              <a:t>)</a:t>
            </a:r>
          </a:p>
          <a:p>
            <a:pPr lvl="1"/>
            <a:r>
              <a:rPr lang="en-US" altLang="en-US" sz="1400" b="0" dirty="0" smtClean="0"/>
              <a:t>Controlling track–to-track association and </a:t>
            </a:r>
            <a:r>
              <a:rPr lang="en-US" altLang="en-US" sz="1400" b="0" dirty="0"/>
              <a:t>f</a:t>
            </a:r>
            <a:r>
              <a:rPr lang="en-US" altLang="en-US" sz="1400" b="0" dirty="0" smtClean="0"/>
              <a:t>usion</a:t>
            </a:r>
          </a:p>
          <a:p>
            <a:pPr lvl="2"/>
            <a:r>
              <a:rPr lang="en-US" altLang="en-US" sz="1400" b="0" dirty="0" smtClean="0"/>
              <a:t>Association </a:t>
            </a:r>
            <a:r>
              <a:rPr lang="en-US" altLang="en-US" sz="1400" b="0" dirty="0"/>
              <a:t>and </a:t>
            </a:r>
            <a:r>
              <a:rPr lang="en-US" altLang="en-US" sz="1400" b="0" dirty="0" smtClean="0"/>
              <a:t>fusion </a:t>
            </a:r>
            <a:r>
              <a:rPr lang="en-US" altLang="en-US" sz="1400" b="0" dirty="0"/>
              <a:t>are </a:t>
            </a:r>
            <a:r>
              <a:rPr lang="en-US" altLang="en-US" sz="1400" b="0" dirty="0" smtClean="0"/>
              <a:t>implemented </a:t>
            </a:r>
            <a:r>
              <a:rPr lang="en-US" altLang="en-US" sz="1400" b="0" dirty="0"/>
              <a:t>as </a:t>
            </a:r>
            <a:r>
              <a:rPr lang="en-US" altLang="en-US" sz="1400" b="0" dirty="0" smtClean="0"/>
              <a:t>interchangeable “strategies” for ease of integration</a:t>
            </a:r>
          </a:p>
          <a:p>
            <a:pPr lvl="1"/>
            <a:r>
              <a:rPr lang="en-US" altLang="en-US" sz="1400" b="0" dirty="0" smtClean="0"/>
              <a:t>Controlling track purging</a:t>
            </a:r>
            <a:endParaRPr lang="en-US" altLang="en-US" sz="1400" b="0" dirty="0"/>
          </a:p>
          <a:p>
            <a:pPr lvl="1"/>
            <a:r>
              <a:rPr lang="en-US" altLang="en-US" sz="1400" b="0" dirty="0" smtClean="0"/>
              <a:t>Providing notifications of tracking events</a:t>
            </a:r>
          </a:p>
          <a:p>
            <a:pPr lvl="1"/>
            <a:r>
              <a:rPr lang="en-US" altLang="en-US" sz="1400" b="0" dirty="0" smtClean="0"/>
              <a:t>Acting as a “filter center”</a:t>
            </a:r>
          </a:p>
        </p:txBody>
      </p:sp>
      <p:sp>
        <p:nvSpPr>
          <p:cNvPr id="24586" name="Text Box 9"/>
          <p:cNvSpPr txBox="1">
            <a:spLocks noChangeArrowheads="1"/>
          </p:cNvSpPr>
          <p:nvPr/>
        </p:nvSpPr>
        <p:spPr bwMode="auto">
          <a:xfrm>
            <a:off x="5384801" y="5078414"/>
            <a:ext cx="184731"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000">
                <a:solidFill>
                  <a:schemeClr val="tx1"/>
                </a:solidFill>
                <a:latin typeface="Arial" charset="0"/>
              </a:defRPr>
            </a:lvl1pPr>
            <a:lvl2pPr marL="742950" indent="-285750" eaLnBrk="0" hangingPunct="0">
              <a:defRPr sz="1000">
                <a:solidFill>
                  <a:schemeClr val="tx1"/>
                </a:solidFill>
                <a:latin typeface="Arial" charset="0"/>
              </a:defRPr>
            </a:lvl2pPr>
            <a:lvl3pPr marL="1143000" indent="-228600" eaLnBrk="0" hangingPunct="0">
              <a:defRPr sz="1000">
                <a:solidFill>
                  <a:schemeClr val="tx1"/>
                </a:solidFill>
                <a:latin typeface="Arial" charset="0"/>
              </a:defRPr>
            </a:lvl3pPr>
            <a:lvl4pPr marL="1600200" indent="-228600" eaLnBrk="0" hangingPunct="0">
              <a:defRPr sz="1000">
                <a:solidFill>
                  <a:schemeClr val="tx1"/>
                </a:solidFill>
                <a:latin typeface="Arial" charset="0"/>
              </a:defRPr>
            </a:lvl4pPr>
            <a:lvl5pPr marL="2057400" indent="-228600" eaLnBrk="0" hangingPunct="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pPr eaLnBrk="1" hangingPunct="1"/>
            <a:endParaRPr lang="en-US" altLang="en-US" dirty="0">
              <a:solidFill>
                <a:schemeClr val="bg1"/>
              </a:solidFill>
            </a:endParaRPr>
          </a:p>
        </p:txBody>
      </p:sp>
      <p:sp>
        <p:nvSpPr>
          <p:cNvPr id="24587" name="Line 11"/>
          <p:cNvSpPr>
            <a:spLocks noChangeShapeType="1"/>
          </p:cNvSpPr>
          <p:nvPr/>
        </p:nvSpPr>
        <p:spPr bwMode="auto">
          <a:xfrm>
            <a:off x="1193675" y="4295775"/>
            <a:ext cx="206692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4588" name="Line 12"/>
          <p:cNvSpPr>
            <a:spLocks noChangeShapeType="1"/>
          </p:cNvSpPr>
          <p:nvPr/>
        </p:nvSpPr>
        <p:spPr bwMode="auto">
          <a:xfrm flipV="1">
            <a:off x="1184148" y="5534026"/>
            <a:ext cx="2095500" cy="95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4589" name="Line 13"/>
          <p:cNvSpPr>
            <a:spLocks noChangeShapeType="1"/>
          </p:cNvSpPr>
          <p:nvPr/>
        </p:nvSpPr>
        <p:spPr bwMode="auto">
          <a:xfrm>
            <a:off x="1212725" y="4943475"/>
            <a:ext cx="206692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4590" name="Text Box 15"/>
          <p:cNvSpPr txBox="1">
            <a:spLocks noChangeArrowheads="1"/>
          </p:cNvSpPr>
          <p:nvPr/>
        </p:nvSpPr>
        <p:spPr bwMode="auto">
          <a:xfrm>
            <a:off x="1111124" y="4094291"/>
            <a:ext cx="198804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000">
                <a:solidFill>
                  <a:schemeClr val="tx1"/>
                </a:solidFill>
                <a:latin typeface="Arial" charset="0"/>
              </a:defRPr>
            </a:lvl1pPr>
            <a:lvl2pPr marL="742950" indent="-285750" eaLnBrk="0" hangingPunct="0">
              <a:defRPr sz="1000">
                <a:solidFill>
                  <a:schemeClr val="tx1"/>
                </a:solidFill>
                <a:latin typeface="Arial" charset="0"/>
              </a:defRPr>
            </a:lvl2pPr>
            <a:lvl3pPr marL="1143000" indent="-228600" eaLnBrk="0" hangingPunct="0">
              <a:defRPr sz="1000">
                <a:solidFill>
                  <a:schemeClr val="tx1"/>
                </a:solidFill>
                <a:latin typeface="Arial" charset="0"/>
              </a:defRPr>
            </a:lvl3pPr>
            <a:lvl4pPr marL="1600200" indent="-228600" eaLnBrk="0" hangingPunct="0">
              <a:defRPr sz="1000">
                <a:solidFill>
                  <a:schemeClr val="tx1"/>
                </a:solidFill>
                <a:latin typeface="Arial" charset="0"/>
              </a:defRPr>
            </a:lvl4pPr>
            <a:lvl5pPr marL="2057400" indent="-228600" eaLnBrk="0" hangingPunct="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pPr eaLnBrk="1" hangingPunct="1"/>
            <a:r>
              <a:rPr lang="en-US" altLang="en-US" dirty="0" err="1"/>
              <a:t>Fuseable</a:t>
            </a:r>
            <a:r>
              <a:rPr lang="en-US" altLang="en-US" dirty="0"/>
              <a:t> </a:t>
            </a:r>
            <a:r>
              <a:rPr lang="en-US" altLang="en-US" dirty="0" smtClean="0"/>
              <a:t>Raw Tracks</a:t>
            </a:r>
            <a:endParaRPr lang="en-US" altLang="en-US" dirty="0"/>
          </a:p>
          <a:p>
            <a:pPr eaLnBrk="1" hangingPunct="1"/>
            <a:r>
              <a:rPr lang="en-US" altLang="en-US" dirty="0"/>
              <a:t>(Filtered, Unfiltered, Processed)</a:t>
            </a:r>
          </a:p>
        </p:txBody>
      </p:sp>
      <p:sp>
        <p:nvSpPr>
          <p:cNvPr id="24591" name="Text Box 18"/>
          <p:cNvSpPr txBox="1">
            <a:spLocks noChangeArrowheads="1"/>
          </p:cNvSpPr>
          <p:nvPr/>
        </p:nvSpPr>
        <p:spPr bwMode="auto">
          <a:xfrm>
            <a:off x="3213346" y="4124771"/>
            <a:ext cx="1178528"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000">
                <a:solidFill>
                  <a:schemeClr val="tx1"/>
                </a:solidFill>
                <a:latin typeface="Arial" charset="0"/>
              </a:defRPr>
            </a:lvl1pPr>
            <a:lvl2pPr marL="742950" indent="-285750" eaLnBrk="0" hangingPunct="0">
              <a:defRPr sz="1000">
                <a:solidFill>
                  <a:schemeClr val="tx1"/>
                </a:solidFill>
                <a:latin typeface="Arial" charset="0"/>
              </a:defRPr>
            </a:lvl2pPr>
            <a:lvl3pPr marL="1143000" indent="-228600" eaLnBrk="0" hangingPunct="0">
              <a:defRPr sz="1000">
                <a:solidFill>
                  <a:schemeClr val="tx1"/>
                </a:solidFill>
                <a:latin typeface="Arial" charset="0"/>
              </a:defRPr>
            </a:lvl3pPr>
            <a:lvl4pPr marL="1600200" indent="-228600" eaLnBrk="0" hangingPunct="0">
              <a:defRPr sz="1000">
                <a:solidFill>
                  <a:schemeClr val="tx1"/>
                </a:solidFill>
                <a:latin typeface="Arial" charset="0"/>
              </a:defRPr>
            </a:lvl4pPr>
            <a:lvl5pPr marL="2057400" indent="-228600" eaLnBrk="0" hangingPunct="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pPr eaLnBrk="1" hangingPunct="1"/>
            <a:r>
              <a:rPr lang="en-US" altLang="en-US" dirty="0">
                <a:solidFill>
                  <a:schemeClr val="bg1"/>
                </a:solidFill>
              </a:rPr>
              <a:t>(Associate, Fuse)</a:t>
            </a:r>
          </a:p>
        </p:txBody>
      </p:sp>
      <p:sp>
        <p:nvSpPr>
          <p:cNvPr id="24592" name="Text Box 19"/>
          <p:cNvSpPr txBox="1">
            <a:spLocks noChangeArrowheads="1"/>
          </p:cNvSpPr>
          <p:nvPr/>
        </p:nvSpPr>
        <p:spPr bwMode="auto">
          <a:xfrm>
            <a:off x="3184526" y="4775266"/>
            <a:ext cx="1534394"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000">
                <a:solidFill>
                  <a:schemeClr val="tx1"/>
                </a:solidFill>
                <a:latin typeface="Arial" charset="0"/>
              </a:defRPr>
            </a:lvl1pPr>
            <a:lvl2pPr marL="742950" indent="-285750" eaLnBrk="0" hangingPunct="0">
              <a:defRPr sz="1000">
                <a:solidFill>
                  <a:schemeClr val="tx1"/>
                </a:solidFill>
                <a:latin typeface="Arial" charset="0"/>
              </a:defRPr>
            </a:lvl2pPr>
            <a:lvl3pPr marL="1143000" indent="-228600" eaLnBrk="0" hangingPunct="0">
              <a:defRPr sz="1000">
                <a:solidFill>
                  <a:schemeClr val="tx1"/>
                </a:solidFill>
                <a:latin typeface="Arial" charset="0"/>
              </a:defRPr>
            </a:lvl3pPr>
            <a:lvl4pPr marL="1600200" indent="-228600" eaLnBrk="0" hangingPunct="0">
              <a:defRPr sz="1000">
                <a:solidFill>
                  <a:schemeClr val="tx1"/>
                </a:solidFill>
                <a:latin typeface="Arial" charset="0"/>
              </a:defRPr>
            </a:lvl4pPr>
            <a:lvl5pPr marL="2057400" indent="-228600" eaLnBrk="0" hangingPunct="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pPr eaLnBrk="1" hangingPunct="1"/>
            <a:r>
              <a:rPr lang="en-US" altLang="en-US" dirty="0">
                <a:solidFill>
                  <a:schemeClr val="bg1"/>
                </a:solidFill>
              </a:rPr>
              <a:t>(Filter, Associate, Fuse)</a:t>
            </a:r>
          </a:p>
        </p:txBody>
      </p:sp>
      <p:sp>
        <p:nvSpPr>
          <p:cNvPr id="24593" name="Text Box 20"/>
          <p:cNvSpPr txBox="1">
            <a:spLocks noChangeArrowheads="1"/>
          </p:cNvSpPr>
          <p:nvPr/>
        </p:nvSpPr>
        <p:spPr bwMode="auto">
          <a:xfrm>
            <a:off x="1092075" y="4739197"/>
            <a:ext cx="198323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000">
                <a:solidFill>
                  <a:schemeClr val="tx1"/>
                </a:solidFill>
                <a:latin typeface="Arial" charset="0"/>
              </a:defRPr>
            </a:lvl1pPr>
            <a:lvl2pPr marL="742950" indent="-285750" eaLnBrk="0" hangingPunct="0">
              <a:defRPr sz="1000">
                <a:solidFill>
                  <a:schemeClr val="tx1"/>
                </a:solidFill>
                <a:latin typeface="Arial" charset="0"/>
              </a:defRPr>
            </a:lvl2pPr>
            <a:lvl3pPr marL="1143000" indent="-228600" eaLnBrk="0" hangingPunct="0">
              <a:defRPr sz="1000">
                <a:solidFill>
                  <a:schemeClr val="tx1"/>
                </a:solidFill>
                <a:latin typeface="Arial" charset="0"/>
              </a:defRPr>
            </a:lvl3pPr>
            <a:lvl4pPr marL="1600200" indent="-228600" eaLnBrk="0" hangingPunct="0">
              <a:defRPr sz="1000">
                <a:solidFill>
                  <a:schemeClr val="tx1"/>
                </a:solidFill>
                <a:latin typeface="Arial" charset="0"/>
              </a:defRPr>
            </a:lvl4pPr>
            <a:lvl5pPr marL="2057400" indent="-228600" eaLnBrk="0" hangingPunct="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pPr eaLnBrk="1" hangingPunct="1"/>
            <a:r>
              <a:rPr lang="en-US" altLang="en-US" dirty="0" err="1"/>
              <a:t>Fuseable</a:t>
            </a:r>
            <a:r>
              <a:rPr lang="en-US" altLang="en-US" dirty="0"/>
              <a:t> </a:t>
            </a:r>
            <a:r>
              <a:rPr lang="en-US" altLang="en-US" dirty="0" smtClean="0"/>
              <a:t>Raw Tracks</a:t>
            </a:r>
            <a:endParaRPr lang="en-US" altLang="en-US" dirty="0"/>
          </a:p>
          <a:p>
            <a:pPr eaLnBrk="1" hangingPunct="1"/>
            <a:r>
              <a:rPr lang="en-US" altLang="en-US" dirty="0"/>
              <a:t>(Unfiltered, TM as Filter Center)</a:t>
            </a:r>
          </a:p>
        </p:txBody>
      </p:sp>
      <p:sp>
        <p:nvSpPr>
          <p:cNvPr id="24594" name="Text Box 21"/>
          <p:cNvSpPr txBox="1">
            <a:spLocks noChangeArrowheads="1"/>
          </p:cNvSpPr>
          <p:nvPr/>
        </p:nvSpPr>
        <p:spPr bwMode="auto">
          <a:xfrm>
            <a:off x="1139700" y="5352733"/>
            <a:ext cx="169790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000">
                <a:solidFill>
                  <a:schemeClr val="tx1"/>
                </a:solidFill>
                <a:latin typeface="Arial" charset="0"/>
              </a:defRPr>
            </a:lvl1pPr>
            <a:lvl2pPr marL="742950" indent="-285750" eaLnBrk="0" hangingPunct="0">
              <a:defRPr sz="1000">
                <a:solidFill>
                  <a:schemeClr val="tx1"/>
                </a:solidFill>
                <a:latin typeface="Arial" charset="0"/>
              </a:defRPr>
            </a:lvl2pPr>
            <a:lvl3pPr marL="1143000" indent="-228600" eaLnBrk="0" hangingPunct="0">
              <a:defRPr sz="1000">
                <a:solidFill>
                  <a:schemeClr val="tx1"/>
                </a:solidFill>
                <a:latin typeface="Arial" charset="0"/>
              </a:defRPr>
            </a:lvl3pPr>
            <a:lvl4pPr marL="1600200" indent="-228600" eaLnBrk="0" hangingPunct="0">
              <a:defRPr sz="1000">
                <a:solidFill>
                  <a:schemeClr val="tx1"/>
                </a:solidFill>
                <a:latin typeface="Arial" charset="0"/>
              </a:defRPr>
            </a:lvl4pPr>
            <a:lvl5pPr marL="2057400" indent="-228600" eaLnBrk="0" hangingPunct="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pPr eaLnBrk="1" hangingPunct="1"/>
            <a:r>
              <a:rPr lang="en-US" altLang="en-US" dirty="0"/>
              <a:t>Non-</a:t>
            </a:r>
            <a:r>
              <a:rPr lang="en-US" altLang="en-US" dirty="0" err="1"/>
              <a:t>Fuseable</a:t>
            </a:r>
            <a:r>
              <a:rPr lang="en-US" altLang="en-US" dirty="0"/>
              <a:t> </a:t>
            </a:r>
            <a:r>
              <a:rPr lang="en-US" altLang="en-US" dirty="0" smtClean="0"/>
              <a:t>Raw Tracks</a:t>
            </a:r>
            <a:endParaRPr lang="en-US" altLang="en-US" dirty="0"/>
          </a:p>
          <a:p>
            <a:pPr eaLnBrk="1" hangingPunct="1"/>
            <a:r>
              <a:rPr lang="en-US" altLang="en-US" dirty="0"/>
              <a:t>(</a:t>
            </a:r>
            <a:r>
              <a:rPr lang="en-US" altLang="en-US" dirty="0" err="1"/>
              <a:t>Predfined</a:t>
            </a:r>
            <a:r>
              <a:rPr lang="en-US" altLang="en-US" dirty="0"/>
              <a:t>)</a:t>
            </a:r>
          </a:p>
        </p:txBody>
      </p:sp>
      <p:sp>
        <p:nvSpPr>
          <p:cNvPr id="24595" name="Text Box 22"/>
          <p:cNvSpPr txBox="1">
            <a:spLocks noChangeArrowheads="1"/>
          </p:cNvSpPr>
          <p:nvPr/>
        </p:nvSpPr>
        <p:spPr bwMode="auto">
          <a:xfrm>
            <a:off x="3202814" y="5376483"/>
            <a:ext cx="113685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000">
                <a:solidFill>
                  <a:schemeClr val="tx1"/>
                </a:solidFill>
                <a:latin typeface="Arial" charset="0"/>
              </a:defRPr>
            </a:lvl1pPr>
            <a:lvl2pPr marL="742950" indent="-285750" eaLnBrk="0" hangingPunct="0">
              <a:defRPr sz="1000">
                <a:solidFill>
                  <a:schemeClr val="tx1"/>
                </a:solidFill>
                <a:latin typeface="Arial" charset="0"/>
              </a:defRPr>
            </a:lvl2pPr>
            <a:lvl3pPr marL="1143000" indent="-228600" eaLnBrk="0" hangingPunct="0">
              <a:defRPr sz="1000">
                <a:solidFill>
                  <a:schemeClr val="tx1"/>
                </a:solidFill>
                <a:latin typeface="Arial" charset="0"/>
              </a:defRPr>
            </a:lvl3pPr>
            <a:lvl4pPr marL="1600200" indent="-228600" eaLnBrk="0" hangingPunct="0">
              <a:defRPr sz="1000">
                <a:solidFill>
                  <a:schemeClr val="tx1"/>
                </a:solidFill>
                <a:latin typeface="Arial" charset="0"/>
              </a:defRPr>
            </a:lvl4pPr>
            <a:lvl5pPr marL="2057400" indent="-228600" eaLnBrk="0" hangingPunct="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pPr eaLnBrk="1" hangingPunct="1"/>
            <a:r>
              <a:rPr lang="en-US" altLang="en-US" dirty="0">
                <a:solidFill>
                  <a:schemeClr val="bg1"/>
                </a:solidFill>
              </a:rPr>
              <a:t>(N/A-[copy only])</a:t>
            </a:r>
          </a:p>
        </p:txBody>
      </p:sp>
      <p:sp>
        <p:nvSpPr>
          <p:cNvPr id="24596" name="Line 23"/>
          <p:cNvSpPr>
            <a:spLocks noChangeShapeType="1"/>
          </p:cNvSpPr>
          <p:nvPr/>
        </p:nvSpPr>
        <p:spPr bwMode="auto">
          <a:xfrm>
            <a:off x="6694934" y="5286374"/>
            <a:ext cx="1394459" cy="20639"/>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4597" name="Text Box 24"/>
          <p:cNvSpPr txBox="1">
            <a:spLocks noChangeArrowheads="1"/>
          </p:cNvSpPr>
          <p:nvPr/>
        </p:nvSpPr>
        <p:spPr bwMode="auto">
          <a:xfrm>
            <a:off x="6682107" y="5080319"/>
            <a:ext cx="138899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000">
                <a:solidFill>
                  <a:schemeClr val="tx1"/>
                </a:solidFill>
                <a:latin typeface="Arial" charset="0"/>
              </a:defRPr>
            </a:lvl1pPr>
            <a:lvl2pPr marL="742950" indent="-285750" eaLnBrk="0" hangingPunct="0">
              <a:defRPr sz="1000">
                <a:solidFill>
                  <a:schemeClr val="tx1"/>
                </a:solidFill>
                <a:latin typeface="Arial" charset="0"/>
              </a:defRPr>
            </a:lvl2pPr>
            <a:lvl3pPr marL="1143000" indent="-228600" eaLnBrk="0" hangingPunct="0">
              <a:defRPr sz="1000">
                <a:solidFill>
                  <a:schemeClr val="tx1"/>
                </a:solidFill>
                <a:latin typeface="Arial" charset="0"/>
              </a:defRPr>
            </a:lvl3pPr>
            <a:lvl4pPr marL="1600200" indent="-228600" eaLnBrk="0" hangingPunct="0">
              <a:defRPr sz="1000">
                <a:solidFill>
                  <a:schemeClr val="tx1"/>
                </a:solidFill>
                <a:latin typeface="Arial" charset="0"/>
              </a:defRPr>
            </a:lvl4pPr>
            <a:lvl5pPr marL="2057400" indent="-228600" eaLnBrk="0" hangingPunct="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pPr eaLnBrk="1" hangingPunct="1"/>
            <a:r>
              <a:rPr lang="en-US" altLang="en-US" dirty="0"/>
              <a:t>Publish Tracking Events</a:t>
            </a:r>
          </a:p>
        </p:txBody>
      </p:sp>
      <p:sp>
        <p:nvSpPr>
          <p:cNvPr id="24598" name="Text Box 28"/>
          <p:cNvSpPr txBox="1">
            <a:spLocks noChangeArrowheads="1"/>
          </p:cNvSpPr>
          <p:nvPr/>
        </p:nvSpPr>
        <p:spPr bwMode="auto">
          <a:xfrm>
            <a:off x="6683630" y="4173680"/>
            <a:ext cx="140576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000">
                <a:solidFill>
                  <a:schemeClr val="tx1"/>
                </a:solidFill>
                <a:latin typeface="Arial" charset="0"/>
              </a:defRPr>
            </a:lvl1pPr>
            <a:lvl2pPr marL="742950" indent="-285750" eaLnBrk="0" hangingPunct="0">
              <a:defRPr sz="1000">
                <a:solidFill>
                  <a:schemeClr val="tx1"/>
                </a:solidFill>
                <a:latin typeface="Arial" charset="0"/>
              </a:defRPr>
            </a:lvl2pPr>
            <a:lvl3pPr marL="1143000" indent="-228600" eaLnBrk="0" hangingPunct="0">
              <a:defRPr sz="1000">
                <a:solidFill>
                  <a:schemeClr val="tx1"/>
                </a:solidFill>
                <a:latin typeface="Arial" charset="0"/>
              </a:defRPr>
            </a:lvl3pPr>
            <a:lvl4pPr marL="1600200" indent="-228600" eaLnBrk="0" hangingPunct="0">
              <a:defRPr sz="1000">
                <a:solidFill>
                  <a:schemeClr val="tx1"/>
                </a:solidFill>
                <a:latin typeface="Arial" charset="0"/>
              </a:defRPr>
            </a:lvl4pPr>
            <a:lvl5pPr marL="2057400" indent="-228600" eaLnBrk="0" hangingPunct="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pPr eaLnBrk="1" hangingPunct="1"/>
            <a:r>
              <a:rPr lang="en-US" altLang="en-US" dirty="0"/>
              <a:t>Subscribe to Tracking </a:t>
            </a:r>
            <a:endParaRPr lang="en-US" altLang="en-US" dirty="0" smtClean="0"/>
          </a:p>
          <a:p>
            <a:pPr eaLnBrk="1" hangingPunct="1"/>
            <a:r>
              <a:rPr lang="en-US" altLang="en-US" dirty="0" smtClean="0"/>
              <a:t>Events</a:t>
            </a:r>
            <a:endParaRPr lang="en-US" altLang="en-US" dirty="0"/>
          </a:p>
        </p:txBody>
      </p:sp>
      <p:sp>
        <p:nvSpPr>
          <p:cNvPr id="24603" name="Line 33"/>
          <p:cNvSpPr>
            <a:spLocks noChangeShapeType="1"/>
          </p:cNvSpPr>
          <p:nvPr/>
        </p:nvSpPr>
        <p:spPr bwMode="auto">
          <a:xfrm flipH="1" flipV="1">
            <a:off x="6694933" y="4371975"/>
            <a:ext cx="1376171" cy="95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0" name="Text Box 10"/>
          <p:cNvSpPr txBox="1">
            <a:spLocks noChangeArrowheads="1"/>
          </p:cNvSpPr>
          <p:nvPr/>
        </p:nvSpPr>
        <p:spPr bwMode="auto">
          <a:xfrm>
            <a:off x="203072" y="3728036"/>
            <a:ext cx="981076" cy="2246769"/>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wrap="square">
            <a:spAutoFit/>
          </a:bodyPr>
          <a:lstStyle/>
          <a:p>
            <a:pPr algn="ctr"/>
            <a:r>
              <a:rPr lang="en-US" altLang="en-US" sz="1400" dirty="0"/>
              <a:t>Track </a:t>
            </a:r>
          </a:p>
          <a:p>
            <a:pPr algn="ctr"/>
            <a:r>
              <a:rPr lang="en-US" altLang="en-US" sz="1400" dirty="0"/>
              <a:t>Producers</a:t>
            </a:r>
          </a:p>
          <a:p>
            <a:pPr algn="ctr"/>
            <a:r>
              <a:rPr lang="en-US" altLang="en-US" sz="1400" dirty="0"/>
              <a:t>(Sensors,</a:t>
            </a:r>
          </a:p>
          <a:p>
            <a:pPr algn="ctr"/>
            <a:r>
              <a:rPr lang="en-US" altLang="en-US" sz="1400" dirty="0"/>
              <a:t>Other TMs,</a:t>
            </a:r>
          </a:p>
          <a:p>
            <a:pPr algn="ctr"/>
            <a:r>
              <a:rPr lang="en-US" altLang="en-US" sz="1400" dirty="0"/>
              <a:t>Platform</a:t>
            </a:r>
          </a:p>
          <a:p>
            <a:pPr algn="ctr"/>
            <a:r>
              <a:rPr lang="en-US" altLang="en-US" sz="1400" dirty="0"/>
              <a:t>Tracks,</a:t>
            </a:r>
          </a:p>
          <a:p>
            <a:pPr algn="ctr"/>
            <a:r>
              <a:rPr lang="en-US" altLang="en-US" sz="1400" dirty="0" err="1"/>
              <a:t>Etc</a:t>
            </a:r>
            <a:r>
              <a:rPr lang="en-US" altLang="en-US" sz="1400" dirty="0" smtClean="0"/>
              <a:t>)</a:t>
            </a:r>
          </a:p>
          <a:p>
            <a:pPr algn="ctr"/>
            <a:r>
              <a:rPr lang="en-US" altLang="en-US" sz="1400" dirty="0" smtClean="0"/>
              <a:t>.</a:t>
            </a:r>
            <a:endParaRPr lang="en-US" altLang="en-US" sz="1400" dirty="0"/>
          </a:p>
        </p:txBody>
      </p:sp>
      <p:sp>
        <p:nvSpPr>
          <p:cNvPr id="34" name="Text Box 10"/>
          <p:cNvSpPr txBox="1">
            <a:spLocks noChangeArrowheads="1"/>
          </p:cNvSpPr>
          <p:nvPr/>
        </p:nvSpPr>
        <p:spPr bwMode="auto">
          <a:xfrm>
            <a:off x="4396420" y="4254311"/>
            <a:ext cx="1080745" cy="523220"/>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wrap="square">
            <a:spAutoFit/>
          </a:bodyPr>
          <a:lstStyle/>
          <a:p>
            <a:pPr algn="ctr" eaLnBrk="0" fontAlgn="base" hangingPunct="0">
              <a:spcBef>
                <a:spcPct val="0"/>
              </a:spcBef>
              <a:spcAft>
                <a:spcPct val="0"/>
              </a:spcAft>
            </a:pPr>
            <a:r>
              <a:rPr lang="en-US" sz="1400" dirty="0" smtClean="0">
                <a:solidFill>
                  <a:prstClr val="white"/>
                </a:solidFill>
              </a:rPr>
              <a:t>Local Track List</a:t>
            </a:r>
            <a:endParaRPr lang="en-US" sz="1400" dirty="0">
              <a:solidFill>
                <a:prstClr val="white"/>
              </a:solidFill>
            </a:endParaRPr>
          </a:p>
        </p:txBody>
      </p:sp>
      <p:sp>
        <p:nvSpPr>
          <p:cNvPr id="36" name="Text Box 10"/>
          <p:cNvSpPr txBox="1">
            <a:spLocks noChangeArrowheads="1"/>
          </p:cNvSpPr>
          <p:nvPr/>
        </p:nvSpPr>
        <p:spPr bwMode="auto">
          <a:xfrm>
            <a:off x="4396420" y="5004500"/>
            <a:ext cx="1080745" cy="523220"/>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wrap="square">
            <a:spAutoFit/>
          </a:bodyPr>
          <a:lstStyle/>
          <a:p>
            <a:pPr algn="ctr" eaLnBrk="0" fontAlgn="base" hangingPunct="0">
              <a:spcBef>
                <a:spcPct val="0"/>
              </a:spcBef>
              <a:spcAft>
                <a:spcPct val="0"/>
              </a:spcAft>
            </a:pPr>
            <a:r>
              <a:rPr lang="en-US" sz="1400" dirty="0" smtClean="0">
                <a:solidFill>
                  <a:prstClr val="white"/>
                </a:solidFill>
              </a:rPr>
              <a:t>Raw Track List</a:t>
            </a:r>
            <a:endParaRPr lang="en-US" sz="1400" dirty="0">
              <a:solidFill>
                <a:prstClr val="white"/>
              </a:solidFill>
            </a:endParaRPr>
          </a:p>
        </p:txBody>
      </p:sp>
      <p:sp>
        <p:nvSpPr>
          <p:cNvPr id="39" name="Text Box 10"/>
          <p:cNvSpPr txBox="1">
            <a:spLocks noChangeArrowheads="1"/>
          </p:cNvSpPr>
          <p:nvPr/>
        </p:nvSpPr>
        <p:spPr bwMode="auto">
          <a:xfrm>
            <a:off x="8089392" y="4266646"/>
            <a:ext cx="1006362" cy="1169551"/>
          </a:xfrm>
          <a:prstGeom prst="rect">
            <a:avLst/>
          </a:prstGeom>
          <a:solidFill>
            <a:schemeClr val="accent1">
              <a:lumMod val="60000"/>
              <a:lumOff val="40000"/>
            </a:schemeClr>
          </a:solidFill>
          <a:ln>
            <a:headEnd/>
            <a:tailEnd/>
          </a:ln>
        </p:spPr>
        <p:style>
          <a:lnRef idx="0">
            <a:schemeClr val="accent6"/>
          </a:lnRef>
          <a:fillRef idx="3">
            <a:schemeClr val="accent6"/>
          </a:fillRef>
          <a:effectRef idx="3">
            <a:schemeClr val="accent6"/>
          </a:effectRef>
          <a:fontRef idx="minor">
            <a:schemeClr val="lt1"/>
          </a:fontRef>
        </p:style>
        <p:txBody>
          <a:bodyPr wrap="square">
            <a:spAutoFit/>
          </a:bodyPr>
          <a:lstStyle/>
          <a:p>
            <a:pPr algn="ctr" eaLnBrk="0" fontAlgn="base" hangingPunct="0">
              <a:spcBef>
                <a:spcPct val="0"/>
              </a:spcBef>
              <a:spcAft>
                <a:spcPct val="0"/>
              </a:spcAft>
            </a:pPr>
            <a:endParaRPr lang="en-US" sz="1400" dirty="0" smtClean="0">
              <a:solidFill>
                <a:prstClr val="white"/>
              </a:solidFill>
            </a:endParaRPr>
          </a:p>
          <a:p>
            <a:pPr algn="ctr" eaLnBrk="0" fontAlgn="base" hangingPunct="0">
              <a:spcBef>
                <a:spcPct val="0"/>
              </a:spcBef>
              <a:spcAft>
                <a:spcPct val="0"/>
              </a:spcAft>
            </a:pPr>
            <a:r>
              <a:rPr lang="en-US" sz="1400" dirty="0" smtClean="0">
                <a:solidFill>
                  <a:prstClr val="white"/>
                </a:solidFill>
              </a:rPr>
              <a:t>Interested</a:t>
            </a:r>
          </a:p>
          <a:p>
            <a:pPr algn="ctr" eaLnBrk="0" fontAlgn="base" hangingPunct="0">
              <a:spcBef>
                <a:spcPct val="0"/>
              </a:spcBef>
              <a:spcAft>
                <a:spcPct val="0"/>
              </a:spcAft>
            </a:pPr>
            <a:r>
              <a:rPr lang="en-US" sz="1400" dirty="0" smtClean="0">
                <a:solidFill>
                  <a:prstClr val="white"/>
                </a:solidFill>
              </a:rPr>
              <a:t>Parties</a:t>
            </a:r>
          </a:p>
          <a:p>
            <a:pPr algn="ctr" eaLnBrk="0" fontAlgn="base" hangingPunct="0">
              <a:spcBef>
                <a:spcPct val="0"/>
              </a:spcBef>
              <a:spcAft>
                <a:spcPct val="0"/>
              </a:spcAft>
            </a:pPr>
            <a:endParaRPr lang="en-US" sz="1400" dirty="0" smtClean="0">
              <a:solidFill>
                <a:prstClr val="white"/>
              </a:solidFill>
            </a:endParaRPr>
          </a:p>
          <a:p>
            <a:pPr algn="ctr" eaLnBrk="0" fontAlgn="base" hangingPunct="0">
              <a:spcBef>
                <a:spcPct val="0"/>
              </a:spcBef>
              <a:spcAft>
                <a:spcPct val="0"/>
              </a:spcAft>
            </a:pPr>
            <a:endParaRPr lang="en-US" sz="1400" dirty="0">
              <a:solidFill>
                <a:prstClr val="white"/>
              </a:solidFill>
            </a:endParaRPr>
          </a:p>
        </p:txBody>
      </p:sp>
      <p:sp>
        <p:nvSpPr>
          <p:cNvPr id="40" name="Text Box 5"/>
          <p:cNvSpPr txBox="1">
            <a:spLocks noChangeArrowheads="1"/>
          </p:cNvSpPr>
          <p:nvPr/>
        </p:nvSpPr>
        <p:spPr bwMode="auto">
          <a:xfrm>
            <a:off x="5571869" y="5001112"/>
            <a:ext cx="1110237" cy="523220"/>
          </a:xfrm>
          <a:prstGeom prst="rect">
            <a:avLst/>
          </a:prstGeom>
          <a:solidFill>
            <a:srgbClr val="0070C0"/>
          </a:solidFill>
          <a:ln>
            <a:headEnd/>
            <a:tailEnd/>
          </a:ln>
        </p:spPr>
        <p:style>
          <a:lnRef idx="0">
            <a:schemeClr val="accent4"/>
          </a:lnRef>
          <a:fillRef idx="3">
            <a:schemeClr val="accent4"/>
          </a:fillRef>
          <a:effectRef idx="3">
            <a:schemeClr val="accent4"/>
          </a:effectRef>
          <a:fontRef idx="minor">
            <a:schemeClr val="lt1"/>
          </a:fontRef>
        </p:style>
        <p:txBody>
          <a:bodyPr wrap="square">
            <a:spAutoFit/>
          </a:bodyPr>
          <a:lstStyle/>
          <a:p>
            <a:pPr algn="ctr" eaLnBrk="0" fontAlgn="base" hangingPunct="0">
              <a:spcBef>
                <a:spcPct val="0"/>
              </a:spcBef>
              <a:spcAft>
                <a:spcPct val="0"/>
              </a:spcAft>
            </a:pPr>
            <a:r>
              <a:rPr lang="en-US" sz="1400" dirty="0" smtClean="0">
                <a:solidFill>
                  <a:prstClr val="white"/>
                </a:solidFill>
              </a:rPr>
              <a:t>Track Fusion</a:t>
            </a:r>
            <a:endParaRPr lang="en-US" sz="1400" dirty="0">
              <a:solidFill>
                <a:prstClr val="white"/>
              </a:solidFill>
            </a:endParaRPr>
          </a:p>
        </p:txBody>
      </p:sp>
      <p:sp>
        <p:nvSpPr>
          <p:cNvPr id="41" name="Text Box 5"/>
          <p:cNvSpPr txBox="1">
            <a:spLocks noChangeArrowheads="1"/>
          </p:cNvSpPr>
          <p:nvPr/>
        </p:nvSpPr>
        <p:spPr bwMode="auto">
          <a:xfrm>
            <a:off x="5584697" y="4227696"/>
            <a:ext cx="1097410" cy="523220"/>
          </a:xfrm>
          <a:prstGeom prst="rect">
            <a:avLst/>
          </a:prstGeom>
          <a:solidFill>
            <a:srgbClr val="0070C0"/>
          </a:solidFill>
          <a:ln>
            <a:headEnd/>
            <a:tailEnd/>
          </a:ln>
        </p:spPr>
        <p:style>
          <a:lnRef idx="0">
            <a:schemeClr val="accent4"/>
          </a:lnRef>
          <a:fillRef idx="3">
            <a:schemeClr val="accent4"/>
          </a:fillRef>
          <a:effectRef idx="3">
            <a:schemeClr val="accent4"/>
          </a:effectRef>
          <a:fontRef idx="minor">
            <a:schemeClr val="lt1"/>
          </a:fontRef>
        </p:style>
        <p:txBody>
          <a:bodyPr wrap="square">
            <a:spAutoFit/>
          </a:bodyPr>
          <a:lstStyle/>
          <a:p>
            <a:pPr algn="ctr" eaLnBrk="0" fontAlgn="base" hangingPunct="0">
              <a:spcBef>
                <a:spcPct val="0"/>
              </a:spcBef>
              <a:spcAft>
                <a:spcPct val="0"/>
              </a:spcAft>
            </a:pPr>
            <a:r>
              <a:rPr lang="en-US" sz="1400" dirty="0" smtClean="0">
                <a:solidFill>
                  <a:prstClr val="white"/>
                </a:solidFill>
              </a:rPr>
              <a:t>Track Association</a:t>
            </a:r>
          </a:p>
        </p:txBody>
      </p:sp>
    </p:spTree>
    <p:extLst>
      <p:ext uri="{BB962C8B-B14F-4D97-AF65-F5344CB8AC3E}">
        <p14:creationId xmlns:p14="http://schemas.microsoft.com/office/powerpoint/2010/main" val="281789353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a:t>
            </a:r>
            <a:endParaRPr lang="en-US" dirty="0"/>
          </a:p>
        </p:txBody>
      </p:sp>
      <p:sp>
        <p:nvSpPr>
          <p:cNvPr id="3" name="Content Placeholder 2"/>
          <p:cNvSpPr>
            <a:spLocks noGrp="1"/>
          </p:cNvSpPr>
          <p:nvPr>
            <p:ph idx="1"/>
          </p:nvPr>
        </p:nvSpPr>
        <p:spPr/>
        <p:txBody>
          <a:bodyPr>
            <a:normAutofit fontScale="92500" lnSpcReduction="20000"/>
          </a:bodyPr>
          <a:lstStyle/>
          <a:p>
            <a:r>
              <a:rPr lang="en-US" sz="1600" b="0" dirty="0" smtClean="0"/>
              <a:t>What is </a:t>
            </a:r>
            <a:r>
              <a:rPr lang="en-US" sz="1600" dirty="0" smtClean="0"/>
              <a:t>AFSIM</a:t>
            </a:r>
            <a:r>
              <a:rPr lang="en-US" sz="1600" b="0" dirty="0" smtClean="0"/>
              <a:t>?</a:t>
            </a:r>
          </a:p>
          <a:p>
            <a:pPr lvl="1"/>
            <a:r>
              <a:rPr lang="en-US" sz="1600" b="0" dirty="0" smtClean="0"/>
              <a:t>A simulation framework developed to primarily address the mission level analysis needs of the operations research community</a:t>
            </a:r>
          </a:p>
          <a:p>
            <a:r>
              <a:rPr lang="en-US" sz="1600" b="0" dirty="0" smtClean="0"/>
              <a:t>Why was </a:t>
            </a:r>
            <a:r>
              <a:rPr lang="en-US" sz="1600" dirty="0" smtClean="0"/>
              <a:t>AFSIM</a:t>
            </a:r>
            <a:r>
              <a:rPr lang="en-US" sz="1600" b="0" dirty="0" smtClean="0"/>
              <a:t> Developed?</a:t>
            </a:r>
          </a:p>
          <a:p>
            <a:pPr lvl="1"/>
            <a:r>
              <a:rPr lang="en-US" sz="1600" b="0" dirty="0" smtClean="0"/>
              <a:t>Needs of the analysis community were not being met</a:t>
            </a:r>
          </a:p>
          <a:p>
            <a:pPr lvl="2"/>
            <a:r>
              <a:rPr lang="en-US" sz="1600" b="0" dirty="0" smtClean="0"/>
              <a:t>Traditional government simulations such as SUPPRESSOR did not provide sufficient flexibility to analyze advanced concepts and technologies</a:t>
            </a:r>
          </a:p>
          <a:p>
            <a:pPr lvl="2"/>
            <a:r>
              <a:rPr lang="en-US" sz="1600" b="0" dirty="0" smtClean="0"/>
              <a:t>Lower fidelity tools developed in Excel and VB not adequate for complex needs</a:t>
            </a:r>
          </a:p>
          <a:p>
            <a:pPr lvl="2"/>
            <a:r>
              <a:rPr lang="en-US" sz="1600" b="0" dirty="0" smtClean="0"/>
              <a:t>Developing new analytic simulations from scratch was cost prohibitive</a:t>
            </a:r>
          </a:p>
          <a:p>
            <a:pPr lvl="1"/>
            <a:r>
              <a:rPr lang="en-US" sz="1600" dirty="0" smtClean="0"/>
              <a:t>AFSIM provides a set of software building blocks to rapidly (weeks or months rather than years) develop sophisticated analytic simulations</a:t>
            </a:r>
          </a:p>
          <a:p>
            <a:r>
              <a:rPr lang="en-US" sz="1600" b="0" dirty="0" smtClean="0"/>
              <a:t>What is the Current Status of </a:t>
            </a:r>
            <a:r>
              <a:rPr lang="en-US" sz="1600" dirty="0" smtClean="0"/>
              <a:t>AFSIM</a:t>
            </a:r>
            <a:r>
              <a:rPr lang="en-US" sz="1600" b="0" dirty="0" smtClean="0"/>
              <a:t>?</a:t>
            </a:r>
          </a:p>
          <a:p>
            <a:pPr lvl="1"/>
            <a:r>
              <a:rPr lang="en-US" sz="1600" dirty="0" smtClean="0"/>
              <a:t>AFSIM</a:t>
            </a:r>
            <a:r>
              <a:rPr lang="en-US" sz="1600" b="0" dirty="0" smtClean="0"/>
              <a:t> is a mature simulation framework delivered to the government with unlimited rights and available to both government and industry at no cost</a:t>
            </a:r>
          </a:p>
          <a:p>
            <a:pPr lvl="2"/>
            <a:r>
              <a:rPr lang="en-US" sz="1600" b="0" dirty="0" smtClean="0"/>
              <a:t>Includes all source code</a:t>
            </a:r>
          </a:p>
          <a:p>
            <a:pPr lvl="2"/>
            <a:r>
              <a:rPr lang="en-US" sz="1600" b="0" dirty="0" smtClean="0"/>
              <a:t>Includes classified scenarios V&amp;V’d to SUPPRESSOR, but which may be extended to analyze operational benefits of advanced weapon system concepts</a:t>
            </a:r>
            <a:endParaRPr lang="en-US" sz="1600" b="0" dirty="0"/>
          </a:p>
        </p:txBody>
      </p:sp>
    </p:spTree>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
          <p:cNvSpPr>
            <a:spLocks noChangeArrowheads="1"/>
          </p:cNvSpPr>
          <p:nvPr/>
        </p:nvSpPr>
        <p:spPr bwMode="auto">
          <a:xfrm>
            <a:off x="4191000" y="1295400"/>
            <a:ext cx="4849369" cy="3402367"/>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vert="vert270" wrap="none" anchor="ctr"/>
          <a:lstStyle/>
          <a:p>
            <a:pPr eaLnBrk="0" fontAlgn="base" hangingPunct="0">
              <a:spcBef>
                <a:spcPct val="0"/>
              </a:spcBef>
              <a:spcAft>
                <a:spcPct val="0"/>
              </a:spcAft>
            </a:pPr>
            <a:endParaRPr lang="en-US" sz="2200" dirty="0">
              <a:solidFill>
                <a:prstClr val="black"/>
              </a:solidFill>
            </a:endParaRPr>
          </a:p>
        </p:txBody>
      </p:sp>
      <p:sp>
        <p:nvSpPr>
          <p:cNvPr id="25603" name="Rectangle 2"/>
          <p:cNvSpPr>
            <a:spLocks noGrp="1" noChangeArrowheads="1"/>
          </p:cNvSpPr>
          <p:nvPr>
            <p:ph type="title"/>
          </p:nvPr>
        </p:nvSpPr>
        <p:spPr/>
        <p:txBody>
          <a:bodyPr/>
          <a:lstStyle/>
          <a:p>
            <a:r>
              <a:rPr lang="en-US" altLang="en-US" sz="2900" dirty="0" smtClean="0">
                <a:solidFill>
                  <a:schemeClr val="tx1"/>
                </a:solidFill>
              </a:rPr>
              <a:t>Track Processor Functions</a:t>
            </a:r>
          </a:p>
        </p:txBody>
      </p:sp>
      <p:sp>
        <p:nvSpPr>
          <p:cNvPr id="25604" name="Rectangle 3"/>
          <p:cNvSpPr>
            <a:spLocks noGrp="1" noChangeArrowheads="1"/>
          </p:cNvSpPr>
          <p:nvPr>
            <p:ph idx="1"/>
          </p:nvPr>
        </p:nvSpPr>
        <p:spPr>
          <a:xfrm>
            <a:off x="-102853" y="1260830"/>
            <a:ext cx="4531787" cy="4525963"/>
          </a:xfrm>
        </p:spPr>
        <p:txBody>
          <a:bodyPr/>
          <a:lstStyle/>
          <a:p>
            <a:r>
              <a:rPr lang="en-US" altLang="en-US" sz="1600" dirty="0" smtClean="0"/>
              <a:t>Populate the Track Manager’s Track Lists</a:t>
            </a:r>
          </a:p>
          <a:p>
            <a:pPr lvl="1"/>
            <a:r>
              <a:rPr lang="en-US" altLang="en-US" sz="1400" b="0" dirty="0" smtClean="0"/>
              <a:t>Off-board tracks from other platforms</a:t>
            </a:r>
          </a:p>
          <a:p>
            <a:pPr lvl="1"/>
            <a:r>
              <a:rPr lang="en-US" altLang="en-US" sz="1400" b="0" dirty="0" smtClean="0"/>
              <a:t>On-board sensor tracks</a:t>
            </a:r>
          </a:p>
          <a:p>
            <a:r>
              <a:rPr lang="en-US" altLang="en-US" sz="1600" dirty="0" smtClean="0"/>
              <a:t>Purge Tracks</a:t>
            </a:r>
          </a:p>
          <a:p>
            <a:pPr marL="606425" lvl="1" indent="-223838" defTabSz="457200">
              <a:spcBef>
                <a:spcPct val="40000"/>
              </a:spcBef>
              <a:tabLst>
                <a:tab pos="882650" algn="l"/>
                <a:tab pos="1768475" algn="l"/>
                <a:tab pos="2654300" algn="l"/>
                <a:tab pos="3540125" algn="l"/>
                <a:tab pos="4425950" algn="l"/>
                <a:tab pos="5311775" algn="l"/>
                <a:tab pos="6197600" algn="l"/>
                <a:tab pos="7083425" algn="l"/>
                <a:tab pos="7969250" algn="l"/>
                <a:tab pos="8855075" algn="l"/>
                <a:tab pos="9740900" algn="l"/>
                <a:tab pos="10626725" algn="l"/>
              </a:tabLst>
            </a:pPr>
            <a:r>
              <a:rPr lang="en-GB" altLang="en-US" sz="1400" b="0" dirty="0"/>
              <a:t>Tracks </a:t>
            </a:r>
            <a:r>
              <a:rPr lang="en-GB" altLang="en-US" sz="1400" b="0" dirty="0" smtClean="0"/>
              <a:t>“dropped</a:t>
            </a:r>
            <a:r>
              <a:rPr lang="en-GB" altLang="en-US" sz="1400" b="0" dirty="0"/>
              <a:t>” if no u</a:t>
            </a:r>
            <a:r>
              <a:rPr lang="en-GB" altLang="en-US" sz="1400" b="0" dirty="0" smtClean="0"/>
              <a:t>pdate </a:t>
            </a:r>
            <a:r>
              <a:rPr lang="en-GB" altLang="en-US" sz="1400" b="0" dirty="0"/>
              <a:t>in a </a:t>
            </a:r>
            <a:r>
              <a:rPr lang="en-GB" altLang="en-US" sz="1400" b="0" dirty="0" smtClean="0"/>
              <a:t>specified </a:t>
            </a:r>
            <a:r>
              <a:rPr lang="en-GB" altLang="en-US" sz="1400" b="0" dirty="0"/>
              <a:t>Interval</a:t>
            </a:r>
          </a:p>
          <a:p>
            <a:r>
              <a:rPr lang="en-US" altLang="en-US" sz="1600" dirty="0" smtClean="0"/>
              <a:t>Report Tracks</a:t>
            </a:r>
          </a:p>
          <a:p>
            <a:pPr lvl="1"/>
            <a:r>
              <a:rPr lang="en-US" altLang="en-US" sz="1400" b="0" dirty="0" smtClean="0"/>
              <a:t>Utilizes publish / subscribe </a:t>
            </a:r>
            <a:r>
              <a:rPr lang="en-US" altLang="en-US" sz="1400" b="0" dirty="0"/>
              <a:t>s</a:t>
            </a:r>
            <a:r>
              <a:rPr lang="en-US" altLang="en-US" sz="1400" b="0" dirty="0" smtClean="0"/>
              <a:t>ervice with Track Manager</a:t>
            </a:r>
          </a:p>
          <a:p>
            <a:pPr lvl="1"/>
            <a:r>
              <a:rPr lang="en-US" altLang="en-US" sz="1400" b="0" dirty="0"/>
              <a:t>R</a:t>
            </a:r>
            <a:r>
              <a:rPr lang="en-US" altLang="en-US" sz="1400" b="0" dirty="0" smtClean="0"/>
              <a:t>eporting options include</a:t>
            </a:r>
          </a:p>
          <a:p>
            <a:pPr marL="1085850" lvl="2" indent="-231775" defTabSz="457200">
              <a:spcBef>
                <a:spcPct val="40000"/>
              </a:spcBef>
              <a:tabLst>
                <a:tab pos="882650" algn="l"/>
                <a:tab pos="1768475" algn="l"/>
                <a:tab pos="2654300" algn="l"/>
                <a:tab pos="3540125" algn="l"/>
                <a:tab pos="4425950" algn="l"/>
                <a:tab pos="5311775" algn="l"/>
                <a:tab pos="6197600" algn="l"/>
                <a:tab pos="7083425" algn="l"/>
                <a:tab pos="7969250" algn="l"/>
                <a:tab pos="8855075" algn="l"/>
                <a:tab pos="9740900" algn="l"/>
                <a:tab pos="10626725" algn="l"/>
              </a:tabLst>
            </a:pPr>
            <a:r>
              <a:rPr lang="en-GB" altLang="en-US" sz="1200" b="0" dirty="0" smtClean="0"/>
              <a:t>Batch reporting</a:t>
            </a:r>
            <a:endParaRPr lang="en-GB" altLang="en-US" sz="1200" b="0" dirty="0"/>
          </a:p>
          <a:p>
            <a:pPr marL="1085850" lvl="2" indent="-231775" defTabSz="457200">
              <a:spcBef>
                <a:spcPct val="40000"/>
              </a:spcBef>
              <a:tabLst>
                <a:tab pos="882650" algn="l"/>
                <a:tab pos="1768475" algn="l"/>
                <a:tab pos="2654300" algn="l"/>
                <a:tab pos="3540125" algn="l"/>
                <a:tab pos="4425950" algn="l"/>
                <a:tab pos="5311775" algn="l"/>
                <a:tab pos="6197600" algn="l"/>
                <a:tab pos="7083425" algn="l"/>
                <a:tab pos="7969250" algn="l"/>
                <a:tab pos="8855075" algn="l"/>
                <a:tab pos="9740900" algn="l"/>
                <a:tab pos="10626725" algn="l"/>
              </a:tabLst>
            </a:pPr>
            <a:r>
              <a:rPr lang="en-GB" altLang="en-US" sz="1200" b="0" dirty="0" smtClean="0"/>
              <a:t>Cyclic reporting</a:t>
            </a:r>
            <a:endParaRPr lang="en-GB" altLang="en-US" sz="1200" b="0" dirty="0"/>
          </a:p>
          <a:p>
            <a:pPr marL="1085850" lvl="2" indent="-231775" defTabSz="457200">
              <a:spcBef>
                <a:spcPct val="40000"/>
              </a:spcBef>
              <a:tabLst>
                <a:tab pos="882650" algn="l"/>
                <a:tab pos="1768475" algn="l"/>
                <a:tab pos="2654300" algn="l"/>
                <a:tab pos="3540125" algn="l"/>
                <a:tab pos="4425950" algn="l"/>
                <a:tab pos="5311775" algn="l"/>
                <a:tab pos="6197600" algn="l"/>
                <a:tab pos="7083425" algn="l"/>
                <a:tab pos="7969250" algn="l"/>
                <a:tab pos="8855075" algn="l"/>
                <a:tab pos="9740900" algn="l"/>
                <a:tab pos="10626725" algn="l"/>
              </a:tabLst>
            </a:pPr>
            <a:r>
              <a:rPr lang="en-GB" altLang="en-US" sz="1200" b="0" dirty="0"/>
              <a:t>All </a:t>
            </a:r>
            <a:r>
              <a:rPr lang="en-GB" altLang="en-US" sz="1200" b="0" dirty="0" smtClean="0"/>
              <a:t>tracks </a:t>
            </a:r>
            <a:r>
              <a:rPr lang="en-GB" altLang="en-US" sz="1200" b="0" dirty="0"/>
              <a:t>or </a:t>
            </a:r>
            <a:r>
              <a:rPr lang="en-GB" altLang="en-US" sz="1200" b="0" dirty="0" smtClean="0"/>
              <a:t>only changed tracks communicated</a:t>
            </a:r>
            <a:endParaRPr lang="en-US" altLang="en-US" sz="1200" dirty="0" smtClean="0"/>
          </a:p>
          <a:p>
            <a:pPr lvl="1"/>
            <a:endParaRPr lang="en-US" altLang="en-US" sz="1200" dirty="0" smtClean="0"/>
          </a:p>
          <a:p>
            <a:pPr lvl="1"/>
            <a:endParaRPr lang="en-US" altLang="en-US" sz="1400" dirty="0" smtClean="0"/>
          </a:p>
          <a:p>
            <a:pPr lvl="1"/>
            <a:endParaRPr lang="en-US" altLang="en-US" sz="800" dirty="0" smtClean="0"/>
          </a:p>
          <a:p>
            <a:pPr lvl="1"/>
            <a:endParaRPr lang="en-US" altLang="en-US" sz="1200" dirty="0" smtClean="0"/>
          </a:p>
          <a:p>
            <a:pPr lvl="1"/>
            <a:endParaRPr lang="en-US" altLang="en-US" sz="1000" dirty="0" smtClean="0"/>
          </a:p>
        </p:txBody>
      </p:sp>
      <p:sp>
        <p:nvSpPr>
          <p:cNvPr id="25609" name="Text Box 15"/>
          <p:cNvSpPr txBox="1">
            <a:spLocks noChangeArrowheads="1"/>
          </p:cNvSpPr>
          <p:nvPr/>
        </p:nvSpPr>
        <p:spPr bwMode="auto">
          <a:xfrm>
            <a:off x="5844922" y="2119664"/>
            <a:ext cx="182994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000">
                <a:solidFill>
                  <a:schemeClr val="tx1"/>
                </a:solidFill>
                <a:latin typeface="Arial" charset="0"/>
              </a:defRPr>
            </a:lvl1pPr>
            <a:lvl2pPr marL="742950" indent="-285750" eaLnBrk="0" hangingPunct="0">
              <a:defRPr sz="1000">
                <a:solidFill>
                  <a:schemeClr val="tx1"/>
                </a:solidFill>
                <a:latin typeface="Arial" charset="0"/>
              </a:defRPr>
            </a:lvl2pPr>
            <a:lvl3pPr marL="1143000" indent="-228600" eaLnBrk="0" hangingPunct="0">
              <a:defRPr sz="1000">
                <a:solidFill>
                  <a:schemeClr val="tx1"/>
                </a:solidFill>
                <a:latin typeface="Arial" charset="0"/>
              </a:defRPr>
            </a:lvl3pPr>
            <a:lvl4pPr marL="1600200" indent="-228600" eaLnBrk="0" hangingPunct="0">
              <a:defRPr sz="1000">
                <a:solidFill>
                  <a:schemeClr val="tx1"/>
                </a:solidFill>
                <a:latin typeface="Arial" charset="0"/>
              </a:defRPr>
            </a:lvl4pPr>
            <a:lvl5pPr marL="2057400" indent="-228600" eaLnBrk="0" hangingPunct="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pPr algn="ctr" eaLnBrk="1" hangingPunct="1"/>
            <a:r>
              <a:rPr lang="en-US" altLang="en-US" dirty="0" smtClean="0"/>
              <a:t>Add Tracks</a:t>
            </a:r>
            <a:endParaRPr lang="en-US" altLang="en-US" dirty="0"/>
          </a:p>
        </p:txBody>
      </p:sp>
      <p:sp>
        <p:nvSpPr>
          <p:cNvPr id="26" name="Text Box 5"/>
          <p:cNvSpPr txBox="1">
            <a:spLocks noChangeArrowheads="1"/>
          </p:cNvSpPr>
          <p:nvPr/>
        </p:nvSpPr>
        <p:spPr bwMode="auto">
          <a:xfrm>
            <a:off x="7674864" y="2188020"/>
            <a:ext cx="1295400" cy="1600438"/>
          </a:xfrm>
          <a:prstGeom prst="rect">
            <a:avLst/>
          </a:prstGeom>
          <a:ln>
            <a:headEnd/>
            <a:tailEnd/>
          </a:ln>
        </p:spPr>
        <p:style>
          <a:lnRef idx="0">
            <a:schemeClr val="accent4"/>
          </a:lnRef>
          <a:fillRef idx="3">
            <a:schemeClr val="accent4"/>
          </a:fillRef>
          <a:effectRef idx="3">
            <a:schemeClr val="accent4"/>
          </a:effectRef>
          <a:fontRef idx="minor">
            <a:schemeClr val="lt1"/>
          </a:fontRef>
        </p:style>
        <p:txBody>
          <a:bodyPr>
            <a:spAutoFit/>
          </a:bodyPr>
          <a:lstStyle/>
          <a:p>
            <a:pPr algn="ctr" eaLnBrk="0" fontAlgn="base" hangingPunct="0">
              <a:spcBef>
                <a:spcPct val="50000"/>
              </a:spcBef>
              <a:spcAft>
                <a:spcPct val="0"/>
              </a:spcAft>
            </a:pPr>
            <a:endParaRPr lang="en-US" sz="1400" dirty="0" smtClean="0">
              <a:solidFill>
                <a:prstClr val="white"/>
              </a:solidFill>
            </a:endParaRPr>
          </a:p>
          <a:p>
            <a:pPr algn="ctr" eaLnBrk="0" fontAlgn="base" hangingPunct="0">
              <a:spcBef>
                <a:spcPct val="50000"/>
              </a:spcBef>
              <a:spcAft>
                <a:spcPct val="0"/>
              </a:spcAft>
            </a:pPr>
            <a:r>
              <a:rPr lang="en-US" sz="1400" dirty="0" smtClean="0">
                <a:solidFill>
                  <a:prstClr val="white"/>
                </a:solidFill>
              </a:rPr>
              <a:t>Track</a:t>
            </a:r>
          </a:p>
          <a:p>
            <a:pPr algn="ctr" eaLnBrk="0" fontAlgn="base" hangingPunct="0">
              <a:spcBef>
                <a:spcPct val="50000"/>
              </a:spcBef>
              <a:spcAft>
                <a:spcPct val="0"/>
              </a:spcAft>
            </a:pPr>
            <a:r>
              <a:rPr lang="en-US" sz="1400" dirty="0" smtClean="0">
                <a:solidFill>
                  <a:prstClr val="white"/>
                </a:solidFill>
              </a:rPr>
              <a:t>Processor</a:t>
            </a:r>
          </a:p>
          <a:p>
            <a:pPr algn="ctr" eaLnBrk="0" fontAlgn="base" hangingPunct="0">
              <a:spcBef>
                <a:spcPct val="50000"/>
              </a:spcBef>
              <a:spcAft>
                <a:spcPct val="0"/>
              </a:spcAft>
            </a:pPr>
            <a:endParaRPr lang="en-US" sz="1400" dirty="0" smtClean="0">
              <a:solidFill>
                <a:prstClr val="white"/>
              </a:solidFill>
            </a:endParaRPr>
          </a:p>
          <a:p>
            <a:pPr algn="ctr" eaLnBrk="0" fontAlgn="base" hangingPunct="0">
              <a:spcBef>
                <a:spcPct val="50000"/>
              </a:spcBef>
              <a:spcAft>
                <a:spcPct val="0"/>
              </a:spcAft>
            </a:pPr>
            <a:endParaRPr lang="en-US" sz="1400" dirty="0">
              <a:solidFill>
                <a:prstClr val="white"/>
              </a:solidFill>
            </a:endParaRPr>
          </a:p>
        </p:txBody>
      </p:sp>
      <p:sp>
        <p:nvSpPr>
          <p:cNvPr id="44" name="Slide Number Placeholder 10"/>
          <p:cNvSpPr txBox="1">
            <a:spLocks/>
          </p:cNvSpPr>
          <p:nvPr/>
        </p:nvSpPr>
        <p:spPr>
          <a:xfrm>
            <a:off x="6507480" y="5756693"/>
            <a:ext cx="21336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4673679-00AB-48FD-9C74-2216DE0942D7}" type="slidenum">
              <a:rPr lang="en-US" smtClean="0"/>
              <a:pPr/>
              <a:t>60</a:t>
            </a:fld>
            <a:endParaRPr lang="en-US" dirty="0"/>
          </a:p>
        </p:txBody>
      </p:sp>
      <p:sp>
        <p:nvSpPr>
          <p:cNvPr id="49" name="Text Box 6"/>
          <p:cNvSpPr txBox="1">
            <a:spLocks noChangeArrowheads="1"/>
          </p:cNvSpPr>
          <p:nvPr/>
        </p:nvSpPr>
        <p:spPr bwMode="auto">
          <a:xfrm>
            <a:off x="6067931" y="4095380"/>
            <a:ext cx="1295400" cy="307777"/>
          </a:xfrm>
          <a:prstGeom prst="rect">
            <a:avLst/>
          </a:prstGeom>
          <a:ln>
            <a:headEnd/>
            <a:tailEnd/>
          </a:ln>
        </p:spPr>
        <p:style>
          <a:lnRef idx="0">
            <a:schemeClr val="accent3"/>
          </a:lnRef>
          <a:fillRef idx="3">
            <a:schemeClr val="accent3"/>
          </a:fillRef>
          <a:effectRef idx="3">
            <a:schemeClr val="accent3"/>
          </a:effectRef>
          <a:fontRef idx="minor">
            <a:schemeClr val="lt1"/>
          </a:fontRef>
        </p:style>
        <p:txBody>
          <a:bodyPr>
            <a:spAutoFit/>
          </a:bodyPr>
          <a:lstStyle/>
          <a:p>
            <a:pPr algn="ctr" eaLnBrk="0" fontAlgn="base" hangingPunct="0">
              <a:spcBef>
                <a:spcPct val="50000"/>
              </a:spcBef>
              <a:spcAft>
                <a:spcPct val="0"/>
              </a:spcAft>
            </a:pPr>
            <a:r>
              <a:rPr lang="en-US" sz="1400" dirty="0" err="1">
                <a:solidFill>
                  <a:prstClr val="white"/>
                </a:solidFill>
              </a:rPr>
              <a:t>Comms</a:t>
            </a:r>
            <a:endParaRPr lang="en-US" sz="1400" dirty="0">
              <a:solidFill>
                <a:prstClr val="white"/>
              </a:solidFill>
            </a:endParaRPr>
          </a:p>
        </p:txBody>
      </p:sp>
      <p:sp>
        <p:nvSpPr>
          <p:cNvPr id="52" name="AutoShape 21"/>
          <p:cNvSpPr>
            <a:spLocks noChangeArrowheads="1"/>
          </p:cNvSpPr>
          <p:nvPr/>
        </p:nvSpPr>
        <p:spPr bwMode="auto">
          <a:xfrm rot="16200000">
            <a:off x="6515394" y="4543948"/>
            <a:ext cx="432604" cy="179836"/>
          </a:xfrm>
          <a:prstGeom prst="leftRightArrow">
            <a:avLst>
              <a:gd name="adj1" fmla="val 50000"/>
              <a:gd name="adj2" fmla="val 60000"/>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lstStyle/>
          <a:p>
            <a:pPr eaLnBrk="0" fontAlgn="base" hangingPunct="0">
              <a:spcBef>
                <a:spcPct val="0"/>
              </a:spcBef>
              <a:spcAft>
                <a:spcPct val="0"/>
              </a:spcAft>
            </a:pPr>
            <a:endParaRPr lang="en-US" sz="2200">
              <a:solidFill>
                <a:prstClr val="white"/>
              </a:solidFill>
            </a:endParaRPr>
          </a:p>
        </p:txBody>
      </p:sp>
      <p:pic>
        <p:nvPicPr>
          <p:cNvPr id="53" name="Picture 2"/>
          <p:cNvPicPr>
            <a:picLocks noChangeAspect="1" noChangeArrowheads="1"/>
          </p:cNvPicPr>
          <p:nvPr/>
        </p:nvPicPr>
        <p:blipFill>
          <a:blip r:embed="rId3" cstate="print"/>
          <a:srcRect l="51875" t="34444" r="12500" b="17778"/>
          <a:stretch>
            <a:fillRect/>
          </a:stretch>
        </p:blipFill>
        <p:spPr bwMode="auto">
          <a:xfrm>
            <a:off x="4169664" y="5612167"/>
            <a:ext cx="808074" cy="609600"/>
          </a:xfrm>
          <a:prstGeom prst="rect">
            <a:avLst/>
          </a:prstGeom>
          <a:noFill/>
          <a:ln w="9525">
            <a:solidFill>
              <a:schemeClr val="tx1"/>
            </a:solidFill>
            <a:miter lim="800000"/>
            <a:headEnd/>
            <a:tailEnd/>
          </a:ln>
        </p:spPr>
      </p:pic>
      <p:pic>
        <p:nvPicPr>
          <p:cNvPr id="54" name="Picture 2"/>
          <p:cNvPicPr>
            <a:picLocks noChangeAspect="1" noChangeArrowheads="1"/>
          </p:cNvPicPr>
          <p:nvPr/>
        </p:nvPicPr>
        <p:blipFill>
          <a:blip r:embed="rId3" cstate="print"/>
          <a:srcRect l="51875" t="34444" r="12500" b="17778"/>
          <a:stretch>
            <a:fillRect/>
          </a:stretch>
        </p:blipFill>
        <p:spPr bwMode="auto">
          <a:xfrm>
            <a:off x="5160264" y="5612167"/>
            <a:ext cx="808074" cy="609600"/>
          </a:xfrm>
          <a:prstGeom prst="rect">
            <a:avLst/>
          </a:prstGeom>
          <a:noFill/>
          <a:ln w="9525">
            <a:solidFill>
              <a:schemeClr val="tx1"/>
            </a:solidFill>
            <a:miter lim="800000"/>
            <a:headEnd/>
            <a:tailEnd/>
          </a:ln>
        </p:spPr>
      </p:pic>
      <p:pic>
        <p:nvPicPr>
          <p:cNvPr id="55" name="Picture 2"/>
          <p:cNvPicPr>
            <a:picLocks noChangeAspect="1" noChangeArrowheads="1"/>
          </p:cNvPicPr>
          <p:nvPr/>
        </p:nvPicPr>
        <p:blipFill>
          <a:blip r:embed="rId3" cstate="print"/>
          <a:srcRect l="51875" t="34444" r="12500" b="17778"/>
          <a:stretch>
            <a:fillRect/>
          </a:stretch>
        </p:blipFill>
        <p:spPr bwMode="auto">
          <a:xfrm>
            <a:off x="6150864" y="5612167"/>
            <a:ext cx="808074" cy="609600"/>
          </a:xfrm>
          <a:prstGeom prst="rect">
            <a:avLst/>
          </a:prstGeom>
          <a:noFill/>
          <a:ln w="9525">
            <a:solidFill>
              <a:schemeClr val="tx1"/>
            </a:solidFill>
            <a:miter lim="800000"/>
            <a:headEnd/>
            <a:tailEnd/>
          </a:ln>
        </p:spPr>
      </p:pic>
      <p:sp>
        <p:nvSpPr>
          <p:cNvPr id="56" name="Rectangle 15"/>
          <p:cNvSpPr>
            <a:spLocks noChangeArrowheads="1"/>
          </p:cNvSpPr>
          <p:nvPr/>
        </p:nvSpPr>
        <p:spPr bwMode="auto">
          <a:xfrm rot="5400000">
            <a:off x="5426964" y="3592867"/>
            <a:ext cx="304800" cy="2819400"/>
          </a:xfrm>
          <a:prstGeom prst="rect">
            <a:avLst/>
          </a:prstGeom>
          <a:ln>
            <a:headEnd/>
            <a:tailEnd/>
          </a:ln>
        </p:spPr>
        <p:style>
          <a:lnRef idx="0">
            <a:schemeClr val="accent1"/>
          </a:lnRef>
          <a:fillRef idx="3">
            <a:schemeClr val="accent1"/>
          </a:fillRef>
          <a:effectRef idx="3">
            <a:schemeClr val="accent1"/>
          </a:effectRef>
          <a:fontRef idx="minor">
            <a:schemeClr val="lt1"/>
          </a:fontRef>
        </p:style>
        <p:txBody>
          <a:bodyPr vert="vert270" wrap="none" anchor="ctr" anchorCtr="1"/>
          <a:lstStyle/>
          <a:p>
            <a:pPr eaLnBrk="0" fontAlgn="base" hangingPunct="0">
              <a:spcBef>
                <a:spcPct val="0"/>
              </a:spcBef>
              <a:spcAft>
                <a:spcPct val="0"/>
              </a:spcAft>
            </a:pPr>
            <a:r>
              <a:rPr lang="en-US" sz="1600" dirty="0" smtClean="0">
                <a:solidFill>
                  <a:prstClr val="white"/>
                </a:solidFill>
              </a:rPr>
              <a:t>Other Platforms</a:t>
            </a:r>
            <a:endParaRPr lang="en-US" sz="1600" dirty="0">
              <a:solidFill>
                <a:prstClr val="white"/>
              </a:solidFill>
            </a:endParaRPr>
          </a:p>
        </p:txBody>
      </p:sp>
      <p:sp>
        <p:nvSpPr>
          <p:cNvPr id="58" name="AutoShape 22"/>
          <p:cNvSpPr>
            <a:spLocks noChangeArrowheads="1"/>
          </p:cNvSpPr>
          <p:nvPr/>
        </p:nvSpPr>
        <p:spPr bwMode="auto">
          <a:xfrm rot="16200000">
            <a:off x="6310884" y="5307367"/>
            <a:ext cx="457200" cy="152400"/>
          </a:xfrm>
          <a:prstGeom prst="leftRightArrow">
            <a:avLst>
              <a:gd name="adj1" fmla="val 50000"/>
              <a:gd name="adj2" fmla="val 60000"/>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lstStyle/>
          <a:p>
            <a:pPr eaLnBrk="0" fontAlgn="base" hangingPunct="0">
              <a:spcBef>
                <a:spcPct val="0"/>
              </a:spcBef>
              <a:spcAft>
                <a:spcPct val="0"/>
              </a:spcAft>
            </a:pPr>
            <a:endParaRPr lang="en-US" sz="2200">
              <a:solidFill>
                <a:prstClr val="white"/>
              </a:solidFill>
            </a:endParaRPr>
          </a:p>
        </p:txBody>
      </p:sp>
      <p:sp>
        <p:nvSpPr>
          <p:cNvPr id="59" name="AutoShape 22"/>
          <p:cNvSpPr>
            <a:spLocks noChangeArrowheads="1"/>
          </p:cNvSpPr>
          <p:nvPr/>
        </p:nvSpPr>
        <p:spPr bwMode="auto">
          <a:xfrm rot="16200000">
            <a:off x="4398264" y="5307367"/>
            <a:ext cx="457200" cy="152400"/>
          </a:xfrm>
          <a:prstGeom prst="leftRightArrow">
            <a:avLst>
              <a:gd name="adj1" fmla="val 50000"/>
              <a:gd name="adj2" fmla="val 60000"/>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lstStyle/>
          <a:p>
            <a:pPr eaLnBrk="0" fontAlgn="base" hangingPunct="0">
              <a:spcBef>
                <a:spcPct val="0"/>
              </a:spcBef>
              <a:spcAft>
                <a:spcPct val="0"/>
              </a:spcAft>
            </a:pPr>
            <a:endParaRPr lang="en-US" sz="2200">
              <a:solidFill>
                <a:prstClr val="white"/>
              </a:solidFill>
            </a:endParaRPr>
          </a:p>
        </p:txBody>
      </p:sp>
      <p:sp>
        <p:nvSpPr>
          <p:cNvPr id="60" name="AutoShape 22"/>
          <p:cNvSpPr>
            <a:spLocks noChangeArrowheads="1"/>
          </p:cNvSpPr>
          <p:nvPr/>
        </p:nvSpPr>
        <p:spPr bwMode="auto">
          <a:xfrm rot="16200000">
            <a:off x="5388864" y="5307367"/>
            <a:ext cx="457200" cy="152400"/>
          </a:xfrm>
          <a:prstGeom prst="leftRightArrow">
            <a:avLst>
              <a:gd name="adj1" fmla="val 50000"/>
              <a:gd name="adj2" fmla="val 60000"/>
            </a:avLst>
          </a:prstGeom>
          <a:ln>
            <a:headEnd/>
            <a:tailEnd/>
          </a:ln>
        </p:spPr>
        <p:style>
          <a:lnRef idx="0">
            <a:schemeClr val="accent1"/>
          </a:lnRef>
          <a:fillRef idx="3">
            <a:schemeClr val="accent1"/>
          </a:fillRef>
          <a:effectRef idx="3">
            <a:schemeClr val="accent1"/>
          </a:effectRef>
          <a:fontRef idx="minor">
            <a:schemeClr val="lt1"/>
          </a:fontRef>
        </p:style>
        <p:txBody>
          <a:bodyPr wrap="none" anchor="ctr"/>
          <a:lstStyle/>
          <a:p>
            <a:pPr eaLnBrk="0" fontAlgn="base" hangingPunct="0">
              <a:spcBef>
                <a:spcPct val="0"/>
              </a:spcBef>
              <a:spcAft>
                <a:spcPct val="0"/>
              </a:spcAft>
            </a:pPr>
            <a:endParaRPr lang="en-US" sz="2200">
              <a:solidFill>
                <a:prstClr val="white"/>
              </a:solidFill>
            </a:endParaRPr>
          </a:p>
        </p:txBody>
      </p:sp>
      <p:sp>
        <p:nvSpPr>
          <p:cNvPr id="63" name="Text Box 5"/>
          <p:cNvSpPr txBox="1">
            <a:spLocks noChangeArrowheads="1"/>
          </p:cNvSpPr>
          <p:nvPr/>
        </p:nvSpPr>
        <p:spPr bwMode="auto">
          <a:xfrm>
            <a:off x="4264978" y="2218401"/>
            <a:ext cx="1575624" cy="1600438"/>
          </a:xfrm>
          <a:prstGeom prst="rect">
            <a:avLst/>
          </a:prstGeom>
          <a:ln>
            <a:headEnd/>
            <a:tailEnd/>
          </a:ln>
        </p:spPr>
        <p:style>
          <a:lnRef idx="0">
            <a:schemeClr val="accent4"/>
          </a:lnRef>
          <a:fillRef idx="3">
            <a:schemeClr val="accent4"/>
          </a:fillRef>
          <a:effectRef idx="3">
            <a:schemeClr val="accent4"/>
          </a:effectRef>
          <a:fontRef idx="minor">
            <a:schemeClr val="lt1"/>
          </a:fontRef>
        </p:style>
        <p:txBody>
          <a:bodyPr wrap="square">
            <a:spAutoFit/>
          </a:bodyPr>
          <a:lstStyle/>
          <a:p>
            <a:pPr algn="ctr" eaLnBrk="0" fontAlgn="base" hangingPunct="0">
              <a:spcBef>
                <a:spcPct val="50000"/>
              </a:spcBef>
              <a:spcAft>
                <a:spcPct val="0"/>
              </a:spcAft>
            </a:pPr>
            <a:endParaRPr lang="en-US" sz="1400" dirty="0" smtClean="0">
              <a:solidFill>
                <a:prstClr val="white"/>
              </a:solidFill>
            </a:endParaRPr>
          </a:p>
          <a:p>
            <a:pPr algn="ctr" eaLnBrk="0" fontAlgn="base" hangingPunct="0">
              <a:spcBef>
                <a:spcPct val="50000"/>
              </a:spcBef>
              <a:spcAft>
                <a:spcPct val="0"/>
              </a:spcAft>
            </a:pPr>
            <a:r>
              <a:rPr lang="en-US" sz="1400" dirty="0" smtClean="0">
                <a:solidFill>
                  <a:prstClr val="white"/>
                </a:solidFill>
              </a:rPr>
              <a:t>Track </a:t>
            </a:r>
          </a:p>
          <a:p>
            <a:pPr algn="ctr" eaLnBrk="0" fontAlgn="base" hangingPunct="0">
              <a:spcBef>
                <a:spcPct val="50000"/>
              </a:spcBef>
              <a:spcAft>
                <a:spcPct val="0"/>
              </a:spcAft>
            </a:pPr>
            <a:r>
              <a:rPr lang="en-US" sz="1400" dirty="0" smtClean="0">
                <a:solidFill>
                  <a:prstClr val="white"/>
                </a:solidFill>
              </a:rPr>
              <a:t>Manager</a:t>
            </a:r>
          </a:p>
          <a:p>
            <a:pPr algn="ctr" eaLnBrk="0" fontAlgn="base" hangingPunct="0">
              <a:spcBef>
                <a:spcPct val="50000"/>
              </a:spcBef>
              <a:spcAft>
                <a:spcPct val="0"/>
              </a:spcAft>
            </a:pPr>
            <a:endParaRPr lang="en-US" sz="1400" dirty="0" smtClean="0">
              <a:solidFill>
                <a:prstClr val="white"/>
              </a:solidFill>
            </a:endParaRPr>
          </a:p>
          <a:p>
            <a:pPr algn="ctr" eaLnBrk="0" fontAlgn="base" hangingPunct="0">
              <a:spcBef>
                <a:spcPct val="50000"/>
              </a:spcBef>
              <a:spcAft>
                <a:spcPct val="0"/>
              </a:spcAft>
            </a:pPr>
            <a:endParaRPr lang="en-US" sz="1400" dirty="0">
              <a:solidFill>
                <a:prstClr val="white"/>
              </a:solidFill>
            </a:endParaRPr>
          </a:p>
        </p:txBody>
      </p:sp>
      <p:sp>
        <p:nvSpPr>
          <p:cNvPr id="65" name="Right Arrow 64"/>
          <p:cNvSpPr/>
          <p:nvPr/>
        </p:nvSpPr>
        <p:spPr>
          <a:xfrm rot="10800000">
            <a:off x="5844922" y="2758280"/>
            <a:ext cx="1800224" cy="165873"/>
          </a:xfrm>
          <a:prstGeom prst="rightArrow">
            <a:avLst/>
          </a:prstGeom>
          <a:solidFill>
            <a:schemeClr val="accent3">
              <a:lumMod val="60000"/>
              <a:lumOff val="40000"/>
            </a:schemeClr>
          </a:solidFill>
          <a:ln>
            <a:solidFill>
              <a:schemeClr val="accent3">
                <a:lumMod val="60000"/>
                <a:lumOff val="40000"/>
              </a:schemeClr>
            </a:solidFill>
          </a:ln>
          <a:effectLst>
            <a:outerShdw blurRad="40005" dist="22860" dir="5400000" algn="ctr" rotWithShape="0">
              <a:schemeClr val="tx1">
                <a:alpha val="35000"/>
              </a:schemeClr>
            </a:outerShdw>
          </a:effectLst>
          <a:scene3d>
            <a:camera prst="orthographicFront"/>
            <a:lightRig rig="threePt" dir="t"/>
          </a:scene3d>
          <a:sp3d>
            <a:bevelT w="63500" h="254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ight Arrow 65"/>
          <p:cNvSpPr/>
          <p:nvPr/>
        </p:nvSpPr>
        <p:spPr>
          <a:xfrm rot="10800000">
            <a:off x="5840602" y="2421172"/>
            <a:ext cx="1804544" cy="118621"/>
          </a:xfrm>
          <a:prstGeom prst="rightArrow">
            <a:avLst/>
          </a:prstGeom>
          <a:solidFill>
            <a:schemeClr val="accent3">
              <a:lumMod val="60000"/>
              <a:lumOff val="40000"/>
            </a:schemeClr>
          </a:solidFill>
          <a:ln>
            <a:solidFill>
              <a:schemeClr val="accent3">
                <a:lumMod val="60000"/>
                <a:lumOff val="40000"/>
              </a:schemeClr>
            </a:solidFill>
          </a:ln>
          <a:effectLst>
            <a:outerShdw blurRad="40005" dist="22860" dir="5400000" algn="ctr" rotWithShape="0">
              <a:schemeClr val="tx1">
                <a:alpha val="35000"/>
              </a:schemeClr>
            </a:outerShdw>
          </a:effectLst>
          <a:scene3d>
            <a:camera prst="orthographicFront"/>
            <a:lightRig rig="threePt" dir="t"/>
          </a:scene3d>
          <a:sp3d>
            <a:bevelT w="63500" h="254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 Box 20"/>
          <p:cNvSpPr txBox="1">
            <a:spLocks noChangeArrowheads="1"/>
          </p:cNvSpPr>
          <p:nvPr/>
        </p:nvSpPr>
        <p:spPr bwMode="auto">
          <a:xfrm>
            <a:off x="6453380" y="2497820"/>
            <a:ext cx="524503"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000">
                <a:solidFill>
                  <a:schemeClr val="tx1"/>
                </a:solidFill>
                <a:latin typeface="Arial" charset="0"/>
              </a:defRPr>
            </a:lvl1pPr>
            <a:lvl2pPr marL="742950" indent="-285750" eaLnBrk="0" hangingPunct="0">
              <a:defRPr sz="1000">
                <a:solidFill>
                  <a:schemeClr val="tx1"/>
                </a:solidFill>
                <a:latin typeface="Arial" charset="0"/>
              </a:defRPr>
            </a:lvl2pPr>
            <a:lvl3pPr marL="1143000" indent="-228600" eaLnBrk="0" hangingPunct="0">
              <a:defRPr sz="1000">
                <a:solidFill>
                  <a:schemeClr val="tx1"/>
                </a:solidFill>
                <a:latin typeface="Arial" charset="0"/>
              </a:defRPr>
            </a:lvl3pPr>
            <a:lvl4pPr marL="1600200" indent="-228600" eaLnBrk="0" hangingPunct="0">
              <a:defRPr sz="1000">
                <a:solidFill>
                  <a:schemeClr val="tx1"/>
                </a:solidFill>
                <a:latin typeface="Arial" charset="0"/>
              </a:defRPr>
            </a:lvl4pPr>
            <a:lvl5pPr marL="2057400" indent="-228600" eaLnBrk="0" hangingPunct="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pPr eaLnBrk="1" hangingPunct="1"/>
            <a:r>
              <a:rPr lang="en-US" altLang="en-US" dirty="0"/>
              <a:t>Purge</a:t>
            </a:r>
          </a:p>
        </p:txBody>
      </p:sp>
      <p:sp>
        <p:nvSpPr>
          <p:cNvPr id="2" name="Left-Up Arrow 1"/>
          <p:cNvSpPr/>
          <p:nvPr/>
        </p:nvSpPr>
        <p:spPr>
          <a:xfrm>
            <a:off x="7363332" y="3818839"/>
            <a:ext cx="1027813" cy="543884"/>
          </a:xfrm>
          <a:prstGeom prst="leftUpArrow">
            <a:avLst>
              <a:gd name="adj1" fmla="val 25000"/>
              <a:gd name="adj2" fmla="val 20961"/>
              <a:gd name="adj3" fmla="val 25000"/>
            </a:avLst>
          </a:prstGeom>
          <a:effectLst>
            <a:outerShdw blurRad="38100" dist="19050" dir="5400000" algn="ctr" rotWithShape="0">
              <a:srgbClr val="000000">
                <a:alpha val="38000"/>
              </a:srgbClr>
            </a:outerShdw>
          </a:effectLst>
          <a:scene3d>
            <a:camera prst="orthographicFront"/>
            <a:lightRig rig="threePt" dir="t"/>
          </a:scene3d>
          <a:sp3d>
            <a:bevelT w="63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Text Box 20"/>
          <p:cNvSpPr txBox="1">
            <a:spLocks noChangeArrowheads="1"/>
          </p:cNvSpPr>
          <p:nvPr/>
        </p:nvSpPr>
        <p:spPr bwMode="auto">
          <a:xfrm>
            <a:off x="7363332" y="4396941"/>
            <a:ext cx="1122423"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000">
                <a:solidFill>
                  <a:schemeClr val="tx1"/>
                </a:solidFill>
                <a:latin typeface="Arial" charset="0"/>
              </a:defRPr>
            </a:lvl1pPr>
            <a:lvl2pPr marL="742950" indent="-285750" eaLnBrk="0" hangingPunct="0">
              <a:defRPr sz="1000">
                <a:solidFill>
                  <a:schemeClr val="tx1"/>
                </a:solidFill>
                <a:latin typeface="Arial" charset="0"/>
              </a:defRPr>
            </a:lvl2pPr>
            <a:lvl3pPr marL="1143000" indent="-228600" eaLnBrk="0" hangingPunct="0">
              <a:defRPr sz="1000">
                <a:solidFill>
                  <a:schemeClr val="tx1"/>
                </a:solidFill>
                <a:latin typeface="Arial" charset="0"/>
              </a:defRPr>
            </a:lvl3pPr>
            <a:lvl4pPr marL="1600200" indent="-228600" eaLnBrk="0" hangingPunct="0">
              <a:defRPr sz="1000">
                <a:solidFill>
                  <a:schemeClr val="tx1"/>
                </a:solidFill>
                <a:latin typeface="Arial" charset="0"/>
              </a:defRPr>
            </a:lvl4pPr>
            <a:lvl5pPr marL="2057400" indent="-228600" eaLnBrk="0" hangingPunct="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pPr eaLnBrk="1" hangingPunct="1"/>
            <a:r>
              <a:rPr lang="en-US" altLang="en-US" dirty="0" smtClean="0"/>
              <a:t>Track Messages</a:t>
            </a:r>
            <a:endParaRPr lang="en-US" altLang="en-US" dirty="0"/>
          </a:p>
        </p:txBody>
      </p:sp>
      <p:sp>
        <p:nvSpPr>
          <p:cNvPr id="72" name="Text Box 6"/>
          <p:cNvSpPr txBox="1">
            <a:spLocks noChangeArrowheads="1"/>
          </p:cNvSpPr>
          <p:nvPr/>
        </p:nvSpPr>
        <p:spPr bwMode="auto">
          <a:xfrm>
            <a:off x="6036565" y="1614308"/>
            <a:ext cx="1295400" cy="307777"/>
          </a:xfrm>
          <a:prstGeom prst="rect">
            <a:avLst/>
          </a:prstGeom>
          <a:ln>
            <a:headEnd/>
            <a:tailEnd/>
          </a:ln>
        </p:spPr>
        <p:style>
          <a:lnRef idx="0">
            <a:schemeClr val="accent3"/>
          </a:lnRef>
          <a:fillRef idx="3">
            <a:schemeClr val="accent3"/>
          </a:fillRef>
          <a:effectRef idx="3">
            <a:schemeClr val="accent3"/>
          </a:effectRef>
          <a:fontRef idx="minor">
            <a:schemeClr val="lt1"/>
          </a:fontRef>
        </p:style>
        <p:txBody>
          <a:bodyPr>
            <a:spAutoFit/>
          </a:bodyPr>
          <a:lstStyle/>
          <a:p>
            <a:pPr algn="ctr" eaLnBrk="0" fontAlgn="base" hangingPunct="0">
              <a:spcBef>
                <a:spcPct val="50000"/>
              </a:spcBef>
              <a:spcAft>
                <a:spcPct val="0"/>
              </a:spcAft>
            </a:pPr>
            <a:r>
              <a:rPr lang="en-US" sz="1400" dirty="0" smtClean="0">
                <a:solidFill>
                  <a:prstClr val="white"/>
                </a:solidFill>
              </a:rPr>
              <a:t>Sensors</a:t>
            </a:r>
            <a:endParaRPr lang="en-US" sz="1400" dirty="0">
              <a:solidFill>
                <a:prstClr val="white"/>
              </a:solidFill>
            </a:endParaRPr>
          </a:p>
        </p:txBody>
      </p:sp>
      <p:sp>
        <p:nvSpPr>
          <p:cNvPr id="74" name="Text Box 20"/>
          <p:cNvSpPr txBox="1">
            <a:spLocks noChangeArrowheads="1"/>
          </p:cNvSpPr>
          <p:nvPr/>
        </p:nvSpPr>
        <p:spPr bwMode="auto">
          <a:xfrm>
            <a:off x="7268722" y="1295400"/>
            <a:ext cx="1122423"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000">
                <a:solidFill>
                  <a:schemeClr val="tx1"/>
                </a:solidFill>
                <a:latin typeface="Arial" charset="0"/>
              </a:defRPr>
            </a:lvl1pPr>
            <a:lvl2pPr marL="742950" indent="-285750" eaLnBrk="0" hangingPunct="0">
              <a:defRPr sz="1000">
                <a:solidFill>
                  <a:schemeClr val="tx1"/>
                </a:solidFill>
                <a:latin typeface="Arial" charset="0"/>
              </a:defRPr>
            </a:lvl2pPr>
            <a:lvl3pPr marL="1143000" indent="-228600" eaLnBrk="0" hangingPunct="0">
              <a:defRPr sz="1000">
                <a:solidFill>
                  <a:schemeClr val="tx1"/>
                </a:solidFill>
                <a:latin typeface="Arial" charset="0"/>
              </a:defRPr>
            </a:lvl3pPr>
            <a:lvl4pPr marL="1600200" indent="-228600" eaLnBrk="0" hangingPunct="0">
              <a:defRPr sz="1000">
                <a:solidFill>
                  <a:schemeClr val="tx1"/>
                </a:solidFill>
                <a:latin typeface="Arial" charset="0"/>
              </a:defRPr>
            </a:lvl4pPr>
            <a:lvl5pPr marL="2057400" indent="-228600" eaLnBrk="0" hangingPunct="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pPr eaLnBrk="1" hangingPunct="1"/>
            <a:r>
              <a:rPr lang="en-US" altLang="en-US" dirty="0" smtClean="0"/>
              <a:t>Track Messages</a:t>
            </a:r>
            <a:endParaRPr lang="en-US" altLang="en-US" dirty="0"/>
          </a:p>
        </p:txBody>
      </p:sp>
      <p:sp>
        <p:nvSpPr>
          <p:cNvPr id="3" name="Bent-Up Arrow 2"/>
          <p:cNvSpPr/>
          <p:nvPr/>
        </p:nvSpPr>
        <p:spPr>
          <a:xfrm flipV="1">
            <a:off x="7331965" y="1714682"/>
            <a:ext cx="1059179" cy="465841"/>
          </a:xfrm>
          <a:prstGeom prst="bentUpArrow">
            <a:avLst/>
          </a:prstGeom>
          <a:effectLst>
            <a:outerShdw blurRad="38100" dist="19050" dir="5400000" algn="ctr" rotWithShape="0">
              <a:srgbClr val="000000">
                <a:alpha val="38000"/>
              </a:srgbClr>
            </a:outerShdw>
          </a:effectLst>
          <a:scene3d>
            <a:camera prst="orthographicFront"/>
            <a:lightRig rig="threePt" dir="t"/>
          </a:scene3d>
          <a:sp3d>
            <a:bevelT w="63500" h="254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ight Arrow 76"/>
          <p:cNvSpPr/>
          <p:nvPr/>
        </p:nvSpPr>
        <p:spPr>
          <a:xfrm>
            <a:off x="5852035" y="3649046"/>
            <a:ext cx="1800224" cy="139411"/>
          </a:xfrm>
          <a:prstGeom prst="rightArrow">
            <a:avLst/>
          </a:prstGeom>
          <a:solidFill>
            <a:schemeClr val="accent3">
              <a:lumMod val="60000"/>
              <a:lumOff val="40000"/>
            </a:schemeClr>
          </a:solidFill>
          <a:ln>
            <a:solidFill>
              <a:schemeClr val="accent3">
                <a:lumMod val="60000"/>
                <a:lumOff val="40000"/>
              </a:schemeClr>
            </a:solidFill>
          </a:ln>
          <a:effectLst>
            <a:outerShdw blurRad="40005" dist="22860" dir="5400000" algn="ctr" rotWithShape="0">
              <a:schemeClr val="tx1">
                <a:alpha val="35000"/>
              </a:schemeClr>
            </a:outerShdw>
          </a:effectLst>
          <a:scene3d>
            <a:camera prst="orthographicFront"/>
            <a:lightRig rig="threePt" dir="t"/>
          </a:scene3d>
          <a:sp3d>
            <a:bevelT w="63500" h="254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Text Box 20"/>
          <p:cNvSpPr txBox="1">
            <a:spLocks noChangeArrowheads="1"/>
          </p:cNvSpPr>
          <p:nvPr/>
        </p:nvSpPr>
        <p:spPr bwMode="auto">
          <a:xfrm>
            <a:off x="6036565" y="3401613"/>
            <a:ext cx="155363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000">
                <a:solidFill>
                  <a:schemeClr val="tx1"/>
                </a:solidFill>
                <a:latin typeface="Arial" charset="0"/>
              </a:defRPr>
            </a:lvl1pPr>
            <a:lvl2pPr marL="742950" indent="-285750" eaLnBrk="0" hangingPunct="0">
              <a:defRPr sz="1000">
                <a:solidFill>
                  <a:schemeClr val="tx1"/>
                </a:solidFill>
                <a:latin typeface="Arial" charset="0"/>
              </a:defRPr>
            </a:lvl2pPr>
            <a:lvl3pPr marL="1143000" indent="-228600" eaLnBrk="0" hangingPunct="0">
              <a:defRPr sz="1000">
                <a:solidFill>
                  <a:schemeClr val="tx1"/>
                </a:solidFill>
                <a:latin typeface="Arial" charset="0"/>
              </a:defRPr>
            </a:lvl3pPr>
            <a:lvl4pPr marL="1600200" indent="-228600" eaLnBrk="0" hangingPunct="0">
              <a:defRPr sz="1000">
                <a:solidFill>
                  <a:schemeClr val="tx1"/>
                </a:solidFill>
                <a:latin typeface="Arial" charset="0"/>
              </a:defRPr>
            </a:lvl4pPr>
            <a:lvl5pPr marL="2057400" indent="-228600" eaLnBrk="0" hangingPunct="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pPr eaLnBrk="1" hangingPunct="1"/>
            <a:r>
              <a:rPr lang="en-US" altLang="en-US" dirty="0" smtClean="0"/>
              <a:t>Publish Tracking Events</a:t>
            </a:r>
            <a:endParaRPr lang="en-US" altLang="en-US" dirty="0"/>
          </a:p>
        </p:txBody>
      </p:sp>
      <p:sp>
        <p:nvSpPr>
          <p:cNvPr id="79" name="Right Arrow 78"/>
          <p:cNvSpPr/>
          <p:nvPr/>
        </p:nvSpPr>
        <p:spPr>
          <a:xfrm rot="10800000">
            <a:off x="5844922" y="3184250"/>
            <a:ext cx="1800224" cy="165873"/>
          </a:xfrm>
          <a:prstGeom prst="rightArrow">
            <a:avLst/>
          </a:prstGeom>
          <a:solidFill>
            <a:schemeClr val="accent3">
              <a:lumMod val="60000"/>
              <a:lumOff val="40000"/>
            </a:schemeClr>
          </a:solidFill>
          <a:ln>
            <a:solidFill>
              <a:schemeClr val="accent3">
                <a:lumMod val="60000"/>
                <a:lumOff val="40000"/>
              </a:schemeClr>
            </a:solidFill>
          </a:ln>
          <a:effectLst>
            <a:outerShdw blurRad="40005" dist="22860" dir="5400000" algn="ctr" rotWithShape="0">
              <a:schemeClr val="tx1">
                <a:alpha val="35000"/>
              </a:schemeClr>
            </a:outerShdw>
          </a:effectLst>
          <a:scene3d>
            <a:camera prst="orthographicFront"/>
            <a:lightRig rig="threePt" dir="t"/>
          </a:scene3d>
          <a:sp3d>
            <a:bevelT w="63500" h="254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Text Box 20"/>
          <p:cNvSpPr txBox="1">
            <a:spLocks noChangeArrowheads="1"/>
          </p:cNvSpPr>
          <p:nvPr/>
        </p:nvSpPr>
        <p:spPr bwMode="auto">
          <a:xfrm>
            <a:off x="5922375" y="2938891"/>
            <a:ext cx="1843774"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000">
                <a:solidFill>
                  <a:schemeClr val="tx1"/>
                </a:solidFill>
                <a:latin typeface="Arial" charset="0"/>
              </a:defRPr>
            </a:lvl1pPr>
            <a:lvl2pPr marL="742950" indent="-285750" eaLnBrk="0" hangingPunct="0">
              <a:defRPr sz="1000">
                <a:solidFill>
                  <a:schemeClr val="tx1"/>
                </a:solidFill>
                <a:latin typeface="Arial" charset="0"/>
              </a:defRPr>
            </a:lvl2pPr>
            <a:lvl3pPr marL="1143000" indent="-228600" eaLnBrk="0" hangingPunct="0">
              <a:defRPr sz="1000">
                <a:solidFill>
                  <a:schemeClr val="tx1"/>
                </a:solidFill>
                <a:latin typeface="Arial" charset="0"/>
              </a:defRPr>
            </a:lvl3pPr>
            <a:lvl4pPr marL="1600200" indent="-228600" eaLnBrk="0" hangingPunct="0">
              <a:defRPr sz="1000">
                <a:solidFill>
                  <a:schemeClr val="tx1"/>
                </a:solidFill>
                <a:latin typeface="Arial" charset="0"/>
              </a:defRPr>
            </a:lvl4pPr>
            <a:lvl5pPr marL="2057400" indent="-228600" eaLnBrk="0" hangingPunct="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pPr eaLnBrk="1" hangingPunct="1"/>
            <a:r>
              <a:rPr lang="en-US" altLang="en-US" dirty="0" smtClean="0"/>
              <a:t>Subscribe to Tracking Events</a:t>
            </a:r>
            <a:endParaRPr lang="en-US" altLang="en-US" dirty="0"/>
          </a:p>
        </p:txBody>
      </p:sp>
    </p:spTree>
    <p:extLst>
      <p:ext uri="{BB962C8B-B14F-4D97-AF65-F5344CB8AC3E}">
        <p14:creationId xmlns:p14="http://schemas.microsoft.com/office/powerpoint/2010/main" val="90762312"/>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 Box 5"/>
          <p:cNvSpPr txBox="1">
            <a:spLocks noChangeArrowheads="1"/>
          </p:cNvSpPr>
          <p:nvPr/>
        </p:nvSpPr>
        <p:spPr bwMode="auto">
          <a:xfrm>
            <a:off x="6172200" y="1752600"/>
            <a:ext cx="2838133" cy="1923604"/>
          </a:xfrm>
          <a:prstGeom prst="rect">
            <a:avLst/>
          </a:prstGeom>
          <a:ln>
            <a:headEnd/>
            <a:tailEnd/>
          </a:ln>
        </p:spPr>
        <p:style>
          <a:lnRef idx="0">
            <a:schemeClr val="accent4"/>
          </a:lnRef>
          <a:fillRef idx="3">
            <a:schemeClr val="accent4"/>
          </a:fillRef>
          <a:effectRef idx="3">
            <a:schemeClr val="accent4"/>
          </a:effectRef>
          <a:fontRef idx="minor">
            <a:schemeClr val="lt1"/>
          </a:fontRef>
        </p:style>
        <p:txBody>
          <a:bodyPr wrap="square">
            <a:spAutoFit/>
          </a:bodyPr>
          <a:lstStyle/>
          <a:p>
            <a:pPr algn="ctr" eaLnBrk="0" fontAlgn="base" hangingPunct="0">
              <a:spcBef>
                <a:spcPct val="50000"/>
              </a:spcBef>
              <a:spcAft>
                <a:spcPct val="0"/>
              </a:spcAft>
            </a:pPr>
            <a:r>
              <a:rPr lang="en-US" sz="1400" dirty="0" smtClean="0">
                <a:solidFill>
                  <a:prstClr val="white"/>
                </a:solidFill>
              </a:rPr>
              <a:t>Track Manager</a:t>
            </a:r>
          </a:p>
          <a:p>
            <a:pPr algn="ctr" eaLnBrk="0" fontAlgn="base" hangingPunct="0">
              <a:spcBef>
                <a:spcPct val="50000"/>
              </a:spcBef>
              <a:spcAft>
                <a:spcPct val="0"/>
              </a:spcAft>
            </a:pPr>
            <a:endParaRPr lang="en-US" sz="1400" dirty="0" smtClean="0">
              <a:solidFill>
                <a:prstClr val="white"/>
              </a:solidFill>
            </a:endParaRPr>
          </a:p>
          <a:p>
            <a:pPr algn="ctr" eaLnBrk="0" fontAlgn="base" hangingPunct="0">
              <a:spcBef>
                <a:spcPct val="50000"/>
              </a:spcBef>
              <a:spcAft>
                <a:spcPct val="0"/>
              </a:spcAft>
            </a:pPr>
            <a:endParaRPr lang="en-US" sz="1400" dirty="0">
              <a:solidFill>
                <a:prstClr val="white"/>
              </a:solidFill>
            </a:endParaRPr>
          </a:p>
          <a:p>
            <a:pPr algn="ctr" eaLnBrk="0" fontAlgn="base" hangingPunct="0">
              <a:spcBef>
                <a:spcPct val="50000"/>
              </a:spcBef>
              <a:spcAft>
                <a:spcPct val="0"/>
              </a:spcAft>
            </a:pPr>
            <a:endParaRPr lang="en-US" sz="1400" dirty="0" smtClean="0">
              <a:solidFill>
                <a:prstClr val="white"/>
              </a:solidFill>
            </a:endParaRPr>
          </a:p>
          <a:p>
            <a:pPr algn="ctr" eaLnBrk="0" fontAlgn="base" hangingPunct="0">
              <a:spcBef>
                <a:spcPct val="50000"/>
              </a:spcBef>
              <a:spcAft>
                <a:spcPct val="0"/>
              </a:spcAft>
            </a:pPr>
            <a:endParaRPr lang="en-US" sz="1400" dirty="0">
              <a:solidFill>
                <a:prstClr val="white"/>
              </a:solidFill>
            </a:endParaRPr>
          </a:p>
          <a:p>
            <a:pPr algn="ctr" eaLnBrk="0" fontAlgn="base" hangingPunct="0">
              <a:spcBef>
                <a:spcPct val="50000"/>
              </a:spcBef>
              <a:spcAft>
                <a:spcPct val="0"/>
              </a:spcAft>
            </a:pPr>
            <a:endParaRPr lang="en-US" sz="1400" dirty="0">
              <a:solidFill>
                <a:prstClr val="white"/>
              </a:solidFill>
            </a:endParaRPr>
          </a:p>
        </p:txBody>
      </p:sp>
      <p:sp>
        <p:nvSpPr>
          <p:cNvPr id="2" name="Title 1"/>
          <p:cNvSpPr>
            <a:spLocks noGrp="1"/>
          </p:cNvSpPr>
          <p:nvPr>
            <p:ph type="title"/>
          </p:nvPr>
        </p:nvSpPr>
        <p:spPr/>
        <p:txBody>
          <a:bodyPr/>
          <a:lstStyle/>
          <a:p>
            <a:r>
              <a:rPr lang="en-US" sz="2400" dirty="0" smtClean="0"/>
              <a:t>Track Manager Tracking “Strategies”</a:t>
            </a:r>
            <a:endParaRPr lang="en-US" sz="2400" dirty="0"/>
          </a:p>
        </p:txBody>
      </p:sp>
      <p:sp>
        <p:nvSpPr>
          <p:cNvPr id="24580" name="Rectangle 3"/>
          <p:cNvSpPr>
            <a:spLocks noGrp="1" noChangeArrowheads="1"/>
          </p:cNvSpPr>
          <p:nvPr>
            <p:ph idx="1"/>
          </p:nvPr>
        </p:nvSpPr>
        <p:spPr>
          <a:xfrm>
            <a:off x="457200" y="1600203"/>
            <a:ext cx="5666388" cy="4525963"/>
          </a:xfrm>
        </p:spPr>
        <p:txBody>
          <a:bodyPr>
            <a:normAutofit fontScale="85000" lnSpcReduction="10000"/>
          </a:bodyPr>
          <a:lstStyle/>
          <a:p>
            <a:r>
              <a:rPr lang="en-US" altLang="en-US" sz="1600" dirty="0" smtClean="0"/>
              <a:t>Track Association Strategies:</a:t>
            </a:r>
          </a:p>
          <a:p>
            <a:pPr lvl="1"/>
            <a:r>
              <a:rPr lang="en-US" altLang="en-US" sz="1400" dirty="0" smtClean="0"/>
              <a:t>Perfect</a:t>
            </a:r>
          </a:p>
          <a:p>
            <a:pPr lvl="2"/>
            <a:r>
              <a:rPr lang="en-US" altLang="en-US" sz="1200" b="0" dirty="0" smtClean="0"/>
              <a:t>Raw </a:t>
            </a:r>
            <a:r>
              <a:rPr lang="en-US" altLang="en-US" sz="1200" b="0" dirty="0"/>
              <a:t>tracks are associated with the truth target</a:t>
            </a:r>
          </a:p>
          <a:p>
            <a:pPr lvl="1"/>
            <a:r>
              <a:rPr lang="en-US" altLang="en-US" sz="1400" dirty="0"/>
              <a:t>Nearest </a:t>
            </a:r>
            <a:r>
              <a:rPr lang="en-US" altLang="en-US" sz="1400" dirty="0" smtClean="0"/>
              <a:t>Neighbor</a:t>
            </a:r>
          </a:p>
          <a:p>
            <a:pPr lvl="2"/>
            <a:r>
              <a:rPr lang="en-US" altLang="en-US" sz="1200" b="0" dirty="0" smtClean="0"/>
              <a:t>Raw </a:t>
            </a:r>
            <a:r>
              <a:rPr lang="en-US" altLang="en-US" sz="1200" b="0" dirty="0"/>
              <a:t>tracks are associated with another track if distance between two locations “reasonably” </a:t>
            </a:r>
            <a:r>
              <a:rPr lang="en-US" altLang="en-US" sz="1200" b="0" dirty="0" smtClean="0"/>
              <a:t>close in </a:t>
            </a:r>
            <a:r>
              <a:rPr lang="en-US" altLang="en-US" sz="1200" b="0" dirty="0"/>
              <a:t>terms of covariance matrix </a:t>
            </a:r>
            <a:r>
              <a:rPr lang="en-US" altLang="en-US" sz="1200" b="0" dirty="0" err="1"/>
              <a:t>sigmas</a:t>
            </a:r>
            <a:endParaRPr lang="en-US" altLang="en-US" sz="1200" b="0" dirty="0"/>
          </a:p>
          <a:p>
            <a:pPr lvl="1"/>
            <a:r>
              <a:rPr lang="en-US" altLang="en-US" sz="1400" dirty="0" smtClean="0"/>
              <a:t>Cluster</a:t>
            </a:r>
          </a:p>
          <a:p>
            <a:pPr lvl="2"/>
            <a:r>
              <a:rPr lang="en-US" altLang="en-US" sz="1200" b="0" dirty="0" smtClean="0"/>
              <a:t>Build </a:t>
            </a:r>
            <a:r>
              <a:rPr lang="en-US" altLang="en-US" sz="1200" b="0" dirty="0"/>
              <a:t>up track associations using a clustering algorithm with covariance matrix </a:t>
            </a:r>
            <a:r>
              <a:rPr lang="en-US" altLang="en-US" sz="1200" b="0" dirty="0" err="1"/>
              <a:t>sigmas</a:t>
            </a:r>
            <a:r>
              <a:rPr lang="en-US" altLang="en-US" sz="1200" b="0" dirty="0"/>
              <a:t> as the discriminator for cluster membership</a:t>
            </a:r>
          </a:p>
          <a:p>
            <a:pPr lvl="1"/>
            <a:r>
              <a:rPr lang="en-US" altLang="en-US" sz="1400" dirty="0" smtClean="0"/>
              <a:t>Truth</a:t>
            </a:r>
          </a:p>
          <a:p>
            <a:pPr lvl="2"/>
            <a:r>
              <a:rPr lang="en-US" altLang="en-US" sz="1200" b="0" dirty="0" smtClean="0"/>
              <a:t>Useful </a:t>
            </a:r>
            <a:r>
              <a:rPr lang="en-US" altLang="en-US" sz="1200" b="0" dirty="0"/>
              <a:t>in distributed scenarios, this algorithm matches track location to nearest truth location, if “reasonably” </a:t>
            </a:r>
            <a:r>
              <a:rPr lang="en-US" altLang="en-US" sz="1200" b="0" dirty="0" smtClean="0"/>
              <a:t>close</a:t>
            </a:r>
          </a:p>
          <a:p>
            <a:pPr marL="169863" indent="0">
              <a:buNone/>
            </a:pPr>
            <a:r>
              <a:rPr lang="en-US" altLang="en-US" sz="1800" dirty="0"/>
              <a:t>Track </a:t>
            </a:r>
            <a:r>
              <a:rPr lang="en-US" altLang="en-US" sz="1800" dirty="0" smtClean="0"/>
              <a:t>Fusion Strategies:</a:t>
            </a:r>
          </a:p>
          <a:p>
            <a:pPr marL="515938" lvl="1" indent="-231775" defTabSz="457200">
              <a:spcBef>
                <a:spcPct val="25000"/>
              </a:spcBef>
              <a:tabLst>
                <a:tab pos="882650" algn="l"/>
                <a:tab pos="1768475" algn="l"/>
                <a:tab pos="2654300" algn="l"/>
                <a:tab pos="3540125" algn="l"/>
                <a:tab pos="4425950" algn="l"/>
                <a:tab pos="5311775" algn="l"/>
                <a:tab pos="6197600" algn="l"/>
                <a:tab pos="7083425" algn="l"/>
                <a:tab pos="7969250" algn="l"/>
                <a:tab pos="8855075" algn="l"/>
                <a:tab pos="9740900" algn="l"/>
                <a:tab pos="10626725" algn="l"/>
              </a:tabLst>
            </a:pPr>
            <a:r>
              <a:rPr lang="en-GB" altLang="en-US" sz="1400" dirty="0"/>
              <a:t>Native / “Default”</a:t>
            </a:r>
          </a:p>
          <a:p>
            <a:pPr marL="971550" lvl="2" indent="-231775" defTabSz="457200">
              <a:spcBef>
                <a:spcPct val="25000"/>
              </a:spcBef>
              <a:tabLst>
                <a:tab pos="882650" algn="l"/>
                <a:tab pos="1768475" algn="l"/>
                <a:tab pos="2654300" algn="l"/>
                <a:tab pos="3540125" algn="l"/>
                <a:tab pos="4425950" algn="l"/>
                <a:tab pos="5311775" algn="l"/>
                <a:tab pos="6197600" algn="l"/>
                <a:tab pos="7083425" algn="l"/>
                <a:tab pos="7969250" algn="l"/>
                <a:tab pos="8855075" algn="l"/>
                <a:tab pos="9740900" algn="l"/>
                <a:tab pos="10626725" algn="l"/>
              </a:tabLst>
            </a:pPr>
            <a:r>
              <a:rPr lang="en-GB" altLang="en-US" sz="1200" b="0" dirty="0"/>
              <a:t>Replacement or covariance-based weighted-average</a:t>
            </a:r>
          </a:p>
          <a:p>
            <a:pPr marL="971550" lvl="2" indent="-231775" defTabSz="457200">
              <a:spcBef>
                <a:spcPct val="25000"/>
              </a:spcBef>
              <a:tabLst>
                <a:tab pos="882650" algn="l"/>
                <a:tab pos="1768475" algn="l"/>
                <a:tab pos="2654300" algn="l"/>
                <a:tab pos="3540125" algn="l"/>
                <a:tab pos="4425950" algn="l"/>
                <a:tab pos="5311775" algn="l"/>
                <a:tab pos="6197600" algn="l"/>
                <a:tab pos="7083425" algn="l"/>
                <a:tab pos="7969250" algn="l"/>
                <a:tab pos="8855075" algn="l"/>
                <a:tab pos="9740900" algn="l"/>
                <a:tab pos="10626725" algn="l"/>
              </a:tabLst>
            </a:pPr>
            <a:r>
              <a:rPr lang="en-GB" altLang="en-US" sz="1200" b="0" dirty="0"/>
              <a:t>Focused on kinematic fusion</a:t>
            </a:r>
          </a:p>
          <a:p>
            <a:pPr marL="515938" lvl="1" indent="-231775" defTabSz="457200">
              <a:spcBef>
                <a:spcPct val="25000"/>
              </a:spcBef>
              <a:tabLst>
                <a:tab pos="882650" algn="l"/>
                <a:tab pos="1768475" algn="l"/>
                <a:tab pos="2654300" algn="l"/>
                <a:tab pos="3540125" algn="l"/>
                <a:tab pos="4425950" algn="l"/>
                <a:tab pos="5311775" algn="l"/>
                <a:tab pos="6197600" algn="l"/>
                <a:tab pos="7083425" algn="l"/>
                <a:tab pos="7969250" algn="l"/>
                <a:tab pos="8855075" algn="l"/>
                <a:tab pos="9740900" algn="l"/>
                <a:tab pos="10626725" algn="l"/>
              </a:tabLst>
            </a:pPr>
            <a:r>
              <a:rPr lang="en-GB" altLang="en-US" sz="1400" dirty="0"/>
              <a:t>Multi-Target Tracking (MTT; from Suppressor)</a:t>
            </a:r>
          </a:p>
          <a:p>
            <a:pPr marL="971550" lvl="2" indent="-231775" defTabSz="457200">
              <a:spcBef>
                <a:spcPct val="25000"/>
              </a:spcBef>
              <a:tabLst>
                <a:tab pos="882650" algn="l"/>
                <a:tab pos="1768475" algn="l"/>
                <a:tab pos="2654300" algn="l"/>
                <a:tab pos="3540125" algn="l"/>
                <a:tab pos="4425950" algn="l"/>
                <a:tab pos="5311775" algn="l"/>
                <a:tab pos="6197600" algn="l"/>
                <a:tab pos="7083425" algn="l"/>
                <a:tab pos="7969250" algn="l"/>
                <a:tab pos="8855075" algn="l"/>
                <a:tab pos="9740900" algn="l"/>
                <a:tab pos="10626725" algn="l"/>
              </a:tabLst>
            </a:pPr>
            <a:r>
              <a:rPr lang="en-GB" altLang="en-US" sz="1200" b="0" dirty="0"/>
              <a:t>See Suppressor documentation for algorithms</a:t>
            </a:r>
          </a:p>
          <a:p>
            <a:pPr lvl="1"/>
            <a:r>
              <a:rPr lang="en-US" altLang="en-US" sz="1400" dirty="0"/>
              <a:t>Categorical Data Fusion is </a:t>
            </a:r>
            <a:r>
              <a:rPr lang="en-US" altLang="en-US" sz="1400" dirty="0" smtClean="0"/>
              <a:t>Common and Follows Simple Rules  (But May Soon Change)</a:t>
            </a:r>
            <a:endParaRPr lang="en-US" altLang="en-US" sz="1400" dirty="0"/>
          </a:p>
          <a:p>
            <a:pPr lvl="2"/>
            <a:r>
              <a:rPr lang="en-US" altLang="en-US" sz="1200" b="0" dirty="0"/>
              <a:t>Side, Type simply copied</a:t>
            </a:r>
          </a:p>
          <a:p>
            <a:pPr lvl="2"/>
            <a:r>
              <a:rPr lang="en-US" altLang="en-US" sz="1200" b="0" dirty="0"/>
              <a:t>IFF Merged according to simple hard-code rules</a:t>
            </a:r>
          </a:p>
          <a:p>
            <a:pPr lvl="2"/>
            <a:r>
              <a:rPr lang="en-US" altLang="en-US" sz="1200" b="0" dirty="0"/>
              <a:t>Aux Data are merged / replaced</a:t>
            </a:r>
          </a:p>
          <a:p>
            <a:endParaRPr lang="en-US" altLang="en-US" sz="1800" dirty="0"/>
          </a:p>
          <a:p>
            <a:endParaRPr lang="en-US" altLang="en-US" sz="1800" b="0" dirty="0"/>
          </a:p>
          <a:p>
            <a:pPr marL="169863" indent="0">
              <a:buNone/>
            </a:pPr>
            <a:endParaRPr lang="en-US" altLang="en-US" sz="1800" dirty="0"/>
          </a:p>
          <a:p>
            <a:pPr marL="169863" indent="0">
              <a:buNone/>
            </a:pPr>
            <a:endParaRPr lang="en-US" altLang="en-US" sz="1800" b="0" dirty="0" smtClean="0"/>
          </a:p>
          <a:p>
            <a:pPr lvl="2"/>
            <a:endParaRPr lang="en-US" altLang="en-US" sz="1200" b="0" dirty="0" smtClean="0"/>
          </a:p>
        </p:txBody>
      </p:sp>
      <p:sp>
        <p:nvSpPr>
          <p:cNvPr id="24578" name="Slide Number Placeholder 3"/>
          <p:cNvSpPr>
            <a:spLocks noGrp="1"/>
          </p:cNvSpPr>
          <p:nvPr>
            <p:ph type="sldNum" sz="quarter" idx="4294967295"/>
          </p:nvPr>
        </p:nvSpPr>
        <p:spPr>
          <a:xfrm>
            <a:off x="6364288" y="6400800"/>
            <a:ext cx="2779712"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000">
                <a:solidFill>
                  <a:schemeClr val="tx1"/>
                </a:solidFill>
                <a:latin typeface="Arial" charset="0"/>
              </a:defRPr>
            </a:lvl1pPr>
            <a:lvl2pPr marL="742950" indent="-285750" eaLnBrk="0" hangingPunct="0">
              <a:defRPr sz="1000">
                <a:solidFill>
                  <a:schemeClr val="tx1"/>
                </a:solidFill>
                <a:latin typeface="Arial" charset="0"/>
              </a:defRPr>
            </a:lvl2pPr>
            <a:lvl3pPr marL="1143000" indent="-228600" eaLnBrk="0" hangingPunct="0">
              <a:defRPr sz="1000">
                <a:solidFill>
                  <a:schemeClr val="tx1"/>
                </a:solidFill>
                <a:latin typeface="Arial" charset="0"/>
              </a:defRPr>
            </a:lvl3pPr>
            <a:lvl4pPr marL="1600200" indent="-228600" eaLnBrk="0" hangingPunct="0">
              <a:defRPr sz="1000">
                <a:solidFill>
                  <a:schemeClr val="tx1"/>
                </a:solidFill>
                <a:latin typeface="Arial" charset="0"/>
              </a:defRPr>
            </a:lvl4pPr>
            <a:lvl5pPr marL="2057400" indent="-228600" eaLnBrk="0" hangingPunct="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r>
              <a:rPr lang="en-US" altLang="en-US" sz="600" smtClean="0"/>
              <a:t> </a:t>
            </a:r>
            <a:fld id="{8CFD96F7-7253-4A5D-A3A4-B5F933C7127D}" type="slidenum">
              <a:rPr lang="en-US" altLang="en-US" sz="600" smtClean="0"/>
              <a:pPr/>
              <a:t>61</a:t>
            </a:fld>
            <a:endParaRPr lang="en-US" altLang="en-US" sz="600" smtClean="0"/>
          </a:p>
        </p:txBody>
      </p:sp>
      <p:sp>
        <p:nvSpPr>
          <p:cNvPr id="24586" name="Text Box 9"/>
          <p:cNvSpPr txBox="1">
            <a:spLocks noChangeArrowheads="1"/>
          </p:cNvSpPr>
          <p:nvPr/>
        </p:nvSpPr>
        <p:spPr bwMode="auto">
          <a:xfrm>
            <a:off x="7582409" y="3087848"/>
            <a:ext cx="19310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000">
                <a:solidFill>
                  <a:schemeClr val="tx1"/>
                </a:solidFill>
                <a:latin typeface="Arial" charset="0"/>
              </a:defRPr>
            </a:lvl1pPr>
            <a:lvl2pPr marL="742950" indent="-285750" eaLnBrk="0" hangingPunct="0">
              <a:defRPr sz="1000">
                <a:solidFill>
                  <a:schemeClr val="tx1"/>
                </a:solidFill>
                <a:latin typeface="Arial" charset="0"/>
              </a:defRPr>
            </a:lvl2pPr>
            <a:lvl3pPr marL="1143000" indent="-228600" eaLnBrk="0" hangingPunct="0">
              <a:defRPr sz="1000">
                <a:solidFill>
                  <a:schemeClr val="tx1"/>
                </a:solidFill>
                <a:latin typeface="Arial" charset="0"/>
              </a:defRPr>
            </a:lvl3pPr>
            <a:lvl4pPr marL="1600200" indent="-228600" eaLnBrk="0" hangingPunct="0">
              <a:defRPr sz="1000">
                <a:solidFill>
                  <a:schemeClr val="tx1"/>
                </a:solidFill>
                <a:latin typeface="Arial" charset="0"/>
              </a:defRPr>
            </a:lvl4pPr>
            <a:lvl5pPr marL="2057400" indent="-228600" eaLnBrk="0" hangingPunct="0">
              <a:defRPr sz="1000">
                <a:solidFill>
                  <a:schemeClr val="tx1"/>
                </a:solidFill>
                <a:latin typeface="Arial" charset="0"/>
              </a:defRPr>
            </a:lvl5pPr>
            <a:lvl6pPr marL="2514600" indent="-228600" eaLnBrk="0" fontAlgn="base" hangingPunct="0">
              <a:spcBef>
                <a:spcPct val="0"/>
              </a:spcBef>
              <a:spcAft>
                <a:spcPct val="0"/>
              </a:spcAft>
              <a:defRPr sz="1000">
                <a:solidFill>
                  <a:schemeClr val="tx1"/>
                </a:solidFill>
                <a:latin typeface="Arial" charset="0"/>
              </a:defRPr>
            </a:lvl6pPr>
            <a:lvl7pPr marL="2971800" indent="-228600" eaLnBrk="0" fontAlgn="base" hangingPunct="0">
              <a:spcBef>
                <a:spcPct val="0"/>
              </a:spcBef>
              <a:spcAft>
                <a:spcPct val="0"/>
              </a:spcAft>
              <a:defRPr sz="1000">
                <a:solidFill>
                  <a:schemeClr val="tx1"/>
                </a:solidFill>
                <a:latin typeface="Arial" charset="0"/>
              </a:defRPr>
            </a:lvl7pPr>
            <a:lvl8pPr marL="3429000" indent="-228600" eaLnBrk="0" fontAlgn="base" hangingPunct="0">
              <a:spcBef>
                <a:spcPct val="0"/>
              </a:spcBef>
              <a:spcAft>
                <a:spcPct val="0"/>
              </a:spcAft>
              <a:defRPr sz="1000">
                <a:solidFill>
                  <a:schemeClr val="tx1"/>
                </a:solidFill>
                <a:latin typeface="Arial" charset="0"/>
              </a:defRPr>
            </a:lvl8pPr>
            <a:lvl9pPr marL="3886200" indent="-228600" eaLnBrk="0" fontAlgn="base" hangingPunct="0">
              <a:spcBef>
                <a:spcPct val="0"/>
              </a:spcBef>
              <a:spcAft>
                <a:spcPct val="0"/>
              </a:spcAft>
              <a:defRPr sz="1000">
                <a:solidFill>
                  <a:schemeClr val="tx1"/>
                </a:solidFill>
                <a:latin typeface="Arial" charset="0"/>
              </a:defRPr>
            </a:lvl9pPr>
          </a:lstStyle>
          <a:p>
            <a:pPr eaLnBrk="1" hangingPunct="1"/>
            <a:endParaRPr lang="en-US" altLang="en-US" dirty="0">
              <a:solidFill>
                <a:schemeClr val="bg1"/>
              </a:solidFill>
            </a:endParaRPr>
          </a:p>
        </p:txBody>
      </p:sp>
      <p:sp>
        <p:nvSpPr>
          <p:cNvPr id="34" name="Text Box 10"/>
          <p:cNvSpPr txBox="1">
            <a:spLocks noChangeArrowheads="1"/>
          </p:cNvSpPr>
          <p:nvPr/>
        </p:nvSpPr>
        <p:spPr bwMode="auto">
          <a:xfrm>
            <a:off x="6368477" y="2121931"/>
            <a:ext cx="1129705" cy="523220"/>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wrap="square">
            <a:spAutoFit/>
          </a:bodyPr>
          <a:lstStyle/>
          <a:p>
            <a:pPr algn="ctr" eaLnBrk="0" fontAlgn="base" hangingPunct="0">
              <a:spcBef>
                <a:spcPct val="0"/>
              </a:spcBef>
              <a:spcAft>
                <a:spcPct val="0"/>
              </a:spcAft>
            </a:pPr>
            <a:r>
              <a:rPr lang="en-US" sz="1400" dirty="0" smtClean="0">
                <a:solidFill>
                  <a:prstClr val="white"/>
                </a:solidFill>
              </a:rPr>
              <a:t>Local Track List</a:t>
            </a:r>
            <a:endParaRPr lang="en-US" sz="1400" dirty="0">
              <a:solidFill>
                <a:prstClr val="white"/>
              </a:solidFill>
            </a:endParaRPr>
          </a:p>
        </p:txBody>
      </p:sp>
      <p:sp>
        <p:nvSpPr>
          <p:cNvPr id="36" name="Text Box 10"/>
          <p:cNvSpPr txBox="1">
            <a:spLocks noChangeArrowheads="1"/>
          </p:cNvSpPr>
          <p:nvPr/>
        </p:nvSpPr>
        <p:spPr bwMode="auto">
          <a:xfrm>
            <a:off x="6368477" y="2881006"/>
            <a:ext cx="1129705" cy="523220"/>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wrap="square">
            <a:spAutoFit/>
          </a:bodyPr>
          <a:lstStyle/>
          <a:p>
            <a:pPr algn="ctr" eaLnBrk="0" fontAlgn="base" hangingPunct="0">
              <a:spcBef>
                <a:spcPct val="0"/>
              </a:spcBef>
              <a:spcAft>
                <a:spcPct val="0"/>
              </a:spcAft>
            </a:pPr>
            <a:r>
              <a:rPr lang="en-US" sz="1400" dirty="0" smtClean="0">
                <a:solidFill>
                  <a:prstClr val="white"/>
                </a:solidFill>
              </a:rPr>
              <a:t>Raw Track List</a:t>
            </a:r>
            <a:endParaRPr lang="en-US" sz="1400" dirty="0">
              <a:solidFill>
                <a:prstClr val="white"/>
              </a:solidFill>
            </a:endParaRPr>
          </a:p>
        </p:txBody>
      </p:sp>
      <p:sp>
        <p:nvSpPr>
          <p:cNvPr id="40" name="Text Box 5"/>
          <p:cNvSpPr txBox="1">
            <a:spLocks noChangeArrowheads="1"/>
          </p:cNvSpPr>
          <p:nvPr/>
        </p:nvSpPr>
        <p:spPr bwMode="auto">
          <a:xfrm>
            <a:off x="7769477" y="2881006"/>
            <a:ext cx="1058577" cy="523220"/>
          </a:xfrm>
          <a:prstGeom prst="rect">
            <a:avLst/>
          </a:prstGeom>
          <a:solidFill>
            <a:srgbClr val="0070C0"/>
          </a:solidFill>
          <a:ln>
            <a:headEnd/>
            <a:tailEnd/>
          </a:ln>
        </p:spPr>
        <p:style>
          <a:lnRef idx="0">
            <a:schemeClr val="accent4"/>
          </a:lnRef>
          <a:fillRef idx="3">
            <a:schemeClr val="accent4"/>
          </a:fillRef>
          <a:effectRef idx="3">
            <a:schemeClr val="accent4"/>
          </a:effectRef>
          <a:fontRef idx="minor">
            <a:schemeClr val="lt1"/>
          </a:fontRef>
        </p:style>
        <p:txBody>
          <a:bodyPr wrap="square">
            <a:spAutoFit/>
          </a:bodyPr>
          <a:lstStyle/>
          <a:p>
            <a:pPr algn="ctr" eaLnBrk="0" fontAlgn="base" hangingPunct="0">
              <a:spcBef>
                <a:spcPct val="0"/>
              </a:spcBef>
              <a:spcAft>
                <a:spcPct val="0"/>
              </a:spcAft>
            </a:pPr>
            <a:r>
              <a:rPr lang="en-US" sz="1400" dirty="0" smtClean="0">
                <a:solidFill>
                  <a:prstClr val="white"/>
                </a:solidFill>
              </a:rPr>
              <a:t>Track Fusion</a:t>
            </a:r>
            <a:endParaRPr lang="en-US" sz="1400" dirty="0">
              <a:solidFill>
                <a:prstClr val="white"/>
              </a:solidFill>
            </a:endParaRPr>
          </a:p>
        </p:txBody>
      </p:sp>
      <p:sp>
        <p:nvSpPr>
          <p:cNvPr id="41" name="Text Box 5"/>
          <p:cNvSpPr txBox="1">
            <a:spLocks noChangeArrowheads="1"/>
          </p:cNvSpPr>
          <p:nvPr/>
        </p:nvSpPr>
        <p:spPr bwMode="auto">
          <a:xfrm>
            <a:off x="7782304" y="2107590"/>
            <a:ext cx="1151829" cy="523220"/>
          </a:xfrm>
          <a:prstGeom prst="rect">
            <a:avLst/>
          </a:prstGeom>
          <a:solidFill>
            <a:srgbClr val="0070C0"/>
          </a:solidFill>
          <a:ln>
            <a:headEnd/>
            <a:tailEnd/>
          </a:ln>
          <a:scene3d>
            <a:camera prst="orthographicFront">
              <a:rot lat="0" lon="0" rev="0"/>
            </a:camera>
            <a:lightRig rig="threePt" dir="t">
              <a:rot lat="0" lon="0" rev="1200000"/>
            </a:lightRig>
          </a:scene3d>
          <a:sp3d>
            <a:bevelT w="63500" h="25400"/>
          </a:sp3d>
        </p:spPr>
        <p:style>
          <a:lnRef idx="0">
            <a:schemeClr val="accent4"/>
          </a:lnRef>
          <a:fillRef idx="3">
            <a:schemeClr val="accent4"/>
          </a:fillRef>
          <a:effectRef idx="3">
            <a:schemeClr val="accent4"/>
          </a:effectRef>
          <a:fontRef idx="minor">
            <a:schemeClr val="lt1"/>
          </a:fontRef>
        </p:style>
        <p:txBody>
          <a:bodyPr wrap="square">
            <a:spAutoFit/>
          </a:bodyPr>
          <a:lstStyle/>
          <a:p>
            <a:pPr algn="ctr" eaLnBrk="0" fontAlgn="base" hangingPunct="0">
              <a:spcBef>
                <a:spcPct val="0"/>
              </a:spcBef>
              <a:spcAft>
                <a:spcPct val="0"/>
              </a:spcAft>
            </a:pPr>
            <a:r>
              <a:rPr lang="en-US" sz="1400" dirty="0" smtClean="0">
                <a:solidFill>
                  <a:prstClr val="white"/>
                </a:solidFill>
              </a:rPr>
              <a:t>Track Association</a:t>
            </a:r>
          </a:p>
        </p:txBody>
      </p:sp>
    </p:spTree>
    <p:extLst>
      <p:ext uri="{BB962C8B-B14F-4D97-AF65-F5344CB8AC3E}">
        <p14:creationId xmlns:p14="http://schemas.microsoft.com/office/powerpoint/2010/main" val="2836289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41"/>
                                        </p:tgtEl>
                                      </p:cBhvr>
                                    </p:animEffect>
                                    <p:animScale>
                                      <p:cBhvr>
                                        <p:cTn id="7" dur="250" autoRev="1" fill="hold"/>
                                        <p:tgtEl>
                                          <p:spTgt spid="41"/>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Signatures</a:t>
            </a:r>
            <a:endParaRPr lang="en-US" dirty="0"/>
          </a:p>
        </p:txBody>
      </p:sp>
      <p:sp>
        <p:nvSpPr>
          <p:cNvPr id="3" name="Content Placeholder 2"/>
          <p:cNvSpPr>
            <a:spLocks noGrp="1"/>
          </p:cNvSpPr>
          <p:nvPr>
            <p:ph idx="1"/>
          </p:nvPr>
        </p:nvSpPr>
        <p:spPr>
          <a:xfrm>
            <a:off x="0" y="1144939"/>
            <a:ext cx="4224759" cy="2196285"/>
          </a:xfrm>
        </p:spPr>
        <p:txBody>
          <a:bodyPr>
            <a:normAutofit fontScale="92500" lnSpcReduction="20000"/>
          </a:bodyPr>
          <a:lstStyle/>
          <a:p>
            <a:r>
              <a:rPr lang="en-US" b="0" dirty="0" smtClean="0"/>
              <a:t>Signatures represent platform visibility (detectability) to a sensor (radar, optical, etc.) located at some angle to the platform. </a:t>
            </a:r>
          </a:p>
        </p:txBody>
      </p:sp>
      <p:pic>
        <p:nvPicPr>
          <p:cNvPr id="4" name="Picture 3"/>
          <p:cNvPicPr>
            <a:picLocks noChangeAspect="1"/>
          </p:cNvPicPr>
          <p:nvPr/>
        </p:nvPicPr>
        <p:blipFill>
          <a:blip r:embed="rId3"/>
          <a:stretch>
            <a:fillRect/>
          </a:stretch>
        </p:blipFill>
        <p:spPr>
          <a:xfrm>
            <a:off x="4298218" y="1127330"/>
            <a:ext cx="4480825" cy="2344165"/>
          </a:xfrm>
          <a:prstGeom prst="rect">
            <a:avLst/>
          </a:prstGeom>
        </p:spPr>
      </p:pic>
      <p:sp>
        <p:nvSpPr>
          <p:cNvPr id="6" name="Content Placeholder 2"/>
          <p:cNvSpPr txBox="1">
            <a:spLocks/>
          </p:cNvSpPr>
          <p:nvPr/>
        </p:nvSpPr>
        <p:spPr>
          <a:xfrm>
            <a:off x="0" y="3340421"/>
            <a:ext cx="8947230" cy="3164654"/>
          </a:xfrm>
          <a:prstGeom prst="rect">
            <a:avLst/>
          </a:prstGeom>
        </p:spPr>
        <p:txBody>
          <a:bodyPr lIns="121917" tIns="60958" rIns="121917" bIns="60958">
            <a:normAutofit fontScale="92500" lnSpcReduction="20000"/>
          </a:bodyPr>
          <a:lstStyle>
            <a:lvl1pPr marL="480460" indent="-253987" algn="l" defTabSz="1191624" rtl="0" eaLnBrk="1" latinLnBrk="0" hangingPunct="1">
              <a:lnSpc>
                <a:spcPct val="120000"/>
              </a:lnSpc>
              <a:spcBef>
                <a:spcPts val="800"/>
              </a:spcBef>
              <a:buFont typeface="Arial" pitchFamily="34" charset="0"/>
              <a:buChar char="•"/>
              <a:tabLst>
                <a:tab pos="719631" algn="l"/>
              </a:tabLst>
              <a:defRPr sz="2400" b="1" kern="1200">
                <a:solidFill>
                  <a:schemeClr val="tx1"/>
                </a:solidFill>
                <a:latin typeface="Arial" pitchFamily="34" charset="0"/>
                <a:ea typeface="+mn-ea"/>
                <a:cs typeface="Arial" pitchFamily="34" charset="0"/>
              </a:defRPr>
            </a:lvl1pPr>
            <a:lvl2pPr marL="990551" indent="-380982" algn="l" defTabSz="1219139" rtl="0" eaLnBrk="1" latinLnBrk="0" hangingPunct="1">
              <a:spcBef>
                <a:spcPct val="20000"/>
              </a:spcBef>
              <a:buFont typeface="Arial" pitchFamily="34" charset="0"/>
              <a:buChar char="–"/>
              <a:defRPr sz="2100" b="1" kern="1200">
                <a:solidFill>
                  <a:schemeClr val="tx1"/>
                </a:solidFill>
                <a:latin typeface="Arial" pitchFamily="34" charset="0"/>
                <a:ea typeface="+mn-ea"/>
                <a:cs typeface="Arial" pitchFamily="34" charset="0"/>
              </a:defRPr>
            </a:lvl2pPr>
            <a:lvl3pPr marL="1523923" indent="-304784" algn="l" defTabSz="1219139" rtl="0" eaLnBrk="1" latinLnBrk="0" hangingPunct="1">
              <a:spcBef>
                <a:spcPct val="20000"/>
              </a:spcBef>
              <a:buFont typeface="Arial" pitchFamily="34" charset="0"/>
              <a:buChar char="•"/>
              <a:defRPr sz="1900" b="1" kern="1200">
                <a:solidFill>
                  <a:schemeClr val="tx1"/>
                </a:solidFill>
                <a:latin typeface="Arial" pitchFamily="34" charset="0"/>
                <a:ea typeface="+mn-ea"/>
                <a:cs typeface="Arial" pitchFamily="34" charset="0"/>
              </a:defRPr>
            </a:lvl3pPr>
            <a:lvl4pPr marL="2133493" indent="-304784" algn="l" defTabSz="1219139" rtl="0" eaLnBrk="1" latinLnBrk="0" hangingPunct="1">
              <a:spcBef>
                <a:spcPct val="20000"/>
              </a:spcBef>
              <a:buFont typeface="Arial" pitchFamily="34" charset="0"/>
              <a:buChar char="–"/>
              <a:defRPr sz="1900" b="1" kern="1200">
                <a:solidFill>
                  <a:schemeClr val="tx1"/>
                </a:solidFill>
                <a:latin typeface="Arial" pitchFamily="34" charset="0"/>
                <a:ea typeface="+mn-ea"/>
                <a:cs typeface="Arial" pitchFamily="34" charset="0"/>
              </a:defRPr>
            </a:lvl4pPr>
            <a:lvl5pPr marL="2743063" indent="-304784" algn="l" defTabSz="1219139" rtl="0" eaLnBrk="1" latinLnBrk="0" hangingPunct="1">
              <a:spcBef>
                <a:spcPct val="20000"/>
              </a:spcBef>
              <a:buFont typeface="Arial" pitchFamily="34" charset="0"/>
              <a:buChar char="•"/>
              <a:defRPr sz="1900" b="1" kern="1200">
                <a:solidFill>
                  <a:schemeClr val="tx1"/>
                </a:solidFill>
                <a:latin typeface="Arial" pitchFamily="34" charset="0"/>
                <a:ea typeface="+mn-ea"/>
                <a:cs typeface="Arial" pitchFamily="34" charset="0"/>
              </a:defRPr>
            </a:lvl5pPr>
            <a:lvl6pPr marL="3352632" indent="-304784" algn="l" defTabSz="1219139"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202" indent="-304784" algn="l" defTabSz="1219139"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771" indent="-304784" algn="l" defTabSz="1219139"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341" indent="-304784" algn="l" defTabSz="1219139"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r>
              <a:rPr lang="en-US" b="0" dirty="0" smtClean="0"/>
              <a:t>The </a:t>
            </a:r>
            <a:r>
              <a:rPr lang="en-US" dirty="0" smtClean="0"/>
              <a:t>WsfSignature</a:t>
            </a:r>
            <a:r>
              <a:rPr lang="en-US" b="0" dirty="0" smtClean="0"/>
              <a:t> object is a container for the signatures. There are several signatures currently implemented:</a:t>
            </a:r>
          </a:p>
          <a:p>
            <a:pPr lvl="1"/>
            <a:r>
              <a:rPr lang="en-US" dirty="0" smtClean="0"/>
              <a:t>WsfOpticalSignature</a:t>
            </a:r>
          </a:p>
          <a:p>
            <a:pPr lvl="1"/>
            <a:r>
              <a:rPr lang="en-US" dirty="0" smtClean="0"/>
              <a:t>WsfRadarSignature</a:t>
            </a:r>
          </a:p>
          <a:p>
            <a:pPr lvl="1"/>
            <a:r>
              <a:rPr lang="en-US" dirty="0" smtClean="0"/>
              <a:t>WsfInfraredSignature</a:t>
            </a:r>
          </a:p>
          <a:p>
            <a:r>
              <a:rPr lang="en-US" b="0" dirty="0" smtClean="0"/>
              <a:t>Signature states allow different signature tables to be used depending on the configuration of the platform. </a:t>
            </a:r>
          </a:p>
          <a:p>
            <a:pPr lvl="1"/>
            <a:r>
              <a:rPr lang="en-US" b="0" dirty="0" smtClean="0"/>
              <a:t>For instance, one signature state might be represent the weapon bay doors being closed while another represents them being open</a:t>
            </a:r>
          </a:p>
          <a:p>
            <a:endParaRPr lang="en-US" b="0" dirty="0"/>
          </a:p>
        </p:txBody>
      </p:sp>
      <p:sp>
        <p:nvSpPr>
          <p:cNvPr id="5" name="Text Box 13"/>
          <p:cNvSpPr txBox="1">
            <a:spLocks noChangeArrowheads="1"/>
          </p:cNvSpPr>
          <p:nvPr/>
        </p:nvSpPr>
        <p:spPr bwMode="auto">
          <a:xfrm>
            <a:off x="5815251" y="4137134"/>
            <a:ext cx="1295400" cy="317500"/>
          </a:xfrm>
          <a:prstGeom prst="rect">
            <a:avLst/>
          </a:prstGeom>
          <a:solidFill>
            <a:schemeClr val="bg2">
              <a:lumMod val="50000"/>
            </a:schemeClr>
          </a:solidFill>
          <a:ln>
            <a:headEnd/>
            <a:tailEnd/>
          </a:ln>
        </p:spPr>
        <p:style>
          <a:lnRef idx="0">
            <a:schemeClr val="accent3"/>
          </a:lnRef>
          <a:fillRef idx="3">
            <a:schemeClr val="accent3"/>
          </a:fillRef>
          <a:effectRef idx="3">
            <a:schemeClr val="accent3"/>
          </a:effectRef>
          <a:fontRef idx="minor">
            <a:schemeClr val="lt1"/>
          </a:fontRef>
        </p:style>
        <p:txBody>
          <a:bodyPr>
            <a:spAutoFit/>
          </a:bodyPr>
          <a:lstStyle/>
          <a:p>
            <a:pPr algn="ctr" eaLnBrk="0" fontAlgn="base" hangingPunct="0">
              <a:spcBef>
                <a:spcPct val="50000"/>
              </a:spcBef>
              <a:spcAft>
                <a:spcPct val="0"/>
              </a:spcAft>
            </a:pPr>
            <a:r>
              <a:rPr lang="en-US" sz="1400" dirty="0" smtClean="0">
                <a:solidFill>
                  <a:prstClr val="white"/>
                </a:solidFill>
              </a:rPr>
              <a:t>WsfSignature</a:t>
            </a:r>
            <a:endParaRPr lang="en-US" sz="1400" dirty="0">
              <a:solidFill>
                <a:prstClr val="white"/>
              </a:solidFill>
            </a:endParaRPr>
          </a:p>
        </p:txBody>
      </p:sp>
      <p:sp>
        <p:nvSpPr>
          <p:cNvPr id="7" name="Text Box 13"/>
          <p:cNvSpPr txBox="1">
            <a:spLocks noChangeArrowheads="1"/>
          </p:cNvSpPr>
          <p:nvPr/>
        </p:nvSpPr>
        <p:spPr bwMode="auto">
          <a:xfrm>
            <a:off x="5586663" y="4708231"/>
            <a:ext cx="1752602" cy="307777"/>
          </a:xfrm>
          <a:prstGeom prst="rect">
            <a:avLst/>
          </a:prstGeom>
          <a:solidFill>
            <a:srgbClr val="0099FF"/>
          </a:solidFill>
          <a:ln>
            <a:headEnd/>
            <a:tailEnd/>
          </a:ln>
        </p:spPr>
        <p:style>
          <a:lnRef idx="0">
            <a:schemeClr val="accent3"/>
          </a:lnRef>
          <a:fillRef idx="3">
            <a:schemeClr val="accent3"/>
          </a:fillRef>
          <a:effectRef idx="3">
            <a:schemeClr val="accent3"/>
          </a:effectRef>
          <a:fontRef idx="minor">
            <a:schemeClr val="lt1"/>
          </a:fontRef>
        </p:style>
        <p:txBody>
          <a:bodyPr wrap="square">
            <a:spAutoFit/>
          </a:bodyPr>
          <a:lstStyle/>
          <a:p>
            <a:pPr algn="ctr" eaLnBrk="0" fontAlgn="base" hangingPunct="0">
              <a:spcBef>
                <a:spcPct val="50000"/>
              </a:spcBef>
              <a:spcAft>
                <a:spcPct val="0"/>
              </a:spcAft>
            </a:pPr>
            <a:r>
              <a:rPr lang="en-US" sz="1400" dirty="0" smtClean="0">
                <a:solidFill>
                  <a:prstClr val="white"/>
                </a:solidFill>
              </a:rPr>
              <a:t>WsfOpticalSignature</a:t>
            </a:r>
            <a:endParaRPr lang="en-US" sz="1400" dirty="0">
              <a:solidFill>
                <a:prstClr val="white"/>
              </a:solidFill>
            </a:endParaRPr>
          </a:p>
        </p:txBody>
      </p:sp>
      <p:sp>
        <p:nvSpPr>
          <p:cNvPr id="8" name="Text Box 13"/>
          <p:cNvSpPr txBox="1">
            <a:spLocks noChangeArrowheads="1"/>
          </p:cNvSpPr>
          <p:nvPr/>
        </p:nvSpPr>
        <p:spPr bwMode="auto">
          <a:xfrm>
            <a:off x="7371109" y="4710642"/>
            <a:ext cx="1752599" cy="307777"/>
          </a:xfrm>
          <a:prstGeom prst="rect">
            <a:avLst/>
          </a:prstGeom>
          <a:solidFill>
            <a:srgbClr val="0099FF"/>
          </a:solidFill>
          <a:ln>
            <a:headEnd/>
            <a:tailEnd/>
          </a:ln>
        </p:spPr>
        <p:style>
          <a:lnRef idx="0">
            <a:schemeClr val="accent3"/>
          </a:lnRef>
          <a:fillRef idx="3">
            <a:schemeClr val="accent3"/>
          </a:fillRef>
          <a:effectRef idx="3">
            <a:schemeClr val="accent3"/>
          </a:effectRef>
          <a:fontRef idx="minor">
            <a:schemeClr val="lt1"/>
          </a:fontRef>
        </p:style>
        <p:txBody>
          <a:bodyPr wrap="square">
            <a:spAutoFit/>
          </a:bodyPr>
          <a:lstStyle/>
          <a:p>
            <a:pPr algn="ctr" eaLnBrk="0" fontAlgn="base" hangingPunct="0">
              <a:spcBef>
                <a:spcPct val="50000"/>
              </a:spcBef>
              <a:spcAft>
                <a:spcPct val="0"/>
              </a:spcAft>
            </a:pPr>
            <a:r>
              <a:rPr lang="en-US" sz="1400" dirty="0" smtClean="0">
                <a:solidFill>
                  <a:prstClr val="white"/>
                </a:solidFill>
              </a:rPr>
              <a:t>WsfInfraredSignature</a:t>
            </a:r>
            <a:endParaRPr lang="en-US" sz="1400" dirty="0">
              <a:solidFill>
                <a:prstClr val="white"/>
              </a:solidFill>
            </a:endParaRPr>
          </a:p>
        </p:txBody>
      </p:sp>
      <p:sp>
        <p:nvSpPr>
          <p:cNvPr id="9" name="Text Box 13"/>
          <p:cNvSpPr txBox="1">
            <a:spLocks noChangeArrowheads="1"/>
          </p:cNvSpPr>
          <p:nvPr/>
        </p:nvSpPr>
        <p:spPr bwMode="auto">
          <a:xfrm>
            <a:off x="3801969" y="4698610"/>
            <a:ext cx="1752602" cy="307777"/>
          </a:xfrm>
          <a:prstGeom prst="rect">
            <a:avLst/>
          </a:prstGeom>
          <a:solidFill>
            <a:srgbClr val="0099FF"/>
          </a:solidFill>
          <a:ln>
            <a:headEnd/>
            <a:tailEnd/>
          </a:ln>
        </p:spPr>
        <p:style>
          <a:lnRef idx="0">
            <a:schemeClr val="accent3"/>
          </a:lnRef>
          <a:fillRef idx="3">
            <a:schemeClr val="accent3"/>
          </a:fillRef>
          <a:effectRef idx="3">
            <a:schemeClr val="accent3"/>
          </a:effectRef>
          <a:fontRef idx="minor">
            <a:schemeClr val="lt1"/>
          </a:fontRef>
        </p:style>
        <p:txBody>
          <a:bodyPr wrap="square">
            <a:spAutoFit/>
          </a:bodyPr>
          <a:lstStyle/>
          <a:p>
            <a:pPr algn="ctr" eaLnBrk="0" fontAlgn="base" hangingPunct="0">
              <a:spcBef>
                <a:spcPct val="50000"/>
              </a:spcBef>
              <a:spcAft>
                <a:spcPct val="0"/>
              </a:spcAft>
            </a:pPr>
            <a:r>
              <a:rPr lang="en-US" sz="1400" dirty="0" smtClean="0">
                <a:solidFill>
                  <a:prstClr val="white"/>
                </a:solidFill>
              </a:rPr>
              <a:t>WsfRadarSignature</a:t>
            </a:r>
            <a:endParaRPr lang="en-US" sz="1400" dirty="0">
              <a:solidFill>
                <a:prstClr val="white"/>
              </a:solidFill>
            </a:endParaRPr>
          </a:p>
        </p:txBody>
      </p:sp>
      <p:cxnSp>
        <p:nvCxnSpPr>
          <p:cNvPr id="11" name="Straight Arrow Connector 10"/>
          <p:cNvCxnSpPr>
            <a:stCxn id="7" idx="0"/>
            <a:endCxn id="5" idx="2"/>
          </p:cNvCxnSpPr>
          <p:nvPr/>
        </p:nvCxnSpPr>
        <p:spPr>
          <a:xfrm flipH="1" flipV="1">
            <a:off x="6462951" y="4454634"/>
            <a:ext cx="13" cy="2535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flipV="1">
            <a:off x="8223576" y="4578960"/>
            <a:ext cx="13" cy="128016"/>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flipV="1">
            <a:off x="4650221" y="4574945"/>
            <a:ext cx="13" cy="128016"/>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4646210" y="4582967"/>
            <a:ext cx="35874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3612784"/>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Weapon Effects / Lethality</a:t>
            </a:r>
            <a:endParaRPr lang="en-US" dirty="0"/>
          </a:p>
        </p:txBody>
      </p:sp>
      <p:sp>
        <p:nvSpPr>
          <p:cNvPr id="3" name="Content Placeholder 2"/>
          <p:cNvSpPr>
            <a:spLocks noGrp="1"/>
          </p:cNvSpPr>
          <p:nvPr>
            <p:ph idx="1"/>
          </p:nvPr>
        </p:nvSpPr>
        <p:spPr/>
        <p:txBody>
          <a:bodyPr>
            <a:normAutofit/>
          </a:bodyPr>
          <a:lstStyle/>
          <a:p>
            <a:r>
              <a:rPr lang="en-US" sz="2000" b="0" dirty="0" smtClean="0"/>
              <a:t>Weapon Effects (Lethality) Objects are Used to Determine the Effect of a Weapon on a Platform.</a:t>
            </a:r>
          </a:p>
          <a:p>
            <a:r>
              <a:rPr lang="en-US" sz="2000" dirty="0" smtClean="0"/>
              <a:t>WsfLethality</a:t>
            </a:r>
            <a:r>
              <a:rPr lang="en-US" sz="2000" b="0" dirty="0" smtClean="0"/>
              <a:t> is the base class for all lethality implementations.</a:t>
            </a:r>
          </a:p>
          <a:p>
            <a:r>
              <a:rPr lang="en-US" sz="2000" dirty="0" smtClean="0"/>
              <a:t>AFSIM</a:t>
            </a:r>
            <a:r>
              <a:rPr lang="en-US" sz="2000" b="0" dirty="0" smtClean="0"/>
              <a:t> provides several implementations including:</a:t>
            </a:r>
          </a:p>
          <a:p>
            <a:pPr lvl="1"/>
            <a:r>
              <a:rPr lang="en-US" sz="2000" dirty="0" smtClean="0"/>
              <a:t>WsfCarltonLethality</a:t>
            </a:r>
          </a:p>
          <a:p>
            <a:pPr lvl="1"/>
            <a:r>
              <a:rPr lang="en-US" sz="2000" dirty="0" smtClean="0"/>
              <a:t>WsfSphericalLethality</a:t>
            </a:r>
          </a:p>
          <a:p>
            <a:pPr lvl="1"/>
            <a:r>
              <a:rPr lang="en-US" sz="2000" dirty="0" smtClean="0"/>
              <a:t>WsfTabulatedLethality</a:t>
            </a:r>
          </a:p>
          <a:p>
            <a:r>
              <a:rPr lang="en-US" sz="2000" b="0" dirty="0" smtClean="0"/>
              <a:t>We will Implement a Simple Weapon Effect as Part of the </a:t>
            </a:r>
            <a:r>
              <a:rPr lang="en-US" sz="2000" dirty="0" smtClean="0"/>
              <a:t>AFSIM</a:t>
            </a:r>
            <a:r>
              <a:rPr lang="en-US" sz="2000" b="0" dirty="0" smtClean="0"/>
              <a:t> Weapons Module</a:t>
            </a:r>
            <a:endParaRPr lang="en-US" sz="2000" b="0" dirty="0"/>
          </a:p>
        </p:txBody>
      </p:sp>
      <p:sp>
        <p:nvSpPr>
          <p:cNvPr id="4" name="TextBox 3"/>
          <p:cNvSpPr txBox="1"/>
          <p:nvPr/>
        </p:nvSpPr>
        <p:spPr>
          <a:xfrm>
            <a:off x="4722067" y="3352800"/>
            <a:ext cx="3033203" cy="338554"/>
          </a:xfrm>
          <a:prstGeom prst="rect">
            <a:avLst/>
          </a:prstGeom>
          <a:noFill/>
        </p:spPr>
        <p:txBody>
          <a:bodyPr wrap="none" rtlCol="0">
            <a:spAutoFit/>
          </a:bodyPr>
          <a:lstStyle/>
          <a:p>
            <a:r>
              <a:rPr lang="en-US" sz="1600" dirty="0">
                <a:solidFill>
                  <a:srgbClr val="0000CC"/>
                </a:solidFill>
                <a:latin typeface="Arial" pitchFamily="34" charset="0"/>
                <a:cs typeface="Arial" pitchFamily="34" charset="0"/>
              </a:rPr>
              <a:t>u</a:t>
            </a:r>
            <a:r>
              <a:rPr lang="en-US" sz="1600" dirty="0" smtClean="0">
                <a:solidFill>
                  <a:srgbClr val="0000CC"/>
                </a:solidFill>
                <a:latin typeface="Arial" pitchFamily="34" charset="0"/>
                <a:cs typeface="Arial" pitchFamily="34" charset="0"/>
              </a:rPr>
              <a:t>ses Carlton Damage Equation</a:t>
            </a:r>
            <a:endParaRPr lang="en-US" sz="1600" dirty="0">
              <a:solidFill>
                <a:srgbClr val="0000CC"/>
              </a:solidFill>
              <a:latin typeface="Arial" pitchFamily="34" charset="0"/>
              <a:cs typeface="Arial" pitchFamily="34" charset="0"/>
            </a:endParaRPr>
          </a:p>
        </p:txBody>
      </p:sp>
      <p:sp>
        <p:nvSpPr>
          <p:cNvPr id="5" name="TextBox 4"/>
          <p:cNvSpPr txBox="1"/>
          <p:nvPr/>
        </p:nvSpPr>
        <p:spPr>
          <a:xfrm>
            <a:off x="4726074" y="3721775"/>
            <a:ext cx="4459875" cy="338554"/>
          </a:xfrm>
          <a:prstGeom prst="rect">
            <a:avLst/>
          </a:prstGeom>
          <a:noFill/>
        </p:spPr>
        <p:txBody>
          <a:bodyPr wrap="none" rtlCol="0">
            <a:spAutoFit/>
          </a:bodyPr>
          <a:lstStyle/>
          <a:p>
            <a:r>
              <a:rPr lang="en-US" sz="1600" dirty="0">
                <a:solidFill>
                  <a:srgbClr val="0000CC"/>
                </a:solidFill>
                <a:latin typeface="Arial" pitchFamily="34" charset="0"/>
                <a:cs typeface="Arial" pitchFamily="34" charset="0"/>
              </a:rPr>
              <a:t>d</a:t>
            </a:r>
            <a:r>
              <a:rPr lang="en-US" sz="1600" dirty="0" smtClean="0">
                <a:solidFill>
                  <a:srgbClr val="0000CC"/>
                </a:solidFill>
                <a:latin typeface="Arial" pitchFamily="34" charset="0"/>
                <a:cs typeface="Arial" pitchFamily="34" charset="0"/>
              </a:rPr>
              <a:t>amage inversely proportional to miss distance</a:t>
            </a:r>
            <a:endParaRPr lang="en-US" sz="1600" dirty="0">
              <a:solidFill>
                <a:srgbClr val="0000CC"/>
              </a:solidFill>
              <a:latin typeface="Arial" pitchFamily="34" charset="0"/>
              <a:cs typeface="Arial" pitchFamily="34" charset="0"/>
            </a:endParaRPr>
          </a:p>
        </p:txBody>
      </p:sp>
      <p:sp>
        <p:nvSpPr>
          <p:cNvPr id="6" name="TextBox 5"/>
          <p:cNvSpPr txBox="1"/>
          <p:nvPr/>
        </p:nvSpPr>
        <p:spPr>
          <a:xfrm>
            <a:off x="4726072" y="4086737"/>
            <a:ext cx="3159839" cy="338554"/>
          </a:xfrm>
          <a:prstGeom prst="rect">
            <a:avLst/>
          </a:prstGeom>
          <a:noFill/>
        </p:spPr>
        <p:txBody>
          <a:bodyPr wrap="none" rtlCol="0">
            <a:spAutoFit/>
          </a:bodyPr>
          <a:lstStyle/>
          <a:p>
            <a:r>
              <a:rPr lang="en-US" sz="1600" dirty="0">
                <a:solidFill>
                  <a:srgbClr val="0000CC"/>
                </a:solidFill>
                <a:latin typeface="Arial" pitchFamily="34" charset="0"/>
                <a:cs typeface="Arial" pitchFamily="34" charset="0"/>
              </a:rPr>
              <a:t>t</a:t>
            </a:r>
            <a:r>
              <a:rPr lang="en-US" sz="1600" dirty="0" smtClean="0">
                <a:solidFill>
                  <a:srgbClr val="0000CC"/>
                </a:solidFill>
                <a:latin typeface="Arial" pitchFamily="34" charset="0"/>
                <a:cs typeface="Arial" pitchFamily="34" charset="0"/>
              </a:rPr>
              <a:t>able lookups determine damage</a:t>
            </a:r>
            <a:endParaRPr lang="en-US" sz="1600" dirty="0">
              <a:solidFill>
                <a:srgbClr val="0000CC"/>
              </a:solidFill>
              <a:latin typeface="Arial" pitchFamily="34" charset="0"/>
              <a:cs typeface="Arial" pitchFamily="34" charset="0"/>
            </a:endParaRPr>
          </a:p>
        </p:txBody>
      </p:sp>
      <p:cxnSp>
        <p:nvCxnSpPr>
          <p:cNvPr id="8" name="Straight Arrow Connector 7"/>
          <p:cNvCxnSpPr/>
          <p:nvPr/>
        </p:nvCxnSpPr>
        <p:spPr>
          <a:xfrm flipH="1">
            <a:off x="4120948" y="3542580"/>
            <a:ext cx="633919" cy="0"/>
          </a:xfrm>
          <a:prstGeom prst="straightConnector1">
            <a:avLst/>
          </a:prstGeom>
          <a:ln>
            <a:solidFill>
              <a:srgbClr val="0000CC"/>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a:off x="4326652" y="3908198"/>
            <a:ext cx="446948" cy="0"/>
          </a:xfrm>
          <a:prstGeom prst="straightConnector1">
            <a:avLst/>
          </a:prstGeom>
          <a:ln>
            <a:solidFill>
              <a:srgbClr val="0000CC"/>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a:off x="4331440" y="4277914"/>
            <a:ext cx="446948" cy="0"/>
          </a:xfrm>
          <a:prstGeom prst="straightConnector1">
            <a:avLst/>
          </a:prstGeom>
          <a:ln>
            <a:solidFill>
              <a:srgbClr val="0000CC"/>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596387"/>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Auxiliary Data</a:t>
            </a:r>
            <a:endParaRPr lang="en-US" dirty="0"/>
          </a:p>
        </p:txBody>
      </p:sp>
      <p:sp>
        <p:nvSpPr>
          <p:cNvPr id="3" name="Content Placeholder 2"/>
          <p:cNvSpPr>
            <a:spLocks noGrp="1"/>
          </p:cNvSpPr>
          <p:nvPr>
            <p:ph idx="1"/>
          </p:nvPr>
        </p:nvSpPr>
        <p:spPr/>
        <p:txBody>
          <a:bodyPr>
            <a:normAutofit lnSpcReduction="10000"/>
          </a:bodyPr>
          <a:lstStyle/>
          <a:p>
            <a:r>
              <a:rPr lang="en-US" b="0" dirty="0" smtClean="0"/>
              <a:t>Auxiliary Data Allows One to Place “Extra” Data on Tracks, or Other Components, Including</a:t>
            </a:r>
          </a:p>
          <a:p>
            <a:pPr lvl="1"/>
            <a:r>
              <a:rPr lang="en-US" b="0" dirty="0" smtClean="0"/>
              <a:t>Platforms</a:t>
            </a:r>
          </a:p>
          <a:p>
            <a:pPr lvl="1"/>
            <a:r>
              <a:rPr lang="en-US" b="0" dirty="0" smtClean="0"/>
              <a:t>Any Platform Part (Comm, Sensor, Weapon, Mover, etc.)</a:t>
            </a:r>
          </a:p>
          <a:p>
            <a:pPr lvl="1"/>
            <a:r>
              <a:rPr lang="en-US" b="0" dirty="0" smtClean="0"/>
              <a:t>Tasks</a:t>
            </a:r>
          </a:p>
          <a:p>
            <a:pPr lvl="1"/>
            <a:r>
              <a:rPr lang="en-US" b="0" dirty="0" smtClean="0"/>
              <a:t>Groups</a:t>
            </a:r>
          </a:p>
          <a:p>
            <a:pPr lvl="1"/>
            <a:r>
              <a:rPr lang="en-US" b="0" dirty="0" smtClean="0"/>
              <a:t>Routes</a:t>
            </a:r>
          </a:p>
          <a:p>
            <a:pPr lvl="1"/>
            <a:r>
              <a:rPr lang="en-US" b="0" dirty="0" smtClean="0"/>
              <a:t>Transmitter / Receiver</a:t>
            </a:r>
          </a:p>
          <a:p>
            <a:r>
              <a:rPr lang="en-US" b="0" dirty="0" smtClean="0"/>
              <a:t>Basic Types (int, bool, double, string) Predefined</a:t>
            </a:r>
          </a:p>
          <a:p>
            <a:pPr lvl="1"/>
            <a:r>
              <a:rPr lang="en-US" b="0" dirty="0" smtClean="0"/>
              <a:t>Can also register arbitrary types or build up structs</a:t>
            </a:r>
          </a:p>
          <a:p>
            <a:r>
              <a:rPr lang="en-US" b="0" dirty="0" smtClean="0"/>
              <a:t>Also Available Through Scripting Language</a:t>
            </a:r>
          </a:p>
        </p:txBody>
      </p:sp>
      <p:sp>
        <p:nvSpPr>
          <p:cNvPr id="5" name="Text Box 13"/>
          <p:cNvSpPr txBox="1">
            <a:spLocks noChangeArrowheads="1"/>
          </p:cNvSpPr>
          <p:nvPr/>
        </p:nvSpPr>
        <p:spPr bwMode="auto">
          <a:xfrm>
            <a:off x="7251526" y="5715000"/>
            <a:ext cx="1295400" cy="317500"/>
          </a:xfrm>
          <a:prstGeom prst="rect">
            <a:avLst/>
          </a:prstGeom>
          <a:solidFill>
            <a:schemeClr val="bg2">
              <a:lumMod val="50000"/>
            </a:schemeClr>
          </a:solidFill>
          <a:ln>
            <a:headEnd/>
            <a:tailEnd/>
          </a:ln>
        </p:spPr>
        <p:style>
          <a:lnRef idx="0">
            <a:schemeClr val="accent3"/>
          </a:lnRef>
          <a:fillRef idx="3">
            <a:schemeClr val="accent3"/>
          </a:fillRef>
          <a:effectRef idx="3">
            <a:schemeClr val="accent3"/>
          </a:effectRef>
          <a:fontRef idx="minor">
            <a:schemeClr val="lt1"/>
          </a:fontRef>
        </p:style>
        <p:txBody>
          <a:bodyPr>
            <a:spAutoFit/>
          </a:bodyPr>
          <a:lstStyle/>
          <a:p>
            <a:pPr algn="ctr" eaLnBrk="0" fontAlgn="base" hangingPunct="0">
              <a:spcBef>
                <a:spcPct val="50000"/>
              </a:spcBef>
              <a:spcAft>
                <a:spcPct val="0"/>
              </a:spcAft>
            </a:pPr>
            <a:r>
              <a:rPr lang="en-US" sz="1400" dirty="0">
                <a:solidFill>
                  <a:prstClr val="white"/>
                </a:solidFill>
              </a:rPr>
              <a:t>Signatures</a:t>
            </a: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t>
            </a:r>
            <a:r>
              <a:rPr lang="en-US" dirty="0" smtClean="0"/>
              <a:t>onsole </a:t>
            </a:r>
            <a:r>
              <a:rPr lang="en-US" dirty="0"/>
              <a:t>M</a:t>
            </a:r>
            <a:r>
              <a:rPr lang="en-US" dirty="0" smtClean="0"/>
              <a:t>essage </a:t>
            </a:r>
            <a:r>
              <a:rPr lang="en-US" dirty="0"/>
              <a:t>G</a:t>
            </a:r>
            <a:r>
              <a:rPr lang="en-US" dirty="0" smtClean="0"/>
              <a:t>eneration</a:t>
            </a:r>
            <a:endParaRPr lang="en-US" dirty="0"/>
          </a:p>
        </p:txBody>
      </p:sp>
      <p:sp>
        <p:nvSpPr>
          <p:cNvPr id="3" name="Content Placeholder 2"/>
          <p:cNvSpPr>
            <a:spLocks noGrp="1"/>
          </p:cNvSpPr>
          <p:nvPr>
            <p:ph idx="1"/>
          </p:nvPr>
        </p:nvSpPr>
        <p:spPr>
          <a:xfrm>
            <a:off x="304800" y="2133601"/>
            <a:ext cx="8763000" cy="3657599"/>
          </a:xfrm>
        </p:spPr>
        <p:txBody>
          <a:bodyPr>
            <a:normAutofit lnSpcReduction="10000"/>
          </a:bodyPr>
          <a:lstStyle/>
          <a:p>
            <a:r>
              <a:rPr lang="en-US" b="0" dirty="0" smtClean="0"/>
              <a:t>Basic Usage:</a:t>
            </a:r>
          </a:p>
          <a:p>
            <a:pPr marL="1024441" lvl="1" indent="-514350">
              <a:buFont typeface="+mj-lt"/>
              <a:buAutoNum type="arabicPeriod"/>
            </a:pPr>
            <a:r>
              <a:rPr lang="en-US" sz="2000" b="0" dirty="0"/>
              <a:t>Create and write </a:t>
            </a:r>
            <a:r>
              <a:rPr lang="en-US" sz="2000" b="0" dirty="0" smtClean="0"/>
              <a:t>a message stream (of some type / classification).</a:t>
            </a:r>
            <a:endParaRPr lang="en-US" sz="2000" b="0" dirty="0"/>
          </a:p>
          <a:p>
            <a:pPr marL="1024441" lvl="1" indent="-514350">
              <a:buFont typeface="+mj-lt"/>
              <a:buAutoNum type="arabicPeriod"/>
            </a:pPr>
            <a:r>
              <a:rPr lang="en-US" sz="2000" b="0" dirty="0"/>
              <a:t>The stream sends the message to a </a:t>
            </a:r>
            <a:r>
              <a:rPr lang="en-US" sz="2000" b="0" dirty="0" smtClean="0"/>
              <a:t>publisher.</a:t>
            </a:r>
          </a:p>
          <a:p>
            <a:pPr marL="1425575" lvl="1" indent="-342900"/>
            <a:r>
              <a:rPr lang="en-US" sz="2000" b="0" dirty="0" smtClean="0"/>
              <a:t>Send</a:t>
            </a:r>
            <a:r>
              <a:rPr lang="en-US" sz="2000" b="0" dirty="0"/>
              <a:t>() is called implicitly when the stream is destructed</a:t>
            </a:r>
            <a:r>
              <a:rPr lang="en-US" sz="2000" b="0" dirty="0" smtClean="0"/>
              <a:t>.</a:t>
            </a:r>
          </a:p>
          <a:p>
            <a:pPr marL="1425575" lvl="1" indent="-342900"/>
            <a:r>
              <a:rPr lang="en-US" sz="2000" b="0" dirty="0" smtClean="0"/>
              <a:t>Send() can be called explicitly to flush a message to the stream</a:t>
            </a:r>
            <a:endParaRPr lang="en-US" sz="2000" b="0" dirty="0"/>
          </a:p>
          <a:p>
            <a:pPr marL="1024441" lvl="1" indent="-514350">
              <a:buFont typeface="+mj-lt"/>
              <a:buAutoNum type="arabicPeriod" startAt="3"/>
            </a:pPr>
            <a:r>
              <a:rPr lang="en-US" sz="2000" b="0" dirty="0" smtClean="0"/>
              <a:t>The </a:t>
            </a:r>
            <a:r>
              <a:rPr lang="en-US" sz="2000" b="0" dirty="0"/>
              <a:t>publisher sends the message to all interested subscribers, including the console.</a:t>
            </a:r>
          </a:p>
          <a:p>
            <a:pPr marL="1024441" lvl="1" indent="-514350">
              <a:buFont typeface="+mj-lt"/>
              <a:buAutoNum type="arabicPeriod" startAt="3"/>
            </a:pPr>
            <a:r>
              <a:rPr lang="en-US" sz="2000" b="0" dirty="0" smtClean="0"/>
              <a:t>The console displays the </a:t>
            </a:r>
            <a:r>
              <a:rPr lang="en-US" sz="2000" b="0" dirty="0"/>
              <a:t>message </a:t>
            </a:r>
            <a:r>
              <a:rPr lang="en-US" sz="2000" b="0" dirty="0" smtClean="0"/>
              <a:t>to </a:t>
            </a:r>
            <a:r>
              <a:rPr lang="en-US" sz="2000" b="0" dirty="0"/>
              <a:t>the </a:t>
            </a:r>
            <a:r>
              <a:rPr lang="en-US" sz="2000" b="0" dirty="0" smtClean="0"/>
              <a:t>screen/window, </a:t>
            </a:r>
            <a:r>
              <a:rPr lang="en-US" sz="2000" b="0" dirty="0"/>
              <a:t>and is followed by a newline character</a:t>
            </a:r>
            <a:r>
              <a:rPr lang="en-US" sz="2000" b="0" dirty="0" smtClean="0"/>
              <a:t>.</a:t>
            </a:r>
            <a:endParaRPr lang="en-US" sz="2000" b="0" dirty="0"/>
          </a:p>
        </p:txBody>
      </p:sp>
      <p:sp>
        <p:nvSpPr>
          <p:cNvPr id="4" name="TextBox 3"/>
          <p:cNvSpPr txBox="1"/>
          <p:nvPr/>
        </p:nvSpPr>
        <p:spPr>
          <a:xfrm>
            <a:off x="838200" y="1143000"/>
            <a:ext cx="4839786" cy="400110"/>
          </a:xfrm>
          <a:prstGeom prst="rect">
            <a:avLst/>
          </a:prstGeom>
          <a:noFill/>
        </p:spPr>
        <p:txBody>
          <a:bodyPr wrap="none" rtlCol="0">
            <a:spAutoFit/>
          </a:bodyPr>
          <a:lstStyle/>
          <a:p>
            <a:r>
              <a:rPr lang="en-US" sz="2000" dirty="0" smtClean="0">
                <a:solidFill>
                  <a:srgbClr val="008000"/>
                </a:solidFill>
                <a:latin typeface="Consolas" panose="020B0609020204030204" pitchFamily="49" charset="0"/>
              </a:rPr>
              <a:t>ut</a:t>
            </a:r>
            <a:r>
              <a:rPr lang="en-US" sz="2000" dirty="0">
                <a:solidFill>
                  <a:srgbClr val="008000"/>
                </a:solidFill>
                <a:latin typeface="Consolas" panose="020B0609020204030204" pitchFamily="49" charset="0"/>
              </a:rPr>
              <a:t>::log::info() &lt;&lt; “Hello World</a:t>
            </a:r>
            <a:r>
              <a:rPr lang="en-US" sz="2000" dirty="0" smtClean="0">
                <a:solidFill>
                  <a:srgbClr val="008000"/>
                </a:solidFill>
                <a:latin typeface="Consolas" panose="020B0609020204030204" pitchFamily="49" charset="0"/>
              </a:rPr>
              <a:t>”;</a:t>
            </a:r>
            <a:endParaRPr lang="en-US" sz="2000" dirty="0">
              <a:solidFill>
                <a:srgbClr val="008000"/>
              </a:solidFill>
              <a:latin typeface="Consolas" panose="020B0609020204030204" pitchFamily="49" charset="0"/>
              <a:cs typeface="Arial" pitchFamily="34" charset="0"/>
            </a:endParaRPr>
          </a:p>
        </p:txBody>
      </p:sp>
      <p:sp>
        <p:nvSpPr>
          <p:cNvPr id="5" name="TextBox 4"/>
          <p:cNvSpPr txBox="1"/>
          <p:nvPr/>
        </p:nvSpPr>
        <p:spPr>
          <a:xfrm>
            <a:off x="1905000" y="1524000"/>
            <a:ext cx="7225055" cy="646331"/>
          </a:xfrm>
          <a:prstGeom prst="rect">
            <a:avLst/>
          </a:prstGeom>
          <a:noFill/>
        </p:spPr>
        <p:txBody>
          <a:bodyPr wrap="none" rtlCol="0">
            <a:spAutoFit/>
          </a:bodyPr>
          <a:lstStyle/>
          <a:p>
            <a:r>
              <a:rPr lang="en-US" dirty="0" smtClean="0">
                <a:solidFill>
                  <a:srgbClr val="00B050"/>
                </a:solidFill>
                <a:latin typeface="Arial" pitchFamily="34" charset="0"/>
                <a:cs typeface="Arial" pitchFamily="34" charset="0"/>
              </a:rPr>
              <a:t>Creates a stream (of type info) and generates message at same time</a:t>
            </a:r>
          </a:p>
          <a:p>
            <a:r>
              <a:rPr lang="en-US" dirty="0" smtClean="0">
                <a:solidFill>
                  <a:srgbClr val="00B050"/>
                </a:solidFill>
                <a:latin typeface="Arial" pitchFamily="34" charset="0"/>
                <a:cs typeface="Arial" pitchFamily="34" charset="0"/>
              </a:rPr>
              <a:t>This stream goes out of scope immediately, send() ’ing the message</a:t>
            </a:r>
            <a:endParaRPr lang="en-US" dirty="0">
              <a:solidFill>
                <a:srgbClr val="00B050"/>
              </a:solidFill>
              <a:latin typeface="Arial" pitchFamily="34" charset="0"/>
              <a:cs typeface="Arial" pitchFamily="34" charset="0"/>
            </a:endParaRPr>
          </a:p>
        </p:txBody>
      </p:sp>
      <p:sp>
        <p:nvSpPr>
          <p:cNvPr id="6" name="TextBox 5"/>
          <p:cNvSpPr txBox="1"/>
          <p:nvPr/>
        </p:nvSpPr>
        <p:spPr>
          <a:xfrm>
            <a:off x="72286" y="5486400"/>
            <a:ext cx="9071714" cy="923330"/>
          </a:xfrm>
          <a:prstGeom prst="rect">
            <a:avLst/>
          </a:prstGeom>
          <a:noFill/>
        </p:spPr>
        <p:txBody>
          <a:bodyPr wrap="none" rtlCol="0">
            <a:spAutoFit/>
          </a:bodyPr>
          <a:lstStyle/>
          <a:p>
            <a:r>
              <a:rPr lang="en-US" dirty="0" smtClean="0">
                <a:solidFill>
                  <a:srgbClr val="0000FF"/>
                </a:solidFill>
                <a:latin typeface="Arial" pitchFamily="34" charset="0"/>
                <a:cs typeface="Arial" pitchFamily="34" charset="0"/>
              </a:rPr>
              <a:t>Note:  while it is possible to generate console output using </a:t>
            </a:r>
            <a:r>
              <a:rPr lang="en-US" dirty="0" err="1" smtClean="0">
                <a:solidFill>
                  <a:srgbClr val="0000FF"/>
                </a:solidFill>
                <a:latin typeface="Arial" pitchFamily="34" charset="0"/>
                <a:cs typeface="Arial" pitchFamily="34" charset="0"/>
              </a:rPr>
              <a:t>std</a:t>
            </a:r>
            <a:r>
              <a:rPr lang="en-US" dirty="0" smtClean="0">
                <a:solidFill>
                  <a:srgbClr val="0000FF"/>
                </a:solidFill>
                <a:latin typeface="Arial" pitchFamily="34" charset="0"/>
                <a:cs typeface="Arial" pitchFamily="34" charset="0"/>
              </a:rPr>
              <a:t>::</a:t>
            </a:r>
            <a:r>
              <a:rPr lang="en-US" dirty="0" err="1" smtClean="0">
                <a:solidFill>
                  <a:srgbClr val="0000FF"/>
                </a:solidFill>
                <a:latin typeface="Arial" pitchFamily="34" charset="0"/>
                <a:cs typeface="Arial" pitchFamily="34" charset="0"/>
              </a:rPr>
              <a:t>cout</a:t>
            </a:r>
            <a:r>
              <a:rPr lang="en-US" dirty="0" smtClean="0">
                <a:solidFill>
                  <a:srgbClr val="0000FF"/>
                </a:solidFill>
                <a:latin typeface="Arial" pitchFamily="34" charset="0"/>
                <a:cs typeface="Arial" pitchFamily="34" charset="0"/>
              </a:rPr>
              <a:t>, you should use </a:t>
            </a:r>
          </a:p>
          <a:p>
            <a:r>
              <a:rPr lang="en-US" dirty="0" smtClean="0">
                <a:solidFill>
                  <a:srgbClr val="0000FF"/>
                </a:solidFill>
                <a:latin typeface="Arial" pitchFamily="34" charset="0"/>
                <a:cs typeface="Arial" pitchFamily="34" charset="0"/>
              </a:rPr>
              <a:t>the </a:t>
            </a:r>
            <a:r>
              <a:rPr lang="en-US" dirty="0" err="1" smtClean="0">
                <a:solidFill>
                  <a:srgbClr val="0000FF"/>
                </a:solidFill>
                <a:latin typeface="Arial" pitchFamily="34" charset="0"/>
                <a:cs typeface="Arial" pitchFamily="34" charset="0"/>
              </a:rPr>
              <a:t>ut</a:t>
            </a:r>
            <a:r>
              <a:rPr lang="en-US" dirty="0" smtClean="0">
                <a:solidFill>
                  <a:srgbClr val="0000FF"/>
                </a:solidFill>
                <a:latin typeface="Arial" pitchFamily="34" charset="0"/>
                <a:cs typeface="Arial" pitchFamily="34" charset="0"/>
              </a:rPr>
              <a:t>::log system instead, as other interested entities (like observers) can also receive </a:t>
            </a:r>
          </a:p>
          <a:p>
            <a:r>
              <a:rPr lang="en-US" dirty="0" smtClean="0">
                <a:solidFill>
                  <a:srgbClr val="0000FF"/>
                </a:solidFill>
                <a:latin typeface="Arial" pitchFamily="34" charset="0"/>
                <a:cs typeface="Arial" pitchFamily="34" charset="0"/>
              </a:rPr>
              <a:t>the generated output</a:t>
            </a:r>
            <a:endParaRPr lang="en-US" dirty="0">
              <a:solidFill>
                <a:srgbClr val="0000FF"/>
              </a:solidFill>
              <a:latin typeface="Arial" pitchFamily="34" charset="0"/>
              <a:cs typeface="Arial" pitchFamily="34" charset="0"/>
            </a:endParaRPr>
          </a:p>
        </p:txBody>
      </p:sp>
    </p:spTree>
    <p:extLst>
      <p:ext uri="{BB962C8B-B14F-4D97-AF65-F5344CB8AC3E}">
        <p14:creationId xmlns:p14="http://schemas.microsoft.com/office/powerpoint/2010/main" val="3700473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P spid="6"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t>
            </a:r>
            <a:r>
              <a:rPr lang="en-US" dirty="0" smtClean="0"/>
              <a:t>onsole </a:t>
            </a:r>
            <a:r>
              <a:rPr lang="en-US" dirty="0"/>
              <a:t>M</a:t>
            </a:r>
            <a:r>
              <a:rPr lang="en-US" dirty="0" smtClean="0"/>
              <a:t>essage </a:t>
            </a:r>
            <a:r>
              <a:rPr lang="en-US" dirty="0"/>
              <a:t>G</a:t>
            </a:r>
            <a:r>
              <a:rPr lang="en-US" dirty="0" smtClean="0"/>
              <a:t>eneration</a:t>
            </a:r>
            <a:br>
              <a:rPr lang="en-US" dirty="0" smtClean="0"/>
            </a:br>
            <a:r>
              <a:rPr lang="en-US" dirty="0" smtClean="0">
                <a:solidFill>
                  <a:srgbClr val="0000FF"/>
                </a:solidFill>
              </a:rPr>
              <a:t>Message Types</a:t>
            </a:r>
            <a:endParaRPr lang="en-US" dirty="0">
              <a:solidFill>
                <a:srgbClr val="0000FF"/>
              </a:solidFill>
            </a:endParaRPr>
          </a:p>
        </p:txBody>
      </p:sp>
      <p:sp>
        <p:nvSpPr>
          <p:cNvPr id="5" name="Content Placeholder 4"/>
          <p:cNvSpPr>
            <a:spLocks noGrp="1"/>
          </p:cNvSpPr>
          <p:nvPr>
            <p:ph sz="half" idx="1"/>
          </p:nvPr>
        </p:nvSpPr>
        <p:spPr>
          <a:xfrm>
            <a:off x="0" y="1524000"/>
            <a:ext cx="4495800" cy="4525963"/>
          </a:xfrm>
        </p:spPr>
        <p:txBody>
          <a:bodyPr>
            <a:normAutofit fontScale="70000" lnSpcReduction="20000"/>
          </a:bodyPr>
          <a:lstStyle/>
          <a:p>
            <a:r>
              <a:rPr lang="en-US" b="0" dirty="0"/>
              <a:t>Fatal</a:t>
            </a:r>
          </a:p>
          <a:p>
            <a:pPr lvl="1"/>
            <a:r>
              <a:rPr lang="en-US" b="0" dirty="0">
                <a:solidFill>
                  <a:srgbClr val="0000CC"/>
                </a:solidFill>
              </a:rPr>
              <a:t>u</a:t>
            </a:r>
            <a:r>
              <a:rPr lang="en-US" b="0" dirty="0" smtClean="0">
                <a:solidFill>
                  <a:srgbClr val="0000CC"/>
                </a:solidFill>
              </a:rPr>
              <a:t>t::log::fatal</a:t>
            </a:r>
          </a:p>
          <a:p>
            <a:pPr lvl="1"/>
            <a:r>
              <a:rPr lang="en-US" b="0" dirty="0" smtClean="0"/>
              <a:t>Unrecoverable </a:t>
            </a:r>
            <a:r>
              <a:rPr lang="en-US" b="0" dirty="0"/>
              <a:t>error.</a:t>
            </a:r>
          </a:p>
          <a:p>
            <a:pPr lvl="1"/>
            <a:r>
              <a:rPr lang="en-US" b="0" dirty="0"/>
              <a:t>Not currently used in </a:t>
            </a:r>
            <a:r>
              <a:rPr lang="en-US" dirty="0"/>
              <a:t>AFSIM</a:t>
            </a:r>
            <a:r>
              <a:rPr lang="en-US" b="0" dirty="0"/>
              <a:t>.</a:t>
            </a:r>
          </a:p>
          <a:p>
            <a:r>
              <a:rPr lang="en-US" b="0" dirty="0"/>
              <a:t>Error</a:t>
            </a:r>
          </a:p>
          <a:p>
            <a:pPr lvl="1"/>
            <a:r>
              <a:rPr lang="en-US" b="0" dirty="0" smtClean="0">
                <a:solidFill>
                  <a:srgbClr val="0000CC"/>
                </a:solidFill>
              </a:rPr>
              <a:t>ut::log::error</a:t>
            </a:r>
          </a:p>
          <a:p>
            <a:pPr lvl="1"/>
            <a:r>
              <a:rPr lang="en-US" b="0" dirty="0" smtClean="0"/>
              <a:t>Recoverable </a:t>
            </a:r>
            <a:r>
              <a:rPr lang="en-US" b="0" dirty="0"/>
              <a:t>error.</a:t>
            </a:r>
          </a:p>
          <a:p>
            <a:pPr lvl="1"/>
            <a:r>
              <a:rPr lang="en-US" b="0" dirty="0"/>
              <a:t>Denoted with *****ERROR</a:t>
            </a:r>
          </a:p>
          <a:p>
            <a:r>
              <a:rPr lang="en-US" b="0" dirty="0"/>
              <a:t>Warning</a:t>
            </a:r>
          </a:p>
          <a:p>
            <a:pPr lvl="1"/>
            <a:r>
              <a:rPr lang="en-US" b="0" dirty="0">
                <a:solidFill>
                  <a:srgbClr val="0000CC"/>
                </a:solidFill>
              </a:rPr>
              <a:t>u</a:t>
            </a:r>
            <a:r>
              <a:rPr lang="en-US" b="0" dirty="0" smtClean="0">
                <a:solidFill>
                  <a:srgbClr val="0000CC"/>
                </a:solidFill>
              </a:rPr>
              <a:t>t::log::warning</a:t>
            </a:r>
          </a:p>
          <a:p>
            <a:pPr lvl="1"/>
            <a:r>
              <a:rPr lang="en-US" b="0" dirty="0" smtClean="0"/>
              <a:t>Warnings</a:t>
            </a:r>
            <a:endParaRPr lang="en-US" b="0" dirty="0"/>
          </a:p>
          <a:p>
            <a:pPr lvl="1"/>
            <a:r>
              <a:rPr lang="en-US" b="0" dirty="0"/>
              <a:t>Denoted with *****WARNING</a:t>
            </a:r>
          </a:p>
          <a:p>
            <a:endParaRPr lang="en-US" dirty="0"/>
          </a:p>
        </p:txBody>
      </p:sp>
      <p:sp>
        <p:nvSpPr>
          <p:cNvPr id="6" name="Content Placeholder 5"/>
          <p:cNvSpPr>
            <a:spLocks noGrp="1"/>
          </p:cNvSpPr>
          <p:nvPr>
            <p:ph sz="half" idx="2"/>
          </p:nvPr>
        </p:nvSpPr>
        <p:spPr>
          <a:xfrm>
            <a:off x="4648200" y="1524000"/>
            <a:ext cx="4495800" cy="4525963"/>
          </a:xfrm>
        </p:spPr>
        <p:txBody>
          <a:bodyPr>
            <a:normAutofit fontScale="70000" lnSpcReduction="20000"/>
          </a:bodyPr>
          <a:lstStyle/>
          <a:p>
            <a:r>
              <a:rPr lang="en-US" b="0" dirty="0"/>
              <a:t>Info</a:t>
            </a:r>
          </a:p>
          <a:p>
            <a:pPr lvl="1"/>
            <a:r>
              <a:rPr lang="en-US" b="0" dirty="0">
                <a:solidFill>
                  <a:srgbClr val="0000CC"/>
                </a:solidFill>
              </a:rPr>
              <a:t>u</a:t>
            </a:r>
            <a:r>
              <a:rPr lang="en-US" b="0" dirty="0" smtClean="0">
                <a:solidFill>
                  <a:srgbClr val="0000CC"/>
                </a:solidFill>
              </a:rPr>
              <a:t>t::log::info</a:t>
            </a:r>
          </a:p>
          <a:p>
            <a:pPr lvl="1"/>
            <a:r>
              <a:rPr lang="en-US" b="0" dirty="0" smtClean="0"/>
              <a:t>Generic </a:t>
            </a:r>
            <a:r>
              <a:rPr lang="en-US" b="0" dirty="0"/>
              <a:t>message</a:t>
            </a:r>
          </a:p>
          <a:p>
            <a:pPr lvl="1"/>
            <a:r>
              <a:rPr lang="en-US" b="0" dirty="0"/>
              <a:t>No star-tags applied</a:t>
            </a:r>
          </a:p>
          <a:p>
            <a:r>
              <a:rPr lang="en-US" b="0" dirty="0"/>
              <a:t>Debug</a:t>
            </a:r>
          </a:p>
          <a:p>
            <a:pPr lvl="1"/>
            <a:r>
              <a:rPr lang="en-US" b="0" dirty="0">
                <a:solidFill>
                  <a:srgbClr val="0000CC"/>
                </a:solidFill>
              </a:rPr>
              <a:t>ut::log</a:t>
            </a:r>
            <a:r>
              <a:rPr lang="en-US" b="0" dirty="0" smtClean="0">
                <a:solidFill>
                  <a:srgbClr val="0000CC"/>
                </a:solidFill>
              </a:rPr>
              <a:t>::debug</a:t>
            </a:r>
            <a:endParaRPr lang="en-US" b="0" dirty="0">
              <a:solidFill>
                <a:srgbClr val="0000CC"/>
              </a:solidFill>
            </a:endParaRPr>
          </a:p>
          <a:p>
            <a:pPr lvl="1"/>
            <a:r>
              <a:rPr lang="en-US" b="0" dirty="0" smtClean="0"/>
              <a:t>User-level </a:t>
            </a:r>
            <a:r>
              <a:rPr lang="en-US" b="0" dirty="0"/>
              <a:t>debug message</a:t>
            </a:r>
          </a:p>
          <a:p>
            <a:pPr lvl="1"/>
            <a:r>
              <a:rPr lang="en-US" b="0" dirty="0"/>
              <a:t>Denoted with *****DEBUG</a:t>
            </a:r>
          </a:p>
          <a:p>
            <a:r>
              <a:rPr lang="en-US" b="0" dirty="0"/>
              <a:t>Developer</a:t>
            </a:r>
          </a:p>
          <a:p>
            <a:pPr lvl="1"/>
            <a:r>
              <a:rPr lang="en-US" b="0" dirty="0">
                <a:solidFill>
                  <a:srgbClr val="0000CC"/>
                </a:solidFill>
              </a:rPr>
              <a:t>ut::log</a:t>
            </a:r>
            <a:r>
              <a:rPr lang="en-US" b="0" dirty="0" smtClean="0">
                <a:solidFill>
                  <a:srgbClr val="0000CC"/>
                </a:solidFill>
              </a:rPr>
              <a:t>::developer</a:t>
            </a:r>
            <a:endParaRPr lang="en-US" b="0" dirty="0">
              <a:solidFill>
                <a:srgbClr val="0000CC"/>
              </a:solidFill>
            </a:endParaRPr>
          </a:p>
          <a:p>
            <a:pPr lvl="1"/>
            <a:r>
              <a:rPr lang="en-US" b="0" dirty="0" smtClean="0"/>
              <a:t>Developer-level </a:t>
            </a:r>
            <a:r>
              <a:rPr lang="en-US" b="0" dirty="0"/>
              <a:t>debug message</a:t>
            </a:r>
          </a:p>
          <a:p>
            <a:pPr lvl="1"/>
            <a:r>
              <a:rPr lang="en-US" b="0" dirty="0"/>
              <a:t>Not currently used in </a:t>
            </a:r>
            <a:r>
              <a:rPr lang="en-US" dirty="0"/>
              <a:t>AFSIM</a:t>
            </a:r>
          </a:p>
          <a:p>
            <a:endParaRPr lang="en-US" b="0" dirty="0"/>
          </a:p>
        </p:txBody>
      </p:sp>
    </p:spTree>
    <p:extLst>
      <p:ext uri="{BB962C8B-B14F-4D97-AF65-F5344CB8AC3E}">
        <p14:creationId xmlns:p14="http://schemas.microsoft.com/office/powerpoint/2010/main" val="1221990816"/>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Console Message Generation</a:t>
            </a:r>
            <a:br>
              <a:rPr lang="en-US" dirty="0"/>
            </a:br>
            <a:r>
              <a:rPr lang="en-US" dirty="0" smtClean="0">
                <a:solidFill>
                  <a:srgbClr val="0000FF"/>
                </a:solidFill>
              </a:rPr>
              <a:t>Notes</a:t>
            </a:r>
            <a:endParaRPr lang="en-US" dirty="0">
              <a:solidFill>
                <a:srgbClr val="0000FF"/>
              </a:solidFill>
            </a:endParaRPr>
          </a:p>
        </p:txBody>
      </p:sp>
      <p:sp>
        <p:nvSpPr>
          <p:cNvPr id="6" name="Content Placeholder 5"/>
          <p:cNvSpPr>
            <a:spLocks noGrp="1"/>
          </p:cNvSpPr>
          <p:nvPr>
            <p:ph idx="1"/>
          </p:nvPr>
        </p:nvSpPr>
        <p:spPr>
          <a:xfrm>
            <a:off x="0" y="1143000"/>
            <a:ext cx="9144000" cy="5410200"/>
          </a:xfrm>
        </p:spPr>
        <p:txBody>
          <a:bodyPr rIns="91440">
            <a:normAutofit fontScale="70000" lnSpcReduction="20000"/>
          </a:bodyPr>
          <a:lstStyle/>
          <a:p>
            <a:r>
              <a:rPr lang="en-US" sz="2600" b="0" dirty="0" smtClean="0"/>
              <a:t>Notes can be added to a message using </a:t>
            </a:r>
            <a:r>
              <a:rPr lang="en-US" sz="2600" dirty="0" smtClean="0"/>
              <a:t>AddNote</a:t>
            </a:r>
          </a:p>
          <a:p>
            <a:r>
              <a:rPr lang="en-US" sz="2600" b="0" dirty="0" smtClean="0"/>
              <a:t>Example for ut::log::info</a:t>
            </a:r>
          </a:p>
          <a:p>
            <a:pPr marL="0" lvl="0" indent="0" defTabSz="914400" eaLnBrk="0" fontAlgn="base" hangingPunct="0">
              <a:lnSpc>
                <a:spcPct val="100000"/>
              </a:lnSpc>
              <a:spcBef>
                <a:spcPct val="0"/>
              </a:spcBef>
              <a:spcAft>
                <a:spcPct val="0"/>
              </a:spcAft>
              <a:buNone/>
              <a:tabLst/>
            </a:pPr>
            <a:endParaRPr lang="en-US" altLang="en-US" sz="1700" b="0" dirty="0" smtClean="0">
              <a:latin typeface="Consolas" panose="020B0609020204030204" pitchFamily="49" charset="0"/>
              <a:ea typeface="Times New Roman" panose="02020603050405020304" pitchFamily="18" charset="0"/>
              <a:cs typeface="Courier New" panose="02070309020205020404" pitchFamily="49" charset="0"/>
            </a:endParaRPr>
          </a:p>
          <a:p>
            <a:pPr marL="0" lvl="0" indent="0" defTabSz="914400" eaLnBrk="0" fontAlgn="base" hangingPunct="0">
              <a:lnSpc>
                <a:spcPct val="100000"/>
              </a:lnSpc>
              <a:spcBef>
                <a:spcPct val="0"/>
              </a:spcBef>
              <a:spcAft>
                <a:spcPct val="0"/>
              </a:spcAft>
              <a:buNone/>
              <a:tabLst/>
            </a:pPr>
            <a:r>
              <a:rPr lang="en-US" altLang="en-US" sz="1700" b="0" dirty="0" smtClean="0">
                <a:latin typeface="Consolas" panose="020B0609020204030204" pitchFamily="49" charset="0"/>
                <a:ea typeface="Times New Roman" panose="02020603050405020304" pitchFamily="18" charset="0"/>
                <a:cs typeface="Courier New" panose="02070309020205020404" pitchFamily="49" charset="0"/>
              </a:rPr>
              <a:t>      </a:t>
            </a:r>
            <a:r>
              <a:rPr lang="en-US" altLang="en-US" sz="1700" b="0" dirty="0" smtClean="0">
                <a:solidFill>
                  <a:srgbClr val="0000FF"/>
                </a:solidFill>
                <a:latin typeface="Consolas" panose="020B0609020204030204" pitchFamily="49" charset="0"/>
                <a:ea typeface="Times New Roman" panose="02020603050405020304" pitchFamily="18" charset="0"/>
                <a:cs typeface="Courier New" panose="02070309020205020404" pitchFamily="49" charset="0"/>
              </a:rPr>
              <a:t>auto</a:t>
            </a:r>
            <a:r>
              <a:rPr lang="en-US" altLang="en-US" sz="1700" b="0" dirty="0" smtClean="0">
                <a:latin typeface="Consolas" panose="020B0609020204030204" pitchFamily="49" charset="0"/>
                <a:ea typeface="Times New Roman" panose="02020603050405020304" pitchFamily="18" charset="0"/>
                <a:cs typeface="Courier New" panose="02070309020205020404" pitchFamily="49" charset="0"/>
              </a:rPr>
              <a:t> </a:t>
            </a:r>
            <a:r>
              <a:rPr lang="en-US" altLang="en-US" sz="1700" b="0" dirty="0">
                <a:solidFill>
                  <a:srgbClr val="000099"/>
                </a:solidFill>
                <a:latin typeface="Consolas" panose="020B0609020204030204" pitchFamily="49" charset="0"/>
                <a:ea typeface="Times New Roman" panose="02020603050405020304" pitchFamily="18" charset="0"/>
                <a:cs typeface="Courier New" panose="02070309020205020404" pitchFamily="49" charset="0"/>
              </a:rPr>
              <a:t>out</a:t>
            </a:r>
            <a:r>
              <a:rPr lang="en-US" altLang="en-US" sz="1700" b="0" dirty="0">
                <a:latin typeface="Consolas" panose="020B0609020204030204" pitchFamily="49" charset="0"/>
                <a:ea typeface="Times New Roman" panose="02020603050405020304" pitchFamily="18" charset="0"/>
                <a:cs typeface="Courier New" panose="02070309020205020404" pitchFamily="49" charset="0"/>
              </a:rPr>
              <a:t> = </a:t>
            </a:r>
            <a:r>
              <a:rPr lang="en-US" altLang="en-US" sz="1700" b="0" dirty="0">
                <a:solidFill>
                  <a:srgbClr val="0000FF"/>
                </a:solidFill>
                <a:latin typeface="Consolas" panose="020B0609020204030204" pitchFamily="49" charset="0"/>
                <a:ea typeface="Times New Roman" panose="02020603050405020304" pitchFamily="18" charset="0"/>
                <a:cs typeface="Courier New" panose="02070309020205020404" pitchFamily="49" charset="0"/>
              </a:rPr>
              <a:t>ut</a:t>
            </a:r>
            <a:r>
              <a:rPr lang="en-US" altLang="en-US" sz="1700" b="0" dirty="0">
                <a:latin typeface="Consolas" panose="020B0609020204030204" pitchFamily="49" charset="0"/>
                <a:ea typeface="Times New Roman" panose="02020603050405020304" pitchFamily="18" charset="0"/>
                <a:cs typeface="Courier New" panose="02070309020205020404" pitchFamily="49" charset="0"/>
              </a:rPr>
              <a:t>::</a:t>
            </a:r>
            <a:r>
              <a:rPr lang="en-US" altLang="en-US" sz="1700" b="0" dirty="0">
                <a:solidFill>
                  <a:srgbClr val="0000FF"/>
                </a:solidFill>
                <a:latin typeface="Consolas" panose="020B0609020204030204" pitchFamily="49" charset="0"/>
                <a:ea typeface="Times New Roman" panose="02020603050405020304" pitchFamily="18" charset="0"/>
                <a:cs typeface="Courier New" panose="02070309020205020404" pitchFamily="49" charset="0"/>
              </a:rPr>
              <a:t>log</a:t>
            </a:r>
            <a:r>
              <a:rPr lang="en-US" altLang="en-US" sz="1700" b="0" dirty="0" smtClean="0">
                <a:latin typeface="Consolas" panose="020B0609020204030204" pitchFamily="49" charset="0"/>
                <a:ea typeface="Times New Roman" panose="02020603050405020304" pitchFamily="18" charset="0"/>
                <a:cs typeface="Courier New" panose="02070309020205020404" pitchFamily="49" charset="0"/>
              </a:rPr>
              <a:t>::</a:t>
            </a:r>
            <a:r>
              <a:rPr lang="en-US" altLang="en-US" sz="1700" b="0" dirty="0" smtClean="0">
                <a:solidFill>
                  <a:srgbClr val="880000"/>
                </a:solidFill>
                <a:latin typeface="Consolas" panose="020B0609020204030204" pitchFamily="49" charset="0"/>
                <a:ea typeface="Times New Roman" panose="02020603050405020304" pitchFamily="18" charset="0"/>
                <a:cs typeface="Courier New" panose="02070309020205020404" pitchFamily="49" charset="0"/>
              </a:rPr>
              <a:t>info</a:t>
            </a:r>
            <a:r>
              <a:rPr lang="en-US" altLang="en-US" sz="1700" b="0" dirty="0" smtClean="0">
                <a:latin typeface="Consolas" panose="020B0609020204030204" pitchFamily="49" charset="0"/>
                <a:ea typeface="Times New Roman" panose="02020603050405020304" pitchFamily="18" charset="0"/>
                <a:cs typeface="Courier New" panose="02070309020205020404" pitchFamily="49" charset="0"/>
              </a:rPr>
              <a:t>() </a:t>
            </a:r>
            <a:r>
              <a:rPr lang="en-US" altLang="en-US" sz="1700" b="0" dirty="0">
                <a:latin typeface="Consolas" panose="020B0609020204030204" pitchFamily="49" charset="0"/>
                <a:ea typeface="Times New Roman" panose="02020603050405020304" pitchFamily="18" charset="0"/>
                <a:cs typeface="Courier New" panose="02070309020205020404" pitchFamily="49" charset="0"/>
              </a:rPr>
              <a:t>&lt;&lt; </a:t>
            </a:r>
            <a:r>
              <a:rPr lang="en-US" altLang="en-US" sz="1700" b="0" dirty="0" smtClean="0">
                <a:solidFill>
                  <a:srgbClr val="CC0066"/>
                </a:solidFill>
                <a:latin typeface="Consolas" panose="020B0609020204030204" pitchFamily="49" charset="0"/>
                <a:ea typeface="Times New Roman" panose="02020603050405020304" pitchFamily="18" charset="0"/>
                <a:cs typeface="Courier New" panose="02070309020205020404" pitchFamily="49" charset="0"/>
              </a:rPr>
              <a:t>“input command ‘foobar' is deprecated staring with AFSIM 2.6."</a:t>
            </a:r>
            <a:r>
              <a:rPr lang="en-US" altLang="en-US" sz="1700" b="0" dirty="0" smtClean="0">
                <a:latin typeface="Consolas" panose="020B0609020204030204" pitchFamily="49" charset="0"/>
                <a:ea typeface="Times New Roman" panose="02020603050405020304" pitchFamily="18" charset="0"/>
                <a:cs typeface="Courier New" panose="02070309020205020404" pitchFamily="49" charset="0"/>
              </a:rPr>
              <a:t>;</a:t>
            </a:r>
            <a:endParaRPr lang="en-US" altLang="en-US" sz="1700" b="0" dirty="0">
              <a:latin typeface="Consolas" panose="020B0609020204030204" pitchFamily="49" charset="0"/>
              <a:ea typeface="Times New Roman" panose="02020603050405020304" pitchFamily="18" charset="0"/>
              <a:cs typeface="Courier New" panose="02070309020205020404" pitchFamily="49" charset="0"/>
            </a:endParaRPr>
          </a:p>
          <a:p>
            <a:pPr marL="0" lvl="0" indent="0" defTabSz="914400" eaLnBrk="0" fontAlgn="base" hangingPunct="0">
              <a:lnSpc>
                <a:spcPct val="100000"/>
              </a:lnSpc>
              <a:spcBef>
                <a:spcPct val="0"/>
              </a:spcBef>
              <a:spcAft>
                <a:spcPct val="0"/>
              </a:spcAft>
              <a:buNone/>
              <a:tabLst/>
            </a:pPr>
            <a:r>
              <a:rPr lang="en-US" altLang="en-US" sz="1700" b="0" dirty="0">
                <a:latin typeface="Consolas" panose="020B0609020204030204" pitchFamily="49" charset="0"/>
                <a:ea typeface="Times New Roman" panose="02020603050405020304" pitchFamily="18" charset="0"/>
                <a:cs typeface="Courier New" panose="02070309020205020404" pitchFamily="49" charset="0"/>
              </a:rPr>
              <a:t>    </a:t>
            </a:r>
            <a:r>
              <a:rPr lang="en-US" altLang="en-US" sz="1700" b="0" dirty="0" smtClean="0">
                <a:latin typeface="Consolas" panose="020B0609020204030204" pitchFamily="49" charset="0"/>
                <a:ea typeface="Times New Roman" panose="02020603050405020304" pitchFamily="18" charset="0"/>
                <a:cs typeface="Courier New" panose="02070309020205020404" pitchFamily="49" charset="0"/>
              </a:rPr>
              <a:t>  </a:t>
            </a:r>
            <a:r>
              <a:rPr lang="en-US" altLang="en-US" sz="1700" b="0" dirty="0">
                <a:solidFill>
                  <a:srgbClr val="000099"/>
                </a:solidFill>
                <a:latin typeface="Consolas" panose="020B0609020204030204" pitchFamily="49" charset="0"/>
                <a:ea typeface="Times New Roman" panose="02020603050405020304" pitchFamily="18" charset="0"/>
                <a:cs typeface="Courier New" panose="02070309020205020404" pitchFamily="49" charset="0"/>
              </a:rPr>
              <a:t>out</a:t>
            </a:r>
            <a:r>
              <a:rPr lang="en-US" altLang="en-US" sz="1700" b="0" dirty="0">
                <a:latin typeface="Consolas" panose="020B0609020204030204" pitchFamily="49" charset="0"/>
                <a:ea typeface="Times New Roman" panose="02020603050405020304" pitchFamily="18" charset="0"/>
                <a:cs typeface="Courier New" panose="02070309020205020404" pitchFamily="49" charset="0"/>
              </a:rPr>
              <a:t>.</a:t>
            </a:r>
            <a:r>
              <a:rPr lang="en-US" altLang="en-US" sz="1700" b="0" dirty="0">
                <a:solidFill>
                  <a:srgbClr val="880000"/>
                </a:solidFill>
                <a:latin typeface="Consolas" panose="020B0609020204030204" pitchFamily="49" charset="0"/>
                <a:ea typeface="Times New Roman" panose="02020603050405020304" pitchFamily="18" charset="0"/>
                <a:cs typeface="Courier New" panose="02070309020205020404" pitchFamily="49" charset="0"/>
              </a:rPr>
              <a:t>AddNote</a:t>
            </a:r>
            <a:r>
              <a:rPr lang="en-US" altLang="en-US" sz="1700" b="0" dirty="0">
                <a:latin typeface="Consolas" panose="020B0609020204030204" pitchFamily="49" charset="0"/>
                <a:ea typeface="Times New Roman" panose="02020603050405020304" pitchFamily="18" charset="0"/>
                <a:cs typeface="Courier New" panose="02070309020205020404" pitchFamily="49" charset="0"/>
              </a:rPr>
              <a:t>() &lt;&lt; </a:t>
            </a:r>
            <a:r>
              <a:rPr lang="en-US" altLang="en-US" sz="1700" b="0" dirty="0">
                <a:solidFill>
                  <a:srgbClr val="000099"/>
                </a:solidFill>
                <a:latin typeface="Consolas" panose="020B0609020204030204" pitchFamily="49" charset="0"/>
                <a:ea typeface="Times New Roman" panose="02020603050405020304" pitchFamily="18" charset="0"/>
                <a:cs typeface="Courier New" panose="02070309020205020404" pitchFamily="49" charset="0"/>
              </a:rPr>
              <a:t>aInputBlock</a:t>
            </a:r>
            <a:r>
              <a:rPr lang="en-US" altLang="en-US" sz="1700" b="0" dirty="0">
                <a:latin typeface="Consolas" panose="020B0609020204030204" pitchFamily="49" charset="0"/>
                <a:ea typeface="Times New Roman" panose="02020603050405020304" pitchFamily="18" charset="0"/>
                <a:cs typeface="Courier New" panose="02070309020205020404" pitchFamily="49" charset="0"/>
              </a:rPr>
              <a:t>.</a:t>
            </a:r>
            <a:r>
              <a:rPr lang="en-US" altLang="en-US" sz="1700" b="0" dirty="0">
                <a:solidFill>
                  <a:srgbClr val="880000"/>
                </a:solidFill>
                <a:latin typeface="Consolas" panose="020B0609020204030204" pitchFamily="49" charset="0"/>
                <a:ea typeface="Times New Roman" panose="02020603050405020304" pitchFamily="18" charset="0"/>
                <a:cs typeface="Courier New" panose="02070309020205020404" pitchFamily="49" charset="0"/>
              </a:rPr>
              <a:t>GetInput</a:t>
            </a:r>
            <a:r>
              <a:rPr lang="en-US" altLang="en-US" sz="1700" b="0" dirty="0">
                <a:latin typeface="Consolas" panose="020B0609020204030204" pitchFamily="49" charset="0"/>
                <a:ea typeface="Times New Roman" panose="02020603050405020304" pitchFamily="18" charset="0"/>
                <a:cs typeface="Courier New" panose="02070309020205020404" pitchFamily="49" charset="0"/>
              </a:rPr>
              <a:t>().</a:t>
            </a:r>
            <a:r>
              <a:rPr lang="en-US" altLang="en-US" sz="1700" b="0" dirty="0" smtClean="0">
                <a:solidFill>
                  <a:srgbClr val="880000"/>
                </a:solidFill>
                <a:latin typeface="Consolas" panose="020B0609020204030204" pitchFamily="49" charset="0"/>
                <a:ea typeface="Times New Roman" panose="02020603050405020304" pitchFamily="18" charset="0"/>
                <a:cs typeface="Courier New" panose="02070309020205020404" pitchFamily="49" charset="0"/>
              </a:rPr>
              <a:t>GetFooBarValue</a:t>
            </a:r>
            <a:r>
              <a:rPr lang="en-US" altLang="en-US" sz="1700" b="0" dirty="0" smtClean="0">
                <a:latin typeface="Consolas" panose="020B0609020204030204" pitchFamily="49" charset="0"/>
                <a:ea typeface="Times New Roman" panose="02020603050405020304" pitchFamily="18" charset="0"/>
                <a:cs typeface="Courier New" panose="02070309020205020404" pitchFamily="49" charset="0"/>
              </a:rPr>
              <a:t>();</a:t>
            </a:r>
            <a:r>
              <a:rPr lang="en-US" altLang="en-US" sz="1700" b="0" dirty="0" smtClean="0">
                <a:latin typeface="Consolas" panose="020B0609020204030204" pitchFamily="49" charset="0"/>
              </a:rPr>
              <a:t> </a:t>
            </a:r>
          </a:p>
          <a:p>
            <a:pPr marL="0" lvl="0" indent="0" defTabSz="914400" eaLnBrk="0" fontAlgn="base" hangingPunct="0">
              <a:lnSpc>
                <a:spcPct val="100000"/>
              </a:lnSpc>
              <a:spcBef>
                <a:spcPct val="0"/>
              </a:spcBef>
              <a:spcAft>
                <a:spcPct val="0"/>
              </a:spcAft>
              <a:buNone/>
              <a:tabLst/>
            </a:pPr>
            <a:endParaRPr lang="en-US" sz="1700" b="0" dirty="0" smtClean="0"/>
          </a:p>
          <a:p>
            <a:r>
              <a:rPr lang="en-US" sz="2600" b="0" dirty="0"/>
              <a:t>Example for ut::log</a:t>
            </a:r>
            <a:r>
              <a:rPr lang="en-US" sz="2600" b="0" dirty="0" smtClean="0"/>
              <a:t>::warning</a:t>
            </a:r>
          </a:p>
          <a:p>
            <a:pPr marL="0" lvl="0" indent="0" defTabSz="914400" eaLnBrk="0" fontAlgn="base" hangingPunct="0">
              <a:lnSpc>
                <a:spcPct val="100000"/>
              </a:lnSpc>
              <a:spcBef>
                <a:spcPct val="0"/>
              </a:spcBef>
              <a:spcAft>
                <a:spcPct val="0"/>
              </a:spcAft>
              <a:buNone/>
              <a:tabLst/>
            </a:pPr>
            <a:endParaRPr lang="en-US" altLang="en-US" b="0" dirty="0">
              <a:latin typeface="Consolas" panose="020B0609020204030204" pitchFamily="49" charset="0"/>
              <a:ea typeface="Times New Roman" panose="02020603050405020304" pitchFamily="18" charset="0"/>
              <a:cs typeface="Courier New" panose="02070309020205020404" pitchFamily="49" charset="0"/>
            </a:endParaRPr>
          </a:p>
          <a:p>
            <a:pPr marL="0" lvl="0" indent="0" defTabSz="914400" eaLnBrk="0" fontAlgn="base" hangingPunct="0">
              <a:lnSpc>
                <a:spcPct val="100000"/>
              </a:lnSpc>
              <a:spcBef>
                <a:spcPct val="0"/>
              </a:spcBef>
              <a:spcAft>
                <a:spcPct val="0"/>
              </a:spcAft>
              <a:buNone/>
              <a:tabLst/>
            </a:pPr>
            <a:r>
              <a:rPr lang="en-US" altLang="en-US" sz="1700" b="0" dirty="0">
                <a:latin typeface="Consolas" panose="020B0609020204030204" pitchFamily="49" charset="0"/>
                <a:ea typeface="Times New Roman" panose="02020603050405020304" pitchFamily="18" charset="0"/>
                <a:cs typeface="Courier New" panose="02070309020205020404" pitchFamily="49" charset="0"/>
              </a:rPr>
              <a:t>  </a:t>
            </a:r>
            <a:r>
              <a:rPr lang="en-US" altLang="en-US" sz="1700" b="0" dirty="0" smtClean="0">
                <a:latin typeface="Consolas" panose="020B0609020204030204" pitchFamily="49" charset="0"/>
                <a:ea typeface="Times New Roman" panose="02020603050405020304" pitchFamily="18" charset="0"/>
                <a:cs typeface="Courier New" panose="02070309020205020404" pitchFamily="49" charset="0"/>
              </a:rPr>
              <a:t>    </a:t>
            </a:r>
            <a:r>
              <a:rPr lang="en-US" altLang="en-US" sz="1700" b="0" dirty="0">
                <a:solidFill>
                  <a:srgbClr val="0000FF"/>
                </a:solidFill>
                <a:latin typeface="Consolas" panose="020B0609020204030204" pitchFamily="49" charset="0"/>
                <a:ea typeface="Times New Roman" panose="02020603050405020304" pitchFamily="18" charset="0"/>
                <a:cs typeface="Courier New" panose="02070309020205020404" pitchFamily="49" charset="0"/>
              </a:rPr>
              <a:t>auto</a:t>
            </a:r>
            <a:r>
              <a:rPr lang="en-US" altLang="en-US" sz="1700" b="0" dirty="0">
                <a:latin typeface="Consolas" panose="020B0609020204030204" pitchFamily="49" charset="0"/>
                <a:ea typeface="Times New Roman" panose="02020603050405020304" pitchFamily="18" charset="0"/>
                <a:cs typeface="Courier New" panose="02070309020205020404" pitchFamily="49" charset="0"/>
              </a:rPr>
              <a:t> </a:t>
            </a:r>
            <a:r>
              <a:rPr lang="en-US" altLang="en-US" sz="1700" b="0" dirty="0">
                <a:solidFill>
                  <a:srgbClr val="000099"/>
                </a:solidFill>
                <a:latin typeface="Consolas" panose="020B0609020204030204" pitchFamily="49" charset="0"/>
                <a:ea typeface="Times New Roman" panose="02020603050405020304" pitchFamily="18" charset="0"/>
                <a:cs typeface="Courier New" panose="02070309020205020404" pitchFamily="49" charset="0"/>
              </a:rPr>
              <a:t>out</a:t>
            </a:r>
            <a:r>
              <a:rPr lang="en-US" altLang="en-US" sz="1700" b="0" dirty="0">
                <a:latin typeface="Consolas" panose="020B0609020204030204" pitchFamily="49" charset="0"/>
                <a:ea typeface="Times New Roman" panose="02020603050405020304" pitchFamily="18" charset="0"/>
                <a:cs typeface="Courier New" panose="02070309020205020404" pitchFamily="49" charset="0"/>
              </a:rPr>
              <a:t> = </a:t>
            </a:r>
            <a:r>
              <a:rPr lang="en-US" altLang="en-US" sz="1700" b="0" dirty="0">
                <a:solidFill>
                  <a:srgbClr val="0000FF"/>
                </a:solidFill>
                <a:latin typeface="Consolas" panose="020B0609020204030204" pitchFamily="49" charset="0"/>
                <a:ea typeface="Times New Roman" panose="02020603050405020304" pitchFamily="18" charset="0"/>
                <a:cs typeface="Courier New" panose="02070309020205020404" pitchFamily="49" charset="0"/>
              </a:rPr>
              <a:t>ut</a:t>
            </a:r>
            <a:r>
              <a:rPr lang="en-US" altLang="en-US" sz="1700" b="0" dirty="0">
                <a:latin typeface="Consolas" panose="020B0609020204030204" pitchFamily="49" charset="0"/>
                <a:ea typeface="Times New Roman" panose="02020603050405020304" pitchFamily="18" charset="0"/>
                <a:cs typeface="Courier New" panose="02070309020205020404" pitchFamily="49" charset="0"/>
              </a:rPr>
              <a:t>::</a:t>
            </a:r>
            <a:r>
              <a:rPr lang="en-US" altLang="en-US" sz="1700" b="0" dirty="0">
                <a:solidFill>
                  <a:srgbClr val="0000FF"/>
                </a:solidFill>
                <a:latin typeface="Consolas" panose="020B0609020204030204" pitchFamily="49" charset="0"/>
                <a:ea typeface="Times New Roman" panose="02020603050405020304" pitchFamily="18" charset="0"/>
                <a:cs typeface="Courier New" panose="02070309020205020404" pitchFamily="49" charset="0"/>
              </a:rPr>
              <a:t>log</a:t>
            </a:r>
            <a:r>
              <a:rPr lang="en-US" altLang="en-US" sz="1700" b="0" dirty="0">
                <a:latin typeface="Consolas" panose="020B0609020204030204" pitchFamily="49" charset="0"/>
                <a:ea typeface="Times New Roman" panose="02020603050405020304" pitchFamily="18" charset="0"/>
                <a:cs typeface="Courier New" panose="02070309020205020404" pitchFamily="49" charset="0"/>
              </a:rPr>
              <a:t>::</a:t>
            </a:r>
            <a:r>
              <a:rPr lang="en-US" altLang="en-US" sz="1700" b="0" dirty="0">
                <a:solidFill>
                  <a:srgbClr val="880000"/>
                </a:solidFill>
                <a:latin typeface="Consolas" panose="020B0609020204030204" pitchFamily="49" charset="0"/>
                <a:ea typeface="Times New Roman" panose="02020603050405020304" pitchFamily="18" charset="0"/>
                <a:cs typeface="Courier New" panose="02070309020205020404" pitchFamily="49" charset="0"/>
              </a:rPr>
              <a:t>warning</a:t>
            </a:r>
            <a:r>
              <a:rPr lang="en-US" altLang="en-US" sz="1700" b="0" dirty="0">
                <a:latin typeface="Consolas" panose="020B0609020204030204" pitchFamily="49" charset="0"/>
                <a:ea typeface="Times New Roman" panose="02020603050405020304" pitchFamily="18" charset="0"/>
                <a:cs typeface="Courier New" panose="02070309020205020404" pitchFamily="49" charset="0"/>
              </a:rPr>
              <a:t>() &lt;&lt; </a:t>
            </a:r>
            <a:r>
              <a:rPr lang="en-US" altLang="en-US" sz="1700" b="0" dirty="0">
                <a:solidFill>
                  <a:srgbClr val="CC0066"/>
                </a:solidFill>
                <a:latin typeface="Consolas" panose="020B0609020204030204" pitchFamily="49" charset="0"/>
                <a:ea typeface="Times New Roman" panose="02020603050405020304" pitchFamily="18" charset="0"/>
                <a:cs typeface="Courier New" panose="02070309020205020404" pitchFamily="49" charset="0"/>
              </a:rPr>
              <a:t>"'subtype' definitions are not applicable for the 'default' type."</a:t>
            </a:r>
            <a:r>
              <a:rPr lang="en-US" altLang="en-US" sz="1700" b="0" dirty="0">
                <a:latin typeface="Consolas" panose="020B0609020204030204" pitchFamily="49" charset="0"/>
                <a:ea typeface="Times New Roman" panose="02020603050405020304" pitchFamily="18" charset="0"/>
                <a:cs typeface="Courier New" panose="02070309020205020404" pitchFamily="49" charset="0"/>
              </a:rPr>
              <a:t>;</a:t>
            </a:r>
          </a:p>
          <a:p>
            <a:pPr marL="0" lvl="0" indent="0" defTabSz="914400" eaLnBrk="0" fontAlgn="base" hangingPunct="0">
              <a:lnSpc>
                <a:spcPct val="100000"/>
              </a:lnSpc>
              <a:spcBef>
                <a:spcPct val="0"/>
              </a:spcBef>
              <a:spcAft>
                <a:spcPct val="0"/>
              </a:spcAft>
              <a:buNone/>
              <a:tabLst/>
            </a:pPr>
            <a:r>
              <a:rPr lang="en-US" altLang="en-US" sz="1700" b="0" dirty="0">
                <a:latin typeface="Consolas" panose="020B0609020204030204" pitchFamily="49" charset="0"/>
                <a:ea typeface="Times New Roman" panose="02020603050405020304" pitchFamily="18" charset="0"/>
                <a:cs typeface="Courier New" panose="02070309020205020404" pitchFamily="49" charset="0"/>
              </a:rPr>
              <a:t>  </a:t>
            </a:r>
            <a:r>
              <a:rPr lang="en-US" altLang="en-US" sz="1700" b="0" dirty="0" smtClean="0">
                <a:latin typeface="Consolas" panose="020B0609020204030204" pitchFamily="49" charset="0"/>
                <a:ea typeface="Times New Roman" panose="02020603050405020304" pitchFamily="18" charset="0"/>
                <a:cs typeface="Courier New" panose="02070309020205020404" pitchFamily="49" charset="0"/>
              </a:rPr>
              <a:t>    </a:t>
            </a:r>
            <a:r>
              <a:rPr lang="en-US" altLang="en-US" sz="1700" b="0" dirty="0">
                <a:solidFill>
                  <a:srgbClr val="000099"/>
                </a:solidFill>
                <a:latin typeface="Consolas" panose="020B0609020204030204" pitchFamily="49" charset="0"/>
                <a:ea typeface="Times New Roman" panose="02020603050405020304" pitchFamily="18" charset="0"/>
                <a:cs typeface="Courier New" panose="02070309020205020404" pitchFamily="49" charset="0"/>
              </a:rPr>
              <a:t>out</a:t>
            </a:r>
            <a:r>
              <a:rPr lang="en-US" altLang="en-US" sz="1700" b="0" dirty="0">
                <a:latin typeface="Consolas" panose="020B0609020204030204" pitchFamily="49" charset="0"/>
                <a:ea typeface="Times New Roman" panose="02020603050405020304" pitchFamily="18" charset="0"/>
                <a:cs typeface="Courier New" panose="02070309020205020404" pitchFamily="49" charset="0"/>
              </a:rPr>
              <a:t>.</a:t>
            </a:r>
            <a:r>
              <a:rPr lang="en-US" altLang="en-US" sz="1700" b="0" dirty="0">
                <a:solidFill>
                  <a:srgbClr val="880000"/>
                </a:solidFill>
                <a:latin typeface="Consolas" panose="020B0609020204030204" pitchFamily="49" charset="0"/>
                <a:ea typeface="Times New Roman" panose="02020603050405020304" pitchFamily="18" charset="0"/>
                <a:cs typeface="Courier New" panose="02070309020205020404" pitchFamily="49" charset="0"/>
              </a:rPr>
              <a:t>AddNote</a:t>
            </a:r>
            <a:r>
              <a:rPr lang="en-US" altLang="en-US" sz="1700" b="0" dirty="0">
                <a:latin typeface="Consolas" panose="020B0609020204030204" pitchFamily="49" charset="0"/>
                <a:ea typeface="Times New Roman" panose="02020603050405020304" pitchFamily="18" charset="0"/>
                <a:cs typeface="Courier New" panose="02070309020205020404" pitchFamily="49" charset="0"/>
              </a:rPr>
              <a:t>() &lt;&lt; </a:t>
            </a:r>
            <a:r>
              <a:rPr lang="en-US" altLang="en-US" sz="1700" b="0" dirty="0">
                <a:solidFill>
                  <a:srgbClr val="000099"/>
                </a:solidFill>
                <a:latin typeface="Consolas" panose="020B0609020204030204" pitchFamily="49" charset="0"/>
                <a:ea typeface="Times New Roman" panose="02020603050405020304" pitchFamily="18" charset="0"/>
                <a:cs typeface="Courier New" panose="02070309020205020404" pitchFamily="49" charset="0"/>
              </a:rPr>
              <a:t>aInputBlock</a:t>
            </a:r>
            <a:r>
              <a:rPr lang="en-US" altLang="en-US" sz="1700" b="0" dirty="0">
                <a:latin typeface="Consolas" panose="020B0609020204030204" pitchFamily="49" charset="0"/>
                <a:ea typeface="Times New Roman" panose="02020603050405020304" pitchFamily="18" charset="0"/>
                <a:cs typeface="Courier New" panose="02070309020205020404" pitchFamily="49" charset="0"/>
              </a:rPr>
              <a:t>.</a:t>
            </a:r>
            <a:r>
              <a:rPr lang="en-US" altLang="en-US" sz="1700" b="0" dirty="0">
                <a:solidFill>
                  <a:srgbClr val="880000"/>
                </a:solidFill>
                <a:latin typeface="Consolas" panose="020B0609020204030204" pitchFamily="49" charset="0"/>
                <a:ea typeface="Times New Roman" panose="02020603050405020304" pitchFamily="18" charset="0"/>
                <a:cs typeface="Courier New" panose="02070309020205020404" pitchFamily="49" charset="0"/>
              </a:rPr>
              <a:t>GetInput</a:t>
            </a:r>
            <a:r>
              <a:rPr lang="en-US" altLang="en-US" sz="1700" b="0" dirty="0">
                <a:latin typeface="Consolas" panose="020B0609020204030204" pitchFamily="49" charset="0"/>
                <a:ea typeface="Times New Roman" panose="02020603050405020304" pitchFamily="18" charset="0"/>
                <a:cs typeface="Courier New" panose="02070309020205020404" pitchFamily="49" charset="0"/>
              </a:rPr>
              <a:t>().</a:t>
            </a:r>
            <a:r>
              <a:rPr lang="en-US" altLang="en-US" sz="1700" b="0" dirty="0">
                <a:solidFill>
                  <a:srgbClr val="880000"/>
                </a:solidFill>
                <a:latin typeface="Consolas" panose="020B0609020204030204" pitchFamily="49" charset="0"/>
                <a:ea typeface="Times New Roman" panose="02020603050405020304" pitchFamily="18" charset="0"/>
                <a:cs typeface="Courier New" panose="02070309020205020404" pitchFamily="49" charset="0"/>
              </a:rPr>
              <a:t>GetLocation</a:t>
            </a:r>
            <a:r>
              <a:rPr lang="en-US" altLang="en-US" sz="1700" b="0" dirty="0" smtClean="0">
                <a:latin typeface="Consolas" panose="020B0609020204030204" pitchFamily="49" charset="0"/>
                <a:ea typeface="Times New Roman" panose="02020603050405020304" pitchFamily="18" charset="0"/>
                <a:cs typeface="Courier New" panose="02070309020205020404" pitchFamily="49" charset="0"/>
              </a:rPr>
              <a:t>();</a:t>
            </a:r>
          </a:p>
          <a:p>
            <a:pPr marL="0" lvl="0" indent="0" defTabSz="914400" eaLnBrk="0" fontAlgn="base" hangingPunct="0">
              <a:lnSpc>
                <a:spcPct val="100000"/>
              </a:lnSpc>
              <a:spcBef>
                <a:spcPct val="0"/>
              </a:spcBef>
              <a:spcAft>
                <a:spcPct val="0"/>
              </a:spcAft>
              <a:buNone/>
              <a:tabLst/>
            </a:pPr>
            <a:r>
              <a:rPr lang="en-US" altLang="en-US" sz="1700" b="0" dirty="0">
                <a:latin typeface="Consolas" panose="020B0609020204030204" pitchFamily="49" charset="0"/>
                <a:cs typeface="Courier New" panose="02070309020205020404" pitchFamily="49" charset="0"/>
              </a:rPr>
              <a:t> </a:t>
            </a:r>
            <a:r>
              <a:rPr lang="en-US" altLang="en-US" sz="1700" b="0" dirty="0" smtClean="0">
                <a:latin typeface="Consolas" panose="020B0609020204030204" pitchFamily="49" charset="0"/>
                <a:cs typeface="Courier New" panose="02070309020205020404" pitchFamily="49" charset="0"/>
              </a:rPr>
              <a:t>     </a:t>
            </a:r>
            <a:r>
              <a:rPr lang="en-US" altLang="en-US" sz="1700" b="0" dirty="0" smtClean="0">
                <a:solidFill>
                  <a:srgbClr val="000099"/>
                </a:solidFill>
                <a:latin typeface="Consolas" panose="020B0609020204030204" pitchFamily="49" charset="0"/>
                <a:cs typeface="Courier New" panose="02070309020205020404" pitchFamily="49" charset="0"/>
              </a:rPr>
              <a:t>out</a:t>
            </a:r>
            <a:r>
              <a:rPr lang="en-US" altLang="en-US" sz="1700" b="0" dirty="0" smtClean="0">
                <a:latin typeface="Consolas" panose="020B0609020204030204" pitchFamily="49" charset="0"/>
                <a:cs typeface="Courier New" panose="02070309020205020404" pitchFamily="49" charset="0"/>
              </a:rPr>
              <a:t>.</a:t>
            </a:r>
            <a:r>
              <a:rPr lang="en-US" altLang="en-US" sz="1700" b="0" dirty="0" smtClean="0">
                <a:solidFill>
                  <a:srgbClr val="880000"/>
                </a:solidFill>
                <a:latin typeface="Consolas" panose="020B0609020204030204" pitchFamily="49" charset="0"/>
                <a:cs typeface="Courier New" panose="02070309020205020404" pitchFamily="49" charset="0"/>
              </a:rPr>
              <a:t>send</a:t>
            </a:r>
            <a:r>
              <a:rPr lang="en-US" altLang="en-US" sz="1700" b="0" dirty="0" smtClean="0">
                <a:latin typeface="Consolas" panose="020B0609020204030204" pitchFamily="49" charset="0"/>
                <a:cs typeface="Courier New" panose="02070309020205020404" pitchFamily="49" charset="0"/>
              </a:rPr>
              <a:t>();</a:t>
            </a:r>
            <a:r>
              <a:rPr lang="en-US" altLang="en-US" sz="1700" b="0" dirty="0" smtClean="0">
                <a:latin typeface="Consolas" panose="020B0609020204030204" pitchFamily="49" charset="0"/>
              </a:rPr>
              <a:t> </a:t>
            </a:r>
          </a:p>
          <a:p>
            <a:pPr marL="0" lvl="0" indent="0" defTabSz="914400" eaLnBrk="0" fontAlgn="base" hangingPunct="0">
              <a:lnSpc>
                <a:spcPct val="100000"/>
              </a:lnSpc>
              <a:spcBef>
                <a:spcPct val="0"/>
              </a:spcBef>
              <a:spcAft>
                <a:spcPct val="0"/>
              </a:spcAft>
              <a:buNone/>
              <a:tabLst/>
            </a:pPr>
            <a:endParaRPr lang="en-US" sz="1700" b="0" dirty="0"/>
          </a:p>
          <a:p>
            <a:r>
              <a:rPr lang="en-US" sz="2600" b="0" dirty="0" smtClean="0"/>
              <a:t>What </a:t>
            </a:r>
            <a:r>
              <a:rPr lang="en-US" sz="2600" b="0" dirty="0"/>
              <a:t>is a Note</a:t>
            </a:r>
            <a:r>
              <a:rPr lang="en-US" sz="2600" b="0" dirty="0" smtClean="0"/>
              <a:t>?</a:t>
            </a:r>
          </a:p>
          <a:p>
            <a:pPr lvl="1"/>
            <a:r>
              <a:rPr lang="en-US" sz="2300" b="0" dirty="0"/>
              <a:t>An addendum to a message containing additional information.</a:t>
            </a:r>
          </a:p>
          <a:p>
            <a:pPr lvl="1"/>
            <a:r>
              <a:rPr lang="en-US" sz="2300" b="0" dirty="0"/>
              <a:t>Items to include in a note:</a:t>
            </a:r>
          </a:p>
          <a:p>
            <a:pPr lvl="2"/>
            <a:r>
              <a:rPr lang="en-US" sz="2000" b="0" dirty="0"/>
              <a:t>Values of variables pertaining to the message</a:t>
            </a:r>
          </a:p>
          <a:p>
            <a:pPr lvl="2"/>
            <a:r>
              <a:rPr lang="en-US" sz="2000" b="0" dirty="0"/>
              <a:t>Location of an error either in code or a scenario file</a:t>
            </a:r>
          </a:p>
          <a:p>
            <a:pPr lvl="2"/>
            <a:r>
              <a:rPr lang="en-US" sz="2000" b="0" dirty="0"/>
              <a:t>Citation of documentation describing a command relating to the message</a:t>
            </a:r>
          </a:p>
          <a:p>
            <a:pPr lvl="2"/>
            <a:r>
              <a:rPr lang="en-US" sz="2000" b="0" dirty="0"/>
              <a:t>Instructions on how the user may resolve a warning or error</a:t>
            </a:r>
          </a:p>
          <a:p>
            <a:pPr lvl="1"/>
            <a:r>
              <a:rPr lang="en-US" sz="2300" b="0" dirty="0"/>
              <a:t>Notes in the console will be on a separate line and indented</a:t>
            </a:r>
            <a:r>
              <a:rPr lang="en-US" sz="2300" b="0" dirty="0" smtClean="0"/>
              <a:t>.</a:t>
            </a:r>
          </a:p>
          <a:p>
            <a:pPr lvl="1"/>
            <a:r>
              <a:rPr lang="en-US" sz="2300" b="0" dirty="0" smtClean="0"/>
              <a:t>The send() method flushes the stream to output</a:t>
            </a:r>
          </a:p>
          <a:p>
            <a:pPr lvl="2"/>
            <a:r>
              <a:rPr lang="en-US" sz="2000" b="0" dirty="0" smtClean="0"/>
              <a:t>When the variable goes out of scope, the send() method is invoked by the destructor (flushing the stream)</a:t>
            </a:r>
          </a:p>
          <a:p>
            <a:pPr lvl="2"/>
            <a:r>
              <a:rPr lang="en-US" sz="2000" b="0" dirty="0" smtClean="0"/>
              <a:t>When the send() method is called directly, the stream is flushed</a:t>
            </a:r>
            <a:endParaRPr lang="en-US" sz="2000" b="0" dirty="0"/>
          </a:p>
          <a:p>
            <a:endParaRPr lang="en-US" b="0" dirty="0"/>
          </a:p>
        </p:txBody>
      </p:sp>
    </p:spTree>
    <p:extLst>
      <p:ext uri="{BB962C8B-B14F-4D97-AF65-F5344CB8AC3E}">
        <p14:creationId xmlns:p14="http://schemas.microsoft.com/office/powerpoint/2010/main" val="2305987592"/>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Coding Guidelines - Style</a:t>
            </a:r>
            <a:endParaRPr lang="en-US" dirty="0"/>
          </a:p>
        </p:txBody>
      </p:sp>
      <p:sp>
        <p:nvSpPr>
          <p:cNvPr id="3" name="Content Placeholder 2"/>
          <p:cNvSpPr>
            <a:spLocks noGrp="1"/>
          </p:cNvSpPr>
          <p:nvPr>
            <p:ph idx="1"/>
          </p:nvPr>
        </p:nvSpPr>
        <p:spPr>
          <a:xfrm>
            <a:off x="304800" y="1219200"/>
            <a:ext cx="8382000" cy="5181599"/>
          </a:xfrm>
        </p:spPr>
        <p:txBody>
          <a:bodyPr>
            <a:normAutofit fontScale="70000" lnSpcReduction="20000"/>
          </a:bodyPr>
          <a:lstStyle/>
          <a:p>
            <a:r>
              <a:rPr lang="en-US" b="0" dirty="0"/>
              <a:t>See the </a:t>
            </a:r>
            <a:r>
              <a:rPr lang="en-US" dirty="0"/>
              <a:t>AFSIM</a:t>
            </a:r>
            <a:r>
              <a:rPr lang="en-US" b="0" dirty="0"/>
              <a:t> documentation for a complete list of coding guidelines</a:t>
            </a:r>
          </a:p>
          <a:p>
            <a:endParaRPr lang="en-US" dirty="0" smtClean="0"/>
          </a:p>
          <a:p>
            <a:r>
              <a:rPr lang="en-US" dirty="0" smtClean="0"/>
              <a:t>Braces</a:t>
            </a:r>
          </a:p>
          <a:p>
            <a:pPr lvl="1"/>
            <a:r>
              <a:rPr lang="en-US" b="0" dirty="0" smtClean="0"/>
              <a:t>Which enclose a block shall be placed in the same column, on separate lines directly before and after the block</a:t>
            </a:r>
          </a:p>
          <a:p>
            <a:pPr lvl="1"/>
            <a:r>
              <a:rPr lang="en-US" b="0" dirty="0" smtClean="0"/>
              <a:t>Always include curly braces, even for one-line if statements or for loops</a:t>
            </a:r>
          </a:p>
          <a:p>
            <a:r>
              <a:rPr lang="en-US" dirty="0" smtClean="0"/>
              <a:t>3 spaces for indentation </a:t>
            </a:r>
            <a:r>
              <a:rPr lang="en-US" b="0" dirty="0" smtClean="0"/>
              <a:t>(tabs shall not be used!)</a:t>
            </a:r>
          </a:p>
          <a:p>
            <a:pPr lvl="1"/>
            <a:r>
              <a:rPr lang="en-US" altLang="en-US" b="0" dirty="0" smtClean="0">
                <a:solidFill>
                  <a:srgbClr val="000000"/>
                </a:solidFill>
                <a:latin typeface="Segoe UI" panose="020B0502040204020203" pitchFamily="34" charset="0"/>
                <a:cs typeface="Segoe UI" panose="020B0502040204020203" pitchFamily="34" charset="0"/>
              </a:rPr>
              <a:t>No </a:t>
            </a:r>
            <a:r>
              <a:rPr lang="en-US" altLang="en-US" b="0" dirty="0">
                <a:solidFill>
                  <a:srgbClr val="000000"/>
                </a:solidFill>
                <a:latin typeface="Segoe UI" panose="020B0502040204020203" pitchFamily="34" charset="0"/>
                <a:cs typeface="Segoe UI" panose="020B0502040204020203" pitchFamily="34" charset="0"/>
              </a:rPr>
              <a:t>more, no </a:t>
            </a:r>
            <a:r>
              <a:rPr lang="en-US" altLang="en-US" b="0" dirty="0" smtClean="0">
                <a:solidFill>
                  <a:srgbClr val="000000"/>
                </a:solidFill>
                <a:latin typeface="Segoe UI" panose="020B0502040204020203" pitchFamily="34" charset="0"/>
                <a:cs typeface="Segoe UI" panose="020B0502040204020203" pitchFamily="34" charset="0"/>
              </a:rPr>
              <a:t>less</a:t>
            </a:r>
            <a:endParaRPr lang="en-US" altLang="en-US" sz="500" b="0" dirty="0" smtClean="0"/>
          </a:p>
          <a:p>
            <a:pPr lvl="1"/>
            <a:r>
              <a:rPr lang="en-US" altLang="en-US" b="0" dirty="0" smtClean="0">
                <a:solidFill>
                  <a:srgbClr val="000000"/>
                </a:solidFill>
                <a:latin typeface="Segoe UI" panose="020B0502040204020203" pitchFamily="34" charset="0"/>
                <a:cs typeface="Segoe UI" panose="020B0502040204020203" pitchFamily="34" charset="0"/>
              </a:rPr>
              <a:t>3 </a:t>
            </a:r>
            <a:r>
              <a:rPr lang="en-US" altLang="en-US" b="0" dirty="0">
                <a:solidFill>
                  <a:srgbClr val="000000"/>
                </a:solidFill>
                <a:latin typeface="Segoe UI" panose="020B0502040204020203" pitchFamily="34" charset="0"/>
                <a:cs typeface="Segoe UI" panose="020B0502040204020203" pitchFamily="34" charset="0"/>
              </a:rPr>
              <a:t>shall be the number thou shalt </a:t>
            </a:r>
            <a:r>
              <a:rPr lang="en-US" altLang="en-US" b="0" dirty="0" smtClean="0">
                <a:solidFill>
                  <a:srgbClr val="000000"/>
                </a:solidFill>
                <a:latin typeface="Segoe UI" panose="020B0502040204020203" pitchFamily="34" charset="0"/>
                <a:cs typeface="Segoe UI" panose="020B0502040204020203" pitchFamily="34" charset="0"/>
              </a:rPr>
              <a:t>count</a:t>
            </a:r>
            <a:endParaRPr lang="en-US" altLang="en-US" sz="800" b="0" dirty="0" smtClean="0"/>
          </a:p>
          <a:p>
            <a:pPr lvl="1"/>
            <a:r>
              <a:rPr lang="en-US" altLang="en-US" b="0" dirty="0" smtClean="0">
                <a:solidFill>
                  <a:srgbClr val="000000"/>
                </a:solidFill>
                <a:latin typeface="Segoe UI" panose="020B0502040204020203" pitchFamily="34" charset="0"/>
                <a:cs typeface="Segoe UI" panose="020B0502040204020203" pitchFamily="34" charset="0"/>
              </a:rPr>
              <a:t>The </a:t>
            </a:r>
            <a:r>
              <a:rPr lang="en-US" altLang="en-US" b="0" dirty="0">
                <a:solidFill>
                  <a:srgbClr val="000000"/>
                </a:solidFill>
                <a:latin typeface="Segoe UI" panose="020B0502040204020203" pitchFamily="34" charset="0"/>
                <a:cs typeface="Segoe UI" panose="020B0502040204020203" pitchFamily="34" charset="0"/>
              </a:rPr>
              <a:t>number of the counting shall be </a:t>
            </a:r>
            <a:r>
              <a:rPr lang="en-US" altLang="en-US" b="0" dirty="0" smtClean="0">
                <a:solidFill>
                  <a:srgbClr val="000000"/>
                </a:solidFill>
                <a:latin typeface="Segoe UI" panose="020B0502040204020203" pitchFamily="34" charset="0"/>
                <a:cs typeface="Segoe UI" panose="020B0502040204020203" pitchFamily="34" charset="0"/>
              </a:rPr>
              <a:t>3</a:t>
            </a:r>
            <a:endParaRPr lang="en-US" altLang="en-US" sz="800" b="0" dirty="0" smtClean="0"/>
          </a:p>
          <a:p>
            <a:pPr lvl="1"/>
            <a:r>
              <a:rPr lang="en-US" altLang="en-US" b="0" dirty="0" smtClean="0">
                <a:solidFill>
                  <a:srgbClr val="000000"/>
                </a:solidFill>
                <a:latin typeface="Segoe UI" panose="020B0502040204020203" pitchFamily="34" charset="0"/>
                <a:cs typeface="Segoe UI" panose="020B0502040204020203" pitchFamily="34" charset="0"/>
              </a:rPr>
              <a:t>4 </a:t>
            </a:r>
            <a:r>
              <a:rPr lang="en-US" altLang="en-US" b="0" dirty="0">
                <a:solidFill>
                  <a:srgbClr val="000000"/>
                </a:solidFill>
                <a:latin typeface="Segoe UI" panose="020B0502040204020203" pitchFamily="34" charset="0"/>
                <a:cs typeface="Segoe UI" panose="020B0502040204020203" pitchFamily="34" charset="0"/>
              </a:rPr>
              <a:t>shall thou not </a:t>
            </a:r>
            <a:r>
              <a:rPr lang="en-US" altLang="en-US" b="0" dirty="0" smtClean="0">
                <a:solidFill>
                  <a:srgbClr val="000000"/>
                </a:solidFill>
                <a:latin typeface="Segoe UI" panose="020B0502040204020203" pitchFamily="34" charset="0"/>
                <a:cs typeface="Segoe UI" panose="020B0502040204020203" pitchFamily="34" charset="0"/>
              </a:rPr>
              <a:t>count</a:t>
            </a:r>
            <a:endParaRPr lang="en-US" altLang="en-US" sz="800" b="0" dirty="0" smtClean="0"/>
          </a:p>
          <a:p>
            <a:pPr lvl="1"/>
            <a:r>
              <a:rPr lang="en-US" altLang="en-US" b="0" dirty="0" smtClean="0">
                <a:solidFill>
                  <a:srgbClr val="000000"/>
                </a:solidFill>
                <a:latin typeface="Segoe UI" panose="020B0502040204020203" pitchFamily="34" charset="0"/>
                <a:cs typeface="Segoe UI" panose="020B0502040204020203" pitchFamily="34" charset="0"/>
              </a:rPr>
              <a:t>Neither </a:t>
            </a:r>
            <a:r>
              <a:rPr lang="en-US" altLang="en-US" b="0" dirty="0">
                <a:solidFill>
                  <a:srgbClr val="000000"/>
                </a:solidFill>
                <a:latin typeface="Segoe UI" panose="020B0502040204020203" pitchFamily="34" charset="0"/>
                <a:cs typeface="Segoe UI" panose="020B0502040204020203" pitchFamily="34" charset="0"/>
              </a:rPr>
              <a:t>count thou 2, excepting that thou then proceed to </a:t>
            </a:r>
            <a:r>
              <a:rPr lang="en-US" altLang="en-US" b="0" dirty="0" smtClean="0">
                <a:solidFill>
                  <a:srgbClr val="000000"/>
                </a:solidFill>
                <a:latin typeface="Segoe UI" panose="020B0502040204020203" pitchFamily="34" charset="0"/>
                <a:cs typeface="Segoe UI" panose="020B0502040204020203" pitchFamily="34" charset="0"/>
              </a:rPr>
              <a:t>3</a:t>
            </a:r>
            <a:endParaRPr lang="en-US" altLang="en-US" sz="800" b="0" dirty="0" smtClean="0"/>
          </a:p>
          <a:p>
            <a:pPr lvl="1"/>
            <a:r>
              <a:rPr lang="en-US" altLang="en-US" b="0" dirty="0" smtClean="0">
                <a:solidFill>
                  <a:srgbClr val="000000"/>
                </a:solidFill>
                <a:latin typeface="Segoe UI" panose="020B0502040204020203" pitchFamily="34" charset="0"/>
                <a:cs typeface="Segoe UI" panose="020B0502040204020203" pitchFamily="34" charset="0"/>
              </a:rPr>
              <a:t>5 </a:t>
            </a:r>
            <a:r>
              <a:rPr lang="en-US" altLang="en-US" b="0" dirty="0">
                <a:solidFill>
                  <a:srgbClr val="000000"/>
                </a:solidFill>
                <a:latin typeface="Segoe UI" panose="020B0502040204020203" pitchFamily="34" charset="0"/>
                <a:cs typeface="Segoe UI" panose="020B0502040204020203" pitchFamily="34" charset="0"/>
              </a:rPr>
              <a:t>is right out </a:t>
            </a:r>
            <a:endParaRPr lang="en-US" altLang="en-US" sz="800" b="0" dirty="0"/>
          </a:p>
          <a:p>
            <a:r>
              <a:rPr lang="en-US" dirty="0" smtClean="0"/>
              <a:t>Continuation lines</a:t>
            </a:r>
          </a:p>
          <a:p>
            <a:pPr lvl="1"/>
            <a:r>
              <a:rPr lang="en-US" b="0" dirty="0" smtClean="0"/>
              <a:t>A continuation line shall be indented 3 spaces</a:t>
            </a:r>
          </a:p>
          <a:p>
            <a:r>
              <a:rPr lang="en-US" dirty="0" smtClean="0"/>
              <a:t>* and &amp;</a:t>
            </a:r>
          </a:p>
          <a:p>
            <a:r>
              <a:rPr lang="en-US" b="0" dirty="0" smtClean="0"/>
              <a:t>The “*” and “&amp;” operators shall appear next to the type names, followed by whitespace, in pointer and reference variable definitions</a:t>
            </a:r>
            <a:endParaRPr lang="en-US" b="0" dirty="0"/>
          </a:p>
        </p:txBody>
      </p:sp>
    </p:spTree>
    <p:extLst>
      <p:ext uri="{BB962C8B-B14F-4D97-AF65-F5344CB8AC3E}">
        <p14:creationId xmlns:p14="http://schemas.microsoft.com/office/powerpoint/2010/main" val="2014178803"/>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Coding Guidelines - Identifiers</a:t>
            </a:r>
            <a:endParaRPr lang="en-US" dirty="0"/>
          </a:p>
        </p:txBody>
      </p:sp>
      <p:sp>
        <p:nvSpPr>
          <p:cNvPr id="3" name="Content Placeholder 2"/>
          <p:cNvSpPr>
            <a:spLocks noGrp="1"/>
          </p:cNvSpPr>
          <p:nvPr>
            <p:ph idx="1"/>
          </p:nvPr>
        </p:nvSpPr>
        <p:spPr>
          <a:xfrm>
            <a:off x="457200" y="1600203"/>
            <a:ext cx="8382000" cy="4525963"/>
          </a:xfrm>
        </p:spPr>
        <p:txBody>
          <a:bodyPr>
            <a:normAutofit lnSpcReduction="10000"/>
          </a:bodyPr>
          <a:lstStyle/>
          <a:p>
            <a:r>
              <a:rPr lang="en-US" dirty="0"/>
              <a:t>Naming conventions</a:t>
            </a:r>
          </a:p>
          <a:p>
            <a:pPr lvl="1"/>
            <a:r>
              <a:rPr lang="en-US" b="0" dirty="0" smtClean="0"/>
              <a:t>Identifiers shall use camelCase (except for when they don’t)</a:t>
            </a:r>
          </a:p>
          <a:p>
            <a:pPr lvl="1"/>
            <a:r>
              <a:rPr lang="en-US" b="0" dirty="0"/>
              <a:t>The names of </a:t>
            </a:r>
            <a:r>
              <a:rPr lang="en-US" b="0" dirty="0" smtClean="0"/>
              <a:t>variables </a:t>
            </a:r>
            <a:r>
              <a:rPr lang="en-US" b="0" dirty="0"/>
              <a:t>shall begin with lower case letters</a:t>
            </a:r>
          </a:p>
          <a:p>
            <a:pPr lvl="1"/>
            <a:r>
              <a:rPr lang="en-US" b="0" dirty="0"/>
              <a:t>The names of functions, ADTs, structs, typedefs, and enumerated types shall begin with an upper case letter</a:t>
            </a:r>
          </a:p>
          <a:p>
            <a:pPr lvl="1"/>
            <a:r>
              <a:rPr lang="en-US" b="0" dirty="0" smtClean="0"/>
              <a:t>Constants and enumerated values shall contain a leading, lowercase “c”</a:t>
            </a:r>
          </a:p>
          <a:p>
            <a:pPr lvl="1"/>
            <a:r>
              <a:rPr lang="en-US" b="0" dirty="0" smtClean="0"/>
              <a:t>Class data member variables shall contain a leading, lowercase “m”</a:t>
            </a:r>
          </a:p>
          <a:p>
            <a:pPr lvl="1"/>
            <a:r>
              <a:rPr lang="en-US" b="0" dirty="0" smtClean="0"/>
              <a:t>Function parameter names (formal arguments) shall contain a leading, lowercase “a”</a:t>
            </a:r>
          </a:p>
          <a:p>
            <a:pPr lvl="1"/>
            <a:r>
              <a:rPr lang="en-US" b="0" dirty="0" smtClean="0"/>
              <a:t>Identifiers that begin with “_” or “_ _” shall not be used</a:t>
            </a:r>
          </a:p>
          <a:p>
            <a:pPr lvl="1"/>
            <a:r>
              <a:rPr lang="en-US" b="0" dirty="0" smtClean="0"/>
              <a:t>Pointers shall be named with a “Ptr” suffix</a:t>
            </a:r>
            <a:endParaRPr lang="en-US" b="0" dirty="0"/>
          </a:p>
        </p:txBody>
      </p:sp>
    </p:spTree>
    <p:extLst>
      <p:ext uri="{BB962C8B-B14F-4D97-AF65-F5344CB8AC3E}">
        <p14:creationId xmlns:p14="http://schemas.microsoft.com/office/powerpoint/2010/main" val="82825302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AFSIM </a:t>
            </a:r>
            <a:endParaRPr lang="en-US" dirty="0"/>
          </a:p>
        </p:txBody>
      </p:sp>
      <p:sp>
        <p:nvSpPr>
          <p:cNvPr id="3" name="Content Placeholder 2"/>
          <p:cNvSpPr>
            <a:spLocks noGrp="1"/>
          </p:cNvSpPr>
          <p:nvPr>
            <p:ph idx="1"/>
          </p:nvPr>
        </p:nvSpPr>
        <p:spPr>
          <a:xfrm>
            <a:off x="457200" y="1600203"/>
            <a:ext cx="8229600" cy="4800597"/>
          </a:xfrm>
        </p:spPr>
        <p:txBody>
          <a:bodyPr>
            <a:normAutofit fontScale="92500" lnSpcReduction="20000"/>
          </a:bodyPr>
          <a:lstStyle/>
          <a:p>
            <a:r>
              <a:rPr lang="en-US" dirty="0" smtClean="0"/>
              <a:t>AFSIM</a:t>
            </a:r>
            <a:r>
              <a:rPr lang="en-US" b="0" dirty="0" smtClean="0"/>
              <a:t> is:</a:t>
            </a:r>
          </a:p>
          <a:p>
            <a:pPr lvl="1"/>
            <a:r>
              <a:rPr lang="en-US" b="0" dirty="0" smtClean="0"/>
              <a:t>approx. 2M lines of code (as of 1/15/2021)</a:t>
            </a:r>
          </a:p>
          <a:p>
            <a:pPr lvl="1"/>
            <a:r>
              <a:rPr lang="en-US" b="0" dirty="0" smtClean="0"/>
              <a:t>Written in C++ (current releases utilize C++ 11)</a:t>
            </a:r>
          </a:p>
          <a:p>
            <a:pPr lvl="2"/>
            <a:r>
              <a:rPr lang="en-US" b="0" dirty="0" smtClean="0"/>
              <a:t>Generates very efficient / performant code</a:t>
            </a:r>
          </a:p>
          <a:p>
            <a:pPr lvl="2"/>
            <a:r>
              <a:rPr lang="en-US" b="0" dirty="0" smtClean="0"/>
              <a:t>Utilizes </a:t>
            </a:r>
            <a:r>
              <a:rPr lang="en-US" dirty="0" smtClean="0"/>
              <a:t>Qt</a:t>
            </a:r>
            <a:r>
              <a:rPr lang="en-US" b="0" dirty="0" smtClean="0"/>
              <a:t> for the user interface</a:t>
            </a:r>
          </a:p>
          <a:p>
            <a:pPr lvl="2"/>
            <a:r>
              <a:rPr lang="en-US" b="0" dirty="0" smtClean="0"/>
              <a:t>Heavily utilizes Object-Oriented paradigm:</a:t>
            </a:r>
          </a:p>
          <a:p>
            <a:pPr lvl="3"/>
            <a:r>
              <a:rPr lang="en-US" b="0" dirty="0" smtClean="0"/>
              <a:t>Encapsulation and Abstraction</a:t>
            </a:r>
          </a:p>
          <a:p>
            <a:pPr lvl="3"/>
            <a:r>
              <a:rPr lang="en-US" b="0" dirty="0" smtClean="0"/>
              <a:t>Inheritance</a:t>
            </a:r>
          </a:p>
          <a:p>
            <a:pPr lvl="3"/>
            <a:r>
              <a:rPr lang="en-US" b="0" dirty="0" smtClean="0"/>
              <a:t>Polymorphism</a:t>
            </a:r>
          </a:p>
          <a:p>
            <a:r>
              <a:rPr lang="en-US" b="0" dirty="0" smtClean="0"/>
              <a:t>Result: </a:t>
            </a:r>
          </a:p>
          <a:p>
            <a:pPr lvl="1"/>
            <a:r>
              <a:rPr lang="en-US" b="0" dirty="0" smtClean="0"/>
              <a:t>Efficient</a:t>
            </a:r>
          </a:p>
          <a:p>
            <a:pPr lvl="1"/>
            <a:r>
              <a:rPr lang="en-US" b="0" dirty="0" smtClean="0"/>
              <a:t>Stable, reliable, and accurate</a:t>
            </a:r>
          </a:p>
          <a:p>
            <a:pPr lvl="1"/>
            <a:r>
              <a:rPr lang="en-US" b="0" dirty="0" smtClean="0"/>
              <a:t>Provides a large assortment of components / services / analytics</a:t>
            </a:r>
          </a:p>
          <a:p>
            <a:pPr lvl="1"/>
            <a:r>
              <a:rPr lang="en-US" b="0" dirty="0" smtClean="0"/>
              <a:t>It is easy to add or extend behavior</a:t>
            </a:r>
          </a:p>
          <a:p>
            <a:pPr lvl="1"/>
            <a:r>
              <a:rPr lang="en-US" b="0" dirty="0" smtClean="0"/>
              <a:t>It is easy to add or extend components and services</a:t>
            </a:r>
          </a:p>
        </p:txBody>
      </p:sp>
    </p:spTree>
    <p:extLst>
      <p:ext uri="{BB962C8B-B14F-4D97-AF65-F5344CB8AC3E}">
        <p14:creationId xmlns:p14="http://schemas.microsoft.com/office/powerpoint/2010/main" val="1727175590"/>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Guidelines</a:t>
            </a:r>
            <a:endParaRPr lang="en-US" dirty="0"/>
          </a:p>
        </p:txBody>
      </p:sp>
      <p:sp>
        <p:nvSpPr>
          <p:cNvPr id="3" name="Content Placeholder 2"/>
          <p:cNvSpPr>
            <a:spLocks noGrp="1"/>
          </p:cNvSpPr>
          <p:nvPr>
            <p:ph idx="1"/>
          </p:nvPr>
        </p:nvSpPr>
        <p:spPr>
          <a:xfrm>
            <a:off x="457200" y="1295400"/>
            <a:ext cx="8229600" cy="5105400"/>
          </a:xfrm>
        </p:spPr>
        <p:txBody>
          <a:bodyPr>
            <a:normAutofit fontScale="85000" lnSpcReduction="10000"/>
          </a:bodyPr>
          <a:lstStyle/>
          <a:p>
            <a:r>
              <a:rPr lang="en-US" dirty="0" smtClean="0"/>
              <a:t>Variables</a:t>
            </a:r>
          </a:p>
          <a:p>
            <a:pPr lvl="1"/>
            <a:r>
              <a:rPr lang="en-US" b="0" dirty="0" smtClean="0"/>
              <a:t>Each variable shall be declared in a separate declaration statement</a:t>
            </a:r>
          </a:p>
          <a:p>
            <a:pPr lvl="1"/>
            <a:r>
              <a:rPr lang="en-US" b="0" dirty="0" smtClean="0"/>
              <a:t>Every declared variable shall be given a value before it is used</a:t>
            </a:r>
          </a:p>
          <a:p>
            <a:r>
              <a:rPr lang="en-US" dirty="0" smtClean="0"/>
              <a:t>Pointer initialization</a:t>
            </a:r>
          </a:p>
          <a:p>
            <a:pPr lvl="1"/>
            <a:r>
              <a:rPr lang="en-US" b="0" dirty="0" smtClean="0"/>
              <a:t>A pointer shall always be initialized to a valid value or nullptr when it is declared</a:t>
            </a:r>
          </a:p>
          <a:p>
            <a:r>
              <a:rPr lang="en-US" dirty="0" smtClean="0"/>
              <a:t>Write short functions</a:t>
            </a:r>
          </a:p>
          <a:p>
            <a:pPr lvl="1"/>
            <a:r>
              <a:rPr lang="en-US" b="0" dirty="0" smtClean="0"/>
              <a:t>If a function body exceeds approx. 42 LOC, consider breaking it up</a:t>
            </a:r>
          </a:p>
          <a:p>
            <a:r>
              <a:rPr lang="en-US" dirty="0" smtClean="0"/>
              <a:t>Comments</a:t>
            </a:r>
          </a:p>
          <a:p>
            <a:pPr lvl="1"/>
            <a:r>
              <a:rPr lang="en-US" b="0" dirty="0" smtClean="0"/>
              <a:t>All comments shall start with “//” unless necessary to support Doxygen comments</a:t>
            </a:r>
          </a:p>
          <a:p>
            <a:endParaRPr lang="en-US" dirty="0"/>
          </a:p>
          <a:p>
            <a:r>
              <a:rPr lang="en-US" b="0" dirty="0" smtClean="0"/>
              <a:t>See the </a:t>
            </a:r>
            <a:r>
              <a:rPr lang="en-US" dirty="0" smtClean="0"/>
              <a:t>AFSIM</a:t>
            </a:r>
            <a:r>
              <a:rPr lang="en-US" b="0" dirty="0" smtClean="0"/>
              <a:t> documentation for a complete list of coding guidelines</a:t>
            </a:r>
          </a:p>
        </p:txBody>
      </p:sp>
      <p:sp>
        <p:nvSpPr>
          <p:cNvPr id="4" name="TextBox 3"/>
          <p:cNvSpPr txBox="1"/>
          <p:nvPr/>
        </p:nvSpPr>
        <p:spPr>
          <a:xfrm>
            <a:off x="3652022" y="3429000"/>
            <a:ext cx="5415778" cy="369332"/>
          </a:xfrm>
          <a:prstGeom prst="rect">
            <a:avLst/>
          </a:prstGeom>
          <a:noFill/>
        </p:spPr>
        <p:txBody>
          <a:bodyPr wrap="none" rtlCol="0">
            <a:spAutoFit/>
          </a:bodyPr>
          <a:lstStyle/>
          <a:p>
            <a:r>
              <a:rPr lang="en-US" i="1" dirty="0">
                <a:solidFill>
                  <a:srgbClr val="7030A0"/>
                </a:solidFill>
              </a:rPr>
              <a:t>The meaning of </a:t>
            </a:r>
            <a:r>
              <a:rPr lang="en-US" i="1" dirty="0" smtClean="0">
                <a:solidFill>
                  <a:srgbClr val="7030A0"/>
                </a:solidFill>
              </a:rPr>
              <a:t>life, the universe, and everything </a:t>
            </a:r>
            <a:r>
              <a:rPr lang="en-US" i="1" dirty="0">
                <a:solidFill>
                  <a:srgbClr val="7030A0"/>
                </a:solidFill>
              </a:rPr>
              <a:t>is “42</a:t>
            </a:r>
            <a:r>
              <a:rPr lang="en-US" i="1" dirty="0" smtClean="0">
                <a:solidFill>
                  <a:srgbClr val="7030A0"/>
                </a:solidFill>
              </a:rPr>
              <a:t>”</a:t>
            </a:r>
            <a:endParaRPr lang="en-US" i="1" dirty="0">
              <a:solidFill>
                <a:srgbClr val="7030A0"/>
              </a:solidFill>
            </a:endParaRPr>
          </a:p>
        </p:txBody>
      </p:sp>
    </p:spTree>
    <p:extLst>
      <p:ext uri="{BB962C8B-B14F-4D97-AF65-F5344CB8AC3E}">
        <p14:creationId xmlns:p14="http://schemas.microsoft.com/office/powerpoint/2010/main" val="23779645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Additional AFSIM Documentation</a:t>
            </a:r>
            <a:endParaRPr lang="en-US" dirty="0"/>
          </a:p>
        </p:txBody>
      </p:sp>
      <p:sp>
        <p:nvSpPr>
          <p:cNvPr id="3" name="Content Placeholder 2"/>
          <p:cNvSpPr>
            <a:spLocks noGrp="1"/>
          </p:cNvSpPr>
          <p:nvPr>
            <p:ph idx="1"/>
          </p:nvPr>
        </p:nvSpPr>
        <p:spPr>
          <a:xfrm>
            <a:off x="342899" y="1564220"/>
            <a:ext cx="8458200" cy="3428997"/>
          </a:xfrm>
        </p:spPr>
        <p:txBody>
          <a:bodyPr>
            <a:normAutofit fontScale="92500" lnSpcReduction="20000"/>
          </a:bodyPr>
          <a:lstStyle/>
          <a:p>
            <a:r>
              <a:rPr lang="en-US" dirty="0" smtClean="0"/>
              <a:t>AFSIM Documentation</a:t>
            </a:r>
          </a:p>
          <a:p>
            <a:pPr lvl="1"/>
            <a:r>
              <a:rPr lang="en-US" b="0" dirty="0" smtClean="0"/>
              <a:t>Location:   …./BUILD/documentation/index.html</a:t>
            </a:r>
          </a:p>
          <a:p>
            <a:pPr lvl="1"/>
            <a:r>
              <a:rPr lang="en-US" dirty="0" smtClean="0"/>
              <a:t>AFSIM Reference Guide:</a:t>
            </a:r>
            <a:r>
              <a:rPr lang="en-US" b="0" dirty="0" smtClean="0"/>
              <a:t> Encyclopedia of </a:t>
            </a:r>
            <a:r>
              <a:rPr lang="en-US" dirty="0" smtClean="0"/>
              <a:t>AFSIM</a:t>
            </a:r>
            <a:r>
              <a:rPr lang="en-US" b="0" dirty="0" smtClean="0"/>
              <a:t> input definitions and scripting language reference.</a:t>
            </a:r>
          </a:p>
          <a:p>
            <a:pPr lvl="2"/>
            <a:r>
              <a:rPr lang="en-US" b="0" dirty="0" smtClean="0"/>
              <a:t>User / Analyst Resource</a:t>
            </a:r>
          </a:p>
          <a:p>
            <a:pPr lvl="1"/>
            <a:r>
              <a:rPr lang="en-US" dirty="0" smtClean="0"/>
              <a:t>AFSIM User Manual</a:t>
            </a:r>
            <a:r>
              <a:rPr lang="en-US" dirty="0"/>
              <a:t>:</a:t>
            </a:r>
            <a:r>
              <a:rPr lang="en-US" b="0" dirty="0" smtClean="0"/>
              <a:t> Standalone handbook for </a:t>
            </a:r>
            <a:r>
              <a:rPr lang="en-US" dirty="0" smtClean="0"/>
              <a:t>AFSIM</a:t>
            </a:r>
            <a:r>
              <a:rPr lang="en-US" b="0" dirty="0" smtClean="0"/>
              <a:t> users.</a:t>
            </a:r>
          </a:p>
          <a:p>
            <a:r>
              <a:rPr lang="en-US" dirty="0" smtClean="0"/>
              <a:t>Doxygen:</a:t>
            </a:r>
            <a:r>
              <a:rPr lang="en-US" b="0" dirty="0" smtClean="0"/>
              <a:t> Software reference documentation generated from </a:t>
            </a:r>
            <a:r>
              <a:rPr lang="en-US" dirty="0" smtClean="0"/>
              <a:t>AFSIM</a:t>
            </a:r>
            <a:r>
              <a:rPr lang="en-US" b="0" dirty="0" smtClean="0"/>
              <a:t> source code using Doxygen*. </a:t>
            </a:r>
          </a:p>
          <a:p>
            <a:pPr lvl="1"/>
            <a:r>
              <a:rPr lang="en-US" b="0" dirty="0" smtClean="0"/>
              <a:t>Software Developer Resource</a:t>
            </a:r>
          </a:p>
          <a:p>
            <a:pPr lvl="1"/>
            <a:r>
              <a:rPr lang="en-US" b="0" dirty="0" smtClean="0"/>
              <a:t>Location:   ..../BUILD/doxygen/index.html</a:t>
            </a:r>
          </a:p>
          <a:p>
            <a:endParaRPr lang="en-US" b="0" dirty="0"/>
          </a:p>
        </p:txBody>
      </p:sp>
      <p:sp>
        <p:nvSpPr>
          <p:cNvPr id="5" name="Text Box 4"/>
          <p:cNvSpPr txBox="1">
            <a:spLocks noChangeArrowheads="1"/>
          </p:cNvSpPr>
          <p:nvPr/>
        </p:nvSpPr>
        <p:spPr bwMode="auto">
          <a:xfrm>
            <a:off x="611187" y="5012267"/>
            <a:ext cx="7921625" cy="739775"/>
          </a:xfrm>
          <a:prstGeom prst="rect">
            <a:avLst/>
          </a:prstGeom>
          <a:solidFill>
            <a:srgbClr val="CCFFCC"/>
          </a:solidFill>
          <a:ln w="9525" algn="ctr">
            <a:solidFill>
              <a:srgbClr val="339966"/>
            </a:solidFill>
            <a:miter lim="800000"/>
            <a:headEnd/>
            <a:tailEnd/>
          </a:ln>
          <a:effectLst>
            <a:outerShdw dist="107763" dir="2700000" algn="ctr" rotWithShape="0">
              <a:schemeClr val="bg2">
                <a:alpha val="50000"/>
              </a:schemeClr>
            </a:outerShdw>
          </a:effectLst>
        </p:spPr>
        <p:txBody>
          <a:bodyPr>
            <a:spAutoFit/>
          </a:bodyPr>
          <a:lstStyle/>
          <a:p>
            <a:pPr algn="ctr"/>
            <a:r>
              <a:rPr lang="en-US" sz="1400" b="0" dirty="0" smtClean="0"/>
              <a:t>* Doxygen </a:t>
            </a:r>
            <a:r>
              <a:rPr lang="en-US" sz="1400" b="0" dirty="0"/>
              <a:t>is a documentation system for C++, C, Java, Objective-C, Python, IDL (</a:t>
            </a:r>
            <a:r>
              <a:rPr lang="en-US" sz="1400" b="0" dirty="0" smtClean="0"/>
              <a:t>CORBA </a:t>
            </a:r>
            <a:r>
              <a:rPr lang="en-US" sz="1400" b="0" dirty="0"/>
              <a:t>and Microsoft flavors), Fortran, VHDL, PHP, C#, and to some extent D. Doxygen is released under the terms of the GNU General Public License and is free software. (</a:t>
            </a:r>
            <a:r>
              <a:rPr lang="en-US" sz="1400" b="0" dirty="0">
                <a:hlinkClick r:id="rId3"/>
              </a:rPr>
              <a:t>www.doxygen.org</a:t>
            </a:r>
            <a:r>
              <a:rPr lang="en-US" sz="1400" b="0" dirty="0"/>
              <a:t>) </a:t>
            </a: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Disclaimers</a:t>
            </a:r>
            <a:endParaRPr lang="en-US" dirty="0"/>
          </a:p>
        </p:txBody>
      </p:sp>
      <p:sp>
        <p:nvSpPr>
          <p:cNvPr id="3" name="Content Placeholder 2"/>
          <p:cNvSpPr>
            <a:spLocks noGrp="1"/>
          </p:cNvSpPr>
          <p:nvPr>
            <p:ph idx="1"/>
          </p:nvPr>
        </p:nvSpPr>
        <p:spPr/>
        <p:txBody>
          <a:bodyPr>
            <a:normAutofit fontScale="92500"/>
          </a:bodyPr>
          <a:lstStyle/>
          <a:p>
            <a:r>
              <a:rPr lang="en-US" b="0" dirty="0" smtClean="0"/>
              <a:t>All representations of combat systems in the </a:t>
            </a:r>
            <a:r>
              <a:rPr lang="en-US" dirty="0" smtClean="0"/>
              <a:t>AFSIM</a:t>
            </a:r>
            <a:r>
              <a:rPr lang="en-US" b="0" dirty="0" smtClean="0"/>
              <a:t> training modules are constructed with fictional values and are intended to be generic in nature.</a:t>
            </a:r>
          </a:p>
          <a:p>
            <a:r>
              <a:rPr lang="en-US" b="0" dirty="0" smtClean="0"/>
              <a:t>Representations of combat systems are solely for the purpose of teaching the operations of the </a:t>
            </a:r>
            <a:r>
              <a:rPr lang="en-US" dirty="0" smtClean="0"/>
              <a:t>AFSIM</a:t>
            </a:r>
            <a:r>
              <a:rPr lang="en-US" b="0" dirty="0" smtClean="0"/>
              <a:t> software.</a:t>
            </a:r>
          </a:p>
          <a:p>
            <a:r>
              <a:rPr lang="en-US" b="0" dirty="0" smtClean="0"/>
              <a:t>Platforms, sensors, and weapons in the training sections do NOT represent any real or proposed tactical systems.</a:t>
            </a:r>
          </a:p>
          <a:p>
            <a:r>
              <a:rPr lang="en-US" b="0" dirty="0" smtClean="0"/>
              <a:t>Users are expected to gather and validate their own data for analyses using </a:t>
            </a:r>
            <a:r>
              <a:rPr lang="en-US" dirty="0" smtClean="0"/>
              <a:t>AFSIM</a:t>
            </a:r>
            <a:r>
              <a:rPr lang="en-US" b="0" dirty="0" smtClean="0"/>
              <a:t>.</a:t>
            </a:r>
            <a:endParaRPr lang="en-US" b="0" dirty="0"/>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US" dirty="0"/>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Information / Distributions</a:t>
            </a:r>
            <a:endParaRPr lang="en-US" dirty="0"/>
          </a:p>
        </p:txBody>
      </p:sp>
      <p:sp>
        <p:nvSpPr>
          <p:cNvPr id="3" name="Content Placeholder 2"/>
          <p:cNvSpPr>
            <a:spLocks noGrp="1"/>
          </p:cNvSpPr>
          <p:nvPr>
            <p:ph idx="1"/>
          </p:nvPr>
        </p:nvSpPr>
        <p:spPr>
          <a:xfrm>
            <a:off x="9525" y="1219200"/>
            <a:ext cx="4105275" cy="5257800"/>
          </a:xfrm>
        </p:spPr>
        <p:txBody>
          <a:bodyPr lIns="0" tIns="0" rIns="91440" bIns="0">
            <a:normAutofit fontScale="70000" lnSpcReduction="20000"/>
          </a:bodyPr>
          <a:lstStyle/>
          <a:p>
            <a:pPr marL="342900" indent="-252413"/>
            <a:r>
              <a:rPr lang="en-US" b="0" dirty="0" smtClean="0"/>
              <a:t>For More Information, Consult the </a:t>
            </a:r>
            <a:r>
              <a:rPr lang="en-US" dirty="0" smtClean="0"/>
              <a:t>AFSIM</a:t>
            </a:r>
            <a:r>
              <a:rPr lang="en-US" b="0" dirty="0" smtClean="0"/>
              <a:t> Documentation</a:t>
            </a:r>
          </a:p>
          <a:p>
            <a:pPr marL="342900" indent="-252413"/>
            <a:r>
              <a:rPr lang="en-US" b="0" dirty="0" smtClean="0"/>
              <a:t>Unclassified Distributions</a:t>
            </a:r>
          </a:p>
          <a:p>
            <a:pPr marL="627063" lvl="1" indent="-279400">
              <a:buFont typeface="+mj-lt"/>
              <a:buAutoNum type="arabicPeriod"/>
            </a:pPr>
            <a:r>
              <a:rPr lang="en-US" b="0" dirty="0" smtClean="0"/>
              <a:t>Request a DI2E Account (</a:t>
            </a:r>
            <a:r>
              <a:rPr lang="en-US" b="0" dirty="0" smtClean="0">
                <a:hlinkClick r:id="rId2"/>
              </a:rPr>
              <a:t>http://www.di2e.net</a:t>
            </a:r>
            <a:r>
              <a:rPr lang="en-US" b="0" dirty="0" smtClean="0"/>
              <a:t>) </a:t>
            </a:r>
          </a:p>
          <a:p>
            <a:pPr marL="627063" lvl="1" indent="-279400">
              <a:buFont typeface="+mj-lt"/>
              <a:buAutoNum type="arabicPeriod"/>
            </a:pPr>
            <a:r>
              <a:rPr lang="en-US" b="0" dirty="0" smtClean="0"/>
              <a:t>Request access to the </a:t>
            </a:r>
            <a:r>
              <a:rPr lang="en-US" dirty="0" smtClean="0"/>
              <a:t>AFSIM</a:t>
            </a:r>
            <a:r>
              <a:rPr lang="en-US" b="0" dirty="0" smtClean="0"/>
              <a:t> Portal (</a:t>
            </a:r>
            <a:r>
              <a:rPr lang="en-US" b="0" dirty="0" smtClean="0">
                <a:hlinkClick r:id="rId3"/>
              </a:rPr>
              <a:t>https://dpam.di2e.net/myaccount</a:t>
            </a:r>
            <a:r>
              <a:rPr lang="en-US" b="0" dirty="0" smtClean="0"/>
              <a:t>)</a:t>
            </a:r>
          </a:p>
          <a:p>
            <a:pPr marL="914400" lvl="2" indent="-227013"/>
            <a:r>
              <a:rPr lang="en-US" altLang="en-US" sz="2000" b="0" dirty="0" smtClean="0">
                <a:solidFill>
                  <a:srgbClr val="000000"/>
                </a:solidFill>
                <a:latin typeface="Segoe UI" panose="020B0502040204020203" pitchFamily="34" charset="0"/>
                <a:cs typeface="Segoe UI" panose="020B0502040204020203" pitchFamily="34" charset="0"/>
              </a:rPr>
              <a:t>Add Confluence to your application licenses (note: it may take up to an hour before access is allowed)</a:t>
            </a:r>
            <a:endParaRPr lang="en-US" b="0" dirty="0" smtClean="0"/>
          </a:p>
          <a:p>
            <a:pPr marL="627063" lvl="1" indent="-279400">
              <a:buFont typeface="+mj-lt"/>
              <a:buAutoNum type="arabicPeriod"/>
            </a:pPr>
            <a:r>
              <a:rPr lang="en-US" b="0" dirty="0" smtClean="0"/>
              <a:t>Download the desired release  (</a:t>
            </a:r>
            <a:r>
              <a:rPr lang="en-US" b="0" dirty="0" smtClean="0">
                <a:hlinkClick r:id="rId4"/>
              </a:rPr>
              <a:t>https://confluence.di2e.net/display/AFSIM/Releases</a:t>
            </a:r>
            <a:r>
              <a:rPr lang="en-US" b="0" dirty="0" smtClean="0"/>
              <a:t>)</a:t>
            </a:r>
          </a:p>
          <a:p>
            <a:pPr marL="342900" indent="-252413"/>
            <a:r>
              <a:rPr lang="en-US" b="0" dirty="0" smtClean="0"/>
              <a:t>Classified Distributions</a:t>
            </a:r>
          </a:p>
          <a:p>
            <a:pPr marL="627063" lvl="1" indent="-279400">
              <a:lnSpc>
                <a:spcPct val="110000"/>
              </a:lnSpc>
              <a:buFont typeface="+mj-lt"/>
              <a:buAutoNum type="arabicPeriod"/>
            </a:pPr>
            <a:r>
              <a:rPr lang="en-US" b="0" dirty="0" smtClean="0"/>
              <a:t>Contact Brian </a:t>
            </a:r>
            <a:r>
              <a:rPr lang="en-US" b="0" dirty="0" err="1" smtClean="0"/>
              <a:t>Birkmire</a:t>
            </a:r>
            <a:r>
              <a:rPr lang="en-US" b="0" dirty="0" smtClean="0"/>
              <a:t> (</a:t>
            </a:r>
            <a:r>
              <a:rPr lang="en-US" b="0" dirty="0" smtClean="0">
                <a:hlinkClick r:id="rId5"/>
              </a:rPr>
              <a:t>brian.birkmire.1@us.af.mil</a:t>
            </a:r>
            <a:r>
              <a:rPr lang="en-US" b="0" dirty="0" smtClean="0"/>
              <a:t>,             937-255-2441</a:t>
            </a:r>
            <a:r>
              <a:rPr lang="en-US" b="0" dirty="0"/>
              <a:t>)</a:t>
            </a:r>
            <a:endParaRPr lang="en-US" b="0" dirty="0" smtClean="0"/>
          </a:p>
          <a:p>
            <a:pPr marL="627063" lvl="1" indent="-279400">
              <a:buFont typeface="+mj-lt"/>
              <a:buAutoNum type="arabicPeriod"/>
            </a:pPr>
            <a:r>
              <a:rPr lang="en-US" b="0" dirty="0" smtClean="0"/>
              <a:t>Complete ITA, contractors need to identify appropriate DD254 </a:t>
            </a:r>
          </a:p>
          <a:p>
            <a:pPr marL="627063" lvl="1" indent="-279400">
              <a:buFont typeface="+mj-lt"/>
              <a:buAutoNum type="arabicPeriod"/>
            </a:pPr>
            <a:r>
              <a:rPr lang="en-US" b="0" dirty="0" smtClean="0"/>
              <a:t>Gain access to SIPR Intelink </a:t>
            </a:r>
            <a:r>
              <a:rPr lang="en-US" dirty="0" smtClean="0"/>
              <a:t>AFSIM</a:t>
            </a:r>
            <a:r>
              <a:rPr lang="en-US" b="0" dirty="0" smtClean="0"/>
              <a:t> site, DVD will be mailed if SIPR access not available</a:t>
            </a:r>
          </a:p>
          <a:p>
            <a:pPr lvl="1"/>
            <a:endParaRPr lang="en-US" b="0" dirty="0" smtClean="0"/>
          </a:p>
        </p:txBody>
      </p:sp>
      <p:pic>
        <p:nvPicPr>
          <p:cNvPr id="6" name="Picture 5"/>
          <p:cNvPicPr>
            <a:picLocks noChangeAspect="1"/>
          </p:cNvPicPr>
          <p:nvPr/>
        </p:nvPicPr>
        <p:blipFill rotWithShape="1">
          <a:blip r:embed="rId6"/>
          <a:srcRect t="12522"/>
          <a:stretch/>
        </p:blipFill>
        <p:spPr>
          <a:xfrm>
            <a:off x="4114800" y="1295400"/>
            <a:ext cx="4963573" cy="3190763"/>
          </a:xfrm>
          <a:prstGeom prst="rect">
            <a:avLst/>
          </a:prstGeom>
        </p:spPr>
      </p:pic>
      <p:pic>
        <p:nvPicPr>
          <p:cNvPr id="5" name="Picture 4"/>
          <p:cNvPicPr>
            <a:picLocks noChangeAspect="1"/>
          </p:cNvPicPr>
          <p:nvPr/>
        </p:nvPicPr>
        <p:blipFill>
          <a:blip r:embed="rId7"/>
          <a:stretch>
            <a:fillRect/>
          </a:stretch>
        </p:blipFill>
        <p:spPr>
          <a:xfrm>
            <a:off x="4496784" y="2209800"/>
            <a:ext cx="4572000" cy="2762250"/>
          </a:xfrm>
          <a:prstGeom prst="rect">
            <a:avLst/>
          </a:prstGeom>
        </p:spPr>
      </p:pic>
      <p:pic>
        <p:nvPicPr>
          <p:cNvPr id="9" name="Picture 8"/>
          <p:cNvPicPr>
            <a:picLocks noChangeAspect="1"/>
          </p:cNvPicPr>
          <p:nvPr/>
        </p:nvPicPr>
        <p:blipFill>
          <a:blip r:embed="rId8"/>
          <a:stretch>
            <a:fillRect/>
          </a:stretch>
        </p:blipFill>
        <p:spPr>
          <a:xfrm>
            <a:off x="5007293" y="3810000"/>
            <a:ext cx="4060507" cy="2041303"/>
          </a:xfrm>
          <a:prstGeom prst="rect">
            <a:avLst/>
          </a:prstGeom>
        </p:spPr>
      </p:pic>
    </p:spTree>
  </p:cSld>
  <p:clrMapOvr>
    <a:masterClrMapping/>
  </p:clrMapOvr>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Application-Specific Component Models</a:t>
            </a:r>
            <a:endParaRPr lang="en-US" dirty="0"/>
          </a:p>
        </p:txBody>
      </p:sp>
      <p:sp>
        <p:nvSpPr>
          <p:cNvPr id="3" name="Content Placeholder 2"/>
          <p:cNvSpPr>
            <a:spLocks noGrp="1"/>
          </p:cNvSpPr>
          <p:nvPr>
            <p:ph idx="1"/>
          </p:nvPr>
        </p:nvSpPr>
        <p:spPr/>
        <p:txBody>
          <a:bodyPr>
            <a:normAutofit fontScale="85000" lnSpcReduction="10000"/>
          </a:bodyPr>
          <a:lstStyle/>
          <a:p>
            <a:r>
              <a:rPr lang="en-US" b="0" dirty="0" smtClean="0"/>
              <a:t>Application-specific models can be (and have been) integrated:</a:t>
            </a:r>
          </a:p>
          <a:p>
            <a:pPr lvl="1"/>
            <a:r>
              <a:rPr lang="en-US" b="0" dirty="0" smtClean="0"/>
              <a:t>Written in various languages (C, C++, MATLAB®, Java, FORTRAN)</a:t>
            </a:r>
          </a:p>
          <a:p>
            <a:pPr lvl="1"/>
            <a:r>
              <a:rPr lang="en-US" b="0" dirty="0" smtClean="0"/>
              <a:t>Required no change to the core framework</a:t>
            </a:r>
          </a:p>
          <a:p>
            <a:r>
              <a:rPr lang="en-US" b="0" dirty="0" smtClean="0"/>
              <a:t>Integration Examples:</a:t>
            </a:r>
          </a:p>
          <a:p>
            <a:pPr lvl="1"/>
            <a:r>
              <a:rPr lang="en-US" b="0" dirty="0" smtClean="0"/>
              <a:t>Custom code compiled into </a:t>
            </a:r>
            <a:r>
              <a:rPr lang="en-US" dirty="0" smtClean="0"/>
              <a:t>AFSIM</a:t>
            </a:r>
            <a:r>
              <a:rPr lang="en-US" b="0" dirty="0" smtClean="0"/>
              <a:t> application as a static library using </a:t>
            </a:r>
            <a:r>
              <a:rPr lang="en-US" dirty="0" smtClean="0"/>
              <a:t>AFSIM</a:t>
            </a:r>
            <a:r>
              <a:rPr lang="en-US" b="0" dirty="0" smtClean="0"/>
              <a:t> base classes and creating derived classes or new classes.</a:t>
            </a:r>
          </a:p>
          <a:p>
            <a:pPr lvl="2"/>
            <a:r>
              <a:rPr lang="en-US" b="0" dirty="0" smtClean="0"/>
              <a:t>MATLAB® SIMULINK® models – (“Auto-Coded” to C++)</a:t>
            </a:r>
          </a:p>
          <a:p>
            <a:pPr lvl="1"/>
            <a:r>
              <a:rPr lang="en-US" b="0" dirty="0" smtClean="0"/>
              <a:t>Custom code compiled as a dynamic library loaded at runtime</a:t>
            </a:r>
          </a:p>
          <a:p>
            <a:pPr lvl="2"/>
            <a:r>
              <a:rPr lang="en-US" dirty="0" smtClean="0"/>
              <a:t>AFSIM</a:t>
            </a:r>
            <a:r>
              <a:rPr lang="en-US" b="0" dirty="0" smtClean="0"/>
              <a:t> Plugins</a:t>
            </a:r>
          </a:p>
          <a:p>
            <a:pPr lvl="2"/>
            <a:r>
              <a:rPr lang="en-US" b="0" dirty="0" smtClean="0"/>
              <a:t>MATLAB® source code and SIMULINK® Models (Compiled .dll)</a:t>
            </a:r>
          </a:p>
          <a:p>
            <a:pPr lvl="1"/>
            <a:r>
              <a:rPr lang="en-US" b="0" dirty="0" smtClean="0"/>
              <a:t>Custom communication over existing application interfaces</a:t>
            </a:r>
          </a:p>
          <a:p>
            <a:pPr lvl="2"/>
            <a:r>
              <a:rPr lang="en-US" b="0" dirty="0" smtClean="0"/>
              <a:t>XIO</a:t>
            </a:r>
          </a:p>
          <a:p>
            <a:pPr lvl="2"/>
            <a:r>
              <a:rPr lang="en-US" b="0" dirty="0" smtClean="0"/>
              <a:t>MATLAB® Engine API</a:t>
            </a:r>
          </a:p>
          <a:p>
            <a:pPr lvl="2"/>
            <a:r>
              <a:rPr lang="en-US" b="0" dirty="0" smtClean="0"/>
              <a:t>ExtendSim OLE/COM Automation Interface</a:t>
            </a:r>
          </a:p>
          <a:p>
            <a:endParaRPr lang="en-US" b="0" dirty="0"/>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Additional Questions</a:t>
            </a:r>
            <a:endParaRPr lang="en-US" dirty="0"/>
          </a:p>
        </p:txBody>
      </p:sp>
      <p:sp>
        <p:nvSpPr>
          <p:cNvPr id="2" name="Content Placeholder 1"/>
          <p:cNvSpPr>
            <a:spLocks noGrp="1"/>
          </p:cNvSpPr>
          <p:nvPr>
            <p:ph idx="1"/>
          </p:nvPr>
        </p:nvSpPr>
        <p:spPr/>
        <p:txBody>
          <a:bodyPr/>
          <a:lstStyle/>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smtClean="0"/>
          </a:p>
          <a:p>
            <a:pPr marL="0" indent="0" algn="ctr">
              <a:buNone/>
            </a:pPr>
            <a:r>
              <a:rPr lang="en-US" sz="4400" dirty="0" smtClean="0">
                <a:hlinkClick r:id="rId2"/>
              </a:rPr>
              <a:t>afsim-help@vdl.afrl.af.mil</a:t>
            </a:r>
            <a:r>
              <a:rPr lang="en-US" sz="4400" dirty="0" smtClean="0"/>
              <a:t> </a:t>
            </a:r>
            <a:endParaRPr lang="en-US" sz="4400" dirty="0"/>
          </a:p>
        </p:txBody>
      </p:sp>
    </p:spTree>
    <p:extLst>
      <p:ext uri="{BB962C8B-B14F-4D97-AF65-F5344CB8AC3E}">
        <p14:creationId xmlns:p14="http://schemas.microsoft.com/office/powerpoint/2010/main" val="172427616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Standard AFSIM Applications</a:t>
            </a:r>
            <a:endParaRPr lang="en-US" dirty="0"/>
          </a:p>
        </p:txBody>
      </p:sp>
      <p:sp>
        <p:nvSpPr>
          <p:cNvPr id="3" name="Content Placeholder 2"/>
          <p:cNvSpPr>
            <a:spLocks noGrp="1"/>
          </p:cNvSpPr>
          <p:nvPr>
            <p:ph idx="1"/>
          </p:nvPr>
        </p:nvSpPr>
        <p:spPr/>
        <p:txBody>
          <a:bodyPr/>
          <a:lstStyle/>
          <a:p>
            <a:r>
              <a:rPr lang="en-US" dirty="0" smtClean="0">
                <a:solidFill>
                  <a:srgbClr val="FF0000"/>
                </a:solidFill>
              </a:rPr>
              <a:t>Mission</a:t>
            </a:r>
            <a:r>
              <a:rPr lang="en-US" b="0" dirty="0" smtClean="0"/>
              <a:t> provides one way to execute </a:t>
            </a:r>
            <a:r>
              <a:rPr lang="en-US" dirty="0" smtClean="0">
                <a:solidFill>
                  <a:srgbClr val="0000CC"/>
                </a:solidFill>
              </a:rPr>
              <a:t>main</a:t>
            </a:r>
            <a:endParaRPr lang="en-US" dirty="0" smtClean="0"/>
          </a:p>
          <a:p>
            <a:r>
              <a:rPr lang="en-US" dirty="0" smtClean="0">
                <a:solidFill>
                  <a:srgbClr val="00B050"/>
                </a:solidFill>
              </a:rPr>
              <a:t>Warlock</a:t>
            </a:r>
            <a:r>
              <a:rPr lang="en-US" b="0" dirty="0" smtClean="0"/>
              <a:t> provides another way to execute </a:t>
            </a:r>
            <a:r>
              <a:rPr lang="en-US" dirty="0" smtClean="0">
                <a:solidFill>
                  <a:srgbClr val="0000CC"/>
                </a:solidFill>
              </a:rPr>
              <a:t>main</a:t>
            </a:r>
          </a:p>
          <a:p>
            <a:r>
              <a:rPr lang="en-US" dirty="0">
                <a:solidFill>
                  <a:srgbClr val="CC00CC"/>
                </a:solidFill>
              </a:rPr>
              <a:t>Wizard</a:t>
            </a:r>
            <a:r>
              <a:rPr lang="en-US" b="0" dirty="0"/>
              <a:t> is a GUI </a:t>
            </a:r>
            <a:r>
              <a:rPr lang="en-US" b="0" dirty="0" smtClean="0"/>
              <a:t>that </a:t>
            </a:r>
            <a:r>
              <a:rPr lang="en-US" b="0" dirty="0"/>
              <a:t>provides methods for building the scenario(s) to be executed</a:t>
            </a:r>
          </a:p>
          <a:p>
            <a:pPr lvl="1"/>
            <a:r>
              <a:rPr lang="en-US" b="0" dirty="0"/>
              <a:t>The scenarios are saved in the .txt files, which are loaded by </a:t>
            </a:r>
            <a:r>
              <a:rPr lang="en-US" dirty="0"/>
              <a:t>mission</a:t>
            </a:r>
            <a:r>
              <a:rPr lang="en-US" b="0" dirty="0"/>
              <a:t>/</a:t>
            </a:r>
            <a:r>
              <a:rPr lang="en-US" dirty="0"/>
              <a:t>warlock</a:t>
            </a:r>
            <a:r>
              <a:rPr lang="en-US" b="0" dirty="0"/>
              <a:t> when </a:t>
            </a:r>
            <a:r>
              <a:rPr lang="en-US" b="0" dirty="0" smtClean="0"/>
              <a:t>executed</a:t>
            </a:r>
          </a:p>
          <a:p>
            <a:r>
              <a:rPr lang="en-US" dirty="0" smtClean="0">
                <a:solidFill>
                  <a:schemeClr val="accent1"/>
                </a:solidFill>
              </a:rPr>
              <a:t>Mystic</a:t>
            </a:r>
            <a:r>
              <a:rPr lang="en-US" b="0" dirty="0" smtClean="0">
                <a:solidFill>
                  <a:schemeClr val="accent1"/>
                </a:solidFill>
              </a:rPr>
              <a:t> </a:t>
            </a:r>
            <a:r>
              <a:rPr lang="en-US" b="0" dirty="0" smtClean="0"/>
              <a:t>provides a GUI for replaying a simulation using a generated .aer replay file</a:t>
            </a:r>
            <a:endParaRPr lang="en-US" b="0" dirty="0"/>
          </a:p>
        </p:txBody>
      </p:sp>
    </p:spTree>
    <p:extLst>
      <p:ext uri="{BB962C8B-B14F-4D97-AF65-F5344CB8AC3E}">
        <p14:creationId xmlns:p14="http://schemas.microsoft.com/office/powerpoint/2010/main" val="275705558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 Standard AFSIM Workflow</a:t>
            </a:r>
            <a:endParaRPr lang="en-US" dirty="0"/>
          </a:p>
        </p:txBody>
      </p:sp>
      <p:sp>
        <p:nvSpPr>
          <p:cNvPr id="8" name="Rectangle 7"/>
          <p:cNvSpPr/>
          <p:nvPr/>
        </p:nvSpPr>
        <p:spPr>
          <a:xfrm>
            <a:off x="340659" y="1927412"/>
            <a:ext cx="2514600" cy="4090987"/>
          </a:xfrm>
          <a:prstGeom prst="rect">
            <a:avLst/>
          </a:prstGeom>
          <a:solidFill>
            <a:srgbClr val="C4E1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352800" y="1927411"/>
            <a:ext cx="2514600" cy="409098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6400800" y="1928813"/>
            <a:ext cx="2514600" cy="4090987"/>
          </a:xfrm>
          <a:prstGeom prst="rect">
            <a:avLst/>
          </a:prstGeom>
          <a:solidFill>
            <a:srgbClr val="C4E1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2835089" y="1928813"/>
            <a:ext cx="533400" cy="4090987"/>
          </a:xfrm>
          <a:prstGeom prst="rect">
            <a:avLst/>
          </a:prstGeom>
          <a:solidFill>
            <a:srgbClr val="8064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5867400" y="1928813"/>
            <a:ext cx="533400" cy="4090987"/>
          </a:xfrm>
          <a:prstGeom prst="rect">
            <a:avLst/>
          </a:prstGeom>
          <a:solidFill>
            <a:srgbClr val="8064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p:cNvGrpSpPr/>
          <p:nvPr/>
        </p:nvGrpSpPr>
        <p:grpSpPr>
          <a:xfrm>
            <a:off x="2743200" y="3891707"/>
            <a:ext cx="688814" cy="808673"/>
            <a:chOff x="2932753" y="4469099"/>
            <a:chExt cx="688814" cy="808673"/>
          </a:xfrm>
        </p:grpSpPr>
        <p:pic>
          <p:nvPicPr>
            <p:cNvPr id="5" name="Picture 4" descr="File:Documents icon.svg - Wikimedia Commons"/>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35767" y="4469099"/>
              <a:ext cx="685800" cy="808673"/>
            </a:xfrm>
            <a:prstGeom prst="rect">
              <a:avLst/>
            </a:prstGeom>
          </p:spPr>
        </p:pic>
        <p:sp>
          <p:nvSpPr>
            <p:cNvPr id="6" name="TextBox 5"/>
            <p:cNvSpPr txBox="1"/>
            <p:nvPr/>
          </p:nvSpPr>
          <p:spPr>
            <a:xfrm>
              <a:off x="2932753" y="4661056"/>
              <a:ext cx="659155" cy="369332"/>
            </a:xfrm>
            <a:prstGeom prst="rect">
              <a:avLst/>
            </a:prstGeom>
            <a:noFill/>
          </p:spPr>
          <p:txBody>
            <a:bodyPr wrap="none" rtlCol="0">
              <a:spAutoFit/>
            </a:bodyPr>
            <a:lstStyle/>
            <a:p>
              <a:pPr algn="ctr"/>
              <a:r>
                <a:rPr lang="en-US" sz="900" b="1" dirty="0" smtClean="0">
                  <a:latin typeface="Arial" pitchFamily="34" charset="0"/>
                  <a:cs typeface="Arial" pitchFamily="34" charset="0"/>
                </a:rPr>
                <a:t>scenario</a:t>
              </a:r>
            </a:p>
            <a:p>
              <a:pPr algn="ctr"/>
              <a:r>
                <a:rPr lang="en-US" sz="900" b="1" dirty="0" smtClean="0">
                  <a:latin typeface="Arial" pitchFamily="34" charset="0"/>
                  <a:cs typeface="Arial" pitchFamily="34" charset="0"/>
                </a:rPr>
                <a:t>files</a:t>
              </a:r>
              <a:endParaRPr lang="en-US" sz="900" b="1" dirty="0">
                <a:latin typeface="Arial" pitchFamily="34" charset="0"/>
                <a:cs typeface="Arial" pitchFamily="34" charset="0"/>
              </a:endParaRPr>
            </a:p>
          </p:txBody>
        </p:sp>
      </p:grpSp>
      <p:sp>
        <p:nvSpPr>
          <p:cNvPr id="15" name="Rounded Rectangle 14"/>
          <p:cNvSpPr/>
          <p:nvPr/>
        </p:nvSpPr>
        <p:spPr>
          <a:xfrm>
            <a:off x="1478006" y="3952786"/>
            <a:ext cx="853302" cy="748273"/>
          </a:xfrm>
          <a:prstGeom prst="round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endParaRPr>
          </a:p>
        </p:txBody>
      </p:sp>
      <p:sp>
        <p:nvSpPr>
          <p:cNvPr id="17" name="Rounded Rectangle 16"/>
          <p:cNvSpPr/>
          <p:nvPr/>
        </p:nvSpPr>
        <p:spPr>
          <a:xfrm>
            <a:off x="6921844" y="3951413"/>
            <a:ext cx="853302" cy="748273"/>
          </a:xfrm>
          <a:prstGeom prst="round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Mystic</a:t>
            </a:r>
            <a:endParaRPr lang="en-US" sz="1600" dirty="0">
              <a:solidFill>
                <a:schemeClr val="tx1"/>
              </a:solidFill>
            </a:endParaRPr>
          </a:p>
        </p:txBody>
      </p:sp>
      <p:sp>
        <p:nvSpPr>
          <p:cNvPr id="19" name="Rounded Rectangle 18"/>
          <p:cNvSpPr/>
          <p:nvPr/>
        </p:nvSpPr>
        <p:spPr>
          <a:xfrm>
            <a:off x="4208850" y="4838352"/>
            <a:ext cx="853302" cy="748273"/>
          </a:xfrm>
          <a:prstGeom prst="round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endParaRPr lang="en-US" sz="1600" dirty="0">
              <a:solidFill>
                <a:srgbClr val="C00000"/>
              </a:solidFill>
            </a:endParaRPr>
          </a:p>
        </p:txBody>
      </p:sp>
      <p:sp>
        <p:nvSpPr>
          <p:cNvPr id="20" name="Rounded Rectangle 19"/>
          <p:cNvSpPr/>
          <p:nvPr/>
        </p:nvSpPr>
        <p:spPr>
          <a:xfrm>
            <a:off x="4208850" y="3013671"/>
            <a:ext cx="853302" cy="748273"/>
          </a:xfrm>
          <a:prstGeom prst="round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endParaRPr lang="en-US" sz="1600" dirty="0">
              <a:solidFill>
                <a:srgbClr val="C00000"/>
              </a:solidFill>
            </a:endParaRPr>
          </a:p>
        </p:txBody>
      </p:sp>
      <p:sp>
        <p:nvSpPr>
          <p:cNvPr id="21" name="Right Arrow 20"/>
          <p:cNvSpPr/>
          <p:nvPr/>
        </p:nvSpPr>
        <p:spPr>
          <a:xfrm>
            <a:off x="2331308" y="4281892"/>
            <a:ext cx="447589" cy="45719"/>
          </a:xfrm>
          <a:prstGeom prst="rightArrow">
            <a:avLst/>
          </a:prstGeom>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ight Arrow 21"/>
          <p:cNvSpPr/>
          <p:nvPr/>
        </p:nvSpPr>
        <p:spPr>
          <a:xfrm>
            <a:off x="6352691" y="4283262"/>
            <a:ext cx="548640" cy="45719"/>
          </a:xfrm>
          <a:prstGeom prst="righ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ight Arrow 22"/>
          <p:cNvSpPr/>
          <p:nvPr/>
        </p:nvSpPr>
        <p:spPr>
          <a:xfrm rot="2122676">
            <a:off x="3286839" y="4566214"/>
            <a:ext cx="1005840" cy="45719"/>
          </a:xfrm>
          <a:prstGeom prst="rightArrow">
            <a:avLst/>
          </a:prstGeom>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ight Arrow 23"/>
          <p:cNvSpPr/>
          <p:nvPr/>
        </p:nvSpPr>
        <p:spPr>
          <a:xfrm rot="19543135">
            <a:off x="3293978" y="4000530"/>
            <a:ext cx="1005840" cy="45719"/>
          </a:xfrm>
          <a:prstGeom prst="rightArrow">
            <a:avLst/>
          </a:prstGeom>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ight Arrow 24"/>
          <p:cNvSpPr/>
          <p:nvPr/>
        </p:nvSpPr>
        <p:spPr>
          <a:xfrm rot="19477324" flipV="1">
            <a:off x="4986510" y="4583259"/>
            <a:ext cx="960120" cy="45719"/>
          </a:xfrm>
          <a:prstGeom prst="rightArrow">
            <a:avLst/>
          </a:prstGeom>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ight Arrow 25"/>
          <p:cNvSpPr/>
          <p:nvPr/>
        </p:nvSpPr>
        <p:spPr>
          <a:xfrm rot="2056865" flipV="1">
            <a:off x="4983874" y="3974319"/>
            <a:ext cx="960120" cy="45719"/>
          </a:xfrm>
          <a:prstGeom prst="rightArrow">
            <a:avLst/>
          </a:prstGeom>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8" name="Picture 3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71145" y="3791600"/>
            <a:ext cx="952103" cy="892123"/>
          </a:xfrm>
          <a:prstGeom prst="rect">
            <a:avLst/>
          </a:prstGeom>
        </p:spPr>
      </p:pic>
      <p:pic>
        <p:nvPicPr>
          <p:cNvPr id="39" name="Picture 3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37420" y="2854766"/>
            <a:ext cx="1463111" cy="975629"/>
          </a:xfrm>
          <a:prstGeom prst="rect">
            <a:avLst/>
          </a:prstGeom>
        </p:spPr>
      </p:pic>
      <p:pic>
        <p:nvPicPr>
          <p:cNvPr id="41" name="Picture 4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5441" y="3661636"/>
            <a:ext cx="1318296" cy="1235248"/>
          </a:xfrm>
          <a:prstGeom prst="rect">
            <a:avLst/>
          </a:prstGeom>
        </p:spPr>
      </p:pic>
      <p:pic>
        <p:nvPicPr>
          <p:cNvPr id="42" name="Picture 4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016025" y="4572529"/>
            <a:ext cx="1245057" cy="1166623"/>
          </a:xfrm>
          <a:prstGeom prst="rect">
            <a:avLst/>
          </a:prstGeom>
        </p:spPr>
      </p:pic>
      <p:pic>
        <p:nvPicPr>
          <p:cNvPr id="43" name="Picture 42"/>
          <p:cNvPicPr>
            <a:picLocks noChangeAspect="1"/>
          </p:cNvPicPr>
          <p:nvPr/>
        </p:nvPicPr>
        <p:blipFill rotWithShape="1">
          <a:blip r:embed="rId7"/>
          <a:srcRect b="91003"/>
          <a:stretch/>
        </p:blipFill>
        <p:spPr>
          <a:xfrm>
            <a:off x="228600" y="1295401"/>
            <a:ext cx="8730775" cy="422910"/>
          </a:xfrm>
          <a:prstGeom prst="rect">
            <a:avLst/>
          </a:prstGeom>
        </p:spPr>
      </p:pic>
      <p:sp>
        <p:nvSpPr>
          <p:cNvPr id="44" name="TextBox 43"/>
          <p:cNvSpPr txBox="1"/>
          <p:nvPr/>
        </p:nvSpPr>
        <p:spPr>
          <a:xfrm>
            <a:off x="514350" y="2214946"/>
            <a:ext cx="7994496" cy="369332"/>
          </a:xfrm>
          <a:prstGeom prst="rect">
            <a:avLst/>
          </a:prstGeom>
          <a:noFill/>
        </p:spPr>
        <p:txBody>
          <a:bodyPr wrap="none" rtlCol="0">
            <a:spAutoFit/>
          </a:bodyPr>
          <a:lstStyle/>
          <a:p>
            <a:r>
              <a:rPr lang="en-US" dirty="0" smtClean="0">
                <a:latin typeface="Arial" pitchFamily="34" charset="0"/>
                <a:cs typeface="Arial" pitchFamily="34" charset="0"/>
              </a:rPr>
              <a:t>Scenario Creation                   Scenario Execution                  Post Processing</a:t>
            </a:r>
            <a:endParaRPr lang="en-US" dirty="0">
              <a:latin typeface="Arial" pitchFamily="34" charset="0"/>
              <a:cs typeface="Arial" pitchFamily="34" charset="0"/>
            </a:endParaRPr>
          </a:p>
        </p:txBody>
      </p:sp>
      <p:grpSp>
        <p:nvGrpSpPr>
          <p:cNvPr id="18" name="Group 17"/>
          <p:cNvGrpSpPr>
            <a:grpSpLocks/>
          </p:cNvGrpSpPr>
          <p:nvPr/>
        </p:nvGrpSpPr>
        <p:grpSpPr>
          <a:xfrm>
            <a:off x="5886000" y="4071353"/>
            <a:ext cx="491975" cy="612369"/>
            <a:chOff x="5943600" y="3634740"/>
            <a:chExt cx="423386" cy="480060"/>
          </a:xfrm>
        </p:grpSpPr>
        <p:pic>
          <p:nvPicPr>
            <p:cNvPr id="13" name="Picture 12" descr="Floppy Disk Disc · Free vector graphic on Pixabay"/>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943600" y="3634740"/>
              <a:ext cx="423386" cy="480060"/>
            </a:xfrm>
            <a:prstGeom prst="rect">
              <a:avLst/>
            </a:prstGeom>
          </p:spPr>
        </p:pic>
        <p:sp>
          <p:nvSpPr>
            <p:cNvPr id="14" name="TextBox 13"/>
            <p:cNvSpPr txBox="1"/>
            <p:nvPr/>
          </p:nvSpPr>
          <p:spPr>
            <a:xfrm>
              <a:off x="5966171" y="3634740"/>
              <a:ext cx="378264" cy="313662"/>
            </a:xfrm>
            <a:prstGeom prst="rect">
              <a:avLst/>
            </a:prstGeom>
            <a:noFill/>
          </p:spPr>
          <p:txBody>
            <a:bodyPr wrap="none" rtlCol="0">
              <a:spAutoFit/>
            </a:bodyPr>
            <a:lstStyle/>
            <a:p>
              <a:pPr algn="ctr"/>
              <a:r>
                <a:rPr lang="en-US" sz="1000" b="1" dirty="0" smtClean="0">
                  <a:solidFill>
                    <a:srgbClr val="336600"/>
                  </a:solidFill>
                  <a:latin typeface="Arial" pitchFamily="34" charset="0"/>
                  <a:cs typeface="Arial" pitchFamily="34" charset="0"/>
                </a:rPr>
                <a:t>.</a:t>
              </a:r>
              <a:r>
                <a:rPr lang="en-US" sz="1000" b="1" dirty="0" err="1" smtClean="0">
                  <a:solidFill>
                    <a:srgbClr val="336600"/>
                  </a:solidFill>
                  <a:latin typeface="Arial" pitchFamily="34" charset="0"/>
                  <a:cs typeface="Arial" pitchFamily="34" charset="0"/>
                </a:rPr>
                <a:t>aer</a:t>
              </a:r>
              <a:endParaRPr lang="en-US" sz="1000" b="1" dirty="0" smtClean="0">
                <a:solidFill>
                  <a:srgbClr val="336600"/>
                </a:solidFill>
                <a:latin typeface="Arial" pitchFamily="34" charset="0"/>
                <a:cs typeface="Arial" pitchFamily="34" charset="0"/>
              </a:endParaRPr>
            </a:p>
            <a:p>
              <a:pPr algn="ctr"/>
              <a:r>
                <a:rPr lang="en-US" sz="1000" b="1" dirty="0" smtClean="0">
                  <a:solidFill>
                    <a:srgbClr val="336600"/>
                  </a:solidFill>
                  <a:latin typeface="Arial" pitchFamily="34" charset="0"/>
                  <a:cs typeface="Arial" pitchFamily="34" charset="0"/>
                </a:rPr>
                <a:t>files</a:t>
              </a:r>
              <a:endParaRPr lang="en-US" sz="1000" b="1" dirty="0">
                <a:solidFill>
                  <a:srgbClr val="336600"/>
                </a:solidFill>
                <a:latin typeface="Arial" pitchFamily="34" charset="0"/>
                <a:cs typeface="Arial" pitchFamily="34" charset="0"/>
              </a:endParaRPr>
            </a:p>
          </p:txBody>
        </p:sp>
      </p:grpSp>
    </p:spTree>
    <p:extLst>
      <p:ext uri="{BB962C8B-B14F-4D97-AF65-F5344CB8AC3E}">
        <p14:creationId xmlns:p14="http://schemas.microsoft.com/office/powerpoint/2010/main" val="1944591543"/>
      </p:ext>
    </p:extLst>
  </p:cSld>
  <p:clrMapOvr>
    <a:masterClrMapping/>
  </p:clrMapOvr>
  <p:timing>
    <p:tnLst>
      <p:par>
        <p:cTn id="1" dur="indefinite" restart="never" nodeType="tmRoot"/>
      </p:par>
    </p:tnLst>
  </p:timing>
</p:sld>
</file>

<file path=ppt/theme/theme1.xml><?xml version="1.0" encoding="utf-8"?>
<a:theme xmlns:a="http://schemas.openxmlformats.org/drawingml/2006/main" name="1_afsim_af_class">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dirty="0">
            <a:latin typeface="Arial" pitchFamily="34" charset="0"/>
            <a:cs typeface="Arial" pitchFamily="34"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themeOverride>
</file>

<file path=docProps/app.xml><?xml version="1.0" encoding="utf-8"?>
<Properties xmlns="http://schemas.openxmlformats.org/officeDocument/2006/extended-properties" xmlns:vt="http://schemas.openxmlformats.org/officeDocument/2006/docPropsVTypes">
  <Template/>
  <TotalTime>17600</TotalTime>
  <Words>8126</Words>
  <Application>Microsoft Office PowerPoint</Application>
  <PresentationFormat>On-screen Show (4:3)</PresentationFormat>
  <Paragraphs>1322</Paragraphs>
  <Slides>76</Slides>
  <Notes>20</Notes>
  <HiddenSlides>0</HiddenSlides>
  <MMClips>0</MMClips>
  <ScaleCrop>false</ScaleCrop>
  <HeadingPairs>
    <vt:vector size="8" baseType="variant">
      <vt:variant>
        <vt:lpstr>Fonts Used</vt:lpstr>
      </vt:variant>
      <vt:variant>
        <vt:i4>12</vt:i4>
      </vt:variant>
      <vt:variant>
        <vt:lpstr>Theme</vt:lpstr>
      </vt:variant>
      <vt:variant>
        <vt:i4>1</vt:i4>
      </vt:variant>
      <vt:variant>
        <vt:lpstr>Embedded OLE Servers</vt:lpstr>
      </vt:variant>
      <vt:variant>
        <vt:i4>1</vt:i4>
      </vt:variant>
      <vt:variant>
        <vt:lpstr>Slide Titles</vt:lpstr>
      </vt:variant>
      <vt:variant>
        <vt:i4>76</vt:i4>
      </vt:variant>
    </vt:vector>
  </HeadingPairs>
  <TitlesOfParts>
    <vt:vector size="90" baseType="lpstr">
      <vt:lpstr>Arial</vt:lpstr>
      <vt:lpstr>Arial Narrow</vt:lpstr>
      <vt:lpstr>Calibri</vt:lpstr>
      <vt:lpstr>Cambria Math</vt:lpstr>
      <vt:lpstr>Consolas</vt:lpstr>
      <vt:lpstr>Courier New</vt:lpstr>
      <vt:lpstr>Microsoft Sans Serif</vt:lpstr>
      <vt:lpstr>Segoe UI</vt:lpstr>
      <vt:lpstr>Times</vt:lpstr>
      <vt:lpstr>Times New Roman</vt:lpstr>
      <vt:lpstr>Wingdings</vt:lpstr>
      <vt:lpstr>Wingdings 2</vt:lpstr>
      <vt:lpstr>1_afsim_af_class</vt:lpstr>
      <vt:lpstr>Visio</vt:lpstr>
      <vt:lpstr>PowerPoint Presentation</vt:lpstr>
      <vt:lpstr>To begin with …</vt:lpstr>
      <vt:lpstr>Acronyms and Definitions</vt:lpstr>
      <vt:lpstr>Introduction</vt:lpstr>
      <vt:lpstr>Learning Objectives</vt:lpstr>
      <vt:lpstr>Background</vt:lpstr>
      <vt:lpstr>AFSIM </vt:lpstr>
      <vt:lpstr>Some Standard AFSIM Applications</vt:lpstr>
      <vt:lpstr>A Standard AFSIM Workflow</vt:lpstr>
      <vt:lpstr>AFSIM Architecture Overview</vt:lpstr>
      <vt:lpstr>Utilizing AFSIM</vt:lpstr>
      <vt:lpstr>Applications, Scenarios and Simulations</vt:lpstr>
      <vt:lpstr>AFSIM Infrastructure Overview</vt:lpstr>
      <vt:lpstr>Some Simulation Architecture</vt:lpstr>
      <vt:lpstr>The Simulation</vt:lpstr>
      <vt:lpstr>Simulation Management</vt:lpstr>
      <vt:lpstr>Time Management</vt:lpstr>
      <vt:lpstr>Event Management</vt:lpstr>
      <vt:lpstr>Terrain Management</vt:lpstr>
      <vt:lpstr>Plug-in Management</vt:lpstr>
      <vt:lpstr>Utilities</vt:lpstr>
      <vt:lpstr>Units</vt:lpstr>
      <vt:lpstr>Coordinate Systems (1/2)</vt:lpstr>
      <vt:lpstr>Coordinate Systems (2/2)</vt:lpstr>
      <vt:lpstr>AFSIM Services Overview</vt:lpstr>
      <vt:lpstr>AFSIM Scripts</vt:lpstr>
      <vt:lpstr>Observers</vt:lpstr>
      <vt:lpstr>Distributed Simulation Interfaces</vt:lpstr>
      <vt:lpstr>Extensions</vt:lpstr>
      <vt:lpstr>Application Extensions &amp; Plugins</vt:lpstr>
      <vt:lpstr>Application Extensions &amp; Plugins</vt:lpstr>
      <vt:lpstr>Application Extensions &amp; Plugins</vt:lpstr>
      <vt:lpstr>AFSIM’s Component Based Architecture</vt:lpstr>
      <vt:lpstr>AFSIM Platforms</vt:lpstr>
      <vt:lpstr>Components Overview</vt:lpstr>
      <vt:lpstr>General Component Hierarchy</vt:lpstr>
      <vt:lpstr>Platform Class</vt:lpstr>
      <vt:lpstr>Platforms and Platform Indices </vt:lpstr>
      <vt:lpstr>Movers</vt:lpstr>
      <vt:lpstr>WsfMover Derivation</vt:lpstr>
      <vt:lpstr>WsfMover Specialization</vt:lpstr>
      <vt:lpstr>Modeling of Electromagnetic Systems</vt:lpstr>
      <vt:lpstr>Sensors</vt:lpstr>
      <vt:lpstr>WsfSensor Specialization</vt:lpstr>
      <vt:lpstr>Weapons</vt:lpstr>
      <vt:lpstr>Communications</vt:lpstr>
      <vt:lpstr>Messaging and Links</vt:lpstr>
      <vt:lpstr>Processors</vt:lpstr>
      <vt:lpstr>Component-Based Architecture</vt:lpstr>
      <vt:lpstr>WsfComponent</vt:lpstr>
      <vt:lpstr>WsfComponentList</vt:lpstr>
      <vt:lpstr>WsfPlatform Class Diagram</vt:lpstr>
      <vt:lpstr>WsfSensor Component Example</vt:lpstr>
      <vt:lpstr>Additional AFSIM Infrastructure Functionality</vt:lpstr>
      <vt:lpstr>Multi-Threading</vt:lpstr>
      <vt:lpstr>Event Output</vt:lpstr>
      <vt:lpstr>Task Management</vt:lpstr>
      <vt:lpstr>Task Management – State Machines</vt:lpstr>
      <vt:lpstr>Track Manager</vt:lpstr>
      <vt:lpstr>Track Processor Functions</vt:lpstr>
      <vt:lpstr>Track Manager Tracking “Strategies”</vt:lpstr>
      <vt:lpstr>Signatures</vt:lpstr>
      <vt:lpstr>Weapon Effects / Lethality</vt:lpstr>
      <vt:lpstr>Auxiliary Data</vt:lpstr>
      <vt:lpstr>Console Message Generation</vt:lpstr>
      <vt:lpstr>Console Message Generation Message Types</vt:lpstr>
      <vt:lpstr>Console Message Generation Notes</vt:lpstr>
      <vt:lpstr>Coding Guidelines - Style</vt:lpstr>
      <vt:lpstr>Coding Guidelines - Identifiers</vt:lpstr>
      <vt:lpstr>More Guidelines</vt:lpstr>
      <vt:lpstr>Additional AFSIM Documentation</vt:lpstr>
      <vt:lpstr>Disclaimers</vt:lpstr>
      <vt:lpstr>PowerPoint Presentation</vt:lpstr>
      <vt:lpstr>More Information / Distributions</vt:lpstr>
      <vt:lpstr>Application-Specific Component Models</vt:lpstr>
      <vt:lpstr>Additional Questions</vt:lpstr>
    </vt:vector>
  </TitlesOfParts>
  <Company>Infoscitex</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Advanced Framework for Simulation, Integration and Modeling (AFSIM) Overview Presentation</dc:title>
  <dc:creator>Miller, Lawrence</dc:creator>
  <cp:lastModifiedBy>Miller, Lawrence</cp:lastModifiedBy>
  <cp:revision>1366</cp:revision>
  <dcterms:created xsi:type="dcterms:W3CDTF">2012-03-21T14:48:14Z</dcterms:created>
  <dcterms:modified xsi:type="dcterms:W3CDTF">2022-01-04T17:01:43Z</dcterms:modified>
</cp:coreProperties>
</file>