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5" r:id="rId3"/>
    <p:sldId id="316" r:id="rId4"/>
    <p:sldId id="317" r:id="rId5"/>
    <p:sldId id="318" r:id="rId6"/>
    <p:sldId id="319" r:id="rId7"/>
    <p:sldId id="257" r:id="rId8"/>
    <p:sldId id="258" r:id="rId9"/>
    <p:sldId id="268" r:id="rId10"/>
    <p:sldId id="305" r:id="rId11"/>
    <p:sldId id="307" r:id="rId12"/>
    <p:sldId id="306" r:id="rId13"/>
    <p:sldId id="308" r:id="rId14"/>
    <p:sldId id="309" r:id="rId15"/>
    <p:sldId id="310" r:id="rId16"/>
    <p:sldId id="311" r:id="rId17"/>
    <p:sldId id="259" r:id="rId18"/>
    <p:sldId id="292" r:id="rId19"/>
    <p:sldId id="297" r:id="rId20"/>
    <p:sldId id="293" r:id="rId21"/>
    <p:sldId id="262" r:id="rId22"/>
    <p:sldId id="291" r:id="rId23"/>
    <p:sldId id="263" r:id="rId24"/>
    <p:sldId id="298" r:id="rId25"/>
    <p:sldId id="321" r:id="rId26"/>
    <p:sldId id="294" r:id="rId27"/>
    <p:sldId id="323" r:id="rId28"/>
    <p:sldId id="320" r:id="rId29"/>
    <p:sldId id="324" r:id="rId30"/>
    <p:sldId id="295" r:id="rId31"/>
    <p:sldId id="270" r:id="rId32"/>
    <p:sldId id="265" r:id="rId33"/>
    <p:sldId id="296" r:id="rId34"/>
    <p:sldId id="322" r:id="rId35"/>
    <p:sldId id="312" r:id="rId36"/>
    <p:sldId id="313" r:id="rId37"/>
    <p:sldId id="300" r:id="rId38"/>
    <p:sldId id="303" r:id="rId39"/>
    <p:sldId id="301" r:id="rId40"/>
    <p:sldId id="302" r:id="rId41"/>
    <p:sldId id="304" r:id="rId42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CC33"/>
    <a:srgbClr val="99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 autoAdjust="0"/>
    <p:restoredTop sz="83630" autoAdjust="0"/>
  </p:normalViewPr>
  <p:slideViewPr>
    <p:cSldViewPr snapToGrid="0">
      <p:cViewPr varScale="1">
        <p:scale>
          <a:sx n="138" d="100"/>
          <a:sy n="138" d="100"/>
        </p:scale>
        <p:origin x="2311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66" y="-5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</a:t>
            </a:r>
            <a:r>
              <a:rPr lang="en-US" baseline="0" dirty="0" smtClean="0"/>
              <a:t> build fails, particularly if you see linker errors, the first thing you should try is rerunning </a:t>
            </a:r>
            <a:r>
              <a:rPr lang="en-US" baseline="0" dirty="0" err="1" smtClean="0"/>
              <a:t>cmake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6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</a:t>
            </a:r>
            <a:r>
              <a:rPr lang="en-US" baseline="0" dirty="0" smtClean="0"/>
              <a:t> build fails, particularly if you see linker errors, the first thing you should try is rerunning </a:t>
            </a:r>
            <a:r>
              <a:rPr lang="en-US" baseline="0" dirty="0" err="1" smtClean="0"/>
              <a:t>cmake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if the </a:t>
            </a:r>
            <a:r>
              <a:rPr lang="en-US" dirty="0" err="1" smtClean="0"/>
              <a:t>cmake</a:t>
            </a:r>
            <a:r>
              <a:rPr lang="en-US" dirty="0" smtClean="0"/>
              <a:t> configure</a:t>
            </a:r>
            <a:r>
              <a:rPr lang="en-US" baseline="0" dirty="0" smtClean="0"/>
              <a:t> fails because it can’t find </a:t>
            </a:r>
            <a:r>
              <a:rPr lang="en-US" baseline="0" dirty="0" err="1" smtClean="0"/>
              <a:t>MSBuild</a:t>
            </a:r>
            <a:r>
              <a:rPr lang="en-US" baseline="0" dirty="0" smtClean="0"/>
              <a:t>, then you may need to add the following to your PATH variable: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For Windows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or Windows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, use: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C:\Program Files (x86)\Microsoft Visual Studio\2017\Professional\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MSBuild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\15.0\Bin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  For Bash, use: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/c/Program Files (x86)/Microsoft Visual Studio/2017/Professional/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MSBuild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/15.0/Bin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if the </a:t>
            </a:r>
            <a:r>
              <a:rPr lang="en-US" dirty="0" err="1" smtClean="0"/>
              <a:t>cmake</a:t>
            </a:r>
            <a:r>
              <a:rPr lang="en-US" dirty="0" smtClean="0"/>
              <a:t> configure</a:t>
            </a:r>
            <a:r>
              <a:rPr lang="en-US" baseline="0" dirty="0" smtClean="0"/>
              <a:t> fails because it can’t find </a:t>
            </a:r>
            <a:r>
              <a:rPr lang="en-US" baseline="0" dirty="0" err="1" smtClean="0"/>
              <a:t>MSBuild</a:t>
            </a:r>
            <a:r>
              <a:rPr lang="en-US" baseline="0" dirty="0" smtClean="0"/>
              <a:t>, then you may need to add the following to your PATH variable: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For Windows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or Windows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, use: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C:\Program Files (x86)\Microsoft Visual Studio\2017\Professional\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MSBuild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\15.0\Bin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  For Bash, use: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/c/Program Files (x86)/Microsoft Visual Studio/2017/Professional/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MSBuild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/15.0/Bin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5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83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WSF_ADD_EXTENSION_PATH is perhaps the most important cache</a:t>
            </a:r>
            <a:r>
              <a:rPr lang="en-US" baseline="0" dirty="0" smtClean="0"/>
              <a:t> variable for this training. It tells </a:t>
            </a:r>
            <a:r>
              <a:rPr lang="en-US" baseline="0" dirty="0" err="1" smtClean="0"/>
              <a:t>cmake</a:t>
            </a:r>
            <a:r>
              <a:rPr lang="en-US" baseline="0" dirty="0" smtClean="0"/>
              <a:t> to look for files in that directory called </a:t>
            </a:r>
            <a:r>
              <a:rPr lang="en-US" baseline="0" dirty="0" err="1" smtClean="0"/>
              <a:t>wsf_module</a:t>
            </a:r>
            <a:r>
              <a:rPr lang="en-US" baseline="0" dirty="0" smtClean="0"/>
              <a:t>. That tells </a:t>
            </a:r>
            <a:r>
              <a:rPr lang="en-US" baseline="0" dirty="0" err="1" smtClean="0"/>
              <a:t>cmake</a:t>
            </a:r>
            <a:r>
              <a:rPr lang="en-US" baseline="0" dirty="0" smtClean="0"/>
              <a:t> to build our plugins. For now, we are going to just build mission without any of our plugins, so all of our exercises should be unchecked to start with.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CMake asks for a compiler, select a 64 bit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6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select “Release”. It will build on “Debug” by</a:t>
            </a:r>
            <a:r>
              <a:rPr lang="en-US" baseline="0" dirty="0" smtClean="0"/>
              <a:t> default. Throughout this training, before building, always check to make sure you are building on “Release”.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5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You can also use Linux (Ubuntu, CentOS) with </a:t>
            </a:r>
            <a:r>
              <a:rPr lang="en-US" dirty="0" err="1" smtClean="0"/>
              <a:t>gcc</a:t>
            </a:r>
            <a:r>
              <a:rPr lang="en-US" dirty="0" smtClean="0"/>
              <a:t>, python, </a:t>
            </a:r>
            <a:r>
              <a:rPr lang="en-US" dirty="0" err="1" smtClean="0"/>
              <a:t>cmake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72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9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unchecking the boxes</a:t>
            </a:r>
            <a:r>
              <a:rPr lang="en-US" baseline="0" dirty="0" smtClean="0"/>
              <a:t> manually will take a few minutes as there are approximately 175 checkboxes to uncheck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7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6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51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will not have a build directory</a:t>
            </a:r>
            <a:r>
              <a:rPr lang="en-US" baseline="0" dirty="0" smtClean="0"/>
              <a:t> yet. We are going to create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</a:t>
            </a:r>
            <a:r>
              <a:rPr lang="en-US" baseline="0" dirty="0" smtClean="0"/>
              <a:t> one we’ll be using in the training is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4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9053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25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873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6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9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71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9734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4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make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AFSIM Developer Training</a:t>
            </a:r>
          </a:p>
          <a:p>
            <a:r>
              <a:rPr lang="en-US" sz="2800" dirty="0"/>
              <a:t>2</a:t>
            </a:r>
            <a:r>
              <a:rPr lang="en-US" sz="2800" dirty="0" smtClean="0"/>
              <a:t> – Building AFSIM with CMake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AFRL/RQQD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505" y="5035643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AFSIM Version 2.0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Developer Folder Hierarchy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28810"/>
              </p:ext>
            </p:extLst>
          </p:nvPr>
        </p:nvGraphicFramePr>
        <p:xfrm>
          <a:off x="304800" y="1397000"/>
          <a:ext cx="8534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530079106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301072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.../afsim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main source code folder in the repositories on Git Lab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.../afsim_shared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Additional</a:t>
                      </a:r>
                      <a:r>
                        <a:rPr lang="en-US" sz="2000" baseline="0" dirty="0" smtClean="0"/>
                        <a:t> source code for managing AFSIM related models, analyzing scenarios, generating reports, and managing certain types of communications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1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.../build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build folder where all</a:t>
                      </a:r>
                      <a:r>
                        <a:rPr lang="en-US" sz="2000" baseline="0" dirty="0" smtClean="0"/>
                        <a:t> binaries are created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9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.../demos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main</a:t>
                      </a:r>
                      <a:r>
                        <a:rPr lang="en-US" sz="2000" baseline="0" dirty="0" smtClean="0"/>
                        <a:t> scenarios folder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.../demos_shared</a:t>
                      </a:r>
                      <a:endParaRPr lang="en-US" sz="20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Additional scenarios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2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</a:t>
                      </a:r>
                      <a:r>
                        <a:rPr lang="en-US" sz="2000" dirty="0" err="1" smtClean="0"/>
                        <a:t>devtools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Git</a:t>
                      </a:r>
                      <a:r>
                        <a:rPr lang="en-US" sz="2000" dirty="0" smtClean="0"/>
                        <a:t> tools for pulling down AFSIM</a:t>
                      </a:r>
                      <a:r>
                        <a:rPr lang="en-US" sz="2000" baseline="0" dirty="0" smtClean="0"/>
                        <a:t> repositories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5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.../resources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Maps and models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4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.../tools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Scripts</a:t>
                      </a:r>
                      <a:r>
                        <a:rPr lang="en-US" sz="2000" baseline="0" dirty="0" smtClean="0"/>
                        <a:t> for various conversions and analysis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.../training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training content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0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Release Folder Hierarchy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19871"/>
              </p:ext>
            </p:extLst>
          </p:nvPr>
        </p:nvGraphicFramePr>
        <p:xfrm>
          <a:off x="311251" y="1143252"/>
          <a:ext cx="862965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424">
                  <a:extLst>
                    <a:ext uri="{9D8B030D-6E8A-4147-A177-3AD203B41FA5}">
                      <a16:colId xmlns:a16="http://schemas.microsoft.com/office/drawing/2014/main" val="530079106"/>
                    </a:ext>
                  </a:extLst>
                </a:gridCol>
                <a:gridCol w="5976226">
                  <a:extLst>
                    <a:ext uri="{9D8B030D-6E8A-4147-A177-3AD203B41FA5}">
                      <a16:colId xmlns:a16="http://schemas.microsoft.com/office/drawing/2014/main" val="301072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.../bin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packaged</a:t>
                      </a:r>
                      <a:r>
                        <a:rPr lang="en-US" sz="2000" baseline="0" dirty="0" smtClean="0"/>
                        <a:t> versions of AFSIM executables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.../demos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main</a:t>
                      </a:r>
                      <a:r>
                        <a:rPr lang="en-US" sz="2000" baseline="0" dirty="0" smtClean="0"/>
                        <a:t> scenarios folder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.../documentation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main documentation folder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0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.../resources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Maps and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5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</a:t>
                      </a:r>
                      <a:r>
                        <a:rPr lang="en-US" sz="2000" dirty="0" err="1" smtClean="0"/>
                        <a:t>swdev</a:t>
                      </a:r>
                      <a:r>
                        <a:rPr lang="en-US" sz="2000" dirty="0" smtClean="0"/>
                        <a:t>/build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main AFSIM build folder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9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</a:t>
                      </a:r>
                      <a:r>
                        <a:rPr lang="en-US" sz="2000" dirty="0" err="1" smtClean="0"/>
                        <a:t>swdev</a:t>
                      </a:r>
                      <a:r>
                        <a:rPr lang="en-US" sz="2000" dirty="0" smtClean="0"/>
                        <a:t>/dependencies</a:t>
                      </a:r>
                      <a:endParaRPr lang="en-US" sz="20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folder for placing the 3</a:t>
                      </a:r>
                      <a:r>
                        <a:rPr lang="en-US" sz="2000" baseline="30000" dirty="0" smtClean="0"/>
                        <a:t>rd</a:t>
                      </a:r>
                      <a:r>
                        <a:rPr lang="en-US" sz="2000" dirty="0" smtClean="0"/>
                        <a:t>_party</a:t>
                      </a:r>
                      <a:r>
                        <a:rPr lang="en-US" sz="2000" baseline="0" dirty="0" smtClean="0"/>
                        <a:t> tools and </a:t>
                      </a:r>
                      <a:r>
                        <a:rPr lang="en-US" sz="2000" baseline="0" dirty="0" err="1" smtClean="0"/>
                        <a:t>vtk_resources</a:t>
                      </a:r>
                      <a:r>
                        <a:rPr lang="en-US" sz="2000" baseline="0" dirty="0" smtClean="0"/>
                        <a:t> for offline builds (w/o access to </a:t>
                      </a:r>
                      <a:r>
                        <a:rPr lang="en-US" sz="2000" baseline="0" dirty="0" err="1" smtClean="0"/>
                        <a:t>git</a:t>
                      </a:r>
                      <a:r>
                        <a:rPr lang="en-US" sz="2000" baseline="0" dirty="0" smtClean="0"/>
                        <a:t> repos)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6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</a:t>
                      </a:r>
                      <a:r>
                        <a:rPr lang="en-US" sz="2000" dirty="0" err="1" smtClean="0"/>
                        <a:t>swdev</a:t>
                      </a:r>
                      <a:r>
                        <a:rPr lang="en-US" sz="2000" dirty="0" smtClean="0"/>
                        <a:t>/resources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folder</a:t>
                      </a:r>
                      <a:r>
                        <a:rPr lang="en-US" sz="1800" baseline="0" dirty="0" smtClean="0"/>
                        <a:t> for generated maps, models, and </a:t>
                      </a:r>
                      <a:r>
                        <a:rPr lang="en-US" sz="1800" baseline="0" dirty="0" err="1" smtClean="0"/>
                        <a:t>vtk</a:t>
                      </a:r>
                      <a:r>
                        <a:rPr lang="en-US" sz="1800" baseline="0" dirty="0" smtClean="0"/>
                        <a:t> resources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</a:t>
                      </a:r>
                      <a:r>
                        <a:rPr lang="en-US" sz="2000" dirty="0" err="1" smtClean="0"/>
                        <a:t>swdev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src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main AFSIM source code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7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.../tools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Scripts</a:t>
                      </a:r>
                      <a:r>
                        <a:rPr lang="en-US" sz="2000" baseline="0" dirty="0" smtClean="0"/>
                        <a:t> for various conversions and analysis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.../training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training content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231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74135" y="5806239"/>
            <a:ext cx="749435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Note:  Everything in ../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swdev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can be found in the ../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afsim_dev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afsim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folder in the developer folder structure pulled from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repositories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AFSIM Source Repository Folder Hierarchy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35193"/>
              </p:ext>
            </p:extLst>
          </p:nvPr>
        </p:nvGraphicFramePr>
        <p:xfrm>
          <a:off x="0" y="1219200"/>
          <a:ext cx="9144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238">
                  <a:extLst>
                    <a:ext uri="{9D8B030D-6E8A-4147-A177-3AD203B41FA5}">
                      <a16:colId xmlns:a16="http://schemas.microsoft.com/office/drawing/2014/main" val="530079106"/>
                    </a:ext>
                  </a:extLst>
                </a:gridCol>
                <a:gridCol w="6741762">
                  <a:extLst>
                    <a:ext uri="{9D8B030D-6E8A-4147-A177-3AD203B41FA5}">
                      <a16:colId xmlns:a16="http://schemas.microsoft.com/office/drawing/2014/main" val="301072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Folder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</a:t>
                      </a:r>
                      <a:r>
                        <a:rPr lang="en-US" sz="1800" dirty="0" err="1" smtClean="0"/>
                        <a:t>cmake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Most</a:t>
                      </a:r>
                      <a:r>
                        <a:rPr lang="en-US" sz="1800" baseline="0" dirty="0" smtClean="0"/>
                        <a:t> cmake files are here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.../core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Core source</a:t>
                      </a:r>
                      <a:r>
                        <a:rPr lang="en-US" sz="1800" baseline="0" dirty="0" smtClean="0"/>
                        <a:t> code files for mission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1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.../doc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.rst files for building documentation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.../engage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</a:t>
                      </a:r>
                      <a:r>
                        <a:rPr lang="en-US" sz="1800" baseline="0" dirty="0" smtClean="0"/>
                        <a:t> tool for effectiveness of weapons and vulnerability of targets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.../mission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Main source code files for Mission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.../mystic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files for Mystic results</a:t>
                      </a:r>
                      <a:r>
                        <a:rPr lang="en-US" sz="1800" baseline="0" dirty="0" smtClean="0"/>
                        <a:t> visualization tool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2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</a:t>
                      </a:r>
                      <a:r>
                        <a:rPr lang="en-US" sz="1800" dirty="0" err="1" smtClean="0"/>
                        <a:t>sensor_plot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Tools for building sensor</a:t>
                      </a:r>
                      <a:r>
                        <a:rPr lang="en-US" sz="1800" baseline="0" dirty="0" smtClean="0"/>
                        <a:t> plots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4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.../tools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Tools and utilities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.../warlock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</a:t>
                      </a:r>
                      <a:r>
                        <a:rPr lang="en-US" sz="1800" baseline="0" dirty="0" smtClean="0"/>
                        <a:t> files for Warlock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</a:t>
                      </a:r>
                      <a:r>
                        <a:rPr lang="en-US" sz="1800" dirty="0" err="1" smtClean="0"/>
                        <a:t>weapon_tools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Tools</a:t>
                      </a:r>
                      <a:r>
                        <a:rPr lang="en-US" sz="1800" baseline="0" dirty="0" smtClean="0"/>
                        <a:t> for generating firing tables, launch acceptable regions, and other tabulated 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.../wizard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files for Wizard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8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</a:t>
                      </a:r>
                      <a:r>
                        <a:rPr lang="en-US" sz="1800" dirty="0" err="1" smtClean="0"/>
                        <a:t>wsf_plugins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Plugins</a:t>
                      </a:r>
                      <a:r>
                        <a:rPr lang="en-US" sz="1800" baseline="0" dirty="0" smtClean="0"/>
                        <a:t> such as Brawler, P6DOf, etc.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563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2117" y="663814"/>
            <a:ext cx="45191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Either: .../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swdev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.../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afsim_dev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afsim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AFSIM Source Folder Hierarchy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39465"/>
              </p:ext>
            </p:extLst>
          </p:nvPr>
        </p:nvGraphicFramePr>
        <p:xfrm>
          <a:off x="0" y="1219200"/>
          <a:ext cx="914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238">
                  <a:extLst>
                    <a:ext uri="{9D8B030D-6E8A-4147-A177-3AD203B41FA5}">
                      <a16:colId xmlns:a16="http://schemas.microsoft.com/office/drawing/2014/main" val="530079106"/>
                    </a:ext>
                  </a:extLst>
                </a:gridCol>
                <a:gridCol w="6741762">
                  <a:extLst>
                    <a:ext uri="{9D8B030D-6E8A-4147-A177-3AD203B41FA5}">
                      <a16:colId xmlns:a16="http://schemas.microsoft.com/office/drawing/2014/main" val="301072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Folder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.../tools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In either: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 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afsim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/tools or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swdev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src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/tools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dirty="0" smtClean="0"/>
                        <a:t>3</a:t>
                      </a:r>
                      <a:r>
                        <a:rPr lang="en-US" sz="1800" baseline="30000" dirty="0" smtClean="0"/>
                        <a:t>rd</a:t>
                      </a:r>
                      <a:r>
                        <a:rPr lang="en-US" sz="1800" dirty="0" smtClean="0"/>
                        <a:t>_party-cmake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Cmake</a:t>
                      </a:r>
                      <a:r>
                        <a:rPr lang="en-US" sz="1800" baseline="0" dirty="0" smtClean="0"/>
                        <a:t> files for the 3</a:t>
                      </a:r>
                      <a:r>
                        <a:rPr lang="en-US" sz="1800" baseline="30000" dirty="0" smtClean="0"/>
                        <a:t>rd</a:t>
                      </a:r>
                      <a:r>
                        <a:rPr lang="en-US" sz="1800" baseline="0" dirty="0" smtClean="0"/>
                        <a:t> Party Tools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1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dirty="0" smtClean="0"/>
                        <a:t>dis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Distributed Interactive Simulation (IEEE Standard 1278)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dirty="0" err="1" smtClean="0"/>
                        <a:t>genio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Genio</a:t>
                      </a:r>
                      <a:r>
                        <a:rPr lang="en-US" sz="1800" baseline="0" dirty="0" smtClean="0"/>
                        <a:t> library for easy setup of TCP, TCP Server, and UDP connections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dirty="0" err="1" smtClean="0"/>
                        <a:t>misc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Miscellaneous</a:t>
                      </a:r>
                      <a:r>
                        <a:rPr lang="en-US" sz="1800" baseline="0" dirty="0" smtClean="0"/>
                        <a:t> scripts for executing tests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packetio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Packet serialization / deserialization for various packet types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2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tracking_filters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Filters for sensors</a:t>
                      </a:r>
                      <a:r>
                        <a:rPr lang="en-US" sz="1800" baseline="0" dirty="0" smtClean="0"/>
                        <a:t>/trackers to produce target location/velocity est.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4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util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Utilities for units,</a:t>
                      </a:r>
                      <a:r>
                        <a:rPr lang="en-US" sz="1800" baseline="0" dirty="0" smtClean="0"/>
                        <a:t> vectors, tables, clocks, threads, input, 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util_script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Script utilities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utilosg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Osg</a:t>
                      </a:r>
                      <a:r>
                        <a:rPr lang="en-US" sz="1800" dirty="0" smtClean="0"/>
                        <a:t> graphics models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utilqt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Qt</a:t>
                      </a:r>
                      <a:r>
                        <a:rPr lang="en-US" sz="1800" dirty="0" smtClean="0"/>
                        <a:t> related tools for building GUIs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8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</a:t>
                      </a:r>
                      <a:r>
                        <a:rPr lang="en-US" sz="1800" dirty="0" err="1" smtClean="0"/>
                        <a:t>vespatk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Tools to create</a:t>
                      </a:r>
                      <a:r>
                        <a:rPr lang="en-US" sz="1800" baseline="0" dirty="0" smtClean="0"/>
                        <a:t> and manage the Map Display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</a:t>
                      </a:r>
                      <a:r>
                        <a:rPr lang="en-US" sz="1800" dirty="0" err="1" smtClean="0"/>
                        <a:t>wkf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common framework to create GUI for Wizard/Warlock/Mystic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Source Folder Hierarchy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32213"/>
              </p:ext>
            </p:extLst>
          </p:nvPr>
        </p:nvGraphicFramePr>
        <p:xfrm>
          <a:off x="0" y="1219200"/>
          <a:ext cx="914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238">
                  <a:extLst>
                    <a:ext uri="{9D8B030D-6E8A-4147-A177-3AD203B41FA5}">
                      <a16:colId xmlns:a16="http://schemas.microsoft.com/office/drawing/2014/main" val="530079106"/>
                    </a:ext>
                  </a:extLst>
                </a:gridCol>
                <a:gridCol w="6741762">
                  <a:extLst>
                    <a:ext uri="{9D8B030D-6E8A-4147-A177-3AD203B41FA5}">
                      <a16:colId xmlns:a16="http://schemas.microsoft.com/office/drawing/2014/main" val="301072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Folder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.../core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In either: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 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afsim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/core or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swdev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src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/core</a:t>
                      </a:r>
                      <a:endParaRPr lang="en-US" sz="18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dirty="0" err="1" smtClean="0"/>
                        <a:t>sensor_plot_lib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to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sensor characteristics and interactions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1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wsf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for core modeling and simulation environment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wsf_cyber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to</a:t>
                      </a:r>
                      <a:r>
                        <a:rPr lang="en-US" sz="1800" baseline="0" dirty="0" smtClean="0"/>
                        <a:t> implement Cyber Warfare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600" baseline="0" dirty="0" err="1" smtClean="0"/>
                        <a:t>wsf_grammar_check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 code for extension which</a:t>
                      </a:r>
                      <a:r>
                        <a:rPr lang="en-US" sz="1600" baseline="0" dirty="0" smtClean="0"/>
                        <a:t> checks the grammar is parsed correctly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wsf_l16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</a:t>
                      </a:r>
                      <a:r>
                        <a:rPr lang="en-US" sz="1800" baseline="0" dirty="0" smtClean="0"/>
                        <a:t> to implement the Link16 interface commands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2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wsf_mil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to implement Weapons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4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wsf_mil_parser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for extension which parses the grammar for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wsf_mil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wsf_mtt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for the Multi-Target</a:t>
                      </a:r>
                      <a:r>
                        <a:rPr lang="en-US" sz="1800" baseline="0" dirty="0" smtClean="0"/>
                        <a:t> Tracker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wsf_nx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for non-exportable</a:t>
                      </a:r>
                      <a:r>
                        <a:rPr lang="en-US" sz="1800" baseline="0" dirty="0" smtClean="0"/>
                        <a:t> code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wsf_parser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for the AFSIM grammar parser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8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</a:t>
                      </a:r>
                      <a:r>
                        <a:rPr lang="en-US" sz="1800" dirty="0" err="1" smtClean="0"/>
                        <a:t>wsf_ripr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 code for the Reactive</a:t>
                      </a:r>
                      <a:r>
                        <a:rPr lang="en-US" sz="1600" baseline="0" dirty="0" smtClean="0"/>
                        <a:t> Integrated Planning Architecture framework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wsf_space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code to for</a:t>
                      </a:r>
                      <a:r>
                        <a:rPr lang="en-US" sz="1800" baseline="0" dirty="0" smtClean="0"/>
                        <a:t> Space functionality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5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Source Folder Hierarchy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31501"/>
              </p:ext>
            </p:extLst>
          </p:nvPr>
        </p:nvGraphicFramePr>
        <p:xfrm>
          <a:off x="0" y="1219200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238">
                  <a:extLst>
                    <a:ext uri="{9D8B030D-6E8A-4147-A177-3AD203B41FA5}">
                      <a16:colId xmlns:a16="http://schemas.microsoft.com/office/drawing/2014/main" val="530079106"/>
                    </a:ext>
                  </a:extLst>
                </a:gridCol>
                <a:gridCol w="6741762">
                  <a:extLst>
                    <a:ext uri="{9D8B030D-6E8A-4147-A177-3AD203B41FA5}">
                      <a16:colId xmlns:a16="http://schemas.microsoft.com/office/drawing/2014/main" val="301072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Folder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.../mystic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In either: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 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afsim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/mystic or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swdev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src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/mystic</a:t>
                      </a:r>
                      <a:endParaRPr lang="en-US" sz="18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dirty="0" smtClean="0"/>
                        <a:t>exec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Mystic’s main function executed at run time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1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lib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Code for Mystic’s layout,</a:t>
                      </a:r>
                      <a:r>
                        <a:rPr lang="en-US" sz="1800" b="0" baseline="0" dirty="0" smtClean="0"/>
                        <a:t> map definitions, plugin manager, etc.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plugins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the plugins</a:t>
                      </a:r>
                      <a:r>
                        <a:rPr lang="en-US" sz="1800" baseline="0" dirty="0" smtClean="0"/>
                        <a:t> supported by Mystic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python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Python</a:t>
                      </a:r>
                      <a:r>
                        <a:rPr lang="en-US" sz="1800" baseline="0" dirty="0" smtClean="0"/>
                        <a:t> code for running various examples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58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64848"/>
              </p:ext>
            </p:extLst>
          </p:nvPr>
        </p:nvGraphicFramePr>
        <p:xfrm>
          <a:off x="0" y="3947160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238">
                  <a:extLst>
                    <a:ext uri="{9D8B030D-6E8A-4147-A177-3AD203B41FA5}">
                      <a16:colId xmlns:a16="http://schemas.microsoft.com/office/drawing/2014/main" val="530079106"/>
                    </a:ext>
                  </a:extLst>
                </a:gridCol>
                <a:gridCol w="6741762">
                  <a:extLst>
                    <a:ext uri="{9D8B030D-6E8A-4147-A177-3AD203B41FA5}">
                      <a16:colId xmlns:a16="http://schemas.microsoft.com/office/drawing/2014/main" val="301072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Folder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.../warlock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In either: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 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afsim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/warlock or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swdev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src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/warlock</a:t>
                      </a:r>
                      <a:endParaRPr lang="en-US" sz="18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Scenario files for certain Warlock</a:t>
                      </a:r>
                      <a:r>
                        <a:rPr lang="en-US" sz="1800" baseline="0" dirty="0" smtClean="0"/>
                        <a:t> tests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1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plugins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Contains all of the Warlock plugins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warlock_core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core code for Warlock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baseline="0" dirty="0" err="1" smtClean="0"/>
                        <a:t>warlock_exec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Warlock main function and the Warlock</a:t>
                      </a:r>
                      <a:r>
                        <a:rPr lang="en-US" sz="1800" baseline="0" dirty="0" smtClean="0"/>
                        <a:t> Application Extension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Source Folder Hierarchy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82579"/>
              </p:ext>
            </p:extLst>
          </p:nvPr>
        </p:nvGraphicFramePr>
        <p:xfrm>
          <a:off x="0" y="1219200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238">
                  <a:extLst>
                    <a:ext uri="{9D8B030D-6E8A-4147-A177-3AD203B41FA5}">
                      <a16:colId xmlns:a16="http://schemas.microsoft.com/office/drawing/2014/main" val="530079106"/>
                    </a:ext>
                  </a:extLst>
                </a:gridCol>
                <a:gridCol w="6741762">
                  <a:extLst>
                    <a:ext uri="{9D8B030D-6E8A-4147-A177-3AD203B41FA5}">
                      <a16:colId xmlns:a16="http://schemas.microsoft.com/office/drawing/2014/main" val="301072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Folder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.../wizard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In either: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 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afsim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/wizard or ../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swdev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</a:t>
                      </a:r>
                      <a:r>
                        <a:rPr lang="en-US" sz="1800" baseline="0" dirty="0" err="1" smtClean="0">
                          <a:solidFill>
                            <a:srgbClr val="008000"/>
                          </a:solidFill>
                        </a:rPr>
                        <a:t>src</a:t>
                      </a:r>
                      <a:r>
                        <a:rPr lang="en-US" sz="1800" baseline="0" dirty="0" smtClean="0">
                          <a:solidFill>
                            <a:srgbClr val="008000"/>
                          </a:solidFill>
                        </a:rPr>
                        <a:t>/wizard</a:t>
                      </a:r>
                      <a:endParaRPr lang="en-US" sz="18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dirty="0" smtClean="0"/>
                        <a:t>exec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Mystic’s main function executed at run time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1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lib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Code for Mystic’s layout,</a:t>
                      </a:r>
                      <a:r>
                        <a:rPr lang="en-US" sz="1800" b="0" baseline="0" dirty="0" smtClean="0"/>
                        <a:t> map definitions, plugin manager, etc.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plugins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the plugins</a:t>
                      </a:r>
                      <a:r>
                        <a:rPr lang="en-US" sz="1800" baseline="0" dirty="0" smtClean="0"/>
                        <a:t> supported by Mystic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    python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Python</a:t>
                      </a:r>
                      <a:r>
                        <a:rPr lang="en-US" sz="1800" baseline="0" dirty="0" smtClean="0"/>
                        <a:t> code for running various examples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3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Builds from 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2895600"/>
          </a:xfrm>
        </p:spPr>
        <p:txBody>
          <a:bodyPr>
            <a:normAutofit fontScale="77500" lnSpcReduction="20000"/>
          </a:bodyPr>
          <a:lstStyle/>
          <a:p>
            <a:pPr marL="288925" indent="-196850">
              <a:spcBef>
                <a:spcPts val="600"/>
              </a:spcBef>
            </a:pPr>
            <a:r>
              <a:rPr lang="en-US" b="0" dirty="0" err="1" smtClean="0"/>
              <a:t>CMake</a:t>
            </a:r>
            <a:r>
              <a:rPr lang="en-US" b="0" dirty="0" smtClean="0"/>
              <a:t> generates </a:t>
            </a:r>
            <a:r>
              <a:rPr lang="en-US" b="0" dirty="0" err="1" smtClean="0"/>
              <a:t>Makefiles</a:t>
            </a:r>
            <a:r>
              <a:rPr lang="en-US" b="0" dirty="0" smtClean="0"/>
              <a:t> (Linux) or Visual Studio Project Files (Windows)</a:t>
            </a:r>
          </a:p>
          <a:p>
            <a:pPr marL="344488" indent="-252413">
              <a:spcBef>
                <a:spcPts val="600"/>
              </a:spcBef>
            </a:pPr>
            <a:r>
              <a:rPr lang="en-US" b="0" dirty="0" smtClean="0"/>
              <a:t>Choose a Build Directory that Exists Outside of any Source Directories</a:t>
            </a:r>
          </a:p>
          <a:p>
            <a:pPr lvl="1"/>
            <a:r>
              <a:rPr lang="en-US" b="0" dirty="0" smtClean="0"/>
              <a:t>Keeps build files and source files separate</a:t>
            </a:r>
          </a:p>
          <a:p>
            <a:pPr lvl="1"/>
            <a:r>
              <a:rPr lang="en-US" b="0" dirty="0" smtClean="0"/>
              <a:t>Prevents source control (</a:t>
            </a:r>
            <a:r>
              <a:rPr lang="en-US" b="0" dirty="0" err="1" smtClean="0"/>
              <a:t>Git</a:t>
            </a:r>
            <a:r>
              <a:rPr lang="en-US" b="0" dirty="0" smtClean="0"/>
              <a:t>) from asking about adding build files</a:t>
            </a:r>
          </a:p>
          <a:p>
            <a:pPr marL="344488" indent="-252413">
              <a:spcBef>
                <a:spcPts val="600"/>
              </a:spcBef>
            </a:pPr>
            <a:r>
              <a:rPr lang="en-US" b="0" dirty="0" smtClean="0"/>
              <a:t>The Standard Directory Layout We Use is the Following:</a:t>
            </a:r>
          </a:p>
          <a:p>
            <a:pPr lvl="1"/>
            <a:r>
              <a:rPr lang="en-US" b="0" dirty="0" smtClean="0"/>
              <a:t>“</a:t>
            </a:r>
            <a:r>
              <a:rPr lang="en-US" b="0" dirty="0" err="1" smtClean="0"/>
              <a:t>src</a:t>
            </a:r>
            <a:r>
              <a:rPr lang="en-US" b="0" dirty="0" smtClean="0"/>
              <a:t>” is the top-level code directory</a:t>
            </a:r>
          </a:p>
          <a:p>
            <a:pPr lvl="1"/>
            <a:r>
              <a:rPr lang="en-US" b="0" dirty="0" smtClean="0"/>
              <a:t>“build” is our build directory</a:t>
            </a:r>
          </a:p>
          <a:p>
            <a:pPr marL="344488" indent="-252413">
              <a:spcBef>
                <a:spcPts val="600"/>
              </a:spcBef>
            </a:pPr>
            <a:r>
              <a:rPr lang="en-US" b="0" dirty="0" smtClean="0"/>
              <a:t>The dependencies directory contains the 3</a:t>
            </a:r>
            <a:r>
              <a:rPr lang="en-US" b="0" baseline="30000" dirty="0" smtClean="0"/>
              <a:t>rd</a:t>
            </a:r>
            <a:r>
              <a:rPr lang="en-US" b="0" dirty="0" smtClean="0"/>
              <a:t> party tools and the </a:t>
            </a:r>
            <a:r>
              <a:rPr lang="en-US" b="0" dirty="0" err="1" smtClean="0"/>
              <a:t>vtk_resourcs</a:t>
            </a:r>
            <a:endParaRPr lang="en-US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3576092"/>
            <a:ext cx="7543800" cy="28931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swdev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code directory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/core/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/tools/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/wizard/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/dependencies/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/3rd_party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 directory for 3</a:t>
            </a:r>
            <a:r>
              <a:rPr lang="en-US" sz="1400" b="1" baseline="30000" dirty="0" smtClean="0">
                <a:latin typeface="Courier New" pitchFamily="49" charset="0"/>
                <a:cs typeface="Courier New" pitchFamily="49" charset="0"/>
              </a:rPr>
              <a:t>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Party tools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/resources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– directory for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vtk_resources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/build/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build directory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build_mission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build_observer_exercise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…</a:t>
            </a:r>
          </a:p>
        </p:txBody>
      </p:sp>
    </p:spTree>
    <p:extLst>
      <p:ext uri="{BB962C8B-B14F-4D97-AF65-F5344CB8AC3E}">
        <p14:creationId xmlns:p14="http://schemas.microsoft.com/office/powerpoint/2010/main" val="39883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181600"/>
          </a:xfrm>
        </p:spPr>
        <p:txBody>
          <a:bodyPr>
            <a:noAutofit/>
          </a:bodyPr>
          <a:lstStyle/>
          <a:p>
            <a:r>
              <a:rPr lang="en-US" sz="1600" b="0" dirty="0" smtClean="0"/>
              <a:t>The Following Variables are Important:</a:t>
            </a:r>
          </a:p>
          <a:p>
            <a:pPr lvl="1"/>
            <a:r>
              <a:rPr lang="en-US" sz="1600" dirty="0" smtClean="0"/>
              <a:t>BUILD_WITH_... </a:t>
            </a:r>
          </a:p>
          <a:p>
            <a:pPr lvl="2">
              <a:spcAft>
                <a:spcPts val="600"/>
              </a:spcAft>
            </a:pPr>
            <a:r>
              <a:rPr lang="en-US" sz="1400" b="0" dirty="0" smtClean="0"/>
              <a:t>Each optional projects may be enabled or disabled by toggling the associated checkboxes. The default value is determined by the availability of that module in the </a:t>
            </a:r>
            <a:r>
              <a:rPr lang="en-US" sz="1400" b="0" dirty="0" err="1" smtClean="0"/>
              <a:t>swdev</a:t>
            </a:r>
            <a:r>
              <a:rPr lang="en-US" sz="1400" b="0" dirty="0" smtClean="0"/>
              <a:t> directory.</a:t>
            </a:r>
          </a:p>
          <a:p>
            <a:pPr lvl="1"/>
            <a:r>
              <a:rPr lang="en-US" sz="1600" dirty="0" smtClean="0"/>
              <a:t>BUILD_..._PLUGIN_...</a:t>
            </a:r>
          </a:p>
          <a:p>
            <a:pPr lvl="2">
              <a:spcAft>
                <a:spcPts val="600"/>
              </a:spcAft>
            </a:pPr>
            <a:r>
              <a:rPr lang="en-US" sz="1400" b="0" dirty="0" smtClean="0"/>
              <a:t>Enable/Disable a plugin. This is useful to minimize build size and for debugging</a:t>
            </a:r>
          </a:p>
          <a:p>
            <a:pPr lvl="1"/>
            <a:r>
              <a:rPr lang="en-US" sz="1600" dirty="0" smtClean="0"/>
              <a:t>WSF_PLUGIN_BUILD </a:t>
            </a:r>
          </a:p>
          <a:p>
            <a:pPr lvl="2">
              <a:spcAft>
                <a:spcPts val="600"/>
              </a:spcAft>
            </a:pPr>
            <a:r>
              <a:rPr lang="en-US" sz="1400" b="0" dirty="0" smtClean="0"/>
              <a:t>Builds shared object or DLL libraries instead of static libraries, and enables loading of WSF plugins.</a:t>
            </a:r>
          </a:p>
          <a:p>
            <a:pPr lvl="1"/>
            <a:r>
              <a:rPr lang="en-US" sz="1600" dirty="0" smtClean="0"/>
              <a:t>WSF_INSTALL_SOURCE</a:t>
            </a:r>
            <a:r>
              <a:rPr lang="en-US" sz="1600" b="0" dirty="0" smtClean="0"/>
              <a:t> </a:t>
            </a:r>
          </a:p>
          <a:p>
            <a:pPr lvl="2">
              <a:spcAft>
                <a:spcPts val="600"/>
              </a:spcAft>
            </a:pPr>
            <a:r>
              <a:rPr lang="en-US" sz="1400" b="0" dirty="0" smtClean="0"/>
              <a:t>Creates a '</a:t>
            </a:r>
            <a:r>
              <a:rPr lang="en-US" sz="1400" b="0" dirty="0" err="1" smtClean="0"/>
              <a:t>swdev</a:t>
            </a:r>
            <a:r>
              <a:rPr lang="en-US" sz="1400" b="0" dirty="0" smtClean="0"/>
              <a:t>' directory in the installation folder containing the source code.</a:t>
            </a:r>
          </a:p>
          <a:p>
            <a:pPr lvl="1"/>
            <a:r>
              <a:rPr lang="en-US" sz="1600" dirty="0" smtClean="0"/>
              <a:t>CMAKE_BUILD_TYPE</a:t>
            </a:r>
            <a:r>
              <a:rPr lang="en-US" sz="1600" b="0" dirty="0" smtClean="0"/>
              <a:t> (Linux only</a:t>
            </a:r>
            <a:r>
              <a:rPr lang="en-US" sz="1600" b="0" dirty="0"/>
              <a:t>)</a:t>
            </a:r>
            <a:endParaRPr lang="en-US" sz="1600" b="0" dirty="0" smtClean="0"/>
          </a:p>
          <a:p>
            <a:pPr lvl="2">
              <a:spcAft>
                <a:spcPts val="600"/>
              </a:spcAft>
            </a:pPr>
            <a:r>
              <a:rPr lang="en-US" sz="1400" b="0" dirty="0" smtClean="0"/>
              <a:t>Set to 'Release' or 'Debug'. This variable should be set when building on </a:t>
            </a:r>
            <a:r>
              <a:rPr lang="en-US" sz="1400" b="0" dirty="0"/>
              <a:t>L</a:t>
            </a:r>
            <a:r>
              <a:rPr lang="en-US" sz="1400" b="0" dirty="0" smtClean="0"/>
              <a:t>inux. You will need two build directories if you want to build both debug and release.</a:t>
            </a:r>
            <a:endParaRPr lang="en-US" sz="1400" b="0" dirty="0"/>
          </a:p>
          <a:p>
            <a:pPr lvl="1"/>
            <a:r>
              <a:rPr lang="en-US" sz="1600" dirty="0" smtClean="0"/>
              <a:t>WSF_ADD_EXTENSION_PATH</a:t>
            </a:r>
            <a:endParaRPr lang="en-US" sz="1600" b="0" dirty="0" smtClean="0"/>
          </a:p>
          <a:p>
            <a:pPr lvl="2"/>
            <a:r>
              <a:rPr lang="en-US" sz="1400" b="0" dirty="0" smtClean="0"/>
              <a:t>Tells CMake where to find plugins. We will use this in the training.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7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181600"/>
          </a:xfrm>
        </p:spPr>
        <p:txBody>
          <a:bodyPr>
            <a:noAutofit/>
          </a:bodyPr>
          <a:lstStyle/>
          <a:p>
            <a:r>
              <a:rPr lang="en-US" sz="1600" b="0" dirty="0" smtClean="0"/>
              <a:t>The Following Advanced Variables are Important (check the Advanced box in </a:t>
            </a:r>
            <a:r>
              <a:rPr lang="en-US" sz="1600" b="0" dirty="0" err="1" smtClean="0"/>
              <a:t>cmake-gui</a:t>
            </a:r>
            <a:r>
              <a:rPr lang="en-US" sz="1600" b="0" dirty="0"/>
              <a:t>)</a:t>
            </a:r>
            <a:r>
              <a:rPr lang="en-US" sz="1600" b="0" dirty="0" smtClean="0"/>
              <a:t>:</a:t>
            </a:r>
          </a:p>
          <a:p>
            <a:pPr lvl="1"/>
            <a:r>
              <a:rPr lang="en-US" sz="1600" dirty="0" smtClean="0"/>
              <a:t>SWDEV_THIRD_PARTY_PACKAGE_SOURCES</a:t>
            </a:r>
            <a:endParaRPr lang="en-US" sz="1600" dirty="0"/>
          </a:p>
          <a:p>
            <a:pPr lvl="2"/>
            <a:r>
              <a:rPr lang="en-US" sz="1400" b="0" dirty="0"/>
              <a:t>Tells </a:t>
            </a:r>
            <a:r>
              <a:rPr lang="en-US" sz="1400" b="0" dirty="0" err="1"/>
              <a:t>CMake</a:t>
            </a:r>
            <a:r>
              <a:rPr lang="en-US" sz="1400" b="0" dirty="0"/>
              <a:t> where to find </a:t>
            </a:r>
            <a:r>
              <a:rPr lang="en-US" sz="1400" b="0" dirty="0" smtClean="0"/>
              <a:t>3</a:t>
            </a:r>
            <a:r>
              <a:rPr lang="en-US" sz="1400" b="0" baseline="30000" dirty="0" smtClean="0"/>
              <a:t>rd</a:t>
            </a:r>
            <a:r>
              <a:rPr lang="en-US" sz="1400" b="0" dirty="0" smtClean="0"/>
              <a:t>_Party sources for things like </a:t>
            </a:r>
            <a:r>
              <a:rPr lang="en-US" sz="1400" b="0" dirty="0" err="1" smtClean="0"/>
              <a:t>gtest</a:t>
            </a:r>
            <a:r>
              <a:rPr lang="en-US" sz="1400" b="0" dirty="0"/>
              <a:t> </a:t>
            </a:r>
            <a:r>
              <a:rPr lang="en-US" sz="1400" b="0" dirty="0" smtClean="0"/>
              <a:t>(need by </a:t>
            </a:r>
            <a:r>
              <a:rPr lang="en-US" sz="1400" dirty="0" smtClean="0"/>
              <a:t>mission</a:t>
            </a:r>
            <a:r>
              <a:rPr lang="en-US" sz="1400" b="0" dirty="0" smtClean="0"/>
              <a:t>), </a:t>
            </a:r>
            <a:r>
              <a:rPr lang="en-US" sz="1400" b="0" dirty="0" err="1" smtClean="0"/>
              <a:t>osg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osg_earth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qt</a:t>
            </a:r>
            <a:r>
              <a:rPr lang="en-US" sz="1400" b="0" dirty="0" smtClean="0"/>
              <a:t>, etc.</a:t>
            </a:r>
            <a:endParaRPr lang="en-US" sz="1400" b="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VTK_RESOURCES_ARCHIVE_FILENAME</a:t>
            </a:r>
            <a:endParaRPr lang="en-US" sz="1600" dirty="0"/>
          </a:p>
          <a:p>
            <a:pPr lvl="2"/>
            <a:r>
              <a:rPr lang="en-US" sz="1400" b="0" dirty="0"/>
              <a:t>Tells </a:t>
            </a:r>
            <a:r>
              <a:rPr lang="en-US" sz="1400" b="0" dirty="0" err="1"/>
              <a:t>CMake</a:t>
            </a:r>
            <a:r>
              <a:rPr lang="en-US" sz="1400" b="0" dirty="0"/>
              <a:t> where to find t</a:t>
            </a:r>
            <a:r>
              <a:rPr lang="en-US" sz="1400" b="0" dirty="0" smtClean="0"/>
              <a:t>he VTK resources (needed if you build any of the visual apps: </a:t>
            </a:r>
            <a:r>
              <a:rPr lang="en-US" sz="1400" dirty="0" smtClean="0"/>
              <a:t>wizard</a:t>
            </a:r>
            <a:r>
              <a:rPr lang="en-US" sz="1400" b="0" dirty="0" smtClean="0"/>
              <a:t>, </a:t>
            </a:r>
            <a:r>
              <a:rPr lang="en-US" sz="1400" dirty="0" smtClean="0"/>
              <a:t>warlock</a:t>
            </a:r>
            <a:r>
              <a:rPr lang="en-US" sz="1400" b="0" dirty="0" smtClean="0"/>
              <a:t>, </a:t>
            </a:r>
            <a:r>
              <a:rPr lang="en-US" sz="1400" dirty="0" smtClean="0"/>
              <a:t>mystic</a:t>
            </a:r>
            <a:r>
              <a:rPr lang="en-US" sz="1400" b="0" dirty="0" smtClean="0"/>
              <a:t>).</a:t>
            </a:r>
            <a:endParaRPr lang="en-US" sz="1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114800"/>
            <a:ext cx="6865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Note:  these two variables only have to be changed if you put the </a:t>
            </a:r>
          </a:p>
          <a:p>
            <a:r>
              <a:rPr lang="en-US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baseline="300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_party resources and/or the VTK resources in any folder other </a:t>
            </a:r>
          </a:p>
          <a:p>
            <a:r>
              <a:rPr lang="en-US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than …/</a:t>
            </a:r>
            <a:r>
              <a:rPr lang="en-US" dirty="0" err="1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swdev</a:t>
            </a:r>
            <a:r>
              <a:rPr lang="en-US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/dependencies</a:t>
            </a:r>
            <a:endParaRPr lang="en-US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Before working on this lab, you should:</a:t>
            </a:r>
          </a:p>
          <a:p>
            <a:pPr lvl="1"/>
            <a:r>
              <a:rPr lang="en-US" b="0" dirty="0" smtClean="0"/>
              <a:t>Be proficient with the </a:t>
            </a:r>
            <a:r>
              <a:rPr lang="en-US" dirty="0" smtClean="0"/>
              <a:t>C++ </a:t>
            </a:r>
            <a:r>
              <a:rPr lang="en-US" b="0" dirty="0" smtClean="0"/>
              <a:t>programming language</a:t>
            </a:r>
          </a:p>
          <a:p>
            <a:pPr lvl="1"/>
            <a:r>
              <a:rPr lang="en-US" b="0" dirty="0" smtClean="0"/>
              <a:t>Understand Unified Modeling Language (</a:t>
            </a:r>
            <a:r>
              <a:rPr lang="en-US" dirty="0" smtClean="0"/>
              <a:t>UML</a:t>
            </a:r>
            <a:r>
              <a:rPr lang="en-US" b="0" dirty="0" smtClean="0"/>
              <a:t>) fundamentals </a:t>
            </a:r>
          </a:p>
          <a:p>
            <a:pPr lvl="1"/>
            <a:r>
              <a:rPr lang="en-US" b="0" dirty="0" smtClean="0"/>
              <a:t>Be familiar with </a:t>
            </a:r>
            <a:r>
              <a:rPr lang="en-US" dirty="0" smtClean="0"/>
              <a:t>WIZARD</a:t>
            </a:r>
            <a:r>
              <a:rPr lang="en-US" b="0" dirty="0" smtClean="0"/>
              <a:t> and WSF scripting Language</a:t>
            </a:r>
          </a:p>
          <a:p>
            <a:pPr lvl="2"/>
            <a:r>
              <a:rPr lang="en-US" dirty="0" smtClean="0"/>
              <a:t>AFSIM</a:t>
            </a:r>
            <a:r>
              <a:rPr lang="en-US" b="0" dirty="0" smtClean="0"/>
              <a:t> analyst course or equivalent experience is recommended</a:t>
            </a:r>
          </a:p>
          <a:p>
            <a:pPr lvl="1"/>
            <a:r>
              <a:rPr lang="en-US" b="0" dirty="0" smtClean="0"/>
              <a:t>Have available and be familiar with using </a:t>
            </a:r>
            <a:r>
              <a:rPr lang="en-US" dirty="0" smtClean="0"/>
              <a:t>Microsoft® Visual Studio 2017® </a:t>
            </a:r>
            <a:r>
              <a:rPr lang="en-US" b="0" dirty="0" smtClean="0"/>
              <a:t>to compile an application</a:t>
            </a:r>
          </a:p>
          <a:p>
            <a:pPr lvl="1"/>
            <a:r>
              <a:rPr lang="en-US" b="0" dirty="0" smtClean="0"/>
              <a:t>Be familiar with using Microsoft Windows® Explorer</a:t>
            </a:r>
          </a:p>
          <a:p>
            <a:pPr lvl="1"/>
            <a:r>
              <a:rPr lang="en-US" b="0" dirty="0" smtClean="0"/>
              <a:t>Have the latest version of the </a:t>
            </a:r>
            <a:r>
              <a:rPr lang="en-US" dirty="0" smtClean="0"/>
              <a:t>WIZARD</a:t>
            </a:r>
            <a:r>
              <a:rPr lang="en-US" b="0" dirty="0" smtClean="0"/>
              <a:t>, the </a:t>
            </a:r>
            <a:r>
              <a:rPr lang="en-US" dirty="0" smtClean="0"/>
              <a:t>AFSIM</a:t>
            </a:r>
            <a:r>
              <a:rPr lang="en-US" b="0" dirty="0" smtClean="0"/>
              <a:t> Integrated Development Environment (IDE) </a:t>
            </a:r>
            <a:r>
              <a:rPr lang="en-US" b="0" dirty="0"/>
              <a:t>installed. (Provided</a:t>
            </a:r>
            <a:r>
              <a:rPr lang="en-US" b="0" dirty="0" smtClean="0"/>
              <a:t>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3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8991600" cy="5228771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CMake generates multiple targets that can be built, including one for each executable, library, and set of tests. </a:t>
            </a:r>
          </a:p>
          <a:p>
            <a:r>
              <a:rPr lang="en-US" b="0" dirty="0" smtClean="0"/>
              <a:t>Additionally, these targets are important: </a:t>
            </a:r>
          </a:p>
          <a:p>
            <a:pPr lvl="1"/>
            <a:r>
              <a:rPr lang="en-US" b="0" dirty="0" smtClean="0"/>
              <a:t>Windows:</a:t>
            </a:r>
          </a:p>
          <a:p>
            <a:pPr lvl="2"/>
            <a:r>
              <a:rPr lang="en-US" dirty="0" smtClean="0"/>
              <a:t>RUN_TESTS</a:t>
            </a:r>
            <a:r>
              <a:rPr lang="en-US" b="0" dirty="0" smtClean="0"/>
              <a:t> - Run unit tests</a:t>
            </a:r>
            <a:endParaRPr lang="en-US" b="0" dirty="0"/>
          </a:p>
          <a:p>
            <a:pPr lvl="2"/>
            <a:r>
              <a:rPr lang="en-US" dirty="0" smtClean="0"/>
              <a:t>INSTALL</a:t>
            </a:r>
            <a:r>
              <a:rPr lang="en-US" b="0" dirty="0" smtClean="0"/>
              <a:t> - Generates an installation directory </a:t>
            </a:r>
            <a:r>
              <a:rPr lang="en-US" b="0" dirty="0"/>
              <a:t>(BUILD/</a:t>
            </a:r>
            <a:r>
              <a:rPr lang="en-US" b="0" dirty="0" err="1"/>
              <a:t>wsf_install</a:t>
            </a:r>
            <a:r>
              <a:rPr lang="en-US" b="0" dirty="0" smtClean="0"/>
              <a:t>)</a:t>
            </a:r>
          </a:p>
          <a:p>
            <a:pPr lvl="2"/>
            <a:r>
              <a:rPr lang="en-US" dirty="0" smtClean="0"/>
              <a:t>ALL_BUILD</a:t>
            </a:r>
            <a:r>
              <a:rPr lang="en-US" b="0" dirty="0" smtClean="0"/>
              <a:t>, </a:t>
            </a:r>
            <a:r>
              <a:rPr lang="en-US" dirty="0" smtClean="0"/>
              <a:t>ZERO_CHECK</a:t>
            </a:r>
            <a:r>
              <a:rPr lang="en-US" b="0" dirty="0" smtClean="0"/>
              <a:t> - Automatically generated by CMake for visual studio integration, ignore.</a:t>
            </a:r>
          </a:p>
          <a:p>
            <a:pPr lvl="2"/>
            <a:endParaRPr lang="en-US" b="0" dirty="0" smtClean="0"/>
          </a:p>
          <a:p>
            <a:pPr lvl="1"/>
            <a:r>
              <a:rPr lang="en-US" b="0" dirty="0" smtClean="0"/>
              <a:t>Linux: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ests</a:t>
            </a:r>
            <a:r>
              <a:rPr lang="en-US" b="0" dirty="0" smtClean="0"/>
              <a:t> – Run unit tests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nstall</a:t>
            </a:r>
            <a:r>
              <a:rPr lang="en-US" b="0" dirty="0" smtClean="0"/>
              <a:t> – Generates the installation directory (BUILD/</a:t>
            </a:r>
            <a:r>
              <a:rPr lang="en-US" b="0" dirty="0" err="1" smtClean="0"/>
              <a:t>wsf_install</a:t>
            </a:r>
            <a:r>
              <a:rPr lang="en-US" b="0" dirty="0" smtClean="0"/>
              <a:t>)</a:t>
            </a:r>
          </a:p>
          <a:p>
            <a:pPr lvl="2"/>
            <a:endParaRPr lang="en-US" b="0" dirty="0" smtClean="0"/>
          </a:p>
          <a:p>
            <a:pPr lvl="1"/>
            <a:r>
              <a:rPr lang="en-US" b="0" dirty="0" smtClean="0"/>
              <a:t>Common to both Platforms: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xxxx</a:t>
            </a:r>
            <a:r>
              <a:rPr lang="en-US" dirty="0" smtClean="0"/>
              <a:t>&gt;_AUTO_TEST </a:t>
            </a:r>
            <a:r>
              <a:rPr lang="en-US" b="0" dirty="0" smtClean="0"/>
              <a:t>– runs system integration tests for &lt;</a:t>
            </a:r>
            <a:r>
              <a:rPr lang="en-US" b="0" dirty="0" err="1" smtClean="0"/>
              <a:t>xxxx</a:t>
            </a:r>
            <a:r>
              <a:rPr lang="en-US" b="0" dirty="0" smtClean="0"/>
              <a:t>&gt; (&lt;</a:t>
            </a:r>
            <a:r>
              <a:rPr lang="en-US" b="0" dirty="0" err="1" smtClean="0"/>
              <a:t>xxxx</a:t>
            </a:r>
            <a:r>
              <a:rPr lang="en-US" b="0" dirty="0" smtClean="0"/>
              <a:t>&gt; is one of </a:t>
            </a:r>
            <a:r>
              <a:rPr lang="en-US" b="0" dirty="0"/>
              <a:t>“engage”, “mission”,  “</a:t>
            </a:r>
            <a:r>
              <a:rPr lang="en-US" b="0" dirty="0" err="1"/>
              <a:t>sensor_plot</a:t>
            </a:r>
            <a:r>
              <a:rPr lang="en-US" b="0" dirty="0"/>
              <a:t>”, “</a:t>
            </a:r>
            <a:r>
              <a:rPr lang="en-US" b="0" dirty="0" err="1"/>
              <a:t>weapon_tools</a:t>
            </a:r>
            <a:r>
              <a:rPr lang="en-US" b="0" dirty="0"/>
              <a:t>”) </a:t>
            </a:r>
            <a:endParaRPr lang="en-US" b="0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xxxx</a:t>
            </a:r>
            <a:r>
              <a:rPr lang="en-US" dirty="0" smtClean="0"/>
              <a:t>&gt;_REGRESSION_TEST </a:t>
            </a:r>
            <a:r>
              <a:rPr lang="en-US" b="0" dirty="0" smtClean="0"/>
              <a:t>– runs the regression tests for &lt;</a:t>
            </a:r>
            <a:r>
              <a:rPr lang="en-US" b="0" dirty="0" err="1" smtClean="0"/>
              <a:t>xxxx</a:t>
            </a:r>
            <a:r>
              <a:rPr lang="en-US" b="0" dirty="0" smtClean="0"/>
              <a:t>&gt; (&lt;</a:t>
            </a:r>
            <a:r>
              <a:rPr lang="en-US" b="0" dirty="0" err="1" smtClean="0"/>
              <a:t>xxxx</a:t>
            </a:r>
            <a:r>
              <a:rPr lang="en-US" b="0" dirty="0" smtClean="0"/>
              <a:t>&gt; is one of “engage”, “mission”,  “</a:t>
            </a:r>
            <a:r>
              <a:rPr lang="en-US" b="0" dirty="0" err="1" smtClean="0"/>
              <a:t>sensor_plot</a:t>
            </a:r>
            <a:r>
              <a:rPr lang="en-US" b="0" dirty="0" smtClean="0"/>
              <a:t>”, “</a:t>
            </a:r>
            <a:r>
              <a:rPr lang="en-US" b="0" dirty="0" err="1" smtClean="0"/>
              <a:t>weapon_tools</a:t>
            </a:r>
            <a:r>
              <a:rPr lang="en-US" b="0" dirty="0" smtClean="0"/>
              <a:t>”)</a:t>
            </a:r>
          </a:p>
          <a:p>
            <a:pPr lvl="2"/>
            <a:r>
              <a:rPr lang="en-US" dirty="0"/>
              <a:t>DOCUMENTATION</a:t>
            </a:r>
            <a:r>
              <a:rPr lang="en-US" b="0" dirty="0"/>
              <a:t> – builds the sphinx documentation system (for users)</a:t>
            </a:r>
          </a:p>
          <a:p>
            <a:pPr lvl="2"/>
            <a:r>
              <a:rPr lang="en-US" dirty="0"/>
              <a:t>DOXYGEN</a:t>
            </a:r>
            <a:r>
              <a:rPr lang="en-US" b="0" dirty="0"/>
              <a:t> – builds the </a:t>
            </a:r>
            <a:r>
              <a:rPr lang="en-US" b="0" dirty="0" err="1"/>
              <a:t>doxygen</a:t>
            </a:r>
            <a:r>
              <a:rPr lang="en-US" b="0" dirty="0"/>
              <a:t> documentation (for developers</a:t>
            </a:r>
            <a:r>
              <a:rPr lang="en-US" b="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325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391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to manually execute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again if new files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'Generate' button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cmake-gui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command-line from the build directory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CMake Visual Studio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CMakeLists.txt file is modified, you will be prompted to reload projects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 'yes to all'.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good idea to manually press 'generate'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cmake-gui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any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update or explicit change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CMakeLists.txt file.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using 'make' is usually enough to update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configuration changes.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when new files are added is an explicit call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necessary.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“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VERBOSE=1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to troubleshoot build problems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“make –j”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(e.g.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“make -j20”)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parallel computation</a:t>
            </a:r>
          </a:p>
        </p:txBody>
      </p:sp>
    </p:spTree>
    <p:extLst>
      <p:ext uri="{BB962C8B-B14F-4D97-AF65-F5344CB8AC3E}">
        <p14:creationId xmlns:p14="http://schemas.microsoft.com/office/powerpoint/2010/main" val="149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- Linux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1430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one can do the entire build on Linux 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swdev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/build folder do: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cmake-gui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sure the source and build directories are set correctly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we assume 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swdev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/build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the build directory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you can create other folders to use for builds as well – such as 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swdev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/DEBUG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swdev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SpecialBUILD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Press the configure button and then press the generate button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line, cd into the build directory 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swdev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/build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(or 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afsim_dev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/build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if you downloaded the repositories 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lab)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your laptop/desktop has 6 processor cores (with 2 virtual processors per core), then do the following at the command line: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cmake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--build . --target all -- -j12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install, run the following in the build directory: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cmake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--build . --target install -- -j12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unit tests, run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in the build directory: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cmake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--build . --target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test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-- -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j12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 smtClean="0"/>
              <a:t>We Will Need a “Plug-in” (</a:t>
            </a:r>
            <a:r>
              <a:rPr lang="en-US" b="0" dirty="0" err="1" smtClean="0"/>
              <a:t>dll</a:t>
            </a:r>
            <a:r>
              <a:rPr lang="en-US" b="0" dirty="0" smtClean="0"/>
              <a:t>-based) Version of </a:t>
            </a:r>
            <a:r>
              <a:rPr lang="en-US" dirty="0" smtClean="0"/>
              <a:t>mission</a:t>
            </a:r>
            <a:r>
              <a:rPr lang="en-US" b="0" dirty="0" smtClean="0"/>
              <a:t> for the Labs</a:t>
            </a:r>
          </a:p>
          <a:p>
            <a:r>
              <a:rPr lang="en-US" dirty="0"/>
              <a:t>M</a:t>
            </a:r>
            <a:r>
              <a:rPr lang="en-US" dirty="0" smtClean="0"/>
              <a:t>ission</a:t>
            </a:r>
            <a:r>
              <a:rPr lang="en-US" b="0" dirty="0" smtClean="0"/>
              <a:t> is the Baseline </a:t>
            </a:r>
            <a:r>
              <a:rPr lang="en-US" dirty="0" smtClean="0"/>
              <a:t>AFSIM</a:t>
            </a:r>
            <a:r>
              <a:rPr lang="en-US" b="0" dirty="0" smtClean="0"/>
              <a:t> Simulation Application</a:t>
            </a:r>
          </a:p>
          <a:p>
            <a:pPr lvl="1"/>
            <a:r>
              <a:rPr lang="en-US" b="0" dirty="0" smtClean="0"/>
              <a:t>Reads text files containing AFSIM commands and executes the simulation, advancing through time, moving platforms, making decisions and performing interactions between objects.</a:t>
            </a:r>
          </a:p>
          <a:p>
            <a:r>
              <a:rPr lang="en-US" b="0" dirty="0" smtClean="0"/>
              <a:t>Execution modes are as follows:</a:t>
            </a:r>
          </a:p>
          <a:p>
            <a:pPr lvl="1"/>
            <a:r>
              <a:rPr lang="en-US" b="0" dirty="0" smtClean="0"/>
              <a:t>Event-stepped or frame-stepped</a:t>
            </a:r>
          </a:p>
          <a:p>
            <a:pPr lvl="1"/>
            <a:r>
              <a:rPr lang="en-US" b="0" dirty="0" smtClean="0"/>
              <a:t>Non-real time or real time</a:t>
            </a:r>
          </a:p>
          <a:p>
            <a:pPr lvl="1"/>
            <a:r>
              <a:rPr lang="en-US" b="0" dirty="0" smtClean="0"/>
              <a:t>Purely constructive including multiple Monte Carlo Iterations</a:t>
            </a:r>
          </a:p>
          <a:p>
            <a:pPr lvl="1"/>
            <a:r>
              <a:rPr lang="en-US" b="0" dirty="0" smtClean="0"/>
              <a:t>As part of a Distributed Interactive Simulation (DIS) exercise</a:t>
            </a:r>
          </a:p>
          <a:p>
            <a:r>
              <a:rPr lang="en-US" sz="2500" b="0" dirty="0" smtClean="0"/>
              <a:t>Using CMake, </a:t>
            </a:r>
            <a:r>
              <a:rPr lang="en-US" sz="2500" dirty="0" smtClean="0"/>
              <a:t>AFSIM</a:t>
            </a:r>
            <a:r>
              <a:rPr lang="en-US" sz="2500" b="0" dirty="0" smtClean="0"/>
              <a:t> Executables like </a:t>
            </a:r>
            <a:r>
              <a:rPr lang="en-US" sz="2500" dirty="0" smtClean="0"/>
              <a:t>mission</a:t>
            </a:r>
            <a:r>
              <a:rPr lang="en-US" sz="2500" b="0" dirty="0" smtClean="0"/>
              <a:t> are built for Linux and Windows Using the Same set of Configuration Files</a:t>
            </a:r>
          </a:p>
          <a:p>
            <a:pPr lvl="1"/>
            <a:r>
              <a:rPr lang="en-US" b="0" dirty="0" smtClean="0"/>
              <a:t>May also build for other platforms (not tested)!</a:t>
            </a:r>
          </a:p>
          <a:p>
            <a:r>
              <a:rPr lang="en-US" sz="2500" b="0" dirty="0" smtClean="0"/>
              <a:t>Using CMake Also Provides Easy Configuration Management to Include or Exclude Capabilities</a:t>
            </a:r>
          </a:p>
          <a:p>
            <a:pPr>
              <a:buNone/>
            </a:pPr>
            <a:endParaRPr lang="en-US" sz="1800" b="0" dirty="0" smtClean="0"/>
          </a:p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0398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Standard AFSIM</a:t>
            </a:r>
            <a:br>
              <a:rPr lang="en-US" dirty="0"/>
            </a:br>
            <a:r>
              <a:rPr lang="en-US" kern="0" dirty="0"/>
              <a:t>Applications </a:t>
            </a:r>
            <a:r>
              <a:rPr lang="en-US" kern="0" dirty="0" smtClean="0"/>
              <a:t>(1/8)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smtClean="0"/>
              <a:t>Ensure that you have downloaded the 3</a:t>
            </a:r>
            <a:r>
              <a:rPr lang="en-US" b="0" baseline="30000" dirty="0" smtClean="0"/>
              <a:t>rd</a:t>
            </a:r>
            <a:r>
              <a:rPr lang="en-US" b="0" dirty="0" smtClean="0"/>
              <a:t>_party resources from DI2E</a:t>
            </a:r>
          </a:p>
          <a:p>
            <a:r>
              <a:rPr lang="en-US" b="0" dirty="0" smtClean="0"/>
              <a:t>Ensure that you have downloaded the vtk_resources.tar.gz file from DI2E</a:t>
            </a:r>
          </a:p>
          <a:p>
            <a:r>
              <a:rPr lang="en-US" b="0" dirty="0" smtClean="0"/>
              <a:t>Create the directory …/</a:t>
            </a:r>
            <a:r>
              <a:rPr lang="en-US" b="0" dirty="0" err="1" smtClean="0"/>
              <a:t>swdev</a:t>
            </a:r>
            <a:r>
              <a:rPr lang="en-US" b="0" dirty="0" smtClean="0"/>
              <a:t>/dependencies</a:t>
            </a:r>
          </a:p>
          <a:p>
            <a:r>
              <a:rPr lang="en-US" b="0" dirty="0" smtClean="0"/>
              <a:t>Create the directory …/</a:t>
            </a:r>
            <a:r>
              <a:rPr lang="en-US" b="0" dirty="0" err="1" smtClean="0"/>
              <a:t>swdev</a:t>
            </a:r>
            <a:r>
              <a:rPr lang="en-US" b="0" dirty="0" smtClean="0"/>
              <a:t>/dependencies/resources</a:t>
            </a:r>
          </a:p>
          <a:p>
            <a:r>
              <a:rPr lang="en-US" b="0" dirty="0" smtClean="0"/>
              <a:t>Move the 3rd_party directory into …/</a:t>
            </a:r>
            <a:r>
              <a:rPr lang="en-US" b="0" dirty="0" err="1" smtClean="0"/>
              <a:t>swdev</a:t>
            </a:r>
            <a:r>
              <a:rPr lang="en-US" b="0" dirty="0" smtClean="0"/>
              <a:t>/dependencies</a:t>
            </a:r>
          </a:p>
          <a:p>
            <a:r>
              <a:rPr lang="en-US" b="0" dirty="0" smtClean="0"/>
              <a:t>Move the file vtk_resources.tar.gz into …/</a:t>
            </a:r>
            <a:r>
              <a:rPr lang="en-US" b="0" dirty="0" err="1" smtClean="0"/>
              <a:t>swdev</a:t>
            </a:r>
            <a:r>
              <a:rPr lang="en-US" b="0" dirty="0" smtClean="0"/>
              <a:t>/dependencies/resources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300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err="1"/>
              <a:t>S</a:t>
            </a:r>
            <a:r>
              <a:rPr lang="en-US" dirty="0" err="1" smtClean="0"/>
              <a:t>tandarad</a:t>
            </a:r>
            <a:r>
              <a:rPr lang="en-US" dirty="0" smtClean="0"/>
              <a:t> AFSIM Applications (2/8)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12" y="1555996"/>
            <a:ext cx="8229600" cy="4864142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 smtClean="0"/>
              <a:t>Navigate to:  …./training/developer/core/labs</a:t>
            </a:r>
          </a:p>
          <a:p>
            <a:r>
              <a:rPr lang="en-US" b="0" dirty="0" smtClean="0"/>
              <a:t>Edit the file “</a:t>
            </a:r>
            <a:r>
              <a:rPr lang="en-US" b="0" dirty="0" err="1" smtClean="0"/>
              <a:t>config.cmake</a:t>
            </a:r>
            <a:r>
              <a:rPr lang="en-US" b="0" dirty="0" smtClean="0"/>
              <a:t>"</a:t>
            </a:r>
          </a:p>
          <a:p>
            <a:r>
              <a:rPr lang="en-US" b="0" dirty="0" smtClean="0"/>
              <a:t>Lines 16-18 set the CMAKE_GENERATOR variable</a:t>
            </a:r>
          </a:p>
          <a:p>
            <a:pPr lvl="1"/>
            <a:r>
              <a:rPr lang="en-US" b="0" dirty="0" smtClean="0"/>
              <a:t>The choices are:  </a:t>
            </a:r>
          </a:p>
          <a:p>
            <a:pPr lvl="2"/>
            <a:r>
              <a:rPr lang="en-US" b="0" dirty="0" smtClean="0"/>
              <a:t>Visual Studio 2017</a:t>
            </a:r>
          </a:p>
          <a:p>
            <a:pPr lvl="2"/>
            <a:r>
              <a:rPr lang="en-US" b="0" dirty="0" smtClean="0"/>
              <a:t>Visual Studio 2019, and </a:t>
            </a:r>
          </a:p>
          <a:p>
            <a:pPr lvl="2"/>
            <a:r>
              <a:rPr lang="en-US" b="0" dirty="0" smtClean="0"/>
              <a:t>Unix </a:t>
            </a:r>
            <a:r>
              <a:rPr lang="en-US" b="0" dirty="0" err="1" smtClean="0"/>
              <a:t>Makefiles</a:t>
            </a:r>
            <a:r>
              <a:rPr lang="en-US" b="0" dirty="0" smtClean="0"/>
              <a:t> (Linux)</a:t>
            </a:r>
          </a:p>
          <a:p>
            <a:pPr lvl="1"/>
            <a:r>
              <a:rPr lang="en-US" b="0" dirty="0" smtClean="0"/>
              <a:t>Uncomment </a:t>
            </a:r>
            <a:r>
              <a:rPr lang="en-US" b="0" dirty="0"/>
              <a:t>the </a:t>
            </a:r>
            <a:r>
              <a:rPr lang="en-US" b="0" dirty="0" smtClean="0"/>
              <a:t>line for the build tool </a:t>
            </a:r>
            <a:r>
              <a:rPr lang="en-US" b="0" dirty="0"/>
              <a:t>that you </a:t>
            </a:r>
            <a:r>
              <a:rPr lang="en-US" b="0" dirty="0" smtClean="0"/>
              <a:t>want </a:t>
            </a:r>
            <a:r>
              <a:rPr lang="en-US" b="0" dirty="0"/>
              <a:t>to use</a:t>
            </a:r>
          </a:p>
          <a:p>
            <a:pPr lvl="1"/>
            <a:r>
              <a:rPr lang="en-US" b="0" dirty="0" smtClean="0"/>
              <a:t>Comment out the lines that you don’t want to use</a:t>
            </a:r>
          </a:p>
          <a:p>
            <a:r>
              <a:rPr lang="en-US" b="0" dirty="0" smtClean="0"/>
              <a:t>If you selected one of the Visual Studio generators, then uncomment line 22 for the CMAKE_GENERATOR_PLATFORM variable</a:t>
            </a:r>
          </a:p>
          <a:p>
            <a:r>
              <a:rPr lang="en-US" b="0" dirty="0" smtClean="0"/>
              <a:t>If you want to build the training with a Unity build, then uncomment lines 27 and 28</a:t>
            </a:r>
          </a:p>
          <a:p>
            <a:r>
              <a:rPr lang="en-US" b="0" dirty="0" smtClean="0"/>
              <a:t>The build targets are specified in lines 34-55.  Change the value from FALSE to TRUE for any targets you want to build  </a:t>
            </a:r>
          </a:p>
          <a:p>
            <a:pPr lvl="1"/>
            <a:r>
              <a:rPr lang="en-US" b="0" dirty="0" smtClean="0"/>
              <a:t>Initially, only </a:t>
            </a:r>
            <a:r>
              <a:rPr lang="en-US" b="0" dirty="0" err="1" smtClean="0"/>
              <a:t>BUILD_WITH_mission</a:t>
            </a:r>
            <a:r>
              <a:rPr lang="en-US" b="0" dirty="0" smtClean="0"/>
              <a:t> is set to TRUE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333869" y="1138538"/>
            <a:ext cx="3790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Configuring for the first build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2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629400" cy="533400"/>
          </a:xfrm>
        </p:spPr>
        <p:txBody>
          <a:bodyPr/>
          <a:lstStyle/>
          <a:p>
            <a:r>
              <a:rPr lang="en-US" dirty="0" smtClean="0"/>
              <a:t>Building the Standard AFSIM</a:t>
            </a:r>
            <a:br>
              <a:rPr lang="en-US" dirty="0" smtClean="0"/>
            </a:br>
            <a:r>
              <a:rPr lang="en-US" kern="0" dirty="0"/>
              <a:t>Applications </a:t>
            </a:r>
            <a:r>
              <a:rPr lang="en-US" kern="0" dirty="0" smtClean="0"/>
              <a:t>(3a / 8)</a:t>
            </a:r>
            <a:r>
              <a:rPr lang="en-US" kern="0" dirty="0" smtClean="0">
                <a:solidFill>
                  <a:srgbClr val="0039A6"/>
                </a:solidFill>
              </a:rPr>
              <a:t/>
            </a:r>
            <a:br>
              <a:rPr lang="en-US" kern="0" dirty="0" smtClean="0">
                <a:solidFill>
                  <a:srgbClr val="0039A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99"/>
            <a:ext cx="9143999" cy="5197025"/>
          </a:xfrm>
        </p:spPr>
        <p:txBody>
          <a:bodyPr lIns="0" rIns="0">
            <a:normAutofit fontScale="85000" lnSpcReduction="10000"/>
          </a:bodyPr>
          <a:lstStyle/>
          <a:p>
            <a:r>
              <a:rPr lang="en-US" b="0" dirty="0" smtClean="0"/>
              <a:t>Time for the first build! of </a:t>
            </a:r>
            <a:r>
              <a:rPr lang="en-US" dirty="0" smtClean="0"/>
              <a:t>mission</a:t>
            </a:r>
            <a:r>
              <a:rPr lang="en-US" b="0" dirty="0" smtClean="0"/>
              <a:t>!</a:t>
            </a:r>
          </a:p>
          <a:p>
            <a:pPr lvl="1"/>
            <a:r>
              <a:rPr lang="en-US" b="0" dirty="0" smtClean="0"/>
              <a:t>Open </a:t>
            </a:r>
            <a:r>
              <a:rPr lang="en-US" b="0" dirty="0"/>
              <a:t>a </a:t>
            </a:r>
            <a:r>
              <a:rPr lang="en-US" b="0" dirty="0" smtClean="0"/>
              <a:t>Windows </a:t>
            </a:r>
            <a:r>
              <a:rPr lang="en-US" b="0" dirty="0" err="1" smtClean="0"/>
              <a:t>cmd</a:t>
            </a:r>
            <a:r>
              <a:rPr lang="en-US" b="0" dirty="0" smtClean="0"/>
              <a:t> window</a:t>
            </a:r>
            <a:endParaRPr lang="en-US" b="0" dirty="0" smtClean="0"/>
          </a:p>
          <a:p>
            <a:r>
              <a:rPr lang="en-US" dirty="0" smtClean="0"/>
              <a:t>Windows commands for AFSIM Release </a:t>
            </a:r>
            <a:r>
              <a:rPr lang="en-US" b="0" dirty="0" smtClean="0"/>
              <a:t>(for AFSIM 2.2202 or higher):</a:t>
            </a:r>
          </a:p>
          <a:p>
            <a:pPr lvl="1">
              <a:spcAft>
                <a:spcPts val="600"/>
              </a:spcAft>
            </a:pPr>
            <a:r>
              <a:rPr lang="en-US" b="0" dirty="0" smtClean="0"/>
              <a:t>Navigate to the directory: </a:t>
            </a:r>
            <a:r>
              <a:rPr lang="en-US" dirty="0" smtClean="0"/>
              <a:t>…\AFSIM-2.x.x-zzz\training\developer\core\labs</a:t>
            </a:r>
          </a:p>
          <a:p>
            <a:pPr lvl="2">
              <a:spcAft>
                <a:spcPts val="600"/>
              </a:spcAft>
            </a:pPr>
            <a:r>
              <a:rPr lang="en-US" b="0" dirty="0"/>
              <a:t>Where '2.x.x' is the version of the release and '</a:t>
            </a:r>
            <a:r>
              <a:rPr lang="en-US" b="0" dirty="0" err="1"/>
              <a:t>zzz</a:t>
            </a:r>
            <a:r>
              <a:rPr lang="en-US" b="0" dirty="0"/>
              <a:t>' is any additional part of the </a:t>
            </a:r>
            <a:r>
              <a:rPr lang="en-US" b="0" dirty="0" smtClean="0"/>
              <a:t> folder name</a:t>
            </a:r>
          </a:p>
          <a:p>
            <a:pPr lvl="1">
              <a:spcAft>
                <a:spcPts val="600"/>
              </a:spcAft>
            </a:pPr>
            <a:r>
              <a:rPr lang="en-US" b="0" dirty="0" smtClean="0"/>
              <a:t>Execute the commands:  </a:t>
            </a:r>
          </a:p>
          <a:p>
            <a:pPr marL="609569" lvl="1" indent="0">
              <a:buNone/>
              <a:tabLst>
                <a:tab pos="971550" algn="l"/>
              </a:tabLst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&gt; set </a:t>
            </a:r>
            <a:r>
              <a:rPr lang="en-US" sz="1800" dirty="0" err="1" smtClean="0">
                <a:latin typeface="Consolas" panose="020B0609020204030204" pitchFamily="49" charset="0"/>
              </a:rPr>
              <a:t>scriptpath</a:t>
            </a:r>
            <a:r>
              <a:rPr lang="en-US" sz="1800" dirty="0" smtClean="0">
                <a:latin typeface="Consolas" panose="020B0609020204030204" pitchFamily="49" charset="0"/>
              </a:rPr>
              <a:t>=%cd%\</a:t>
            </a:r>
            <a:r>
              <a:rPr lang="en-US" sz="1800" dirty="0" err="1" smtClean="0">
                <a:latin typeface="Consolas" panose="020B0609020204030204" pitchFamily="49" charset="0"/>
              </a:rPr>
              <a:t>config.cmake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 cd </a:t>
            </a:r>
            <a:r>
              <a:rPr lang="en-US" sz="1800" dirty="0" err="1" smtClean="0">
                <a:latin typeface="Consolas" panose="020B0609020204030204" pitchFamily="49" charset="0"/>
              </a:rPr>
              <a:t>inwork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 set </a:t>
            </a:r>
            <a:r>
              <a:rPr lang="en-US" sz="1800" dirty="0" err="1" smtClean="0">
                <a:latin typeface="Consolas" panose="020B0609020204030204" pitchFamily="49" charset="0"/>
              </a:rPr>
              <a:t>extpath</a:t>
            </a:r>
            <a:r>
              <a:rPr lang="en-US" sz="1800" dirty="0" smtClean="0">
                <a:latin typeface="Consolas" panose="020B0609020204030204" pitchFamily="49" charset="0"/>
              </a:rPr>
              <a:t>=%cd%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 cd ..\..\..\..\..\</a:t>
            </a:r>
            <a:r>
              <a:rPr lang="en-US" sz="1800" dirty="0" err="1" smtClean="0">
                <a:latin typeface="Consolas" panose="020B0609020204030204" pitchFamily="49" charset="0"/>
              </a:rPr>
              <a:t>swdev</a:t>
            </a:r>
            <a:r>
              <a:rPr lang="en-US" sz="1800" dirty="0">
                <a:latin typeface="Consolas" panose="020B0609020204030204" pitchFamily="49" charset="0"/>
              </a:rPr>
              <a:t>\</a:t>
            </a:r>
            <a:r>
              <a:rPr lang="en-US" sz="1800" dirty="0" err="1" smtClean="0">
                <a:latin typeface="Consolas" panose="020B0609020204030204" pitchFamily="49" charset="0"/>
              </a:rPr>
              <a:t>src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 set </a:t>
            </a:r>
            <a:r>
              <a:rPr lang="en-US" sz="1800" dirty="0" err="1" smtClean="0">
                <a:latin typeface="Consolas" panose="020B0609020204030204" pitchFamily="49" charset="0"/>
              </a:rPr>
              <a:t>srcpath</a:t>
            </a:r>
            <a:r>
              <a:rPr lang="en-US" sz="1800" dirty="0" smtClean="0">
                <a:latin typeface="Consolas" panose="020B0609020204030204" pitchFamily="49" charset="0"/>
              </a:rPr>
              <a:t>=%cd%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 cd ..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mkdir</a:t>
            </a:r>
            <a:r>
              <a:rPr lang="en-US" sz="1800" dirty="0" smtClean="0">
                <a:latin typeface="Consolas" panose="020B0609020204030204" pitchFamily="49" charset="0"/>
              </a:rPr>
              <a:t> build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 cd build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cmake</a:t>
            </a:r>
            <a:r>
              <a:rPr lang="en-US" sz="1800" dirty="0" smtClean="0">
                <a:latin typeface="Consolas" panose="020B0609020204030204" pitchFamily="49" charset="0"/>
              </a:rPr>
              <a:t> –C %</a:t>
            </a:r>
            <a:r>
              <a:rPr lang="en-US" sz="1800" dirty="0" err="1" smtClean="0">
                <a:latin typeface="Consolas" panose="020B0609020204030204" pitchFamily="49" charset="0"/>
              </a:rPr>
              <a:t>scriptpath</a:t>
            </a:r>
            <a:r>
              <a:rPr lang="en-US" sz="1800" dirty="0" smtClean="0">
                <a:latin typeface="Consolas" panose="020B0609020204030204" pitchFamily="49" charset="0"/>
              </a:rPr>
              <a:t>% –DWSF_ADD_EXTENSION_PATH:PATH=%</a:t>
            </a:r>
            <a:r>
              <a:rPr lang="en-US" sz="1800" dirty="0" err="1" smtClean="0">
                <a:latin typeface="Consolas" panose="020B0609020204030204" pitchFamily="49" charset="0"/>
              </a:rPr>
              <a:t>extpath</a:t>
            </a:r>
            <a:r>
              <a:rPr lang="en-US" sz="1800" dirty="0" smtClean="0">
                <a:latin typeface="Consolas" panose="020B0609020204030204" pitchFamily="49" charset="0"/>
              </a:rPr>
              <a:t>% –B . –S %</a:t>
            </a:r>
            <a:r>
              <a:rPr lang="en-US" sz="1800" dirty="0" err="1" smtClean="0">
                <a:latin typeface="Consolas" panose="020B0609020204030204" pitchFamily="49" charset="0"/>
              </a:rPr>
              <a:t>srcpath</a:t>
            </a:r>
            <a:r>
              <a:rPr lang="en-US" sz="1800" dirty="0" smtClean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8405" y="5304497"/>
            <a:ext cx="467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this </a:t>
            </a:r>
            <a:r>
              <a:rPr lang="en-US" dirty="0">
                <a:solidFill>
                  <a:srgbClr val="0000CC"/>
                </a:solidFill>
              </a:rPr>
              <a:t>step not necessary if build directory exists</a:t>
            </a:r>
            <a:endParaRPr lang="en-US" dirty="0">
              <a:solidFill>
                <a:srgbClr val="0000CC"/>
              </a:solidFill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02295" y="5494689"/>
            <a:ext cx="906114" cy="0"/>
          </a:xfrm>
          <a:prstGeom prst="straightConnector1">
            <a:avLst/>
          </a:prstGeom>
          <a:ln w="127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629400" cy="533400"/>
          </a:xfrm>
        </p:spPr>
        <p:txBody>
          <a:bodyPr/>
          <a:lstStyle/>
          <a:p>
            <a:r>
              <a:rPr lang="en-US" dirty="0" smtClean="0"/>
              <a:t>Building the Standard AFSIM</a:t>
            </a:r>
            <a:br>
              <a:rPr lang="en-US" dirty="0" smtClean="0"/>
            </a:br>
            <a:r>
              <a:rPr lang="en-US" kern="0" dirty="0"/>
              <a:t>Applications </a:t>
            </a:r>
            <a:r>
              <a:rPr lang="en-US" kern="0" dirty="0" smtClean="0"/>
              <a:t>(3b / 8)</a:t>
            </a:r>
            <a:r>
              <a:rPr lang="en-US" kern="0" dirty="0">
                <a:solidFill>
                  <a:srgbClr val="0039A6"/>
                </a:solidFill>
              </a:rPr>
              <a:t/>
            </a:r>
            <a:br>
              <a:rPr lang="en-US" kern="0" dirty="0">
                <a:solidFill>
                  <a:srgbClr val="0039A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99"/>
            <a:ext cx="9143999" cy="5197025"/>
          </a:xfrm>
        </p:spPr>
        <p:txBody>
          <a:bodyPr lIns="0" rIns="0">
            <a:normAutofit fontScale="85000" lnSpcReduction="10000"/>
          </a:bodyPr>
          <a:lstStyle/>
          <a:p>
            <a:r>
              <a:rPr lang="en-US" b="0" dirty="0" smtClean="0"/>
              <a:t>Time for the first build! of </a:t>
            </a:r>
            <a:r>
              <a:rPr lang="en-US" dirty="0" smtClean="0"/>
              <a:t>mission</a:t>
            </a:r>
            <a:r>
              <a:rPr lang="en-US" b="0" dirty="0" smtClean="0"/>
              <a:t>!</a:t>
            </a:r>
          </a:p>
          <a:p>
            <a:pPr lvl="1"/>
            <a:r>
              <a:rPr lang="en-US" b="0" dirty="0" smtClean="0"/>
              <a:t>Open </a:t>
            </a:r>
            <a:r>
              <a:rPr lang="en-US" b="0" dirty="0"/>
              <a:t>a </a:t>
            </a:r>
            <a:r>
              <a:rPr lang="en-US" b="0" dirty="0" err="1" smtClean="0"/>
              <a:t>git</a:t>
            </a:r>
            <a:r>
              <a:rPr lang="en-US" b="0" dirty="0" smtClean="0"/>
              <a:t>-bash (Windows), terminal </a:t>
            </a:r>
            <a:r>
              <a:rPr lang="en-US" b="0" dirty="0"/>
              <a:t>or </a:t>
            </a:r>
            <a:r>
              <a:rPr lang="en-US" b="0" dirty="0" err="1" smtClean="0"/>
              <a:t>xterm</a:t>
            </a:r>
            <a:r>
              <a:rPr lang="en-US" b="0" dirty="0" smtClean="0"/>
              <a:t> (Linux) window</a:t>
            </a:r>
          </a:p>
          <a:p>
            <a:r>
              <a:rPr lang="en-US" dirty="0" smtClean="0"/>
              <a:t>Bash commands for AFSIM Release </a:t>
            </a:r>
            <a:r>
              <a:rPr lang="en-US" b="0" dirty="0" smtClean="0"/>
              <a:t>(for AFSIM 2.2202 or higher):</a:t>
            </a:r>
          </a:p>
          <a:p>
            <a:pPr lvl="1">
              <a:spcAft>
                <a:spcPts val="600"/>
              </a:spcAft>
            </a:pPr>
            <a:r>
              <a:rPr lang="en-US" b="0" dirty="0" smtClean="0"/>
              <a:t>Navigate to the directory: </a:t>
            </a:r>
            <a:r>
              <a:rPr lang="en-US" dirty="0" smtClean="0"/>
              <a:t>…/AFSIM-2.x.x-zzz/training/developer/core/labs</a:t>
            </a:r>
          </a:p>
          <a:p>
            <a:pPr lvl="2">
              <a:spcAft>
                <a:spcPts val="600"/>
              </a:spcAft>
            </a:pPr>
            <a:r>
              <a:rPr lang="en-US" b="0" dirty="0"/>
              <a:t>Where '2.x.x' is the version of the release and '</a:t>
            </a:r>
            <a:r>
              <a:rPr lang="en-US" b="0" dirty="0" err="1"/>
              <a:t>zzz</a:t>
            </a:r>
            <a:r>
              <a:rPr lang="en-US" b="0" dirty="0"/>
              <a:t>' is any additional part of the </a:t>
            </a:r>
            <a:r>
              <a:rPr lang="en-US" b="0" dirty="0" smtClean="0"/>
              <a:t> folder name</a:t>
            </a:r>
          </a:p>
          <a:p>
            <a:pPr lvl="1">
              <a:spcAft>
                <a:spcPts val="600"/>
              </a:spcAft>
            </a:pPr>
            <a:r>
              <a:rPr lang="en-US" b="0" dirty="0" smtClean="0"/>
              <a:t>Execute the commands:  </a:t>
            </a:r>
          </a:p>
          <a:p>
            <a:pPr marL="609569" lvl="1" indent="0">
              <a:buNone/>
              <a:tabLst>
                <a:tab pos="971550" algn="l"/>
              </a:tabLst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$ </a:t>
            </a:r>
            <a:r>
              <a:rPr lang="en-US" sz="1800" dirty="0" err="1" smtClean="0">
                <a:latin typeface="Consolas" panose="020B0609020204030204" pitchFamily="49" charset="0"/>
              </a:rPr>
              <a:t>scriptpath</a:t>
            </a:r>
            <a:r>
              <a:rPr lang="en-US" sz="1800" dirty="0" smtClean="0">
                <a:latin typeface="Consolas" panose="020B0609020204030204" pitchFamily="49" charset="0"/>
              </a:rPr>
              <a:t>=$PWD/</a:t>
            </a:r>
            <a:r>
              <a:rPr lang="en-US" sz="1800" dirty="0" err="1" smtClean="0">
                <a:latin typeface="Consolas" panose="020B0609020204030204" pitchFamily="49" charset="0"/>
              </a:rPr>
              <a:t>config.cmake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$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cd </a:t>
            </a:r>
            <a:r>
              <a:rPr lang="en-US" sz="1800" dirty="0" err="1" smtClean="0">
                <a:latin typeface="Consolas" panose="020B0609020204030204" pitchFamily="49" charset="0"/>
              </a:rPr>
              <a:t>inwork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$ </a:t>
            </a:r>
            <a:r>
              <a:rPr lang="en-US" sz="1800" dirty="0" err="1" smtClean="0">
                <a:latin typeface="Consolas" panose="020B0609020204030204" pitchFamily="49" charset="0"/>
              </a:rPr>
              <a:t>extpath</a:t>
            </a:r>
            <a:r>
              <a:rPr lang="en-US" sz="1800" dirty="0" smtClean="0">
                <a:latin typeface="Consolas" panose="020B0609020204030204" pitchFamily="49" charset="0"/>
              </a:rPr>
              <a:t>=$PWD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$ cd ../../../../../</a:t>
            </a:r>
            <a:r>
              <a:rPr lang="en-US" sz="1800" dirty="0" err="1" smtClean="0">
                <a:latin typeface="Consolas" panose="020B0609020204030204" pitchFamily="49" charset="0"/>
              </a:rPr>
              <a:t>swdev</a:t>
            </a:r>
            <a:r>
              <a:rPr lang="en-US" sz="1800" dirty="0" smtClean="0">
                <a:latin typeface="Consolas" panose="020B0609020204030204" pitchFamily="49" charset="0"/>
              </a:rPr>
              <a:t>/</a:t>
            </a:r>
            <a:r>
              <a:rPr lang="en-US" sz="1800" dirty="0" err="1" smtClean="0">
                <a:latin typeface="Consolas" panose="020B0609020204030204" pitchFamily="49" charset="0"/>
              </a:rPr>
              <a:t>src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$ </a:t>
            </a:r>
            <a:r>
              <a:rPr lang="en-US" sz="1800" dirty="0" err="1" smtClean="0">
                <a:latin typeface="Consolas" panose="020B0609020204030204" pitchFamily="49" charset="0"/>
              </a:rPr>
              <a:t>srcpath</a:t>
            </a:r>
            <a:r>
              <a:rPr lang="en-US" sz="1800" dirty="0" smtClean="0">
                <a:latin typeface="Consolas" panose="020B0609020204030204" pitchFamily="49" charset="0"/>
              </a:rPr>
              <a:t>=$PWD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$ cd ..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$ </a:t>
            </a:r>
            <a:r>
              <a:rPr lang="en-US" sz="1800" dirty="0" err="1" smtClean="0">
                <a:latin typeface="Consolas" panose="020B0609020204030204" pitchFamily="49" charset="0"/>
              </a:rPr>
              <a:t>mkdir</a:t>
            </a:r>
            <a:r>
              <a:rPr lang="en-US" sz="1800" dirty="0" smtClean="0">
                <a:latin typeface="Consolas" panose="020B0609020204030204" pitchFamily="49" charset="0"/>
              </a:rPr>
              <a:t> build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$ cd build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$ </a:t>
            </a:r>
            <a:r>
              <a:rPr lang="en-US" sz="1800" dirty="0" err="1" smtClean="0">
                <a:latin typeface="Consolas" panose="020B0609020204030204" pitchFamily="49" charset="0"/>
              </a:rPr>
              <a:t>cmake</a:t>
            </a:r>
            <a:r>
              <a:rPr lang="en-US" sz="1800" dirty="0" smtClean="0">
                <a:latin typeface="Consolas" panose="020B0609020204030204" pitchFamily="49" charset="0"/>
              </a:rPr>
              <a:t> –C $</a:t>
            </a:r>
            <a:r>
              <a:rPr lang="en-US" sz="1800" dirty="0" err="1" smtClean="0">
                <a:latin typeface="Consolas" panose="020B0609020204030204" pitchFamily="49" charset="0"/>
              </a:rPr>
              <a:t>scriptpath</a:t>
            </a:r>
            <a:r>
              <a:rPr lang="en-US" sz="1800" dirty="0" smtClean="0">
                <a:latin typeface="Consolas" panose="020B0609020204030204" pitchFamily="49" charset="0"/>
              </a:rPr>
              <a:t> –DWSF_ADD_EXTENSION_PATH:PATH=$</a:t>
            </a:r>
            <a:r>
              <a:rPr lang="en-US" sz="1800" dirty="0" err="1" smtClean="0">
                <a:latin typeface="Consolas" panose="020B0609020204030204" pitchFamily="49" charset="0"/>
              </a:rPr>
              <a:t>extpath</a:t>
            </a:r>
            <a:r>
              <a:rPr lang="en-US" sz="1800" dirty="0" smtClean="0">
                <a:latin typeface="Consolas" panose="020B0609020204030204" pitchFamily="49" charset="0"/>
              </a:rPr>
              <a:t> –B . –S $</a:t>
            </a:r>
            <a:r>
              <a:rPr lang="en-US" sz="1800" dirty="0" err="1" smtClean="0">
                <a:latin typeface="Consolas" panose="020B0609020204030204" pitchFamily="49" charset="0"/>
              </a:rPr>
              <a:t>srcpath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8405" y="5304497"/>
            <a:ext cx="467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this </a:t>
            </a:r>
            <a:r>
              <a:rPr lang="en-US" dirty="0">
                <a:solidFill>
                  <a:srgbClr val="0000CC"/>
                </a:solidFill>
              </a:rPr>
              <a:t>step not necessary if build directory exists</a:t>
            </a:r>
            <a:endParaRPr lang="en-US" dirty="0">
              <a:solidFill>
                <a:srgbClr val="0000CC"/>
              </a:solidFill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02295" y="5494689"/>
            <a:ext cx="906114" cy="0"/>
          </a:xfrm>
          <a:prstGeom prst="straightConnector1">
            <a:avLst/>
          </a:prstGeom>
          <a:ln w="127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629400" cy="533400"/>
          </a:xfrm>
        </p:spPr>
        <p:txBody>
          <a:bodyPr/>
          <a:lstStyle/>
          <a:p>
            <a:r>
              <a:rPr lang="en-US" dirty="0" smtClean="0"/>
              <a:t>Building the Standard AFSIM</a:t>
            </a:r>
            <a:br>
              <a:rPr lang="en-US" dirty="0" smtClean="0"/>
            </a:br>
            <a:r>
              <a:rPr lang="en-US" kern="0" dirty="0"/>
              <a:t>Applications </a:t>
            </a:r>
            <a:r>
              <a:rPr lang="en-US" kern="0" dirty="0" smtClean="0"/>
              <a:t>(4a / 8)</a:t>
            </a:r>
            <a:r>
              <a:rPr lang="en-US" kern="0" dirty="0">
                <a:solidFill>
                  <a:srgbClr val="0039A6"/>
                </a:solidFill>
              </a:rPr>
              <a:t/>
            </a:r>
            <a:br>
              <a:rPr lang="en-US" kern="0" dirty="0">
                <a:solidFill>
                  <a:srgbClr val="0039A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3999" cy="4224610"/>
          </a:xfrm>
        </p:spPr>
        <p:txBody>
          <a:bodyPr lIns="0" rIns="0">
            <a:normAutofit fontScale="92500" lnSpcReduction="20000"/>
          </a:bodyPr>
          <a:lstStyle/>
          <a:p>
            <a:r>
              <a:rPr lang="en-US" b="0" dirty="0" smtClean="0"/>
              <a:t>Time for the first build! of </a:t>
            </a:r>
            <a:r>
              <a:rPr lang="en-US" dirty="0" smtClean="0"/>
              <a:t>mission</a:t>
            </a:r>
            <a:r>
              <a:rPr lang="en-US" b="0" dirty="0" smtClean="0"/>
              <a:t>!</a:t>
            </a:r>
          </a:p>
          <a:p>
            <a:pPr lvl="1"/>
            <a:r>
              <a:rPr lang="en-US" b="0" dirty="0"/>
              <a:t>Open a </a:t>
            </a:r>
            <a:r>
              <a:rPr lang="en-US" b="0" dirty="0" smtClean="0"/>
              <a:t>Windows </a:t>
            </a:r>
            <a:r>
              <a:rPr lang="en-US" b="0" dirty="0" err="1" smtClean="0"/>
              <a:t>cmd</a:t>
            </a:r>
            <a:r>
              <a:rPr lang="en-US" b="0" dirty="0" smtClean="0"/>
              <a:t> window</a:t>
            </a:r>
            <a:endParaRPr lang="en-US" b="0" dirty="0"/>
          </a:p>
          <a:p>
            <a:r>
              <a:rPr lang="en-US" dirty="0" smtClean="0"/>
              <a:t>Bash commands for AFSIM Developers</a:t>
            </a:r>
            <a:r>
              <a:rPr lang="en-US" b="0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b="0" dirty="0" smtClean="0"/>
              <a:t>Navigate </a:t>
            </a:r>
            <a:r>
              <a:rPr lang="en-US" b="0" dirty="0"/>
              <a:t>to the directory: </a:t>
            </a:r>
            <a:r>
              <a:rPr lang="en-US" dirty="0" smtClean="0"/>
              <a:t>…/</a:t>
            </a:r>
            <a:r>
              <a:rPr lang="en-US" dirty="0" err="1" smtClean="0"/>
              <a:t>afsim_dev</a:t>
            </a:r>
            <a:r>
              <a:rPr lang="en-US" dirty="0" smtClean="0"/>
              <a:t>/training/developer/core/labs</a:t>
            </a:r>
            <a:endParaRPr lang="en-US" b="0" dirty="0"/>
          </a:p>
          <a:p>
            <a:pPr lvl="1"/>
            <a:r>
              <a:rPr lang="en-US" b="0" dirty="0"/>
              <a:t>Execute the commands:  </a:t>
            </a:r>
          </a:p>
          <a:p>
            <a:pPr marL="609569" lvl="1" indent="0">
              <a:buNone/>
              <a:tabLst>
                <a:tab pos="971550" algn="l"/>
              </a:tabLst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 smtClean="0">
                <a:latin typeface="Consolas" panose="020B0609020204030204" pitchFamily="49" charset="0"/>
              </a:rPr>
              <a:t>$ set </a:t>
            </a:r>
            <a:r>
              <a:rPr lang="en-US" sz="1600" dirty="0" err="1" smtClean="0">
                <a:latin typeface="Consolas" panose="020B0609020204030204" pitchFamily="49" charset="0"/>
              </a:rPr>
              <a:t>scriptpath</a:t>
            </a:r>
            <a:r>
              <a:rPr lang="en-US" sz="1600" dirty="0" smtClean="0">
                <a:latin typeface="Consolas" panose="020B0609020204030204" pitchFamily="49" charset="0"/>
              </a:rPr>
              <a:t>=%cd%\</a:t>
            </a:r>
            <a:r>
              <a:rPr lang="en-US" sz="1600" dirty="0" err="1" smtClean="0">
                <a:latin typeface="Consolas" panose="020B0609020204030204" pitchFamily="49" charset="0"/>
              </a:rPr>
              <a:t>config.cmake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cd </a:t>
            </a:r>
            <a:r>
              <a:rPr lang="en-US" sz="1600" dirty="0" err="1">
                <a:latin typeface="Consolas" panose="020B0609020204030204" pitchFamily="49" charset="0"/>
              </a:rPr>
              <a:t>inwork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smtClean="0">
                <a:latin typeface="Consolas" panose="020B0609020204030204" pitchFamily="49" charset="0"/>
              </a:rPr>
              <a:t>set </a:t>
            </a:r>
            <a:r>
              <a:rPr lang="en-US" sz="1600" dirty="0" err="1" smtClean="0">
                <a:latin typeface="Consolas" panose="020B0609020204030204" pitchFamily="49" charset="0"/>
              </a:rPr>
              <a:t>extpath</a:t>
            </a:r>
            <a:r>
              <a:rPr lang="en-US" sz="1600" dirty="0" smtClean="0">
                <a:latin typeface="Consolas" panose="020B0609020204030204" pitchFamily="49" charset="0"/>
              </a:rPr>
              <a:t>=%cd%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 smtClean="0">
                <a:latin typeface="Consolas" panose="020B0609020204030204" pitchFamily="49" charset="0"/>
              </a:rPr>
              <a:t>$ </a:t>
            </a:r>
            <a:r>
              <a:rPr lang="en-US" sz="1600" dirty="0">
                <a:latin typeface="Consolas" panose="020B0609020204030204" pitchFamily="49" charset="0"/>
              </a:rPr>
              <a:t>cd </a:t>
            </a:r>
            <a:r>
              <a:rPr lang="en-US" sz="1600" dirty="0" smtClean="0">
                <a:latin typeface="Consolas" panose="020B0609020204030204" pitchFamily="49" charset="0"/>
              </a:rPr>
              <a:t>..\..\..\..\..\</a:t>
            </a:r>
            <a:r>
              <a:rPr lang="en-US" sz="1600" dirty="0" err="1" smtClean="0">
                <a:latin typeface="Consolas" panose="020B0609020204030204" pitchFamily="49" charset="0"/>
              </a:rPr>
              <a:t>afsim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smtClean="0">
                <a:latin typeface="Consolas" panose="020B0609020204030204" pitchFamily="49" charset="0"/>
              </a:rPr>
              <a:t>set </a:t>
            </a:r>
            <a:r>
              <a:rPr lang="en-US" sz="1600" dirty="0" err="1" smtClean="0">
                <a:latin typeface="Consolas" panose="020B0609020204030204" pitchFamily="49" charset="0"/>
              </a:rPr>
              <a:t>srcpath</a:t>
            </a:r>
            <a:r>
              <a:rPr lang="en-US" sz="1600" dirty="0" smtClean="0">
                <a:latin typeface="Consolas" panose="020B0609020204030204" pitchFamily="49" charset="0"/>
              </a:rPr>
              <a:t>=%cd%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 smtClean="0">
                <a:latin typeface="Consolas" panose="020B0609020204030204" pitchFamily="49" charset="0"/>
              </a:rPr>
              <a:t>$ cd ..\training\developer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build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cd build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cmake</a:t>
            </a:r>
            <a:r>
              <a:rPr lang="en-US" sz="1600" dirty="0">
                <a:latin typeface="Consolas" panose="020B0609020204030204" pitchFamily="49" charset="0"/>
              </a:rPr>
              <a:t> –C </a:t>
            </a:r>
            <a:r>
              <a:rPr lang="en-US" sz="1600" dirty="0" smtClean="0">
                <a:latin typeface="Consolas" panose="020B0609020204030204" pitchFamily="49" charset="0"/>
              </a:rPr>
              <a:t>%</a:t>
            </a:r>
            <a:r>
              <a:rPr lang="en-US" sz="1600" dirty="0" err="1" smtClean="0">
                <a:latin typeface="Consolas" panose="020B0609020204030204" pitchFamily="49" charset="0"/>
              </a:rPr>
              <a:t>scriptpath</a:t>
            </a:r>
            <a:r>
              <a:rPr lang="en-US" sz="1600" dirty="0" smtClean="0">
                <a:latin typeface="Consolas" panose="020B0609020204030204" pitchFamily="49" charset="0"/>
              </a:rPr>
              <a:t>% </a:t>
            </a:r>
            <a:r>
              <a:rPr lang="en-US" sz="1600" dirty="0">
                <a:latin typeface="Consolas" panose="020B0609020204030204" pitchFamily="49" charset="0"/>
              </a:rPr>
              <a:t>–DWSF_ADD_EXTENSION_PATH:PATH</a:t>
            </a:r>
            <a:r>
              <a:rPr lang="en-US" sz="1600" dirty="0" smtClean="0">
                <a:latin typeface="Consolas" panose="020B0609020204030204" pitchFamily="49" charset="0"/>
              </a:rPr>
              <a:t>=%</a:t>
            </a:r>
            <a:r>
              <a:rPr lang="en-US" sz="1600" dirty="0" err="1" smtClean="0">
                <a:latin typeface="Consolas" panose="020B0609020204030204" pitchFamily="49" charset="0"/>
              </a:rPr>
              <a:t>extpath</a:t>
            </a:r>
            <a:r>
              <a:rPr lang="en-US" sz="1600" dirty="0" smtClean="0">
                <a:latin typeface="Consolas" panose="020B0609020204030204" pitchFamily="49" charset="0"/>
              </a:rPr>
              <a:t>% </a:t>
            </a:r>
            <a:r>
              <a:rPr lang="en-US" sz="1600" dirty="0">
                <a:latin typeface="Consolas" panose="020B0609020204030204" pitchFamily="49" charset="0"/>
              </a:rPr>
              <a:t>–B . –S </a:t>
            </a:r>
            <a:r>
              <a:rPr lang="en-US" sz="1600" dirty="0" smtClean="0">
                <a:latin typeface="Consolas" panose="020B0609020204030204" pitchFamily="49" charset="0"/>
              </a:rPr>
              <a:t>%</a:t>
            </a:r>
            <a:r>
              <a:rPr lang="en-US" sz="1600" dirty="0" err="1" smtClean="0">
                <a:latin typeface="Consolas" panose="020B0609020204030204" pitchFamily="49" charset="0"/>
              </a:rPr>
              <a:t>srcpath</a:t>
            </a:r>
            <a:r>
              <a:rPr lang="en-US" sz="1600" dirty="0" smtClean="0">
                <a:latin typeface="Consolas" panose="020B0609020204030204" pitchFamily="49" charset="0"/>
              </a:rPr>
              <a:t>%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8405" y="4464678"/>
            <a:ext cx="467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this </a:t>
            </a:r>
            <a:r>
              <a:rPr lang="en-US" dirty="0">
                <a:solidFill>
                  <a:srgbClr val="0000CC"/>
                </a:solidFill>
              </a:rPr>
              <a:t>step not necessary if build directory exists</a:t>
            </a:r>
            <a:endParaRPr lang="en-US" dirty="0">
              <a:solidFill>
                <a:srgbClr val="0000CC"/>
              </a:solidFill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02295" y="4654870"/>
            <a:ext cx="906114" cy="0"/>
          </a:xfrm>
          <a:prstGeom prst="straightConnector1">
            <a:avLst/>
          </a:prstGeom>
          <a:ln w="127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629400" cy="533400"/>
          </a:xfrm>
        </p:spPr>
        <p:txBody>
          <a:bodyPr/>
          <a:lstStyle/>
          <a:p>
            <a:r>
              <a:rPr lang="en-US" dirty="0" smtClean="0"/>
              <a:t>Building the Standard AFSIM</a:t>
            </a:r>
            <a:br>
              <a:rPr lang="en-US" dirty="0" smtClean="0"/>
            </a:br>
            <a:r>
              <a:rPr lang="en-US" kern="0" dirty="0"/>
              <a:t>Applications </a:t>
            </a:r>
            <a:r>
              <a:rPr lang="en-US" kern="0" dirty="0" smtClean="0"/>
              <a:t>(4b / 8)</a:t>
            </a:r>
            <a:r>
              <a:rPr lang="en-US" kern="0" dirty="0">
                <a:solidFill>
                  <a:srgbClr val="0039A6"/>
                </a:solidFill>
              </a:rPr>
              <a:t/>
            </a:r>
            <a:br>
              <a:rPr lang="en-US" kern="0" dirty="0">
                <a:solidFill>
                  <a:srgbClr val="0039A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3999" cy="4224610"/>
          </a:xfrm>
        </p:spPr>
        <p:txBody>
          <a:bodyPr lIns="0" rIns="0">
            <a:normAutofit fontScale="92500" lnSpcReduction="20000"/>
          </a:bodyPr>
          <a:lstStyle/>
          <a:p>
            <a:r>
              <a:rPr lang="en-US" b="0" dirty="0" smtClean="0"/>
              <a:t>Time for the first build! of </a:t>
            </a:r>
            <a:r>
              <a:rPr lang="en-US" dirty="0" smtClean="0"/>
              <a:t>mission</a:t>
            </a:r>
            <a:r>
              <a:rPr lang="en-US" b="0" dirty="0" smtClean="0"/>
              <a:t>!</a:t>
            </a:r>
          </a:p>
          <a:p>
            <a:pPr lvl="1"/>
            <a:r>
              <a:rPr lang="en-US" b="0" dirty="0" smtClean="0"/>
              <a:t>Open </a:t>
            </a:r>
            <a:r>
              <a:rPr lang="en-US" b="0" dirty="0"/>
              <a:t>a </a:t>
            </a:r>
            <a:r>
              <a:rPr lang="en-US" b="0" dirty="0" err="1" smtClean="0"/>
              <a:t>git</a:t>
            </a:r>
            <a:r>
              <a:rPr lang="en-US" b="0" dirty="0" smtClean="0"/>
              <a:t>-bash (Windows), terminal </a:t>
            </a:r>
            <a:r>
              <a:rPr lang="en-US" b="0" dirty="0"/>
              <a:t>or </a:t>
            </a:r>
            <a:r>
              <a:rPr lang="en-US" b="0" dirty="0" err="1" smtClean="0"/>
              <a:t>xterm</a:t>
            </a:r>
            <a:r>
              <a:rPr lang="en-US" b="0" dirty="0" smtClean="0"/>
              <a:t> (Linux) window</a:t>
            </a:r>
          </a:p>
          <a:p>
            <a:r>
              <a:rPr lang="en-US" dirty="0" smtClean="0"/>
              <a:t>Bash commands for AFSIM Developers</a:t>
            </a:r>
            <a:r>
              <a:rPr lang="en-US" b="0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b="0" dirty="0" smtClean="0"/>
              <a:t>Navigate </a:t>
            </a:r>
            <a:r>
              <a:rPr lang="en-US" b="0" dirty="0"/>
              <a:t>to the directory: </a:t>
            </a:r>
            <a:r>
              <a:rPr lang="en-US" dirty="0" smtClean="0"/>
              <a:t>…/</a:t>
            </a:r>
            <a:r>
              <a:rPr lang="en-US" dirty="0" err="1" smtClean="0"/>
              <a:t>afsim_dev</a:t>
            </a:r>
            <a:r>
              <a:rPr lang="en-US" dirty="0" smtClean="0"/>
              <a:t>/training/developer/core/labs</a:t>
            </a:r>
            <a:endParaRPr lang="en-US" b="0" dirty="0"/>
          </a:p>
          <a:p>
            <a:pPr lvl="1"/>
            <a:r>
              <a:rPr lang="en-US" b="0" dirty="0"/>
              <a:t>Execute the commands:  </a:t>
            </a:r>
          </a:p>
          <a:p>
            <a:pPr marL="609569" lvl="1" indent="0">
              <a:buNone/>
              <a:tabLst>
                <a:tab pos="971550" algn="l"/>
              </a:tabLst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 smtClean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scriptpath</a:t>
            </a:r>
            <a:r>
              <a:rPr lang="en-US" sz="1600" dirty="0">
                <a:latin typeface="Consolas" panose="020B0609020204030204" pitchFamily="49" charset="0"/>
              </a:rPr>
              <a:t>=$</a:t>
            </a:r>
            <a:r>
              <a:rPr lang="en-US" sz="1600" dirty="0" smtClean="0">
                <a:latin typeface="Consolas" panose="020B0609020204030204" pitchFamily="49" charset="0"/>
              </a:rPr>
              <a:t>PWD/</a:t>
            </a:r>
            <a:r>
              <a:rPr lang="en-US" sz="1600" dirty="0" err="1" smtClean="0">
                <a:latin typeface="Consolas" panose="020B0609020204030204" pitchFamily="49" charset="0"/>
              </a:rPr>
              <a:t>config.cmake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cd </a:t>
            </a:r>
            <a:r>
              <a:rPr lang="en-US" sz="1600" dirty="0" err="1">
                <a:latin typeface="Consolas" panose="020B0609020204030204" pitchFamily="49" charset="0"/>
              </a:rPr>
              <a:t>inwork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extpath</a:t>
            </a:r>
            <a:r>
              <a:rPr lang="en-US" sz="1600" dirty="0">
                <a:latin typeface="Consolas" panose="020B0609020204030204" pitchFamily="49" charset="0"/>
              </a:rPr>
              <a:t>=$PWD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 smtClean="0">
                <a:latin typeface="Consolas" panose="020B0609020204030204" pitchFamily="49" charset="0"/>
              </a:rPr>
              <a:t>$ </a:t>
            </a:r>
            <a:r>
              <a:rPr lang="en-US" sz="1600" dirty="0">
                <a:latin typeface="Consolas" panose="020B0609020204030204" pitchFamily="49" charset="0"/>
              </a:rPr>
              <a:t>cd </a:t>
            </a:r>
            <a:r>
              <a:rPr lang="en-US" sz="1600" dirty="0" smtClean="0">
                <a:latin typeface="Consolas" panose="020B0609020204030204" pitchFamily="49" charset="0"/>
              </a:rPr>
              <a:t>../../../../../</a:t>
            </a:r>
            <a:r>
              <a:rPr lang="en-US" sz="1600" dirty="0" err="1" smtClean="0">
                <a:latin typeface="Consolas" panose="020B0609020204030204" pitchFamily="49" charset="0"/>
              </a:rPr>
              <a:t>afsim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srcpath</a:t>
            </a:r>
            <a:r>
              <a:rPr lang="en-US" sz="1600" dirty="0">
                <a:latin typeface="Consolas" panose="020B0609020204030204" pitchFamily="49" charset="0"/>
              </a:rPr>
              <a:t>=$PWD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 smtClean="0">
                <a:latin typeface="Consolas" panose="020B0609020204030204" pitchFamily="49" charset="0"/>
              </a:rPr>
              <a:t>$ cd ../training/developer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build</a:t>
            </a:r>
            <a:endParaRPr lang="en-US" sz="1600" dirty="0">
              <a:latin typeface="Consolas" panose="020B0609020204030204" pitchFamily="49" charset="0"/>
            </a:endParaRP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cd build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cmake</a:t>
            </a:r>
            <a:r>
              <a:rPr lang="en-US" sz="1600" dirty="0">
                <a:latin typeface="Consolas" panose="020B0609020204030204" pitchFamily="49" charset="0"/>
              </a:rPr>
              <a:t> –C $</a:t>
            </a:r>
            <a:r>
              <a:rPr lang="en-US" sz="1600" dirty="0" err="1">
                <a:latin typeface="Consolas" panose="020B0609020204030204" pitchFamily="49" charset="0"/>
              </a:rPr>
              <a:t>scriptpath</a:t>
            </a:r>
            <a:r>
              <a:rPr lang="en-US" sz="1600" dirty="0">
                <a:latin typeface="Consolas" panose="020B0609020204030204" pitchFamily="49" charset="0"/>
              </a:rPr>
              <a:t> –DWSF_ADD_EXTENSION_PATH:PATH=$</a:t>
            </a:r>
            <a:r>
              <a:rPr lang="en-US" sz="1600" dirty="0" err="1">
                <a:latin typeface="Consolas" panose="020B0609020204030204" pitchFamily="49" charset="0"/>
              </a:rPr>
              <a:t>extpath</a:t>
            </a:r>
            <a:r>
              <a:rPr lang="en-US" sz="1600" dirty="0">
                <a:latin typeface="Consolas" panose="020B0609020204030204" pitchFamily="49" charset="0"/>
              </a:rPr>
              <a:t> –B . –S $</a:t>
            </a:r>
            <a:r>
              <a:rPr lang="en-US" sz="1600" dirty="0" err="1">
                <a:latin typeface="Consolas" panose="020B0609020204030204" pitchFamily="49" charset="0"/>
              </a:rPr>
              <a:t>srcpath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8405" y="4464678"/>
            <a:ext cx="467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this </a:t>
            </a:r>
            <a:r>
              <a:rPr lang="en-US" dirty="0">
                <a:solidFill>
                  <a:srgbClr val="0000CC"/>
                </a:solidFill>
              </a:rPr>
              <a:t>step not necessary if build directory exists</a:t>
            </a:r>
            <a:endParaRPr lang="en-US" dirty="0">
              <a:solidFill>
                <a:srgbClr val="0000CC"/>
              </a:solidFill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02295" y="4654870"/>
            <a:ext cx="906114" cy="0"/>
          </a:xfrm>
          <a:prstGeom prst="straightConnector1">
            <a:avLst/>
          </a:prstGeom>
          <a:ln w="127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80059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dirty="0" smtClean="0"/>
              <a:t>Before taking this course, you should be able to demonstrate the following: </a:t>
            </a:r>
          </a:p>
          <a:p>
            <a:pPr marL="685800" lvl="1" indent="-231775"/>
            <a:r>
              <a:rPr lang="en-US" sz="1600" b="0" dirty="0" smtClean="0"/>
              <a:t>Describe and use the following C++ fundamentals</a:t>
            </a:r>
          </a:p>
          <a:p>
            <a:pPr marL="1219172" lvl="2" indent="-231775"/>
            <a:r>
              <a:rPr lang="en-US" sz="1400" b="0" dirty="0" smtClean="0"/>
              <a:t>Constructors and destructors </a:t>
            </a:r>
          </a:p>
          <a:p>
            <a:pPr marL="1219172" lvl="2" indent="-231775"/>
            <a:r>
              <a:rPr lang="en-US" sz="1400" b="0" dirty="0" smtClean="0"/>
              <a:t>Virtual functions </a:t>
            </a:r>
          </a:p>
          <a:p>
            <a:pPr marL="1219172" lvl="2" indent="-231775"/>
            <a:r>
              <a:rPr lang="en-US" sz="1400" b="0" dirty="0" smtClean="0"/>
              <a:t>Function overloading </a:t>
            </a:r>
          </a:p>
          <a:p>
            <a:pPr marL="1219172" lvl="2" indent="-231775"/>
            <a:r>
              <a:rPr lang="en-US" sz="1400" b="0" dirty="0" smtClean="0"/>
              <a:t>Operator overloading </a:t>
            </a:r>
          </a:p>
          <a:p>
            <a:pPr marL="1219172" lvl="2" indent="-231775"/>
            <a:r>
              <a:rPr lang="en-US" sz="1400" b="0" dirty="0" err="1" smtClean="0"/>
              <a:t>Accessors</a:t>
            </a:r>
            <a:r>
              <a:rPr lang="en-US" sz="1400" b="0" dirty="0" smtClean="0"/>
              <a:t> and </a:t>
            </a:r>
            <a:r>
              <a:rPr lang="en-US" sz="1400" b="0" dirty="0" err="1" smtClean="0"/>
              <a:t>mutators</a:t>
            </a:r>
            <a:endParaRPr lang="en-US" sz="1400" b="0" dirty="0" smtClean="0"/>
          </a:p>
          <a:p>
            <a:pPr marL="1219172" lvl="2" indent="-231775"/>
            <a:r>
              <a:rPr lang="en-US" sz="1400" b="0" dirty="0" smtClean="0"/>
              <a:t>Single and multiple inheritance </a:t>
            </a:r>
          </a:p>
          <a:p>
            <a:pPr marL="1219172" lvl="2" indent="-231775"/>
            <a:r>
              <a:rPr lang="en-US" sz="1400" b="0" dirty="0" smtClean="0"/>
              <a:t>Templates </a:t>
            </a:r>
            <a:endParaRPr lang="en-US" sz="1400" b="0" dirty="0"/>
          </a:p>
          <a:p>
            <a:pPr marL="1219172" lvl="2" indent="-231775"/>
            <a:r>
              <a:rPr lang="en-US" sz="1400" b="0" dirty="0" smtClean="0"/>
              <a:t>Exception Handling</a:t>
            </a:r>
          </a:p>
          <a:p>
            <a:pPr marL="685800" lvl="1" indent="-231775"/>
            <a:r>
              <a:rPr lang="en-US" sz="1600" b="0" dirty="0" smtClean="0"/>
              <a:t>Describe and use the following Unified Modeling Language (UML) fundamentals </a:t>
            </a:r>
          </a:p>
          <a:p>
            <a:pPr marL="1219172" lvl="2" indent="-231775"/>
            <a:r>
              <a:rPr lang="en-US" sz="1400" b="0" dirty="0" smtClean="0"/>
              <a:t>Class diagrams </a:t>
            </a:r>
          </a:p>
          <a:p>
            <a:pPr marL="1219172" lvl="2" indent="-231775"/>
            <a:r>
              <a:rPr lang="en-US" sz="1400" b="0" dirty="0" smtClean="0"/>
              <a:t>Sequence diagrams </a:t>
            </a:r>
          </a:p>
          <a:p>
            <a:pPr marL="1219172" lvl="2" indent="-231775"/>
            <a:r>
              <a:rPr lang="en-US" sz="1400" b="0" dirty="0" smtClean="0"/>
              <a:t>Aggregation associations </a:t>
            </a:r>
          </a:p>
          <a:p>
            <a:pPr marL="1219172" lvl="2" indent="-231775"/>
            <a:r>
              <a:rPr lang="en-US" sz="1400" b="0" dirty="0" smtClean="0"/>
              <a:t>Composition associations </a:t>
            </a:r>
          </a:p>
          <a:p>
            <a:pPr marL="1219172" lvl="2" indent="-231775"/>
            <a:r>
              <a:rPr lang="en-US" sz="1400" b="0" dirty="0" err="1" smtClean="0"/>
              <a:t>Accessors</a:t>
            </a:r>
            <a:r>
              <a:rPr lang="en-US" sz="1400" b="0" dirty="0" smtClean="0"/>
              <a:t> and </a:t>
            </a:r>
            <a:r>
              <a:rPr lang="en-US" sz="1400" b="0" dirty="0" err="1" smtClean="0"/>
              <a:t>mutators</a:t>
            </a:r>
            <a:endParaRPr lang="en-US" sz="1400" b="0" dirty="0" smtClean="0"/>
          </a:p>
          <a:p>
            <a:pPr marL="1219172" lvl="2" indent="-231775"/>
            <a:r>
              <a:rPr lang="en-US" sz="1400" b="0" dirty="0" smtClean="0"/>
              <a:t>Composite classes </a:t>
            </a:r>
          </a:p>
          <a:p>
            <a:pPr marL="685800" lvl="1" indent="-231775"/>
            <a:r>
              <a:rPr lang="en-US" sz="1600" b="0" dirty="0" smtClean="0"/>
              <a:t>Use the Microsoft Windows® environment and the Microsoft® Visual Studio 2017® </a:t>
            </a:r>
            <a:r>
              <a:rPr lang="en-US" sz="1600" b="0" dirty="0"/>
              <a:t>or </a:t>
            </a:r>
            <a:r>
              <a:rPr lang="en-US" sz="1600" b="0" dirty="0" smtClean="0"/>
              <a:t>Microsoft® Visual </a:t>
            </a:r>
            <a:r>
              <a:rPr lang="en-US" sz="1600" b="0" dirty="0" err="1" smtClean="0"/>
              <a:t>Stuido</a:t>
            </a:r>
            <a:r>
              <a:rPr lang="en-US" sz="1600" b="0" dirty="0" smtClean="0"/>
              <a:t> 2019® </a:t>
            </a:r>
            <a:r>
              <a:rPr lang="en-US" sz="1600" b="0" dirty="0"/>
              <a:t>Integrated D</a:t>
            </a:r>
            <a:r>
              <a:rPr lang="en-US" sz="1600" b="0" dirty="0" smtClean="0"/>
              <a:t>evelopment Environment (IDE).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388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629400" cy="533400"/>
          </a:xfrm>
        </p:spPr>
        <p:txBody>
          <a:bodyPr/>
          <a:lstStyle/>
          <a:p>
            <a:r>
              <a:rPr lang="en-US" dirty="0" smtClean="0"/>
              <a:t>Building the Standard AFSIM</a:t>
            </a:r>
            <a:br>
              <a:rPr lang="en-US" dirty="0" smtClean="0"/>
            </a:br>
            <a:r>
              <a:rPr lang="en-US" kern="0" dirty="0"/>
              <a:t>Applications </a:t>
            </a:r>
            <a:r>
              <a:rPr lang="en-US" kern="0" dirty="0" smtClean="0"/>
              <a:t>(5/8)</a:t>
            </a:r>
            <a:r>
              <a:rPr lang="en-US" kern="0" dirty="0">
                <a:solidFill>
                  <a:srgbClr val="0039A6"/>
                </a:solidFill>
              </a:rPr>
              <a:t/>
            </a:r>
            <a:br>
              <a:rPr lang="en-US" kern="0" dirty="0">
                <a:solidFill>
                  <a:srgbClr val="0039A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62348" cy="5257800"/>
          </a:xfrm>
        </p:spPr>
        <p:txBody>
          <a:bodyPr>
            <a:normAutofit/>
          </a:bodyPr>
          <a:lstStyle/>
          <a:p>
            <a:r>
              <a:rPr lang="en-US" b="0" dirty="0" smtClean="0"/>
              <a:t>The previous </a:t>
            </a:r>
            <a:r>
              <a:rPr lang="en-US" b="0" dirty="0" err="1" smtClean="0"/>
              <a:t>cmake</a:t>
            </a:r>
            <a:r>
              <a:rPr lang="en-US" b="0" dirty="0" smtClean="0"/>
              <a:t> command(s) will:</a:t>
            </a:r>
          </a:p>
          <a:p>
            <a:pPr lvl="1"/>
            <a:r>
              <a:rPr lang="en-US" b="0" dirty="0" smtClean="0"/>
              <a:t>Modify the build targets to only build the </a:t>
            </a:r>
            <a:r>
              <a:rPr lang="en-US" dirty="0" smtClean="0"/>
              <a:t>mission</a:t>
            </a:r>
            <a:r>
              <a:rPr lang="en-US" b="0" dirty="0" smtClean="0"/>
              <a:t> executable</a:t>
            </a:r>
          </a:p>
          <a:p>
            <a:pPr lvl="1"/>
            <a:r>
              <a:rPr lang="en-US" b="0" dirty="0"/>
              <a:t>run </a:t>
            </a:r>
            <a:r>
              <a:rPr lang="en-US" b="0" dirty="0" err="1"/>
              <a:t>CMake</a:t>
            </a:r>
            <a:r>
              <a:rPr lang="en-US" b="0" dirty="0"/>
              <a:t> to generate a </a:t>
            </a:r>
            <a:r>
              <a:rPr lang="en-US" b="0" dirty="0" err="1" smtClean="0"/>
              <a:t>CMakeCache</a:t>
            </a:r>
            <a:r>
              <a:rPr lang="en-US" b="0" dirty="0" smtClean="0"/>
              <a:t> file</a:t>
            </a:r>
          </a:p>
          <a:p>
            <a:r>
              <a:rPr lang="en-US" b="0" dirty="0" smtClean="0"/>
              <a:t>Launch the CMake GUI</a:t>
            </a:r>
          </a:p>
          <a:p>
            <a:pPr lvl="1"/>
            <a:r>
              <a:rPr lang="en-US" b="0" dirty="0"/>
              <a:t>Change the </a:t>
            </a:r>
            <a:r>
              <a:rPr lang="en-US" b="0" dirty="0" smtClean="0"/>
              <a:t>“Where </a:t>
            </a:r>
            <a:r>
              <a:rPr lang="en-US" b="0" dirty="0"/>
              <a:t>to build the binaries” to</a:t>
            </a:r>
            <a:r>
              <a:rPr lang="en-US" b="0" dirty="0" smtClean="0"/>
              <a:t>: </a:t>
            </a:r>
            <a:r>
              <a:rPr lang="en-US" dirty="0" smtClean="0"/>
              <a:t>…/</a:t>
            </a:r>
            <a:r>
              <a:rPr lang="en-US" dirty="0" err="1"/>
              <a:t>swdev</a:t>
            </a:r>
            <a:r>
              <a:rPr lang="en-US" dirty="0"/>
              <a:t>/build</a:t>
            </a:r>
            <a:r>
              <a:rPr lang="en-US" dirty="0" smtClean="0"/>
              <a:t>/     </a:t>
            </a:r>
            <a:r>
              <a:rPr lang="en-US" b="0" dirty="0" smtClean="0"/>
              <a:t>(or </a:t>
            </a:r>
            <a:r>
              <a:rPr lang="en-US" dirty="0" smtClean="0"/>
              <a:t>…/</a:t>
            </a:r>
            <a:r>
              <a:rPr lang="en-US" dirty="0" err="1" smtClean="0"/>
              <a:t>afsim_dev</a:t>
            </a:r>
            <a:r>
              <a:rPr lang="en-US" dirty="0" smtClean="0"/>
              <a:t>/training/developer/build</a:t>
            </a:r>
            <a:r>
              <a:rPr lang="en-US" b="0" dirty="0" smtClean="0"/>
              <a:t>)</a:t>
            </a:r>
            <a:endParaRPr lang="en-US" b="0" dirty="0"/>
          </a:p>
          <a:p>
            <a:pPr lvl="1"/>
            <a:r>
              <a:rPr lang="en-US" b="0" dirty="0" smtClean="0"/>
              <a:t>Verify that “Where is the source code” gets updated from the cache to: </a:t>
            </a:r>
            <a:r>
              <a:rPr lang="en-US" dirty="0" smtClean="0"/>
              <a:t>…/</a:t>
            </a:r>
            <a:r>
              <a:rPr lang="en-US" dirty="0" err="1" smtClean="0"/>
              <a:t>swdev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   </a:t>
            </a:r>
          </a:p>
          <a:p>
            <a:pPr marL="609569" lvl="1" indent="0">
              <a:buNone/>
              <a:tabLst>
                <a:tab pos="971550" algn="l"/>
              </a:tabLst>
            </a:pPr>
            <a:r>
              <a:rPr lang="en-US" b="0" dirty="0" smtClean="0"/>
              <a:t>	(</a:t>
            </a:r>
            <a:r>
              <a:rPr lang="en-US" b="0" dirty="0"/>
              <a:t>or </a:t>
            </a:r>
            <a:r>
              <a:rPr lang="en-US" dirty="0"/>
              <a:t>…/</a:t>
            </a:r>
            <a:r>
              <a:rPr lang="en-US" dirty="0" err="1"/>
              <a:t>afsim_dev</a:t>
            </a:r>
            <a:r>
              <a:rPr lang="en-US" dirty="0"/>
              <a:t>/training/developer/build</a:t>
            </a:r>
            <a:r>
              <a:rPr lang="en-US" b="0" dirty="0"/>
              <a:t>)</a:t>
            </a:r>
          </a:p>
          <a:p>
            <a:pPr lvl="1"/>
            <a:endParaRPr lang="en-US" b="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0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03" y="1004390"/>
            <a:ext cx="5388340" cy="5478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3844"/>
            <a:ext cx="6629400" cy="1143000"/>
          </a:xfrm>
        </p:spPr>
        <p:txBody>
          <a:bodyPr/>
          <a:lstStyle/>
          <a:p>
            <a:r>
              <a:rPr lang="en-US" dirty="0" smtClean="0"/>
              <a:t>Building the Standard AFSIM</a:t>
            </a:r>
            <a:br>
              <a:rPr lang="en-US" dirty="0" smtClean="0"/>
            </a:br>
            <a:r>
              <a:rPr lang="en-US" kern="0" dirty="0"/>
              <a:t>Applications </a:t>
            </a:r>
            <a:r>
              <a:rPr lang="en-US" kern="0" dirty="0" smtClean="0"/>
              <a:t>(6/8)</a:t>
            </a:r>
            <a:r>
              <a:rPr lang="en-US" kern="0" dirty="0">
                <a:solidFill>
                  <a:srgbClr val="0039A6"/>
                </a:solidFill>
              </a:rPr>
              <a:t/>
            </a:r>
            <a:br>
              <a:rPr lang="en-US" kern="0" dirty="0">
                <a:solidFill>
                  <a:srgbClr val="0039A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13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dirty="0" smtClean="0"/>
              <a:t>Inspect CMake options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WSF_PLUGIN_BUILD</a:t>
            </a:r>
            <a:r>
              <a:rPr lang="en-US" sz="1400" b="0" dirty="0" smtClean="0"/>
              <a:t> should be checked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WSF_ADD_EXTENSION_PATH</a:t>
            </a:r>
            <a:r>
              <a:rPr lang="en-US" sz="1400" b="0" dirty="0" smtClean="0"/>
              <a:t> should point to </a:t>
            </a:r>
            <a:r>
              <a:rPr lang="en-US" sz="1400" dirty="0" smtClean="0">
                <a:solidFill>
                  <a:srgbClr val="FF0000"/>
                </a:solidFill>
              </a:rPr>
              <a:t>…/core/labs/</a:t>
            </a:r>
            <a:r>
              <a:rPr lang="en-US" sz="1400" dirty="0" err="1" smtClean="0">
                <a:solidFill>
                  <a:srgbClr val="FF0000"/>
                </a:solidFill>
              </a:rPr>
              <a:t>inwork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r>
              <a:rPr lang="en-US" sz="2000" b="0" dirty="0" smtClean="0"/>
              <a:t>At this point, the only build option that should be checked is </a:t>
            </a:r>
            <a:r>
              <a:rPr lang="en-US" sz="2000" b="0" dirty="0" err="1" smtClean="0"/>
              <a:t>BUILD_WITH_mission</a:t>
            </a:r>
            <a:endParaRPr lang="en-US" sz="2000" b="0" dirty="0" smtClean="0"/>
          </a:p>
          <a:p>
            <a:pPr lvl="1"/>
            <a:r>
              <a:rPr lang="en-US" sz="1700" b="0" dirty="0" smtClean="0"/>
              <a:t>Specifically, all training exercises should be unchecked</a:t>
            </a:r>
          </a:p>
          <a:p>
            <a:r>
              <a:rPr lang="en-US" sz="2000" b="0" dirty="0" smtClean="0"/>
              <a:t>If you made any changes, Press “Configure” and then “Generate”</a:t>
            </a:r>
            <a:endParaRPr lang="en-US" sz="1700" b="0" dirty="0" smtClean="0"/>
          </a:p>
          <a:p>
            <a:pPr lvl="1"/>
            <a:endParaRPr lang="en-US" b="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17737" y="3023749"/>
            <a:ext cx="838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763236" y="4569515"/>
            <a:ext cx="838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748405" y="1004394"/>
            <a:ext cx="5381405" cy="5464623"/>
            <a:chOff x="3748405" y="1004394"/>
            <a:chExt cx="5381405" cy="546462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8405" y="1004394"/>
              <a:ext cx="5381405" cy="5464623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4438472" y="1990304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056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Building the Standard AFSIM</a:t>
            </a:r>
            <a:br>
              <a:rPr lang="en-US" dirty="0" smtClean="0"/>
            </a:br>
            <a:r>
              <a:rPr lang="en-US" kern="0" dirty="0"/>
              <a:t>Applications </a:t>
            </a:r>
            <a:r>
              <a:rPr lang="en-US" kern="0" dirty="0" smtClean="0"/>
              <a:t>(7/8)</a:t>
            </a:r>
            <a:r>
              <a:rPr lang="en-US" kern="0" dirty="0">
                <a:solidFill>
                  <a:srgbClr val="0039A6"/>
                </a:solidFill>
              </a:rPr>
              <a:t/>
            </a:r>
            <a:br>
              <a:rPr lang="en-US" kern="0" dirty="0">
                <a:solidFill>
                  <a:srgbClr val="0039A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65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 smtClean="0"/>
              <a:t>From Windows Explorer, Double-click on the “afsim.sln” solution file in </a:t>
            </a:r>
            <a:r>
              <a:rPr lang="en-US" b="0" dirty="0" smtClean="0">
                <a:solidFill>
                  <a:schemeClr val="tx2"/>
                </a:solidFill>
              </a:rPr>
              <a:t>“…/</a:t>
            </a:r>
            <a:r>
              <a:rPr lang="en-US" b="0" dirty="0" err="1" smtClean="0">
                <a:solidFill>
                  <a:schemeClr val="tx2"/>
                </a:solidFill>
              </a:rPr>
              <a:t>swdev</a:t>
            </a:r>
            <a:r>
              <a:rPr lang="en-US" b="0" dirty="0" smtClean="0">
                <a:solidFill>
                  <a:schemeClr val="tx2"/>
                </a:solidFill>
              </a:rPr>
              <a:t>/build/”</a:t>
            </a:r>
          </a:p>
          <a:p>
            <a:pPr lvl="1"/>
            <a:r>
              <a:rPr lang="en-US" b="0" dirty="0" smtClean="0"/>
              <a:t>Alternatively, press “Open Project” button in </a:t>
            </a:r>
            <a:r>
              <a:rPr lang="en-US" b="0" dirty="0" err="1" smtClean="0"/>
              <a:t>CMake</a:t>
            </a:r>
            <a:r>
              <a:rPr lang="en-US" b="0" dirty="0" smtClean="0"/>
              <a:t>-GUI</a:t>
            </a:r>
          </a:p>
          <a:p>
            <a:r>
              <a:rPr lang="en-US" b="0" dirty="0" smtClean="0">
                <a:solidFill>
                  <a:srgbClr val="FF0000"/>
                </a:solidFill>
              </a:rPr>
              <a:t>From within Visual Studio, select the “Release” build from the pull-down menu at the top of the GUI </a:t>
            </a:r>
          </a:p>
          <a:p>
            <a:pPr lvl="1"/>
            <a:r>
              <a:rPr lang="en-US" b="0" dirty="0" smtClean="0">
                <a:solidFill>
                  <a:srgbClr val="0000CC"/>
                </a:solidFill>
              </a:rPr>
              <a:t>If you don’t do this, the default is to build in debug, which takes significantly longer to build, and truly significantly longer to execute</a:t>
            </a:r>
          </a:p>
          <a:p>
            <a:r>
              <a:rPr lang="en-US" b="0" dirty="0" smtClean="0"/>
              <a:t>Build the solution in Visual Studio (this will take about 20-30 minutes)</a:t>
            </a:r>
          </a:p>
          <a:p>
            <a:pPr lvl="1"/>
            <a:r>
              <a:rPr lang="en-US" b="0" dirty="0" smtClean="0"/>
              <a:t>Build-&gt;Build Solution (or F7 shortcut)</a:t>
            </a:r>
          </a:p>
          <a:p>
            <a:r>
              <a:rPr lang="en-US" b="0" dirty="0" smtClean="0"/>
              <a:t>Build the INSTALL project</a:t>
            </a:r>
          </a:p>
          <a:p>
            <a:pPr lvl="1"/>
            <a:r>
              <a:rPr lang="en-US" b="0" dirty="0" smtClean="0"/>
              <a:t>This will install the standard WSF application in a “bin” directory within </a:t>
            </a:r>
            <a:r>
              <a:rPr lang="en-US" dirty="0" smtClean="0"/>
              <a:t>…/build/</a:t>
            </a:r>
            <a:r>
              <a:rPr lang="en-US" dirty="0" err="1" smtClean="0"/>
              <a:t>wsf_install</a:t>
            </a:r>
            <a:r>
              <a:rPr lang="en-US" dirty="0" smtClean="0"/>
              <a:t>/bin    </a:t>
            </a:r>
            <a:r>
              <a:rPr lang="en-US" b="0" dirty="0" smtClean="0"/>
              <a:t>(</a:t>
            </a:r>
            <a:r>
              <a:rPr lang="en-US" dirty="0" smtClean="0"/>
              <a:t>CMAKE_INSTALL_PREFIX</a:t>
            </a:r>
            <a:r>
              <a:rPr lang="en-US" b="0" dirty="0" smtClean="0"/>
              <a:t>)</a:t>
            </a:r>
          </a:p>
          <a:p>
            <a:pPr lvl="1"/>
            <a:endParaRPr lang="en-US" b="0" dirty="0" smtClean="0"/>
          </a:p>
          <a:p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163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Windows: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Building the Standard AFSIM</a:t>
            </a:r>
            <a:br>
              <a:rPr lang="en-US" dirty="0" smtClean="0"/>
            </a:br>
            <a:r>
              <a:rPr lang="en-US" kern="0" dirty="0"/>
              <a:t>Applications </a:t>
            </a:r>
            <a:r>
              <a:rPr lang="en-US" kern="0" dirty="0" smtClean="0"/>
              <a:t>(8/8)</a:t>
            </a:r>
            <a:r>
              <a:rPr lang="en-US" kern="0" dirty="0">
                <a:solidFill>
                  <a:srgbClr val="0039A6"/>
                </a:solidFill>
              </a:rPr>
              <a:t/>
            </a:r>
            <a:br>
              <a:rPr lang="en-US" kern="0" dirty="0">
                <a:solidFill>
                  <a:srgbClr val="0039A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654"/>
            <a:ext cx="8382000" cy="4525963"/>
          </a:xfrm>
        </p:spPr>
        <p:txBody>
          <a:bodyPr>
            <a:no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</a:rPr>
              <a:t>Use </a:t>
            </a:r>
            <a:r>
              <a:rPr lang="en-US" sz="1800" b="0" dirty="0" err="1" smtClean="0">
                <a:solidFill>
                  <a:srgbClr val="FF0000"/>
                </a:solidFill>
              </a:rPr>
              <a:t>cmake-gui</a:t>
            </a:r>
            <a:r>
              <a:rPr lang="en-US" sz="1800" b="0" dirty="0" smtClean="0">
                <a:solidFill>
                  <a:srgbClr val="FF0000"/>
                </a:solidFill>
              </a:rPr>
              <a:t> to ensure the </a:t>
            </a:r>
            <a:r>
              <a:rPr lang="en-US" sz="1800" dirty="0">
                <a:solidFill>
                  <a:srgbClr val="FF0000"/>
                </a:solidFill>
              </a:rPr>
              <a:t>CMAKE_BUILD_TYPE</a:t>
            </a:r>
            <a:r>
              <a:rPr lang="en-US" sz="1800" dirty="0"/>
              <a:t> </a:t>
            </a:r>
            <a:r>
              <a:rPr lang="en-US" sz="1800" b="0" dirty="0" smtClean="0">
                <a:solidFill>
                  <a:srgbClr val="FF0000"/>
                </a:solidFill>
              </a:rPr>
              <a:t>is correct </a:t>
            </a:r>
          </a:p>
          <a:p>
            <a:pPr lvl="1"/>
            <a:r>
              <a:rPr lang="en-US" sz="1600" b="0" dirty="0" smtClean="0"/>
              <a:t>Ensure the variable </a:t>
            </a:r>
            <a:r>
              <a:rPr lang="en-US" sz="1600" dirty="0" smtClean="0"/>
              <a:t>CMAKE_BUILD_TYPE</a:t>
            </a:r>
            <a:r>
              <a:rPr lang="en-US" sz="1600" b="0" dirty="0" smtClean="0"/>
              <a:t> is set to ‘Release’ (Linux only)</a:t>
            </a:r>
          </a:p>
          <a:p>
            <a:pPr lvl="1"/>
            <a:r>
              <a:rPr lang="en-US" sz="1600" b="0" dirty="0" smtClean="0">
                <a:solidFill>
                  <a:srgbClr val="0000CC"/>
                </a:solidFill>
              </a:rPr>
              <a:t>If this variable is set to ‘debug’, </a:t>
            </a:r>
            <a:r>
              <a:rPr lang="en-US" sz="1600" b="0" dirty="0" err="1" smtClean="0">
                <a:solidFill>
                  <a:srgbClr val="0000CC"/>
                </a:solidFill>
              </a:rPr>
              <a:t>cmake</a:t>
            </a:r>
            <a:r>
              <a:rPr lang="en-US" sz="1600" b="0" dirty="0" smtClean="0">
                <a:solidFill>
                  <a:srgbClr val="0000CC"/>
                </a:solidFill>
              </a:rPr>
              <a:t> will build in debug, which </a:t>
            </a:r>
            <a:r>
              <a:rPr lang="en-US" sz="1600" b="0" dirty="0">
                <a:solidFill>
                  <a:srgbClr val="0000CC"/>
                </a:solidFill>
              </a:rPr>
              <a:t>takes significantly longer to build, and truly significantly longer to </a:t>
            </a:r>
            <a:r>
              <a:rPr lang="en-US" sz="1600" b="0" dirty="0" smtClean="0">
                <a:solidFill>
                  <a:srgbClr val="0000CC"/>
                </a:solidFill>
              </a:rPr>
              <a:t>execute</a:t>
            </a:r>
            <a:endParaRPr lang="en-US" sz="1400" b="0" dirty="0"/>
          </a:p>
          <a:p>
            <a:r>
              <a:rPr lang="en-US" sz="1800" b="0" dirty="0" smtClean="0"/>
              <a:t>Build the solution (this will take about 20-30 minutes):</a:t>
            </a:r>
          </a:p>
          <a:p>
            <a:pPr lvl="1"/>
            <a:r>
              <a:rPr lang="en-US" sz="1500" b="0" dirty="0" smtClean="0"/>
              <a:t>From a Linux terminal (or </a:t>
            </a:r>
            <a:r>
              <a:rPr lang="en-US" sz="1500" b="0" dirty="0" err="1" smtClean="0"/>
              <a:t>xterm</a:t>
            </a:r>
            <a:r>
              <a:rPr lang="en-US" sz="1500" b="0" dirty="0" smtClean="0"/>
              <a:t>), execute the following in in the build directory (either </a:t>
            </a:r>
            <a:r>
              <a:rPr lang="en-US" sz="1500" b="0" dirty="0" smtClean="0">
                <a:solidFill>
                  <a:schemeClr val="tx2"/>
                </a:solidFill>
              </a:rPr>
              <a:t>"…/</a:t>
            </a:r>
            <a:r>
              <a:rPr lang="en-US" sz="1500" b="0" dirty="0" err="1" smtClean="0">
                <a:solidFill>
                  <a:schemeClr val="tx2"/>
                </a:solidFill>
              </a:rPr>
              <a:t>swdev</a:t>
            </a:r>
            <a:r>
              <a:rPr lang="en-US" sz="1500" b="0" dirty="0" smtClean="0">
                <a:solidFill>
                  <a:schemeClr val="tx2"/>
                </a:solidFill>
              </a:rPr>
              <a:t>/build</a:t>
            </a:r>
            <a:r>
              <a:rPr lang="en-US" sz="1500" b="0" dirty="0">
                <a:solidFill>
                  <a:schemeClr val="tx2"/>
                </a:solidFill>
              </a:rPr>
              <a:t>/" or "…/</a:t>
            </a:r>
            <a:r>
              <a:rPr lang="en-US" sz="1500" b="0" dirty="0" err="1">
                <a:solidFill>
                  <a:schemeClr val="tx2"/>
                </a:solidFill>
              </a:rPr>
              <a:t>afsim_dev</a:t>
            </a:r>
            <a:r>
              <a:rPr lang="en-US" sz="1500" b="0" dirty="0">
                <a:solidFill>
                  <a:schemeClr val="tx2"/>
                </a:solidFill>
              </a:rPr>
              <a:t>/training/developer/build")</a:t>
            </a:r>
            <a:endParaRPr lang="en-US" sz="1500" b="0" dirty="0" smtClean="0">
              <a:solidFill>
                <a:schemeClr val="tx2"/>
              </a:solidFill>
            </a:endParaRPr>
          </a:p>
          <a:p>
            <a:pPr marL="1219139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$ </a:t>
            </a:r>
            <a:r>
              <a:rPr lang="en-US" sz="1400" dirty="0" err="1" smtClean="0">
                <a:latin typeface="Consolas" panose="020B0609020204030204" pitchFamily="49" charset="0"/>
              </a:rPr>
              <a:t>cmake</a:t>
            </a:r>
            <a:r>
              <a:rPr lang="en-US" sz="1400" dirty="0" smtClean="0">
                <a:latin typeface="Consolas" panose="020B0609020204030204" pitchFamily="49" charset="0"/>
              </a:rPr>
              <a:t> –build . –target all -- -j12</a:t>
            </a:r>
          </a:p>
          <a:p>
            <a:pPr lvl="1"/>
            <a:r>
              <a:rPr lang="en-US" sz="1600" b="0" dirty="0" smtClean="0"/>
              <a:t>Note: the </a:t>
            </a:r>
            <a:r>
              <a:rPr lang="en-US" sz="1600" dirty="0" smtClean="0">
                <a:latin typeface="Consolas" panose="020B0609020204030204" pitchFamily="49" charset="0"/>
              </a:rPr>
              <a:t>–j12 </a:t>
            </a:r>
            <a:r>
              <a:rPr lang="en-US" sz="1600" b="0" dirty="0" smtClean="0"/>
              <a:t>option causes </a:t>
            </a:r>
            <a:r>
              <a:rPr lang="en-US" sz="1600" b="0" dirty="0" err="1" smtClean="0"/>
              <a:t>cmake</a:t>
            </a:r>
            <a:r>
              <a:rPr lang="en-US" sz="1600" b="0" dirty="0" smtClean="0"/>
              <a:t> to multi-thread the build with up to 12 simultaneous threads (the number used should be the same as the number of processors/cores in your system)</a:t>
            </a:r>
          </a:p>
          <a:p>
            <a:r>
              <a:rPr lang="en-US" sz="1800" b="0" dirty="0" smtClean="0"/>
              <a:t>Build the ‘install’ target:</a:t>
            </a:r>
          </a:p>
          <a:p>
            <a:pPr lvl="1"/>
            <a:r>
              <a:rPr lang="en-US" sz="1500" b="0" dirty="0" smtClean="0"/>
              <a:t>In the </a:t>
            </a:r>
            <a:r>
              <a:rPr lang="en-US" sz="1500" b="0" dirty="0"/>
              <a:t>Linux terminal (or </a:t>
            </a:r>
            <a:r>
              <a:rPr lang="en-US" sz="1500" b="0" dirty="0" err="1"/>
              <a:t>xterm</a:t>
            </a:r>
            <a:r>
              <a:rPr lang="en-US" sz="1500" b="0" dirty="0"/>
              <a:t>), execute the following </a:t>
            </a:r>
            <a:r>
              <a:rPr lang="en-US" sz="1500" b="0" dirty="0" smtClean="0"/>
              <a:t>in the build directory</a:t>
            </a:r>
            <a:endParaRPr lang="en-US" sz="1500" b="0" dirty="0">
              <a:solidFill>
                <a:schemeClr val="tx2"/>
              </a:solidFill>
            </a:endParaRPr>
          </a:p>
          <a:p>
            <a:pPr marL="1219139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</a:rPr>
              <a:t>cmake</a:t>
            </a:r>
            <a:r>
              <a:rPr lang="en-US" sz="1400" dirty="0">
                <a:latin typeface="Consolas" panose="020B0609020204030204" pitchFamily="49" charset="0"/>
              </a:rPr>
              <a:t> –build . –target </a:t>
            </a:r>
            <a:r>
              <a:rPr lang="en-US" sz="1400" dirty="0" smtClean="0">
                <a:latin typeface="Consolas" panose="020B0609020204030204" pitchFamily="49" charset="0"/>
              </a:rPr>
              <a:t>install </a:t>
            </a:r>
            <a:r>
              <a:rPr lang="en-US" sz="1400" dirty="0">
                <a:latin typeface="Consolas" panose="020B0609020204030204" pitchFamily="49" charset="0"/>
              </a:rPr>
              <a:t>-- -</a:t>
            </a:r>
            <a:r>
              <a:rPr lang="en-US" sz="1400" dirty="0" smtClean="0">
                <a:latin typeface="Consolas" panose="020B0609020204030204" pitchFamily="49" charset="0"/>
              </a:rPr>
              <a:t>j12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600" b="0" dirty="0" smtClean="0"/>
              <a:t>This will install the standard WSF application in a “bin” directory within </a:t>
            </a:r>
            <a:r>
              <a:rPr lang="en-US" sz="1600" dirty="0" smtClean="0"/>
              <a:t>…/build/</a:t>
            </a:r>
            <a:r>
              <a:rPr lang="en-US" sz="1600" dirty="0" err="1" smtClean="0"/>
              <a:t>wsf_install</a:t>
            </a:r>
            <a:r>
              <a:rPr lang="en-US" sz="1600" dirty="0" smtClean="0"/>
              <a:t>/bin    </a:t>
            </a:r>
            <a:r>
              <a:rPr lang="en-US" sz="1600" b="0" dirty="0" smtClean="0"/>
              <a:t>(</a:t>
            </a:r>
            <a:r>
              <a:rPr lang="en-US" sz="1600" dirty="0" smtClean="0"/>
              <a:t>CMAKE_INSTALL_PREFIX</a:t>
            </a:r>
            <a:r>
              <a:rPr lang="en-US" sz="1600" b="0" dirty="0" smtClean="0"/>
              <a:t>)</a:t>
            </a:r>
          </a:p>
          <a:p>
            <a:pPr lvl="1"/>
            <a:endParaRPr lang="en-US" sz="1600" b="0" dirty="0" smtClean="0"/>
          </a:p>
          <a:p>
            <a:endParaRPr lang="en-US" sz="1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Linux: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Building the AFSIM Training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61"/>
            <a:ext cx="8229600" cy="4813005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If you want to build the exercises, you have two choices:</a:t>
            </a:r>
          </a:p>
          <a:p>
            <a:pPr lvl="1"/>
            <a:r>
              <a:rPr lang="en-US" b="0" dirty="0" smtClean="0"/>
              <a:t>Run </a:t>
            </a:r>
            <a:r>
              <a:rPr lang="en-US" b="0" dirty="0" err="1" smtClean="0"/>
              <a:t>cmake-gui</a:t>
            </a:r>
            <a:endParaRPr lang="en-US" b="0" dirty="0" smtClean="0"/>
          </a:p>
          <a:p>
            <a:pPr lvl="2"/>
            <a:r>
              <a:rPr lang="en-US" b="0" dirty="0" smtClean="0"/>
              <a:t>Manually turn on the targets you want built, </a:t>
            </a:r>
          </a:p>
          <a:p>
            <a:pPr lvl="2"/>
            <a:r>
              <a:rPr lang="en-US" b="0" dirty="0" smtClean="0"/>
              <a:t>Then click </a:t>
            </a:r>
            <a:r>
              <a:rPr lang="en-US" dirty="0" smtClean="0"/>
              <a:t>configure</a:t>
            </a:r>
            <a:r>
              <a:rPr lang="en-US" b="0" dirty="0" smtClean="0"/>
              <a:t> and </a:t>
            </a:r>
            <a:r>
              <a:rPr lang="en-US" dirty="0" smtClean="0"/>
              <a:t>generate</a:t>
            </a:r>
          </a:p>
          <a:p>
            <a:pPr lvl="1"/>
            <a:r>
              <a:rPr lang="en-US" b="0" dirty="0" smtClean="0"/>
              <a:t>Modify the </a:t>
            </a:r>
            <a:r>
              <a:rPr lang="en-US" b="0" dirty="0" err="1" smtClean="0"/>
              <a:t>config.cmake</a:t>
            </a:r>
            <a:r>
              <a:rPr lang="en-US" b="0" dirty="0" smtClean="0"/>
              <a:t> file(s)</a:t>
            </a:r>
          </a:p>
          <a:p>
            <a:pPr lvl="2"/>
            <a:r>
              <a:rPr lang="en-US" b="0" dirty="0" smtClean="0"/>
              <a:t>Edit the </a:t>
            </a:r>
            <a:r>
              <a:rPr lang="en-US" b="0" dirty="0" err="1" smtClean="0"/>
              <a:t>confg.cmake</a:t>
            </a:r>
            <a:r>
              <a:rPr lang="en-US" b="0" dirty="0" smtClean="0"/>
              <a:t> file in the core/labs or </a:t>
            </a:r>
            <a:r>
              <a:rPr lang="en-US" b="0" dirty="0" err="1" smtClean="0"/>
              <a:t>wkf</a:t>
            </a:r>
            <a:r>
              <a:rPr lang="en-US" b="0" dirty="0" smtClean="0"/>
              <a:t>/labs directory</a:t>
            </a:r>
          </a:p>
          <a:p>
            <a:pPr lvl="2"/>
            <a:r>
              <a:rPr lang="en-US" b="0" dirty="0"/>
              <a:t>S</a:t>
            </a:r>
            <a:r>
              <a:rPr lang="en-US" b="0" dirty="0" smtClean="0"/>
              <a:t>et the targets you want built to </a:t>
            </a:r>
            <a:r>
              <a:rPr lang="en-US" dirty="0" smtClean="0"/>
              <a:t>TRUE</a:t>
            </a:r>
          </a:p>
          <a:p>
            <a:pPr lvl="2"/>
            <a:r>
              <a:rPr lang="en-US" b="0" dirty="0" smtClean="0"/>
              <a:t>Delete the </a:t>
            </a:r>
            <a:r>
              <a:rPr lang="en-US" dirty="0" smtClean="0"/>
              <a:t>CMakeCache.txt</a:t>
            </a:r>
            <a:r>
              <a:rPr lang="en-US" b="0" dirty="0" smtClean="0"/>
              <a:t> file in the build directory</a:t>
            </a:r>
          </a:p>
          <a:p>
            <a:pPr lvl="2"/>
            <a:r>
              <a:rPr lang="en-US" b="0" dirty="0" smtClean="0"/>
              <a:t>Run the commands in the build slides (steps 1-8 of 8, slides 24-31)</a:t>
            </a:r>
          </a:p>
          <a:p>
            <a:pPr lvl="3"/>
            <a:r>
              <a:rPr lang="en-US" dirty="0" smtClean="0"/>
              <a:t>Except</a:t>
            </a:r>
            <a:r>
              <a:rPr lang="en-US" b="0" dirty="0" smtClean="0"/>
              <a:t>, </a:t>
            </a:r>
            <a:r>
              <a:rPr lang="en-US" dirty="0" smtClean="0"/>
              <a:t>don’t execute </a:t>
            </a:r>
            <a:r>
              <a:rPr lang="en-US" b="0" dirty="0" smtClean="0"/>
              <a:t>the </a:t>
            </a:r>
            <a:r>
              <a:rPr lang="en-US" dirty="0" err="1" smtClean="0"/>
              <a:t>mkdir</a:t>
            </a:r>
            <a:r>
              <a:rPr lang="en-US" b="0" dirty="0" smtClean="0"/>
              <a:t> command for the build directory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86723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91000" y="1318407"/>
            <a:ext cx="4419600" cy="2756322"/>
          </a:xfrm>
        </p:spPr>
        <p:txBody>
          <a:bodyPr/>
          <a:lstStyle/>
          <a:p>
            <a:r>
              <a:rPr lang="en-US" sz="2800" dirty="0" smtClean="0"/>
              <a:t>AFSIM Developer Training</a:t>
            </a:r>
          </a:p>
          <a:p>
            <a:r>
              <a:rPr lang="en-US" sz="2800" dirty="0"/>
              <a:t>0</a:t>
            </a:r>
            <a:r>
              <a:rPr lang="en-US" sz="2800" dirty="0" smtClean="0"/>
              <a:t> – Building AFSIM with </a:t>
            </a:r>
            <a:r>
              <a:rPr lang="en-US" sz="2800" dirty="0" err="1" smtClean="0"/>
              <a:t>CMake</a:t>
            </a:r>
            <a:endParaRPr lang="en-US" sz="2800" dirty="0" smtClean="0"/>
          </a:p>
          <a:p>
            <a:r>
              <a:rPr lang="en-US" sz="2800" dirty="0" smtClean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AFRL/RQQD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505" y="5035643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AFSIM Version 2.0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To Build From </a:t>
            </a:r>
            <a:br>
              <a:rPr lang="en-US" dirty="0" smtClean="0"/>
            </a:br>
            <a:r>
              <a:rPr lang="en-US" dirty="0" smtClean="0"/>
              <a:t>Scratch …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" y="1172029"/>
            <a:ext cx="4901245" cy="5065738"/>
          </a:xfrm>
        </p:spPr>
        <p:txBody>
          <a:bodyPr>
            <a:normAutofit fontScale="92500" lnSpcReduction="10000"/>
          </a:bodyPr>
          <a:lstStyle/>
          <a:p>
            <a:pPr marL="574675" lvl="1" indent="-344488">
              <a:buFont typeface="+mj-lt"/>
              <a:buAutoNum type="arabicPeriod"/>
            </a:pPr>
            <a:r>
              <a:rPr lang="en-US" b="0" dirty="0" smtClean="0"/>
              <a:t>Run </a:t>
            </a:r>
            <a:r>
              <a:rPr lang="en-US" b="0" dirty="0" err="1" smtClean="0"/>
              <a:t>cmake-gui</a:t>
            </a:r>
            <a:endParaRPr lang="en-US" b="0" dirty="0" smtClean="0"/>
          </a:p>
          <a:p>
            <a:pPr marL="574675" lvl="1" indent="-344488">
              <a:buFont typeface="+mj-lt"/>
              <a:buAutoNum type="arabicPeriod"/>
            </a:pPr>
            <a:r>
              <a:rPr lang="en-US" b="0" dirty="0" smtClean="0"/>
              <a:t>Set </a:t>
            </a:r>
            <a:r>
              <a:rPr lang="en-US" b="0" dirty="0"/>
              <a:t>the “Where is the source code” text box to the </a:t>
            </a:r>
            <a:r>
              <a:rPr lang="en-US" dirty="0" err="1"/>
              <a:t>swdev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b="0" dirty="0"/>
              <a:t> directory </a:t>
            </a:r>
            <a:endParaRPr lang="en-US" b="0" dirty="0" smtClean="0"/>
          </a:p>
          <a:p>
            <a:pPr marL="971550" lvl="2" indent="-342900"/>
            <a:r>
              <a:rPr lang="en-US" b="0" dirty="0" smtClean="0"/>
              <a:t>you </a:t>
            </a:r>
            <a:r>
              <a:rPr lang="en-US" b="0" dirty="0"/>
              <a:t>can type in the path manually, or click on the “</a:t>
            </a:r>
            <a:r>
              <a:rPr lang="en-US" dirty="0"/>
              <a:t>Browse</a:t>
            </a:r>
            <a:r>
              <a:rPr lang="en-US" b="0" dirty="0"/>
              <a:t> </a:t>
            </a:r>
            <a:r>
              <a:rPr lang="en-US" dirty="0"/>
              <a:t>Source</a:t>
            </a:r>
            <a:r>
              <a:rPr lang="en-US" b="0" dirty="0"/>
              <a:t> …” button and navigate to the directory and click “</a:t>
            </a:r>
            <a:r>
              <a:rPr lang="en-US" dirty="0"/>
              <a:t>Select </a:t>
            </a:r>
            <a:r>
              <a:rPr lang="en-US" dirty="0" smtClean="0"/>
              <a:t>Folder</a:t>
            </a:r>
            <a:r>
              <a:rPr lang="en-US" b="0" dirty="0" smtClean="0"/>
              <a:t>”</a:t>
            </a:r>
          </a:p>
          <a:p>
            <a:pPr marL="574675" lvl="1" indent="-344488">
              <a:buFont typeface="+mj-lt"/>
              <a:buAutoNum type="arabicPeriod"/>
            </a:pPr>
            <a:r>
              <a:rPr lang="en-US" b="0" dirty="0"/>
              <a:t>Set the “Where </a:t>
            </a:r>
            <a:r>
              <a:rPr lang="en-US" b="0" dirty="0" smtClean="0"/>
              <a:t>to build </a:t>
            </a:r>
            <a:r>
              <a:rPr lang="en-US" b="0" dirty="0"/>
              <a:t>the binaries” text box to the </a:t>
            </a:r>
            <a:r>
              <a:rPr lang="en-US" dirty="0" err="1"/>
              <a:t>swdev</a:t>
            </a:r>
            <a:r>
              <a:rPr lang="en-US" dirty="0"/>
              <a:t>/build</a:t>
            </a:r>
            <a:r>
              <a:rPr lang="en-US" b="0" dirty="0"/>
              <a:t> directory </a:t>
            </a:r>
            <a:endParaRPr lang="en-US" b="0" dirty="0" smtClean="0"/>
          </a:p>
          <a:p>
            <a:pPr marL="971550" lvl="2" indent="-342900"/>
            <a:r>
              <a:rPr lang="en-US" b="0" dirty="0" smtClean="0"/>
              <a:t>you </a:t>
            </a:r>
            <a:r>
              <a:rPr lang="en-US" b="0" dirty="0"/>
              <a:t>can type in the path manually, or click on the “</a:t>
            </a:r>
            <a:r>
              <a:rPr lang="en-US" dirty="0"/>
              <a:t>Browse</a:t>
            </a:r>
            <a:r>
              <a:rPr lang="en-US" b="0" dirty="0"/>
              <a:t> </a:t>
            </a:r>
            <a:r>
              <a:rPr lang="en-US" dirty="0" smtClean="0"/>
              <a:t>Build</a:t>
            </a:r>
            <a:r>
              <a:rPr lang="en-US" b="0" dirty="0" smtClean="0"/>
              <a:t> </a:t>
            </a:r>
            <a:r>
              <a:rPr lang="en-US" b="0" dirty="0"/>
              <a:t>…” button and navigate to the directory and click “</a:t>
            </a:r>
            <a:r>
              <a:rPr lang="en-US" dirty="0"/>
              <a:t>Select </a:t>
            </a:r>
            <a:r>
              <a:rPr lang="en-US" dirty="0" smtClean="0"/>
              <a:t>Folder</a:t>
            </a:r>
            <a:r>
              <a:rPr lang="en-US" b="0" dirty="0" smtClean="0"/>
              <a:t>”</a:t>
            </a:r>
          </a:p>
          <a:p>
            <a:pPr marL="574675" lvl="1" indent="-344488">
              <a:buFont typeface="+mj-lt"/>
              <a:buAutoNum type="arabicPeriod"/>
            </a:pPr>
            <a:r>
              <a:rPr lang="en-US" b="0" dirty="0" smtClean="0"/>
              <a:t>Click on the </a:t>
            </a:r>
            <a:r>
              <a:rPr lang="en-US" dirty="0" smtClean="0"/>
              <a:t>Configure</a:t>
            </a:r>
            <a:r>
              <a:rPr lang="en-US" b="0" dirty="0" smtClean="0"/>
              <a:t> button (this will perform the initial configuration and build the cache file)</a:t>
            </a:r>
          </a:p>
          <a:p>
            <a:pPr marL="574675" lvl="1" indent="-344488">
              <a:buFont typeface="+mj-lt"/>
              <a:buAutoNum type="arabicPeriod"/>
            </a:pPr>
            <a:r>
              <a:rPr lang="en-US" b="0" dirty="0" smtClean="0"/>
              <a:t>If you are asked to select a generator, select x64</a:t>
            </a:r>
          </a:p>
          <a:p>
            <a:pPr marL="736564" lvl="1" indent="0">
              <a:buNone/>
            </a:pPr>
            <a:endParaRPr lang="en-US" b="0" dirty="0" smtClean="0"/>
          </a:p>
          <a:p>
            <a:pPr marL="1193764" lvl="1" indent="-457200">
              <a:buFont typeface="+mj-lt"/>
              <a:buAutoNum type="arabicPeriod" startAt="11"/>
            </a:pPr>
            <a:endParaRPr lang="en-US" b="0" dirty="0" smtClean="0"/>
          </a:p>
          <a:p>
            <a:pPr marL="1193764" lvl="1" indent="-457200">
              <a:buFont typeface="+mj-lt"/>
              <a:buAutoNum type="arabicPeriod" startAt="11"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03" y="1154718"/>
            <a:ext cx="4351397" cy="4252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55677" y="1604103"/>
            <a:ext cx="251850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59585" y="1871778"/>
            <a:ext cx="251850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55308" y="4306270"/>
            <a:ext cx="748323" cy="22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40274" y="3219046"/>
            <a:ext cx="3856054" cy="3170195"/>
            <a:chOff x="5040274" y="3219046"/>
            <a:chExt cx="3856054" cy="31701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0274" y="3219046"/>
              <a:ext cx="3856054" cy="317019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229469" y="4532918"/>
              <a:ext cx="3609731" cy="2092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7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To Build From </a:t>
            </a:r>
            <a:br>
              <a:rPr lang="en-US" dirty="0" smtClean="0"/>
            </a:br>
            <a:r>
              <a:rPr lang="en-US" dirty="0" smtClean="0"/>
              <a:t>Scratch … 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4611077" cy="4906966"/>
          </a:xfrm>
        </p:spPr>
        <p:txBody>
          <a:bodyPr>
            <a:normAutofit fontScale="92500" lnSpcReduction="10000"/>
          </a:bodyPr>
          <a:lstStyle/>
          <a:p>
            <a:pPr marL="687388" lvl="1" indent="-457200">
              <a:buFont typeface="+mj-lt"/>
              <a:buAutoNum type="arabicPeriod" startAt="6"/>
            </a:pPr>
            <a:r>
              <a:rPr lang="en-US" b="0" dirty="0" smtClean="0"/>
              <a:t>In the big white box below the search bar, navigate to the WSF group label and click the arrow “&gt;” to the left of WSF</a:t>
            </a:r>
          </a:p>
          <a:p>
            <a:pPr marL="687388" lvl="1" indent="-457200">
              <a:buFont typeface="+mj-lt"/>
              <a:buAutoNum type="arabicPeriod" startAt="6"/>
            </a:pPr>
            <a:r>
              <a:rPr lang="en-US" b="0" dirty="0" smtClean="0"/>
              <a:t>The first entry is WSF_ADD_EXTENSION_PATH.  This variable has no value </a:t>
            </a:r>
            <a:r>
              <a:rPr lang="en-US" b="0" dirty="0" err="1" smtClean="0"/>
              <a:t>assocated</a:t>
            </a:r>
            <a:r>
              <a:rPr lang="en-US" b="0" dirty="0" smtClean="0"/>
              <a:t> with it.  Click on the value column of this row, and enter the path to the training folders:  </a:t>
            </a:r>
            <a:r>
              <a:rPr lang="en-US" sz="1700" b="0" dirty="0" smtClean="0"/>
              <a:t>“…/training/developer/core/labs/</a:t>
            </a:r>
            <a:r>
              <a:rPr lang="en-US" sz="1700" b="0" dirty="0" err="1" smtClean="0"/>
              <a:t>inwork</a:t>
            </a:r>
            <a:r>
              <a:rPr lang="en-US" sz="1700" b="0" dirty="0" smtClean="0"/>
              <a:t>”</a:t>
            </a:r>
          </a:p>
          <a:p>
            <a:pPr marL="687388" lvl="1" indent="-457200">
              <a:buFont typeface="+mj-lt"/>
              <a:buAutoNum type="arabicPeriod" startAt="6"/>
            </a:pPr>
            <a:r>
              <a:rPr lang="en-US" b="0" dirty="0" smtClean="0"/>
              <a:t>Click </a:t>
            </a:r>
            <a:r>
              <a:rPr lang="en-US" b="0" dirty="0"/>
              <a:t>on the Configure button (this will perform </a:t>
            </a:r>
            <a:r>
              <a:rPr lang="en-US" b="0" dirty="0" smtClean="0"/>
              <a:t>another </a:t>
            </a:r>
            <a:r>
              <a:rPr lang="en-US" b="0" dirty="0"/>
              <a:t>configuration and </a:t>
            </a:r>
            <a:r>
              <a:rPr lang="en-US" b="0" dirty="0" smtClean="0"/>
              <a:t>rebuild </a:t>
            </a:r>
            <a:r>
              <a:rPr lang="en-US" b="0" dirty="0"/>
              <a:t>the cache </a:t>
            </a:r>
            <a:r>
              <a:rPr lang="en-US" b="0" dirty="0" smtClean="0"/>
              <a:t>file – adding the exercise build variables into the configuration)</a:t>
            </a:r>
            <a:endParaRPr lang="en-US" b="0" dirty="0"/>
          </a:p>
          <a:p>
            <a:pPr marL="1193764" lvl="1" indent="-457200">
              <a:buFont typeface="+mj-lt"/>
              <a:buAutoNum type="arabicPeriod" startAt="6"/>
            </a:pPr>
            <a:endParaRPr lang="en-US" b="0" dirty="0" smtClean="0"/>
          </a:p>
          <a:p>
            <a:pPr marL="1193764" lvl="1" indent="-457200">
              <a:buFont typeface="+mj-lt"/>
              <a:buAutoNum type="arabicPeriod" startAt="6"/>
            </a:pPr>
            <a:endParaRPr lang="en-US" b="0" dirty="0" smtClean="0"/>
          </a:p>
          <a:p>
            <a:pPr marL="1193764" lvl="1" indent="-457200">
              <a:buFont typeface="+mj-lt"/>
              <a:buAutoNum type="arabicPeriod" startAt="6"/>
            </a:pP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97" y="1315436"/>
            <a:ext cx="4648603" cy="43209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3077" y="3673231"/>
            <a:ext cx="2172677" cy="1797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11077" y="3571632"/>
            <a:ext cx="4298461" cy="328246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To Build From </a:t>
            </a:r>
            <a:br>
              <a:rPr lang="en-US" dirty="0" smtClean="0"/>
            </a:br>
            <a:r>
              <a:rPr lang="en-US" dirty="0" smtClean="0"/>
              <a:t>Scratch … 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4" y="1219201"/>
            <a:ext cx="4450855" cy="5064368"/>
          </a:xfrm>
        </p:spPr>
        <p:txBody>
          <a:bodyPr>
            <a:normAutofit/>
          </a:bodyPr>
          <a:lstStyle/>
          <a:p>
            <a:pPr marL="687388" lvl="1" indent="-457200">
              <a:buFont typeface="+mj-lt"/>
              <a:buAutoNum type="arabicPeriod" startAt="9"/>
            </a:pPr>
            <a:r>
              <a:rPr lang="en-US" b="0" dirty="0" smtClean="0"/>
              <a:t>Click on the arrow “&gt;” next to all of the BUILD group labels</a:t>
            </a:r>
          </a:p>
          <a:p>
            <a:pPr marL="1106460" lvl="2" indent="-342900"/>
            <a:r>
              <a:rPr lang="en-US" b="0" dirty="0" smtClean="0"/>
              <a:t>There may be more than one</a:t>
            </a:r>
          </a:p>
          <a:p>
            <a:pPr marL="687388" lvl="1" indent="-457200">
              <a:buFont typeface="+mj-lt"/>
              <a:buAutoNum type="arabicPeriod" startAt="9"/>
            </a:pPr>
            <a:r>
              <a:rPr lang="en-US" b="0" dirty="0" smtClean="0"/>
              <a:t>Manually check or uncheck all of the boxes for</a:t>
            </a:r>
            <a:r>
              <a:rPr lang="en-US" b="0" dirty="0"/>
              <a:t> </a:t>
            </a:r>
            <a:r>
              <a:rPr lang="en-US" b="0" dirty="0" smtClean="0"/>
              <a:t>the build targets of interest</a:t>
            </a:r>
          </a:p>
          <a:p>
            <a:pPr marL="687388" lvl="1" indent="-457200">
              <a:buFont typeface="+mj-lt"/>
              <a:buAutoNum type="arabicPeriod" startAt="9"/>
            </a:pPr>
            <a:r>
              <a:rPr lang="en-US" b="0" dirty="0" smtClean="0"/>
              <a:t>Click the Configure button again to set the final configuration</a:t>
            </a:r>
          </a:p>
          <a:p>
            <a:pPr marL="687388" lvl="1" indent="-457200">
              <a:buFont typeface="+mj-lt"/>
              <a:buAutoNum type="arabicPeriod" startAt="9"/>
            </a:pPr>
            <a:r>
              <a:rPr lang="en-US" b="0" dirty="0" smtClean="0"/>
              <a:t>Click the Generate button to generate the build</a:t>
            </a:r>
          </a:p>
          <a:p>
            <a:pPr marL="1193764" lvl="1" indent="-457200">
              <a:buFont typeface="+mj-lt"/>
              <a:buAutoNum type="arabicPeriod" startAt="9"/>
            </a:pPr>
            <a:endParaRPr lang="en-US" b="0" dirty="0" smtClean="0"/>
          </a:p>
          <a:p>
            <a:pPr marL="1193764" lvl="1" indent="-457200">
              <a:buFont typeface="+mj-lt"/>
              <a:buAutoNum type="arabicPeriod" startAt="9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18" y="1086593"/>
            <a:ext cx="4640982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382000" cy="538117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/>
              <a:t>To complete the labs in this course, you need the following: </a:t>
            </a:r>
          </a:p>
          <a:p>
            <a:pPr lvl="1"/>
            <a:r>
              <a:rPr lang="en-US" b="0" dirty="0" smtClean="0"/>
              <a:t>Microsoft Windows®-based computer (7 or later) </a:t>
            </a:r>
          </a:p>
          <a:p>
            <a:pPr lvl="1"/>
            <a:r>
              <a:rPr lang="en-US" b="0" dirty="0" smtClean="0"/>
              <a:t>Microsoft® Visual Studio 2017®</a:t>
            </a:r>
          </a:p>
          <a:p>
            <a:pPr lvl="1"/>
            <a:r>
              <a:rPr lang="en-US" b="0" dirty="0" smtClean="0"/>
              <a:t>MATLAB® or MATLAB® Compiler Runtime (MCR) (provided)</a:t>
            </a:r>
          </a:p>
          <a:p>
            <a:pPr lvl="1"/>
            <a:r>
              <a:rPr lang="en-US" dirty="0" smtClean="0"/>
              <a:t>AFSIM</a:t>
            </a:r>
            <a:r>
              <a:rPr lang="en-US" b="0" dirty="0" smtClean="0"/>
              <a:t> executable (simulation runtime executable-plug-in </a:t>
            </a:r>
            <a:r>
              <a:rPr lang="en-US" b="0" dirty="0"/>
              <a:t>v</a:t>
            </a:r>
            <a:r>
              <a:rPr lang="en-US" b="0" dirty="0" smtClean="0"/>
              <a:t>ersion)</a:t>
            </a:r>
          </a:p>
          <a:p>
            <a:pPr lvl="2"/>
            <a:r>
              <a:rPr lang="en-US" b="0" dirty="0" smtClean="0"/>
              <a:t>We will be building this in the next module</a:t>
            </a:r>
          </a:p>
          <a:p>
            <a:pPr lvl="1"/>
            <a:r>
              <a:rPr lang="en-US" dirty="0" smtClean="0"/>
              <a:t>AFSIM</a:t>
            </a:r>
            <a:r>
              <a:rPr lang="en-US" b="0" dirty="0" smtClean="0"/>
              <a:t> </a:t>
            </a:r>
            <a:r>
              <a:rPr lang="en-US" dirty="0" smtClean="0"/>
              <a:t>WIZARD</a:t>
            </a:r>
            <a:r>
              <a:rPr lang="en-US" b="0" dirty="0" smtClean="0"/>
              <a:t> (provided)</a:t>
            </a:r>
          </a:p>
          <a:p>
            <a:pPr lvl="1"/>
            <a:r>
              <a:rPr lang="en-US" dirty="0" smtClean="0"/>
              <a:t>AFSIM</a:t>
            </a:r>
            <a:r>
              <a:rPr lang="en-US" b="0" dirty="0" smtClean="0"/>
              <a:t> </a:t>
            </a:r>
            <a:r>
              <a:rPr lang="en-US" dirty="0" smtClean="0"/>
              <a:t>MYSTIC</a:t>
            </a:r>
            <a:r>
              <a:rPr lang="en-US" b="0" dirty="0" smtClean="0"/>
              <a:t> (provided)</a:t>
            </a:r>
          </a:p>
          <a:p>
            <a:pPr lvl="1"/>
            <a:r>
              <a:rPr lang="en-US" b="0" dirty="0" smtClean="0"/>
              <a:t>Python (public-domain programming language; </a:t>
            </a:r>
            <a:r>
              <a:rPr lang="en-US" b="0" i="1" dirty="0" smtClean="0"/>
              <a:t>optional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 smtClean="0"/>
              <a:t>CMake (3.8 or higher for VS 2017, 3.14 or higher for VS 2019) </a:t>
            </a:r>
          </a:p>
          <a:p>
            <a:r>
              <a:rPr lang="en-US" b="0" dirty="0" smtClean="0"/>
              <a:t>The starting point for each lab is located in:                                   </a:t>
            </a:r>
          </a:p>
          <a:p>
            <a:pPr marL="226473" indent="0">
              <a:buNone/>
            </a:pPr>
            <a:r>
              <a:rPr lang="en-US" sz="2100" b="0" dirty="0"/>
              <a:t>	</a:t>
            </a:r>
            <a:r>
              <a:rPr lang="en-US" sz="2100" b="0" dirty="0" smtClean="0"/>
              <a:t>&lt;</a:t>
            </a:r>
            <a:r>
              <a:rPr lang="en-US" sz="2100" b="0" i="1" dirty="0" smtClean="0"/>
              <a:t>afsim-install-folder</a:t>
            </a:r>
            <a:r>
              <a:rPr lang="en-US" sz="2100" b="0" dirty="0" smtClean="0"/>
              <a:t>&gt;\training\developer\core\labs\</a:t>
            </a:r>
            <a:r>
              <a:rPr lang="en-US" sz="2100" dirty="0" smtClean="0"/>
              <a:t>inwork</a:t>
            </a:r>
            <a:r>
              <a:rPr lang="en-US" b="0" dirty="0" smtClean="0"/>
              <a:t> </a:t>
            </a:r>
          </a:p>
          <a:p>
            <a:r>
              <a:rPr lang="en-US" b="0" dirty="0" smtClean="0"/>
              <a:t>The solution </a:t>
            </a:r>
            <a:r>
              <a:rPr lang="en-US" b="0" dirty="0"/>
              <a:t>for each lab </a:t>
            </a:r>
            <a:r>
              <a:rPr lang="en-US" b="0" dirty="0" smtClean="0"/>
              <a:t>is </a:t>
            </a:r>
            <a:r>
              <a:rPr lang="en-US" b="0" dirty="0"/>
              <a:t>located </a:t>
            </a:r>
            <a:r>
              <a:rPr lang="en-US" b="0" dirty="0" smtClean="0"/>
              <a:t>in:                               </a:t>
            </a:r>
          </a:p>
          <a:p>
            <a:pPr marL="226473" indent="0">
              <a:buNone/>
            </a:pPr>
            <a:r>
              <a:rPr lang="en-US" sz="2100" b="0" dirty="0"/>
              <a:t>	</a:t>
            </a:r>
            <a:r>
              <a:rPr lang="en-US" sz="2100" b="0" dirty="0" smtClean="0"/>
              <a:t>&lt;</a:t>
            </a:r>
            <a:r>
              <a:rPr lang="en-US" sz="2100" b="0" i="1" dirty="0"/>
              <a:t>afsim-install-folder</a:t>
            </a:r>
            <a:r>
              <a:rPr lang="en-US" sz="2100" b="0" dirty="0"/>
              <a:t>&gt;\</a:t>
            </a:r>
            <a:r>
              <a:rPr lang="en-US" sz="2100" b="0" dirty="0" smtClean="0"/>
              <a:t>training\developer\core\labs\</a:t>
            </a:r>
            <a:r>
              <a:rPr lang="en-US" sz="2100" dirty="0" smtClean="0"/>
              <a:t>solution</a:t>
            </a:r>
            <a:r>
              <a:rPr lang="en-US" b="0" dirty="0" smtClean="0"/>
              <a:t> </a:t>
            </a:r>
            <a:endParaRPr lang="en-US" b="0" dirty="0"/>
          </a:p>
          <a:p>
            <a:r>
              <a:rPr lang="en-US" b="0" dirty="0"/>
              <a:t>You will work in the </a:t>
            </a:r>
            <a:r>
              <a:rPr lang="en-US" dirty="0"/>
              <a:t>inwork</a:t>
            </a:r>
            <a:r>
              <a:rPr lang="en-US" b="0" dirty="0"/>
              <a:t> directory</a:t>
            </a:r>
            <a:r>
              <a:rPr lang="en-US" b="0" dirty="0" smtClean="0"/>
              <a:t>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156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To Build From </a:t>
            </a:r>
            <a:br>
              <a:rPr lang="en-US" dirty="0" smtClean="0"/>
            </a:br>
            <a:r>
              <a:rPr lang="en-US" dirty="0" smtClean="0"/>
              <a:t>Scratch … 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4" y="1219201"/>
            <a:ext cx="4427409" cy="4906966"/>
          </a:xfrm>
        </p:spPr>
        <p:txBody>
          <a:bodyPr>
            <a:normAutofit fontScale="92500" lnSpcReduction="10000"/>
          </a:bodyPr>
          <a:lstStyle/>
          <a:p>
            <a:pPr marL="687388" lvl="1" indent="-457200">
              <a:buFont typeface="+mj-lt"/>
              <a:buAutoNum type="arabicPeriod" startAt="13"/>
            </a:pPr>
            <a:r>
              <a:rPr lang="en-US" b="0" dirty="0" smtClean="0"/>
              <a:t>Compile the build:</a:t>
            </a:r>
          </a:p>
          <a:p>
            <a:pPr marL="914400" lvl="2" indent="-457200">
              <a:buFont typeface="+mj-lt"/>
              <a:buAutoNum type="alphaLcParenR"/>
            </a:pPr>
            <a:r>
              <a:rPr lang="en-US" b="0" dirty="0" smtClean="0"/>
              <a:t>In Windows:  </a:t>
            </a:r>
          </a:p>
          <a:p>
            <a:pPr marL="1258888" lvl="3" indent="-342900">
              <a:buFont typeface="+mj-lt"/>
              <a:buAutoNum type="romanLcPeriod"/>
            </a:pPr>
            <a:r>
              <a:rPr lang="en-US" b="0" dirty="0" smtClean="0"/>
              <a:t>run Visual Studio, </a:t>
            </a:r>
          </a:p>
          <a:p>
            <a:pPr marL="1258888" lvl="3" indent="-342900">
              <a:buFont typeface="+mj-lt"/>
              <a:buAutoNum type="romanLcPeriod"/>
            </a:pPr>
            <a:r>
              <a:rPr lang="en-US" b="0" dirty="0" smtClean="0"/>
              <a:t>click File &gt; Open &gt; Project/Solution and in the dialog box, navigate to the directory build and double click on the file </a:t>
            </a:r>
            <a:r>
              <a:rPr lang="en-US" dirty="0" smtClean="0"/>
              <a:t>afsim</a:t>
            </a:r>
            <a:r>
              <a:rPr lang="en-US" b="0" dirty="0" smtClean="0"/>
              <a:t>.</a:t>
            </a:r>
            <a:r>
              <a:rPr lang="en-US" dirty="0" smtClean="0"/>
              <a:t>sln</a:t>
            </a:r>
          </a:p>
          <a:p>
            <a:pPr marL="1258888" lvl="3" indent="-342900">
              <a:buFont typeface="+mj-lt"/>
              <a:buAutoNum type="romanLcPeriod"/>
            </a:pPr>
            <a:r>
              <a:rPr lang="en-US" b="0" dirty="0" smtClean="0"/>
              <a:t>Ensure the build is set to </a:t>
            </a:r>
            <a:r>
              <a:rPr lang="en-US" dirty="0" smtClean="0"/>
              <a:t>Release</a:t>
            </a:r>
          </a:p>
          <a:p>
            <a:pPr marL="1258888" lvl="3" indent="-342900">
              <a:buFont typeface="+mj-lt"/>
              <a:buAutoNum type="romanLcPeriod"/>
            </a:pPr>
            <a:r>
              <a:rPr lang="en-US" b="0" dirty="0" smtClean="0"/>
              <a:t>Click on: </a:t>
            </a:r>
          </a:p>
          <a:p>
            <a:pPr marL="915988" lvl="3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 Build &gt; Build Solution</a:t>
            </a:r>
          </a:p>
          <a:p>
            <a:pPr marL="1258888" lvl="3" indent="-342900">
              <a:buFont typeface="+mj-lt"/>
              <a:buAutoNum type="romanLcPeriod"/>
            </a:pPr>
            <a:r>
              <a:rPr lang="en-US" b="0" dirty="0" smtClean="0"/>
              <a:t>Find the </a:t>
            </a:r>
            <a:r>
              <a:rPr lang="en-US" dirty="0" smtClean="0"/>
              <a:t>INSTALL</a:t>
            </a:r>
            <a:r>
              <a:rPr lang="en-US" b="0" dirty="0" smtClean="0"/>
              <a:t> target in the Solution Explorer, right click on </a:t>
            </a:r>
            <a:r>
              <a:rPr lang="en-US" dirty="0" smtClean="0"/>
              <a:t>INSTALL</a:t>
            </a:r>
            <a:r>
              <a:rPr lang="en-US" b="0" dirty="0" smtClean="0"/>
              <a:t> and select Build in the menu</a:t>
            </a:r>
          </a:p>
          <a:p>
            <a:pPr marL="1193764" lvl="1" indent="-457200">
              <a:buFont typeface="+mj-lt"/>
              <a:buAutoNum type="arabicPeriod" startAt="13"/>
            </a:pPr>
            <a:endParaRPr lang="en-US" b="0" dirty="0"/>
          </a:p>
        </p:txBody>
      </p:sp>
      <p:grpSp>
        <p:nvGrpSpPr>
          <p:cNvPr id="6" name="Group 5"/>
          <p:cNvGrpSpPr/>
          <p:nvPr/>
        </p:nvGrpSpPr>
        <p:grpSpPr>
          <a:xfrm>
            <a:off x="4293474" y="1172029"/>
            <a:ext cx="4915326" cy="4511431"/>
            <a:chOff x="4228674" y="1172029"/>
            <a:chExt cx="4915326" cy="45114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8674" y="1172029"/>
              <a:ext cx="4915326" cy="45114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62954" y="3703944"/>
              <a:ext cx="3563815" cy="2819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1600" y="1164008"/>
            <a:ext cx="5961897" cy="5564844"/>
            <a:chOff x="4228674" y="1164008"/>
            <a:chExt cx="5961897" cy="55648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8674" y="1164008"/>
              <a:ext cx="5961897" cy="556484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518031" y="1719179"/>
              <a:ext cx="601784" cy="234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48168" y="1164008"/>
            <a:ext cx="7460627" cy="6950042"/>
            <a:chOff x="4228674" y="1164008"/>
            <a:chExt cx="7460627" cy="69500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8674" y="1164008"/>
              <a:ext cx="7460627" cy="695004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959642" y="1663032"/>
              <a:ext cx="3489158" cy="234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50667" y="1167818"/>
            <a:ext cx="7445385" cy="6942422"/>
            <a:chOff x="4350667" y="1167818"/>
            <a:chExt cx="7445385" cy="69424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0667" y="1167818"/>
              <a:ext cx="7445385" cy="69424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320800" y="4860000"/>
              <a:ext cx="3600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672800" y="4752000"/>
              <a:ext cx="1958157" cy="7200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674000" y="4954800"/>
              <a:ext cx="640080" cy="7200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72800" y="4759200"/>
              <a:ext cx="0" cy="217753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618000" y="4746000"/>
              <a:ext cx="0" cy="109728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2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To Build From </a:t>
            </a:r>
            <a:br>
              <a:rPr lang="en-US" dirty="0" smtClean="0"/>
            </a:br>
            <a:r>
              <a:rPr lang="en-US" dirty="0" smtClean="0"/>
              <a:t>Scratch … 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4" y="1219201"/>
            <a:ext cx="8382000" cy="4906966"/>
          </a:xfrm>
        </p:spPr>
        <p:txBody>
          <a:bodyPr>
            <a:normAutofit/>
          </a:bodyPr>
          <a:lstStyle/>
          <a:p>
            <a:pPr marL="687388" lvl="1" indent="-457200">
              <a:buFont typeface="+mj-lt"/>
              <a:buAutoNum type="arabicPeriod" startAt="13"/>
            </a:pPr>
            <a:r>
              <a:rPr lang="en-US" b="0" dirty="0" smtClean="0"/>
              <a:t>Compile the build:</a:t>
            </a:r>
          </a:p>
          <a:p>
            <a:pPr marL="914400" lvl="2" indent="-457200">
              <a:buFont typeface="+mj-lt"/>
              <a:buAutoNum type="alphaLcParenR" startAt="2"/>
            </a:pPr>
            <a:r>
              <a:rPr lang="en-US" b="0" dirty="0" smtClean="0"/>
              <a:t>In a Linux terminal window:</a:t>
            </a:r>
          </a:p>
          <a:p>
            <a:pPr marL="1258888" lvl="3" indent="-342900">
              <a:buFont typeface="+mj-lt"/>
              <a:buAutoNum type="romanLcPeriod"/>
            </a:pPr>
            <a:r>
              <a:rPr lang="en-US" b="0" dirty="0" smtClean="0"/>
              <a:t>cd into the </a:t>
            </a:r>
            <a:r>
              <a:rPr lang="en-US" b="0" dirty="0" err="1" smtClean="0"/>
              <a:t>swdev</a:t>
            </a:r>
            <a:r>
              <a:rPr lang="en-US" b="0" dirty="0" smtClean="0"/>
              <a:t>/build directory</a:t>
            </a:r>
          </a:p>
          <a:p>
            <a:pPr marL="1258888" lvl="3" indent="-342900">
              <a:buFont typeface="+mj-lt"/>
              <a:buAutoNum type="romanLcPeriod"/>
            </a:pPr>
            <a:r>
              <a:rPr lang="en-US" b="0" dirty="0" smtClean="0"/>
              <a:t>Execute:</a:t>
            </a:r>
          </a:p>
          <a:p>
            <a:pPr marL="796925" lvl="3" indent="0">
              <a:buNone/>
            </a:pPr>
            <a:r>
              <a:rPr lang="en-US" b="0" dirty="0" smtClean="0"/>
              <a:t>            </a:t>
            </a: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err="1" smtClean="0">
                <a:latin typeface="Consolas" panose="020B0609020204030204" pitchFamily="49" charset="0"/>
              </a:rPr>
              <a:t>cmake</a:t>
            </a:r>
            <a:r>
              <a:rPr lang="en-US" b="0" dirty="0" smtClean="0">
                <a:latin typeface="Consolas" panose="020B0609020204030204" pitchFamily="49" charset="0"/>
              </a:rPr>
              <a:t> --build . --target all -- -j&lt;n&gt;</a:t>
            </a:r>
            <a:r>
              <a:rPr lang="en-US" b="0" dirty="0" smtClean="0"/>
              <a:t>, </a:t>
            </a:r>
          </a:p>
          <a:p>
            <a:pPr marL="796925" lvl="3" indent="0">
              <a:buNone/>
            </a:pPr>
            <a:r>
              <a:rPr lang="en-US" b="0" dirty="0" smtClean="0"/>
              <a:t>        where &lt;n&gt; is the number of processors in your system</a:t>
            </a:r>
          </a:p>
          <a:p>
            <a:pPr marL="1258888" lvl="3" indent="-342900">
              <a:buFont typeface="+mj-lt"/>
              <a:buAutoNum type="romanLcPeriod" startAt="3"/>
            </a:pPr>
            <a:r>
              <a:rPr lang="en-US" b="0" dirty="0" smtClean="0"/>
              <a:t>Execute:</a:t>
            </a:r>
          </a:p>
          <a:p>
            <a:pPr marL="796925" lvl="3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     </a:t>
            </a: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err="1">
                <a:latin typeface="Consolas" panose="020B0609020204030204" pitchFamily="49" charset="0"/>
              </a:rPr>
              <a:t>cmake</a:t>
            </a:r>
            <a:r>
              <a:rPr lang="en-US" b="0" dirty="0">
                <a:latin typeface="Consolas" panose="020B0609020204030204" pitchFamily="49" charset="0"/>
              </a:rPr>
              <a:t> </a:t>
            </a:r>
            <a:r>
              <a:rPr lang="en-US" b="0" dirty="0" smtClean="0">
                <a:latin typeface="Consolas" panose="020B0609020204030204" pitchFamily="49" charset="0"/>
              </a:rPr>
              <a:t>--build </a:t>
            </a:r>
            <a:r>
              <a:rPr lang="en-US" b="0" dirty="0">
                <a:latin typeface="Consolas" panose="020B0609020204030204" pitchFamily="49" charset="0"/>
              </a:rPr>
              <a:t>. </a:t>
            </a:r>
            <a:r>
              <a:rPr lang="en-US" b="0" dirty="0" smtClean="0">
                <a:latin typeface="Consolas" panose="020B0609020204030204" pitchFamily="49" charset="0"/>
              </a:rPr>
              <a:t>--target install -- </a:t>
            </a:r>
            <a:r>
              <a:rPr lang="en-US" b="0" dirty="0">
                <a:latin typeface="Consolas" panose="020B0609020204030204" pitchFamily="49" charset="0"/>
              </a:rPr>
              <a:t>-j&lt;n&gt;</a:t>
            </a:r>
            <a:r>
              <a:rPr lang="en-US" b="0" dirty="0"/>
              <a:t>, </a:t>
            </a:r>
          </a:p>
          <a:p>
            <a:pPr marL="796925" lvl="3" indent="0">
              <a:buNone/>
            </a:pPr>
            <a:r>
              <a:rPr lang="en-US" b="0" dirty="0" smtClean="0"/>
              <a:t>        where &lt;n&gt; </a:t>
            </a:r>
            <a:r>
              <a:rPr lang="en-US" b="0" dirty="0"/>
              <a:t>is the number of processors in your </a:t>
            </a:r>
            <a:r>
              <a:rPr lang="en-US" b="0" dirty="0" smtClean="0"/>
              <a:t>system</a:t>
            </a:r>
          </a:p>
          <a:p>
            <a:pPr marL="1193764" lvl="1" indent="-457200">
              <a:buFont typeface="+mj-lt"/>
              <a:buAutoNum type="arabicPeriod" startAt="13"/>
            </a:pPr>
            <a:endParaRPr lang="en-US" b="0" dirty="0" smtClean="0"/>
          </a:p>
          <a:p>
            <a:pPr marL="1193764" lvl="1" indent="-457200">
              <a:buFont typeface="+mj-lt"/>
              <a:buAutoNum type="arabicPeriod" startAt="13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528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3509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Before Starting, Take a Few Minutes to Set up Your Environment</a:t>
            </a:r>
          </a:p>
          <a:p>
            <a:pPr lvl="1"/>
            <a:r>
              <a:rPr lang="en-US" b="0" dirty="0" smtClean="0"/>
              <a:t>Ensure that you have local admin rights.</a:t>
            </a:r>
          </a:p>
          <a:p>
            <a:pPr lvl="2"/>
            <a:r>
              <a:rPr lang="en-US" b="0" dirty="0" smtClean="0"/>
              <a:t>Read/write permissions for working directories</a:t>
            </a:r>
          </a:p>
          <a:p>
            <a:pPr lvl="1"/>
            <a:r>
              <a:rPr lang="en-US" b="0" dirty="0" smtClean="0"/>
              <a:t>Verify a version of Visual Studio with compilers is installed</a:t>
            </a:r>
          </a:p>
          <a:p>
            <a:pPr lvl="2"/>
            <a:r>
              <a:rPr lang="en-US" b="0" dirty="0" smtClean="0"/>
              <a:t>Most recent service pack must be installed for 2017</a:t>
            </a:r>
          </a:p>
          <a:p>
            <a:pPr lvl="2"/>
            <a:r>
              <a:rPr lang="en-US" b="0" dirty="0" smtClean="0"/>
              <a:t>Your instructor </a:t>
            </a:r>
            <a:r>
              <a:rPr lang="en-US" b="0" i="1" dirty="0" smtClean="0"/>
              <a:t>may</a:t>
            </a:r>
            <a:r>
              <a:rPr lang="en-US" b="0" dirty="0" smtClean="0"/>
              <a:t> have additional copies to install for this training only</a:t>
            </a:r>
          </a:p>
          <a:p>
            <a:pPr lvl="1"/>
            <a:r>
              <a:rPr lang="en-US" b="0" dirty="0" smtClean="0"/>
              <a:t>Obtain a copy of the </a:t>
            </a:r>
            <a:r>
              <a:rPr lang="en-US" dirty="0" smtClean="0"/>
              <a:t>AFSIM</a:t>
            </a:r>
            <a:r>
              <a:rPr lang="en-US" b="0" dirty="0" smtClean="0"/>
              <a:t> release, containing</a:t>
            </a:r>
          </a:p>
          <a:p>
            <a:pPr lvl="2"/>
            <a:r>
              <a:rPr lang="en-US" dirty="0" smtClean="0"/>
              <a:t>AFSIM</a:t>
            </a:r>
            <a:r>
              <a:rPr lang="en-US" b="0" dirty="0" smtClean="0"/>
              <a:t> software distribution, including source code </a:t>
            </a:r>
          </a:p>
          <a:p>
            <a:pPr lvl="2"/>
            <a:r>
              <a:rPr lang="en-US" b="0" dirty="0" smtClean="0"/>
              <a:t>Developer training exercises and slides</a:t>
            </a:r>
          </a:p>
          <a:p>
            <a:pPr lvl="2"/>
            <a:r>
              <a:rPr lang="en-US" b="0" dirty="0" smtClean="0"/>
              <a:t>Documentation for </a:t>
            </a:r>
            <a:r>
              <a:rPr lang="en-US" dirty="0" smtClean="0"/>
              <a:t>AFSIM</a:t>
            </a:r>
            <a:r>
              <a:rPr lang="en-US" b="0" dirty="0" smtClean="0"/>
              <a:t> and Development Exercises</a:t>
            </a:r>
          </a:p>
        </p:txBody>
      </p:sp>
      <p:pic>
        <p:nvPicPr>
          <p:cNvPr id="4" name="Picture 3" descr="MCj023176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521325"/>
            <a:ext cx="1365111" cy="879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70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Training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Install </a:t>
            </a:r>
            <a:r>
              <a:rPr lang="en-US" dirty="0" smtClean="0"/>
              <a:t>AFSIM</a:t>
            </a:r>
            <a:r>
              <a:rPr lang="en-US" b="0" dirty="0" smtClean="0"/>
              <a:t> to a Directory Where you have Full Read/Write Privilege</a:t>
            </a:r>
          </a:p>
          <a:p>
            <a:pPr lvl="1"/>
            <a:r>
              <a:rPr lang="en-US" b="0" dirty="0" smtClean="0"/>
              <a:t>Placing on your desktop should always work.</a:t>
            </a:r>
          </a:p>
          <a:p>
            <a:pPr lvl="1"/>
            <a:r>
              <a:rPr lang="en-US" b="0" dirty="0" smtClean="0"/>
              <a:t>Optionally, place a shortcut to …/3</a:t>
            </a:r>
            <a:r>
              <a:rPr lang="en-US" b="0" baseline="30000" dirty="0" smtClean="0"/>
              <a:t>rd</a:t>
            </a:r>
            <a:r>
              <a:rPr lang="en-US" b="0" dirty="0" smtClean="0"/>
              <a:t>_party/cmake/bin/cmake-gui.exe to your desktop.</a:t>
            </a:r>
          </a:p>
          <a:p>
            <a:r>
              <a:rPr lang="en-US" b="0" dirty="0" smtClean="0"/>
              <a:t>If you have installed a Release version of </a:t>
            </a:r>
            <a:r>
              <a:rPr lang="en-US" dirty="0" smtClean="0"/>
              <a:t>AFSIM</a:t>
            </a:r>
            <a:r>
              <a:rPr lang="en-US" b="0" dirty="0" smtClean="0"/>
              <a:t>, make sure that the 3</a:t>
            </a:r>
            <a:r>
              <a:rPr lang="en-US" b="0" baseline="30000" dirty="0" smtClean="0"/>
              <a:t>rd</a:t>
            </a:r>
            <a:r>
              <a:rPr lang="en-US" b="0" dirty="0" smtClean="0"/>
              <a:t>_Party resources and the VTK resources are installed in the </a:t>
            </a:r>
            <a:r>
              <a:rPr lang="en-US" dirty="0" err="1" smtClean="0"/>
              <a:t>swdev</a:t>
            </a:r>
            <a:r>
              <a:rPr lang="en-US" b="0" dirty="0" smtClean="0"/>
              <a:t>/</a:t>
            </a:r>
            <a:r>
              <a:rPr lang="en-US" dirty="0" smtClean="0"/>
              <a:t>dependencies</a:t>
            </a:r>
            <a:r>
              <a:rPr lang="en-US" b="0" dirty="0" smtClean="0"/>
              <a:t> folder</a:t>
            </a:r>
            <a:endParaRPr lang="en-US" b="0" dirty="0"/>
          </a:p>
          <a:p>
            <a:r>
              <a:rPr lang="en-US" b="0" dirty="0" smtClean="0"/>
              <a:t>OK! Let’s get Started!</a:t>
            </a:r>
          </a:p>
        </p:txBody>
      </p:sp>
      <p:pic>
        <p:nvPicPr>
          <p:cNvPr id="4" name="Picture 3" descr="MCj023176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5105400"/>
            <a:ext cx="2195513" cy="1414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41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6045"/>
            <a:ext cx="3657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AFSIM</a:t>
            </a:r>
            <a:r>
              <a:rPr lang="en-US" b="0" dirty="0" smtClean="0"/>
              <a:t> utilizes CMake for build configuration. This presentation describes the best practices of using CMake with </a:t>
            </a:r>
            <a:r>
              <a:rPr lang="en-US" dirty="0" smtClean="0"/>
              <a:t>AFSIM</a:t>
            </a:r>
            <a:r>
              <a:rPr lang="en-US" b="0" dirty="0" smtClean="0"/>
              <a:t>. </a:t>
            </a:r>
          </a:p>
          <a:p>
            <a:pPr lvl="1"/>
            <a:r>
              <a:rPr lang="en-US" b="0" dirty="0" smtClean="0"/>
              <a:t>Get CMake online from  </a:t>
            </a:r>
            <a:r>
              <a:rPr lang="en-US" b="0" dirty="0" smtClean="0">
                <a:hlinkClick r:id="rId2"/>
              </a:rPr>
              <a:t>http://www.cmake.org</a:t>
            </a:r>
            <a:endParaRPr lang="en-US" b="0" dirty="0" smtClean="0"/>
          </a:p>
          <a:p>
            <a:r>
              <a:rPr lang="en-US" b="0" dirty="0" smtClean="0"/>
              <a:t>CMake provides a tool called </a:t>
            </a:r>
            <a:r>
              <a:rPr lang="en-US" b="0" dirty="0" err="1" smtClean="0"/>
              <a:t>cmake-gui</a:t>
            </a:r>
            <a:r>
              <a:rPr lang="en-US" b="0" dirty="0" smtClean="0"/>
              <a:t>, shown to the right. This tool makes it easy to customize the </a:t>
            </a:r>
            <a:r>
              <a:rPr lang="en-US" dirty="0" smtClean="0"/>
              <a:t>AFSIM</a:t>
            </a:r>
            <a:r>
              <a:rPr lang="en-US" b="0" dirty="0" smtClean="0"/>
              <a:t> build.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366045"/>
            <a:ext cx="440122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Earlier versions of the framework used a set of Windows Visual Studio project files and a custom Linux </a:t>
            </a:r>
            <a:r>
              <a:rPr lang="en-US" b="0" dirty="0" err="1" smtClean="0"/>
              <a:t>makefile</a:t>
            </a:r>
            <a:r>
              <a:rPr lang="en-US" b="0" dirty="0" smtClean="0"/>
              <a:t> system</a:t>
            </a:r>
          </a:p>
          <a:p>
            <a:pPr lvl="1"/>
            <a:r>
              <a:rPr lang="en-US" b="0" dirty="0" smtClean="0"/>
              <a:t>Ok when new projects and files were added only infrequently</a:t>
            </a:r>
          </a:p>
          <a:p>
            <a:pPr lvl="1"/>
            <a:r>
              <a:rPr lang="en-US" b="0" dirty="0" smtClean="0"/>
              <a:t>However, this is not the case for current-day </a:t>
            </a:r>
            <a:r>
              <a:rPr lang="en-US" dirty="0" smtClean="0"/>
              <a:t>AFSIM</a:t>
            </a:r>
            <a:r>
              <a:rPr lang="en-US" b="0" dirty="0" smtClean="0"/>
              <a:t>!</a:t>
            </a:r>
          </a:p>
          <a:p>
            <a:pPr lvl="1"/>
            <a:endParaRPr lang="en-US" b="0" dirty="0" smtClean="0"/>
          </a:p>
          <a:p>
            <a:r>
              <a:rPr lang="en-US" b="0" dirty="0" smtClean="0"/>
              <a:t>CMake solves the Configuration Management problem by providing the ability (in theory) to build any Windows or Linux (or other) configuration by providing a single set of configuration files</a:t>
            </a:r>
          </a:p>
          <a:p>
            <a:pPr lvl="1"/>
            <a:r>
              <a:rPr lang="en-US" b="0" dirty="0" smtClean="0"/>
              <a:t>See “CMakeLists.txt files” in project directories and configuration files in “</a:t>
            </a:r>
            <a:r>
              <a:rPr lang="en-US" b="0" dirty="0" err="1" smtClean="0"/>
              <a:t>misc</a:t>
            </a:r>
            <a:r>
              <a:rPr lang="en-US" b="0" dirty="0" smtClean="0"/>
              <a:t>” directory</a:t>
            </a:r>
          </a:p>
          <a:p>
            <a:pPr lvl="1"/>
            <a:endParaRPr lang="en-US" b="0" dirty="0" smtClean="0"/>
          </a:p>
          <a:p>
            <a:r>
              <a:rPr lang="en-US" dirty="0" smtClean="0"/>
              <a:t>AFSIM</a:t>
            </a:r>
            <a:r>
              <a:rPr lang="en-US" b="0" dirty="0" smtClean="0"/>
              <a:t>’s use of CMake has since become indispensable for managing the explosion of new optional projects, executables, and plug-ins</a:t>
            </a:r>
          </a:p>
        </p:txBody>
      </p:sp>
    </p:spTree>
    <p:extLst>
      <p:ext uri="{BB962C8B-B14F-4D97-AF65-F5344CB8AC3E}">
        <p14:creationId xmlns:p14="http://schemas.microsoft.com/office/powerpoint/2010/main" val="21332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3441701" y="1572139"/>
            <a:ext cx="2064327" cy="3581400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Out-of-Source Builds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93124" y="5331218"/>
            <a:ext cx="8229600" cy="1028306"/>
          </a:xfrm>
        </p:spPr>
        <p:txBody>
          <a:bodyPr>
            <a:normAutofit fontScale="92500"/>
          </a:bodyPr>
          <a:lstStyle/>
          <a:p>
            <a:r>
              <a:rPr lang="en-US" sz="1800" b="0" dirty="0" smtClean="0"/>
              <a:t>Sometimes things go wrong in the build.</a:t>
            </a:r>
          </a:p>
          <a:p>
            <a:r>
              <a:rPr lang="en-US" sz="1800" b="0" dirty="0"/>
              <a:t>This layout allows us to safely destroy the build directory without loss of data.</a:t>
            </a:r>
          </a:p>
          <a:p>
            <a:endParaRPr lang="en-US" sz="1800" b="0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72210" y="1572139"/>
            <a:ext cx="2064327" cy="3581400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150" y="1172029"/>
            <a:ext cx="213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Source Directory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1701" y="1172029"/>
            <a:ext cx="206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Build Directory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411192" y="1572139"/>
            <a:ext cx="2064327" cy="3581400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1192" y="1172029"/>
            <a:ext cx="206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Install Directory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50" y="2638939"/>
            <a:ext cx="213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Version-controlled source files</a:t>
            </a:r>
          </a:p>
          <a:p>
            <a:pPr algn="ctr"/>
            <a:r>
              <a:rPr lang="en-US" dirty="0" smtClean="0"/>
              <a:t>(*.</a:t>
            </a:r>
            <a:r>
              <a:rPr lang="en-US" dirty="0" err="1" smtClean="0"/>
              <a:t>cpp</a:t>
            </a:r>
            <a:r>
              <a:rPr lang="en-US" dirty="0" smtClean="0"/>
              <a:t>, *.</a:t>
            </a:r>
            <a:r>
              <a:rPr lang="en-US" dirty="0" err="1" smtClean="0"/>
              <a:t>hpp</a:t>
            </a:r>
            <a:r>
              <a:rPr lang="en-US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1701" y="2638938"/>
            <a:ext cx="213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Transient build objects</a:t>
            </a:r>
          </a:p>
          <a:p>
            <a:pPr algn="ctr"/>
            <a:r>
              <a:rPr lang="en-US" dirty="0" smtClean="0"/>
              <a:t>(*.</a:t>
            </a:r>
            <a:r>
              <a:rPr lang="en-US" dirty="0" err="1" smtClean="0"/>
              <a:t>obj</a:t>
            </a:r>
            <a:r>
              <a:rPr lang="en-US" dirty="0" smtClean="0"/>
              <a:t>, *.o)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1192" y="2638939"/>
            <a:ext cx="213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 binaries</a:t>
            </a:r>
          </a:p>
          <a:p>
            <a:pPr algn="ctr"/>
            <a:r>
              <a:rPr lang="en-US" dirty="0" smtClean="0"/>
              <a:t>(*.exe, *.</a:t>
            </a:r>
            <a:r>
              <a:rPr lang="en-US" dirty="0" err="1" smtClean="0"/>
              <a:t>dll</a:t>
            </a:r>
            <a:r>
              <a:rPr lang="en-US" dirty="0" smtClean="0"/>
              <a:t>, *.so)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6119" y="4109828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CMake files live here!</a:t>
            </a:r>
            <a:endParaRPr lang="en-US" sz="1400" b="1" dirty="0"/>
          </a:p>
        </p:txBody>
      </p:sp>
      <p:sp>
        <p:nvSpPr>
          <p:cNvPr id="17" name="Right Arrow 16"/>
          <p:cNvSpPr/>
          <p:nvPr/>
        </p:nvSpPr>
        <p:spPr bwMode="auto">
          <a:xfrm>
            <a:off x="2570596" y="3120523"/>
            <a:ext cx="871105" cy="484632"/>
          </a:xfrm>
          <a:prstGeom prst="rightArrow">
            <a:avLst/>
          </a:prstGeom>
          <a:gradFill flip="none" rotWithShape="1">
            <a:gsLst>
              <a:gs pos="100000">
                <a:schemeClr val="accent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506028" y="3120523"/>
            <a:ext cx="917575" cy="484632"/>
          </a:xfrm>
          <a:prstGeom prst="rightArrow">
            <a:avLst/>
          </a:prstGeom>
          <a:gradFill flip="none" rotWithShape="1">
            <a:gsLst>
              <a:gs pos="60000">
                <a:schemeClr val="accent3">
                  <a:lumMod val="60000"/>
                  <a:lumOff val="40000"/>
                </a:schemeClr>
              </a:gs>
              <a:gs pos="2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1701" y="4109828"/>
            <a:ext cx="206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Windows: Run solution file</a:t>
            </a:r>
          </a:p>
          <a:p>
            <a:pPr algn="ctr"/>
            <a:r>
              <a:rPr lang="en-US" sz="1400" b="1" dirty="0" smtClean="0"/>
              <a:t>Linux: Make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45251" y="4109828"/>
            <a:ext cx="206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Ready for distribution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55719" y="285947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“Generate”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393315" y="285947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“INSTALL”</a:t>
            </a:r>
            <a:endParaRPr lang="en-US" sz="1200" dirty="0"/>
          </a:p>
        </p:txBody>
      </p:sp>
      <p:pic>
        <p:nvPicPr>
          <p:cNvPr id="1034" name="Picture 10" descr="C:\Users\nmarquart\AppData\Local\Microsoft\Windows\Temporary Internet Files\Content.IE5\4ZZK4XLB\explosion-cartoon-15346-larg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81" y="1394460"/>
            <a:ext cx="2311452" cy="398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build="p"/>
      <p:bldP spid="6" grpId="0" animBg="1"/>
      <p:bldP spid="7" grpId="0"/>
      <p:bldP spid="9" grpId="0"/>
      <p:bldP spid="10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13157</TotalTime>
  <Words>4541</Words>
  <Application>Microsoft Office PowerPoint</Application>
  <PresentationFormat>On-screen Show (4:3)</PresentationFormat>
  <Paragraphs>604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Times</vt:lpstr>
      <vt:lpstr>Wingdings</vt:lpstr>
      <vt:lpstr>1_afsim_af_class</vt:lpstr>
      <vt:lpstr>PowerPoint Presentation</vt:lpstr>
      <vt:lpstr>Prerequisites</vt:lpstr>
      <vt:lpstr>Prerequisites</vt:lpstr>
      <vt:lpstr>Lab Setup</vt:lpstr>
      <vt:lpstr>Preparing for Training</vt:lpstr>
      <vt:lpstr>Preparing for Training (cont.)</vt:lpstr>
      <vt:lpstr>CMake Overview</vt:lpstr>
      <vt:lpstr>Why Use CMake?</vt:lpstr>
      <vt:lpstr>Out-of-Source Builds</vt:lpstr>
      <vt:lpstr>General Developer Folder Hierarchy</vt:lpstr>
      <vt:lpstr>General Release Folder Hierarchy</vt:lpstr>
      <vt:lpstr>AFSIM Source Repository Folder Hierarchy </vt:lpstr>
      <vt:lpstr>AFSIM Source Folder Hierarchy</vt:lpstr>
      <vt:lpstr>AFSIM Source Folder Hierarchy</vt:lpstr>
      <vt:lpstr>AFSIM Source Folder Hierarchy</vt:lpstr>
      <vt:lpstr>AFSIM Source Folder Hierarchy</vt:lpstr>
      <vt:lpstr>Generating Builds from CMake</vt:lpstr>
      <vt:lpstr>Variables</vt:lpstr>
      <vt:lpstr>Variables</vt:lpstr>
      <vt:lpstr>Targets</vt:lpstr>
      <vt:lpstr>Other Issues</vt:lpstr>
      <vt:lpstr>Other Issues - Linux</vt:lpstr>
      <vt:lpstr>mission</vt:lpstr>
      <vt:lpstr>Building the Standard AFSIM Applications (1/8)</vt:lpstr>
      <vt:lpstr>Building the Standarad AFSIM Applications (2/8)</vt:lpstr>
      <vt:lpstr>Building the Standard AFSIM Applications (3a / 8) </vt:lpstr>
      <vt:lpstr>Building the Standard AFSIM Applications (3b / 8) </vt:lpstr>
      <vt:lpstr>Building the Standard AFSIM Applications (4a / 8) </vt:lpstr>
      <vt:lpstr>Building the Standard AFSIM Applications (4b / 8) </vt:lpstr>
      <vt:lpstr>Building the Standard AFSIM Applications (5/8) </vt:lpstr>
      <vt:lpstr>Building the Standard AFSIM Applications (6/8) </vt:lpstr>
      <vt:lpstr>Building the Standard AFSIM Applications (7/8) </vt:lpstr>
      <vt:lpstr>Building the Standard AFSIM Applications (8/8) </vt:lpstr>
      <vt:lpstr>Notes on Building the AFSIM Training Exercises</vt:lpstr>
      <vt:lpstr>PowerPoint Presentation</vt:lpstr>
      <vt:lpstr>PowerPoint Presentation</vt:lpstr>
      <vt:lpstr>What If I Want To Build From  Scratch … (1/5)</vt:lpstr>
      <vt:lpstr>What If I Want To Build From  Scratch … (2/5)</vt:lpstr>
      <vt:lpstr>What If I Want To Build From  Scratch … (3/5)</vt:lpstr>
      <vt:lpstr>What If I Want To Build From  Scratch … (4/5)</vt:lpstr>
      <vt:lpstr>What If I Want To Build From  Scratch … (5/5)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CMake Presentation</dc:title>
  <dc:creator>Miller, Lawrence</dc:creator>
  <cp:lastModifiedBy>Miller, Lawrence</cp:lastModifiedBy>
  <cp:revision>1103</cp:revision>
  <dcterms:created xsi:type="dcterms:W3CDTF">2012-03-21T14:48:14Z</dcterms:created>
  <dcterms:modified xsi:type="dcterms:W3CDTF">2022-01-24T21:23:05Z</dcterms:modified>
</cp:coreProperties>
</file>