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39"/>
  </p:notesMasterIdLst>
  <p:handoutMasterIdLst>
    <p:handoutMasterId r:id="rId1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312" r:id="rId11"/>
    <p:sldId id="313" r:id="rId12"/>
    <p:sldId id="314" r:id="rId13"/>
    <p:sldId id="547" r:id="rId14"/>
    <p:sldId id="365" r:id="rId15"/>
    <p:sldId id="364" r:id="rId16"/>
    <p:sldId id="340" r:id="rId17"/>
    <p:sldId id="338" r:id="rId18"/>
    <p:sldId id="339" r:id="rId19"/>
    <p:sldId id="267" r:id="rId20"/>
    <p:sldId id="268" r:id="rId21"/>
    <p:sldId id="505" r:id="rId22"/>
    <p:sldId id="302" r:id="rId23"/>
    <p:sldId id="303" r:id="rId24"/>
    <p:sldId id="304" r:id="rId25"/>
    <p:sldId id="366" r:id="rId26"/>
    <p:sldId id="388" r:id="rId27"/>
    <p:sldId id="367" r:id="rId28"/>
    <p:sldId id="390" r:id="rId29"/>
    <p:sldId id="391" r:id="rId30"/>
    <p:sldId id="500" r:id="rId31"/>
    <p:sldId id="502" r:id="rId32"/>
    <p:sldId id="501" r:id="rId33"/>
    <p:sldId id="503" r:id="rId34"/>
    <p:sldId id="546" r:id="rId35"/>
    <p:sldId id="370" r:id="rId36"/>
    <p:sldId id="371" r:id="rId37"/>
    <p:sldId id="392" r:id="rId38"/>
    <p:sldId id="372" r:id="rId39"/>
    <p:sldId id="373" r:id="rId40"/>
    <p:sldId id="394" r:id="rId41"/>
    <p:sldId id="393" r:id="rId42"/>
    <p:sldId id="395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68" r:id="rId58"/>
    <p:sldId id="396" r:id="rId59"/>
    <p:sldId id="271" r:id="rId60"/>
    <p:sldId id="309" r:id="rId61"/>
    <p:sldId id="397" r:id="rId62"/>
    <p:sldId id="331" r:id="rId63"/>
    <p:sldId id="400" r:id="rId64"/>
    <p:sldId id="428" r:id="rId65"/>
    <p:sldId id="401" r:id="rId66"/>
    <p:sldId id="402" r:id="rId67"/>
    <p:sldId id="404" r:id="rId68"/>
    <p:sldId id="405" r:id="rId69"/>
    <p:sldId id="272" r:id="rId70"/>
    <p:sldId id="330" r:id="rId71"/>
    <p:sldId id="408" r:id="rId72"/>
    <p:sldId id="409" r:id="rId73"/>
    <p:sldId id="410" r:id="rId74"/>
    <p:sldId id="545" r:id="rId75"/>
    <p:sldId id="412" r:id="rId76"/>
    <p:sldId id="414" r:id="rId77"/>
    <p:sldId id="415" r:id="rId78"/>
    <p:sldId id="416" r:id="rId79"/>
    <p:sldId id="432" r:id="rId80"/>
    <p:sldId id="430" r:id="rId81"/>
    <p:sldId id="429" r:id="rId82"/>
    <p:sldId id="431" r:id="rId83"/>
    <p:sldId id="498" r:id="rId84"/>
    <p:sldId id="418" r:id="rId85"/>
    <p:sldId id="419" r:id="rId86"/>
    <p:sldId id="420" r:id="rId87"/>
    <p:sldId id="421" r:id="rId88"/>
    <p:sldId id="444" r:id="rId89"/>
    <p:sldId id="447" r:id="rId90"/>
    <p:sldId id="512" r:id="rId91"/>
    <p:sldId id="460" r:id="rId92"/>
    <p:sldId id="514" r:id="rId93"/>
    <p:sldId id="515" r:id="rId94"/>
    <p:sldId id="450" r:id="rId95"/>
    <p:sldId id="465" r:id="rId96"/>
    <p:sldId id="467" r:id="rId97"/>
    <p:sldId id="468" r:id="rId98"/>
    <p:sldId id="466" r:id="rId99"/>
    <p:sldId id="459" r:id="rId100"/>
    <p:sldId id="462" r:id="rId101"/>
    <p:sldId id="463" r:id="rId102"/>
    <p:sldId id="516" r:id="rId103"/>
    <p:sldId id="517" r:id="rId104"/>
    <p:sldId id="518" r:id="rId105"/>
    <p:sldId id="519" r:id="rId106"/>
    <p:sldId id="521" r:id="rId107"/>
    <p:sldId id="520" r:id="rId108"/>
    <p:sldId id="522" r:id="rId109"/>
    <p:sldId id="523" r:id="rId110"/>
    <p:sldId id="527" r:id="rId111"/>
    <p:sldId id="528" r:id="rId112"/>
    <p:sldId id="529" r:id="rId113"/>
    <p:sldId id="530" r:id="rId114"/>
    <p:sldId id="531" r:id="rId115"/>
    <p:sldId id="533" r:id="rId116"/>
    <p:sldId id="534" r:id="rId117"/>
    <p:sldId id="535" r:id="rId118"/>
    <p:sldId id="536" r:id="rId119"/>
    <p:sldId id="537" r:id="rId120"/>
    <p:sldId id="293" r:id="rId121"/>
    <p:sldId id="487" r:id="rId122"/>
    <p:sldId id="488" r:id="rId123"/>
    <p:sldId id="538" r:id="rId124"/>
    <p:sldId id="539" r:id="rId125"/>
    <p:sldId id="541" r:id="rId126"/>
    <p:sldId id="542" r:id="rId127"/>
    <p:sldId id="543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544" r:id="rId136"/>
    <p:sldId id="485" r:id="rId137"/>
    <p:sldId id="486" r:id="rId138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  <a:srgbClr val="CC00FF"/>
    <a:srgbClr val="643C14"/>
    <a:srgbClr val="D20000"/>
    <a:srgbClr val="0000FF"/>
    <a:srgbClr val="A000A0"/>
    <a:srgbClr val="880000"/>
    <a:srgbClr val="000080"/>
    <a:srgbClr val="00CC66"/>
    <a:srgbClr val="D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48" autoAdjust="0"/>
    <p:restoredTop sz="80306" autoAdjust="0"/>
  </p:normalViewPr>
  <p:slideViewPr>
    <p:cSldViewPr>
      <p:cViewPr varScale="1">
        <p:scale>
          <a:sx n="87" d="100"/>
          <a:sy n="87" d="100"/>
        </p:scale>
        <p:origin x="1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2"/>
    </p:cViewPr>
  </p:sorterViewPr>
  <p:notesViewPr>
    <p:cSldViewPr>
      <p:cViewPr varScale="1">
        <p:scale>
          <a:sx n="70" d="100"/>
          <a:sy n="70" d="100"/>
        </p:scale>
        <p:origin x="-3019" y="-67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2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5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9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6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70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sensor has only one</a:t>
            </a:r>
            <a:r>
              <a:rPr lang="en-US" baseline="0" dirty="0"/>
              <a:t> </a:t>
            </a:r>
            <a:r>
              <a:rPr lang="en-US" baseline="0" dirty="0" err="1"/>
              <a:t>modelist</a:t>
            </a:r>
            <a:r>
              <a:rPr lang="en-US" baseline="0" dirty="0"/>
              <a:t>. A sensor mode is associated with only one sensor. A sensor may have many modes, however.</a:t>
            </a:r>
          </a:p>
          <a:p>
            <a:r>
              <a:rPr lang="en-US" baseline="0" dirty="0"/>
              <a:t>A sensor has one scheduler and one tracker. It’s a one-to-one relationship for both of those.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8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1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0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8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 err="1"/>
              <a:t>TricorderMode</a:t>
            </a:r>
            <a:r>
              <a:rPr lang="en-US" dirty="0"/>
              <a:t> that</a:t>
            </a:r>
            <a:r>
              <a:rPr lang="en-US" baseline="0" dirty="0"/>
              <a:t> is passed into </a:t>
            </a:r>
            <a:r>
              <a:rPr lang="en-US" baseline="0" dirty="0" err="1"/>
              <a:t>SetModeList</a:t>
            </a:r>
            <a:r>
              <a:rPr lang="en-US" baseline="0" dirty="0"/>
              <a:t> is inserted into an underlying </a:t>
            </a:r>
            <a:r>
              <a:rPr lang="en-US" baseline="0" dirty="0" err="1"/>
              <a:t>WsfModeList</a:t>
            </a:r>
            <a:r>
              <a:rPr lang="en-US" baseline="0" dirty="0"/>
              <a:t>, and is deleted by the </a:t>
            </a:r>
            <a:r>
              <a:rPr lang="en-US" baseline="0" dirty="0" err="1"/>
              <a:t>WsfModeList</a:t>
            </a:r>
            <a:r>
              <a:rPr lang="en-US" baseline="0" dirty="0"/>
              <a:t> destructor.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88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GetDerivedModeL</a:t>
            </a:r>
            <a:r>
              <a:rPr lang="en-US" baseline="0" dirty="0" err="1"/>
              <a:t>ist</a:t>
            </a:r>
            <a:r>
              <a:rPr lang="en-US" baseline="0" dirty="0"/>
              <a:t> is a </a:t>
            </a:r>
            <a:r>
              <a:rPr lang="en-US" baseline="0" dirty="0" err="1"/>
              <a:t>templated</a:t>
            </a:r>
            <a:r>
              <a:rPr lang="en-US" baseline="0" dirty="0"/>
              <a:t> function. It loops through all the modes and </a:t>
            </a:r>
            <a:r>
              <a:rPr lang="en-US" baseline="0" dirty="0" err="1"/>
              <a:t>dynamic_casts</a:t>
            </a:r>
            <a:r>
              <a:rPr lang="en-US" baseline="0" dirty="0"/>
              <a:t> them to our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30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WsfSensor</a:t>
            </a:r>
            <a:r>
              <a:rPr lang="en-US" dirty="0"/>
              <a:t>::</a:t>
            </a:r>
            <a:r>
              <a:rPr lang="en-US" dirty="0" err="1"/>
              <a:t>ProcessInput</a:t>
            </a:r>
            <a:r>
              <a:rPr lang="en-US" baseline="0" dirty="0"/>
              <a:t> calls </a:t>
            </a:r>
            <a:r>
              <a:rPr lang="en-US" baseline="0" dirty="0" err="1"/>
              <a:t>ProcessInput</a:t>
            </a:r>
            <a:r>
              <a:rPr lang="en-US" baseline="0" dirty="0"/>
              <a:t> on its mode list</a:t>
            </a:r>
            <a:r>
              <a:rPr lang="en-US" baseline="0"/>
              <a:t>, which calls </a:t>
            </a:r>
            <a:r>
              <a:rPr lang="en-US" baseline="0" dirty="0" err="1"/>
              <a:t>ProcessInput</a:t>
            </a:r>
            <a:r>
              <a:rPr lang="en-US" baseline="0" dirty="0"/>
              <a:t> on all its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3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GetDerivedModeL</a:t>
            </a:r>
            <a:r>
              <a:rPr lang="en-US" baseline="0" dirty="0" err="1"/>
              <a:t>ist</a:t>
            </a:r>
            <a:r>
              <a:rPr lang="en-US" baseline="0" dirty="0"/>
              <a:t> is a </a:t>
            </a:r>
            <a:r>
              <a:rPr lang="en-US" baseline="0" dirty="0" err="1"/>
              <a:t>templated</a:t>
            </a:r>
            <a:r>
              <a:rPr lang="en-US" baseline="0" dirty="0"/>
              <a:t> function. It loops through all the modes and </a:t>
            </a:r>
            <a:r>
              <a:rPr lang="en-US" baseline="0" dirty="0" err="1"/>
              <a:t>dynamic_casts</a:t>
            </a:r>
            <a:r>
              <a:rPr lang="en-US" baseline="0" dirty="0"/>
              <a:t> them to our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98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added</a:t>
            </a:r>
            <a:r>
              <a:rPr lang="en-US" baseline="0" dirty="0"/>
              <a:t> </a:t>
            </a:r>
            <a:r>
              <a:rPr lang="en-US" baseline="0" dirty="0" err="1"/>
              <a:t>mLifeFormTypes</a:t>
            </a:r>
            <a:r>
              <a:rPr lang="en-US" baseline="0" dirty="0"/>
              <a:t> (of type </a:t>
            </a:r>
            <a:r>
              <a:rPr lang="en-US" baseline="0" dirty="0" err="1"/>
              <a:t>WsfCategoryList</a:t>
            </a:r>
            <a:r>
              <a:rPr lang="en-US" baseline="0" dirty="0"/>
              <a:t>) in Task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2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1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0520" indent="-284816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3926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94967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067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0637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62083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1778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73494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EEE591-7D79-4605-8ACC-43EED059BD3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963887" y="8818248"/>
            <a:ext cx="3032232" cy="46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03" tIns="46651" rIns="93303" bIns="46651" anchor="b"/>
          <a:lstStyle>
            <a:lvl1pPr defTabSz="936625"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6625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6625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6625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6625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625CDB7E-DF9C-457C-8D09-775F6EFE42B5}" type="slidenum">
              <a:rPr lang="en-US" altLang="en-US" sz="1200"/>
              <a:pPr algn="r" eaLnBrk="1" hangingPunct="1"/>
              <a:t>9</a:t>
            </a:fld>
            <a:endParaRPr lang="en-US" altLang="en-US" sz="120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43437" cy="3482975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21" y="4409125"/>
            <a:ext cx="5594679" cy="41811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303" tIns="46651" rIns="93303" bIns="46651" anchor="ctr"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5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7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allow</a:t>
            </a:r>
            <a:r>
              <a:rPr lang="en-US" baseline="0" dirty="0"/>
              <a:t> us to see what’s going on in the scenario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6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0520" indent="-284816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3926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94967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067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0637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62083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1778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73494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1FDD1-FE5B-4FE3-9E1A-ECA85A689A7E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Track Status Indications:</a:t>
            </a:r>
          </a:p>
          <a:p>
            <a:pPr eaLnBrk="1" hangingPunct="1"/>
            <a:r>
              <a:rPr lang="en-US" altLang="en-US">
                <a:latin typeface="Arial" charset="0"/>
              </a:rPr>
              <a:t> cNONE,                      //!&lt; There is no change, or the code is invalid.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cCREATED,                   //!&lt; A local track has been created.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cUPDATED,                   //!&lt; A local track has been updated.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cDROPPED,                   //!&lt; A local track has been dropped.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cCORRELATED,                //!&lt; A local track has been correlated.         </a:t>
            </a:r>
          </a:p>
          <a:p>
            <a:pPr eaLnBrk="1" hangingPunct="1"/>
            <a:r>
              <a:rPr lang="en-US" altLang="en-US">
                <a:latin typeface="Arial" charset="0"/>
              </a:rPr>
              <a:t> cDECORRELATED,              //!&lt; A local track has been decorrelated.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cCANDIDATE_TRACK_PROMOTED,  //!&lt; A "candidate" local track has been promoted to a full local track.</a:t>
            </a:r>
          </a:p>
          <a:p>
            <a:pPr eaLnBrk="1" hangingPunct="1"/>
            <a:r>
              <a:rPr lang="en-US" altLang="en-US">
                <a:latin typeface="Arial" charset="0"/>
              </a:rPr>
              <a:t> cRAW_TRACK_DROPPED,         //!&lt; A raw track has been dropped.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cRAW_TRACK_RECEIVED,        //!&lt; An unprocessed raw track was received.</a:t>
            </a:r>
          </a:p>
          <a:p>
            <a:pPr eaLnBrk="1" hangingPunct="1"/>
            <a:r>
              <a:rPr lang="en-US" altLang="en-US">
                <a:latin typeface="Arial" charset="0"/>
              </a:rPr>
              <a:t> cCURRENT_TARGET_CHANGED     //!&lt; The current target has changed.         </a:t>
            </a:r>
          </a:p>
          <a:p>
            <a:pPr eaLnBrk="1" hangingPunct="1"/>
            <a:r>
              <a:rPr lang="en-US" altLang="en-US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378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0520" indent="-284816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3926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94967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067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0637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62083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1778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73494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831C04-23E3-4B6C-A7CE-248D95426EA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6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0520" indent="-284816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3926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94967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067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0637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62083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1778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73494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1FDD1-FE5B-4FE3-9E1A-ECA85A689A7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</a:rPr>
              <a:t>Track Status Indications: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cNONE</a:t>
            </a:r>
            <a:r>
              <a:rPr lang="en-US" altLang="en-US" dirty="0">
                <a:latin typeface="Arial" charset="0"/>
              </a:rPr>
              <a:t>,                      //!&lt; There is no change, or the code is invalid.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cCREATED</a:t>
            </a:r>
            <a:r>
              <a:rPr lang="en-US" altLang="en-US" dirty="0">
                <a:latin typeface="Arial" charset="0"/>
              </a:rPr>
              <a:t>,                   //!&lt; A local track has been created.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cUPDATED</a:t>
            </a:r>
            <a:r>
              <a:rPr lang="en-US" altLang="en-US" dirty="0">
                <a:latin typeface="Arial" charset="0"/>
              </a:rPr>
              <a:t>,                   //!&lt; A local track has been updated.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cDROPPED</a:t>
            </a:r>
            <a:r>
              <a:rPr lang="en-US" altLang="en-US" dirty="0">
                <a:latin typeface="Arial" charset="0"/>
              </a:rPr>
              <a:t>,                   //!&lt; A local track has been dropped.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cCORRELATED</a:t>
            </a:r>
            <a:r>
              <a:rPr lang="en-US" altLang="en-US" dirty="0">
                <a:latin typeface="Arial" charset="0"/>
              </a:rPr>
              <a:t>,                //!&lt; A local track has been correlated.         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cDECORRELATED</a:t>
            </a:r>
            <a:r>
              <a:rPr lang="en-US" altLang="en-US" dirty="0">
                <a:latin typeface="Arial" charset="0"/>
              </a:rPr>
              <a:t>,              //!&lt; A local track has been </a:t>
            </a:r>
            <a:r>
              <a:rPr lang="en-US" altLang="en-US" dirty="0" err="1">
                <a:latin typeface="Arial" charset="0"/>
              </a:rPr>
              <a:t>decorrelated</a:t>
            </a:r>
            <a:r>
              <a:rPr lang="en-US" altLang="en-US" dirty="0">
                <a:latin typeface="Arial" charset="0"/>
              </a:rPr>
              <a:t>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cCANDIDATE_TRACK_PROMOTED</a:t>
            </a:r>
            <a:r>
              <a:rPr lang="en-US" altLang="en-US" dirty="0">
                <a:latin typeface="Arial" charset="0"/>
              </a:rPr>
              <a:t>,  //!&lt; A "candidate" local track has been promoted to a full local track.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cRAW_TRACK_DROPPED</a:t>
            </a:r>
            <a:r>
              <a:rPr lang="en-US" altLang="en-US" dirty="0">
                <a:latin typeface="Arial" charset="0"/>
              </a:rPr>
              <a:t>,         //!&lt; A raw track has been dropped.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cRAW_TRACK_RECEIVED</a:t>
            </a:r>
            <a:r>
              <a:rPr lang="en-US" altLang="en-US" dirty="0">
                <a:latin typeface="Arial" charset="0"/>
              </a:rPr>
              <a:t>,        //!&lt; An unprocessed raw track was received.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cCURRENT_TARGET_CHANGED</a:t>
            </a:r>
            <a:r>
              <a:rPr lang="en-US" altLang="en-US" dirty="0">
                <a:latin typeface="Arial" charset="0"/>
              </a:rPr>
              <a:t>     //!&lt; The current target has changed.         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94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0520" indent="-284816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3926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594967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0673" indent="-227852" defTabSz="930398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0637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62083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17788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73494" indent="-227852" defTabSz="93039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1FDD1-FE5B-4FE3-9E1A-ECA85A689A7E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</a:rPr>
              <a:t>Track Status Indications: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cNONE</a:t>
            </a:r>
            <a:r>
              <a:rPr lang="en-US" altLang="en-US" dirty="0">
                <a:latin typeface="Arial" charset="0"/>
              </a:rPr>
              <a:t>,                      //!&lt; There is no change, or the code is invalid.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cCREATED</a:t>
            </a:r>
            <a:r>
              <a:rPr lang="en-US" altLang="en-US" dirty="0">
                <a:latin typeface="Arial" charset="0"/>
              </a:rPr>
              <a:t>,                   //!&lt; A local track has been created.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cUPDATED</a:t>
            </a:r>
            <a:r>
              <a:rPr lang="en-US" altLang="en-US" dirty="0">
                <a:latin typeface="Arial" charset="0"/>
              </a:rPr>
              <a:t>,                   //!&lt; A local track has been updated.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cDROPPED</a:t>
            </a:r>
            <a:r>
              <a:rPr lang="en-US" altLang="en-US" dirty="0">
                <a:latin typeface="Arial" charset="0"/>
              </a:rPr>
              <a:t>,                   //!&lt; A local track has been dropped.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cCORRELATED</a:t>
            </a:r>
            <a:r>
              <a:rPr lang="en-US" altLang="en-US" dirty="0">
                <a:latin typeface="Arial" charset="0"/>
              </a:rPr>
              <a:t>,                //!&lt; A local track has been correlated.         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cDECORRELATED</a:t>
            </a:r>
            <a:r>
              <a:rPr lang="en-US" altLang="en-US" dirty="0">
                <a:latin typeface="Arial" charset="0"/>
              </a:rPr>
              <a:t>,              //!&lt; A local track has been </a:t>
            </a:r>
            <a:r>
              <a:rPr lang="en-US" altLang="en-US" dirty="0" err="1">
                <a:latin typeface="Arial" charset="0"/>
              </a:rPr>
              <a:t>decorrelated</a:t>
            </a:r>
            <a:r>
              <a:rPr lang="en-US" altLang="en-US" dirty="0">
                <a:latin typeface="Arial" charset="0"/>
              </a:rPr>
              <a:t>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cCANDIDATE_TRACK_PROMOTED</a:t>
            </a:r>
            <a:r>
              <a:rPr lang="en-US" altLang="en-US" dirty="0">
                <a:latin typeface="Arial" charset="0"/>
              </a:rPr>
              <a:t>,  //!&lt; A "candidate" local track has been promoted to a full local track.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cRAW_TRACK_DROPPED</a:t>
            </a:r>
            <a:r>
              <a:rPr lang="en-US" altLang="en-US" dirty="0">
                <a:latin typeface="Arial" charset="0"/>
              </a:rPr>
              <a:t>,         //!&lt; A raw track has been dropped.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cRAW_TRACK_RECEIVED</a:t>
            </a:r>
            <a:r>
              <a:rPr lang="en-US" altLang="en-US" dirty="0">
                <a:latin typeface="Arial" charset="0"/>
              </a:rPr>
              <a:t>,        //!&lt; An unprocessed raw track was received.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  <a:r>
              <a:rPr lang="en-US" altLang="en-US" dirty="0" err="1">
                <a:latin typeface="Arial" charset="0"/>
              </a:rPr>
              <a:t>cCURRENT_TARGET_CHANGED</a:t>
            </a:r>
            <a:r>
              <a:rPr lang="en-US" altLang="en-US" dirty="0">
                <a:latin typeface="Arial" charset="0"/>
              </a:rPr>
              <a:t>     //!&lt; The current target has changed.         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443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2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6172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279174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94995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96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968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83479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</a:p>
        </p:txBody>
      </p:sp>
    </p:spTree>
    <p:extLst>
      <p:ext uri="{BB962C8B-B14F-4D97-AF65-F5344CB8AC3E}">
        <p14:creationId xmlns:p14="http://schemas.microsoft.com/office/powerpoint/2010/main" val="286691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hyperlink" Target="../Web/labs/observer_lab.ht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AFSIM Developer Training</a:t>
            </a:r>
          </a:p>
          <a:p>
            <a:r>
              <a:rPr lang="en-US" dirty="0"/>
              <a:t>4</a:t>
            </a:r>
            <a:r>
              <a:rPr lang="en-US" smtClean="0"/>
              <a:t> </a:t>
            </a:r>
            <a:r>
              <a:rPr lang="en-US" dirty="0"/>
              <a:t>–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</p:spTree>
    <p:extLst>
      <p:ext uri="{BB962C8B-B14F-4D97-AF65-F5344CB8AC3E}">
        <p14:creationId xmlns:p14="http://schemas.microsoft.com/office/powerpoint/2010/main" val="20857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72503" y="3743165"/>
            <a:ext cx="3422432" cy="19236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Manager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dirty="0"/>
              <a:t>Track Manager</a:t>
            </a:r>
            <a:endParaRPr lang="en-US" altLang="en-US" sz="2900" dirty="0">
              <a:solidFill>
                <a:schemeClr val="tx1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77672" y="1272695"/>
            <a:ext cx="8229600" cy="4525963"/>
          </a:xfrm>
        </p:spPr>
        <p:txBody>
          <a:bodyPr/>
          <a:lstStyle/>
          <a:p>
            <a:r>
              <a:rPr lang="en-US" altLang="en-US" sz="1600" b="1" dirty="0"/>
              <a:t>The Track Manager is Always Available on Platforms and is Responsible for</a:t>
            </a:r>
          </a:p>
          <a:p>
            <a:pPr lvl="1"/>
            <a:r>
              <a:rPr lang="en-US" altLang="en-US" sz="1400" b="0" dirty="0"/>
              <a:t>Maintaining a track list of “local” tracks (</a:t>
            </a:r>
            <a:r>
              <a:rPr lang="en-US" altLang="en-US" sz="1400" b="0" dirty="0" err="1"/>
              <a:t>WsfLocalTrack</a:t>
            </a:r>
            <a:r>
              <a:rPr lang="en-US" altLang="en-US" sz="1400" b="0" dirty="0"/>
              <a:t>)</a:t>
            </a:r>
          </a:p>
          <a:p>
            <a:pPr lvl="1"/>
            <a:r>
              <a:rPr lang="en-US" altLang="en-US" sz="1400" b="0" dirty="0"/>
              <a:t>Maintaining a track list of contributing “raw” tracks (</a:t>
            </a:r>
            <a:r>
              <a:rPr lang="en-US" altLang="en-US" sz="1400" b="0" dirty="0" err="1"/>
              <a:t>WsfTrack</a:t>
            </a:r>
            <a:r>
              <a:rPr lang="en-US" altLang="en-US" sz="1400" b="0" dirty="0"/>
              <a:t>)</a:t>
            </a:r>
          </a:p>
          <a:p>
            <a:pPr lvl="1"/>
            <a:r>
              <a:rPr lang="en-US" altLang="en-US" sz="1400" b="0" dirty="0"/>
              <a:t>Controlling track–to-track association and fusion</a:t>
            </a:r>
          </a:p>
          <a:p>
            <a:pPr lvl="2"/>
            <a:r>
              <a:rPr lang="en-US" altLang="en-US" sz="1400" b="0" dirty="0"/>
              <a:t>Association and fusion are implemented as interchangeable “strategies” for ease of integration</a:t>
            </a:r>
          </a:p>
          <a:p>
            <a:pPr lvl="1"/>
            <a:r>
              <a:rPr lang="en-US" altLang="en-US" sz="1400" b="0" dirty="0"/>
              <a:t>Controlling track purging</a:t>
            </a:r>
          </a:p>
          <a:p>
            <a:pPr lvl="1"/>
            <a:r>
              <a:rPr lang="en-US" altLang="en-US" sz="1400" b="0" dirty="0"/>
              <a:t>Providing notifications of tracking events</a:t>
            </a:r>
          </a:p>
          <a:p>
            <a:pPr lvl="1"/>
            <a:r>
              <a:rPr lang="en-US" altLang="en-US" sz="1400" b="0" dirty="0"/>
              <a:t>Acting as a “filter center”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384801" y="5078414"/>
            <a:ext cx="1847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193675" y="4295775"/>
            <a:ext cx="206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1184148" y="5534026"/>
            <a:ext cx="20955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1212725" y="4943475"/>
            <a:ext cx="206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1111124" y="4094291"/>
            <a:ext cx="1988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/>
              <a:t>Fuseable</a:t>
            </a:r>
            <a:r>
              <a:rPr lang="en-US" altLang="en-US" dirty="0"/>
              <a:t> Raw Tracks</a:t>
            </a:r>
          </a:p>
          <a:p>
            <a:pPr eaLnBrk="1" hangingPunct="1"/>
            <a:r>
              <a:rPr lang="en-US" altLang="en-US" dirty="0"/>
              <a:t>(Filtered, Unfiltered, Processed)</a:t>
            </a:r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3213346" y="4124771"/>
            <a:ext cx="11785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(Associate, Fuse)</a:t>
            </a:r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3184526" y="4775266"/>
            <a:ext cx="153439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(Filter, Associate, Fuse)</a:t>
            </a:r>
          </a:p>
        </p:txBody>
      </p:sp>
      <p:sp>
        <p:nvSpPr>
          <p:cNvPr id="24593" name="Text Box 20"/>
          <p:cNvSpPr txBox="1">
            <a:spLocks noChangeArrowheads="1"/>
          </p:cNvSpPr>
          <p:nvPr/>
        </p:nvSpPr>
        <p:spPr bwMode="auto">
          <a:xfrm>
            <a:off x="1092075" y="4739197"/>
            <a:ext cx="1983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err="1"/>
              <a:t>Fuseable</a:t>
            </a:r>
            <a:r>
              <a:rPr lang="en-US" altLang="en-US" dirty="0"/>
              <a:t> Raw Tracks</a:t>
            </a:r>
          </a:p>
          <a:p>
            <a:pPr eaLnBrk="1" hangingPunct="1"/>
            <a:r>
              <a:rPr lang="en-US" altLang="en-US" dirty="0"/>
              <a:t>(Unfiltered, TM as Filter Center)</a:t>
            </a:r>
          </a:p>
        </p:txBody>
      </p:sp>
      <p:sp>
        <p:nvSpPr>
          <p:cNvPr id="24594" name="Text Box 21"/>
          <p:cNvSpPr txBox="1">
            <a:spLocks noChangeArrowheads="1"/>
          </p:cNvSpPr>
          <p:nvPr/>
        </p:nvSpPr>
        <p:spPr bwMode="auto">
          <a:xfrm>
            <a:off x="1139700" y="5352733"/>
            <a:ext cx="16979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Non-</a:t>
            </a:r>
            <a:r>
              <a:rPr lang="en-US" altLang="en-US" dirty="0" err="1"/>
              <a:t>Fuseable</a:t>
            </a:r>
            <a:r>
              <a:rPr lang="en-US" altLang="en-US" dirty="0"/>
              <a:t> Raw Tracks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dirty="0" err="1"/>
              <a:t>Predfined</a:t>
            </a:r>
            <a:r>
              <a:rPr lang="en-US" altLang="en-US" dirty="0"/>
              <a:t>)</a:t>
            </a:r>
          </a:p>
        </p:txBody>
      </p:sp>
      <p:sp>
        <p:nvSpPr>
          <p:cNvPr id="24595" name="Text Box 22"/>
          <p:cNvSpPr txBox="1">
            <a:spLocks noChangeArrowheads="1"/>
          </p:cNvSpPr>
          <p:nvPr/>
        </p:nvSpPr>
        <p:spPr bwMode="auto">
          <a:xfrm>
            <a:off x="3202814" y="5376483"/>
            <a:ext cx="1136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(N/A-[copy only])</a:t>
            </a:r>
          </a:p>
        </p:txBody>
      </p:sp>
      <p:sp>
        <p:nvSpPr>
          <p:cNvPr id="24596" name="Line 23"/>
          <p:cNvSpPr>
            <a:spLocks noChangeShapeType="1"/>
          </p:cNvSpPr>
          <p:nvPr/>
        </p:nvSpPr>
        <p:spPr bwMode="auto">
          <a:xfrm>
            <a:off x="6694934" y="5286374"/>
            <a:ext cx="1394459" cy="20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Text Box 24"/>
          <p:cNvSpPr txBox="1">
            <a:spLocks noChangeArrowheads="1"/>
          </p:cNvSpPr>
          <p:nvPr/>
        </p:nvSpPr>
        <p:spPr bwMode="auto">
          <a:xfrm>
            <a:off x="6682107" y="5080319"/>
            <a:ext cx="13889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Publish Tracking Events</a:t>
            </a:r>
          </a:p>
        </p:txBody>
      </p:sp>
      <p:sp>
        <p:nvSpPr>
          <p:cNvPr id="24598" name="Text Box 28"/>
          <p:cNvSpPr txBox="1">
            <a:spLocks noChangeArrowheads="1"/>
          </p:cNvSpPr>
          <p:nvPr/>
        </p:nvSpPr>
        <p:spPr bwMode="auto">
          <a:xfrm>
            <a:off x="6683630" y="4173680"/>
            <a:ext cx="14057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Subscribe to Tracking </a:t>
            </a:r>
          </a:p>
          <a:p>
            <a:pPr eaLnBrk="1" hangingPunct="1"/>
            <a:r>
              <a:rPr lang="en-US" altLang="en-US" dirty="0"/>
              <a:t>Events</a:t>
            </a:r>
          </a:p>
        </p:txBody>
      </p:sp>
      <p:sp>
        <p:nvSpPr>
          <p:cNvPr id="24603" name="Line 33"/>
          <p:cNvSpPr>
            <a:spLocks noChangeShapeType="1"/>
          </p:cNvSpPr>
          <p:nvPr/>
        </p:nvSpPr>
        <p:spPr bwMode="auto">
          <a:xfrm flipH="1" flipV="1">
            <a:off x="6694933" y="4371975"/>
            <a:ext cx="1376171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03072" y="3728036"/>
            <a:ext cx="981076" cy="224676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1400" dirty="0"/>
              <a:t>Track </a:t>
            </a:r>
          </a:p>
          <a:p>
            <a:pPr algn="ctr"/>
            <a:r>
              <a:rPr lang="en-US" altLang="en-US" sz="1400" dirty="0"/>
              <a:t>Producers</a:t>
            </a:r>
          </a:p>
          <a:p>
            <a:pPr algn="ctr"/>
            <a:r>
              <a:rPr lang="en-US" altLang="en-US" sz="1400" dirty="0"/>
              <a:t>(Sensors,</a:t>
            </a:r>
          </a:p>
          <a:p>
            <a:pPr algn="ctr"/>
            <a:r>
              <a:rPr lang="en-US" altLang="en-US" sz="1400" dirty="0"/>
              <a:t>Other TMs,</a:t>
            </a:r>
          </a:p>
          <a:p>
            <a:pPr algn="ctr"/>
            <a:r>
              <a:rPr lang="en-US" altLang="en-US" sz="1400" dirty="0"/>
              <a:t>Platform</a:t>
            </a:r>
          </a:p>
          <a:p>
            <a:pPr algn="ctr"/>
            <a:r>
              <a:rPr lang="en-US" altLang="en-US" sz="1400" dirty="0"/>
              <a:t>Tracks,</a:t>
            </a:r>
          </a:p>
          <a:p>
            <a:pPr algn="ctr"/>
            <a:r>
              <a:rPr lang="en-US" altLang="en-US" sz="1400" dirty="0" err="1"/>
              <a:t>Etc</a:t>
            </a:r>
            <a:r>
              <a:rPr lang="en-US" altLang="en-US" sz="1400" dirty="0"/>
              <a:t>)</a:t>
            </a:r>
          </a:p>
          <a:p>
            <a:pPr algn="ctr"/>
            <a:r>
              <a:rPr lang="en-US" altLang="en-US" sz="1400" dirty="0"/>
              <a:t>.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396420" y="4254311"/>
            <a:ext cx="108074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Local Track List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396420" y="5004500"/>
            <a:ext cx="108074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Raw Track List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89392" y="4266646"/>
            <a:ext cx="1006362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Interested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Parties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5571869" y="5001112"/>
            <a:ext cx="1110237" cy="52322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Fusion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584697" y="4227696"/>
            <a:ext cx="1097410" cy="52322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Association</a:t>
            </a:r>
          </a:p>
        </p:txBody>
      </p:sp>
    </p:spTree>
    <p:extLst>
      <p:ext uri="{BB962C8B-B14F-4D97-AF65-F5344CB8AC3E}">
        <p14:creationId xmlns:p14="http://schemas.microsoft.com/office/powerpoint/2010/main" val="36036100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Standard Procedure for Creating a New Script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02658"/>
            <a:ext cx="9070109" cy="5335087"/>
          </a:xfrm>
        </p:spPr>
        <p:txBody>
          <a:bodyPr>
            <a:normAutofit/>
          </a:bodyPr>
          <a:lstStyle/>
          <a:p>
            <a:r>
              <a:rPr lang="en-US" dirty="0"/>
              <a:t>Step 3:  </a:t>
            </a:r>
            <a:r>
              <a:rPr lang="en-US" b="0" dirty="0"/>
              <a:t>In the “scripting” class implementation file, include the header for “script/WsfScriptContext.hpp” before any “scripting” class method definitions, and before any calls to </a:t>
            </a:r>
            <a:r>
              <a:rPr lang="en-US" dirty="0"/>
              <a:t>UT_DEFINE_SCRIPT_METHOD</a:t>
            </a:r>
          </a:p>
          <a:p>
            <a:endParaRPr lang="en-US" dirty="0"/>
          </a:p>
          <a:p>
            <a:r>
              <a:rPr lang="en-US" dirty="0"/>
              <a:t>Step 4:  </a:t>
            </a:r>
            <a:r>
              <a:rPr lang="en-US" b="0" dirty="0"/>
              <a:t>Place calls to </a:t>
            </a:r>
            <a:r>
              <a:rPr lang="en-US" dirty="0"/>
              <a:t>UT_DEFINE_SCRIPT_METHOD</a:t>
            </a:r>
            <a:r>
              <a:rPr lang="en-US" b="0" dirty="0"/>
              <a:t> in the “scripting” class implementation file after the definition of the constructor</a:t>
            </a:r>
          </a:p>
          <a:p>
            <a:pPr lvl="1"/>
            <a:r>
              <a:rPr lang="en-US" sz="2000" b="0" dirty="0"/>
              <a:t>There should be one call to </a:t>
            </a:r>
            <a:r>
              <a:rPr lang="en-US" sz="2000" dirty="0"/>
              <a:t>UT_DEFINE_SCRIPT_METHOD</a:t>
            </a:r>
            <a:r>
              <a:rPr lang="en-US" sz="2000" b="0" dirty="0"/>
              <a:t> for each call to </a:t>
            </a:r>
            <a:r>
              <a:rPr lang="en-US" sz="2000" dirty="0"/>
              <a:t>UT_DECLARE_SCRIPT_METHOD</a:t>
            </a:r>
            <a:r>
              <a:rPr lang="en-US" sz="2000" b="0" dirty="0"/>
              <a:t> in the header file</a:t>
            </a:r>
          </a:p>
          <a:p>
            <a:pPr lvl="1"/>
            <a:r>
              <a:rPr lang="en-US" sz="2000" b="0" dirty="0"/>
              <a:t>These calls should probably be placed after the definition of the “scripting”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17800805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Standard Procedure for Creating a New Script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02658"/>
            <a:ext cx="9070109" cy="5335087"/>
          </a:xfrm>
        </p:spPr>
        <p:txBody>
          <a:bodyPr>
            <a:normAutofit/>
          </a:bodyPr>
          <a:lstStyle/>
          <a:p>
            <a:r>
              <a:rPr lang="en-US" dirty="0"/>
              <a:t>Step 5:  </a:t>
            </a:r>
            <a:r>
              <a:rPr lang="en-US" b="0" dirty="0"/>
              <a:t>In the “scripting” class constructor definition, place calls to </a:t>
            </a:r>
            <a:r>
              <a:rPr lang="en-US" dirty="0" err="1"/>
              <a:t>AddMethod</a:t>
            </a:r>
            <a:r>
              <a:rPr lang="en-US" b="0" dirty="0"/>
              <a:t>.  </a:t>
            </a:r>
          </a:p>
          <a:p>
            <a:pPr lvl="1"/>
            <a:r>
              <a:rPr lang="en-US" sz="2000" b="0" dirty="0"/>
              <a:t>There should be one call to </a:t>
            </a:r>
            <a:r>
              <a:rPr lang="en-US" sz="2000" dirty="0" err="1"/>
              <a:t>AddMethod</a:t>
            </a:r>
            <a:r>
              <a:rPr lang="en-US" sz="2000" b="0" dirty="0"/>
              <a:t> for each of the </a:t>
            </a:r>
            <a:r>
              <a:rPr lang="en-US" sz="2000" dirty="0"/>
              <a:t>UT_DECLARE_SCRIPT_METHOD</a:t>
            </a:r>
            <a:r>
              <a:rPr lang="en-US" sz="2000" b="0" dirty="0"/>
              <a:t> calls.</a:t>
            </a:r>
          </a:p>
          <a:p>
            <a:pPr lvl="1"/>
            <a:r>
              <a:rPr lang="en-US" sz="2000" b="0" dirty="0"/>
              <a:t>These </a:t>
            </a:r>
            <a:r>
              <a:rPr lang="en-US" sz="2000" dirty="0" err="1"/>
              <a:t>AddMethod</a:t>
            </a:r>
            <a:r>
              <a:rPr lang="en-US" sz="2000" b="0" dirty="0"/>
              <a:t> calls associate the script method name with the implementation object defined by the </a:t>
            </a:r>
            <a:r>
              <a:rPr lang="en-US" sz="2000" dirty="0"/>
              <a:t>UT_DECLARE_SCRIPT_METHOD</a:t>
            </a:r>
            <a:r>
              <a:rPr lang="en-US" sz="2000" b="0" dirty="0"/>
              <a:t> and </a:t>
            </a:r>
            <a:r>
              <a:rPr lang="en-US" sz="2000" dirty="0"/>
              <a:t>UT_DEFINE_SCRIPT_METHOD</a:t>
            </a:r>
            <a:r>
              <a:rPr lang="en-US" sz="2000" b="0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21208382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3091"/>
            <a:ext cx="8229600" cy="5223946"/>
          </a:xfrm>
        </p:spPr>
        <p:txBody>
          <a:bodyPr>
            <a:normAutofit fontScale="92500" lnSpcReduction="20000"/>
          </a:bodyPr>
          <a:lstStyle/>
          <a:p>
            <a:pPr marL="226473" indent="0">
              <a:buNone/>
              <a:tabLst>
                <a:tab pos="7772400" algn="r"/>
              </a:tabLst>
            </a:pPr>
            <a:r>
              <a:rPr lang="en-US" b="0" dirty="0"/>
              <a:t>In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hpp</a:t>
            </a:r>
            <a:r>
              <a:rPr lang="en-US" b="0" dirty="0"/>
              <a:t>:</a:t>
            </a:r>
          </a:p>
          <a:p>
            <a:pPr>
              <a:tabLst>
                <a:tab pos="7772400" algn="r"/>
              </a:tabLst>
            </a:pPr>
            <a:r>
              <a:rPr lang="en-US" b="0" dirty="0"/>
              <a:t>Add a </a:t>
            </a:r>
            <a:r>
              <a:rPr lang="en-US" b="1" dirty="0"/>
              <a:t>UT_DECLARE_SCRIPT_METHOD</a:t>
            </a:r>
            <a:r>
              <a:rPr lang="en-US" b="0" dirty="0"/>
              <a:t> to the </a:t>
            </a:r>
            <a:r>
              <a:rPr lang="en-US" dirty="0" err="1"/>
              <a:t>ScriptTricorderSensorClass</a:t>
            </a:r>
            <a:r>
              <a:rPr lang="en-US" b="0" dirty="0"/>
              <a:t> that declares </a:t>
            </a:r>
            <a:r>
              <a:rPr lang="en-US" b="1" dirty="0"/>
              <a:t>LifeFormTypeEntry_2 </a:t>
            </a:r>
            <a:r>
              <a:rPr lang="en-US" b="0" dirty="0"/>
              <a:t>to be an implementation of a script. </a:t>
            </a:r>
          </a:p>
          <a:p>
            <a:pPr lvl="1">
              <a:lnSpc>
                <a:spcPct val="110000"/>
              </a:lnSpc>
              <a:tabLst>
                <a:tab pos="7772400" algn="r"/>
              </a:tabLst>
            </a:pPr>
            <a:r>
              <a:rPr lang="en-US" b="0" dirty="0"/>
              <a:t>Note:  The </a:t>
            </a:r>
            <a:r>
              <a:rPr lang="en-US" dirty="0"/>
              <a:t>UT_DECLARE_SCRIPT_METHOD</a:t>
            </a:r>
            <a:r>
              <a:rPr lang="en-US" b="0" dirty="0"/>
              <a:t> generates a class declaration for the script being defined</a:t>
            </a:r>
          </a:p>
          <a:p>
            <a:pPr>
              <a:tabLst>
                <a:tab pos="7772400" algn="r"/>
              </a:tabLst>
            </a:pPr>
            <a:r>
              <a:rPr lang="en-US" b="0" dirty="0"/>
              <a:t>Notice that a script method </a:t>
            </a:r>
            <a:r>
              <a:rPr lang="en-US" b="1" dirty="0"/>
              <a:t>LifeFormTypeEntry_1</a:t>
            </a:r>
            <a:r>
              <a:rPr lang="en-US" b="0" dirty="0"/>
              <a:t> is already defined</a:t>
            </a:r>
          </a:p>
          <a:p>
            <a:pPr>
              <a:tabLst>
                <a:tab pos="7772400" algn="r"/>
              </a:tabLst>
            </a:pPr>
            <a:r>
              <a:rPr lang="en-US" b="0" dirty="0"/>
              <a:t>By creating a method called </a:t>
            </a:r>
            <a:r>
              <a:rPr lang="en-US" b="1" dirty="0"/>
              <a:t>LifeFormTypeEntry_2</a:t>
            </a:r>
            <a:r>
              <a:rPr lang="en-US" b="0" dirty="0"/>
              <a:t> we are in effect, overloading the script method </a:t>
            </a:r>
            <a:r>
              <a:rPr lang="en-US" dirty="0" err="1"/>
              <a:t>LifeFormTypeEntry</a:t>
            </a:r>
            <a:endParaRPr lang="en-US" b="0" dirty="0"/>
          </a:p>
          <a:p>
            <a:pPr>
              <a:tabLst>
                <a:tab pos="7772400" algn="r"/>
              </a:tabLst>
            </a:pPr>
            <a:r>
              <a:rPr lang="en-US" b="0" dirty="0"/>
              <a:t>For this to work correctly, we will need to provide a unique signature (different from that of </a:t>
            </a:r>
            <a:r>
              <a:rPr lang="en-US" dirty="0"/>
              <a:t>LifeFormTypeEntry_1</a:t>
            </a:r>
            <a:r>
              <a:rPr lang="en-US" b="0" dirty="0"/>
              <a:t>), and an implementation that uses our new </a:t>
            </a:r>
            <a:r>
              <a:rPr lang="en-US" dirty="0" err="1"/>
              <a:t>TricorderSensor</a:t>
            </a:r>
            <a:r>
              <a:rPr lang="en-US" b="0" dirty="0"/>
              <a:t> and </a:t>
            </a:r>
            <a:r>
              <a:rPr lang="en-US" dirty="0" err="1"/>
              <a:t>TricorderMode</a:t>
            </a:r>
            <a:r>
              <a:rPr lang="en-US" b="0" dirty="0"/>
              <a:t> class’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1092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6533" y="3953354"/>
            <a:ext cx="4955204" cy="22344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3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TricorderSensor.hpp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90" y="1345773"/>
            <a:ext cx="60469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WsfScriptSensorClass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aTypesPtr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~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6600"/>
                </a:solidFill>
                <a:latin typeface="Consolas" panose="020B0609020204030204" pitchFamily="49" charset="0"/>
              </a:rPr>
              <a:t>// EXERCISE 3 TRAINING TASK 1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2313" y="1622780"/>
            <a:ext cx="2851688" cy="1754326"/>
          </a:xfrm>
          <a:prstGeom prst="rect">
            <a:avLst/>
          </a:prstGeom>
          <a:noFill/>
          <a:ln>
            <a:solidFill>
              <a:srgbClr val="A00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creates the first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overloaded method,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called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LifeFormTypeEntry</a:t>
            </a:r>
            <a:r>
              <a:rPr lang="en-US" dirty="0">
                <a:latin typeface="Arial" pitchFamily="34" charset="0"/>
                <a:cs typeface="Arial" pitchFamily="34" charset="0"/>
              </a:rPr>
              <a:t>. 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script method takes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one argument, an integer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that is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EntryIndex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4367048" y="2499943"/>
            <a:ext cx="1925265" cy="87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4937" y="3895651"/>
            <a:ext cx="2851688" cy="2308324"/>
          </a:xfrm>
          <a:prstGeom prst="rect">
            <a:avLst/>
          </a:prstGeom>
          <a:noFill/>
          <a:ln>
            <a:solidFill>
              <a:srgbClr val="A00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creates the second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overloaded method,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called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LifeFormTypeEntry</a:t>
            </a:r>
            <a:r>
              <a:rPr lang="en-US" dirty="0">
                <a:latin typeface="Arial" pitchFamily="34" charset="0"/>
                <a:cs typeface="Arial" pitchFamily="34" charset="0"/>
              </a:rPr>
              <a:t>. 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script method takes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two arguments, a string that is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ModeName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an integer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that is the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EntryIndex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367048" y="4254269"/>
            <a:ext cx="1927889" cy="79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77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4" y="1600203"/>
            <a:ext cx="8946292" cy="4525963"/>
          </a:xfrm>
        </p:spPr>
        <p:txBody>
          <a:bodyPr lIns="0" rIns="0">
            <a:normAutofit/>
          </a:bodyPr>
          <a:lstStyle/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InterfaceMethod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880000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643C14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operator()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UtScriptExecutor</a:t>
            </a:r>
            <a:r>
              <a:rPr lang="en-US" sz="1600" dirty="0">
                <a:latin typeface="Consolas" panose="020B0609020204030204" pitchFamily="49" charset="0"/>
              </a:rPr>
              <a:t>* 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600" dirty="0">
                <a:latin typeface="Consolas" panose="020B0609020204030204" pitchFamily="49" charset="0"/>
              </a:rPr>
              <a:t>,         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600" dirty="0">
                <a:latin typeface="Consolas" panose="020B0609020204030204" pitchFamily="49" charset="0"/>
              </a:rPr>
              <a:t>&amp;  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600" dirty="0">
                <a:latin typeface="Consolas" panose="020B0609020204030204" pitchFamily="49" charset="0"/>
              </a:rPr>
              <a:t>,  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UtScriptRef</a:t>
            </a:r>
            <a:r>
              <a:rPr lang="en-US" sz="1600" dirty="0">
                <a:latin typeface="Consolas" panose="020B0609020204030204" pitchFamily="49" charset="0"/>
              </a:rPr>
              <a:t>&amp;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600" dirty="0">
                <a:latin typeface="Consolas" panose="020B0609020204030204" pitchFamily="49" charset="0"/>
              </a:rPr>
              <a:t>,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600" dirty="0">
                <a:latin typeface="Consolas" panose="020B0609020204030204" pitchFamily="49" charset="0"/>
              </a:rPr>
              <a:t>&gt;&amp;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,  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600" dirty="0">
                <a:latin typeface="Consolas" panose="020B0609020204030204" pitchFamily="49" charset="0"/>
              </a:rPr>
              <a:t>&amp;     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>
                <a:latin typeface="Consolas" panose="020B0609020204030204" pitchFamily="49" charset="0"/>
              </a:rPr>
              <a:t>);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};                                      </a:t>
            </a:r>
          </a:p>
        </p:txBody>
      </p:sp>
      <p:sp>
        <p:nvSpPr>
          <p:cNvPr id="4" name="Down Arrow 3"/>
          <p:cNvSpPr/>
          <p:nvPr/>
        </p:nvSpPr>
        <p:spPr>
          <a:xfrm>
            <a:off x="2775587" y="2130273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910" y="207440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transformed </a:t>
            </a:r>
            <a:r>
              <a:rPr lang="en-US" dirty="0">
                <a:latin typeface="Arial" pitchFamily="34" charset="0"/>
                <a:cs typeface="Arial" pitchFamily="34" charset="0"/>
              </a:rPr>
              <a:t>into</a:t>
            </a:r>
          </a:p>
        </p:txBody>
      </p:sp>
    </p:spTree>
    <p:extLst>
      <p:ext uri="{BB962C8B-B14F-4D97-AF65-F5344CB8AC3E}">
        <p14:creationId xmlns:p14="http://schemas.microsoft.com/office/powerpoint/2010/main" val="3412732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4177" y="1251030"/>
            <a:ext cx="8229600" cy="4525963"/>
          </a:xfrm>
        </p:spPr>
        <p:txBody>
          <a:bodyPr/>
          <a:lstStyle/>
          <a:p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9" y="2949829"/>
            <a:ext cx="89354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lifeFormCount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= &lt;x&gt;.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  <a:r>
              <a:rPr lang="en-US" sz="1200" b="1" dirty="0">
                <a:solidFill>
                  <a:srgbClr val="D2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current mode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GetCurrentModeName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number of life form types for this mode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count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09" y="2989938"/>
            <a:ext cx="9055650" cy="185093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20528" y="2049255"/>
            <a:ext cx="5424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the class </a:t>
            </a:r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LifeFromTypeCount_1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which defines a method that implements the script class method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LifeFormTypeCount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which returns an </a:t>
            </a:r>
            <a:r>
              <a:rPr lang="en-US" sz="1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and 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35155352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4177" y="1251030"/>
            <a:ext cx="8229600" cy="4525963"/>
          </a:xfrm>
        </p:spPr>
        <p:txBody>
          <a:bodyPr/>
          <a:lstStyle/>
          <a:p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09" y="2954898"/>
            <a:ext cx="910537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lifeFormCount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= &lt;x&gt;.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                                 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number of life form types for this mode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count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54" y="2990758"/>
            <a:ext cx="9055650" cy="2402652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19101" y="2048652"/>
            <a:ext cx="5424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the class </a:t>
            </a:r>
            <a:r>
              <a:rPr lang="en-US" sz="1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LifeFromTypeCount_1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which defines a method that implements the script class method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LifeFormTypeCount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which returns an </a:t>
            </a:r>
            <a:r>
              <a:rPr lang="en-US" sz="1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and 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24398613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694" y="1146887"/>
            <a:ext cx="815985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= &lt;x&gt;.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Argument 2: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6600"/>
                </a:solidFill>
                <a:latin typeface="Consolas" panose="020B0609020204030204" pitchFamily="49" charset="0"/>
              </a:rPr>
              <a:t>// EXERCISE 3 TASK 2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// EXERCISE 3 TASK 2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693" y="1172030"/>
            <a:ext cx="8251177" cy="516698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62751" y="1634356"/>
            <a:ext cx="3673367" cy="95410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lIns="45720" rIns="45720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the </a:t>
            </a:r>
            <a:r>
              <a:rPr lang="en-US" sz="140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14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LifeFormTypeEntry_2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, which defines a method that implements the script class method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LifeFormTypeEntry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which returns an </a:t>
            </a:r>
            <a:r>
              <a:rPr lang="en-US" sz="1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and takes no parameters</a:t>
            </a:r>
          </a:p>
        </p:txBody>
      </p:sp>
    </p:spTree>
    <p:extLst>
      <p:ext uri="{BB962C8B-B14F-4D97-AF65-F5344CB8AC3E}">
        <p14:creationId xmlns:p14="http://schemas.microsoft.com/office/powerpoint/2010/main" val="286458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3" y="1102287"/>
            <a:ext cx="8996766" cy="56007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LifeFormTypeEntry_1 </a:t>
            </a:r>
            <a:r>
              <a:rPr lang="en-US" b="0" dirty="0"/>
              <a:t>is the first overloaded implementation of script method </a:t>
            </a:r>
            <a:r>
              <a:rPr lang="en-US" dirty="0" err="1"/>
              <a:t>LifeFormTypeEntry</a:t>
            </a:r>
            <a:endParaRPr lang="en-US" dirty="0"/>
          </a:p>
          <a:p>
            <a:r>
              <a:rPr lang="en-US" dirty="0"/>
              <a:t>LifeFormTypeEntry_2 </a:t>
            </a:r>
            <a:r>
              <a:rPr lang="en-US" b="0" dirty="0"/>
              <a:t>is the second overloaded implementation of script method </a:t>
            </a:r>
            <a:r>
              <a:rPr lang="en-US" dirty="0" err="1"/>
              <a:t>LifeFormTypeEntry</a:t>
            </a:r>
            <a:endParaRPr lang="en-US" dirty="0"/>
          </a:p>
          <a:p>
            <a:endParaRPr lang="en-US" sz="600" dirty="0"/>
          </a:p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TricorderSensor.cpp:</a:t>
            </a:r>
          </a:p>
          <a:p>
            <a:pPr>
              <a:spcBef>
                <a:spcPts val="0"/>
              </a:spcBef>
            </a:pPr>
            <a:r>
              <a:rPr lang="en-US" b="0" dirty="0"/>
              <a:t>Complete the implementation of </a:t>
            </a:r>
            <a:r>
              <a:rPr lang="en-US" dirty="0"/>
              <a:t>LifeFormTypeEntry_2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 2a:  </a:t>
            </a:r>
            <a:r>
              <a:rPr lang="en-US" b="0" dirty="0"/>
              <a:t>If the index returned by the call to:</a:t>
            </a:r>
          </a:p>
          <a:p>
            <a:pPr marL="609569" lvl="1" indent="0">
              <a:lnSpc>
                <a:spcPct val="120000"/>
              </a:lnSpc>
              <a:buNone/>
            </a:pPr>
            <a:r>
              <a:rPr lang="en-US" dirty="0"/>
              <a:t>            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dirty="0"/>
              <a:t> </a:t>
            </a:r>
          </a:p>
          <a:p>
            <a:pPr marL="609569" lvl="1" indent="0">
              <a:lnSpc>
                <a:spcPct val="120000"/>
              </a:lnSpc>
              <a:buNone/>
            </a:pPr>
            <a:r>
              <a:rPr lang="en-US" dirty="0"/>
              <a:t>          </a:t>
            </a:r>
            <a:r>
              <a:rPr lang="en-US" b="0" dirty="0"/>
              <a:t>is too large, then the </a:t>
            </a:r>
            <a:r>
              <a:rPr lang="en-US" b="0" dirty="0" err="1"/>
              <a:t>modeNameId</a:t>
            </a:r>
            <a:r>
              <a:rPr lang="en-US" b="0" dirty="0"/>
              <a:t> (a </a:t>
            </a:r>
            <a:r>
              <a:rPr lang="en-US" b="0" dirty="0" err="1"/>
              <a:t>WsfStringID</a:t>
            </a:r>
            <a:r>
              <a:rPr lang="en-US" b="0" dirty="0"/>
              <a:t>) was not found.</a:t>
            </a:r>
          </a:p>
          <a:p>
            <a:pPr lvl="2">
              <a:lnSpc>
                <a:spcPct val="120000"/>
              </a:lnSpc>
            </a:pPr>
            <a:r>
              <a:rPr lang="en-US" b="0" dirty="0"/>
              <a:t>In this case, call the macro </a:t>
            </a:r>
            <a:r>
              <a:rPr lang="en-US" dirty="0">
                <a:solidFill>
                  <a:srgbClr val="0000FF"/>
                </a:solidFill>
              </a:rPr>
              <a:t>UT_SCRIPT_ABORT</a:t>
            </a:r>
            <a:r>
              <a:rPr lang="en-US" dirty="0"/>
              <a:t> </a:t>
            </a:r>
            <a:r>
              <a:rPr lang="en-US" b="0" dirty="0"/>
              <a:t>and pass in the string          </a:t>
            </a:r>
            <a:r>
              <a:rPr lang="en-US" dirty="0">
                <a:solidFill>
                  <a:srgbClr val="643C14"/>
                </a:solidFill>
              </a:rPr>
              <a:t>“Bad mode name”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 2b:  </a:t>
            </a:r>
            <a:r>
              <a:rPr lang="en-US" b="0" dirty="0"/>
              <a:t>If the</a:t>
            </a:r>
            <a:r>
              <a:rPr lang="en-US" dirty="0"/>
              <a:t> </a:t>
            </a:r>
            <a:r>
              <a:rPr lang="en-US" dirty="0" err="1"/>
              <a:t>WsfStringId</a:t>
            </a:r>
            <a:r>
              <a:rPr lang="en-US" dirty="0"/>
              <a:t> </a:t>
            </a:r>
            <a:r>
              <a:rPr lang="en-US" b="0" dirty="0"/>
              <a:t>returned by the call to:</a:t>
            </a:r>
          </a:p>
          <a:p>
            <a:pPr marL="609569" lvl="1" indent="0">
              <a:lnSpc>
                <a:spcPct val="120000"/>
              </a:lnSpc>
              <a:buNone/>
            </a:pPr>
            <a:r>
              <a:rPr lang="en-US" dirty="0"/>
              <a:t>              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609569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         </a:t>
            </a:r>
            <a:r>
              <a:rPr lang="en-US" b="0" dirty="0"/>
              <a:t>is a </a:t>
            </a:r>
            <a:r>
              <a:rPr lang="en-US" dirty="0" err="1">
                <a:solidFill>
                  <a:srgbClr val="0000FF"/>
                </a:solidFill>
              </a:rPr>
              <a:t>nullptr</a:t>
            </a:r>
            <a:r>
              <a:rPr lang="en-US" b="0" dirty="0"/>
              <a:t>,</a:t>
            </a:r>
            <a:r>
              <a:rPr lang="en-US" dirty="0"/>
              <a:t> </a:t>
            </a:r>
            <a:r>
              <a:rPr lang="en-US" b="0" dirty="0"/>
              <a:t>then the index passed in was not found.</a:t>
            </a:r>
          </a:p>
          <a:p>
            <a:pPr lvl="2">
              <a:lnSpc>
                <a:spcPct val="120000"/>
              </a:lnSpc>
            </a:pPr>
            <a:r>
              <a:rPr lang="en-US" b="0" dirty="0"/>
              <a:t>In this case, call the macro </a:t>
            </a:r>
            <a:r>
              <a:rPr lang="en-US" dirty="0">
                <a:solidFill>
                  <a:srgbClr val="0000FF"/>
                </a:solidFill>
              </a:rPr>
              <a:t>UT_SCRIPT_ABORT</a:t>
            </a:r>
            <a:r>
              <a:rPr lang="en-US" dirty="0"/>
              <a:t> </a:t>
            </a:r>
            <a:r>
              <a:rPr lang="en-US" b="0" dirty="0"/>
              <a:t>and pass in the string           </a:t>
            </a:r>
            <a:r>
              <a:rPr lang="en-US" dirty="0">
                <a:solidFill>
                  <a:srgbClr val="643C14"/>
                </a:solidFill>
              </a:rPr>
              <a:t>“Bad index”</a:t>
            </a:r>
          </a:p>
          <a:p>
            <a:pPr lvl="2">
              <a:lnSpc>
                <a:spcPct val="120000"/>
              </a:lnSpc>
            </a:pPr>
            <a:endParaRPr lang="en-US" dirty="0">
              <a:solidFill>
                <a:srgbClr val="880000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86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1892" y="3750592"/>
            <a:ext cx="3192650" cy="209227"/>
          </a:xfrm>
          <a:prstGeom prst="rect">
            <a:avLst/>
          </a:prstGeom>
          <a:solidFill>
            <a:srgbClr val="FFF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276" y="5040312"/>
            <a:ext cx="3192650" cy="209227"/>
          </a:xfrm>
          <a:prstGeom prst="rect">
            <a:avLst/>
          </a:prstGeom>
          <a:solidFill>
            <a:srgbClr val="FFF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694" y="1146887"/>
            <a:ext cx="815985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= &lt;x&gt;.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(string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Argument 2: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200" b="1" dirty="0"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latin typeface="Consolas" panose="020B0609020204030204" pitchFamily="49" charset="0"/>
              </a:rPr>
              <a:t>]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6600"/>
                </a:solidFill>
                <a:latin typeface="Consolas" panose="020B0609020204030204" pitchFamily="49" charset="0"/>
              </a:rPr>
              <a:t>// EXERCISE 3 TASK 2a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"Bad mode name"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// EXERCISE 3 TASK 2b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"Bad index"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2331" y="2204100"/>
            <a:ext cx="2711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Note:  See the Appendix for a complete derivation of this preprocessor #define</a:t>
            </a:r>
          </a:p>
        </p:txBody>
      </p:sp>
    </p:spTree>
    <p:extLst>
      <p:ext uri="{BB962C8B-B14F-4D97-AF65-F5344CB8AC3E}">
        <p14:creationId xmlns:p14="http://schemas.microsoft.com/office/powerpoint/2010/main" val="260914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191000" y="1295400"/>
            <a:ext cx="4849369" cy="34023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dirty="0">
                <a:solidFill>
                  <a:schemeClr val="tx1"/>
                </a:solidFill>
              </a:rPr>
              <a:t>Track Processor Functions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-102853" y="1260830"/>
            <a:ext cx="4531787" cy="4525963"/>
          </a:xfrm>
        </p:spPr>
        <p:txBody>
          <a:bodyPr/>
          <a:lstStyle/>
          <a:p>
            <a:r>
              <a:rPr lang="en-US" altLang="en-US" sz="1600" dirty="0"/>
              <a:t>Populate the Track Manager’s Track Lists</a:t>
            </a:r>
          </a:p>
          <a:p>
            <a:pPr lvl="1"/>
            <a:r>
              <a:rPr lang="en-US" altLang="en-US" sz="1400" b="0" dirty="0"/>
              <a:t>Off-board tracks from other platforms</a:t>
            </a:r>
          </a:p>
          <a:p>
            <a:pPr lvl="1"/>
            <a:r>
              <a:rPr lang="en-US" altLang="en-US" sz="1400" b="0" dirty="0"/>
              <a:t>On-board sensor tracks</a:t>
            </a:r>
          </a:p>
          <a:p>
            <a:r>
              <a:rPr lang="en-US" altLang="en-US" sz="1600" dirty="0"/>
              <a:t>Purge Tracks</a:t>
            </a:r>
          </a:p>
          <a:p>
            <a:pPr marL="606425" lvl="1" indent="-223838" defTabSz="457200">
              <a:spcBef>
                <a:spcPct val="40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400" b="0" dirty="0"/>
              <a:t>Tracks “dropped” if no update in a specified Interval</a:t>
            </a:r>
          </a:p>
          <a:p>
            <a:r>
              <a:rPr lang="en-US" altLang="en-US" sz="1600" dirty="0"/>
              <a:t>Report Tracks</a:t>
            </a:r>
          </a:p>
          <a:p>
            <a:pPr lvl="1"/>
            <a:r>
              <a:rPr lang="en-US" altLang="en-US" sz="1400" b="0" dirty="0"/>
              <a:t>Utilizes publish / subscribe service with Track Manager</a:t>
            </a:r>
          </a:p>
          <a:p>
            <a:pPr lvl="1"/>
            <a:r>
              <a:rPr lang="en-US" altLang="en-US" sz="1400" b="0" dirty="0"/>
              <a:t>Reporting options include</a:t>
            </a:r>
          </a:p>
          <a:p>
            <a:pPr marL="1085850" lvl="2" indent="-231775" defTabSz="457200">
              <a:spcBef>
                <a:spcPct val="40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200" b="0" dirty="0"/>
              <a:t>Batch reporting</a:t>
            </a:r>
          </a:p>
          <a:p>
            <a:pPr marL="1085850" lvl="2" indent="-231775" defTabSz="457200">
              <a:spcBef>
                <a:spcPct val="40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200" b="0" dirty="0"/>
              <a:t>Cyclic reporting</a:t>
            </a:r>
          </a:p>
          <a:p>
            <a:pPr marL="1085850" lvl="2" indent="-231775" defTabSz="457200">
              <a:spcBef>
                <a:spcPct val="40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200" b="0" dirty="0"/>
              <a:t>All tracks or only changed tracks communicated</a:t>
            </a:r>
            <a:endParaRPr lang="en-US" altLang="en-US" sz="1200" dirty="0"/>
          </a:p>
          <a:p>
            <a:pPr lvl="1"/>
            <a:endParaRPr lang="en-US" altLang="en-US" sz="1200" dirty="0"/>
          </a:p>
          <a:p>
            <a:pPr lvl="1"/>
            <a:endParaRPr lang="en-US" altLang="en-US" sz="1400" dirty="0"/>
          </a:p>
          <a:p>
            <a:pPr lvl="1"/>
            <a:endParaRPr lang="en-US" altLang="en-US" sz="800" dirty="0"/>
          </a:p>
          <a:p>
            <a:pPr lvl="1"/>
            <a:endParaRPr lang="en-US" altLang="en-US" sz="1200" dirty="0"/>
          </a:p>
          <a:p>
            <a:pPr lvl="1"/>
            <a:endParaRPr lang="en-US" altLang="en-US" sz="1000" dirty="0"/>
          </a:p>
        </p:txBody>
      </p:sp>
      <p:sp>
        <p:nvSpPr>
          <p:cNvPr id="25609" name="Text Box 15"/>
          <p:cNvSpPr txBox="1">
            <a:spLocks noChangeArrowheads="1"/>
          </p:cNvSpPr>
          <p:nvPr/>
        </p:nvSpPr>
        <p:spPr bwMode="auto">
          <a:xfrm>
            <a:off x="5844922" y="2119664"/>
            <a:ext cx="18299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Add Tracks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7674864" y="2188020"/>
            <a:ext cx="1295400" cy="1600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Processor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4" name="Slide Number Placeholder 10"/>
          <p:cNvSpPr txBox="1">
            <a:spLocks/>
          </p:cNvSpPr>
          <p:nvPr/>
        </p:nvSpPr>
        <p:spPr>
          <a:xfrm>
            <a:off x="6507480" y="575669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673679-00AB-48FD-9C74-2216DE0942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6067931" y="4095380"/>
            <a:ext cx="1295400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 err="1">
                <a:solidFill>
                  <a:prstClr val="white"/>
                </a:solidFill>
              </a:rPr>
              <a:t>Comms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auto">
          <a:xfrm rot="16200000">
            <a:off x="6515394" y="4543948"/>
            <a:ext cx="432604" cy="179836"/>
          </a:xfrm>
          <a:prstGeom prst="leftRightArrow">
            <a:avLst>
              <a:gd name="adj1" fmla="val 50000"/>
              <a:gd name="adj2" fmla="val 6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/>
          <a:srcRect l="51875" t="34444" r="12500" b="17778"/>
          <a:stretch>
            <a:fillRect/>
          </a:stretch>
        </p:blipFill>
        <p:spPr bwMode="auto">
          <a:xfrm>
            <a:off x="4169664" y="5612167"/>
            <a:ext cx="80807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/>
          <a:srcRect l="51875" t="34444" r="12500" b="17778"/>
          <a:stretch>
            <a:fillRect/>
          </a:stretch>
        </p:blipFill>
        <p:spPr bwMode="auto">
          <a:xfrm>
            <a:off x="5160264" y="5612167"/>
            <a:ext cx="80807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/>
          <a:srcRect l="51875" t="34444" r="12500" b="17778"/>
          <a:stretch>
            <a:fillRect/>
          </a:stretch>
        </p:blipFill>
        <p:spPr bwMode="auto">
          <a:xfrm>
            <a:off x="6150864" y="5612167"/>
            <a:ext cx="808074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" name="Rectangle 15"/>
          <p:cNvSpPr>
            <a:spLocks noChangeArrowheads="1"/>
          </p:cNvSpPr>
          <p:nvPr/>
        </p:nvSpPr>
        <p:spPr bwMode="auto">
          <a:xfrm rot="5400000">
            <a:off x="5426964" y="3592867"/>
            <a:ext cx="304800" cy="2819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none" anchor="ctr" anchorCtr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</a:rPr>
              <a:t>Other Platforms</a:t>
            </a:r>
          </a:p>
        </p:txBody>
      </p:sp>
      <p:sp>
        <p:nvSpPr>
          <p:cNvPr id="58" name="AutoShape 22"/>
          <p:cNvSpPr>
            <a:spLocks noChangeArrowheads="1"/>
          </p:cNvSpPr>
          <p:nvPr/>
        </p:nvSpPr>
        <p:spPr bwMode="auto">
          <a:xfrm rot="16200000">
            <a:off x="6310884" y="5307367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59" name="AutoShape 22"/>
          <p:cNvSpPr>
            <a:spLocks noChangeArrowheads="1"/>
          </p:cNvSpPr>
          <p:nvPr/>
        </p:nvSpPr>
        <p:spPr bwMode="auto">
          <a:xfrm rot="16200000">
            <a:off x="4398264" y="5307367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0" name="AutoShape 22"/>
          <p:cNvSpPr>
            <a:spLocks noChangeArrowheads="1"/>
          </p:cNvSpPr>
          <p:nvPr/>
        </p:nvSpPr>
        <p:spPr bwMode="auto">
          <a:xfrm rot="16200000">
            <a:off x="5388864" y="5307367"/>
            <a:ext cx="457200" cy="152400"/>
          </a:xfrm>
          <a:prstGeom prst="leftRightArrow">
            <a:avLst>
              <a:gd name="adj1" fmla="val 50000"/>
              <a:gd name="adj2" fmla="val 60000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4264978" y="2218401"/>
            <a:ext cx="1575624" cy="16004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Manager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5" name="Right Arrow 64"/>
          <p:cNvSpPr/>
          <p:nvPr/>
        </p:nvSpPr>
        <p:spPr>
          <a:xfrm rot="10800000">
            <a:off x="5844922" y="2758280"/>
            <a:ext cx="1800224" cy="16587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0800000">
            <a:off x="5840602" y="2421172"/>
            <a:ext cx="1804544" cy="11862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6453380" y="2497820"/>
            <a:ext cx="5245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Purge</a:t>
            </a:r>
          </a:p>
        </p:txBody>
      </p:sp>
      <p:sp>
        <p:nvSpPr>
          <p:cNvPr id="2" name="Left-Up Arrow 1"/>
          <p:cNvSpPr/>
          <p:nvPr/>
        </p:nvSpPr>
        <p:spPr>
          <a:xfrm>
            <a:off x="7363332" y="3818839"/>
            <a:ext cx="1027813" cy="543884"/>
          </a:xfrm>
          <a:prstGeom prst="leftUpArrow">
            <a:avLst>
              <a:gd name="adj1" fmla="val 25000"/>
              <a:gd name="adj2" fmla="val 20961"/>
              <a:gd name="adj3" fmla="val 25000"/>
            </a:avLst>
          </a:prstGeom>
          <a:effectLst>
            <a:outerShdw blurRad="38100" dist="19050" dir="5400000" algn="ctr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63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7363332" y="4396941"/>
            <a:ext cx="11224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Track Messages</a:t>
            </a: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6036565" y="1614308"/>
            <a:ext cx="1295400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Sensors</a:t>
            </a: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7268722" y="1295400"/>
            <a:ext cx="11224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Track Messages</a:t>
            </a:r>
          </a:p>
        </p:txBody>
      </p:sp>
      <p:sp>
        <p:nvSpPr>
          <p:cNvPr id="3" name="Bent-Up Arrow 2"/>
          <p:cNvSpPr/>
          <p:nvPr/>
        </p:nvSpPr>
        <p:spPr>
          <a:xfrm flipV="1">
            <a:off x="7331965" y="1714682"/>
            <a:ext cx="1059179" cy="465841"/>
          </a:xfrm>
          <a:prstGeom prst="bentUpArrow">
            <a:avLst/>
          </a:prstGeom>
          <a:effectLst>
            <a:outerShdw blurRad="38100" dist="19050" dir="5400000" algn="ctr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5852035" y="3649046"/>
            <a:ext cx="1800224" cy="13941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6036565" y="3401613"/>
            <a:ext cx="15536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Publish Tracking Events</a:t>
            </a:r>
          </a:p>
        </p:txBody>
      </p:sp>
      <p:sp>
        <p:nvSpPr>
          <p:cNvPr id="79" name="Right Arrow 78"/>
          <p:cNvSpPr/>
          <p:nvPr/>
        </p:nvSpPr>
        <p:spPr>
          <a:xfrm rot="10800000">
            <a:off x="5844922" y="3184250"/>
            <a:ext cx="1800224" cy="16587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Box 20"/>
          <p:cNvSpPr txBox="1">
            <a:spLocks noChangeArrowheads="1"/>
          </p:cNvSpPr>
          <p:nvPr/>
        </p:nvSpPr>
        <p:spPr bwMode="auto">
          <a:xfrm>
            <a:off x="5922375" y="2938891"/>
            <a:ext cx="18437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Subscribe to Tracking Events</a:t>
            </a:r>
          </a:p>
        </p:txBody>
      </p:sp>
    </p:spTree>
    <p:extLst>
      <p:ext uri="{BB962C8B-B14F-4D97-AF65-F5344CB8AC3E}">
        <p14:creationId xmlns:p14="http://schemas.microsoft.com/office/powerpoint/2010/main" val="5835235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 Variables Available for Use in Script Method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72029"/>
            <a:ext cx="9012265" cy="5302912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dirty="0"/>
              <a:t>Each script method defined has implicit access to several variables and methods in its definition of its &lt;xxx&gt;_Execute function (which contains the code in the UT_DEFINE_SCRIPT_METHOD implementation block</a:t>
            </a:r>
          </a:p>
          <a:p>
            <a:r>
              <a:rPr lang="en-US" sz="2000" b="0" dirty="0"/>
              <a:t>For the LifeFormEntry_2 implementation, the Execute function is declared as:</a:t>
            </a:r>
          </a:p>
          <a:p>
            <a:pPr marL="226473" indent="0">
              <a:buNone/>
            </a:pPr>
            <a:endParaRPr lang="en-US" sz="2000" dirty="0"/>
          </a:p>
          <a:p>
            <a:pPr marL="226473" indent="0">
              <a:buNone/>
            </a:pPr>
            <a:endParaRPr lang="en-US" sz="2000" dirty="0"/>
          </a:p>
          <a:p>
            <a:pPr marL="226473" indent="0">
              <a:buNone/>
            </a:pPr>
            <a:endParaRPr lang="en-US" sz="2000" dirty="0"/>
          </a:p>
          <a:p>
            <a:pPr marL="226473" indent="0">
              <a:buNone/>
            </a:pPr>
            <a:endParaRPr lang="en-US" sz="2000" dirty="0"/>
          </a:p>
          <a:p>
            <a:pPr marL="226473" indent="0">
              <a:buNone/>
            </a:pPr>
            <a:endParaRPr lang="en-US" sz="2000" dirty="0"/>
          </a:p>
          <a:p>
            <a:pPr marL="226473" indent="0">
              <a:buNone/>
            </a:pPr>
            <a:endParaRPr lang="en-US" sz="2000" dirty="0"/>
          </a:p>
          <a:p>
            <a:pPr marL="226473" indent="0">
              <a:buNone/>
            </a:pPr>
            <a:endParaRPr lang="en-US" sz="2000" dirty="0"/>
          </a:p>
          <a:p>
            <a:r>
              <a:rPr lang="en-US" sz="2100" b="0" dirty="0"/>
              <a:t>Each of these parameters can be used within the body of the script method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796716"/>
            <a:ext cx="9144001" cy="2462213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latin typeface="Consolas" panose="020B0609020204030204" pitchFamily="49" charset="0"/>
              </a:rPr>
              <a:t> &lt;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void ScriptTricorderSensorClassLifeFormEntry_2_Execute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UtScriptExecutor</a:t>
            </a:r>
            <a:r>
              <a:rPr lang="en-US" sz="1400" b="1" dirty="0">
                <a:latin typeface="Consolas" panose="020B0609020204030204" pitchFamily="49" charset="0"/>
              </a:rPr>
              <a:t>*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endParaRPr lang="en-US" sz="1400" b="1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400" b="1" dirty="0"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UtScriptRef</a:t>
            </a:r>
            <a:r>
              <a:rPr lang="en-US" sz="1400" b="1" dirty="0"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aObjectPtr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400" b="1" dirty="0"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aObjectClassPtr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400" b="1" dirty="0">
                <a:latin typeface="Consolas" panose="020B0609020204030204" pitchFamily="49" charset="0"/>
              </a:rPr>
              <a:t>&amp;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400" b="1" dirty="0"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aReturnClassPtr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::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400" b="1" dirty="0"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400" b="1" dirty="0">
                <a:latin typeface="Consolas" panose="020B0609020204030204" pitchFamily="49" charset="0"/>
              </a:rPr>
              <a:t>&gt;&amp;</a:t>
            </a: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400" b="1" dirty="0">
                <a:latin typeface="Consolas" panose="020B0609020204030204" pitchFamily="49" charset="0"/>
              </a:rPr>
              <a:t>,</a:t>
            </a:r>
          </a:p>
          <a:p>
            <a:pPr marL="115888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InterfaceMethod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* </a:t>
            </a:r>
            <a:r>
              <a:rPr lang="en-US" sz="1400" b="1" dirty="0">
                <a:solidFill>
                  <a:srgbClr val="000066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115888"/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15293" y="3762215"/>
            <a:ext cx="1649627" cy="117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13235" y="4186248"/>
            <a:ext cx="1649627" cy="117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917353" y="4604004"/>
            <a:ext cx="1649627" cy="117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9065" y="3702003"/>
            <a:ext cx="5504935" cy="23271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4233" y="4133367"/>
            <a:ext cx="5504935" cy="23271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39065" y="4554410"/>
            <a:ext cx="5504935" cy="23271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 Variables Available for Use in Script Method Definition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174" y="1248719"/>
          <a:ext cx="86868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750">
                  <a:extLst>
                    <a:ext uri="{9D8B030D-6E8A-4147-A177-3AD203B41FA5}">
                      <a16:colId xmlns:a16="http://schemas.microsoft.com/office/drawing/2014/main" val="2808999930"/>
                    </a:ext>
                  </a:extLst>
                </a:gridCol>
                <a:gridCol w="6444050">
                  <a:extLst>
                    <a:ext uri="{9D8B030D-6E8A-4147-A177-3AD203B41FA5}">
                      <a16:colId xmlns:a16="http://schemas.microsoft.com/office/drawing/2014/main" val="362298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6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aExecutorPtr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Pointer to the script</a:t>
                      </a:r>
                      <a:r>
                        <a:rPr lang="en-US" sz="1800" baseline="0" dirty="0"/>
                        <a:t> executor class which is calling/executing this function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5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aContext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current script context (scope,</a:t>
                      </a:r>
                      <a:r>
                        <a:rPr lang="en-US" sz="1800" baseline="0" dirty="0"/>
                        <a:t> environment, </a:t>
                      </a:r>
                      <a:r>
                        <a:rPr lang="en-US" sz="1800" dirty="0"/>
                        <a:t>variables, script methods,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2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aReference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current script reference (including pointers to the actual</a:t>
                      </a:r>
                      <a:r>
                        <a:rPr lang="en-US" sz="1800" baseline="0" dirty="0"/>
                        <a:t> application layer object, and the </a:t>
                      </a:r>
                      <a:r>
                        <a:rPr lang="en-US" sz="1800" baseline="0" dirty="0" err="1"/>
                        <a:t>UtScriptClass</a:t>
                      </a:r>
                      <a:r>
                        <a:rPr lang="en-US" sz="1800" baseline="0" dirty="0"/>
                        <a:t> object that defines the class)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8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aObjectPtr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pointer to the application object that is</a:t>
                      </a:r>
                      <a:r>
                        <a:rPr lang="en-US" sz="1800" baseline="0" dirty="0"/>
                        <a:t> defined to be associated with the script (i.e., a </a:t>
                      </a:r>
                      <a:r>
                        <a:rPr lang="en-US" sz="1800" baseline="0" dirty="0" err="1"/>
                        <a:t>TricorderSensor</a:t>
                      </a:r>
                      <a:r>
                        <a:rPr lang="en-US" sz="1800" baseline="0" dirty="0"/>
                        <a:t> object in this exercise)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8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aObjectClassPtr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pointer to the application</a:t>
                      </a:r>
                      <a:r>
                        <a:rPr lang="en-US" sz="1800" baseline="0" dirty="0"/>
                        <a:t> object’s script type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3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aReturnVal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dirty="0">
                          <a:solidFill>
                            <a:srgbClr val="88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 object to load</a:t>
                      </a:r>
                      <a:r>
                        <a:rPr lang="en-US" sz="1800" baseline="0" dirty="0"/>
                        <a:t> the return value into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aReturnClassPtr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pointer to the return object’s class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000066"/>
                          </a:solidFill>
                          <a:latin typeface="Consolas" panose="020B0609020204030204" pitchFamily="49" charset="0"/>
                        </a:rPr>
                        <a:t>aVarArgs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list containing the input arguments to the script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7657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51038" y="3805311"/>
            <a:ext cx="8753811" cy="647114"/>
          </a:xfrm>
          <a:prstGeom prst="rect">
            <a:avLst/>
          </a:prstGeom>
          <a:noFill/>
          <a:ln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690" y="4836946"/>
            <a:ext cx="8753811" cy="368100"/>
          </a:xfrm>
          <a:prstGeom prst="rect">
            <a:avLst/>
          </a:prstGeom>
          <a:noFill/>
          <a:ln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342" y="5552055"/>
            <a:ext cx="8753811" cy="368100"/>
          </a:xfrm>
          <a:prstGeom prst="rect">
            <a:avLst/>
          </a:prstGeom>
          <a:noFill/>
          <a:ln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0706" y="2698376"/>
            <a:ext cx="959223" cy="188259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05953" y="2886635"/>
            <a:ext cx="1775011" cy="206189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77670" y="4161632"/>
            <a:ext cx="4410635" cy="204180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2612" y="3232511"/>
            <a:ext cx="3818964" cy="236830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3036" y="5432612"/>
            <a:ext cx="4204446" cy="219789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LifeFormEntry_2 Script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Use of Implicit Parameter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4" y="1172029"/>
            <a:ext cx="8946292" cy="4954137"/>
          </a:xfrm>
        </p:spPr>
        <p:txBody>
          <a:bodyPr lIns="0" rIns="0">
            <a:normAutofit fontScale="77500" lnSpcReduction="20000"/>
          </a:bodyPr>
          <a:lstStyle/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&lt;x&gt;.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1600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2: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mode 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SetString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8066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b="0" dirty="0"/>
              <a:t>In the </a:t>
            </a:r>
            <a:r>
              <a:rPr lang="en-US" dirty="0" err="1"/>
              <a:t>ScriptTricorderSensorClass</a:t>
            </a:r>
            <a:r>
              <a:rPr lang="en-US" b="0" dirty="0"/>
              <a:t> constructor, add an </a:t>
            </a:r>
            <a:r>
              <a:rPr lang="en-US" dirty="0" err="1"/>
              <a:t>AddMethod</a:t>
            </a:r>
            <a:r>
              <a:rPr lang="en-US" b="0" dirty="0"/>
              <a:t> statement to associate </a:t>
            </a:r>
            <a:r>
              <a:rPr lang="en-US" dirty="0"/>
              <a:t>LifeFormTypeEntry_2</a:t>
            </a:r>
            <a:r>
              <a:rPr lang="en-US" b="0" dirty="0"/>
              <a:t> as the implementation class for the overloaded script method </a:t>
            </a:r>
            <a:r>
              <a:rPr lang="en-US" dirty="0" err="1"/>
              <a:t>LifeFormTypeEntry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337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438" y="4837664"/>
            <a:ext cx="8186351" cy="216243"/>
          </a:xfrm>
          <a:prstGeom prst="rect">
            <a:avLst/>
          </a:prstGeom>
          <a:solidFill>
            <a:srgbClr val="FFF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10500"/>
            <a:ext cx="8494633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Provide the name of the corresponding script class so that the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scripting system can implement type casting properly.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(string)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3 TASK 3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(string,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813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5216" y="1868188"/>
            <a:ext cx="8101739" cy="360098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29"/>
            <a:ext cx="6858000" cy="1143000"/>
          </a:xfrm>
        </p:spPr>
        <p:txBody>
          <a:bodyPr/>
          <a:lstStyle/>
          <a:p>
            <a:r>
              <a:rPr lang="en-US" dirty="0" err="1"/>
              <a:t>LifeFormTypeEntry</a:t>
            </a:r>
            <a:r>
              <a:rPr lang="en-US" dirty="0"/>
              <a:t> Script Method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216" y="1868188"/>
            <a:ext cx="810173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Scripts used by the script observer</a:t>
            </a:r>
          </a:p>
          <a:p>
            <a:r>
              <a:rPr lang="en-US" sz="1200" b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These need to be defined before the script observer block</a:t>
            </a:r>
          </a:p>
          <a:p>
            <a:r>
              <a:rPr lang="en-US" sz="1200" b="1" dirty="0">
                <a:solidFill>
                  <a:srgbClr val="3F48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SensorTrackInitiated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WsfPlatform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aPlatform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WsfSensor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WsfTrack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aTrack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 T="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TIME_NOW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aPlatform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has initiated a track on a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aTrack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with a health of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aTrack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TrackQuality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>
                <a:solidFill>
                  <a:srgbClr val="9F63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  Mode: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CurrentMode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TricorderSensor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lifeFormCount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n-NO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lifeFormTypeStr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=((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TricorderSensor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LifeFormTypeEntry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Life Form Type: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lifeFormTypeStr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3F48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end_script</a:t>
            </a:r>
            <a:endParaRPr lang="en-US" sz="1200" b="1" dirty="0">
              <a:solidFill>
                <a:srgbClr val="3F48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189" y="4406214"/>
            <a:ext cx="1967345" cy="32327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67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Visual Studio:</a:t>
            </a:r>
          </a:p>
          <a:p>
            <a:pPr lvl="1"/>
            <a:r>
              <a:rPr lang="en-US" b="0" dirty="0"/>
              <a:t>Build the solution in </a:t>
            </a:r>
            <a:r>
              <a:rPr lang="en-US" dirty="0"/>
              <a:t>Release</a:t>
            </a:r>
          </a:p>
          <a:p>
            <a:pPr lvl="1"/>
            <a:r>
              <a:rPr lang="en-US" b="0" dirty="0"/>
              <a:t>Build the </a:t>
            </a:r>
            <a:r>
              <a:rPr lang="en-US" dirty="0"/>
              <a:t>INSTALL</a:t>
            </a:r>
            <a:r>
              <a:rPr lang="en-US" b="0" dirty="0"/>
              <a:t> project</a:t>
            </a:r>
          </a:p>
          <a:p>
            <a:pPr lvl="1"/>
            <a:endParaRPr lang="en-US" dirty="0"/>
          </a:p>
          <a:p>
            <a:r>
              <a:rPr lang="en-US" b="0" dirty="0"/>
              <a:t>Load the Test Scenario in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Open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Find the top-level scenario file named </a:t>
            </a:r>
            <a:r>
              <a:rPr lang="en-US" b="1" dirty="0"/>
              <a:t>sensor_scenario.txt</a:t>
            </a:r>
            <a:r>
              <a:rPr lang="en-US" b="0" dirty="0"/>
              <a:t> located in the </a:t>
            </a:r>
            <a:r>
              <a:rPr lang="en-US" b="1" dirty="0"/>
              <a:t>..\sensor\data</a:t>
            </a:r>
            <a:r>
              <a:rPr lang="en-US" b="0" dirty="0"/>
              <a:t> folder.  This is the input file with which we will test our program</a:t>
            </a:r>
            <a:endParaRPr lang="en-US" sz="2400" dirty="0"/>
          </a:p>
          <a:p>
            <a:pPr lvl="1"/>
            <a:r>
              <a:rPr lang="en-US" b="0" dirty="0"/>
              <a:t>Drag and drop </a:t>
            </a:r>
            <a:r>
              <a:rPr lang="en-US" dirty="0"/>
              <a:t>sensor_scenario.txt</a:t>
            </a:r>
            <a:r>
              <a:rPr lang="en-US" b="0" dirty="0"/>
              <a:t> into it</a:t>
            </a:r>
          </a:p>
          <a:p>
            <a:pPr lvl="1"/>
            <a:endParaRPr lang="en-US" dirty="0"/>
          </a:p>
          <a:p>
            <a:r>
              <a:rPr lang="en-US" b="0" dirty="0"/>
              <a:t>Run the selected application from </a:t>
            </a:r>
            <a:r>
              <a:rPr lang="en-US" dirty="0"/>
              <a:t>WIZARD</a:t>
            </a:r>
          </a:p>
          <a:p>
            <a:r>
              <a:rPr lang="en-US" b="0" dirty="0"/>
              <a:t>Run the generated .</a:t>
            </a:r>
            <a:r>
              <a:rPr lang="en-US" b="0" dirty="0" err="1"/>
              <a:t>aer</a:t>
            </a:r>
            <a:r>
              <a:rPr lang="en-US" b="0" dirty="0"/>
              <a:t> file in </a:t>
            </a:r>
            <a:r>
              <a:rPr lang="en-US" dirty="0"/>
              <a:t>Mystic</a:t>
            </a:r>
          </a:p>
          <a:p>
            <a:pPr lvl="1"/>
            <a:endParaRPr lang="en-US" dirty="0"/>
          </a:p>
          <a:p>
            <a:pPr lvl="2"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91050" y="1791557"/>
            <a:ext cx="3752950" cy="677108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Linux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 from the build directory, run: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all -- -j11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install -- -j11</a:t>
            </a:r>
          </a:p>
        </p:txBody>
      </p:sp>
    </p:spTree>
    <p:extLst>
      <p:ext uri="{BB962C8B-B14F-4D97-AF65-F5344CB8AC3E}">
        <p14:creationId xmlns:p14="http://schemas.microsoft.com/office/powerpoint/2010/main" val="25486518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Enable options in the “Platform Options” dock.</a:t>
            </a:r>
          </a:p>
          <a:p>
            <a:pPr lvl="1"/>
            <a:r>
              <a:rPr lang="en-US" b="0" dirty="0"/>
              <a:t>Platform labels (all)</a:t>
            </a:r>
          </a:p>
          <a:p>
            <a:pPr lvl="1"/>
            <a:r>
              <a:rPr lang="en-US" b="0" dirty="0"/>
              <a:t>Outgoing sensor tracks (Spock)</a:t>
            </a:r>
          </a:p>
          <a:p>
            <a:pPr lvl="1"/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54854"/>
            <a:ext cx="2356899" cy="3400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945217"/>
            <a:ext cx="2362200" cy="34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80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(3/3)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07" y="1261618"/>
            <a:ext cx="6008739" cy="4994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713" y="3192783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6696" y="4328162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8562" y="3684692"/>
            <a:ext cx="210076" cy="182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378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Run Mystic (replay .</a:t>
            </a:r>
            <a:r>
              <a:rPr lang="en-US" dirty="0" err="1"/>
              <a:t>aer</a:t>
            </a:r>
            <a:r>
              <a:rPr lang="en-US" dirty="0"/>
              <a:t> file)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49" y="1148782"/>
                <a:ext cx="6109365" cy="23391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ea typeface="Cambria Math" panose="02040503050406030204" pitchFamily="18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Starting simulation.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*** T=0 Spock has turned on a tricorder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*** T=0.666667 Spock has initiated a track on a Klingon with a health of 75 %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Mode: KLINGON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Life Form Type: </a:t>
                </a:r>
                <a:r>
                  <a:rPr lang="en-US" sz="1100" dirty="0" err="1">
                    <a:latin typeface="Consolas" panose="020B0609020204030204" pitchFamily="49" charset="0"/>
                    <a:cs typeface="Arial" pitchFamily="34" charset="0"/>
                  </a:rPr>
                  <a:t>klingon_life_form</a:t>
                </a:r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*** T=301 Spock has initiated a track on a </a:t>
                </a:r>
                <a:r>
                  <a:rPr lang="en-US" sz="1100" dirty="0" err="1">
                    <a:latin typeface="Consolas" panose="020B0609020204030204" pitchFamily="49" charset="0"/>
                    <a:cs typeface="Arial" pitchFamily="34" charset="0"/>
                  </a:rPr>
                  <a:t>Romulan</a:t>
                </a:r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with a health of 100 %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Mode: ALL_LIFE_FORMS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Life Form Type: LIFE_FORM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Life Form Type: </a:t>
                </a:r>
                <a:r>
                  <a:rPr lang="en-US" sz="1100" dirty="0" err="1">
                    <a:latin typeface="Consolas" panose="020B0609020204030204" pitchFamily="49" charset="0"/>
                    <a:cs typeface="Arial" pitchFamily="34" charset="0"/>
                  </a:rPr>
                  <a:t>klingon_life_form</a:t>
                </a:r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Simulation complete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 Elapsed Wall Clock Time: 0.00787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  <a:cs typeface="Arial" pitchFamily="34" charset="0"/>
                  </a:rPr>
                  <a:t>    Elapsed Processor Time : 0.01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" y="1148782"/>
                <a:ext cx="6109365" cy="2339102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76" y="2449596"/>
            <a:ext cx="4725571" cy="40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172200" y="1752600"/>
            <a:ext cx="2838133" cy="19236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Manager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Track Manager Tracking “Strategies”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0" y="1172029"/>
            <a:ext cx="6123588" cy="53062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Track Association Strategies:</a:t>
            </a:r>
          </a:p>
          <a:p>
            <a:pPr lvl="1"/>
            <a:r>
              <a:rPr lang="en-US" altLang="en-US" sz="1800" dirty="0"/>
              <a:t>Perfect</a:t>
            </a:r>
          </a:p>
          <a:p>
            <a:pPr lvl="2"/>
            <a:r>
              <a:rPr lang="en-US" altLang="en-US" sz="1600" b="0" dirty="0"/>
              <a:t>Raw tracks are associated with the truth target</a:t>
            </a:r>
          </a:p>
          <a:p>
            <a:pPr lvl="1"/>
            <a:r>
              <a:rPr lang="en-US" altLang="en-US" sz="1800" dirty="0"/>
              <a:t>Nearest Neighbor</a:t>
            </a:r>
          </a:p>
          <a:p>
            <a:pPr lvl="2"/>
            <a:r>
              <a:rPr lang="en-US" altLang="en-US" sz="1600" b="0" dirty="0"/>
              <a:t>Raw tracks are associated with another track if distance between two locations “reasonably” close in terms of covariance matrix </a:t>
            </a:r>
            <a:r>
              <a:rPr lang="en-US" altLang="en-US" sz="1600" b="0" dirty="0" err="1"/>
              <a:t>sigmas</a:t>
            </a:r>
            <a:endParaRPr lang="en-US" altLang="en-US" sz="1600" b="0" dirty="0"/>
          </a:p>
          <a:p>
            <a:pPr lvl="1"/>
            <a:r>
              <a:rPr lang="en-US" altLang="en-US" sz="1800" dirty="0"/>
              <a:t>Cluster</a:t>
            </a:r>
          </a:p>
          <a:p>
            <a:pPr lvl="2"/>
            <a:r>
              <a:rPr lang="en-US" altLang="en-US" sz="1600" b="0" dirty="0"/>
              <a:t>Build up track associations using a clustering algorithm with covariance matrix </a:t>
            </a:r>
            <a:r>
              <a:rPr lang="en-US" altLang="en-US" sz="1600" b="0" dirty="0" err="1"/>
              <a:t>sigmas</a:t>
            </a:r>
            <a:r>
              <a:rPr lang="en-US" altLang="en-US" sz="1600" b="0" dirty="0"/>
              <a:t> as the discriminator for cluster membership</a:t>
            </a:r>
          </a:p>
          <a:p>
            <a:pPr lvl="1"/>
            <a:r>
              <a:rPr lang="en-US" altLang="en-US" sz="1800" dirty="0"/>
              <a:t>Truth</a:t>
            </a:r>
          </a:p>
          <a:p>
            <a:pPr lvl="2"/>
            <a:r>
              <a:rPr lang="en-US" altLang="en-US" sz="1600" b="0" dirty="0"/>
              <a:t>Useful in distributed scenarios, this algorithm matches track location to nearest truth location, if “reasonably” close</a:t>
            </a:r>
            <a:endParaRPr lang="en-US" altLang="en-US" sz="2400" dirty="0"/>
          </a:p>
          <a:p>
            <a:endParaRPr lang="en-US" altLang="en-US" b="0" dirty="0"/>
          </a:p>
          <a:p>
            <a:pPr marL="169863" indent="0">
              <a:buNone/>
            </a:pPr>
            <a:endParaRPr lang="en-US" altLang="en-US" dirty="0"/>
          </a:p>
          <a:p>
            <a:pPr marL="169863" indent="0">
              <a:buNone/>
            </a:pPr>
            <a:endParaRPr lang="en-US" altLang="en-US" b="0" dirty="0"/>
          </a:p>
          <a:p>
            <a:pPr lvl="2"/>
            <a:endParaRPr lang="en-US" altLang="en-US" sz="1600" b="0" dirty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364288" y="6400800"/>
            <a:ext cx="2779712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/>
              <a:t> </a:t>
            </a:r>
            <a:fld id="{8CFD96F7-7253-4A5D-A3A4-B5F933C7127D}" type="slidenum">
              <a:rPr lang="en-US" altLang="en-US" sz="600" smtClean="0"/>
              <a:pPr/>
              <a:t>12</a:t>
            </a:fld>
            <a:endParaRPr lang="en-US" altLang="en-US" sz="600"/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7582409" y="3087848"/>
            <a:ext cx="1931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368477" y="2121931"/>
            <a:ext cx="112970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Local Track List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368477" y="2881006"/>
            <a:ext cx="112970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Raw Track List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7769477" y="2881006"/>
            <a:ext cx="1058577" cy="52322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Fusion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7782304" y="2107590"/>
            <a:ext cx="1151829" cy="52322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Association</a:t>
            </a:r>
          </a:p>
        </p:txBody>
      </p:sp>
    </p:spTree>
    <p:extLst>
      <p:ext uri="{BB962C8B-B14F-4D97-AF65-F5344CB8AC3E}">
        <p14:creationId xmlns:p14="http://schemas.microsoft.com/office/powerpoint/2010/main" val="23426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72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028303" y="1600200"/>
            <a:ext cx="4582297" cy="1676400"/>
          </a:xfrm>
        </p:spPr>
        <p:txBody>
          <a:bodyPr/>
          <a:lstStyle/>
          <a:p>
            <a:r>
              <a:rPr lang="en-US" dirty="0"/>
              <a:t>AFSIM Developer Training</a:t>
            </a:r>
          </a:p>
          <a:p>
            <a:r>
              <a:rPr lang="en-US" dirty="0"/>
              <a:t>3 – Sensors Appendix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</p:spTree>
    <p:extLst>
      <p:ext uri="{BB962C8B-B14F-4D97-AF65-F5344CB8AC3E}">
        <p14:creationId xmlns:p14="http://schemas.microsoft.com/office/powerpoint/2010/main" val="40399515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Derivation of UT_DEFINE_SCRIPT_METHOD macro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3" y="1532241"/>
            <a:ext cx="864355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0" dirty="0"/>
              <a:t>The following slides in this appendix show the complete derivation of the call to the macros </a:t>
            </a:r>
          </a:p>
          <a:p>
            <a:pPr marL="226473" indent="0">
              <a:lnSpc>
                <a:spcPct val="100000"/>
              </a:lnSpc>
              <a:buNone/>
            </a:pPr>
            <a:endParaRPr lang="en-US" sz="2000" b="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buNone/>
            </a:pPr>
            <a:endParaRPr lang="en-US" sz="2000" b="0" dirty="0"/>
          </a:p>
          <a:p>
            <a:pPr marL="226473" indent="0">
              <a:lnSpc>
                <a:spcPct val="100000"/>
              </a:lnSpc>
              <a:buNone/>
            </a:pPr>
            <a:r>
              <a:rPr lang="en-US" sz="2000" b="0" dirty="0"/>
              <a:t>and</a:t>
            </a:r>
            <a:r>
              <a:rPr lang="en-US" sz="2000" b="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</a:p>
          <a:p>
            <a:pPr marL="226473" indent="0">
              <a:lnSpc>
                <a:spcPct val="100000"/>
              </a:lnSpc>
              <a:buNone/>
            </a:pPr>
            <a:endParaRPr lang="en-US" sz="2000" b="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2000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2000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9980794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UT_DECLARE_SCRIPT_METHOD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5357"/>
            <a:ext cx="9144000" cy="4525963"/>
          </a:xfrm>
        </p:spPr>
        <p:txBody>
          <a:bodyPr lIns="0" rIns="0">
            <a:normAutofit fontScale="92500"/>
          </a:bodyPr>
          <a:lstStyle/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define </a:t>
            </a: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CC66"/>
                </a:solidFill>
                <a:latin typeface="Consolas" panose="020B0609020204030204" pitchFamily="49" charset="0"/>
              </a:rPr>
              <a:t>METHOD_NAME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CC66"/>
                </a:solidFill>
                <a:latin typeface="Consolas" panose="020B0609020204030204" pitchFamily="49" charset="0"/>
              </a:rPr>
              <a:t>METHOD_NAME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InterfaceMethod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                                            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                                   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880000"/>
                </a:solidFill>
                <a:latin typeface="Consolas" panose="020B0609020204030204" pitchFamily="49" charset="0"/>
              </a:rPr>
              <a:t>METHOD_NAME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66"/>
                </a:solidFill>
                <a:latin typeface="Consolas" panose="020B0609020204030204" pitchFamily="49" charset="0"/>
              </a:rPr>
              <a:t>aName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00CC66"/>
                </a:solidFill>
                <a:latin typeface="Consolas" panose="020B0609020204030204" pitchFamily="49" charset="0"/>
              </a:rPr>
              <a:t>METHOD_NAME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UtScriptExecutor</a:t>
            </a:r>
            <a:r>
              <a:rPr lang="en-US" sz="1800" dirty="0">
                <a:latin typeface="Consolas" panose="020B0609020204030204" pitchFamily="49" charset="0"/>
              </a:rPr>
              <a:t>*           </a:t>
            </a:r>
            <a:r>
              <a:rPr lang="en-US" sz="18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800" dirty="0">
                <a:latin typeface="Consolas" panose="020B0609020204030204" pitchFamily="49" charset="0"/>
              </a:rPr>
              <a:t>,  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800" dirty="0">
                <a:latin typeface="Consolas" panose="020B0609020204030204" pitchFamily="49" charset="0"/>
              </a:rPr>
              <a:t>&amp;            </a:t>
            </a:r>
            <a:r>
              <a:rPr lang="en-US" sz="1800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800" dirty="0">
                <a:latin typeface="Consolas" panose="020B0609020204030204" pitchFamily="49" charset="0"/>
              </a:rPr>
              <a:t>,      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UtScriptRef</a:t>
            </a:r>
            <a:r>
              <a:rPr lang="en-US" sz="1800" dirty="0">
                <a:latin typeface="Consolas" panose="020B0609020204030204" pitchFamily="49" charset="0"/>
              </a:rPr>
              <a:t>&amp;          </a:t>
            </a:r>
            <a:r>
              <a:rPr lang="en-US" sz="18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800" dirty="0">
                <a:latin typeface="Consolas" panose="020B0609020204030204" pitchFamily="49" charset="0"/>
              </a:rPr>
              <a:t>,    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800" dirty="0">
                <a:latin typeface="Consolas" panose="020B0609020204030204" pitchFamily="49" charset="0"/>
              </a:rPr>
              <a:t>&gt;&amp; </a:t>
            </a:r>
            <a:r>
              <a:rPr lang="en-US" sz="18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800" dirty="0">
                <a:latin typeface="Consolas" panose="020B0609020204030204" pitchFamily="49" charset="0"/>
              </a:rPr>
              <a:t>&amp;               </a:t>
            </a:r>
            <a:r>
              <a:rPr lang="en-US" sz="18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800" dirty="0">
                <a:latin typeface="Consolas" panose="020B0609020204030204" pitchFamily="49" charset="0"/>
              </a:rPr>
              <a:t>);   </a:t>
            </a:r>
            <a:r>
              <a:rPr lang="en-US" sz="18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38" y="1355906"/>
            <a:ext cx="810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UT_DECLARE_SCRIPT_METHOD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fairly easy to follow:</a:t>
            </a:r>
          </a:p>
        </p:txBody>
      </p:sp>
    </p:spTree>
    <p:extLst>
      <p:ext uri="{BB962C8B-B14F-4D97-AF65-F5344CB8AC3E}">
        <p14:creationId xmlns:p14="http://schemas.microsoft.com/office/powerpoint/2010/main" val="245214931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4" y="1600203"/>
            <a:ext cx="8946292" cy="4525963"/>
          </a:xfrm>
        </p:spPr>
        <p:txBody>
          <a:bodyPr lIns="0" rIns="0">
            <a:normAutofit/>
          </a:bodyPr>
          <a:lstStyle/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LifeFromEntry_2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LifeFormEntry_2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InterfaceMethod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LifeFormEntry_2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aName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"LifeFormEntry_2"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operator()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UtScriptExecutor</a:t>
            </a:r>
            <a:r>
              <a:rPr lang="en-US" sz="1600" dirty="0">
                <a:latin typeface="Consolas" panose="020B0609020204030204" pitchFamily="49" charset="0"/>
              </a:rPr>
              <a:t>* 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600" dirty="0">
                <a:latin typeface="Consolas" panose="020B0609020204030204" pitchFamily="49" charset="0"/>
              </a:rPr>
              <a:t>,         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600" dirty="0">
                <a:latin typeface="Consolas" panose="020B0609020204030204" pitchFamily="49" charset="0"/>
              </a:rPr>
              <a:t>&amp;  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600" dirty="0">
                <a:latin typeface="Consolas" panose="020B0609020204030204" pitchFamily="49" charset="0"/>
              </a:rPr>
              <a:t>,  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UtScriptRef</a:t>
            </a:r>
            <a:r>
              <a:rPr lang="en-US" sz="1600" dirty="0">
                <a:latin typeface="Consolas" panose="020B0609020204030204" pitchFamily="49" charset="0"/>
              </a:rPr>
              <a:t>&amp;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600" dirty="0">
                <a:latin typeface="Consolas" panose="020B0609020204030204" pitchFamily="49" charset="0"/>
              </a:rPr>
              <a:t>,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600" dirty="0">
                <a:latin typeface="Consolas" panose="020B0609020204030204" pitchFamily="49" charset="0"/>
              </a:rPr>
              <a:t>&gt;&amp;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,   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600" dirty="0">
                <a:latin typeface="Consolas" panose="020B0609020204030204" pitchFamily="49" charset="0"/>
              </a:rPr>
              <a:t>&amp;                   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>
                <a:latin typeface="Consolas" panose="020B0609020204030204" pitchFamily="49" charset="0"/>
              </a:rPr>
              <a:t>);  </a:t>
            </a:r>
          </a:p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};                                      </a:t>
            </a:r>
          </a:p>
        </p:txBody>
      </p:sp>
      <p:sp>
        <p:nvSpPr>
          <p:cNvPr id="4" name="Down Arrow 3"/>
          <p:cNvSpPr/>
          <p:nvPr/>
        </p:nvSpPr>
        <p:spPr>
          <a:xfrm>
            <a:off x="2775587" y="2264282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3910" y="2208416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Is Transformed into</a:t>
            </a:r>
          </a:p>
        </p:txBody>
      </p:sp>
    </p:spTree>
    <p:extLst>
      <p:ext uri="{BB962C8B-B14F-4D97-AF65-F5344CB8AC3E}">
        <p14:creationId xmlns:p14="http://schemas.microsoft.com/office/powerpoint/2010/main" val="7138504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UT_DEFINE_SCRIPT_METHOD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8301"/>
            <a:ext cx="9144000" cy="4833463"/>
          </a:xfrm>
        </p:spPr>
        <p:txBody>
          <a:bodyPr lIns="0" rIns="0">
            <a:normAutofit/>
          </a:bodyPr>
          <a:lstStyle/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UT_SCRIPT_CHECK_IMP</a:t>
            </a:r>
            <a:r>
              <a:rPr lang="en-US" sz="1200" dirty="0">
                <a:latin typeface="Consolas" panose="020B0609020204030204" pitchFamily="49" charset="0"/>
              </a:rPr>
              <a:t>    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   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 (!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CheckForCallErrors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200" dirty="0"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dirty="0">
                <a:latin typeface="Consolas" panose="020B0609020204030204" pitchFamily="49" charset="0"/>
              </a:rPr>
              <a:t>))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 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OBJ_TYPE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NUM_ARGS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RET_TYPE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ARG_TYPES</a:t>
            </a:r>
            <a:r>
              <a:rPr lang="en-US" sz="1200" dirty="0">
                <a:latin typeface="Consolas" panose="020B0609020204030204" pitchFamily="49" charset="0"/>
              </a:rPr>
              <a:t>)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UT_DEFINE_SCRIPT_METHOD_IMP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,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                         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::,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OBJ_TYPE</a:t>
            </a:r>
            <a:r>
              <a:rPr lang="en-US" sz="1200" dirty="0">
                <a:latin typeface="Consolas" panose="020B0609020204030204" pitchFamily="49" charset="0"/>
              </a:rPr>
              <a:t>,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,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NUM_ARGS</a:t>
            </a:r>
            <a:r>
              <a:rPr lang="en-US" sz="1200" dirty="0">
                <a:latin typeface="Consolas" panose="020B0609020204030204" pitchFamily="49" charset="0"/>
              </a:rPr>
              <a:t>,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RET_TYPE</a:t>
            </a:r>
            <a:r>
              <a:rPr lang="en-US" sz="1200" dirty="0">
                <a:latin typeface="Consolas" panose="020B0609020204030204" pitchFamily="49" charset="0"/>
              </a:rPr>
              <a:t>,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ARG_TYPES</a:t>
            </a:r>
            <a:r>
              <a:rPr lang="en-US" sz="1200" dirty="0">
                <a:latin typeface="Consolas" panose="020B0609020204030204" pitchFamily="49" charset="0"/>
              </a:rPr>
              <a:t>,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UT_SCRIPT_CHECK_IMP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38" y="1152025"/>
            <a:ext cx="7071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UT_DEFINE_SCRIPT_METHOD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much more complicated: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081" y="759943"/>
            <a:ext cx="794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 the code has been reordered and slightly reformatted to make it more readable</a:t>
            </a:r>
          </a:p>
        </p:txBody>
      </p:sp>
    </p:spTree>
    <p:extLst>
      <p:ext uri="{BB962C8B-B14F-4D97-AF65-F5344CB8AC3E}">
        <p14:creationId xmlns:p14="http://schemas.microsoft.com/office/powerpoint/2010/main" val="30426105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UT_DEFINE_SCRIPT_METHOD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3177"/>
            <a:ext cx="9144000" cy="4645001"/>
          </a:xfrm>
        </p:spPr>
        <p:txBody>
          <a:bodyPr lIns="0" rIns="0">
            <a:noAutofit/>
          </a:bodyPr>
          <a:lstStyle/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UT_DEFINE_SCRIPT_METHOD_IMP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,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SCOPE_OP</a:t>
            </a:r>
            <a:r>
              <a:rPr lang="en-US" sz="1200" dirty="0">
                <a:latin typeface="Consolas" panose="020B0609020204030204" pitchFamily="49" charset="0"/>
              </a:rPr>
              <a:t>,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OBJ_TYPE</a:t>
            </a:r>
            <a:r>
              <a:rPr lang="en-US" sz="1200" dirty="0">
                <a:latin typeface="Consolas" panose="020B0609020204030204" pitchFamily="49" charset="0"/>
              </a:rPr>
              <a:t>,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,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NUM_ARGS</a:t>
            </a:r>
            <a:r>
              <a:rPr lang="en-US" sz="1200" dirty="0">
                <a:latin typeface="Consolas" panose="020B0609020204030204" pitchFamily="49" charset="0"/>
              </a:rPr>
              <a:t>,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RET_TYPE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ARG_TYPES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CHECK_LINE</a:t>
            </a:r>
            <a:r>
              <a:rPr lang="en-US" sz="1200" dirty="0">
                <a:latin typeface="Consolas" panose="020B0609020204030204" pitchFamily="49" charset="0"/>
              </a:rPr>
              <a:t>)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UT_SCRIPT_METHOD_DECL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);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SCOPE_OP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880000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aName</a:t>
            </a:r>
            <a:r>
              <a:rPr lang="en-US" sz="1200" dirty="0">
                <a:latin typeface="Consolas" panose="020B0609020204030204" pitchFamily="49" charset="0"/>
              </a:rPr>
              <a:t>)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: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InterfaceMethod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aName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RET_TYPE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ARG_TYPES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NUM_ARGS</a:t>
            </a:r>
            <a:r>
              <a:rPr lang="en-US" sz="1200" dirty="0">
                <a:latin typeface="Consolas" panose="020B0609020204030204" pitchFamily="49" charset="0"/>
              </a:rPr>
              <a:t>)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                                    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                                   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SCOPE_OP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UtScriptExecutor</a:t>
            </a:r>
            <a:r>
              <a:rPr lang="en-US" sz="1200" dirty="0">
                <a:latin typeface="Consolas" panose="020B0609020204030204" pitchFamily="49" charset="0"/>
              </a:rPr>
              <a:t>*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200" dirty="0">
                <a:latin typeface="Consolas" panose="020B0609020204030204" pitchFamily="49" charset="0"/>
              </a:rPr>
              <a:t>,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200" dirty="0">
                <a:latin typeface="Consolas" panose="020B0609020204030204" pitchFamily="49" charset="0"/>
              </a:rPr>
              <a:t>&amp;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200" dirty="0">
                <a:latin typeface="Consolas" panose="020B0609020204030204" pitchFamily="49" charset="0"/>
              </a:rPr>
              <a:t>,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UtScriptRef</a:t>
            </a:r>
            <a:r>
              <a:rPr lang="en-US" sz="1200" dirty="0">
                <a:latin typeface="Consolas" panose="020B0609020204030204" pitchFamily="49" charset="0"/>
              </a:rPr>
              <a:t>&amp;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200" dirty="0">
                <a:latin typeface="Consolas" panose="020B0609020204030204" pitchFamily="49" charset="0"/>
              </a:rPr>
              <a:t>,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200" dirty="0">
                <a:latin typeface="Consolas" panose="020B0609020204030204" pitchFamily="49" charset="0"/>
              </a:rPr>
              <a:t>&gt;&amp;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200" dirty="0">
                <a:latin typeface="Consolas" panose="020B0609020204030204" pitchFamily="49" charset="0"/>
              </a:rPr>
              <a:t>&amp;   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dirty="0">
                <a:latin typeface="Consolas" panose="020B0609020204030204" pitchFamily="49" charset="0"/>
              </a:rPr>
              <a:t>)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                                                                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NUM_ARGS</a:t>
            </a:r>
            <a:r>
              <a:rPr lang="en-US" sz="1200" dirty="0">
                <a:latin typeface="Consolas" panose="020B0609020204030204" pitchFamily="49" charset="0"/>
              </a:rPr>
              <a:t> &gt;= </a:t>
            </a:r>
            <a:r>
              <a:rPr lang="en-US" sz="1200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                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880000"/>
                </a:solidFill>
                <a:latin typeface="Consolas" panose="020B0609020204030204" pitchFamily="49" charset="0"/>
              </a:rPr>
              <a:t>assert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latin typeface="Consolas" panose="020B0609020204030204" pitchFamily="49" charset="0"/>
              </a:rPr>
              <a:t>() ==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NUM_ARGS</a:t>
            </a:r>
            <a:r>
              <a:rPr lang="en-US" sz="1200" dirty="0">
                <a:latin typeface="Consolas" panose="020B0609020204030204" pitchFamily="49" charset="0"/>
              </a:rPr>
              <a:t>));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objPtr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GetAppObject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OBJ_TYPE</a:t>
            </a:r>
            <a:r>
              <a:rPr lang="en-US" sz="1200" dirty="0">
                <a:latin typeface="Consolas" panose="020B0609020204030204" pitchFamily="49" charset="0"/>
              </a:rPr>
              <a:t>&gt;();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200" dirty="0"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retClassPtr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GetReturnClass</a:t>
            </a:r>
            <a:r>
              <a:rPr lang="en-US" sz="1200" dirty="0">
                <a:latin typeface="Consolas" panose="020B0609020204030204" pitchFamily="49" charset="0"/>
              </a:rPr>
              <a:t>();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CHECK_LINE</a:t>
            </a:r>
            <a:r>
              <a:rPr lang="en-US" sz="1200" dirty="0">
                <a:latin typeface="Consolas" panose="020B0609020204030204" pitchFamily="49" charset="0"/>
              </a:rPr>
              <a:t>                        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##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##</a:t>
            </a:r>
            <a:r>
              <a:rPr lang="en-US" sz="1200" dirty="0">
                <a:solidFill>
                  <a:srgbClr val="880000"/>
                </a:solidFill>
                <a:latin typeface="Consolas" panose="020B0609020204030204" pitchFamily="49" charset="0"/>
              </a:rPr>
              <a:t>_Execute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200" dirty="0">
                <a:latin typeface="Consolas" panose="020B0609020204030204" pitchFamily="49" charset="0"/>
              </a:rPr>
              <a:t>,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200" dirty="0">
                <a:latin typeface="Consolas" panose="020B0609020204030204" pitchFamily="49" charset="0"/>
              </a:rPr>
              <a:t>,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objPtr</a:t>
            </a:r>
            <a:r>
              <a:rPr lang="en-US" sz="1200" dirty="0">
                <a:latin typeface="Consolas" panose="020B0609020204030204" pitchFamily="49" charset="0"/>
              </a:rPr>
              <a:t>,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mParentPtr</a:t>
            </a:r>
            <a:r>
              <a:rPr lang="en-US" sz="1200" dirty="0">
                <a:latin typeface="Consolas" panose="020B0609020204030204" pitchFamily="49" charset="0"/>
              </a:rPr>
              <a:t>,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retClassPtr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latin typeface="Consolas" panose="020B0609020204030204" pitchFamily="49" charset="0"/>
              </a:rPr>
              <a:t>);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                                                                                            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UT_SCRIPT_METHOD_DECL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38" y="1152025"/>
            <a:ext cx="7071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UT_DEFINE_SCRIPT_METHOD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much more complicated: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081" y="759943"/>
            <a:ext cx="794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 the code has been reordered and slightly reformatted to make it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1437193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UT_DEFINE_SCRIPT_METHOD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0838"/>
            <a:ext cx="9144000" cy="4880926"/>
          </a:xfrm>
        </p:spPr>
        <p:txBody>
          <a:bodyPr lIns="0" rIns="0">
            <a:normAutofit/>
          </a:bodyPr>
          <a:lstStyle/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UT_SCRIPT_METHOD_DECL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)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latin typeface="Consolas" panose="020B0609020204030204" pitchFamily="49" charset="0"/>
              </a:rPr>
              <a:t> 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&gt;              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 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##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METHOD</a:t>
            </a:r>
            <a:r>
              <a:rPr lang="en-US" sz="1200" dirty="0">
                <a:latin typeface="Consolas" panose="020B0609020204030204" pitchFamily="49" charset="0"/>
              </a:rPr>
              <a:t>##</a:t>
            </a:r>
            <a:r>
              <a:rPr lang="en-US" sz="1200" dirty="0">
                <a:solidFill>
                  <a:srgbClr val="880000"/>
                </a:solidFill>
                <a:latin typeface="Consolas" panose="020B0609020204030204" pitchFamily="49" charset="0"/>
              </a:rPr>
              <a:t>_Execute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UtScriptExecutor</a:t>
            </a:r>
            <a:r>
              <a:rPr lang="en-US" sz="1200" dirty="0">
                <a:latin typeface="Consolas" panose="020B0609020204030204" pitchFamily="49" charset="0"/>
              </a:rPr>
              <a:t>*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200" dirty="0">
                <a:latin typeface="Consolas" panose="020B0609020204030204" pitchFamily="49" charset="0"/>
              </a:rPr>
              <a:t>,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UtScriptContext</a:t>
            </a:r>
            <a:r>
              <a:rPr lang="en-US" sz="1200" dirty="0">
                <a:latin typeface="Consolas" panose="020B0609020204030204" pitchFamily="49" charset="0"/>
              </a:rPr>
              <a:t>&amp;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aContext</a:t>
            </a:r>
            <a:r>
              <a:rPr lang="en-US" sz="1200" dirty="0">
                <a:latin typeface="Consolas" panose="020B0609020204030204" pitchFamily="49" charset="0"/>
              </a:rPr>
              <a:t>,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UtScriptRef</a:t>
            </a:r>
            <a:r>
              <a:rPr lang="en-US" sz="1200" dirty="0">
                <a:latin typeface="Consolas" panose="020B0609020204030204" pitchFamily="49" charset="0"/>
              </a:rPr>
              <a:t>&amp;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200" dirty="0">
                <a:latin typeface="Consolas" panose="020B0609020204030204" pitchFamily="49" charset="0"/>
              </a:rPr>
              <a:t>,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latin typeface="Consolas" panose="020B0609020204030204" pitchFamily="49" charset="0"/>
              </a:rPr>
              <a:t>*              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aObjectPtr</a:t>
            </a:r>
            <a:r>
              <a:rPr lang="en-US" sz="1200" dirty="0">
                <a:latin typeface="Consolas" panose="020B0609020204030204" pitchFamily="49" charset="0"/>
              </a:rPr>
              <a:t>,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200" dirty="0">
                <a:latin typeface="Consolas" panose="020B0609020204030204" pitchFamily="49" charset="0"/>
              </a:rPr>
              <a:t>*  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aObjectClassPtr</a:t>
            </a:r>
            <a:r>
              <a:rPr lang="en-US" sz="1200" dirty="0">
                <a:latin typeface="Consolas" panose="020B0609020204030204" pitchFamily="49" charset="0"/>
              </a:rPr>
              <a:t>,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200" dirty="0">
                <a:latin typeface="Consolas" panose="020B0609020204030204" pitchFamily="49" charset="0"/>
              </a:rPr>
              <a:t>&amp;   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dirty="0">
                <a:latin typeface="Consolas" panose="020B0609020204030204" pitchFamily="49" charset="0"/>
              </a:rPr>
              <a:t>,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200" dirty="0">
                <a:latin typeface="Consolas" panose="020B0609020204030204" pitchFamily="49" charset="0"/>
              </a:rPr>
              <a:t>*                 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aReturnClassPtr</a:t>
            </a:r>
            <a:r>
              <a:rPr lang="en-US" sz="1200" dirty="0">
                <a:latin typeface="Consolas" panose="020B0609020204030204" pitchFamily="49" charset="0"/>
              </a:rPr>
              <a:t>,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UtScriptData</a:t>
            </a:r>
            <a:r>
              <a:rPr lang="en-US" sz="1200" dirty="0">
                <a:latin typeface="Consolas" panose="020B0609020204030204" pitchFamily="49" charset="0"/>
              </a:rPr>
              <a:t>&gt;&amp;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InterfaceMethod</a:t>
            </a:r>
            <a:r>
              <a:rPr lang="en-US" sz="1200" dirty="0">
                <a:latin typeface="Consolas" panose="020B0609020204030204" pitchFamily="49" charset="0"/>
              </a:rPr>
              <a:t>* 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aInterfaceMethodPtr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MESSAGE_</a:t>
            </a:r>
            <a:r>
              <a:rPr lang="en-US" sz="1200" dirty="0">
                <a:latin typeface="Consolas" panose="020B0609020204030204" pitchFamily="49" charset="0"/>
              </a:rPr>
              <a:t>)                                                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aInterfaceMethodPtr</a:t>
            </a:r>
            <a:r>
              <a:rPr lang="en-US" sz="1200" dirty="0"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ReportCallErrors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dirty="0">
                <a:latin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MESSAGE_</a:t>
            </a:r>
            <a:r>
              <a:rPr lang="en-US" sz="1200" dirty="0">
                <a:latin typeface="Consolas" panose="020B0609020204030204" pitchFamily="49" charset="0"/>
              </a:rPr>
              <a:t>)); </a:t>
            </a:r>
            <a:r>
              <a:rPr lang="en-US" sz="1200" dirty="0">
                <a:solidFill>
                  <a:srgbClr val="000066"/>
                </a:solidFill>
                <a:latin typeface="Consolas" panose="020B0609020204030204" pitchFamily="49" charset="0"/>
              </a:rPr>
              <a:t>return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CC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638" y="1152025"/>
            <a:ext cx="7071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UT_DEFINE_SCRIPT_METHOD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much more complicated: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081" y="759943"/>
            <a:ext cx="794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 the code has been reordered and slightly reformatted to make it more readable</a:t>
            </a:r>
          </a:p>
        </p:txBody>
      </p:sp>
    </p:spTree>
    <p:extLst>
      <p:ext uri="{BB962C8B-B14F-4D97-AF65-F5344CB8AC3E}">
        <p14:creationId xmlns:p14="http://schemas.microsoft.com/office/powerpoint/2010/main" val="352389841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Original UT_DEFINE_SCRIPT_METHOD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4" y="1172029"/>
            <a:ext cx="8946292" cy="4954137"/>
          </a:xfrm>
        </p:spPr>
        <p:txBody>
          <a:bodyPr lIns="0" rIns="0">
            <a:normAutofit fontScale="77500" lnSpcReduction="20000"/>
          </a:bodyPr>
          <a:lstStyle/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 &lt;x&gt;.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A000A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1600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2: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mode 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SetString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3833207" y="6018408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434" y="1978572"/>
            <a:ext cx="7338849" cy="387043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6393" y="2488476"/>
            <a:ext cx="224933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method is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5968" y="5952740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Is Transformed into:</a:t>
            </a:r>
          </a:p>
        </p:txBody>
      </p:sp>
    </p:spTree>
    <p:extLst>
      <p:ext uri="{BB962C8B-B14F-4D97-AF65-F5344CB8AC3E}">
        <p14:creationId xmlns:p14="http://schemas.microsoft.com/office/powerpoint/2010/main" val="61953964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</a:rPr>
              <a:t>Step 1: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UT_DEFINE_SCRIPT_METHOD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4" y="1172029"/>
            <a:ext cx="8946292" cy="4954137"/>
          </a:xfrm>
        </p:spPr>
        <p:txBody>
          <a:bodyPr lIns="0" rIns="0">
            <a:normAutofit fontScale="77500" lnSpcReduction="20000"/>
          </a:bodyPr>
          <a:lstStyle/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UT_DEFINE_SCRIPT_METHOD_IMP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600" dirty="0">
                <a:latin typeface="Consolas" panose="020B0609020204030204" pitchFamily="49" charset="0"/>
              </a:rPr>
              <a:t>::,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1600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UT_SCRIPT_CHECK_IMP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2: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mode 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SetString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33207" y="6018408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5968" y="5952740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Is Transformed into: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84" y="1172029"/>
            <a:ext cx="2503185" cy="238317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53209" y="1424021"/>
            <a:ext cx="1660134" cy="228653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434" y="1777095"/>
            <a:ext cx="7338849" cy="387043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56393" y="2286999"/>
            <a:ext cx="224933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method is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</a:p>
        </p:txBody>
      </p:sp>
    </p:spTree>
    <p:extLst>
      <p:ext uri="{BB962C8B-B14F-4D97-AF65-F5344CB8AC3E}">
        <p14:creationId xmlns:p14="http://schemas.microsoft.com/office/powerpoint/2010/main" val="401440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172200" y="1752600"/>
            <a:ext cx="2838133" cy="19236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Manager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Track Manager Tracking “Strategies”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0" y="1172029"/>
            <a:ext cx="6123588" cy="5306263"/>
          </a:xfrm>
        </p:spPr>
        <p:txBody>
          <a:bodyPr>
            <a:normAutofit/>
          </a:bodyPr>
          <a:lstStyle/>
          <a:p>
            <a:pPr marL="169863" indent="0">
              <a:buNone/>
            </a:pPr>
            <a:r>
              <a:rPr lang="en-US" altLang="en-US" sz="2000" dirty="0"/>
              <a:t>Track Fusion Strategies:</a:t>
            </a:r>
          </a:p>
          <a:p>
            <a:pPr marL="515938" lvl="1" indent="-231775" defTabSz="457200">
              <a:spcBef>
                <a:spcPct val="25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800" dirty="0"/>
              <a:t>Native / “Default”</a:t>
            </a:r>
          </a:p>
          <a:p>
            <a:pPr marL="971550" lvl="2" indent="-231775" defTabSz="457200">
              <a:spcBef>
                <a:spcPct val="25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600" b="0" dirty="0"/>
              <a:t>Replacement or covariance-based weighted-average</a:t>
            </a:r>
          </a:p>
          <a:p>
            <a:pPr marL="971550" lvl="2" indent="-231775" defTabSz="457200">
              <a:spcBef>
                <a:spcPct val="25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600" b="0" dirty="0"/>
              <a:t>Focused on kinematic fusion</a:t>
            </a:r>
          </a:p>
          <a:p>
            <a:pPr marL="515938" lvl="1" indent="-231775" defTabSz="457200">
              <a:spcBef>
                <a:spcPct val="25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800" dirty="0"/>
              <a:t>Multi-Target Tracking (MTT; from Suppressor)</a:t>
            </a:r>
          </a:p>
          <a:p>
            <a:pPr marL="971550" lvl="2" indent="-231775" defTabSz="457200">
              <a:spcBef>
                <a:spcPct val="25000"/>
              </a:spcBef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600" b="0" dirty="0"/>
              <a:t>See Suppressor documentation for algorithms</a:t>
            </a:r>
          </a:p>
          <a:p>
            <a:pPr lvl="1"/>
            <a:r>
              <a:rPr lang="en-US" altLang="en-US" sz="1800" dirty="0"/>
              <a:t>Categorical Data Fusion is Common and Follows Simple Rules  (But May Soon Change)</a:t>
            </a:r>
          </a:p>
          <a:p>
            <a:pPr lvl="2"/>
            <a:r>
              <a:rPr lang="en-US" altLang="en-US" sz="1600" b="0" dirty="0"/>
              <a:t>Side, Type simply copied</a:t>
            </a:r>
          </a:p>
          <a:p>
            <a:pPr lvl="2"/>
            <a:r>
              <a:rPr lang="en-US" altLang="en-US" sz="1600" b="0" dirty="0"/>
              <a:t>IFF Merged according to simple hard-code rules</a:t>
            </a:r>
          </a:p>
          <a:p>
            <a:pPr lvl="2"/>
            <a:r>
              <a:rPr lang="en-US" altLang="en-US" sz="1600" b="0" dirty="0"/>
              <a:t>Aux Data are merged / replaced</a:t>
            </a:r>
          </a:p>
          <a:p>
            <a:endParaRPr lang="en-US" altLang="en-US" sz="2000" dirty="0"/>
          </a:p>
          <a:p>
            <a:endParaRPr lang="en-US" altLang="en-US" sz="2000" b="0" dirty="0"/>
          </a:p>
          <a:p>
            <a:pPr marL="169863" indent="0">
              <a:buNone/>
            </a:pPr>
            <a:endParaRPr lang="en-US" altLang="en-US" sz="2000" dirty="0"/>
          </a:p>
          <a:p>
            <a:pPr marL="169863" indent="0">
              <a:buNone/>
            </a:pPr>
            <a:endParaRPr lang="en-US" altLang="en-US" sz="2000" b="0" dirty="0"/>
          </a:p>
          <a:p>
            <a:pPr lvl="2"/>
            <a:endParaRPr lang="en-US" altLang="en-US" sz="1400" b="0" dirty="0"/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364288" y="6400800"/>
            <a:ext cx="2779712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/>
              <a:t> </a:t>
            </a:r>
            <a:fld id="{8CFD96F7-7253-4A5D-A3A4-B5F933C7127D}" type="slidenum">
              <a:rPr lang="en-US" altLang="en-US" sz="600" smtClean="0"/>
              <a:pPr/>
              <a:t>13</a:t>
            </a:fld>
            <a:endParaRPr lang="en-US" altLang="en-US" sz="600"/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7582409" y="3087848"/>
            <a:ext cx="1931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6368477" y="2121931"/>
            <a:ext cx="112970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Local Track List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6368477" y="2881006"/>
            <a:ext cx="1129705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Raw Track List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7769477" y="2881006"/>
            <a:ext cx="1058577" cy="52322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Fusion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7782304" y="2107590"/>
            <a:ext cx="1151829" cy="52322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 Association</a:t>
            </a:r>
          </a:p>
        </p:txBody>
      </p:sp>
    </p:spTree>
    <p:extLst>
      <p:ext uri="{BB962C8B-B14F-4D97-AF65-F5344CB8AC3E}">
        <p14:creationId xmlns:p14="http://schemas.microsoft.com/office/powerpoint/2010/main" val="35730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Step 2: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UT_SCRIPT_CHECK_IMP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84" y="1172029"/>
            <a:ext cx="8946292" cy="4954137"/>
          </a:xfrm>
        </p:spPr>
        <p:txBody>
          <a:bodyPr lIns="0" rIns="0">
            <a:normAutofit fontScale="77500" lnSpcReduction="20000"/>
          </a:bodyPr>
          <a:lstStyle/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UT_DEFINE_SCRIPT_METHOD_IMP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600" dirty="0">
                <a:latin typeface="Consolas" panose="020B0609020204030204" pitchFamily="49" charset="0"/>
              </a:rPr>
              <a:t>::,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"string, </a:t>
            </a:r>
            <a:r>
              <a:rPr lang="en-US" sz="1600" dirty="0" err="1">
                <a:solidFill>
                  <a:srgbClr val="643C14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(!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CheckForCallErrors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aExecutorPtr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aReference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;)</a:t>
            </a:r>
            <a:endParaRPr lang="en-US" sz="1600" b="0" dirty="0"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1: string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aModeName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Argument 2: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aEntryIndex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Use the mode name provided and convert to string ID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mode 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modeNameId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</a:rPr>
              <a:t>"Bad index"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SetString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lifeFormEntry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33207" y="6018408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5968" y="5952740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Is Transformed into: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434" y="1963074"/>
            <a:ext cx="7338849" cy="387043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6393" y="2472978"/>
            <a:ext cx="224933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method is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158" y="1605220"/>
            <a:ext cx="6926055" cy="19620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69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411" y="29029"/>
            <a:ext cx="6811505" cy="1143000"/>
          </a:xfrm>
        </p:spPr>
        <p:txBody>
          <a:bodyPr lIns="0" rIns="0"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Step 3: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UT_DEFINE_SCRIPT_METHOD_IMP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86788"/>
                <a:ext cx="9144000" cy="5887449"/>
              </a:xfrm>
            </p:spPr>
            <p:txBody>
              <a:bodyPr lIns="0" rIns="0">
                <a:noAutofit/>
              </a:bodyPr>
              <a:lstStyle/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UT_SCRIPT_METHOD_DECL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200" dirty="0"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200" dirty="0">
                    <a:latin typeface="Consolas" panose="020B0609020204030204" pitchFamily="49" charset="0"/>
                  </a:rPr>
                  <a:t>&amp;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aName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b="0" dirty="0">
                    <a:latin typeface="Consolas" panose="020B0609020204030204" pitchFamily="49" charset="0"/>
                  </a:rPr>
                  <a:t>                                    </a:t>
                </a:r>
                <a:r>
                  <a:rPr lang="en-US" sz="1200" dirty="0">
                    <a:latin typeface="Consolas" panose="020B0609020204030204" pitchFamily="49" charset="0"/>
                  </a:rPr>
                  <a:t>: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 err="1">
                    <a:latin typeface="Consolas" panose="020B0609020204030204" pitchFamily="49" charset="0"/>
                  </a:rPr>
                  <a:t>I</a:t>
                </a:r>
                <a:r>
                  <a:rPr lang="en-US" sz="12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nterfaceMethod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aName</a:t>
                </a:r>
                <a:r>
                  <a:rPr lang="en-US" sz="1200" dirty="0">
                    <a:latin typeface="Consolas" panose="020B0609020204030204" pitchFamily="49" charset="0"/>
                  </a:rPr>
                  <a:t>, </a:t>
                </a:r>
                <a:r>
                  <a:rPr lang="en-US" sz="12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"string"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"string, </a:t>
                </a:r>
                <a:r>
                  <a:rPr lang="en-US" sz="1200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200" dirty="0">
                    <a:latin typeface="Consolas" panose="020B0609020204030204" pitchFamily="49" charset="0"/>
                  </a:rPr>
                  <a:t>, 2)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latin typeface="Consolas" panose="020B0609020204030204" pitchFamily="49" charset="0"/>
                  </a:rPr>
                  <a:t>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200" dirty="0"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operator()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UtScriptExecutor</a:t>
                </a:r>
                <a:r>
                  <a:rPr lang="en-US" sz="1200" dirty="0">
                    <a:latin typeface="Consolas" panose="020B0609020204030204" pitchFamily="49" charset="0"/>
                  </a:rPr>
                  <a:t>*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UtScriptContext</a:t>
                </a:r>
                <a:r>
                  <a:rPr lang="en-US" sz="1200" dirty="0">
                    <a:latin typeface="Consolas" panose="020B0609020204030204" pitchFamily="49" charset="0"/>
                  </a:rPr>
                  <a:t>&amp;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UtScriptRef</a:t>
                </a:r>
                <a:r>
                  <a:rPr lang="en-US" sz="1200" dirty="0">
                    <a:latin typeface="Consolas" panose="020B0609020204030204" pitchFamily="49" charset="0"/>
                  </a:rPr>
                  <a:t>&amp;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200" dirty="0">
                    <a:latin typeface="Consolas" panose="020B0609020204030204" pitchFamily="49" charset="0"/>
                  </a:rPr>
                  <a:t>::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vector</a:t>
                </a:r>
                <a:r>
                  <a:rPr lang="en-US" sz="1200" dirty="0">
                    <a:latin typeface="Consolas" panose="020B0609020204030204" pitchFamily="49" charset="0"/>
                  </a:rPr>
                  <a:t>&lt;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200" dirty="0">
                    <a:latin typeface="Consolas" panose="020B0609020204030204" pitchFamily="49" charset="0"/>
                  </a:rPr>
                  <a:t>&gt;&amp;</a:t>
                </a:r>
                <a:endParaRPr lang="en-US" sz="1200" dirty="0">
                  <a:solidFill>
                    <a:srgbClr val="88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200" dirty="0">
                    <a:latin typeface="Consolas" panose="020B0609020204030204" pitchFamily="49" charset="0"/>
                  </a:rPr>
                  <a:t>&amp;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</a:rPr>
                  <a:t>&gt;=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size</a:t>
                </a:r>
                <a:r>
                  <a:rPr lang="en-US" sz="1200" dirty="0">
                    <a:latin typeface="Consolas" panose="020B0609020204030204" pitchFamily="49" charset="0"/>
                  </a:rPr>
                  <a:t>()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</a:rPr>
                  <a:t>==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static_cast</a:t>
                </a:r>
                <a:r>
                  <a:rPr lang="en-US" sz="1200" dirty="0">
                    <a:latin typeface="Consolas" panose="020B0609020204030204" pitchFamily="49" charset="0"/>
                  </a:rPr>
                  <a:t>&lt;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size_t</a:t>
                </a:r>
                <a:r>
                  <a:rPr lang="en-US" sz="1200" dirty="0">
                    <a:latin typeface="Consolas" panose="020B0609020204030204" pitchFamily="49" charset="0"/>
                  </a:rPr>
                  <a:t>&gt;(</a:t>
                </a:r>
                <a:r>
                  <a:rPr lang="en-US" sz="12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200" dirty="0">
                    <a:latin typeface="Consolas" panose="020B0609020204030204" pitchFamily="49" charset="0"/>
                  </a:rPr>
                  <a:t>));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objPtr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200" dirty="0" err="1">
                    <a:latin typeface="Consolas" panose="020B0609020204030204" pitchFamily="49" charset="0"/>
                  </a:rPr>
                  <a:t>.</a:t>
                </a:r>
                <a:r>
                  <a:rPr lang="en-US" sz="12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GetAppObject</a:t>
                </a:r>
                <a:r>
                  <a:rPr lang="en-US" sz="1200" dirty="0">
                    <a:latin typeface="Consolas" panose="020B0609020204030204" pitchFamily="49" charset="0"/>
                  </a:rPr>
                  <a:t>&lt;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en-US" sz="1200" dirty="0">
                    <a:latin typeface="Consolas" panose="020B0609020204030204" pitchFamily="49" charset="0"/>
                  </a:rPr>
                  <a:t>&gt;();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200" dirty="0">
                    <a:latin typeface="Consolas" panose="020B0609020204030204" pitchFamily="49" charset="0"/>
                  </a:rPr>
                  <a:t>*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retClassPtr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GetReturnClass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</a:rPr>
                  <a:t>(! </a:t>
                </a:r>
                <a:r>
                  <a:rPr lang="en-US" sz="12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CheckForCallErrors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latin typeface="Consolas" panose="020B0609020204030204" pitchFamily="49" charset="0"/>
                  </a:rPr>
                  <a:t>&amp;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200" dirty="0">
                    <a:latin typeface="Consolas" panose="020B0609020204030204" pitchFamily="49" charset="0"/>
                  </a:rPr>
                  <a:t>))</a:t>
                </a: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200" dirty="0">
                    <a:latin typeface="Consolas" panose="020B0609020204030204" pitchFamily="49" charset="0"/>
                  </a:rPr>
                  <a:t>;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ScriptTricorderSensorClassLifeFormTypeEntry_2_Execute</a:t>
                </a:r>
                <a:r>
                  <a:rPr lang="en-US" sz="1200" dirty="0"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objPtr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      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      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retClassPtr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200" dirty="0"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latin typeface="Consolas" panose="020B0609020204030204" pitchFamily="49" charset="0"/>
                  </a:rPr>
                  <a:t>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UT_SCRIPT_METHOD_DECL</a:t>
                </a: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2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dirty="0">
                    <a:latin typeface="Consolas" panose="020B0609020204030204" pitchFamily="49" charset="0"/>
                  </a:rPr>
                  <a:t>,</a:t>
                </a:r>
                <a:r>
                  <a:rPr lang="en-US" sz="12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2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Argument 1: string </a:t>
                </a:r>
                <a:r>
                  <a:rPr lang="en-US" sz="12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aModeName</a:t>
                </a:r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Argument 2: </a:t>
                </a:r>
                <a:r>
                  <a:rPr lang="en-US" sz="12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2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2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aEntryIndex</a:t>
                </a:r>
                <a:endParaRPr lang="en-US" sz="1200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788"/>
                <a:ext cx="9144000" cy="5887449"/>
              </a:xfrm>
              <a:blipFill>
                <a:blip r:embed="rId2"/>
                <a:stretch>
                  <a:fillRect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/>
          <p:cNvSpPr/>
          <p:nvPr/>
        </p:nvSpPr>
        <p:spPr>
          <a:xfrm>
            <a:off x="3833207" y="6018408"/>
            <a:ext cx="321275" cy="432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01348" y="287199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5968" y="5952740"/>
            <a:ext cx="22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Is Transformed into: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434" y="5884148"/>
            <a:ext cx="7338849" cy="83436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25397" y="5867112"/>
            <a:ext cx="1786066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method is </a:t>
            </a:r>
          </a:p>
          <a:p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419" y="1172029"/>
            <a:ext cx="8979581" cy="3260486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839" y="4662622"/>
            <a:ext cx="8979581" cy="1110854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033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Step 4: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UT_SCRIPT_METHOD_DECL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86790"/>
                <a:ext cx="9144000" cy="6584871"/>
              </a:xfrm>
            </p:spPr>
            <p:txBody>
              <a:bodyPr lIns="0" rIns="0">
                <a:normAutofit fontScale="77500" lnSpcReduction="20000"/>
              </a:bodyPr>
              <a:lstStyle/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template</a:t>
                </a:r>
                <a:r>
                  <a:rPr lang="en-US" sz="1600" dirty="0">
                    <a:latin typeface="Consolas" panose="020B0609020204030204" pitchFamily="49" charset="0"/>
                  </a:rPr>
                  <a:t> &lt;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600" dirty="0">
                    <a:latin typeface="Consolas" panose="020B0609020204030204" pitchFamily="49" charset="0"/>
                  </a:rPr>
                  <a:t>&gt;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ScriptTricorderSensorClassLifeFormTypeEntry_2_Execute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UtScriptExecutor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UtScriptContext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UtScriptRef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aObjectClassPtr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vector</a:t>
                </a:r>
                <a:r>
                  <a:rPr lang="en-US" sz="1600" dirty="0">
                    <a:latin typeface="Consolas" panose="020B0609020204030204" pitchFamily="49" charset="0"/>
                  </a:rPr>
                  <a:t>&lt;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&gt;&amp;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InterfaceMethod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aInterfaceMethodPtr</a:t>
                </a:r>
                <a:r>
                  <a:rPr lang="en-US" sz="1600" dirty="0"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600" dirty="0">
                    <a:latin typeface="Consolas" panose="020B0609020204030204" pitchFamily="49" charset="0"/>
                  </a:rPr>
                  <a:t>&amp;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aName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b="0" dirty="0">
                    <a:latin typeface="Consolas" panose="020B0609020204030204" pitchFamily="49" charset="0"/>
                  </a:rPr>
                  <a:t>                                      </a:t>
                </a:r>
                <a:r>
                  <a:rPr lang="en-US" sz="1600" dirty="0">
                    <a:latin typeface="Consolas" panose="020B0609020204030204" pitchFamily="49" charset="0"/>
                  </a:rPr>
                  <a:t>: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InterfaceMethod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latin typeface="Consolas" panose="020B0609020204030204" pitchFamily="49" charset="0"/>
                  </a:rPr>
                  <a:t>aName</a:t>
                </a:r>
                <a:r>
                  <a:rPr lang="en-US" sz="1600" dirty="0">
                    <a:latin typeface="Consolas" panose="020B0609020204030204" pitchFamily="49" charset="0"/>
                  </a:rPr>
                  <a:t>, 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"string"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"string, </a:t>
                </a:r>
                <a:r>
                  <a:rPr lang="en-US" sz="1600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600" dirty="0">
                    <a:latin typeface="Consolas" panose="020B0609020204030204" pitchFamily="49" charset="0"/>
                  </a:rPr>
                  <a:t>, 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LifeFormTypeEntry_2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operator()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UtScriptExecutor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UtScriptContext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UtScriptRef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vector</a:t>
                </a:r>
                <a:r>
                  <a:rPr lang="en-US" sz="1600" dirty="0">
                    <a:latin typeface="Consolas" panose="020B0609020204030204" pitchFamily="49" charset="0"/>
                  </a:rPr>
                  <a:t>&lt;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&gt;&amp;</a:t>
                </a:r>
                <a:endParaRPr lang="en-US" sz="1600" dirty="0">
                  <a:solidFill>
                    <a:srgbClr val="88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&gt;=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 err="1"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size</a:t>
                </a:r>
                <a:r>
                  <a:rPr lang="en-US" sz="1600" dirty="0">
                    <a:latin typeface="Consolas" panose="020B0609020204030204" pitchFamily="49" charset="0"/>
                  </a:rPr>
                  <a:t>()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==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static_cast</a:t>
                </a:r>
                <a:r>
                  <a:rPr lang="en-US" sz="1600" dirty="0">
                    <a:latin typeface="Consolas" panose="020B0609020204030204" pitchFamily="49" charset="0"/>
                  </a:rPr>
                  <a:t>&lt;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size_t</a:t>
                </a:r>
                <a:r>
                  <a:rPr lang="en-US" sz="1600" dirty="0">
                    <a:latin typeface="Consolas" panose="020B0609020204030204" pitchFamily="49" charset="0"/>
                  </a:rPr>
                  <a:t>&gt;(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600" dirty="0">
                    <a:latin typeface="Consolas" panose="020B0609020204030204" pitchFamily="49" charset="0"/>
                  </a:rPr>
                  <a:t>));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objPtr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 err="1"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GetAppObject</a:t>
                </a:r>
                <a:r>
                  <a:rPr lang="en-US" sz="1600" dirty="0">
                    <a:latin typeface="Consolas" panose="020B0609020204030204" pitchFamily="49" charset="0"/>
                  </a:rPr>
                  <a:t>&lt;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en-US" sz="1600" dirty="0">
                    <a:latin typeface="Consolas" panose="020B0609020204030204" pitchFamily="49" charset="0"/>
                  </a:rPr>
                  <a:t>&gt;();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retClassPtr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=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GetReturnClass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(! 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CheckForCallErrors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latin typeface="Consolas" panose="020B0609020204030204" pitchFamily="49" charset="0"/>
                  </a:rPr>
                  <a:t>))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ScriptTricorderSensorClassLifeFormTypeEntry_2_Execute(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objPtr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retClassPtr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600" dirty="0"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790"/>
                <a:ext cx="9144000" cy="6584871"/>
              </a:xfrm>
              <a:blipFill>
                <a:blip r:embed="rId2"/>
                <a:stretch>
                  <a:fillRect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4419" y="1148782"/>
            <a:ext cx="8979581" cy="1865638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1348" y="438308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79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Step 4: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UT_SCRIPT_METHOD_DECL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86790"/>
                <a:ext cx="9144000" cy="4740573"/>
              </a:xfrm>
            </p:spPr>
            <p:txBody>
              <a:bodyPr lIns="0" rIns="0">
                <a:normAutofit fontScale="77500" lnSpcReduction="20000"/>
              </a:bodyPr>
              <a:lstStyle/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template</a:t>
                </a:r>
                <a:r>
                  <a:rPr lang="en-US" sz="1600" dirty="0">
                    <a:latin typeface="Consolas" panose="020B0609020204030204" pitchFamily="49" charset="0"/>
                  </a:rPr>
                  <a:t> &lt;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600" dirty="0">
                    <a:latin typeface="Consolas" panose="020B0609020204030204" pitchFamily="49" charset="0"/>
                  </a:rPr>
                  <a:t>&gt;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ScriptTricorderSensorClassLifeFormTypeEntry_2_Execute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UtScriptExecutor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UtScriptContext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UtScriptRef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aObjectClassPtr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vector</a:t>
                </a:r>
                <a:r>
                  <a:rPr lang="en-US" sz="1600" dirty="0">
                    <a:latin typeface="Consolas" panose="020B0609020204030204" pitchFamily="49" charset="0"/>
                  </a:rPr>
                  <a:t>&lt;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&gt;&amp;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InterfaceMethod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aInterfaceMethodPtr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Argument 1: string </a:t>
                </a:r>
                <a:r>
                  <a:rPr lang="en-US" sz="16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aModeName</a:t>
                </a: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Argument 2: </a:t>
                </a:r>
                <a:r>
                  <a:rPr lang="en-US" sz="16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aEntryIndex</a:t>
                </a:r>
                <a:endParaRPr lang="en-US" sz="1600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Use the mode name provided and convert to string ID</a:t>
                </a: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modeNameId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[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600" dirty="0">
                    <a:latin typeface="Consolas" panose="020B0609020204030204" pitchFamily="49" charset="0"/>
                  </a:rPr>
                  <a:t>]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GetString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(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[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600" dirty="0">
                    <a:latin typeface="Consolas" panose="020B0609020204030204" pitchFamily="49" charset="0"/>
                  </a:rPr>
                  <a:t>]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GetInt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6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&gt;=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GetLifeFormTypeCount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modeNameId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UT_SCRIPT_ABORT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"Bad mode name"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790"/>
                <a:ext cx="9144000" cy="47405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4419" y="1148782"/>
            <a:ext cx="8979581" cy="1865638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434" y="3156445"/>
            <a:ext cx="7338849" cy="299638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6393" y="3402877"/>
            <a:ext cx="224933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method is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168" y="6104238"/>
            <a:ext cx="7574691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955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on LifeFormEntry_2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Step 4: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UT_SCRIPT_METHOD_DECL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86791"/>
                <a:ext cx="9144000" cy="2563060"/>
              </a:xfrm>
            </p:spPr>
            <p:txBody>
              <a:bodyPr lIns="0" rIns="0">
                <a:normAutofit fontScale="77500" lnSpcReduction="20000"/>
              </a:bodyPr>
              <a:lstStyle/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lifeFormEntry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GetLifeFormTypeEntry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modeNameId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6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lifeFormEntry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UT_SCRIPT_ABORT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"Bad index"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SetString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lifeFormEntry</a:t>
                </a:r>
                <a:r>
                  <a:rPr lang="en-US" sz="16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GetString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791"/>
                <a:ext cx="9144000" cy="25630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1434" y="1668609"/>
            <a:ext cx="7338849" cy="1741018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6393" y="1915041"/>
            <a:ext cx="224933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method is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5989" y="1628449"/>
            <a:ext cx="7574691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320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UT_SCRIPT_ABORT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60838"/>
            <a:ext cx="9144000" cy="4880926"/>
          </a:xfrm>
        </p:spPr>
        <p:txBody>
          <a:bodyPr lIns="0" rIns="0">
            <a:normAutofit/>
          </a:bodyPr>
          <a:lstStyle/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</a:rPr>
              <a:t>UT_SCRIPT_ABORT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MESSAGE_</a:t>
            </a:r>
            <a:r>
              <a:rPr lang="en-US" sz="1200" dirty="0">
                <a:latin typeface="Consolas" panose="020B0609020204030204" pitchFamily="49" charset="0"/>
              </a:rPr>
              <a:t>)      </a:t>
            </a:r>
            <a:r>
              <a:rPr lang="en-US" sz="1200" dirty="0">
                <a:solidFill>
                  <a:srgbClr val="CC00FF"/>
                </a:solidFill>
                <a:latin typeface="Consolas" panose="020B0609020204030204" pitchFamily="49" charset="0"/>
              </a:rPr>
              <a:t>\</a:t>
            </a: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aInterfaceMethodPtr</a:t>
            </a:r>
            <a:r>
              <a:rPr lang="en-US" sz="1200" dirty="0"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ReportCallErrors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aVarArgs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66"/>
                </a:solidFill>
                <a:latin typeface="Consolas" panose="020B0609020204030204" pitchFamily="49" charset="0"/>
              </a:rPr>
              <a:t>aReturnVal</a:t>
            </a:r>
            <a:r>
              <a:rPr lang="en-US" sz="1200" dirty="0">
                <a:latin typeface="Consolas" panose="020B0609020204030204" pitchFamily="49" charset="0"/>
              </a:rPr>
              <a:t>, (</a:t>
            </a:r>
            <a:r>
              <a:rPr lang="en-US" sz="1200" dirty="0">
                <a:solidFill>
                  <a:srgbClr val="00CC66"/>
                </a:solidFill>
                <a:latin typeface="Consolas" panose="020B0609020204030204" pitchFamily="49" charset="0"/>
              </a:rPr>
              <a:t>MESSAGE_</a:t>
            </a:r>
            <a:r>
              <a:rPr lang="en-US" sz="1200" dirty="0">
                <a:latin typeface="Consolas" panose="020B0609020204030204" pitchFamily="49" charset="0"/>
              </a:rPr>
              <a:t>)); </a:t>
            </a:r>
            <a:r>
              <a:rPr lang="en-US" sz="1200" dirty="0">
                <a:solidFill>
                  <a:srgbClr val="000066"/>
                </a:solidFill>
                <a:latin typeface="Consolas" panose="020B0609020204030204" pitchFamily="49" charset="0"/>
              </a:rPr>
              <a:t>return</a:t>
            </a: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CC00FF"/>
              </a:solidFill>
              <a:latin typeface="Consolas" panose="020B0609020204030204" pitchFamily="49" charset="0"/>
            </a:endParaRPr>
          </a:p>
          <a:p>
            <a:pPr marL="226473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CC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638" y="1245013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UT_SCRIPT_ABORT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define 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4081" y="759943"/>
            <a:ext cx="794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 the code has been reordered and slightly reformatted to make it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6672837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in &lt;xxx&gt;_Execute method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Step 5: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UT_SCRIPT_ABORT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86790"/>
                <a:ext cx="9144000" cy="5143529"/>
              </a:xfrm>
            </p:spPr>
            <p:txBody>
              <a:bodyPr lIns="0" rIns="0">
                <a:normAutofit fontScale="77500" lnSpcReduction="20000"/>
              </a:bodyPr>
              <a:lstStyle/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template</a:t>
                </a:r>
                <a:r>
                  <a:rPr lang="en-US" sz="1600" dirty="0">
                    <a:latin typeface="Consolas" panose="020B0609020204030204" pitchFamily="49" charset="0"/>
                  </a:rPr>
                  <a:t> &lt;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600" dirty="0">
                    <a:latin typeface="Consolas" panose="020B0609020204030204" pitchFamily="49" charset="0"/>
                  </a:rPr>
                  <a:t>&gt;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ScriptTricorderSensorClassLifeFormTypeEntry_2_Execute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UtScriptExecutor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aExecutorPtr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UtScriptContext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aContext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UtScriptRef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aReference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aObjectClassPtr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aReturnClassPtr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vector</a:t>
                </a:r>
                <a:r>
                  <a:rPr lang="en-US" sz="1600" dirty="0">
                    <a:latin typeface="Consolas" panose="020B0609020204030204" pitchFamily="49" charset="0"/>
                  </a:rPr>
                  <a:t>&lt;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UtScriptData</a:t>
                </a:r>
                <a:r>
                  <a:rPr lang="en-US" sz="1600" dirty="0">
                    <a:latin typeface="Consolas" panose="020B0609020204030204" pitchFamily="49" charset="0"/>
                  </a:rPr>
                  <a:t>&gt;&amp;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,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                             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600" dirty="0">
                    <a:latin typeface="Consolas" panose="020B0609020204030204" pitchFamily="49" charset="0"/>
                  </a:rPr>
                  <a:t>::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InterfaceMethod</a:t>
                </a:r>
                <a:r>
                  <a:rPr lang="en-US" sz="1600" dirty="0">
                    <a:latin typeface="Consolas" panose="020B0609020204030204" pitchFamily="49" charset="0"/>
                  </a:rPr>
                  <a:t>*</a:t>
                </a:r>
                <a:r>
                  <a:rPr lang="en-US" sz="1600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aInterfaceMethodPtr</a:t>
                </a:r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Argument 1: string </a:t>
                </a:r>
                <a:r>
                  <a:rPr lang="en-US" sz="16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aModeName</a:t>
                </a: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Argument 2: </a:t>
                </a:r>
                <a:r>
                  <a:rPr lang="en-US" sz="16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aEntryIndex</a:t>
                </a:r>
                <a:endParaRPr lang="en-US" sz="1600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Use the mode name provided and convert to string ID</a:t>
                </a: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modeNameId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[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600" dirty="0">
                    <a:latin typeface="Consolas" panose="020B0609020204030204" pitchFamily="49" charset="0"/>
                  </a:rPr>
                  <a:t>]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GetString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(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latin typeface="Consolas" panose="020B0609020204030204" pitchFamily="49" charset="0"/>
                  </a:rPr>
                  <a:t>[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600" dirty="0">
                    <a:latin typeface="Consolas" panose="020B0609020204030204" pitchFamily="49" charset="0"/>
                  </a:rPr>
                  <a:t>]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GetInt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6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&gt;=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GetLifeFormTypeCount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modeNameId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aInterfaceMethodPtr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ReportCallErrors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((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"Bad mode name"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790"/>
                <a:ext cx="9144000" cy="5143529"/>
              </a:xfrm>
              <a:blipFill>
                <a:blip r:embed="rId2"/>
                <a:stretch>
                  <a:fillRect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3179" y="4821887"/>
            <a:ext cx="8372779" cy="3390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4940" y="3156444"/>
            <a:ext cx="8679318" cy="2996382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6393" y="3495865"/>
            <a:ext cx="215956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is called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167" y="6104238"/>
            <a:ext cx="8778240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96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in &lt;xxx&gt;_Execute method </a:t>
            </a:r>
            <a:r>
              <a:rPr lang="en-US" sz="1800" dirty="0">
                <a:solidFill>
                  <a:srgbClr val="0000FF"/>
                </a:solidFill>
              </a:rPr>
              <a:t>Step 5: </a:t>
            </a:r>
            <a:r>
              <a:rPr lang="en-US" sz="1800" u="sng" dirty="0">
                <a:solidFill>
                  <a:srgbClr val="0000FF"/>
                </a:solidFill>
              </a:rPr>
              <a:t>After</a:t>
            </a:r>
            <a:r>
              <a:rPr lang="en-US" sz="1800" dirty="0">
                <a:solidFill>
                  <a:srgbClr val="0000FF"/>
                </a:solidFill>
              </a:rPr>
              <a:t> expansion of UT_SCRIPT_ABORT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86791"/>
                <a:ext cx="9144000" cy="2725792"/>
              </a:xfrm>
            </p:spPr>
            <p:txBody>
              <a:bodyPr lIns="0" rIns="0">
                <a:normAutofit fontScale="77500" lnSpcReduction="20000"/>
              </a:bodyPr>
              <a:lstStyle/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lifeFormEntry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GetLifeFormTypeEntry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modeNameId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600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index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lifeFormEntry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latin typeface="Consolas" panose="020B0609020204030204" pitchFamily="49" charset="0"/>
                  </a:rPr>
                  <a:t>==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aInterfaceMethodPtr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ReportCallErrors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aVarArgs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((</a:t>
                </a:r>
                <a:r>
                  <a:rPr lang="en-US" sz="1600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"Bad mode name"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   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6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sz="16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6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SetString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lifeFormEntry</a:t>
                </a:r>
                <a:r>
                  <a:rPr lang="en-US" sz="16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60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GetString</a:t>
                </a: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226473" indent="0"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6791"/>
                <a:ext cx="9144000" cy="2725792"/>
              </a:xfrm>
              <a:blipFill>
                <a:blip r:embed="rId2"/>
                <a:stretch>
                  <a:fillRect r="-67" b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41434" y="1233112"/>
            <a:ext cx="8632824" cy="236249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3179" y="2295665"/>
            <a:ext cx="8372779" cy="33904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989" y="1195965"/>
            <a:ext cx="7574691" cy="92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6393" y="1147874"/>
            <a:ext cx="215956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is the code to 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 executed, when</a:t>
            </a:r>
          </a:p>
          <a:p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the script is called</a:t>
            </a:r>
          </a:p>
        </p:txBody>
      </p:sp>
    </p:spTree>
    <p:extLst>
      <p:ext uri="{BB962C8B-B14F-4D97-AF65-F5344CB8AC3E}">
        <p14:creationId xmlns:p14="http://schemas.microsoft.com/office/powerpoint/2010/main" val="2130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Extends </a:t>
            </a:r>
            <a:r>
              <a:rPr lang="en-US" dirty="0" err="1"/>
              <a:t>WsfSensor</a:t>
            </a:r>
            <a:r>
              <a:rPr lang="en-US" dirty="0"/>
              <a:t> Class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090737" y="2933860"/>
            <a:ext cx="1123950" cy="17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tIns="18288" bIns="18288">
            <a:spAutoFit/>
          </a:bodyPr>
          <a:lstStyle/>
          <a:p>
            <a:r>
              <a:rPr lang="en-US" sz="900" b="1" noProof="1"/>
              <a:t>TricorderSensor</a:t>
            </a:r>
            <a:endParaRPr lang="en-US" sz="900" b="1" dirty="0"/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590800" y="2795747"/>
            <a:ext cx="1247775" cy="138113"/>
          </a:xfrm>
          <a:custGeom>
            <a:avLst/>
            <a:gdLst/>
            <a:ahLst/>
            <a:cxnLst>
              <a:cxn ang="0">
                <a:pos x="786" y="0"/>
              </a:cxn>
              <a:cxn ang="0">
                <a:pos x="0" y="0"/>
              </a:cxn>
              <a:cxn ang="0">
                <a:pos x="0" y="87"/>
              </a:cxn>
            </a:cxnLst>
            <a:rect l="0" t="0" r="r" b="b"/>
            <a:pathLst>
              <a:path w="786" h="87">
                <a:moveTo>
                  <a:pt x="786" y="0"/>
                </a:moveTo>
                <a:lnTo>
                  <a:pt x="0" y="0"/>
                </a:lnTo>
                <a:lnTo>
                  <a:pt x="0" y="87"/>
                </a:lnTo>
              </a:path>
            </a:pathLst>
          </a:custGeom>
          <a:noFill/>
          <a:ln w="12700" cap="flat" cmpd="sng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844451" y="1250068"/>
            <a:ext cx="3485739" cy="4834502"/>
            <a:chOff x="1844451" y="1250068"/>
            <a:chExt cx="3485739" cy="4834502"/>
          </a:xfrm>
        </p:grpSpPr>
        <p:sp>
          <p:nvSpPr>
            <p:cNvPr id="5" name="Rectangle 4"/>
            <p:cNvSpPr/>
            <p:nvPr/>
          </p:nvSpPr>
          <p:spPr>
            <a:xfrm>
              <a:off x="2857911" y="125006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WsfComponent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7911" y="152819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WsfComponent</a:t>
              </a:r>
              <a:r>
                <a:rPr lang="en-US" sz="600" dirty="0">
                  <a:solidFill>
                    <a:schemeClr val="tx1"/>
                  </a:solidFill>
                </a:rPr>
                <a:t>&lt;</a:t>
              </a:r>
              <a:r>
                <a:rPr lang="en-US" sz="600" dirty="0" err="1">
                  <a:solidFill>
                    <a:schemeClr val="tx1"/>
                  </a:solidFill>
                </a:rPr>
                <a:t>WsfPlatform</a:t>
              </a:r>
              <a:r>
                <a:rPr lang="en-US" sz="600" dirty="0">
                  <a:solidFill>
                    <a:schemeClr val="tx1"/>
                  </a:solidFill>
                </a:rPr>
                <a:t>&gt;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371" y="152819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WsfUniqueId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44451" y="152819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WsfObject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57911" y="180632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WsfPlatformPart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1371" y="180632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WsfSinglePlatformObserver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60831" y="208445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WsfArticulatedPart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60831" y="2362588"/>
              <a:ext cx="955899" cy="11010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74291" y="264071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WsfAcousticSensor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4291" y="291503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WsfBeamDirector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74291" y="319697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WsfCompositeSensor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74291" y="347129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WsfEOIR_Sensor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74291" y="402755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WsfGeometricSensor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74291" y="430568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WsfHumanEyeSensor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74291" y="458381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WsfIRST_Sensor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74291" y="486194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WsfLADAR_Sensor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74291" y="514007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WsfNullSensor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74291" y="541820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WsfOpticalSensor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74291" y="569633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WsfPassiveSensor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74291" y="597446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WsfRadarSensor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74291" y="3753238"/>
              <a:ext cx="955899" cy="110102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chemeClr val="tx1"/>
                  </a:solidFill>
                </a:rPr>
                <a:t>WsfEW_Sensor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842385" y="2476501"/>
              <a:ext cx="0" cy="3553018"/>
            </a:xfrm>
            <a:prstGeom prst="straightConnector1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38575" y="603332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842385" y="575519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42385" y="547706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842385" y="519893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842385" y="492080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842385" y="464267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842385" y="436454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842385" y="408641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842385" y="380828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842385" y="353015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842385" y="325202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842385" y="297389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842385" y="2695769"/>
              <a:ext cx="531495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335860" y="2004408"/>
              <a:ext cx="1013460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2322400" y="1724025"/>
              <a:ext cx="2028825" cy="348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326210" y="1638300"/>
              <a:ext cx="0" cy="85725"/>
            </a:xfrm>
            <a:prstGeom prst="straightConnector1">
              <a:avLst/>
            </a:prstGeom>
            <a:ln w="9525"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351225" y="1638300"/>
              <a:ext cx="0" cy="85725"/>
            </a:xfrm>
            <a:prstGeom prst="straightConnector1">
              <a:avLst/>
            </a:prstGeom>
            <a:ln w="9525"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3337765" y="1360170"/>
              <a:ext cx="1" cy="168028"/>
            </a:xfrm>
            <a:prstGeom prst="straightConnector1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339670" y="1636395"/>
              <a:ext cx="1" cy="168028"/>
            </a:xfrm>
            <a:prstGeom prst="straightConnector1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337765" y="1916430"/>
              <a:ext cx="0" cy="85725"/>
            </a:xfrm>
            <a:prstGeom prst="straightConnector1">
              <a:avLst/>
            </a:prstGeom>
            <a:ln w="9525"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351225" y="1916430"/>
              <a:ext cx="0" cy="85725"/>
            </a:xfrm>
            <a:prstGeom prst="straightConnector1">
              <a:avLst/>
            </a:prstGeom>
            <a:ln w="9525"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3842590" y="2194560"/>
              <a:ext cx="1" cy="168028"/>
            </a:xfrm>
            <a:prstGeom prst="straightConnector1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3842590" y="2000250"/>
              <a:ext cx="0" cy="85725"/>
            </a:xfrm>
            <a:prstGeom prst="straightConnector1">
              <a:avLst/>
            </a:prstGeom>
            <a:ln w="9525">
              <a:solidFill>
                <a:srgbClr val="0A0A9D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6156325" y="2201863"/>
            <a:ext cx="2943225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182880" bIns="182880" numCol="1" anchor="t" anchorCtr="0" compatLnSpc="1">
            <a:prstTxWarp prst="textNoShape">
              <a:avLst/>
            </a:prstTxWarp>
          </a:bodyPr>
          <a:lstStyle/>
          <a:p>
            <a:pPr marR="0" lvl="0" algn="l" defTabSz="8207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will add a new 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TricorderSensor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class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AFSIM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TricorderMode</a:t>
            </a:r>
            <a:r>
              <a:rPr lang="en-US" dirty="0"/>
              <a:t> Extends </a:t>
            </a:r>
            <a:r>
              <a:rPr lang="en-US" dirty="0" err="1"/>
              <a:t>WsfSensorMode</a:t>
            </a:r>
            <a:r>
              <a:rPr lang="en-US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48915" y="2819690"/>
            <a:ext cx="1123950" cy="175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tIns="18288" bIns="18288">
            <a:spAutoFit/>
          </a:bodyPr>
          <a:lstStyle/>
          <a:p>
            <a:pPr algn="ctr"/>
            <a:r>
              <a:rPr lang="en-US" sz="900" b="1" noProof="1"/>
              <a:t>Tricorder</a:t>
            </a:r>
            <a:r>
              <a:rPr lang="en-US" sz="900" b="1" dirty="0"/>
              <a:t>Mode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3310890" y="2667000"/>
            <a:ext cx="1247775" cy="138113"/>
          </a:xfrm>
          <a:custGeom>
            <a:avLst/>
            <a:gdLst/>
            <a:ahLst/>
            <a:cxnLst>
              <a:cxn ang="0">
                <a:pos x="786" y="0"/>
              </a:cxn>
              <a:cxn ang="0">
                <a:pos x="0" y="0"/>
              </a:cxn>
              <a:cxn ang="0">
                <a:pos x="0" y="87"/>
              </a:cxn>
            </a:cxnLst>
            <a:rect l="0" t="0" r="r" b="b"/>
            <a:pathLst>
              <a:path w="786" h="87">
                <a:moveTo>
                  <a:pt x="786" y="0"/>
                </a:moveTo>
                <a:lnTo>
                  <a:pt x="0" y="0"/>
                </a:lnTo>
                <a:lnTo>
                  <a:pt x="0" y="87"/>
                </a:lnTo>
              </a:path>
            </a:pathLst>
          </a:custGeom>
          <a:noFill/>
          <a:ln w="12700" cap="flat" cmpd="sng">
            <a:solidFill>
              <a:srgbClr val="0000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944130" y="1173562"/>
            <a:ext cx="5243413" cy="4757646"/>
            <a:chOff x="1944130" y="1173562"/>
            <a:chExt cx="5243413" cy="4757646"/>
          </a:xfrm>
        </p:grpSpPr>
        <p:sp>
          <p:nvSpPr>
            <p:cNvPr id="6" name="Rectangle 5"/>
            <p:cNvSpPr/>
            <p:nvPr/>
          </p:nvSpPr>
          <p:spPr>
            <a:xfrm>
              <a:off x="3713205" y="1173562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1149" y="1937614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0A0A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76106" y="1941736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WsfWeapon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WeaponMode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46190" y="1939681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WsfMoverMode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44130" y="2320677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WsfRotorCraftMover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RotorCraftMode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0228" y="2322732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WsfAcousticSensor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AcousticMode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4351" y="2709912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WsfCompositeSensor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CompositeMode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88467" y="3090910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WsfEOIR_IRST_SensorMode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86414" y="3478084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WsfESM_Sensor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ESM_Mode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76036" y="3882808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WsfEW_SensorMode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88480" y="4246259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WsfGeometricSensor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GeometricMode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86422" y="4627251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WsfLADAR_Sensor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LADAR_Mode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84366" y="5008245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WsfOpticalSensor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OpticalMode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488489" y="5395423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WsfPassiveSensor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PassiveMode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6433" y="5776419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WsfRadarSensor</a:t>
              </a:r>
              <a:r>
                <a:rPr lang="en-US" sz="800" dirty="0">
                  <a:solidFill>
                    <a:schemeClr val="tx1"/>
                  </a:solidFill>
                </a:rPr>
                <a:t>::</a:t>
              </a:r>
              <a:r>
                <a:rPr lang="en-US" sz="800" dirty="0" err="1">
                  <a:solidFill>
                    <a:schemeClr val="tx1"/>
                  </a:solidFill>
                </a:rPr>
                <a:t>RadarMode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15271" y="1558676"/>
              <a:ext cx="1699054" cy="154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A0A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WsfMover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13205" y="1173562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WsfNamed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11149" y="1937614"/>
              <a:ext cx="1699054" cy="154789"/>
            </a:xfrm>
            <a:prstGeom prst="rect">
              <a:avLst/>
            </a:prstGeom>
            <a:solidFill>
              <a:srgbClr val="E8ECF5"/>
            </a:solidFill>
            <a:ln w="12700">
              <a:solidFill>
                <a:srgbClr val="A6B7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WsfSensorMode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15271" y="1558676"/>
              <a:ext cx="1699054" cy="1547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WsfMode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4564843" y="2092403"/>
              <a:ext cx="0" cy="3758521"/>
            </a:xfrm>
            <a:prstGeom prst="straightConnector1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558665" y="2409568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62788" y="2790565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566910" y="3177737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564856" y="3558737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564850" y="3941801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564856" y="4324850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64856" y="4707922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564850" y="5474037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564853" y="5090968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562797" y="5855026"/>
              <a:ext cx="917441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04984" y="1834978"/>
              <a:ext cx="3534032" cy="0"/>
            </a:xfrm>
            <a:prstGeom prst="line">
              <a:avLst/>
            </a:prstGeom>
            <a:ln>
              <a:solidFill>
                <a:srgbClr val="0A0A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802064" y="2092403"/>
              <a:ext cx="2060" cy="233626"/>
            </a:xfrm>
            <a:prstGeom prst="line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567025" y="1713463"/>
              <a:ext cx="2060" cy="219456"/>
            </a:xfrm>
            <a:prstGeom prst="line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567025" y="1330405"/>
              <a:ext cx="2060" cy="228600"/>
            </a:xfrm>
            <a:prstGeom prst="line">
              <a:avLst/>
            </a:prstGeom>
            <a:ln>
              <a:solidFill>
                <a:srgbClr val="0A0A9D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806181" y="1830857"/>
              <a:ext cx="2060" cy="109728"/>
            </a:xfrm>
            <a:prstGeom prst="line">
              <a:avLst/>
            </a:prstGeom>
            <a:ln>
              <a:solidFill>
                <a:srgbClr val="0A0A9D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331984" y="1828799"/>
              <a:ext cx="2060" cy="109728"/>
            </a:xfrm>
            <a:prstGeom prst="line">
              <a:avLst/>
            </a:prstGeom>
            <a:ln>
              <a:solidFill>
                <a:srgbClr val="0A0A9D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66750" y="3316288"/>
            <a:ext cx="36322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182880" bIns="182880" numCol="1" anchor="t" anchorCtr="0" compatLnSpc="1">
            <a:prstTxWarp prst="textNoShape">
              <a:avLst/>
            </a:prstTxWarp>
          </a:bodyPr>
          <a:lstStyle/>
          <a:p>
            <a:pPr marR="0" lvl="0" algn="l" defTabSz="8207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 will add a new </a:t>
            </a:r>
            <a:r>
              <a:rPr kumimoji="0" lang="en-US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Tricorder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AFSIM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8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Tricorder</a:t>
            </a:r>
            <a:r>
              <a:rPr lang="en-US"/>
              <a:t> Detections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A </a:t>
            </a:r>
            <a:r>
              <a:rPr lang="en-US" dirty="0"/>
              <a:t>TRICORDER_SENSOR</a:t>
            </a:r>
            <a:r>
              <a:rPr lang="en-US" b="0" dirty="0"/>
              <a:t> detects Life Forms and reports the “type” of life form being detected</a:t>
            </a:r>
          </a:p>
          <a:p>
            <a:endParaRPr lang="en-US" b="0" dirty="0"/>
          </a:p>
          <a:p>
            <a:r>
              <a:rPr lang="en-US" b="0" dirty="0"/>
              <a:t>Detections based on inspection of user-defined target attributes  </a:t>
            </a:r>
          </a:p>
          <a:p>
            <a:pPr lvl="1"/>
            <a:r>
              <a:rPr lang="en-US" b="0" dirty="0"/>
              <a:t>Nominal effects only</a:t>
            </a:r>
          </a:p>
          <a:p>
            <a:pPr lvl="1"/>
            <a:r>
              <a:rPr lang="en-US" b="0" dirty="0"/>
              <a:t>Not Physics-based</a:t>
            </a:r>
          </a:p>
          <a:p>
            <a:pPr lvl="1"/>
            <a:r>
              <a:rPr lang="en-US" b="0" dirty="0"/>
              <a:t>No signature tables or environmental processes </a:t>
            </a:r>
          </a:p>
          <a:p>
            <a:pPr lvl="1"/>
            <a:endParaRPr lang="en-US" b="0" dirty="0"/>
          </a:p>
          <a:p>
            <a:r>
              <a:rPr lang="en-US" dirty="0"/>
              <a:t>TRICORDER_SENSOR</a:t>
            </a:r>
            <a:r>
              <a:rPr lang="en-US" b="0" dirty="0"/>
              <a:t> will use platform categories and platform type definitions as criteria for making detections. For this exercise:</a:t>
            </a:r>
          </a:p>
          <a:p>
            <a:pPr lvl="1"/>
            <a:r>
              <a:rPr lang="en-US" b="0" dirty="0"/>
              <a:t>Declare detection if platform has type of </a:t>
            </a:r>
            <a:r>
              <a:rPr lang="en-US" dirty="0"/>
              <a:t>LIFE_FORM</a:t>
            </a:r>
            <a:endParaRPr lang="en-US" b="0" dirty="0"/>
          </a:p>
          <a:p>
            <a:pPr lvl="1"/>
            <a:r>
              <a:rPr lang="en-US" b="0" dirty="0"/>
              <a:t>Declare detection if platform is in category called </a:t>
            </a:r>
            <a:r>
              <a:rPr lang="en-US" dirty="0" err="1"/>
              <a:t>klingon_life_form</a:t>
            </a:r>
            <a:endParaRPr lang="en-US" b="0" dirty="0"/>
          </a:p>
          <a:p>
            <a:pPr lvl="1"/>
            <a:r>
              <a:rPr lang="en-US" b="0" dirty="0"/>
              <a:t>Uses </a:t>
            </a:r>
            <a:r>
              <a:rPr lang="en-US" dirty="0"/>
              <a:t>LIFE_FORM_REPORTED_TYPE</a:t>
            </a:r>
            <a:r>
              <a:rPr lang="en-US" b="0" dirty="0"/>
              <a:t> for reported type in track</a:t>
            </a:r>
          </a:p>
          <a:p>
            <a:pPr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9116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Scenario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27" y="1093928"/>
            <a:ext cx="8885695" cy="5425693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The input file defines five different platform types </a:t>
            </a:r>
          </a:p>
          <a:p>
            <a:pPr lvl="1"/>
            <a:r>
              <a:rPr lang="en-US" b="0" dirty="0"/>
              <a:t>The </a:t>
            </a:r>
            <a:r>
              <a:rPr lang="en-US" dirty="0"/>
              <a:t>GROUND_FORCE_VEHICLE</a:t>
            </a:r>
            <a:r>
              <a:rPr lang="en-US" b="0" dirty="0"/>
              <a:t>, </a:t>
            </a:r>
            <a:r>
              <a:rPr lang="en-US" dirty="0"/>
              <a:t>LIFE_FORM</a:t>
            </a:r>
            <a:r>
              <a:rPr lang="en-US" b="0" dirty="0"/>
              <a:t>, and </a:t>
            </a:r>
            <a:r>
              <a:rPr lang="en-US" dirty="0"/>
              <a:t>KLINGON</a:t>
            </a:r>
            <a:r>
              <a:rPr lang="en-US" b="0" dirty="0"/>
              <a:t> entries are all of type </a:t>
            </a:r>
            <a:r>
              <a:rPr lang="en-US" dirty="0"/>
              <a:t>WSF_PLATFORM</a:t>
            </a:r>
          </a:p>
          <a:p>
            <a:pPr lvl="1"/>
            <a:r>
              <a:rPr lang="en-US" b="0" dirty="0"/>
              <a:t>The </a:t>
            </a:r>
            <a:r>
              <a:rPr lang="en-US" dirty="0"/>
              <a:t>GROUND_FORCE_VEHICLE</a:t>
            </a:r>
            <a:r>
              <a:rPr lang="en-US" b="0" dirty="0"/>
              <a:t> platform type is the only non-life form player in the scenario. Only the 'icon' attribute is set </a:t>
            </a:r>
          </a:p>
          <a:p>
            <a:pPr lvl="1"/>
            <a:r>
              <a:rPr lang="en-US" b="0" dirty="0"/>
              <a:t>The </a:t>
            </a:r>
            <a:r>
              <a:rPr lang="en-US" dirty="0"/>
              <a:t>ROMULAN</a:t>
            </a:r>
            <a:r>
              <a:rPr lang="en-US" b="0" dirty="0"/>
              <a:t> and </a:t>
            </a:r>
            <a:r>
              <a:rPr lang="en-US" dirty="0"/>
              <a:t>VULCAN</a:t>
            </a:r>
            <a:r>
              <a:rPr lang="en-US" b="0" dirty="0"/>
              <a:t> entries are derived from the </a:t>
            </a:r>
            <a:r>
              <a:rPr lang="en-US" dirty="0"/>
              <a:t>LIFE_FORM</a:t>
            </a:r>
            <a:r>
              <a:rPr lang="en-US" b="0" dirty="0"/>
              <a:t> platform type </a:t>
            </a:r>
          </a:p>
          <a:p>
            <a:pPr lvl="1"/>
            <a:r>
              <a:rPr lang="en-US" b="0" dirty="0"/>
              <a:t>The </a:t>
            </a:r>
            <a:r>
              <a:rPr lang="en-US" dirty="0"/>
              <a:t>KLINGON</a:t>
            </a:r>
            <a:r>
              <a:rPr lang="en-US" b="0" dirty="0"/>
              <a:t> platform type uses a platform category called </a:t>
            </a:r>
            <a:r>
              <a:rPr lang="en-US" dirty="0" err="1"/>
              <a:t>klingon_life_form</a:t>
            </a:r>
            <a:r>
              <a:rPr lang="en-US" b="0" dirty="0"/>
              <a:t> instead of deriving from the </a:t>
            </a:r>
            <a:r>
              <a:rPr lang="en-US" dirty="0"/>
              <a:t>LIFE_FORM</a:t>
            </a:r>
            <a:r>
              <a:rPr lang="en-US" b="0" dirty="0"/>
              <a:t> platform type to denote a life form </a:t>
            </a:r>
          </a:p>
          <a:p>
            <a:pPr lvl="1"/>
            <a:r>
              <a:rPr lang="en-US" b="0" dirty="0"/>
              <a:t>The </a:t>
            </a:r>
            <a:r>
              <a:rPr lang="en-US" dirty="0"/>
              <a:t>ROMULAN</a:t>
            </a:r>
            <a:r>
              <a:rPr lang="en-US" b="0" dirty="0"/>
              <a:t>, </a:t>
            </a:r>
            <a:r>
              <a:rPr lang="en-US" dirty="0"/>
              <a:t>KLINGON</a:t>
            </a:r>
            <a:r>
              <a:rPr lang="en-US" b="0" dirty="0"/>
              <a:t>, and </a:t>
            </a:r>
            <a:r>
              <a:rPr lang="en-US" dirty="0"/>
              <a:t>VULCAN</a:t>
            </a:r>
            <a:r>
              <a:rPr lang="en-US" b="0" dirty="0"/>
              <a:t> platform types use auxiliary data to identify a specific type of life form </a:t>
            </a:r>
          </a:p>
          <a:p>
            <a:r>
              <a:rPr lang="en-US" b="0" dirty="0"/>
              <a:t>All platforms are stationary for simplicity; none has a mover defined </a:t>
            </a:r>
          </a:p>
          <a:p>
            <a:r>
              <a:rPr lang="en-US" b="0" dirty="0"/>
              <a:t>Four players get created at different locations and with initial damage factors. A platform's damage factor varies from [0 .. 1].  A value of 0 indicates no damage while a value of 1 indicates the platform is 'dead'. </a:t>
            </a:r>
          </a:p>
          <a:p>
            <a:r>
              <a:rPr lang="en-US" b="0" dirty="0"/>
              <a:t>The platform Spock, the </a:t>
            </a:r>
            <a:r>
              <a:rPr lang="en-US" dirty="0"/>
              <a:t>VULCAN</a:t>
            </a:r>
            <a:r>
              <a:rPr lang="en-US" b="0" dirty="0"/>
              <a:t>, has a sensor of type </a:t>
            </a:r>
            <a:r>
              <a:rPr lang="en-US" dirty="0"/>
              <a:t>TRICORDER_SENSOR</a:t>
            </a:r>
            <a:r>
              <a:rPr lang="en-US" b="0" dirty="0"/>
              <a:t>. This device: </a:t>
            </a:r>
          </a:p>
          <a:p>
            <a:pPr lvl="1"/>
            <a:r>
              <a:rPr lang="en-US" b="0" dirty="0"/>
              <a:t>Is turned on and has two modes defined</a:t>
            </a:r>
          </a:p>
          <a:p>
            <a:pPr lvl="1"/>
            <a:r>
              <a:rPr lang="en-US" b="0" dirty="0"/>
              <a:t>Reports the type of life form it is tracking</a:t>
            </a:r>
          </a:p>
          <a:p>
            <a:pPr lvl="1"/>
            <a:r>
              <a:rPr lang="en-US" b="0" dirty="0"/>
              <a:t>Can detect life forms of type </a:t>
            </a:r>
            <a:r>
              <a:rPr lang="en-US" dirty="0"/>
              <a:t>LIFE_FORM</a:t>
            </a:r>
            <a:r>
              <a:rPr lang="en-US" b="0" dirty="0"/>
              <a:t> and category </a:t>
            </a:r>
            <a:r>
              <a:rPr lang="en-US" dirty="0" err="1"/>
              <a:t>klingon_life_form</a:t>
            </a:r>
            <a:r>
              <a:rPr lang="en-US" b="0" dirty="0"/>
              <a:t>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88840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Scenario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" y="1106219"/>
            <a:ext cx="8305800" cy="3429618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Two script observer methods are used to capture the </a:t>
            </a:r>
            <a:r>
              <a:rPr lang="en-US" dirty="0"/>
              <a:t>SENSOR_TRACK_INITIATED</a:t>
            </a:r>
            <a:r>
              <a:rPr lang="en-US" b="0" dirty="0"/>
              <a:t> and the </a:t>
            </a:r>
            <a:r>
              <a:rPr lang="en-US" dirty="0"/>
              <a:t>SENSOR_TURNED_ON</a:t>
            </a:r>
            <a:r>
              <a:rPr lang="en-US" b="0" dirty="0"/>
              <a:t> events.  The information is sent to standard output (STDOUT)</a:t>
            </a:r>
          </a:p>
          <a:p>
            <a:r>
              <a:rPr lang="en-US" b="0" dirty="0"/>
              <a:t>Event data for the </a:t>
            </a:r>
            <a:r>
              <a:rPr lang="en-US" dirty="0"/>
              <a:t>SENSOR_TRACK_INITIATED</a:t>
            </a:r>
            <a:r>
              <a:rPr lang="en-US" b="0" dirty="0"/>
              <a:t> and the </a:t>
            </a:r>
            <a:r>
              <a:rPr lang="en-US" dirty="0"/>
              <a:t>SENSOR_TURNED_ON</a:t>
            </a:r>
            <a:r>
              <a:rPr lang="en-US" b="0" dirty="0"/>
              <a:t> events is also captured in the </a:t>
            </a:r>
            <a:r>
              <a:rPr lang="en-US" dirty="0" err="1"/>
              <a:t>sensor_scenario.evt</a:t>
            </a:r>
            <a:r>
              <a:rPr lang="en-US" dirty="0"/>
              <a:t> </a:t>
            </a:r>
            <a:r>
              <a:rPr lang="en-US" b="0" dirty="0"/>
              <a:t>file </a:t>
            </a:r>
          </a:p>
          <a:p>
            <a:r>
              <a:rPr lang="en-US" b="0" dirty="0"/>
              <a:t>The </a:t>
            </a:r>
            <a:r>
              <a:rPr lang="en-US" dirty="0" err="1"/>
              <a:t>end_time</a:t>
            </a:r>
            <a:r>
              <a:rPr lang="en-US" b="0" dirty="0"/>
              <a:t> is set for 10 simulated minutes</a:t>
            </a:r>
          </a:p>
          <a:p>
            <a:r>
              <a:rPr lang="en-US" b="0" dirty="0"/>
              <a:t>An output file called </a:t>
            </a:r>
            <a:r>
              <a:rPr lang="en-US" dirty="0" err="1"/>
              <a:t>sensor_scenario.aer</a:t>
            </a:r>
            <a:r>
              <a:rPr lang="en-US" b="0" dirty="0"/>
              <a:t>                                               captures the output from the scenario for                                     viewing with </a:t>
            </a:r>
            <a:r>
              <a:rPr lang="en-US" dirty="0"/>
              <a:t>Mystic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33" y="3376439"/>
            <a:ext cx="3611050" cy="309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79638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Code modifications are needed to accept:</a:t>
            </a:r>
          </a:p>
          <a:p>
            <a:pPr lvl="1"/>
            <a:r>
              <a:rPr lang="en-US" b="0" dirty="0"/>
              <a:t>Sensor type of </a:t>
            </a:r>
            <a:r>
              <a:rPr lang="en-US" dirty="0"/>
              <a:t>TRICORDER_SENSOR</a:t>
            </a:r>
            <a:r>
              <a:rPr lang="en-US" b="0" dirty="0"/>
              <a:t> and</a:t>
            </a:r>
          </a:p>
          <a:p>
            <a:pPr lvl="1"/>
            <a:r>
              <a:rPr lang="en-US" b="0" dirty="0"/>
              <a:t>Keyword </a:t>
            </a:r>
            <a:r>
              <a:rPr lang="en-US" dirty="0" err="1"/>
              <a:t>life_form_type</a:t>
            </a:r>
            <a:r>
              <a:rPr lang="en-US" b="0" dirty="0"/>
              <a:t> with an input value</a:t>
            </a:r>
          </a:p>
          <a:p>
            <a:r>
              <a:rPr lang="en-US" b="0" dirty="0"/>
              <a:t>Existing </a:t>
            </a:r>
            <a:r>
              <a:rPr lang="en-US" dirty="0"/>
              <a:t>AFSIM</a:t>
            </a:r>
            <a:r>
              <a:rPr lang="en-US" b="0" dirty="0"/>
              <a:t> methods will be used to set input values on platforms:</a:t>
            </a:r>
          </a:p>
          <a:p>
            <a:pPr lvl="1"/>
            <a:r>
              <a:rPr lang="en-US" dirty="0" err="1"/>
              <a:t>platform_type</a:t>
            </a:r>
            <a:r>
              <a:rPr lang="en-US" b="0" dirty="0"/>
              <a:t> of </a:t>
            </a:r>
            <a:r>
              <a:rPr lang="en-US" i="1" dirty="0"/>
              <a:t>LIFE_FORM</a:t>
            </a:r>
          </a:p>
          <a:p>
            <a:pPr lvl="1"/>
            <a:r>
              <a:rPr lang="en-US" b="0" dirty="0"/>
              <a:t>platform category of </a:t>
            </a:r>
            <a:r>
              <a:rPr lang="en-US" dirty="0" err="1"/>
              <a:t>klingon_life_form</a:t>
            </a:r>
            <a:endParaRPr lang="en-US" dirty="0"/>
          </a:p>
          <a:p>
            <a:r>
              <a:rPr lang="en-US" b="0" dirty="0"/>
              <a:t>Example scenario input:</a:t>
            </a:r>
          </a:p>
          <a:p>
            <a:endParaRPr lang="en-US" b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57625" y="3505200"/>
            <a:ext cx="4219575" cy="2862322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platform Spock VULCAN         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add sensor tricorder TRICORDER_SENSOR  </a:t>
            </a:r>
          </a:p>
          <a:p>
            <a:r>
              <a:rPr lang="en-US" sz="1200" b="1" dirty="0">
                <a:latin typeface="Courier New" pitchFamily="49" charset="0"/>
              </a:rPr>
              <a:t>      mode KLINGON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frame_time</a:t>
            </a:r>
            <a:r>
              <a:rPr lang="en-US" sz="1200" b="1" dirty="0">
                <a:latin typeface="Courier New" pitchFamily="49" charset="0"/>
              </a:rPr>
              <a:t> 2 s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reports_type</a:t>
            </a:r>
            <a:r>
              <a:rPr lang="en-US" sz="1200" b="1" dirty="0">
                <a:latin typeface="Courier New" pitchFamily="49" charset="0"/>
              </a:rPr>
              <a:t>                   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life_form_type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klingon_life_form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</a:rPr>
              <a:t>end_mode</a:t>
            </a:r>
            <a:r>
              <a:rPr lang="en-US" sz="1200" b="1" dirty="0">
                <a:latin typeface="Courier New" pitchFamily="49" charset="0"/>
              </a:rPr>
              <a:t>   </a:t>
            </a:r>
          </a:p>
          <a:p>
            <a:r>
              <a:rPr lang="en-US" sz="1200" b="1" dirty="0">
                <a:latin typeface="Courier New" pitchFamily="49" charset="0"/>
              </a:rPr>
              <a:t>      mode ALL_LIFE_FORMS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frame_time</a:t>
            </a:r>
            <a:r>
              <a:rPr lang="en-US" sz="1200" b="1" dirty="0">
                <a:latin typeface="Courier New" pitchFamily="49" charset="0"/>
              </a:rPr>
              <a:t> 1 s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reports_type</a:t>
            </a:r>
            <a:r>
              <a:rPr lang="en-US" sz="1200" b="1" dirty="0">
                <a:latin typeface="Courier New" pitchFamily="49" charset="0"/>
              </a:rPr>
              <a:t>                   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life_form_type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LIFE_FORM </a:t>
            </a:r>
            <a:r>
              <a:rPr lang="en-US" sz="1200" b="1" dirty="0">
                <a:latin typeface="Courier New" pitchFamily="49" charset="0"/>
              </a:rPr>
              <a:t>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life_form_type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klingon_life_form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</a:rPr>
              <a:t>end_mode</a:t>
            </a:r>
            <a:r>
              <a:rPr lang="en-US" sz="1200" b="1" dirty="0">
                <a:latin typeface="Courier New" pitchFamily="49" charset="0"/>
              </a:rPr>
              <a:t>   </a:t>
            </a:r>
          </a:p>
          <a:p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err="1">
                <a:latin typeface="Courier New" pitchFamily="49" charset="0"/>
              </a:rPr>
              <a:t>end_sensor</a:t>
            </a:r>
            <a:r>
              <a:rPr lang="en-US" sz="1200" b="1" dirty="0">
                <a:latin typeface="Courier New" pitchFamily="49" charset="0"/>
              </a:rPr>
              <a:t>   </a:t>
            </a:r>
          </a:p>
          <a:p>
            <a:r>
              <a:rPr lang="en-US" sz="1200" b="1" dirty="0" err="1">
                <a:latin typeface="Courier New" pitchFamily="49" charset="0"/>
              </a:rPr>
              <a:t>end_platform</a:t>
            </a:r>
            <a:endParaRPr lang="en-US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7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Definitions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358900"/>
            <a:ext cx="5181600" cy="4876800"/>
          </a:xfrm>
          <a:prstGeom prst="rect">
            <a:avLst/>
          </a:prstGeom>
        </p:spPr>
        <p:txBody>
          <a:bodyPr/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AFSIM - Advanced Framework for Simulation, Integration, and Modeling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AGL – Above Ground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DIS – Distributed Interactive Simulation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DTED – Digital Terrain Elevation Data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EO/IR – Electro-Optical/Infra-Red</a:t>
            </a:r>
            <a:r>
              <a:rPr lang="en-US" sz="1200" b="1" dirty="0"/>
              <a:t> </a:t>
            </a:r>
            <a:endParaRPr lang="en-US" sz="1200" dirty="0"/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ESM – Electronic Support Measure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FOV – Field Of View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GUI – Graphical User Interface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HLA – High Level Architecture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IEEE – Institute of Electrical &amp; Electronics Engineers, Inc.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JTIDS – Joint Tactical Information Distribution System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MSL – Mean Sea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PDU – Protocol Data Unit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RCS – Radar Cross Section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SAM – Surface-to-Air Missile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SAR – Synthetic Aperture Radar 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VESPA – Visual Environment for Scenario Preparation and Analysis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WKF – Warlock Framework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7400" y="13589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dBsm</a:t>
            </a:r>
            <a:r>
              <a:rPr lang="en-US" sz="1200" kern="0" dirty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GHz– </a:t>
            </a:r>
            <a:r>
              <a:rPr lang="en-US" sz="1200" kern="0" dirty="0" err="1"/>
              <a:t>GigaHertz</a:t>
            </a:r>
            <a:endParaRPr lang="en-US" sz="1200" kern="0" dirty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kts</a:t>
            </a:r>
            <a:r>
              <a:rPr lang="en-US" sz="1200" kern="0" dirty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15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Detections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TRICORDER_SENSOR</a:t>
            </a:r>
            <a:r>
              <a:rPr lang="en-US" sz="1800" b="0" dirty="0"/>
              <a:t> will detect the platform if it has a </a:t>
            </a:r>
            <a:r>
              <a:rPr lang="en-US" sz="1800" i="1" dirty="0" err="1"/>
              <a:t>life_form_type</a:t>
            </a:r>
            <a:r>
              <a:rPr lang="en-US" sz="1800" b="0" dirty="0"/>
              <a:t> that matches a target platform:</a:t>
            </a:r>
          </a:p>
          <a:p>
            <a:pPr lvl="1"/>
            <a:r>
              <a:rPr lang="en-US" sz="1800" b="0" dirty="0"/>
              <a:t>Type (e.g. </a:t>
            </a:r>
            <a:r>
              <a:rPr lang="en-US" sz="1800" dirty="0"/>
              <a:t>LIFE_FORM</a:t>
            </a:r>
            <a:r>
              <a:rPr lang="en-US" sz="1800" b="0" dirty="0"/>
              <a:t>) used to derive a platform</a:t>
            </a:r>
          </a:p>
          <a:p>
            <a:pPr lvl="1"/>
            <a:r>
              <a:rPr lang="en-US" sz="1800" b="0" dirty="0"/>
              <a:t>Category (e.g. category </a:t>
            </a:r>
            <a:r>
              <a:rPr lang="en-US" sz="1800" dirty="0" err="1"/>
              <a:t>klingon_life_form</a:t>
            </a:r>
            <a:r>
              <a:rPr lang="en-US" sz="1800" b="0" dirty="0"/>
              <a:t>) used to define a platform</a:t>
            </a:r>
          </a:p>
          <a:p>
            <a:r>
              <a:rPr lang="en-US" sz="1800" b="0" dirty="0"/>
              <a:t>Example input:</a:t>
            </a:r>
          </a:p>
          <a:p>
            <a:endParaRPr lang="en-US" sz="1800" b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027" y="3429000"/>
            <a:ext cx="8064500" cy="2867025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971800" algn="l"/>
              </a:tabLst>
            </a:pPr>
            <a:r>
              <a:rPr lang="en-US" sz="1400" b="1" dirty="0" err="1">
                <a:latin typeface="Courier New" pitchFamily="49" charset="0"/>
              </a:rPr>
              <a:t>platform_type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LIFE_FORM</a:t>
            </a:r>
            <a:r>
              <a:rPr lang="en-US" sz="1400" b="1" dirty="0">
                <a:latin typeface="Courier New" pitchFamily="49" charset="0"/>
              </a:rPr>
              <a:t> WSF_PLATFORM</a:t>
            </a:r>
          </a:p>
          <a:p>
            <a:pPr>
              <a:tabLst>
                <a:tab pos="2971800" algn="l"/>
              </a:tabLst>
            </a:pPr>
            <a:r>
              <a:rPr lang="en-US" sz="1400" b="1" dirty="0">
                <a:latin typeface="Courier New" pitchFamily="49" charset="0"/>
              </a:rPr>
              <a:t>   icon human</a:t>
            </a:r>
          </a:p>
          <a:p>
            <a:pPr>
              <a:tabLst>
                <a:tab pos="2971800" algn="l"/>
              </a:tabLst>
            </a:pPr>
            <a:r>
              <a:rPr lang="en-US" sz="1400" b="1" dirty="0" err="1">
                <a:latin typeface="Courier New" pitchFamily="49" charset="0"/>
              </a:rPr>
              <a:t>end_platform_type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29718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2971800" algn="l"/>
              </a:tabLst>
            </a:pPr>
            <a:r>
              <a:rPr lang="en-US" sz="1400" b="1" dirty="0" err="1">
                <a:latin typeface="Courier New" pitchFamily="49" charset="0"/>
              </a:rPr>
              <a:t>platform_type</a:t>
            </a:r>
            <a:r>
              <a:rPr lang="en-US" sz="1400" b="1" dirty="0">
                <a:latin typeface="Courier New" pitchFamily="49" charset="0"/>
              </a:rPr>
              <a:t> ROMULAN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LIFE_FORM</a:t>
            </a:r>
            <a:r>
              <a:rPr lang="en-US" sz="1400" b="1" dirty="0">
                <a:latin typeface="Courier New" pitchFamily="49" charset="0"/>
              </a:rPr>
              <a:t>  // Uses the LIFE_FORM 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type</a:t>
            </a:r>
          </a:p>
          <a:p>
            <a:pPr>
              <a:tabLst>
                <a:tab pos="2971800" algn="l"/>
              </a:tabLst>
            </a:pPr>
            <a:r>
              <a:rPr lang="en-US" sz="1400" b="1" dirty="0">
                <a:latin typeface="Courier New" pitchFamily="49" charset="0"/>
              </a:rPr>
              <a:t>   side red</a:t>
            </a:r>
          </a:p>
          <a:p>
            <a:pPr>
              <a:tabLst>
                <a:tab pos="2971800" algn="l"/>
              </a:tabLst>
            </a:pPr>
            <a:r>
              <a:rPr lang="en-US" sz="1400" b="1" dirty="0" err="1">
                <a:latin typeface="Courier New" pitchFamily="49" charset="0"/>
              </a:rPr>
              <a:t>end_platform_type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29718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2971800" algn="l"/>
              </a:tabLst>
            </a:pPr>
            <a:r>
              <a:rPr lang="en-US" sz="1400" b="1" dirty="0" err="1">
                <a:latin typeface="Courier New" pitchFamily="49" charset="0"/>
              </a:rPr>
              <a:t>platform_type</a:t>
            </a:r>
            <a:r>
              <a:rPr lang="en-US" sz="1400" b="1" dirty="0">
                <a:latin typeface="Courier New" pitchFamily="49" charset="0"/>
              </a:rPr>
              <a:t> KLINGON WSF_PLATFORM</a:t>
            </a:r>
          </a:p>
          <a:p>
            <a:pPr>
              <a:tabLst>
                <a:tab pos="2971800" algn="l"/>
              </a:tabLst>
            </a:pPr>
            <a:r>
              <a:rPr lang="en-US" sz="1400" b="1" dirty="0">
                <a:latin typeface="Courier New" pitchFamily="49" charset="0"/>
              </a:rPr>
              <a:t>   icon human                           </a:t>
            </a:r>
          </a:p>
          <a:p>
            <a:pPr>
              <a:tabLst>
                <a:tab pos="2971800" algn="l"/>
              </a:tabLst>
            </a:pPr>
            <a:r>
              <a:rPr lang="en-US" sz="1400" b="1" dirty="0">
                <a:latin typeface="Courier New" pitchFamily="49" charset="0"/>
              </a:rPr>
              <a:t>   side magenta</a:t>
            </a:r>
          </a:p>
          <a:p>
            <a:pPr>
              <a:tabLst>
                <a:tab pos="2971800" algn="l"/>
              </a:tabLst>
            </a:pPr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</a:rPr>
              <a:t>category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008000"/>
                </a:solidFill>
                <a:latin typeface="Courier New" pitchFamily="49" charset="0"/>
              </a:rPr>
              <a:t>klingon_life_form</a:t>
            </a:r>
            <a:r>
              <a:rPr lang="en-US" sz="1400" b="1" dirty="0">
                <a:latin typeface="Courier New" pitchFamily="49" charset="0"/>
              </a:rPr>
              <a:t>     // Uses a </a:t>
            </a:r>
            <a:r>
              <a:rPr lang="en-US" sz="1400" b="1" dirty="0">
                <a:solidFill>
                  <a:srgbClr val="008000"/>
                </a:solidFill>
                <a:latin typeface="Courier New" pitchFamily="49" charset="0"/>
              </a:rPr>
              <a:t>category</a:t>
            </a:r>
            <a:r>
              <a:rPr lang="en-US" sz="1400" b="1" dirty="0">
                <a:latin typeface="Courier New" pitchFamily="49" charset="0"/>
              </a:rPr>
              <a:t> to denote a life form</a:t>
            </a:r>
          </a:p>
          <a:p>
            <a:pPr>
              <a:tabLst>
                <a:tab pos="2971800" algn="l"/>
              </a:tabLst>
            </a:pPr>
            <a:r>
              <a:rPr lang="en-US" sz="1400" b="1" dirty="0" err="1">
                <a:latin typeface="Courier New" pitchFamily="49" charset="0"/>
              </a:rPr>
              <a:t>end_platform_type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3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6841" y="2919748"/>
            <a:ext cx="7836868" cy="3545529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TricorderSensor</a:t>
            </a:r>
            <a:r>
              <a:rPr lang="en-US" dirty="0"/>
              <a:t> Script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8474" y="1106102"/>
            <a:ext cx="8718550" cy="4622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b="0" dirty="0"/>
              <a:t>In file “sensor_scenario.txt” there is a script that invokes new script methods (which we will have to define) for our new </a:t>
            </a:r>
            <a:r>
              <a:rPr lang="en-US" sz="2400" b="0" dirty="0" err="1"/>
              <a:t>TricorderSensor</a:t>
            </a:r>
            <a:endParaRPr lang="en-US" sz="2400" b="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dirty="0"/>
              <a:t>Note that these two methods utilize a new </a:t>
            </a:r>
            <a:r>
              <a:rPr lang="en-US" sz="2400" dirty="0" err="1"/>
              <a:t>TricorderSensor</a:t>
            </a:r>
            <a:r>
              <a:rPr lang="en-US" sz="2400" dirty="0"/>
              <a:t> script type (which we will have to create)</a:t>
            </a:r>
            <a:endParaRPr lang="en-US" sz="24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057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288" y="2919748"/>
            <a:ext cx="791417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Scripts used by the script observer</a:t>
            </a:r>
          </a:p>
          <a:p>
            <a:r>
              <a:rPr lang="en-US" sz="1200" b="1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These need to be defined before the script observer block</a:t>
            </a:r>
          </a:p>
          <a:p>
            <a:r>
              <a:rPr lang="en-US" sz="1200" b="1" dirty="0">
                <a:solidFill>
                  <a:srgbClr val="3F48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SensorTrackInitiated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WsfPlatform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aPlatform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WsfSensor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WsfTrack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aTrack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"*** T="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TIME_NOW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aPlatform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has initiated a track on a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aTrack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with a health of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aTrack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TrackQuality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1200" b="1" dirty="0">
                <a:solidFill>
                  <a:srgbClr val="9F63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  Mode: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CurrentMode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6371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TricorderSensor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lifeFormCount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n-NO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n-NO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lifeFormTypeStr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=((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TricorderSensor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aSensor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LifeFormTypeEntry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C8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Life Form Type: "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solidFill>
                  <a:srgbClr val="2E81B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lifeFormTypeStr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3F48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end_script</a:t>
            </a:r>
            <a:endParaRPr lang="en-US" sz="1200" b="1" dirty="0">
              <a:solidFill>
                <a:srgbClr val="3F48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7091" y="4898977"/>
            <a:ext cx="1967345" cy="32327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2270" y="5457774"/>
            <a:ext cx="1967345" cy="32327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0758" y="4982705"/>
            <a:ext cx="1410504" cy="17823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76596" y="5530294"/>
            <a:ext cx="1410504" cy="17823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(1/3)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6477000" cy="4525963"/>
          </a:xfrm>
        </p:spPr>
        <p:txBody>
          <a:bodyPr>
            <a:normAutofit/>
          </a:bodyPr>
          <a:lstStyle/>
          <a:p>
            <a:r>
              <a:rPr lang="en-US" sz="2000" b="0" dirty="0"/>
              <a:t>Open CMake GUI</a:t>
            </a:r>
          </a:p>
          <a:p>
            <a:r>
              <a:rPr lang="en-US" sz="2000" b="0" dirty="0"/>
              <a:t>Ensure </a:t>
            </a:r>
            <a:r>
              <a:rPr lang="en-US" sz="2000" b="0" dirty="0" err="1"/>
              <a:t>BUILD_WITH_mission</a:t>
            </a:r>
            <a:r>
              <a:rPr lang="en-US" sz="2000" b="0" dirty="0"/>
              <a:t> is checked</a:t>
            </a:r>
          </a:p>
          <a:p>
            <a:pPr lvl="1"/>
            <a:r>
              <a:rPr lang="en-US" sz="1700" b="0" dirty="0"/>
              <a:t>Check it if it is not checked</a:t>
            </a:r>
          </a:p>
          <a:p>
            <a:r>
              <a:rPr lang="en-US" sz="2000" b="0" dirty="0"/>
              <a:t>Check </a:t>
            </a:r>
            <a:r>
              <a:rPr lang="en-US" sz="2000" dirty="0" err="1"/>
              <a:t>BUILD_WITH_sensor_exercise</a:t>
            </a:r>
            <a:endParaRPr lang="en-US" sz="2000" b="0" dirty="0"/>
          </a:p>
          <a:p>
            <a:r>
              <a:rPr lang="en-US" sz="2000" b="0" dirty="0"/>
              <a:t>Press “Configure”</a:t>
            </a:r>
          </a:p>
          <a:p>
            <a:pPr lvl="1"/>
            <a:r>
              <a:rPr lang="en-US" sz="1800" b="0" dirty="0"/>
              <a:t>(Respond to any prompts asking for a compiler)</a:t>
            </a:r>
          </a:p>
          <a:p>
            <a:r>
              <a:rPr lang="en-US" sz="2000" b="0" dirty="0"/>
              <a:t>Press “Generate”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8423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(2/3)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Visual Studio is already open:</a:t>
            </a:r>
          </a:p>
          <a:p>
            <a:pPr lvl="1"/>
            <a:r>
              <a:rPr lang="en-US" dirty="0"/>
              <a:t>Navigate to it and select </a:t>
            </a:r>
            <a:r>
              <a:rPr lang="en-US" b="1" dirty="0"/>
              <a:t>Reload All</a:t>
            </a:r>
            <a:r>
              <a:rPr lang="en-US" dirty="0"/>
              <a:t> when prompted.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Alternatively, open the solution file “</a:t>
            </a:r>
            <a:r>
              <a:rPr lang="en-US" b="0" dirty="0">
                <a:solidFill>
                  <a:schemeClr val="tx2"/>
                </a:solidFill>
              </a:rPr>
              <a:t>afsim.sln</a:t>
            </a:r>
            <a:r>
              <a:rPr lang="en-US" b="0" dirty="0"/>
              <a:t>” by</a:t>
            </a:r>
            <a:r>
              <a:rPr lang="en-US" dirty="0"/>
              <a:t>:</a:t>
            </a:r>
          </a:p>
          <a:p>
            <a:pPr lvl="1"/>
            <a:r>
              <a:rPr lang="en-US" b="0" dirty="0"/>
              <a:t>Opening from “</a:t>
            </a:r>
            <a:r>
              <a:rPr lang="en-US" b="0" dirty="0" err="1">
                <a:solidFill>
                  <a:schemeClr val="tx2"/>
                </a:solidFill>
              </a:rPr>
              <a:t>swdev</a:t>
            </a:r>
            <a:r>
              <a:rPr lang="en-US" b="0" dirty="0">
                <a:solidFill>
                  <a:schemeClr val="tx2"/>
                </a:solidFill>
              </a:rPr>
              <a:t>\build</a:t>
            </a:r>
            <a:r>
              <a:rPr lang="en-US" b="0" dirty="0"/>
              <a:t>”</a:t>
            </a:r>
          </a:p>
          <a:p>
            <a:pPr lvl="1"/>
            <a:r>
              <a:rPr lang="en-US" b="0" dirty="0"/>
              <a:t>Clicking “Open Project” from </a:t>
            </a:r>
            <a:r>
              <a:rPr lang="en-US" b="0" dirty="0" err="1"/>
              <a:t>CMake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743200"/>
            <a:ext cx="5505450" cy="1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2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project uses the following source files:</a:t>
            </a:r>
          </a:p>
          <a:p>
            <a:pPr lvl="1"/>
            <a:r>
              <a:rPr lang="en-US" dirty="0"/>
              <a:t>SensorPluginRegistration.cpp</a:t>
            </a:r>
          </a:p>
          <a:p>
            <a:pPr lvl="1"/>
            <a:r>
              <a:rPr lang="en-US" dirty="0"/>
              <a:t>TricorderSensor.hpp </a:t>
            </a:r>
          </a:p>
          <a:p>
            <a:pPr lvl="1"/>
            <a:r>
              <a:rPr lang="en-US" dirty="0"/>
              <a:t>TricorderSensor.cpp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85900" y="5650485"/>
            <a:ext cx="61722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000000"/>
                </a:solidFill>
              </a:rPr>
              <a:t>Note that many solutions are possible; we have provided a solution in order to complete our training exercise in a short time period.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0313" r="8014"/>
          <a:stretch/>
        </p:blipFill>
        <p:spPr>
          <a:xfrm>
            <a:off x="1485900" y="3383761"/>
            <a:ext cx="2514600" cy="2052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0" y="4419600"/>
            <a:ext cx="2247900" cy="152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4724400"/>
            <a:ext cx="2247900" cy="381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767119" cy="481635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This exercise utilizes the following classes: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TricorderSensor</a:t>
            </a:r>
            <a:r>
              <a:rPr lang="en-US" b="0" dirty="0"/>
              <a:t> : public </a:t>
            </a:r>
            <a:r>
              <a:rPr lang="en-US" dirty="0" err="1"/>
              <a:t>WsfSensor</a:t>
            </a:r>
            <a:endParaRPr lang="en-US" dirty="0"/>
          </a:p>
          <a:p>
            <a:pPr lvl="2"/>
            <a:r>
              <a:rPr lang="en-US" b="0" dirty="0"/>
              <a:t>Creates a new type of sensor named </a:t>
            </a:r>
            <a:r>
              <a:rPr lang="en-US" dirty="0" err="1"/>
              <a:t>TricorderSensor</a:t>
            </a:r>
            <a:endParaRPr lang="en-US" dirty="0"/>
          </a:p>
          <a:p>
            <a:pPr lvl="2"/>
            <a:r>
              <a:rPr lang="en-US" b="0" dirty="0"/>
              <a:t>Maintains a list (vector) of </a:t>
            </a:r>
            <a:r>
              <a:rPr lang="en-US" dirty="0" err="1"/>
              <a:t>TricorderMode</a:t>
            </a:r>
            <a:r>
              <a:rPr lang="en-US" b="0" dirty="0"/>
              <a:t>(s)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TricorderMode</a:t>
            </a:r>
            <a:r>
              <a:rPr lang="en-US" b="0" dirty="0"/>
              <a:t> : public </a:t>
            </a:r>
            <a:r>
              <a:rPr lang="en-US" dirty="0" err="1"/>
              <a:t>WsfSensorMode</a:t>
            </a:r>
            <a:endParaRPr lang="en-US" dirty="0"/>
          </a:p>
          <a:p>
            <a:pPr lvl="2"/>
            <a:r>
              <a:rPr lang="en-US" b="0" dirty="0"/>
              <a:t>Creates a new sensor mode named </a:t>
            </a:r>
            <a:r>
              <a:rPr lang="en-US" dirty="0" err="1"/>
              <a:t>TricorderMode</a:t>
            </a:r>
            <a:endParaRPr lang="en-US" dirty="0"/>
          </a:p>
          <a:p>
            <a:pPr lvl="2"/>
            <a:r>
              <a:rPr lang="en-US" b="0" dirty="0"/>
              <a:t>Maintains a list of known lifeform types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ScriptTricorderSensorClass</a:t>
            </a:r>
            <a:r>
              <a:rPr lang="en-US" b="0" dirty="0"/>
              <a:t> : public </a:t>
            </a:r>
            <a:r>
              <a:rPr lang="en-US" dirty="0" err="1"/>
              <a:t>WsfScriptSensorClass</a:t>
            </a:r>
            <a:endParaRPr lang="en-US" dirty="0"/>
          </a:p>
          <a:p>
            <a:pPr lvl="2"/>
            <a:r>
              <a:rPr lang="en-US" b="0" dirty="0"/>
              <a:t>Declares and Defines the new script methods which will be available to the scenario definition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TricorderSensorRegistration</a:t>
            </a:r>
            <a:r>
              <a:rPr lang="en-US" b="0" dirty="0"/>
              <a:t> : public </a:t>
            </a:r>
            <a:r>
              <a:rPr lang="en-US" dirty="0" err="1"/>
              <a:t>WsfApplicationExtension</a:t>
            </a:r>
            <a:endParaRPr lang="en-US" dirty="0"/>
          </a:p>
          <a:p>
            <a:pPr lvl="2"/>
            <a:r>
              <a:rPr lang="en-US" b="0" dirty="0"/>
              <a:t>This class is registered with the Standard Application as an Application extension</a:t>
            </a:r>
          </a:p>
          <a:p>
            <a:pPr lvl="2"/>
            <a:r>
              <a:rPr lang="en-US" b="0" dirty="0"/>
              <a:t>Overrides </a:t>
            </a:r>
            <a:r>
              <a:rPr lang="en-US" dirty="0" err="1"/>
              <a:t>AddedToApplication</a:t>
            </a:r>
            <a:r>
              <a:rPr lang="en-US" b="0" dirty="0"/>
              <a:t>, which registers the new script types class with the standard application (after the extension has been registered)</a:t>
            </a:r>
          </a:p>
          <a:p>
            <a:pPr lvl="2"/>
            <a:r>
              <a:rPr lang="en-US" b="0" dirty="0"/>
              <a:t>Overrides the </a:t>
            </a:r>
            <a:r>
              <a:rPr lang="en-US" dirty="0" err="1"/>
              <a:t>ScenarioCreated</a:t>
            </a:r>
            <a:r>
              <a:rPr lang="en-US" b="0" dirty="0"/>
              <a:t> which adds the </a:t>
            </a:r>
            <a:r>
              <a:rPr lang="en-US" dirty="0" err="1"/>
              <a:t>TricorderSensor</a:t>
            </a:r>
            <a:r>
              <a:rPr lang="en-US" b="0" dirty="0"/>
              <a:t> as a new sensor type (after the scenario has been created by </a:t>
            </a:r>
            <a:r>
              <a:rPr lang="en-US" dirty="0"/>
              <a:t>mission</a:t>
            </a:r>
            <a:r>
              <a:rPr lang="en-US" b="0" dirty="0"/>
              <a:t>/</a:t>
            </a:r>
            <a:r>
              <a:rPr lang="en-US" dirty="0"/>
              <a:t>warlock</a:t>
            </a:r>
            <a:r>
              <a:rPr lang="en-US" b="0" dirty="0"/>
              <a:t>)</a:t>
            </a:r>
          </a:p>
          <a:p>
            <a:pPr marL="609569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545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1:  </a:t>
            </a:r>
          </a:p>
          <a:p>
            <a:pPr lvl="1"/>
            <a:r>
              <a:rPr lang="en-US" b="0" dirty="0"/>
              <a:t>Understand how </a:t>
            </a:r>
            <a:r>
              <a:rPr lang="en-US" dirty="0"/>
              <a:t>AFSIM</a:t>
            </a:r>
            <a:r>
              <a:rPr lang="en-US" b="0" dirty="0"/>
              <a:t> Extensions and Plugins are integrated with </a:t>
            </a:r>
            <a:r>
              <a:rPr lang="en-US" dirty="0"/>
              <a:t>AFSIM</a:t>
            </a:r>
            <a:r>
              <a:rPr lang="en-US" b="0" dirty="0"/>
              <a:t> to extend existing behavior and create new functionality for </a:t>
            </a:r>
            <a:r>
              <a:rPr lang="en-US" dirty="0"/>
              <a:t>mission</a:t>
            </a:r>
          </a:p>
          <a:p>
            <a:r>
              <a:rPr lang="en-US" dirty="0"/>
              <a:t>Exercise 2:</a:t>
            </a:r>
          </a:p>
          <a:p>
            <a:pPr lvl="1"/>
            <a:r>
              <a:rPr lang="en-US" b="0" dirty="0"/>
              <a:t>Implement parts of the main tricorder sensor classes (</a:t>
            </a:r>
            <a:r>
              <a:rPr lang="en-US" b="0" dirty="0" err="1"/>
              <a:t>TricorderSensor</a:t>
            </a:r>
            <a:r>
              <a:rPr lang="en-US" b="0" dirty="0"/>
              <a:t> and </a:t>
            </a:r>
            <a:r>
              <a:rPr lang="en-US" b="0" dirty="0" err="1"/>
              <a:t>TricorderMode</a:t>
            </a:r>
            <a:r>
              <a:rPr lang="en-US" b="0" dirty="0"/>
              <a:t>)</a:t>
            </a:r>
          </a:p>
          <a:p>
            <a:r>
              <a:rPr lang="en-US" dirty="0"/>
              <a:t>Exercise 3:</a:t>
            </a:r>
          </a:p>
          <a:p>
            <a:pPr lvl="1"/>
            <a:r>
              <a:rPr lang="en-US" b="0" dirty="0"/>
              <a:t>Implement parts of the related script classes that provide access to the tricorder classes from the script interface</a:t>
            </a:r>
          </a:p>
        </p:txBody>
      </p:sp>
    </p:spTree>
    <p:extLst>
      <p:ext uri="{BB962C8B-B14F-4D97-AF65-F5344CB8AC3E}">
        <p14:creationId xmlns:p14="http://schemas.microsoft.com/office/powerpoint/2010/main" val="36214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This exercise focuses on understanding how </a:t>
            </a:r>
            <a:r>
              <a:rPr lang="en-US" dirty="0"/>
              <a:t>AFSIM</a:t>
            </a:r>
            <a:r>
              <a:rPr lang="en-US" b="0" dirty="0"/>
              <a:t> Extensions and Plugins are created and registered with </a:t>
            </a:r>
            <a:r>
              <a:rPr lang="en-US" dirty="0"/>
              <a:t>AFSIM</a:t>
            </a:r>
          </a:p>
          <a:p>
            <a:pPr lvl="1"/>
            <a:r>
              <a:rPr lang="en-US" b="0" dirty="0"/>
              <a:t>Overview of </a:t>
            </a:r>
            <a:r>
              <a:rPr lang="en-US" dirty="0"/>
              <a:t>AFSIM</a:t>
            </a:r>
            <a:r>
              <a:rPr lang="en-US" b="0" dirty="0"/>
              <a:t> Extensions and Plugins</a:t>
            </a:r>
          </a:p>
          <a:p>
            <a:pPr lvl="1"/>
            <a:r>
              <a:rPr lang="en-US" b="0" dirty="0"/>
              <a:t>Implement part of the </a:t>
            </a:r>
            <a:r>
              <a:rPr lang="en-US" dirty="0" err="1"/>
              <a:t>TricorderSensorRegistration</a:t>
            </a:r>
            <a:r>
              <a:rPr lang="en-US" b="0" dirty="0"/>
              <a:t> class</a:t>
            </a:r>
          </a:p>
          <a:p>
            <a:pPr lvl="1"/>
            <a:r>
              <a:rPr lang="en-US" b="0" dirty="0"/>
              <a:t>Understand what happens when an Application Extension is added to </a:t>
            </a:r>
            <a:r>
              <a:rPr lang="en-US" dirty="0"/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2828969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6479" y="1868497"/>
            <a:ext cx="1879745" cy="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77161" y="1868041"/>
            <a:ext cx="1879318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1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87748" y="2631704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TricorderSensorRegistration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35366" y="2356216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56479" y="2555310"/>
            <a:ext cx="3369002" cy="810360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4220" y="2842450"/>
            <a:ext cx="320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Sets up the new Application Extension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classes to work with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19091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733797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This lab demonstrates how to create a new </a:t>
            </a:r>
            <a:r>
              <a:rPr lang="en-US" dirty="0"/>
              <a:t>AFSIM</a:t>
            </a:r>
            <a:r>
              <a:rPr lang="en-US" b="0" dirty="0"/>
              <a:t> sensor</a:t>
            </a:r>
          </a:p>
          <a:p>
            <a:r>
              <a:rPr lang="en-US" b="0" dirty="0"/>
              <a:t>A sensor is an articulated platform part representing a sensing system</a:t>
            </a:r>
          </a:p>
          <a:p>
            <a:r>
              <a:rPr lang="en-US" b="0" dirty="0"/>
              <a:t>You will create a sensor requiring a tracker and a scheduler and will have multiple modes</a:t>
            </a:r>
          </a:p>
          <a:p>
            <a:r>
              <a:rPr lang="en-US" b="0" dirty="0"/>
              <a:t>The following exercise provides practice working with </a:t>
            </a:r>
            <a:r>
              <a:rPr lang="en-US" dirty="0"/>
              <a:t>AFSIM</a:t>
            </a:r>
            <a:r>
              <a:rPr lang="en-US" b="0" dirty="0"/>
              <a:t> sensors</a:t>
            </a:r>
          </a:p>
          <a:p>
            <a:pPr lvl="1"/>
            <a:r>
              <a:rPr lang="en-US" sz="1900" b="0" dirty="0">
                <a:solidFill>
                  <a:srgbClr val="848484"/>
                </a:solidFill>
              </a:rPr>
              <a:t>Exercise 1: Understanding </a:t>
            </a:r>
            <a:r>
              <a:rPr lang="en-US" sz="1900" dirty="0">
                <a:solidFill>
                  <a:srgbClr val="848484"/>
                </a:solidFill>
              </a:rPr>
              <a:t>AFSIM</a:t>
            </a:r>
            <a:r>
              <a:rPr lang="en-US" sz="1900" b="0" dirty="0">
                <a:solidFill>
                  <a:srgbClr val="848484"/>
                </a:solidFill>
              </a:rPr>
              <a:t> Plugins and Extensions </a:t>
            </a:r>
          </a:p>
          <a:p>
            <a:pPr lvl="1"/>
            <a:r>
              <a:rPr lang="en-US" sz="1900" b="0" dirty="0">
                <a:solidFill>
                  <a:srgbClr val="848484"/>
                </a:solidFill>
              </a:rPr>
              <a:t>Exercise 2: Creating a custom </a:t>
            </a:r>
            <a:r>
              <a:rPr lang="en-US" sz="1900" dirty="0">
                <a:solidFill>
                  <a:srgbClr val="848484"/>
                </a:solidFill>
              </a:rPr>
              <a:t>AFSIM</a:t>
            </a:r>
            <a:r>
              <a:rPr lang="en-US" sz="1900" b="0" dirty="0">
                <a:solidFill>
                  <a:srgbClr val="848484"/>
                </a:solidFill>
              </a:rPr>
              <a:t> sensor</a:t>
            </a:r>
          </a:p>
          <a:p>
            <a:pPr lvl="1"/>
            <a:r>
              <a:rPr lang="en-US" sz="1900" b="0" dirty="0">
                <a:solidFill>
                  <a:srgbClr val="848484"/>
                </a:solidFill>
              </a:rPr>
              <a:t>Exercise 3: Creating a custom </a:t>
            </a:r>
            <a:r>
              <a:rPr lang="en-US" sz="1900" dirty="0">
                <a:solidFill>
                  <a:srgbClr val="848484"/>
                </a:solidFill>
              </a:rPr>
              <a:t>AFSIM</a:t>
            </a:r>
            <a:r>
              <a:rPr lang="en-US" sz="1900" b="0" dirty="0">
                <a:solidFill>
                  <a:srgbClr val="848484"/>
                </a:solidFill>
              </a:rPr>
              <a:t> sensor script interface</a:t>
            </a:r>
          </a:p>
          <a:p>
            <a:pPr lvl="1"/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  <a:hlinkClick r:id="rId2" action="ppaction://hlinkfile"/>
            </a:endParaRPr>
          </a:p>
          <a:p>
            <a:endParaRPr lang="en-US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5257800"/>
            <a:ext cx="1712913" cy="11036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811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 &amp;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615"/>
            <a:ext cx="8361336" cy="487855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What is the purpose of a Plugin in </a:t>
            </a:r>
            <a:r>
              <a:rPr lang="en-US" dirty="0"/>
              <a:t>AFSIM</a:t>
            </a:r>
            <a:r>
              <a:rPr lang="en-US" b="0" dirty="0"/>
              <a:t>?</a:t>
            </a:r>
          </a:p>
          <a:p>
            <a:pPr lvl="1"/>
            <a:r>
              <a:rPr lang="en-US" b="0" dirty="0"/>
              <a:t>A Plugin is a external library that can be loaded into memory at run time</a:t>
            </a:r>
          </a:p>
          <a:p>
            <a:pPr lvl="1"/>
            <a:r>
              <a:rPr lang="en-US" b="0" dirty="0"/>
              <a:t>The main purpose of plugins is to support the creation of </a:t>
            </a:r>
            <a:r>
              <a:rPr lang="en-US" dirty="0"/>
              <a:t>AFSIM</a:t>
            </a:r>
            <a:r>
              <a:rPr lang="en-US" b="0" dirty="0"/>
              <a:t> extensions</a:t>
            </a:r>
          </a:p>
          <a:p>
            <a:pPr lvl="2"/>
            <a:r>
              <a:rPr lang="en-US" b="0" dirty="0"/>
              <a:t>Application extensions (which inherit </a:t>
            </a:r>
            <a:r>
              <a:rPr lang="en-US" b="0" dirty="0" err="1"/>
              <a:t>WsfApplicationExtension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Scenario extensions (which inherit </a:t>
            </a:r>
            <a:r>
              <a:rPr lang="en-US" b="0" dirty="0" err="1"/>
              <a:t>WsfScenarioExtension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Simulation extensions (which inherit </a:t>
            </a:r>
            <a:r>
              <a:rPr lang="en-US" b="0" dirty="0" err="1"/>
              <a:t>WsfSimulationExtension</a:t>
            </a:r>
            <a:r>
              <a:rPr lang="en-US" b="0" dirty="0"/>
              <a:t>)</a:t>
            </a:r>
          </a:p>
          <a:p>
            <a:r>
              <a:rPr lang="en-US" b="0" dirty="0"/>
              <a:t>Where are the Application Extensions located?</a:t>
            </a:r>
          </a:p>
          <a:p>
            <a:pPr lvl="1"/>
            <a:r>
              <a:rPr lang="en-US" b="0" dirty="0"/>
              <a:t>Application Extensions can be located almost anywhere</a:t>
            </a:r>
          </a:p>
          <a:p>
            <a:pPr lvl="1"/>
            <a:r>
              <a:rPr lang="en-US" b="0" dirty="0" err="1"/>
              <a:t>cmake</a:t>
            </a:r>
            <a:r>
              <a:rPr lang="en-US" b="0" dirty="0"/>
              <a:t> searches a set of predefined locations for “standard” Application Extensions</a:t>
            </a:r>
          </a:p>
          <a:p>
            <a:pPr lvl="1"/>
            <a:r>
              <a:rPr lang="en-US" b="0" dirty="0" err="1"/>
              <a:t>cmake</a:t>
            </a:r>
            <a:r>
              <a:rPr lang="en-US" b="0" dirty="0"/>
              <a:t> can be configured with other places to look for Application Extensions</a:t>
            </a:r>
          </a:p>
          <a:p>
            <a:pPr lvl="2"/>
            <a:r>
              <a:rPr lang="en-US" b="0" dirty="0"/>
              <a:t>ex.,  </a:t>
            </a:r>
            <a:r>
              <a:rPr lang="en-US" sz="1700" b="0" dirty="0" err="1">
                <a:latin typeface="Consolas" panose="020B0609020204030204" pitchFamily="49" charset="0"/>
              </a:rPr>
              <a:t>cmake</a:t>
            </a:r>
            <a:r>
              <a:rPr lang="en-US" sz="1700" b="0" dirty="0">
                <a:latin typeface="Consolas" panose="020B0609020204030204" pitchFamily="49" charset="0"/>
              </a:rPr>
              <a:t> … -DWSF_ADD_EXTENSION_PATH=&lt;path to extension&gt; …</a:t>
            </a:r>
          </a:p>
        </p:txBody>
      </p:sp>
    </p:spTree>
    <p:extLst>
      <p:ext uri="{BB962C8B-B14F-4D97-AF65-F5344CB8AC3E}">
        <p14:creationId xmlns:p14="http://schemas.microsoft.com/office/powerpoint/2010/main" val="602285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 &amp;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1247615"/>
            <a:ext cx="8779790" cy="48785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AFSIM</a:t>
            </a:r>
            <a:r>
              <a:rPr lang="en-US" b="0" dirty="0"/>
              <a:t> extensions are compiled into external dynamic link </a:t>
            </a:r>
            <a:r>
              <a:rPr lang="en-US" b="0" dirty="0" err="1"/>
              <a:t>librarys</a:t>
            </a:r>
            <a:r>
              <a:rPr lang="en-US" b="0" dirty="0"/>
              <a:t> (DLLs), or plugins</a:t>
            </a:r>
          </a:p>
          <a:p>
            <a:r>
              <a:rPr lang="en-US" b="0" dirty="0"/>
              <a:t>How does the Application Extension get registered with the Standard Application?</a:t>
            </a:r>
          </a:p>
          <a:p>
            <a:pPr lvl="1"/>
            <a:r>
              <a:rPr lang="en-US" b="0" dirty="0"/>
              <a:t>Every plugin must have a function named </a:t>
            </a:r>
            <a:r>
              <a:rPr lang="en-US" b="0" dirty="0" err="1"/>
              <a:t>WsfPluginSetup</a:t>
            </a:r>
            <a:endParaRPr lang="en-US" b="0" dirty="0"/>
          </a:p>
          <a:p>
            <a:pPr lvl="2"/>
            <a:r>
              <a:rPr lang="en-US" b="0" dirty="0"/>
              <a:t>This function is executed right after the plugin is loaded into memory, and linked with </a:t>
            </a:r>
            <a:r>
              <a:rPr lang="en-US" dirty="0"/>
              <a:t>AFSIM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The prototype for </a:t>
            </a:r>
            <a:r>
              <a:rPr lang="en-US" b="0" dirty="0" err="1"/>
              <a:t>WsfPluginSetup</a:t>
            </a:r>
            <a:r>
              <a:rPr lang="en-US" b="0" dirty="0"/>
              <a:t> is:</a:t>
            </a:r>
          </a:p>
          <a:p>
            <a:pPr marL="685767" lvl="1" indent="0">
              <a:buNone/>
            </a:pPr>
            <a:r>
              <a:rPr lang="en-US" sz="1900" b="0" dirty="0"/>
              <a:t> 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WsfPluginSetup</a:t>
            </a:r>
            <a:r>
              <a:rPr lang="en-US" sz="1900" dirty="0"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900" dirty="0">
                <a:latin typeface="Consolas" panose="020B0609020204030204" pitchFamily="49" charset="0"/>
              </a:rPr>
              <a:t>&amp; </a:t>
            </a:r>
            <a:r>
              <a:rPr lang="en-US" sz="1900" dirty="0" err="1">
                <a:solidFill>
                  <a:srgbClr val="000066"/>
                </a:solidFill>
                <a:latin typeface="Consolas" panose="020B0609020204030204" pitchFamily="49" charset="0"/>
              </a:rPr>
              <a:t>aApplicationPtr</a:t>
            </a:r>
            <a:r>
              <a:rPr lang="en-US" sz="1900" dirty="0">
                <a:latin typeface="Consolas" panose="020B0609020204030204" pitchFamily="49" charset="0"/>
              </a:rPr>
              <a:t>);</a:t>
            </a:r>
            <a:endParaRPr lang="en-US" sz="1900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Each definition of </a:t>
            </a:r>
            <a:r>
              <a:rPr lang="en-US" b="0" dirty="0" err="1"/>
              <a:t>WsfPluginSetup</a:t>
            </a:r>
            <a:r>
              <a:rPr lang="en-US" b="0" dirty="0"/>
              <a:t> should:</a:t>
            </a:r>
          </a:p>
          <a:p>
            <a:pPr lvl="2"/>
            <a:r>
              <a:rPr lang="en-US" b="0" dirty="0"/>
              <a:t>create the Application Extension object for that library plugin, and </a:t>
            </a:r>
          </a:p>
          <a:p>
            <a:pPr lvl="2"/>
            <a:r>
              <a:rPr lang="en-US" b="0" dirty="0"/>
              <a:t>Invoke:  </a:t>
            </a:r>
            <a:r>
              <a:rPr lang="en-US" dirty="0" err="1">
                <a:solidFill>
                  <a:srgbClr val="000066"/>
                </a:solidFill>
                <a:latin typeface="Consolas" panose="020B0609020204030204" pitchFamily="49" charset="0"/>
              </a:rPr>
              <a:t>aApplicationPtr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dirty="0">
                <a:latin typeface="Consolas" panose="020B0609020204030204" pitchFamily="49" charset="0"/>
              </a:rPr>
              <a:t>( … )</a:t>
            </a:r>
          </a:p>
        </p:txBody>
      </p:sp>
    </p:spTree>
    <p:extLst>
      <p:ext uri="{BB962C8B-B14F-4D97-AF65-F5344CB8AC3E}">
        <p14:creationId xmlns:p14="http://schemas.microsoft.com/office/powerpoint/2010/main" val="1523738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 &amp;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615"/>
            <a:ext cx="8361336" cy="4878552"/>
          </a:xfrm>
        </p:spPr>
        <p:txBody>
          <a:bodyPr>
            <a:normAutofit/>
          </a:bodyPr>
          <a:lstStyle/>
          <a:p>
            <a:r>
              <a:rPr lang="en-US" b="0" dirty="0"/>
              <a:t>How does </a:t>
            </a:r>
            <a:r>
              <a:rPr lang="en-US" dirty="0"/>
              <a:t>AFSIM</a:t>
            </a:r>
            <a:r>
              <a:rPr lang="en-US" b="0" dirty="0"/>
              <a:t> locate the plugins and load the extensions?</a:t>
            </a:r>
          </a:p>
          <a:p>
            <a:pPr lvl="1"/>
            <a:r>
              <a:rPr lang="en-US" b="0" dirty="0"/>
              <a:t>Using a plugin manager (</a:t>
            </a:r>
            <a:r>
              <a:rPr lang="en-US" b="0" dirty="0" err="1"/>
              <a:t>WsfPluginManager</a:t>
            </a:r>
            <a:r>
              <a:rPr lang="en-US" b="0" dirty="0"/>
              <a:t>, </a:t>
            </a:r>
            <a:r>
              <a:rPr lang="en-US" b="0" dirty="0" err="1"/>
              <a:t>UtPluginManager</a:t>
            </a:r>
            <a:r>
              <a:rPr lang="en-US" b="0" dirty="0"/>
              <a:t>), </a:t>
            </a:r>
            <a:r>
              <a:rPr lang="en-US" dirty="0"/>
              <a:t>AFSIM</a:t>
            </a:r>
            <a:r>
              <a:rPr lang="en-US" b="0" dirty="0"/>
              <a:t>:</a:t>
            </a:r>
          </a:p>
          <a:p>
            <a:pPr lvl="2"/>
            <a:r>
              <a:rPr lang="en-US" b="0" dirty="0"/>
              <a:t>searches the predefined set of locations for dynamic library files (a .lib DLL in windows, a .so file in Linux)</a:t>
            </a:r>
          </a:p>
          <a:p>
            <a:pPr lvl="2"/>
            <a:r>
              <a:rPr lang="en-US" b="0" dirty="0"/>
              <a:t>For each of these library files, </a:t>
            </a:r>
            <a:r>
              <a:rPr lang="en-US" dirty="0"/>
              <a:t>AFSIM</a:t>
            </a:r>
            <a:r>
              <a:rPr lang="en-US" b="0" dirty="0"/>
              <a:t>:</a:t>
            </a:r>
          </a:p>
          <a:p>
            <a:pPr lvl="3"/>
            <a:r>
              <a:rPr lang="en-US" b="0" dirty="0"/>
              <a:t>Loads the library into </a:t>
            </a:r>
            <a:r>
              <a:rPr lang="en-US" b="0" dirty="0" smtClean="0"/>
              <a:t>memory</a:t>
            </a:r>
          </a:p>
          <a:p>
            <a:pPr lvl="3"/>
            <a:r>
              <a:rPr lang="en-US" b="0" dirty="0" smtClean="0"/>
              <a:t>once </a:t>
            </a:r>
            <a:r>
              <a:rPr lang="en-US" b="0" dirty="0"/>
              <a:t>loaded, </a:t>
            </a:r>
            <a:r>
              <a:rPr lang="en-US" dirty="0"/>
              <a:t>AFSIM</a:t>
            </a:r>
            <a:r>
              <a:rPr lang="en-US" b="0" dirty="0"/>
              <a:t> invokes </a:t>
            </a:r>
            <a:r>
              <a:rPr lang="en-US" dirty="0" err="1"/>
              <a:t>WsfPluginSetup</a:t>
            </a:r>
            <a:r>
              <a:rPr lang="en-US" b="0" dirty="0"/>
              <a:t> in that library</a:t>
            </a:r>
          </a:p>
        </p:txBody>
      </p:sp>
    </p:spTree>
    <p:extLst>
      <p:ext uri="{BB962C8B-B14F-4D97-AF65-F5344CB8AC3E}">
        <p14:creationId xmlns:p14="http://schemas.microsoft.com/office/powerpoint/2010/main" val="172692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1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01" y="1172029"/>
            <a:ext cx="8229600" cy="1367722"/>
          </a:xfrm>
        </p:spPr>
        <p:txBody>
          <a:bodyPr/>
          <a:lstStyle/>
          <a:p>
            <a:r>
              <a:rPr lang="en-US" b="0" dirty="0"/>
              <a:t>Inspect</a:t>
            </a:r>
            <a:r>
              <a:rPr lang="en-US" dirty="0"/>
              <a:t> SensorPluginRegistration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pPr lvl="1"/>
            <a:r>
              <a:rPr lang="en-US" b="0" dirty="0"/>
              <a:t>Review and understand </a:t>
            </a:r>
            <a:r>
              <a:rPr lang="en-US" b="0" dirty="0" err="1"/>
              <a:t>WsfPluginSetup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853403" y="2482422"/>
            <a:ext cx="7491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C00FF"/>
                </a:solidFill>
                <a:latin typeface="Consolas" panose="020B0609020204030204" pitchFamily="49" charset="0"/>
                <a:cs typeface="Arial" pitchFamily="34" charset="0"/>
              </a:rPr>
              <a:t>SENSOR_EXERCISE_EXPORT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WsfPluginSetup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WsfApplication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&amp; </a:t>
            </a:r>
            <a:r>
              <a:rPr lang="en-US" sz="1200" b="1" dirty="0" err="1">
                <a:solidFill>
                  <a:srgbClr val="000066"/>
                </a:solidFill>
                <a:latin typeface="Consolas" panose="020B0609020204030204" pitchFamily="49" charset="0"/>
                <a:cs typeface="Arial" pitchFamily="34" charset="0"/>
              </a:rPr>
              <a:t>aApplicationPtr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 err="1">
                <a:solidFill>
                  <a:srgbClr val="000066"/>
                </a:solidFill>
                <a:latin typeface="Consolas" panose="020B0609020204030204" pitchFamily="49" charset="0"/>
                <a:cs typeface="Arial" pitchFamily="34" charset="0"/>
              </a:rPr>
              <a:t>aApplicationPtr</a:t>
            </a:r>
            <a:r>
              <a:rPr lang="en-US" sz="12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RegisterExtension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en-US" sz="1200" b="1" dirty="0" err="1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tricorder_sensor_registration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                           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ut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make_unique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TricorderSensorRegistration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&gt;());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endParaRPr lang="en-US" sz="12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671" y="2482422"/>
            <a:ext cx="7811146" cy="1345659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69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Applications, Scenarios, and Simulations can all be “Extended”</a:t>
            </a:r>
          </a:p>
          <a:p>
            <a:pPr lvl="1"/>
            <a:r>
              <a:rPr lang="en-US" dirty="0"/>
              <a:t>Application</a:t>
            </a:r>
            <a:r>
              <a:rPr lang="en-US" b="0" dirty="0"/>
              <a:t> Extensions are owned by the </a:t>
            </a:r>
            <a:r>
              <a:rPr lang="en-US" dirty="0"/>
              <a:t>Application</a:t>
            </a:r>
          </a:p>
          <a:p>
            <a:pPr lvl="2"/>
            <a:r>
              <a:rPr lang="en-US" sz="1600" b="0" dirty="0"/>
              <a:t>Represent optional capabilities that can be added to an application. </a:t>
            </a:r>
          </a:p>
          <a:p>
            <a:pPr lvl="2"/>
            <a:r>
              <a:rPr lang="en-US" sz="1600" b="0" dirty="0"/>
              <a:t>Used if you need new script types (sensors, weapons, components, movers)</a:t>
            </a:r>
          </a:p>
          <a:p>
            <a:pPr lvl="2"/>
            <a:r>
              <a:rPr lang="en-US" sz="1600" b="0" dirty="0">
                <a:solidFill>
                  <a:srgbClr val="0000CC"/>
                </a:solidFill>
              </a:rPr>
              <a:t>This is the entry point to registering all extensions </a:t>
            </a:r>
            <a:r>
              <a:rPr lang="en-US" sz="1600" b="0" dirty="0"/>
              <a:t>in </a:t>
            </a:r>
            <a:r>
              <a:rPr lang="en-US" sz="1600" dirty="0"/>
              <a:t>AFSIM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or a simulation extension (covered in future exercises)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69536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1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</a:t>
            </a:r>
            <a:r>
              <a:rPr lang="en-US" sz="2000" dirty="0"/>
              <a:t>Application</a:t>
            </a:r>
            <a:r>
              <a:rPr lang="en-US" sz="2000" b="0" dirty="0"/>
              <a:t>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myAppExtension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These members can be overridden, if you need them in the extension: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/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/>
              <a:t>called at end of Scenario constructor in order to receive notification from the application that the scenario was created – useful to register an Scenario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SimulationCreated</a:t>
            </a:r>
            <a:r>
              <a:rPr lang="en-US" sz="1600" dirty="0"/>
              <a:t>:   </a:t>
            </a:r>
            <a:r>
              <a:rPr lang="en-US" sz="1600" b="0" dirty="0"/>
              <a:t>called from the Simulation’s </a:t>
            </a:r>
            <a:r>
              <a:rPr lang="en-US" sz="1600" dirty="0"/>
              <a:t>Initialize</a:t>
            </a:r>
            <a:r>
              <a:rPr lang="en-US" sz="1600" b="0" dirty="0"/>
              <a:t> method in order to receive notification from the application that the simulation was created – useful to register a Simulation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</a:t>
            </a:r>
            <a:r>
              <a:rPr lang="en-US" sz="1600" dirty="0"/>
              <a:t>:  </a:t>
            </a:r>
            <a:r>
              <a:rPr lang="en-US" sz="1600" b="0" dirty="0"/>
              <a:t>called from </a:t>
            </a:r>
            <a:r>
              <a:rPr lang="en-US" sz="1600" dirty="0" err="1"/>
              <a:t>WsfApplication</a:t>
            </a:r>
            <a:r>
              <a:rPr lang="en-US" sz="1600" b="0" dirty="0"/>
              <a:t>::</a:t>
            </a:r>
            <a:r>
              <a:rPr lang="en-US" sz="1600" dirty="0" err="1"/>
              <a:t>ProcessCommandLine</a:t>
            </a:r>
            <a:r>
              <a:rPr lang="en-US" sz="1600" b="0" dirty="0"/>
              <a:t> method to examine the current command line argument and process it if necessary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PrintGrammar</a:t>
            </a:r>
            <a:r>
              <a:rPr lang="en-US" sz="1600" dirty="0"/>
              <a:t>:  </a:t>
            </a:r>
            <a:r>
              <a:rPr lang="en-US" sz="1600" b="0" dirty="0"/>
              <a:t>prints out the extended grammar recognized by the extension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ProcessCommandLineCommands</a:t>
            </a:r>
            <a:r>
              <a:rPr lang="en-US" sz="1600" dirty="0"/>
              <a:t>:  </a:t>
            </a:r>
            <a:r>
              <a:rPr lang="en-US" sz="1600" b="0" dirty="0"/>
              <a:t>called by </a:t>
            </a:r>
            <a:r>
              <a:rPr lang="en-US" sz="1600" dirty="0" err="1"/>
              <a:t>WsfApplication</a:t>
            </a:r>
            <a:r>
              <a:rPr lang="en-US" sz="1600" b="0" dirty="0"/>
              <a:t>::</a:t>
            </a:r>
            <a:r>
              <a:rPr lang="en-US" sz="1600" dirty="0" err="1"/>
              <a:t>ProcessCommandLineCommands</a:t>
            </a:r>
            <a:r>
              <a:rPr lang="en-US" sz="1600" b="0" dirty="0"/>
              <a:t> to allow the extension to process/handle any commands it needs to recognize</a:t>
            </a:r>
            <a:endParaRPr lang="en-US" sz="1600" b="0" dirty="0">
              <a:solidFill>
                <a:srgbClr val="8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5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1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We will create an Application Extension called </a:t>
            </a:r>
            <a:r>
              <a:rPr lang="en-US" sz="2000" dirty="0" err="1"/>
              <a:t>TricorderSensorRegistration</a:t>
            </a:r>
            <a:r>
              <a:rPr lang="en-US" sz="2000" b="0" dirty="0"/>
              <a:t> which will register some new scripts</a:t>
            </a:r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TricorderSensorRegistration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This class will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>
                <a:solidFill>
                  <a:srgbClr val="660066"/>
                </a:solidFill>
              </a:rPr>
              <a:t>to receive notification that extension was added to the application – </a:t>
            </a:r>
            <a:r>
              <a:rPr lang="en-US" sz="1600" b="0" dirty="0">
                <a:solidFill>
                  <a:srgbClr val="006600"/>
                </a:solidFill>
              </a:rPr>
              <a:t>will be used to register the class </a:t>
            </a:r>
            <a:r>
              <a:rPr lang="en-US" sz="1600" dirty="0" err="1">
                <a:solidFill>
                  <a:srgbClr val="006600"/>
                </a:solidFill>
              </a:rPr>
              <a:t>ScriptTricorderSensorClass</a:t>
            </a:r>
            <a:r>
              <a:rPr lang="en-US" sz="1600" b="0" dirty="0">
                <a:solidFill>
                  <a:srgbClr val="006600"/>
                </a:solidFill>
              </a:rPr>
              <a:t> along with a number of script methods</a:t>
            </a:r>
            <a:r>
              <a:rPr lang="en-US" sz="1600" b="0" dirty="0">
                <a:solidFill>
                  <a:srgbClr val="660066"/>
                </a:solidFill>
              </a:rPr>
              <a:t>.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ScenarioCreated</a:t>
            </a:r>
            <a:r>
              <a:rPr lang="en-US" sz="1600" b="0" dirty="0"/>
              <a:t>:  </a:t>
            </a:r>
            <a:r>
              <a:rPr lang="en-US" sz="1600" b="0" dirty="0">
                <a:solidFill>
                  <a:srgbClr val="660066"/>
                </a:solidFill>
              </a:rPr>
              <a:t>called at end of Scenario constructor in order to receive notification from the application that the scenario was created – useful to register an Scenario extension if needed – </a:t>
            </a:r>
            <a:r>
              <a:rPr lang="en-US" sz="1600" b="0" dirty="0">
                <a:solidFill>
                  <a:srgbClr val="006600"/>
                </a:solidFill>
              </a:rPr>
              <a:t>will be used to register the </a:t>
            </a:r>
            <a:r>
              <a:rPr lang="en-US" sz="1600" dirty="0" err="1">
                <a:solidFill>
                  <a:srgbClr val="006600"/>
                </a:solidFill>
              </a:rPr>
              <a:t>TricorderSensor</a:t>
            </a:r>
            <a:r>
              <a:rPr lang="en-US" sz="1600" b="0" dirty="0">
                <a:solidFill>
                  <a:srgbClr val="006600"/>
                </a:solidFill>
              </a:rPr>
              <a:t> class with the scenario as a new type of sensor</a:t>
            </a:r>
          </a:p>
        </p:txBody>
      </p:sp>
    </p:spTree>
    <p:extLst>
      <p:ext uri="{BB962C8B-B14F-4D97-AF65-F5344CB8AC3E}">
        <p14:creationId xmlns:p14="http://schemas.microsoft.com/office/powerpoint/2010/main" val="80108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1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9761"/>
            <a:ext cx="9144000" cy="201791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Inspect the file </a:t>
            </a:r>
            <a:r>
              <a:rPr lang="en-US" b="1" dirty="0"/>
              <a:t>TricorderSensor.hpp</a:t>
            </a:r>
            <a:r>
              <a:rPr lang="en-US" b="0" dirty="0"/>
              <a:t> to become familiar with the class methods and attributes of the </a:t>
            </a:r>
            <a:r>
              <a:rPr lang="en-US" b="1" dirty="0" err="1"/>
              <a:t>ScriptTricorderSensorClass</a:t>
            </a:r>
            <a:r>
              <a:rPr lang="en-US" b="0" dirty="0"/>
              <a:t> class that is defined at the bottom of the file (we will add “stuff” to this class in Exercise 3)</a:t>
            </a:r>
          </a:p>
          <a:p>
            <a:r>
              <a:rPr lang="en-US" b="0" dirty="0"/>
              <a:t>Notice the new script sensor class </a:t>
            </a:r>
            <a:r>
              <a:rPr lang="en-US" b="1" dirty="0" err="1"/>
              <a:t>ScriptTricorderSensorClass</a:t>
            </a:r>
            <a:r>
              <a:rPr lang="en-US" b="0" dirty="0"/>
              <a:t> has been sub-classed from </a:t>
            </a:r>
            <a:r>
              <a:rPr lang="en-US" b="1" dirty="0" err="1"/>
              <a:t>WsfScriptSensorClass</a:t>
            </a:r>
            <a:r>
              <a:rPr lang="en-US" b="1" dirty="0"/>
              <a:t> </a:t>
            </a:r>
            <a:r>
              <a:rPr lang="en-US" b="0" dirty="0"/>
              <a:t>(which is derived from </a:t>
            </a:r>
            <a:r>
              <a:rPr lang="en-US" dirty="0" err="1"/>
              <a:t>UtScriptTypes</a:t>
            </a:r>
            <a:r>
              <a:rPr lang="en-US" b="0" dirty="0"/>
              <a:t>)</a:t>
            </a:r>
          </a:p>
          <a:p>
            <a:endParaRPr lang="en-US" dirty="0"/>
          </a:p>
        </p:txBody>
      </p:sp>
      <p:pic>
        <p:nvPicPr>
          <p:cNvPr id="5" name="Picture 6" descr="classWsfScriptSensor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635" y="3828218"/>
            <a:ext cx="1724025" cy="1828800"/>
          </a:xfrm>
          <a:prstGeom prst="rect">
            <a:avLst/>
          </a:prstGeom>
          <a:noFill/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07885" y="5657018"/>
            <a:ext cx="0" cy="337754"/>
          </a:xfrm>
          <a:prstGeom prst="line">
            <a:avLst/>
          </a:prstGeom>
          <a:noFill/>
          <a:ln w="9525">
            <a:solidFill>
              <a:srgbClr val="CC00FF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4910" y="5994772"/>
            <a:ext cx="1885950" cy="254000"/>
          </a:xfrm>
          <a:prstGeom prst="rect">
            <a:avLst/>
          </a:prstGeom>
          <a:solidFill>
            <a:srgbClr val="FFFFCC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0"/>
              <a:t>ScriptTricorderSensorClass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45741" y="4064554"/>
                <a:ext cx="5452134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The script interface 'class'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latin typeface="Consolas" panose="020B0609020204030204" pitchFamily="49" charset="0"/>
                  </a:rPr>
                  <a:t>: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b="1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WsfScriptSensorClass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::string</a:t>
                </a:r>
                <a:r>
                  <a:rPr lang="en-US" sz="12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2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                        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UtScriptTypes</a:t>
                </a:r>
                <a:r>
                  <a:rPr lang="en-US" sz="1200" b="1" dirty="0">
                    <a:latin typeface="Consolas" panose="020B0609020204030204" pitchFamily="49" charset="0"/>
                  </a:rPr>
                  <a:t>*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aTypesPtr</a:t>
                </a:r>
                <a:r>
                  <a:rPr lang="en-US" sz="12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~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b="1" dirty="0">
                    <a:latin typeface="Consolas" panose="020B0609020204030204" pitchFamily="49" charset="0"/>
                  </a:rPr>
                  <a:t>()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200" b="1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2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	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};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41" y="4064554"/>
                <a:ext cx="5452134" cy="2123658"/>
              </a:xfrm>
              <a:prstGeom prst="rect">
                <a:avLst/>
              </a:prstGeom>
              <a:blipFill>
                <a:blip r:embed="rId3"/>
                <a:stretch>
                  <a:fillRect t="-287" b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915417" y="4306331"/>
            <a:ext cx="2428103" cy="166816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48832" y="4854149"/>
            <a:ext cx="2677299" cy="372759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5530" y="3305119"/>
            <a:ext cx="1719130" cy="254000"/>
          </a:xfrm>
          <a:prstGeom prst="rect">
            <a:avLst/>
          </a:prstGeom>
          <a:solidFill>
            <a:srgbClr val="FFFFCC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0" dirty="0" err="1"/>
              <a:t>UtScriptTypes</a:t>
            </a:r>
            <a:endParaRPr lang="en-US" sz="1000" b="0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1207885" y="3559119"/>
            <a:ext cx="0" cy="269099"/>
          </a:xfrm>
          <a:prstGeom prst="line">
            <a:avLst/>
          </a:prstGeom>
          <a:noFill/>
          <a:ln w="9525">
            <a:solidFill>
              <a:srgbClr val="000099"/>
            </a:solidFill>
            <a:prstDash val="solid"/>
            <a:round/>
            <a:headEnd type="triangle" w="sm" len="sm"/>
            <a:tailEnd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92171" y="2992649"/>
            <a:ext cx="66518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Notice the constructor takes two parameters:  the class name (a string) and a pointer to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UtScriptTypes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(which maintains a list of all the script type classes)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3782" y="4310453"/>
            <a:ext cx="2286000" cy="166816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1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041"/>
            <a:ext cx="9143999" cy="5592981"/>
          </a:xfrm>
        </p:spPr>
        <p:txBody>
          <a:bodyPr>
            <a:normAutofit fontScale="77500" lnSpcReduction="20000"/>
          </a:bodyPr>
          <a:lstStyle/>
          <a:p>
            <a:pPr marL="226473" indent="0">
              <a:spcBef>
                <a:spcPts val="0"/>
              </a:spcBef>
              <a:buNone/>
            </a:pPr>
            <a:r>
              <a:rPr lang="en-US" b="0" dirty="0"/>
              <a:t>In file </a:t>
            </a:r>
            <a:r>
              <a:rPr lang="en-US" dirty="0"/>
              <a:t>SensorPluginRegistration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pPr>
              <a:spcBef>
                <a:spcPts val="0"/>
              </a:spcBef>
            </a:pPr>
            <a:r>
              <a:rPr lang="en-US" b="0" dirty="0"/>
              <a:t>Complete </a:t>
            </a:r>
            <a:r>
              <a:rPr lang="en-US" b="1" dirty="0" err="1"/>
              <a:t>TricorderSensorRegistration</a:t>
            </a:r>
            <a:r>
              <a:rPr lang="en-US" b="0" dirty="0"/>
              <a:t>::</a:t>
            </a:r>
            <a:r>
              <a:rPr lang="en-US" b="1" dirty="0" err="1"/>
              <a:t>AddedToApplication</a:t>
            </a:r>
            <a:r>
              <a:rPr lang="en-US" b="0" dirty="0"/>
              <a:t>()</a:t>
            </a:r>
          </a:p>
          <a:p>
            <a:r>
              <a:rPr lang="en-US" dirty="0"/>
              <a:t>Task 1</a:t>
            </a:r>
            <a:r>
              <a:rPr lang="en-US" b="0" dirty="0"/>
              <a:t>:  Register the new script class </a:t>
            </a:r>
            <a:r>
              <a:rPr lang="en-US" b="1" dirty="0" err="1"/>
              <a:t>ScriptTricorderSensorClass</a:t>
            </a:r>
            <a:r>
              <a:rPr lang="en-US" b="0" dirty="0"/>
              <a:t> with the </a:t>
            </a:r>
            <a:r>
              <a:rPr lang="en-US" b="1" dirty="0" err="1"/>
              <a:t>UtScriptTypes</a:t>
            </a:r>
            <a:r>
              <a:rPr lang="en-US" b="1" dirty="0"/>
              <a:t> </a:t>
            </a:r>
            <a:r>
              <a:rPr lang="en-US" b="0" dirty="0"/>
              <a:t>class, which maintains a list of script classes derived from </a:t>
            </a:r>
            <a:r>
              <a:rPr lang="en-US" b="0" dirty="0" err="1"/>
              <a:t>UtScriptTypes</a:t>
            </a:r>
            <a:endParaRPr lang="en-US" b="0" dirty="0"/>
          </a:p>
          <a:p>
            <a:r>
              <a:rPr lang="en-US" b="0" dirty="0"/>
              <a:t>Use the </a:t>
            </a:r>
            <a:r>
              <a:rPr lang="en-US" dirty="0" err="1"/>
              <a:t>WsfApplication</a:t>
            </a:r>
            <a:r>
              <a:rPr lang="en-US" b="0" dirty="0"/>
              <a:t> parameter object </a:t>
            </a:r>
            <a:r>
              <a:rPr lang="en-US" dirty="0" err="1"/>
              <a:t>aApplication</a:t>
            </a:r>
            <a:r>
              <a:rPr lang="en-US" b="0" dirty="0"/>
              <a:t> to add/register the class </a:t>
            </a:r>
            <a:r>
              <a:rPr lang="en-US" dirty="0" err="1"/>
              <a:t>ScriptTricorderSensorClass</a:t>
            </a:r>
            <a:r>
              <a:rPr lang="en-US" b="0" dirty="0"/>
              <a:t> to the list of script classes maintained in the </a:t>
            </a:r>
            <a:r>
              <a:rPr lang="en-US" dirty="0" err="1"/>
              <a:t>UtScriptTypes</a:t>
            </a:r>
            <a:r>
              <a:rPr lang="en-US" dirty="0"/>
              <a:t> </a:t>
            </a:r>
            <a:r>
              <a:rPr lang="en-US" b="0" dirty="0"/>
              <a:t>list</a:t>
            </a:r>
          </a:p>
          <a:p>
            <a:pPr marL="914400" lvl="1" indent="-304800">
              <a:lnSpc>
                <a:spcPct val="120000"/>
              </a:lnSpc>
            </a:pPr>
            <a:r>
              <a:rPr lang="en-US" b="0" dirty="0"/>
              <a:t>Part 1: Invoke </a:t>
            </a:r>
            <a:r>
              <a:rPr lang="en-US" dirty="0" err="1"/>
              <a:t>aApplication</a:t>
            </a:r>
            <a:r>
              <a:rPr lang="en-US" b="0" dirty="0" err="1"/>
              <a:t>.</a:t>
            </a:r>
            <a:r>
              <a:rPr lang="en-US" dirty="0" err="1"/>
              <a:t>GetScriptTypes</a:t>
            </a:r>
            <a:r>
              <a:rPr lang="en-US" b="0" dirty="0"/>
              <a:t>() to get a pointer to the </a:t>
            </a:r>
            <a:r>
              <a:rPr lang="en-US" dirty="0" err="1"/>
              <a:t>UtScriptTypes</a:t>
            </a:r>
            <a:r>
              <a:rPr lang="en-US" b="0" dirty="0"/>
              <a:t> list, which is maintained in the </a:t>
            </a:r>
            <a:r>
              <a:rPr lang="en-US" dirty="0" err="1"/>
              <a:t>WsfApplication</a:t>
            </a:r>
            <a:r>
              <a:rPr lang="en-US" b="0" dirty="0"/>
              <a:t> class</a:t>
            </a:r>
          </a:p>
          <a:p>
            <a:pPr marL="914400" lvl="1" indent="-304800">
              <a:lnSpc>
                <a:spcPct val="120000"/>
              </a:lnSpc>
            </a:pPr>
            <a:r>
              <a:rPr lang="en-US" b="0" dirty="0"/>
              <a:t>Part 2: Using this </a:t>
            </a:r>
            <a:r>
              <a:rPr lang="en-US" dirty="0" err="1"/>
              <a:t>UtScriptTypes</a:t>
            </a:r>
            <a:r>
              <a:rPr lang="en-US" b="0" dirty="0"/>
              <a:t> pointer, invoke the </a:t>
            </a:r>
            <a:r>
              <a:rPr lang="en-US" dirty="0"/>
              <a:t>Register</a:t>
            </a:r>
            <a:r>
              <a:rPr lang="en-US" b="0" dirty="0"/>
              <a:t>() method:</a:t>
            </a:r>
          </a:p>
          <a:p>
            <a:pPr marL="1260475" lvl="2" indent="-303213">
              <a:lnSpc>
                <a:spcPct val="120000"/>
              </a:lnSpc>
            </a:pPr>
            <a:r>
              <a:rPr lang="en-US" dirty="0" err="1"/>
              <a:t>UtScriptTypes</a:t>
            </a:r>
            <a:r>
              <a:rPr lang="en-US" b="0" dirty="0"/>
              <a:t>::</a:t>
            </a:r>
            <a:r>
              <a:rPr lang="en-US" dirty="0"/>
              <a:t>Register</a:t>
            </a:r>
            <a:r>
              <a:rPr lang="en-US" b="0" dirty="0"/>
              <a:t>() takes a single input argument: </a:t>
            </a:r>
          </a:p>
          <a:p>
            <a:pPr marL="1600200" lvl="3" indent="-303213">
              <a:lnSpc>
                <a:spcPct val="120000"/>
              </a:lnSpc>
            </a:pPr>
            <a:r>
              <a:rPr lang="en-US" b="0" dirty="0"/>
              <a:t>a </a:t>
            </a:r>
            <a:r>
              <a:rPr lang="en-US" dirty="0" err="1"/>
              <a:t>unique_ptr</a:t>
            </a:r>
            <a:r>
              <a:rPr lang="en-US" b="0" dirty="0"/>
              <a:t> to a class derived from </a:t>
            </a:r>
            <a:r>
              <a:rPr lang="en-US" dirty="0" err="1"/>
              <a:t>UtScriptTypes</a:t>
            </a:r>
            <a:r>
              <a:rPr lang="en-US" b="0" dirty="0"/>
              <a:t> (specifically our </a:t>
            </a:r>
            <a:r>
              <a:rPr lang="en-US" dirty="0" err="1"/>
              <a:t>ScriptTricorderSensorClass</a:t>
            </a:r>
            <a:r>
              <a:rPr lang="en-US" b="0" dirty="0"/>
              <a:t> class) </a:t>
            </a:r>
          </a:p>
          <a:p>
            <a:pPr marL="1600200" lvl="3" indent="-303213">
              <a:lnSpc>
                <a:spcPct val="120000"/>
              </a:lnSpc>
            </a:pPr>
            <a:r>
              <a:rPr lang="en-US" b="0" dirty="0"/>
              <a:t>Note:  when creating the </a:t>
            </a:r>
            <a:r>
              <a:rPr lang="en-US" dirty="0" err="1"/>
              <a:t>unique_ptr</a:t>
            </a:r>
            <a:r>
              <a:rPr lang="en-US" b="0" dirty="0"/>
              <a:t>&lt;</a:t>
            </a:r>
            <a:r>
              <a:rPr lang="en-US" dirty="0" err="1"/>
              <a:t>ScriptTricorderSensorClass</a:t>
            </a:r>
            <a:r>
              <a:rPr lang="en-US" b="0" dirty="0"/>
              <a:t>&gt; object, the constructor </a:t>
            </a:r>
            <a:r>
              <a:rPr lang="en-US" dirty="0" err="1"/>
              <a:t>ScriptTricorderSensorClass</a:t>
            </a:r>
            <a:r>
              <a:rPr lang="en-US" b="0" dirty="0"/>
              <a:t>(</a:t>
            </a:r>
            <a:r>
              <a:rPr lang="en-US" dirty="0"/>
              <a:t>string</a:t>
            </a:r>
            <a:r>
              <a:rPr lang="en-US" b="0" dirty="0"/>
              <a:t>, </a:t>
            </a:r>
            <a:r>
              <a:rPr lang="en-US" dirty="0" err="1"/>
              <a:t>UtScriptTypes</a:t>
            </a:r>
            <a:r>
              <a:rPr lang="en-US" b="0" dirty="0"/>
              <a:t> *) is invoked</a:t>
            </a:r>
          </a:p>
          <a:p>
            <a:pPr marL="1600200" lvl="3" indent="-303213">
              <a:lnSpc>
                <a:spcPct val="120000"/>
              </a:lnSpc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You will need to pass in the name of the class (“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TricorderSensor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”) and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UtScriptTypes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pointer, which can be obtained by invoking    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GetApplication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()-&gt;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GetScriptTypes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6598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25375" y="3597908"/>
            <a:ext cx="7220468" cy="358346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1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SensorPluginRegistration.cpp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956024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AddedToApplication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application object parameter to add the script tricorder class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to the script types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the script class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ScenarioCreated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2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scenario object parameter to add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class to the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list of sensor types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Name the new sensor type "TRICORDER_SENSOR"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5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819397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err="1"/>
              <a:t>Tricorders</a:t>
            </a:r>
            <a:r>
              <a:rPr lang="en-US" b="0" dirty="0"/>
              <a:t> are fictional sensors used in the </a:t>
            </a:r>
            <a:r>
              <a:rPr lang="en-US" b="0" i="1" dirty="0"/>
              <a:t>Star Trek </a:t>
            </a:r>
            <a:r>
              <a:rPr lang="en-US" b="0" dirty="0"/>
              <a:t>television series   </a:t>
            </a:r>
          </a:p>
          <a:p>
            <a:r>
              <a:rPr lang="en-US" b="0" dirty="0"/>
              <a:t>Create a new </a:t>
            </a:r>
            <a:r>
              <a:rPr lang="en-US" dirty="0"/>
              <a:t>AFSIM</a:t>
            </a:r>
            <a:r>
              <a:rPr lang="en-US" b="0" dirty="0"/>
              <a:t> sensor type called </a:t>
            </a:r>
            <a:r>
              <a:rPr lang="en-US" dirty="0"/>
              <a:t>TRICORDER_SENSOR</a:t>
            </a:r>
          </a:p>
          <a:p>
            <a:r>
              <a:rPr lang="en-US" b="0" dirty="0"/>
              <a:t>The </a:t>
            </a:r>
            <a:r>
              <a:rPr lang="en-US" dirty="0"/>
              <a:t>TRICORDER_SENSOR</a:t>
            </a:r>
            <a:r>
              <a:rPr lang="en-US" b="0" dirty="0"/>
              <a:t> should:</a:t>
            </a:r>
          </a:p>
          <a:p>
            <a:pPr lvl="1"/>
            <a:r>
              <a:rPr lang="en-US" b="0" dirty="0"/>
              <a:t>Detect and track “Life Forms”</a:t>
            </a:r>
          </a:p>
          <a:p>
            <a:pPr lvl="1"/>
            <a:r>
              <a:rPr lang="en-US" b="0" dirty="0"/>
              <a:t>Identify specific types of Life Forms</a:t>
            </a:r>
          </a:p>
          <a:p>
            <a:pPr lvl="1"/>
            <a:r>
              <a:rPr lang="en-US" b="0" dirty="0"/>
              <a:t>Assess the health of each Life Form</a:t>
            </a:r>
          </a:p>
          <a:p>
            <a:endParaRPr lang="en-US" b="0" dirty="0"/>
          </a:p>
        </p:txBody>
      </p:sp>
      <p:pic>
        <p:nvPicPr>
          <p:cNvPr id="8" name="Picture 4" descr="MCBS01673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7313" y="3813175"/>
            <a:ext cx="1693862" cy="2047875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1125" y="4560888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</a:t>
            </a:r>
            <a:r>
              <a:rPr lang="en-US" sz="1400" dirty="0">
                <a:solidFill>
                  <a:srgbClr val="000000"/>
                </a:solidFill>
              </a:rPr>
              <a:t>Documentation</a:t>
            </a:r>
            <a:r>
              <a:rPr lang="en-US" sz="1400" b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771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1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53" y="1172029"/>
            <a:ext cx="8927757" cy="4954137"/>
          </a:xfrm>
        </p:spPr>
        <p:txBody>
          <a:bodyPr>
            <a:normAutofit fontScale="77500" lnSpcReduction="2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SensorPluginRegistration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b="0" dirty="0"/>
              <a:t>Complete </a:t>
            </a:r>
            <a:r>
              <a:rPr lang="en-US" b="1" dirty="0" err="1"/>
              <a:t>TricorderSensorRegistration</a:t>
            </a:r>
            <a:r>
              <a:rPr lang="en-US" b="1" dirty="0"/>
              <a:t>::</a:t>
            </a:r>
            <a:r>
              <a:rPr lang="en-US" b="1" dirty="0" err="1"/>
              <a:t>ScenarioCreated</a:t>
            </a:r>
            <a:r>
              <a:rPr lang="en-US" b="0" dirty="0"/>
              <a:t>()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 2</a:t>
            </a:r>
            <a:r>
              <a:rPr lang="en-US" b="0" dirty="0"/>
              <a:t>:  Add the class </a:t>
            </a:r>
            <a:r>
              <a:rPr lang="en-US" b="1" dirty="0" err="1"/>
              <a:t>TricorderSensor</a:t>
            </a:r>
            <a:r>
              <a:rPr lang="en-US" b="1" dirty="0"/>
              <a:t> </a:t>
            </a:r>
            <a:r>
              <a:rPr lang="en-US" b="0" dirty="0"/>
              <a:t>to the list of </a:t>
            </a:r>
            <a:r>
              <a:rPr lang="en-US" b="1" dirty="0" err="1"/>
              <a:t>WsfSensorTypes</a:t>
            </a:r>
            <a:r>
              <a:rPr lang="en-US" b="0" dirty="0"/>
              <a:t> maintained in the scenario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The </a:t>
            </a:r>
            <a:r>
              <a:rPr lang="en-US" dirty="0" err="1"/>
              <a:t>WsfScenario</a:t>
            </a:r>
            <a:r>
              <a:rPr lang="en-US" b="0" dirty="0"/>
              <a:t> class (the </a:t>
            </a:r>
            <a:r>
              <a:rPr lang="en-US" dirty="0" err="1"/>
              <a:t>aScenario</a:t>
            </a:r>
            <a:r>
              <a:rPr lang="en-US" b="0" dirty="0"/>
              <a:t> object) maintains a list of classes that implement sensor types, i.e., are derived from </a:t>
            </a:r>
            <a:r>
              <a:rPr lang="en-US" dirty="0" err="1"/>
              <a:t>WsfSensor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0" dirty="0"/>
              <a:t>Part1:  Use the </a:t>
            </a:r>
            <a:r>
              <a:rPr lang="en-US" dirty="0" err="1"/>
              <a:t>WsfScenario</a:t>
            </a:r>
            <a:r>
              <a:rPr lang="en-US" b="0" dirty="0"/>
              <a:t> object </a:t>
            </a:r>
            <a:r>
              <a:rPr lang="en-US" dirty="0" err="1"/>
              <a:t>aScenario</a:t>
            </a:r>
            <a:r>
              <a:rPr lang="en-US" b="0" dirty="0"/>
              <a:t> to get the sensor types list by invoking: </a:t>
            </a:r>
            <a:r>
              <a:rPr lang="en-US" dirty="0" err="1"/>
              <a:t>WsfSensorTypes</a:t>
            </a:r>
            <a:r>
              <a:rPr lang="en-US" b="0" dirty="0"/>
              <a:t>::</a:t>
            </a:r>
            <a:r>
              <a:rPr lang="en-US" dirty="0"/>
              <a:t>Get</a:t>
            </a:r>
            <a:r>
              <a:rPr lang="en-US" b="0" dirty="0"/>
              <a:t>(</a:t>
            </a:r>
            <a:r>
              <a:rPr lang="en-US" dirty="0" err="1"/>
              <a:t>aScenario</a:t>
            </a:r>
            <a:r>
              <a:rPr lang="en-US" b="0" dirty="0"/>
              <a:t>)</a:t>
            </a:r>
          </a:p>
          <a:p>
            <a:pPr marL="1371600" lvl="2" indent="-303213">
              <a:lnSpc>
                <a:spcPct val="120000"/>
              </a:lnSpc>
            </a:pPr>
            <a:r>
              <a:rPr lang="en-US" b="0" dirty="0"/>
              <a:t>Get() is a static method that does not require an object for invocation, and  returns the </a:t>
            </a:r>
            <a:r>
              <a:rPr lang="en-US" b="0" dirty="0" err="1"/>
              <a:t>WsfSensorTypes</a:t>
            </a:r>
            <a:r>
              <a:rPr lang="en-US" b="0" dirty="0"/>
              <a:t> list stored in the </a:t>
            </a:r>
            <a:r>
              <a:rPr lang="en-US" dirty="0" err="1"/>
              <a:t>aScenario</a:t>
            </a:r>
            <a:r>
              <a:rPr lang="en-US" b="0" dirty="0"/>
              <a:t> object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Part2:  On the </a:t>
            </a:r>
            <a:r>
              <a:rPr lang="en-US" dirty="0" err="1"/>
              <a:t>WsfSensorTypes</a:t>
            </a:r>
            <a:r>
              <a:rPr lang="en-US" b="0" dirty="0"/>
              <a:t> object returned, invoke the </a:t>
            </a:r>
            <a:r>
              <a:rPr lang="en-US" dirty="0"/>
              <a:t>add</a:t>
            </a:r>
            <a:r>
              <a:rPr lang="en-US" b="0" dirty="0"/>
              <a:t>() method</a:t>
            </a:r>
          </a:p>
          <a:p>
            <a:pPr marL="1371600" lvl="2" indent="-303213">
              <a:lnSpc>
                <a:spcPct val="120000"/>
              </a:lnSpc>
            </a:pPr>
            <a:r>
              <a:rPr lang="en-US" b="0" dirty="0"/>
              <a:t>The </a:t>
            </a:r>
            <a:r>
              <a:rPr lang="en-US" dirty="0"/>
              <a:t>add</a:t>
            </a:r>
            <a:r>
              <a:rPr lang="en-US" b="0" dirty="0"/>
              <a:t>() method takes two arguments:</a:t>
            </a:r>
          </a:p>
          <a:p>
            <a:pPr marL="1773238" lvl="3" indent="-303213">
              <a:lnSpc>
                <a:spcPct val="120000"/>
              </a:lnSpc>
            </a:pPr>
            <a:r>
              <a:rPr lang="en-US" b="0" dirty="0"/>
              <a:t>The name of the new sensor type:  “TRICORDER_SENSOR”</a:t>
            </a:r>
          </a:p>
          <a:p>
            <a:pPr marL="1773238" lvl="3" indent="-303213">
              <a:lnSpc>
                <a:spcPct val="120000"/>
              </a:lnSpc>
            </a:pPr>
            <a:r>
              <a:rPr lang="en-US" b="0" dirty="0"/>
              <a:t>A unique pointer to the sensor type class:  </a:t>
            </a:r>
            <a:r>
              <a:rPr lang="en-US" dirty="0" err="1"/>
              <a:t>unique_ptr</a:t>
            </a:r>
            <a:r>
              <a:rPr lang="en-US" b="0" dirty="0"/>
              <a:t>&lt;</a:t>
            </a:r>
            <a:r>
              <a:rPr lang="en-US" dirty="0" err="1"/>
              <a:t>TricorderSensor</a:t>
            </a:r>
            <a:r>
              <a:rPr lang="en-US" b="0" dirty="0"/>
              <a:t>&gt;</a:t>
            </a:r>
          </a:p>
          <a:p>
            <a:pPr marL="2174875" lvl="4" indent="-303213">
              <a:lnSpc>
                <a:spcPct val="120000"/>
              </a:lnSpc>
            </a:pPr>
            <a:r>
              <a:rPr lang="en-US" b="0" dirty="0"/>
              <a:t>Remember, creating the unique pointer invokes the </a:t>
            </a:r>
            <a:r>
              <a:rPr lang="en-US" b="0" dirty="0" err="1"/>
              <a:t>TricorderSensor</a:t>
            </a:r>
            <a:r>
              <a:rPr lang="en-US" b="0" dirty="0"/>
              <a:t> class constructor, which requires the scenario object </a:t>
            </a:r>
            <a:r>
              <a:rPr lang="en-US" dirty="0" err="1"/>
              <a:t>aScenario</a:t>
            </a:r>
            <a:r>
              <a:rPr lang="en-US" b="0" dirty="0"/>
              <a:t> as its argument</a:t>
            </a:r>
          </a:p>
          <a:p>
            <a:pPr lvl="1">
              <a:lnSpc>
                <a:spcPct val="120000"/>
              </a:lnSpc>
            </a:pPr>
            <a:endParaRPr lang="en-US" b="0" dirty="0"/>
          </a:p>
          <a:p>
            <a:pPr lvl="1">
              <a:lnSpc>
                <a:spcPct val="120000"/>
              </a:lnSpc>
            </a:pPr>
            <a:endParaRPr lang="en-US" b="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979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54211" y="4938597"/>
            <a:ext cx="7235213" cy="370721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1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SensorPluginRegistration.cpp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032968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AddedToApplication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application object parameter to add the script tricorder class to the script types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the script class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ScenarioCreated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2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scenario object parameter to add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class to the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list of sensor types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Name the new sensor type "TRICORDER_SENSOR“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"TRICORDER_SENSOR"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818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919" y="1600203"/>
            <a:ext cx="8594123" cy="4525963"/>
          </a:xfrm>
        </p:spPr>
        <p:txBody>
          <a:bodyPr/>
          <a:lstStyle/>
          <a:p>
            <a:r>
              <a:rPr lang="en-US" b="0" dirty="0"/>
              <a:t>What happens when we create an Application Extension?</a:t>
            </a:r>
          </a:p>
          <a:p>
            <a:pPr lvl="1"/>
            <a:r>
              <a:rPr lang="en-US" b="0" dirty="0"/>
              <a:t>When and how do the plugin methods get invoked?</a:t>
            </a:r>
          </a:p>
          <a:p>
            <a:pPr lvl="1"/>
            <a:r>
              <a:rPr lang="en-US" b="0" dirty="0"/>
              <a:t>When do the </a:t>
            </a:r>
            <a:r>
              <a:rPr lang="en-US" dirty="0" err="1"/>
              <a:t>WsfApplicationExtension</a:t>
            </a:r>
            <a:r>
              <a:rPr lang="en-US" b="0" dirty="0"/>
              <a:t> methods get invoked?</a:t>
            </a:r>
          </a:p>
          <a:p>
            <a:pPr lvl="1"/>
            <a:r>
              <a:rPr lang="en-US" b="0" dirty="0"/>
              <a:t>When and how do the </a:t>
            </a:r>
            <a:r>
              <a:rPr lang="en-US" dirty="0" err="1"/>
              <a:t>ProcessInput</a:t>
            </a:r>
            <a:r>
              <a:rPr lang="en-US" b="0" dirty="0"/>
              <a:t>() and </a:t>
            </a:r>
            <a:r>
              <a:rPr lang="en-US" dirty="0"/>
              <a:t>Initialize</a:t>
            </a:r>
            <a:r>
              <a:rPr lang="en-US" b="0" dirty="0"/>
              <a:t>() methods get invoked?</a:t>
            </a:r>
          </a:p>
        </p:txBody>
      </p:sp>
    </p:spTree>
    <p:extLst>
      <p:ext uri="{BB962C8B-B14F-4D97-AF65-F5344CB8AC3E}">
        <p14:creationId xmlns:p14="http://schemas.microsoft.com/office/powerpoint/2010/main" val="3986069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8"/>
            <a:ext cx="0" cy="455279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96369" y="3137442"/>
            <a:ext cx="266631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8153" y="3276600"/>
            <a:ext cx="5904847" cy="0"/>
          </a:xfrm>
          <a:prstGeom prst="line">
            <a:avLst/>
          </a:prstGeom>
          <a:ln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923120" y="3200400"/>
            <a:ext cx="1884684" cy="17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rgbClr val="7030A0"/>
                </a:solidFill>
              </a:rPr>
              <a:t>SensorPluginRegistration.cpp:WsfPluginSetup</a:t>
            </a:r>
            <a:r>
              <a:rPr lang="en-US" sz="700" b="1" dirty="0">
                <a:solidFill>
                  <a:srgbClr val="7030A0"/>
                </a:solidFill>
              </a:rPr>
              <a:t>()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137442"/>
            <a:ext cx="0" cy="1391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7" y="3645941"/>
            <a:ext cx="6630907" cy="650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1224" y="3437293"/>
            <a:ext cx="5391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tricorder_sensor_registration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TricorderSensorRegistration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36" name="Straight Connector 35"/>
          <p:cNvCxnSpPr>
            <a:stCxn id="23" idx="2"/>
          </p:cNvCxnSpPr>
          <p:nvPr/>
        </p:nvCxnSpPr>
        <p:spPr>
          <a:xfrm>
            <a:off x="1865462" y="3376520"/>
            <a:ext cx="0" cy="27297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4195" y="3088814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WsfPluginSetup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430227" y="2582749"/>
            <a:ext cx="1517904" cy="208987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TricorderSensorRegistration</a:t>
            </a:r>
            <a:r>
              <a:rPr lang="en-US" sz="7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527" y="3921825"/>
            <a:ext cx="861832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WsfStandardApplication</a:t>
            </a:r>
            <a:r>
              <a:rPr lang="en-US" sz="2000" dirty="0"/>
              <a:t> constructor utilizes the plugin manager to find and load </a:t>
            </a:r>
            <a:r>
              <a:rPr lang="en-US" sz="2000" b="1" dirty="0"/>
              <a:t>all</a:t>
            </a:r>
            <a:r>
              <a:rPr lang="en-US" sz="2000" dirty="0"/>
              <a:t> plugins </a:t>
            </a:r>
            <a:r>
              <a:rPr lang="en-US" sz="2400" dirty="0"/>
              <a:t>(</a:t>
            </a:r>
            <a:r>
              <a:rPr lang="en-US" dirty="0"/>
              <a:t>including those in the training folders - because of the </a:t>
            </a:r>
            <a:r>
              <a:rPr lang="en-US" dirty="0" err="1"/>
              <a:t>cmake</a:t>
            </a:r>
            <a:r>
              <a:rPr lang="en-US" dirty="0"/>
              <a:t> option WSF_ADD_EXTENSION_PATH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02" y="4758481"/>
            <a:ext cx="83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plugin found, executes </a:t>
            </a:r>
            <a:r>
              <a:rPr lang="en-US" b="1" dirty="0" err="1"/>
              <a:t>WsfPluginSetup</a:t>
            </a:r>
            <a:r>
              <a:rPr lang="en-US" dirty="0"/>
              <a:t> (note: this causes our sensor exercise plugin’s </a:t>
            </a:r>
            <a:r>
              <a:rPr lang="en-US" b="1" dirty="0" err="1"/>
              <a:t>WsfPluginSetup</a:t>
            </a:r>
            <a:r>
              <a:rPr lang="en-US" dirty="0"/>
              <a:t> function to execute)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879" y="5312299"/>
            <a:ext cx="853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causes our sensor exercise’s </a:t>
            </a:r>
            <a:r>
              <a:rPr lang="en-US" sz="1600" dirty="0" err="1"/>
              <a:t>TricorderSensorRegistration</a:t>
            </a:r>
            <a:r>
              <a:rPr lang="en-US" sz="1600" dirty="0"/>
              <a:t> class, which is an Application Extension, to be </a:t>
            </a:r>
            <a:r>
              <a:rPr lang="en-US" sz="1600" u="sng" dirty="0"/>
              <a:t>created</a:t>
            </a:r>
            <a:r>
              <a:rPr lang="en-US" sz="1600" dirty="0"/>
              <a:t> and </a:t>
            </a:r>
            <a:r>
              <a:rPr lang="en-US" sz="1600" u="sng" dirty="0"/>
              <a:t>registered</a:t>
            </a:r>
            <a:r>
              <a:rPr lang="en-US" sz="1600" dirty="0"/>
              <a:t> with </a:t>
            </a:r>
            <a:r>
              <a:rPr lang="en-US" sz="1600" dirty="0">
                <a:solidFill>
                  <a:srgbClr val="0000CC"/>
                </a:solidFill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528" y="1537265"/>
            <a:ext cx="23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First,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creates a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named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26274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465" y="5831492"/>
            <a:ext cx="853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b="1"/>
              <a:t>RegisterExtension</a:t>
            </a:r>
            <a:r>
              <a:rPr lang="en-US" sz="1600" b="1" dirty="0"/>
              <a:t> </a:t>
            </a:r>
            <a:r>
              <a:rPr lang="en-US" sz="1600" dirty="0"/>
              <a:t>then invokes </a:t>
            </a:r>
            <a:r>
              <a:rPr lang="en-US" sz="1600" b="1" dirty="0" err="1"/>
              <a:t>WsfApplicationExtension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(), which is overridden by </a:t>
            </a:r>
            <a:r>
              <a:rPr lang="en-US" sz="1600" b="1" dirty="0" err="1"/>
              <a:t>TricorderSensorRegistration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</a:t>
            </a:r>
            <a:endParaRPr lang="en-US" sz="1600" dirty="0">
              <a:solidFill>
                <a:srgbClr val="0000CC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262749" y="3830681"/>
            <a:ext cx="4230980" cy="133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21061" y="363411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8309" y="6359710"/>
            <a:ext cx="7890882" cy="5001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AddedToApplication</a:t>
            </a:r>
            <a:r>
              <a:rPr lang="en-US" sz="1600" dirty="0"/>
              <a:t>() registers “</a:t>
            </a:r>
            <a:r>
              <a:rPr lang="en-US" sz="1600" b="1" dirty="0" err="1"/>
              <a:t>TricorderSensor</a:t>
            </a:r>
            <a:r>
              <a:rPr lang="en-US" sz="1600" dirty="0"/>
              <a:t>” as a new script type class</a:t>
            </a:r>
            <a:endParaRPr lang="en-US" sz="1600" dirty="0">
              <a:solidFill>
                <a:srgbClr val="0000CC"/>
              </a:solidFill>
            </a:endParaRPr>
          </a:p>
          <a:p>
            <a:pPr marL="344488" lvl="1"/>
            <a:endParaRPr lang="en-US" sz="1050" dirty="0"/>
          </a:p>
        </p:txBody>
      </p:sp>
      <p:sp>
        <p:nvSpPr>
          <p:cNvPr id="33" name="Down Arrow 32"/>
          <p:cNvSpPr/>
          <p:nvPr/>
        </p:nvSpPr>
        <p:spPr>
          <a:xfrm>
            <a:off x="4200593" y="2289440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3" grpId="0"/>
      <p:bldP spid="23" grpId="0" animBg="1"/>
      <p:bldP spid="30" grpId="0"/>
      <p:bldP spid="43" grpId="0"/>
      <p:bldP spid="21" grpId="0" animBg="1"/>
      <p:bldP spid="7" grpId="0"/>
      <p:bldP spid="10" grpId="0"/>
      <p:bldP spid="31" grpId="0"/>
      <p:bldP spid="11" grpId="0"/>
      <p:bldP spid="37" grpId="0"/>
      <p:bldP spid="39" grpId="0"/>
      <p:bldP spid="40" grpId="0" animBg="1"/>
      <p:bldP spid="3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31782"/>
            <a:ext cx="8876871" cy="840908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sz="2000" dirty="0"/>
              <a:t>Mission</a:t>
            </a:r>
            <a:r>
              <a:rPr lang="en-US" sz="2000" b="0" dirty="0"/>
              <a:t> then registers all of the necessary </a:t>
            </a:r>
            <a:r>
              <a:rPr lang="en-US" sz="2000" b="0" i="1" dirty="0"/>
              <a:t>predefined</a:t>
            </a:r>
            <a:r>
              <a:rPr lang="en-US" sz="2000" b="0" dirty="0"/>
              <a:t> extensions with </a:t>
            </a:r>
            <a:r>
              <a:rPr lang="en-US" sz="2000" b="0" dirty="0">
                <a:solidFill>
                  <a:srgbClr val="0000CC"/>
                </a:solidFill>
              </a:rPr>
              <a:t>app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002" y="318714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1103" y="29801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2" y="359796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1103" y="339092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22" name="Rectangle 21"/>
          <p:cNvSpPr>
            <a:spLocks noChangeAspect="1"/>
          </p:cNvSpPr>
          <p:nvPr/>
        </p:nvSpPr>
        <p:spPr>
          <a:xfrm>
            <a:off x="3430227" y="2582749"/>
            <a:ext cx="1517904" cy="208987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4200593" y="2289440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603682" y="5688804"/>
            <a:ext cx="8540317" cy="747897"/>
          </a:xfrm>
          <a:prstGeom prst="rect">
            <a:avLst/>
          </a:prstGeom>
          <a:solidFill>
            <a:schemeClr val="bg1"/>
          </a:solidFill>
        </p:spPr>
        <p:txBody>
          <a:bodyPr wrap="square" bIns="0" rtlCol="0">
            <a:spAutoFit/>
          </a:bodyPr>
          <a:lstStyle/>
          <a:p>
            <a:pPr marL="230188" indent="-230188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itchFamily="34" charset="0"/>
                <a:cs typeface="Arial" pitchFamily="34" charset="0"/>
              </a:rPr>
              <a:t>TricorderRegistration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600" u="sng" dirty="0">
                <a:latin typeface="Arial" pitchFamily="34" charset="0"/>
                <a:cs typeface="Arial" pitchFamily="34" charset="0"/>
              </a:rPr>
              <a:t>creates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u="sng" dirty="0">
                <a:latin typeface="Arial" pitchFamily="34" charset="0"/>
                <a:cs typeface="Arial" pitchFamily="34" charset="0"/>
              </a:rPr>
              <a:t>adds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TRICORDER_SENSOR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type to the list of sensor types, so that they can have their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methods invoked when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TRICORDER_SENSOR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commands are found in the scenario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58743"/>
            <a:ext cx="8876871" cy="153996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then creates the scenario and invokes the </a:t>
            </a:r>
            <a:r>
              <a:rPr lang="en-US" b="0" dirty="0" err="1"/>
              <a:t>WsfScenario</a:t>
            </a:r>
            <a:r>
              <a:rPr lang="en-US" b="0" dirty="0"/>
              <a:t> constructor:   </a:t>
            </a:r>
            <a:r>
              <a:rPr lang="en-US" sz="19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WsfScenario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98503" lvl="1" indent="-228600"/>
            <a:r>
              <a:rPr lang="en-US" b="0" dirty="0"/>
              <a:t>This constructor invokes the </a:t>
            </a:r>
            <a:r>
              <a:rPr lang="en-US" dirty="0" err="1"/>
              <a:t>WsfApplication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dirty="0"/>
              <a:t>()</a:t>
            </a:r>
            <a:r>
              <a:rPr lang="en-US" b="0" dirty="0"/>
              <a:t> method </a:t>
            </a:r>
          </a:p>
          <a:p>
            <a:pPr marL="498503" lvl="1" indent="-228600"/>
            <a:r>
              <a:rPr lang="en-US" b="0" dirty="0"/>
              <a:t>This, in turn, invokes </a:t>
            </a:r>
            <a:r>
              <a:rPr lang="en-US" dirty="0" err="1"/>
              <a:t>ScenarioCreated</a:t>
            </a:r>
            <a:r>
              <a:rPr lang="en-US" dirty="0"/>
              <a:t>()</a:t>
            </a:r>
            <a:r>
              <a:rPr lang="en-US" b="0" dirty="0"/>
              <a:t> for all registered application extensions (including our </a:t>
            </a:r>
            <a:r>
              <a:rPr lang="en-US" dirty="0" err="1"/>
              <a:t>TricorderRegistration</a:t>
            </a:r>
            <a:r>
              <a:rPr lang="en-US" b="0" dirty="0"/>
              <a:t> extension)</a:t>
            </a:r>
          </a:p>
          <a:p>
            <a:pPr marL="1314450" lvl="3" indent="-230188"/>
            <a:endParaRPr lang="en-US" sz="1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3430227" y="2582749"/>
            <a:ext cx="1517904" cy="208987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200593" y="2289440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/>
      <p:bldP spid="26" grpId="0"/>
      <p:bldP spid="31" grpId="0"/>
      <p:bldP spid="18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1994063" y="275774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3872"/>
            <a:ext cx="9039339" cy="2541412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en-US" b="0" dirty="0"/>
              <a:t> methods</a:t>
            </a:r>
          </a:p>
          <a:p>
            <a:pPr marL="1544638" lvl="3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the </a:t>
            </a:r>
            <a:r>
              <a:rPr lang="en-US" dirty="0" err="1"/>
              <a:t>TricorderSensor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 to handle </a:t>
            </a:r>
            <a:r>
              <a:rPr lang="en-US" dirty="0" err="1"/>
              <a:t>TricorderSensor</a:t>
            </a:r>
            <a:r>
              <a:rPr lang="en-US" b="0" dirty="0"/>
              <a:t> commands (there are none)</a:t>
            </a:r>
          </a:p>
          <a:p>
            <a:pPr marL="1544638" lvl="3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the </a:t>
            </a:r>
            <a:r>
              <a:rPr lang="en-US" dirty="0" err="1"/>
              <a:t>TricorderMode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 to handle </a:t>
            </a:r>
            <a:r>
              <a:rPr lang="en-US" dirty="0"/>
              <a:t>mode</a:t>
            </a:r>
            <a:r>
              <a:rPr lang="en-US" b="0" dirty="0"/>
              <a:t> commands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registered scenario extension’s </a:t>
            </a:r>
            <a:r>
              <a:rPr lang="en-US" dirty="0" err="1"/>
              <a:t>ProcessInput</a:t>
            </a:r>
            <a:r>
              <a:rPr lang="en-US" b="0" dirty="0"/>
              <a:t>() – has no effect since there is no </a:t>
            </a:r>
            <a:r>
              <a:rPr lang="en-US" dirty="0" err="1"/>
              <a:t>ProcessInput</a:t>
            </a:r>
            <a:r>
              <a:rPr lang="en-US" b="0" dirty="0"/>
              <a:t> defined in the </a:t>
            </a:r>
            <a:r>
              <a:rPr lang="en-US" dirty="0" err="1"/>
              <a:t>TricorderRegistration</a:t>
            </a:r>
            <a:r>
              <a:rPr lang="en-US" b="0" dirty="0"/>
              <a:t> class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00831" y="6363706"/>
            <a:ext cx="75637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a </a:t>
            </a:r>
            <a:r>
              <a:rPr lang="en-US" sz="14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object is created when a </a:t>
            </a:r>
            <a:r>
              <a:rPr lang="en-US" sz="14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block command is encountered in the scenario input files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1368313" y="2596581"/>
            <a:ext cx="1225296" cy="1687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TricorderSensor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1994064" y="3280741"/>
            <a:ext cx="365464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62732" y="3067755"/>
            <a:ext cx="1941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994064" y="3536285"/>
            <a:ext cx="3654646" cy="1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65215" y="3317809"/>
            <a:ext cx="27558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TricorderMode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900225" y="1904284"/>
            <a:ext cx="0" cy="196596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84574" y="3776522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7901" y="3559338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900226" y="3776515"/>
            <a:ext cx="1384348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40" grpId="0" animBg="1"/>
      <p:bldP spid="40" grpId="1" animBg="1"/>
      <p:bldP spid="41" grpId="0" animBg="1"/>
      <p:bldP spid="44" grpId="0"/>
      <p:bldP spid="46" grpId="0"/>
      <p:bldP spid="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" y="3952530"/>
            <a:ext cx="8876871" cy="180165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which, invokes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WsfScenario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LoadFromFile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CompleteLoad</a:t>
            </a:r>
            <a:r>
              <a:rPr lang="en-US" b="0" dirty="0"/>
              <a:t>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each scenario extension’s Complete()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Then invokes each scenario extension’s Complete2()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664500" y="3356013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7621" y="3124922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CompleteLoad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286846" y="3374164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0173" y="3177452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Complete(…)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89118" y="3526564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01029" y="3329852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Complete2(…)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29166" y="5706756"/>
            <a:ext cx="66354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None of our classes inherit </a:t>
            </a:r>
            <a:r>
              <a:rPr lang="en-US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WsfScenarioExtension</a:t>
            </a:r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no Complete or Complete2 are defined that need to be called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892259" y="1919578"/>
            <a:ext cx="10739" cy="1814098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929250" y="3370872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939608" y="3532150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49" name="Rectangle 48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7" name="Down Arrow 56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7154"/>
            <a:ext cx="8876871" cy="2008803"/>
          </a:xfrm>
        </p:spPr>
        <p:txBody>
          <a:bodyPr rIns="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creates the Simulation by executing: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.CreateSimulation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, …)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900" b="0" dirty="0"/>
          </a:p>
          <a:p>
            <a:pPr marL="574675" indent="-2905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CreateSimulation</a:t>
            </a:r>
            <a:r>
              <a:rPr lang="en-US" b="0" dirty="0"/>
              <a:t> invokes the </a:t>
            </a:r>
            <a:r>
              <a:rPr lang="en-US" b="0" dirty="0" err="1"/>
              <a:t>WsfSimulation</a:t>
            </a:r>
            <a:r>
              <a:rPr lang="en-US" b="0" dirty="0"/>
              <a:t> object’s constructor (with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argument)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CreateSimulation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3743" y="3022166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26" name="Rectangle 25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  <a:blipFill>
                <a:blip r:embed="rId3"/>
                <a:stretch>
                  <a:fillRect t="-775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1" name="Rectangle 30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You gain hands-on knowledge about:</a:t>
            </a:r>
          </a:p>
          <a:p>
            <a:pPr lvl="1"/>
            <a:r>
              <a:rPr lang="en-US" b="0" dirty="0"/>
              <a:t>Creating an Application Extension</a:t>
            </a:r>
          </a:p>
          <a:p>
            <a:pPr lvl="2"/>
            <a:r>
              <a:rPr lang="en-US" b="0" dirty="0"/>
              <a:t>Necessary to support a new script type</a:t>
            </a:r>
          </a:p>
          <a:p>
            <a:pPr lvl="1"/>
            <a:r>
              <a:rPr lang="en-US" b="0" dirty="0"/>
              <a:t>Create a new type of sensor </a:t>
            </a:r>
          </a:p>
          <a:p>
            <a:pPr lvl="1"/>
            <a:r>
              <a:rPr lang="en-US" b="0" dirty="0"/>
              <a:t>Implementing an </a:t>
            </a:r>
            <a:r>
              <a:rPr lang="en-US" dirty="0" err="1"/>
              <a:t>AttemptToDetect</a:t>
            </a:r>
            <a:r>
              <a:rPr lang="en-US" b="0" dirty="0"/>
              <a:t> method for a single-</a:t>
            </a:r>
            <a:r>
              <a:rPr lang="en-US" b="0" dirty="0" err="1"/>
              <a:t>moded</a:t>
            </a:r>
            <a:r>
              <a:rPr lang="en-US" b="0" dirty="0"/>
              <a:t> passive sensor </a:t>
            </a:r>
          </a:p>
          <a:p>
            <a:pPr lvl="1"/>
            <a:r>
              <a:rPr lang="en-US" b="0" dirty="0"/>
              <a:t>Implementing an </a:t>
            </a:r>
            <a:r>
              <a:rPr lang="en-US" dirty="0" err="1"/>
              <a:t>UpdateTrack</a:t>
            </a:r>
            <a:r>
              <a:rPr lang="en-US" b="0" dirty="0"/>
              <a:t> method to set life form track data</a:t>
            </a:r>
          </a:p>
          <a:p>
            <a:pPr lvl="1"/>
            <a:r>
              <a:rPr lang="en-US" b="0" dirty="0"/>
              <a:t>Use of platform types and categories to identify life forms </a:t>
            </a:r>
          </a:p>
          <a:p>
            <a:pPr lvl="1"/>
            <a:r>
              <a:rPr lang="en-US" b="0" dirty="0"/>
              <a:t>Use of platform damage information as a health indicator </a:t>
            </a:r>
          </a:p>
          <a:p>
            <a:pPr lvl="1"/>
            <a:r>
              <a:rPr lang="en-US" b="0" dirty="0"/>
              <a:t>Creating and using a script class for the new sensor  </a:t>
            </a:r>
          </a:p>
        </p:txBody>
      </p:sp>
      <p:pic>
        <p:nvPicPr>
          <p:cNvPr id="4" name="Picture 5" descr="MCj029913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029200"/>
            <a:ext cx="915904" cy="1289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19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3"/>
                <a:ext cx="9138194" cy="2011981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sz="22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3"/>
                <a:ext cx="9138194" cy="2011981"/>
              </a:xfrm>
              <a:blipFill>
                <a:blip r:embed="rId3"/>
                <a:stretch>
                  <a:fillRect t="-606" r="-1534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35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sz="1900" b="0" dirty="0"/>
              </a:p>
              <a:p>
                <a:pPr marL="212725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  <a:blipFill>
                <a:blip r:embed="rId3"/>
                <a:stretch>
                  <a:fillRect t="-487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423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461963" indent="-23653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</a:t>
                </a:r>
                <a:endParaRPr lang="en-US" sz="21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22816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	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  <a:blipFill>
                <a:blip r:embed="rId3"/>
                <a:stretch>
                  <a:fillRect t="-458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7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WsfApplicationExtension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0" dirty="0">
                    <a:latin typeface="Consolas" panose="020B0609020204030204" pitchFamily="49" charset="0"/>
                  </a:rPr>
                  <a:t>(</a:t>
                </a:r>
                <a:r>
                  <a:rPr lang="en-US" b="0" dirty="0"/>
                  <a:t>where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  <a:blipFill>
                <a:blip r:embed="rId3"/>
                <a:stretch>
                  <a:fillRect t="-482" r="-2602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84574" y="3788244"/>
            <a:ext cx="4211795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23887" y="3583536"/>
            <a:ext cx="2582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6532" y="6482926"/>
            <a:ext cx="86290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</a:t>
            </a:r>
            <a:r>
              <a:rPr lang="en-US" sz="1600" b="1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TricorderRegistration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does not override </a:t>
            </a:r>
            <a:r>
              <a:rPr lang="en-US" sz="1600" b="1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this call has no effect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064053" cy="262006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</a:t>
                </a:r>
                <a:endParaRPr lang="en-US" sz="18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sz="1900" b="0" dirty="0">
                  <a:solidFill>
                    <a:srgbClr val="009900"/>
                  </a:solidFill>
                </a:endParaRPr>
              </a:p>
              <a:p>
                <a:pPr marL="798513" lvl="1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>
                    <a:solidFill>
                      <a:srgbClr val="009900"/>
                    </a:solidFill>
                  </a:rPr>
                  <a:t>This notifies all registered event observers that the simulation is about to be initialized</a:t>
                </a:r>
                <a:endParaRPr lang="en-US" sz="1400" b="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064053" cy="2620069"/>
              </a:xfrm>
              <a:blipFill>
                <a:blip r:embed="rId3"/>
                <a:stretch>
                  <a:fillRect t="-465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52" y="6446286"/>
            <a:ext cx="8479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we do not create any simulation observers, so the notification has no effect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19264" y="583360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WsfObserver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SimulationInitializing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(this)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1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Initialize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Initialize() </a:t>
                </a:r>
                <a:r>
                  <a:rPr lang="en-US" b="0" dirty="0"/>
                  <a:t>on all the simulation extensions</a:t>
                </a:r>
              </a:p>
              <a:p>
                <a:pPr marL="798513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000" b="0" dirty="0">
                    <a:solidFill>
                      <a:srgbClr val="0DAEFF"/>
                    </a:solidFill>
                  </a:rPr>
                  <a:t>However, there is no simulation extension for sensors</a:t>
                </a:r>
                <a:endParaRPr lang="en-US" sz="1600" b="0" dirty="0">
                  <a:solidFill>
                    <a:srgbClr val="0DAEFF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4133" y="3256871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38601" y="3455459"/>
            <a:ext cx="3031750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42081" y="3455459"/>
            <a:ext cx="2513893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3" name="Rectangle 32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6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6665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adds all available platforms to the simulation’s platform list</a:t>
                </a:r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Finally,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sets the simulation state to </a:t>
                </a:r>
                <a:r>
                  <a:rPr lang="en-US" sz="1900" b="0" dirty="0" err="1">
                    <a:solidFill>
                      <a:srgbClr val="0000CC"/>
                    </a:solidFill>
                    <a:latin typeface="Arial Narrow" panose="020B0606020202030204" pitchFamily="34" charset="0"/>
                  </a:rPr>
                  <a:t>cPENDING_START</a:t>
                </a:r>
                <a:endParaRPr lang="en-US" sz="1900" b="0" dirty="0">
                  <a:solidFill>
                    <a:srgbClr val="0000CC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666565"/>
              </a:xfrm>
              <a:blipFill>
                <a:blip r:embed="rId3"/>
                <a:stretch>
                  <a:fillRect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31" y="1165851"/>
            <a:ext cx="4037731" cy="1127858"/>
          </a:xfrm>
          <a:prstGeom prst="rect">
            <a:avLst/>
          </a:prstGeom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430227" y="2596580"/>
            <a:ext cx="1517904" cy="179509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TricorderSensorRegistration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4200593" y="229561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359346" cy="4525963"/>
          </a:xfrm>
        </p:spPr>
        <p:txBody>
          <a:bodyPr/>
          <a:lstStyle/>
          <a:p>
            <a:r>
              <a:rPr lang="en-US" b="0" dirty="0"/>
              <a:t>The previous animation only focuses on creating an Application Extension</a:t>
            </a:r>
          </a:p>
          <a:p>
            <a:r>
              <a:rPr lang="en-US" b="0" dirty="0"/>
              <a:t>In future exercises, we will create Scenario Extensions and see animations covering that process in more detail</a:t>
            </a:r>
          </a:p>
          <a:p>
            <a:r>
              <a:rPr lang="en-US" b="0" dirty="0"/>
              <a:t>In future exercises, we will create Simulation Extensions and see animations covering that process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1610774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exercise focuses on creating a new sensor (derived from </a:t>
            </a:r>
            <a:r>
              <a:rPr lang="en-US" dirty="0" err="1"/>
              <a:t>WsfSensor</a:t>
            </a:r>
            <a:r>
              <a:rPr lang="en-US" b="0" dirty="0"/>
              <a:t>) and a new sensor mode (derived from </a:t>
            </a:r>
            <a:r>
              <a:rPr lang="en-US" dirty="0" err="1"/>
              <a:t>WsfSensorMode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understanding the </a:t>
            </a:r>
            <a:r>
              <a:rPr lang="en-US" dirty="0" err="1"/>
              <a:t>TricorderSensor</a:t>
            </a:r>
            <a:r>
              <a:rPr lang="en-US" b="0" dirty="0"/>
              <a:t> class and the </a:t>
            </a:r>
            <a:r>
              <a:rPr lang="en-US" dirty="0" err="1"/>
              <a:t>TricorderMode</a:t>
            </a:r>
            <a:r>
              <a:rPr lang="en-US" b="0" dirty="0"/>
              <a:t> class</a:t>
            </a:r>
          </a:p>
          <a:p>
            <a:pPr lvl="1"/>
            <a:r>
              <a:rPr lang="en-US" b="0" dirty="0"/>
              <a:t>implementing parts of the </a:t>
            </a:r>
            <a:r>
              <a:rPr lang="en-US" dirty="0" err="1"/>
              <a:t>TricorderSensor</a:t>
            </a:r>
            <a:r>
              <a:rPr lang="en-US" b="0" dirty="0"/>
              <a:t> class and the </a:t>
            </a:r>
            <a:r>
              <a:rPr lang="en-US" dirty="0" err="1"/>
              <a:t>TricorderMode</a:t>
            </a:r>
            <a:r>
              <a:rPr lang="en-US" b="0" dirty="0"/>
              <a:t> class</a:t>
            </a:r>
          </a:p>
          <a:p>
            <a:pPr lvl="1"/>
            <a:r>
              <a:rPr lang="en-US" b="0" dirty="0"/>
              <a:t>Using </a:t>
            </a:r>
            <a:r>
              <a:rPr lang="en-US" b="0" dirty="0" err="1"/>
              <a:t>ProcessInput</a:t>
            </a:r>
            <a:r>
              <a:rPr lang="en-US" b="0" dirty="0"/>
              <a:t> to handle a </a:t>
            </a:r>
            <a:r>
              <a:rPr lang="en-US" dirty="0" err="1"/>
              <a:t>TricorderSensor’s</a:t>
            </a:r>
            <a:r>
              <a:rPr lang="en-US" b="0" dirty="0"/>
              <a:t> input</a:t>
            </a:r>
          </a:p>
          <a:p>
            <a:pPr lvl="1"/>
            <a:r>
              <a:rPr lang="en-US" b="0" dirty="0"/>
              <a:t>Using Initialize to ensure all member variables are given initial values at start of a simulation</a:t>
            </a:r>
          </a:p>
        </p:txBody>
      </p:sp>
    </p:spTree>
    <p:extLst>
      <p:ext uri="{BB962C8B-B14F-4D97-AF65-F5344CB8AC3E}">
        <p14:creationId xmlns:p14="http://schemas.microsoft.com/office/powerpoint/2010/main" val="2386214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4954137"/>
          </a:xfrm>
        </p:spPr>
        <p:txBody>
          <a:bodyPr/>
          <a:lstStyle/>
          <a:p>
            <a:r>
              <a:rPr lang="en-US" b="0" dirty="0"/>
              <a:t>Inspect class </a:t>
            </a:r>
            <a:r>
              <a:rPr lang="en-US" dirty="0" err="1"/>
              <a:t>TricorderSensor</a:t>
            </a:r>
            <a:r>
              <a:rPr lang="en-US" b="0" dirty="0"/>
              <a:t> in the file </a:t>
            </a:r>
            <a:r>
              <a:rPr lang="en-US" b="1" dirty="0"/>
              <a:t>TricorderSensor.hpp</a:t>
            </a:r>
            <a:r>
              <a:rPr lang="en-US" b="0" dirty="0"/>
              <a:t> and note the inheritance from </a:t>
            </a:r>
            <a:r>
              <a:rPr lang="en-US" dirty="0" err="1"/>
              <a:t>WsfSensor</a:t>
            </a:r>
            <a:r>
              <a:rPr lang="en-US" b="0" dirty="0"/>
              <a:t> as well as the class attributes and functions assumed for our solution.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7980" y="3124200"/>
                <a:ext cx="674415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A standard tricorder sensor for sensing living things.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4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400" b="1" dirty="0">
                    <a:latin typeface="Consolas" panose="020B0609020204030204" pitchFamily="49" charset="0"/>
                  </a:rPr>
                  <a:t>: 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 </a:t>
                </a:r>
                <a:r>
                  <a:rPr lang="en-US" sz="14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endParaRPr lang="en-US" sz="14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   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400" b="1" dirty="0"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1400" b="1" dirty="0">
                  <a:latin typeface="Consolas" panose="020B0609020204030204" pitchFamily="49" charset="0"/>
                </a:endParaRP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4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//! Constructor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explicit</a:t>
                </a:r>
                <a:r>
                  <a:rPr lang="en-US" sz="1400" b="1" dirty="0">
                    <a:latin typeface="Consolas" panose="020B0609020204030204" pitchFamily="49" charset="0"/>
                  </a:rPr>
                  <a:t> </a:t>
                </a:r>
                <a:r>
                  <a:rPr lang="en-US" sz="14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en-US" sz="1400" b="1" dirty="0">
                    <a:latin typeface="Consolas" panose="020B0609020204030204" pitchFamily="49" charset="0"/>
                  </a:rPr>
                  <a:t>(</a:t>
                </a:r>
                <a:r>
                  <a:rPr lang="en-US" sz="14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WsfScenario</a:t>
                </a:r>
                <a:r>
                  <a:rPr lang="en-US" sz="14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4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aScenario</a:t>
                </a:r>
                <a:r>
                  <a:rPr lang="en-US" sz="14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400" b="1" dirty="0">
                  <a:latin typeface="Consolas" panose="020B0609020204030204" pitchFamily="49" charset="0"/>
                </a:endParaRPr>
              </a:p>
              <a:p>
                <a:r>
                  <a:rPr lang="it-IT" sz="1400" b="1" dirty="0">
                    <a:latin typeface="Consolas" panose="020B0609020204030204" pitchFamily="49" charset="0"/>
                  </a:rPr>
                  <a:t>      </a:t>
                </a:r>
                <a:r>
                  <a:rPr lang="it-IT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it-IT" sz="1400" b="1" dirty="0">
                    <a:latin typeface="Consolas" panose="020B0609020204030204" pitchFamily="49" charset="0"/>
                  </a:rPr>
                  <a:t>&amp; </a:t>
                </a:r>
                <a:r>
                  <a:rPr lang="it-IT" sz="140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operator=</a:t>
                </a:r>
                <a:r>
                  <a:rPr lang="it-IT" sz="1400" b="1" dirty="0">
                    <a:latin typeface="Consolas" panose="020B0609020204030204" pitchFamily="49" charset="0"/>
                  </a:rPr>
                  <a:t>(</a:t>
                </a:r>
                <a:r>
                  <a:rPr lang="it-IT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 TricorderSensor</a:t>
                </a:r>
                <a:r>
                  <a:rPr lang="it-IT" sz="1400" b="1" dirty="0">
                    <a:latin typeface="Consolas" panose="020B0609020204030204" pitchFamily="49" charset="0"/>
                  </a:rPr>
                  <a:t>&amp;) = </a:t>
                </a:r>
                <a:r>
                  <a:rPr lang="it-IT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delete</a:t>
                </a:r>
                <a:r>
                  <a:rPr lang="it-IT" sz="14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400" b="1" dirty="0">
                  <a:latin typeface="Consolas" panose="020B0609020204030204" pitchFamily="49" charset="0"/>
                </a:endParaRP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4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//! Virtual destructor</a:t>
                </a:r>
              </a:p>
              <a:p>
                <a:r>
                  <a:rPr lang="en-US" sz="1400" b="1" dirty="0">
                    <a:latin typeface="Consolas" panose="020B0609020204030204" pitchFamily="49" charset="0"/>
                  </a:rPr>
                  <a:t>      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~</a:t>
                </a:r>
                <a:r>
                  <a:rPr lang="en-US" sz="14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en-US" sz="1400" b="1" dirty="0">
                    <a:latin typeface="Consolas" panose="020B0609020204030204" pitchFamily="49" charset="0"/>
                  </a:rPr>
                  <a:t>() </a:t>
                </a:r>
                <a:r>
                  <a:rPr lang="en-US" sz="14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400" b="1" dirty="0">
                    <a:latin typeface="Consolas" panose="020B0609020204030204" pitchFamily="49" charset="0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400" b="1" dirty="0">
                    <a:latin typeface="Consolas" panose="020B0609020204030204" pitchFamily="49" charset="0"/>
                  </a:rPr>
                  <a:t> = </a:t>
                </a:r>
                <a:r>
                  <a:rPr lang="en-US" sz="14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4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4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400" b="1" dirty="0">
                    <a:latin typeface="Consolas" panose="020B0609020204030204" pitchFamily="49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4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80" y="3124200"/>
                <a:ext cx="6744154" cy="3139321"/>
              </a:xfrm>
              <a:prstGeom prst="rect">
                <a:avLst/>
              </a:prstGeom>
              <a:blipFill>
                <a:blip r:embed="rId2"/>
                <a:stretch>
                  <a:fillRect l="-271"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52800" y="3352800"/>
            <a:ext cx="1981200" cy="304800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5084063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Before working on this lab, you should: </a:t>
            </a:r>
          </a:p>
          <a:p>
            <a:pPr lvl="1"/>
            <a:r>
              <a:rPr lang="en-US" b="0" dirty="0"/>
              <a:t>Be familiar with </a:t>
            </a:r>
            <a:r>
              <a:rPr lang="en-US" dirty="0"/>
              <a:t>WIZARD</a:t>
            </a:r>
            <a:r>
              <a:rPr lang="en-US" b="0" dirty="0"/>
              <a:t> and the </a:t>
            </a:r>
            <a:r>
              <a:rPr lang="en-US" dirty="0"/>
              <a:t>AFSIM</a:t>
            </a:r>
            <a:r>
              <a:rPr lang="en-US" b="0" dirty="0"/>
              <a:t> scripting Language</a:t>
            </a:r>
          </a:p>
          <a:p>
            <a:pPr lvl="2"/>
            <a:r>
              <a:rPr lang="en-US" dirty="0"/>
              <a:t>AFSIM</a:t>
            </a:r>
            <a:r>
              <a:rPr lang="en-US" b="0" dirty="0"/>
              <a:t> analyst course or equivalent experience is recommended</a:t>
            </a:r>
          </a:p>
          <a:p>
            <a:pPr lvl="1"/>
            <a:r>
              <a:rPr lang="en-US" b="0" dirty="0"/>
              <a:t>Have available and be familiar with using </a:t>
            </a:r>
            <a:r>
              <a:rPr lang="en-US" dirty="0"/>
              <a:t>Microsoft® Visual Studio 2017® </a:t>
            </a:r>
            <a:r>
              <a:rPr lang="en-US" b="0" dirty="0"/>
              <a:t>or newer, to compile an application</a:t>
            </a:r>
          </a:p>
          <a:p>
            <a:pPr lvl="1"/>
            <a:r>
              <a:rPr lang="en-US" b="0" dirty="0"/>
              <a:t>Be familiar with using Microsoft Windows® Explorer</a:t>
            </a:r>
          </a:p>
          <a:p>
            <a:pPr lvl="1"/>
            <a:r>
              <a:rPr lang="en-US" b="0" dirty="0"/>
              <a:t>Have completed the Module “Building AFSIM with CMAKE”</a:t>
            </a:r>
          </a:p>
          <a:p>
            <a:pPr lvl="2"/>
            <a:r>
              <a:rPr lang="en-US" b="0" dirty="0"/>
              <a:t>Be familiar with using </a:t>
            </a:r>
            <a:r>
              <a:rPr lang="en-US" b="0" dirty="0" err="1"/>
              <a:t>cmake-gui</a:t>
            </a:r>
            <a:endParaRPr lang="en-US" b="0" dirty="0"/>
          </a:p>
          <a:p>
            <a:pPr lvl="2"/>
            <a:r>
              <a:rPr lang="en-US" b="0" dirty="0"/>
              <a:t>Be familiar with executing </a:t>
            </a:r>
            <a:r>
              <a:rPr lang="en-US" b="0" dirty="0" err="1"/>
              <a:t>cmake</a:t>
            </a:r>
            <a:r>
              <a:rPr lang="en-US" b="0" dirty="0"/>
              <a:t> (if developing on Linux) 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Note:  you can perform these training exercises in Linux </a:t>
            </a:r>
          </a:p>
          <a:p>
            <a:pPr lvl="2"/>
            <a:r>
              <a:rPr lang="en-US" b="0" dirty="0"/>
              <a:t>but you will be much more on your own in terms of support, as many instructors are not familiar with Linux</a:t>
            </a:r>
          </a:p>
        </p:txBody>
      </p:sp>
    </p:spTree>
    <p:extLst>
      <p:ext uri="{BB962C8B-B14F-4D97-AF65-F5344CB8AC3E}">
        <p14:creationId xmlns:p14="http://schemas.microsoft.com/office/powerpoint/2010/main" val="152053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89257"/>
            <a:ext cx="670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Clone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AttemptToDetect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Settings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aSettings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GetLifeFormTypeCount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aModeNameId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GetLifeFormTypeEntry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aModeNameId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aEntry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      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...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};</a:t>
            </a:r>
          </a:p>
          <a:p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//! The sensor-specific list of modes (not valid until Initialize is called)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//! Required by the default sensor scheduler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*&gt;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mTricorderModeList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//! Get the name of the script class associated with this class.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is necessary for proper </a:t>
            </a:r>
            <a:r>
              <a:rPr lang="en-US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downcasts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in the scripting language.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GetScriptClassName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050" b="1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 flipV="1">
            <a:off x="4572000" y="2286001"/>
            <a:ext cx="1561514" cy="83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33514" y="2658070"/>
            <a:ext cx="2617063" cy="923330"/>
          </a:xfrm>
          <a:prstGeom prst="rect">
            <a:avLst/>
          </a:prstGeom>
          <a:solidFill>
            <a:schemeClr val="bg1"/>
          </a:solidFill>
          <a:ln>
            <a:solidFill>
              <a:srgbClr val="88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Called by the chain of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ProcessInput’s</a:t>
            </a:r>
            <a:r>
              <a:rPr lang="en-US" dirty="0">
                <a:latin typeface="Arial" pitchFamily="34" charset="0"/>
                <a:cs typeface="Arial" pitchFamily="34" charset="0"/>
              </a:rPr>
              <a:t> invoked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during scenario load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4419600" y="1819365"/>
            <a:ext cx="1713914" cy="31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33514" y="1219200"/>
            <a:ext cx="2467342" cy="1200329"/>
          </a:xfrm>
          <a:prstGeom prst="rect">
            <a:avLst/>
          </a:prstGeom>
          <a:solidFill>
            <a:schemeClr val="bg1"/>
          </a:solidFill>
          <a:ln>
            <a:solidFill>
              <a:srgbClr val="88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Called by the chain of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Initialize’s</a:t>
            </a:r>
            <a:r>
              <a:rPr lang="en-US" dirty="0">
                <a:latin typeface="Arial" pitchFamily="34" charset="0"/>
                <a:cs typeface="Arial" pitchFamily="34" charset="0"/>
              </a:rPr>
              <a:t> invoked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during simulation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initialization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5410200"/>
            <a:ext cx="4267200" cy="152400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2050192"/>
            <a:ext cx="4342228" cy="1286132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4954137"/>
          </a:xfrm>
        </p:spPr>
        <p:txBody>
          <a:bodyPr/>
          <a:lstStyle/>
          <a:p>
            <a:r>
              <a:rPr lang="en-US" b="0" dirty="0"/>
              <a:t>Inspect class </a:t>
            </a:r>
            <a:r>
              <a:rPr lang="en-US" dirty="0" err="1"/>
              <a:t>TricorderSensorMode</a:t>
            </a:r>
            <a:r>
              <a:rPr lang="en-US" b="0" dirty="0"/>
              <a:t> in the file </a:t>
            </a:r>
            <a:r>
              <a:rPr lang="en-US" b="1" dirty="0"/>
              <a:t>TricorderSensor.hpp</a:t>
            </a:r>
            <a:r>
              <a:rPr lang="en-US" b="0" dirty="0"/>
              <a:t> and note the inheritance from </a:t>
            </a:r>
            <a:r>
              <a:rPr lang="en-US" dirty="0" err="1"/>
              <a:t>WsfSensorMode</a:t>
            </a:r>
            <a:r>
              <a:rPr lang="en-US" b="0" dirty="0"/>
              <a:t> as well as the class attributes and functions assumed for our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15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TricorderSensor.hpp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8646" y="1143000"/>
                <a:ext cx="6705600" cy="5424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WsfSensorMode</a:t>
                </a:r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aSrc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05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operator=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TricorderMode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aSrc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WsfMode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05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Clone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 bool </a:t>
                </a:r>
                <a:r>
                  <a:rPr lang="en-US" sz="105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</a:t>
                </a:r>
                <a:r>
                  <a:rPr lang="en-US" sz="1050" b="1" dirty="0">
                    <a:latin typeface="Consolas" panose="020B0609020204030204" pitchFamily="49" charset="0"/>
                  </a:rPr>
                  <a:t>(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aSensorPtr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050" b="1" dirty="0">
                    <a:latin typeface="Consolas" panose="020B0609020204030204" pitchFamily="49" charset="0"/>
                  </a:rPr>
                  <a:t>(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AttemptToDetect</a:t>
                </a:r>
                <a:r>
                  <a:rPr lang="en-US" sz="1050" b="1" dirty="0">
                    <a:latin typeface="Consolas" panose="020B0609020204030204" pitchFamily="49" charset="0"/>
                  </a:rPr>
                  <a:t>(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  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aTargetPtr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::Settings&amp;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aSettings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WsfSensorResult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aResult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override;</a:t>
                </a: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UpdateTrack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WsfTrack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   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aTrackPtr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  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aTargetPtr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WsfSensorResult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 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aResult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override;</a:t>
                </a: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Deselect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{}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Select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{}</a:t>
                </a: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ApplyMeasurementErrors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::Result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aResult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05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GetLifeReading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aTargetPtr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05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05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IsLifeForm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05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05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aTargetPtr</a:t>
                </a:r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6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endParaRPr lang="en-US" sz="105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0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6" y="1143000"/>
                <a:ext cx="6705600" cy="542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6" idx="1"/>
          </p:cNvCxnSpPr>
          <p:nvPr/>
        </p:nvCxnSpPr>
        <p:spPr>
          <a:xfrm flipH="1" flipV="1">
            <a:off x="4102446" y="2849343"/>
            <a:ext cx="875714" cy="7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578446" y="1773108"/>
            <a:ext cx="2552114" cy="6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30560" y="1172943"/>
            <a:ext cx="2467342" cy="1200329"/>
          </a:xfrm>
          <a:prstGeom prst="rect">
            <a:avLst/>
          </a:prstGeom>
          <a:solidFill>
            <a:schemeClr val="bg1"/>
          </a:solidFill>
          <a:ln>
            <a:solidFill>
              <a:srgbClr val="88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Called by the chain of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Initialize’s</a:t>
            </a:r>
            <a:r>
              <a:rPr lang="en-US" dirty="0">
                <a:latin typeface="Arial" pitchFamily="34" charset="0"/>
                <a:cs typeface="Arial" pitchFamily="34" charset="0"/>
              </a:rPr>
              <a:t> invoked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during simulation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initialization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37258" y="1162443"/>
            <a:ext cx="1126519" cy="22073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4434" y="2477946"/>
            <a:ext cx="4637252" cy="2254691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8160" y="2459413"/>
            <a:ext cx="2617063" cy="923330"/>
          </a:xfrm>
          <a:prstGeom prst="rect">
            <a:avLst/>
          </a:prstGeom>
          <a:solidFill>
            <a:schemeClr val="bg1"/>
          </a:solidFill>
          <a:ln>
            <a:solidFill>
              <a:srgbClr val="88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Called by the chain of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ProcessInput’s</a:t>
            </a:r>
            <a:r>
              <a:rPr lang="en-US" dirty="0">
                <a:latin typeface="Arial" pitchFamily="34" charset="0"/>
                <a:cs typeface="Arial" pitchFamily="34" charset="0"/>
              </a:rPr>
              <a:t> invoked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during scenario load</a:t>
            </a:r>
          </a:p>
        </p:txBody>
      </p:sp>
    </p:spTree>
    <p:extLst>
      <p:ext uri="{BB962C8B-B14F-4D97-AF65-F5344CB8AC3E}">
        <p14:creationId xmlns:p14="http://schemas.microsoft.com/office/powerpoint/2010/main" val="13827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85" y="1172029"/>
            <a:ext cx="9004515" cy="5352757"/>
          </a:xfrm>
        </p:spPr>
        <p:txBody>
          <a:bodyPr>
            <a:normAutofit fontScale="85000" lnSpcReduction="2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Complete the </a:t>
            </a:r>
            <a:r>
              <a:rPr lang="en-US" dirty="0" err="1"/>
              <a:t>TricorderSensor’s</a:t>
            </a:r>
            <a:r>
              <a:rPr lang="en-US" b="0" dirty="0"/>
              <a:t> constructor implementation by: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Task 1a</a:t>
            </a:r>
            <a:r>
              <a:rPr lang="en-US" b="0" dirty="0"/>
              <a:t>:  Assigning a new sensor mode list, by invoking </a:t>
            </a:r>
            <a:r>
              <a:rPr lang="en-US" dirty="0" err="1"/>
              <a:t>SetModeList</a:t>
            </a:r>
            <a:r>
              <a:rPr lang="en-US" b="0" dirty="0"/>
              <a:t>, parameterizing it with this sensor-specific mode template (</a:t>
            </a:r>
            <a:r>
              <a:rPr lang="en-US" dirty="0" err="1"/>
              <a:t>TricorderMode</a:t>
            </a:r>
            <a:r>
              <a:rPr lang="en-US" b="0" dirty="0"/>
              <a:t>).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Note:  signature of </a:t>
            </a:r>
            <a:r>
              <a:rPr lang="en-US" b="0" dirty="0" err="1"/>
              <a:t>SetModeList</a:t>
            </a:r>
            <a:r>
              <a:rPr lang="en-US" b="0" dirty="0"/>
              <a:t>:</a:t>
            </a:r>
          </a:p>
          <a:p>
            <a:pPr marL="1219139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dirty="0"/>
              <a:t>           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SetModeList</a:t>
            </a:r>
            <a:r>
              <a:rPr lang="en-US" sz="1600" b="0" dirty="0"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WsfSensorModeList</a:t>
            </a:r>
            <a:r>
              <a:rPr 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80"/>
                </a:solidFill>
                <a:latin typeface="Consolas" panose="020B0609020204030204" pitchFamily="49" charset="0"/>
              </a:rPr>
              <a:t>aModeListPtr</a:t>
            </a:r>
            <a:r>
              <a:rPr lang="en-US" sz="1600" b="0" dirty="0">
                <a:latin typeface="Consolas" panose="020B0609020204030204" pitchFamily="49" charset="0"/>
              </a:rPr>
              <a:t>);</a:t>
            </a:r>
            <a:endParaRPr lang="en-US" b="0" dirty="0">
              <a:latin typeface="Consolas" panose="020B0609020204030204" pitchFamily="49" charset="0"/>
            </a:endParaRPr>
          </a:p>
          <a:p>
            <a:pPr lvl="2">
              <a:lnSpc>
                <a:spcPct val="115000"/>
              </a:lnSpc>
            </a:pPr>
            <a:r>
              <a:rPr lang="en-US" b="0" dirty="0"/>
              <a:t>The parameter needs to be a unique pointer to a </a:t>
            </a:r>
            <a:r>
              <a:rPr lang="en-US" dirty="0" err="1"/>
              <a:t>WsfSensorModeList</a:t>
            </a:r>
            <a:r>
              <a:rPr lang="en-US" b="0" dirty="0"/>
              <a:t> which has been constructed with a pointer to a </a:t>
            </a:r>
            <a:r>
              <a:rPr lang="en-US" dirty="0" err="1"/>
              <a:t>WsfSensorMode</a:t>
            </a:r>
            <a:r>
              <a:rPr lang="en-US" b="0" dirty="0"/>
              <a:t> (i.e., a </a:t>
            </a:r>
            <a:r>
              <a:rPr lang="en-US" b="0" dirty="0" err="1">
                <a:solidFill>
                  <a:srgbClr val="0000FF"/>
                </a:solidFill>
              </a:rPr>
              <a:t>TricorderMode</a:t>
            </a:r>
            <a:r>
              <a:rPr lang="en-US" b="0" dirty="0"/>
              <a:t>, which is derived from </a:t>
            </a:r>
            <a:r>
              <a:rPr lang="en-US" dirty="0" err="1"/>
              <a:t>WsfSensorMode</a:t>
            </a:r>
            <a:r>
              <a:rPr lang="en-US" b="0" dirty="0"/>
              <a:t>)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Task 1b</a:t>
            </a:r>
            <a:r>
              <a:rPr lang="en-US" b="0" dirty="0"/>
              <a:t>:  Assigning the sensor scheduler to be the default sensor scheduler </a:t>
            </a:r>
          </a:p>
          <a:p>
            <a:pPr lvl="2"/>
            <a:r>
              <a:rPr lang="en-US" b="0" dirty="0"/>
              <a:t>Manages target detection attempts for the sensor </a:t>
            </a:r>
          </a:p>
          <a:p>
            <a:pPr lvl="2"/>
            <a:r>
              <a:rPr lang="en-US" b="0" dirty="0"/>
              <a:t>Most sensors use the </a:t>
            </a:r>
            <a:r>
              <a:rPr lang="en-US" dirty="0" err="1"/>
              <a:t>WsfDefaultSensorScheduler</a:t>
            </a:r>
            <a:endParaRPr lang="en-US" dirty="0"/>
          </a:p>
          <a:p>
            <a:pPr lvl="2"/>
            <a:r>
              <a:rPr lang="en-US" b="0" dirty="0"/>
              <a:t>Makes sure we get a chance to look at each target once per </a:t>
            </a:r>
            <a:r>
              <a:rPr lang="en-US" dirty="0" err="1"/>
              <a:t>frame_time</a:t>
            </a:r>
            <a:r>
              <a:rPr lang="en-US" b="0" dirty="0"/>
              <a:t> at a regular interval </a:t>
            </a:r>
          </a:p>
          <a:p>
            <a:pPr lvl="2"/>
            <a:r>
              <a:rPr lang="en-US" b="0" dirty="0"/>
              <a:t>Requires a class-unique mode list</a:t>
            </a:r>
          </a:p>
          <a:p>
            <a:pPr lvl="2"/>
            <a:r>
              <a:rPr lang="en-US" b="0" dirty="0"/>
              <a:t>Note:  signature of </a:t>
            </a:r>
            <a:r>
              <a:rPr lang="en-US" b="0" dirty="0" err="1"/>
              <a:t>SetScheduler</a:t>
            </a:r>
            <a:r>
              <a:rPr lang="en-US" b="0" dirty="0"/>
              <a:t>:</a:t>
            </a:r>
          </a:p>
          <a:p>
            <a:pPr marL="1219139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SetScheduler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WsfDefaultSensorScheduler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80"/>
                </a:solidFill>
                <a:latin typeface="Consolas" panose="020B0609020204030204" pitchFamily="49" charset="0"/>
              </a:rPr>
              <a:t>aSchedulerPtr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The parameter must be a pointer to a </a:t>
            </a:r>
            <a:r>
              <a:rPr lang="en-US" dirty="0" err="1"/>
              <a:t>WsfDefaultSensorScheduler</a:t>
            </a:r>
            <a:r>
              <a:rPr lang="en-US" b="0" dirty="0"/>
              <a:t>, which has been constructed using the default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7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4" y="1172029"/>
            <a:ext cx="8439665" cy="5228771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15000"/>
              </a:lnSpc>
            </a:pPr>
            <a:r>
              <a:rPr lang="en-US" sz="2000" b="0" dirty="0"/>
              <a:t>Complete the </a:t>
            </a:r>
            <a:r>
              <a:rPr lang="en-US" sz="2000" dirty="0" err="1"/>
              <a:t>TricorderSensor’s</a:t>
            </a:r>
            <a:r>
              <a:rPr lang="en-US" sz="2000" b="0" dirty="0"/>
              <a:t> constructor implementation by:</a:t>
            </a:r>
          </a:p>
          <a:p>
            <a:pPr lvl="1"/>
            <a:r>
              <a:rPr lang="en-US" sz="1800" dirty="0"/>
              <a:t>Task 1c</a:t>
            </a:r>
            <a:r>
              <a:rPr lang="en-US" sz="1800" b="0" dirty="0"/>
              <a:t>:  Assigning the sensor tracker to be the default sensor tracker</a:t>
            </a:r>
          </a:p>
          <a:p>
            <a:pPr lvl="2"/>
            <a:r>
              <a:rPr lang="en-US" sz="1600" b="0" dirty="0"/>
              <a:t>Maintains the sensor's track list given the sensor's detections </a:t>
            </a:r>
          </a:p>
          <a:p>
            <a:pPr lvl="2"/>
            <a:r>
              <a:rPr lang="en-US" sz="1600" b="0" dirty="0"/>
              <a:t>Most sensors use the </a:t>
            </a:r>
            <a:r>
              <a:rPr lang="en-US" sz="1600" dirty="0" err="1"/>
              <a:t>WsfDefaultSensorTracker</a:t>
            </a:r>
            <a:r>
              <a:rPr lang="en-US" sz="1600" b="0" dirty="0"/>
              <a:t> but sensors which don't report tracks (imaging sensors) would not set the tracker </a:t>
            </a:r>
          </a:p>
          <a:p>
            <a:pPr lvl="2"/>
            <a:r>
              <a:rPr lang="en-US" sz="1600" b="0" dirty="0"/>
              <a:t>Note:  the signature of </a:t>
            </a:r>
            <a:r>
              <a:rPr lang="en-US" sz="1600" b="0" dirty="0" err="1"/>
              <a:t>SetTracker</a:t>
            </a:r>
            <a:r>
              <a:rPr lang="en-US" sz="1600" b="0" dirty="0"/>
              <a:t>:</a:t>
            </a:r>
          </a:p>
          <a:p>
            <a:pPr marL="1219139" lvl="2" indent="0">
              <a:buNone/>
            </a:pPr>
            <a:r>
              <a:rPr lang="en-US" sz="1600" b="0" dirty="0"/>
              <a:t>             </a:t>
            </a:r>
          </a:p>
          <a:p>
            <a:pPr marL="1219139" lvl="2" indent="0">
              <a:buNone/>
            </a:pPr>
            <a:r>
              <a:rPr lang="en-US" sz="1600" b="0" dirty="0"/>
              <a:t>      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SetTracker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WsfDefaultSensorTracker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b="0" dirty="0" err="1">
                <a:solidFill>
                  <a:srgbClr val="000080"/>
                </a:solidFill>
                <a:latin typeface="Consolas" panose="020B0609020204030204" pitchFamily="49" charset="0"/>
              </a:rPr>
              <a:t>WsfScenario</a:t>
            </a:r>
            <a:r>
              <a:rPr lang="en-US" sz="1400" b="0" dirty="0">
                <a:solidFill>
                  <a:srgbClr val="000080"/>
                </a:solidFill>
                <a:latin typeface="Consolas" panose="020B0609020204030204" pitchFamily="49" charset="0"/>
              </a:rPr>
              <a:t>&amp; </a:t>
            </a:r>
          </a:p>
          <a:p>
            <a:pPr marL="1219139" lvl="2" indent="0">
              <a:buNone/>
            </a:pPr>
            <a:r>
              <a:rPr lang="en-US" sz="1400" b="0" dirty="0">
                <a:solidFill>
                  <a:srgbClr val="000080"/>
                </a:solidFill>
                <a:latin typeface="Consolas" panose="020B0609020204030204" pitchFamily="49" charset="0"/>
              </a:rPr>
              <a:t>                                                          </a:t>
            </a:r>
            <a:r>
              <a:rPr lang="en-US" sz="1400" b="0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1219139" lvl="2" indent="0">
              <a:buNone/>
            </a:pPr>
            <a:endParaRPr lang="en-US" sz="1800" b="0" dirty="0"/>
          </a:p>
          <a:p>
            <a:pPr lvl="2"/>
            <a:r>
              <a:rPr lang="en-US" sz="1600" b="0" dirty="0"/>
              <a:t>The parameter is a </a:t>
            </a:r>
            <a:r>
              <a:rPr lang="en-US" sz="1600" b="0" dirty="0" err="1"/>
              <a:t>WsfDefaultSensorTracker</a:t>
            </a:r>
            <a:r>
              <a:rPr lang="en-US" sz="1600" b="0" dirty="0"/>
              <a:t> which is constructed with a reference to the scenario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005292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6734" y="2657959"/>
            <a:ext cx="5970372" cy="223950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447800"/>
            <a:ext cx="61863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mTricorderModeList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the class of the sensor. This is a passive multi-spectral sensor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cPASSIVE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cRADIO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cINFRARED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cVISUAL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cACOUSTIC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1a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Assign a new mode list, parameterizing it with this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sensor-specific mode template (constructed with a new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SetModeList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1b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Assign the sensor scheduler to be the default sensor scheduler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SetScheduler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WsfDefaultSensorScheduler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1c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Assign the sensor tracker to be the default sensor tracker (constructed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with a reference to the scenario)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SetTracker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WsfDefaultSensorTracker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3043" y="2583934"/>
            <a:ext cx="2135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pointer to the 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“new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TricorderMode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 deleted by the 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WsfModeList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that is 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inherited by 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WsfSensorModeList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 flipV="1">
            <a:off x="6036590" y="3355383"/>
            <a:ext cx="1006453" cy="1338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83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31"/>
            <a:ext cx="8229600" cy="5291833"/>
          </a:xfrm>
        </p:spPr>
        <p:txBody>
          <a:bodyPr>
            <a:normAutofit/>
          </a:bodyPr>
          <a:lstStyle/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/>
              <a:t>Review and understand: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0" dirty="0"/>
              <a:t>In file </a:t>
            </a:r>
            <a:r>
              <a:rPr lang="en-US" dirty="0"/>
              <a:t>WsfModeList</a:t>
            </a:r>
            <a:r>
              <a:rPr lang="en-US" b="0" dirty="0"/>
              <a:t>.</a:t>
            </a:r>
            <a:r>
              <a:rPr lang="en-US" dirty="0"/>
              <a:t>hpp</a:t>
            </a:r>
            <a:r>
              <a:rPr lang="en-US" b="0" dirty="0"/>
              <a:t>, review and understand: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399" y="1866676"/>
            <a:ext cx="780393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Initializes the Tricorder Sensor; called by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[input] The current simulation time.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@return 'true' if initialization was successful.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Must call base class first!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Reduce future dynamic casting by extracting derived class mode pointers.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mModeListPtr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GetDerivedModeList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mTricorderModeList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66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GetDerivedModeList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&gt;&amp;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aModeList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latin typeface="Consolas" panose="020B0609020204030204" pitchFamily="49" charset="0"/>
              </a:rPr>
              <a:t>aModeList.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resize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mModeList.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WsfMode</a:t>
            </a:r>
            <a:r>
              <a:rPr lang="en-US" sz="1100" b="1" dirty="0">
                <a:latin typeface="Consolas" panose="020B0609020204030204" pitchFamily="49" charset="0"/>
              </a:rPr>
              <a:t>*&gt;::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size_type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latin typeface="Consolas" panose="020B0609020204030204" pitchFamily="49" charset="0"/>
              </a:rPr>
              <a:t>;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mModeList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100" b="1" dirty="0">
                <a:latin typeface="Consolas" panose="020B0609020204030204" pitchFamily="49" charset="0"/>
              </a:rPr>
              <a:t>(); ++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modePtr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mModeList</a:t>
            </a:r>
            <a:r>
              <a:rPr lang="en-US" sz="1100" b="1" dirty="0"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]);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assert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modePtr</a:t>
            </a:r>
            <a:r>
              <a:rPr lang="en-US" sz="1100" b="1" dirty="0"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aModeList</a:t>
            </a:r>
            <a:r>
              <a:rPr lang="en-US" sz="1100" b="1" dirty="0"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] = </a:t>
            </a:r>
            <a:r>
              <a:rPr lang="en-US" sz="1100" b="1" dirty="0" err="1">
                <a:solidFill>
                  <a:srgbClr val="000066"/>
                </a:solidFill>
                <a:latin typeface="Consolas" panose="020B0609020204030204" pitchFamily="49" charset="0"/>
              </a:rPr>
              <a:t>modePtr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914399" y="1891388"/>
            <a:ext cx="6629401" cy="229137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399" y="4585162"/>
            <a:ext cx="6629401" cy="1895958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729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1037771"/>
          </a:xfrm>
        </p:spPr>
        <p:txBody>
          <a:bodyPr>
            <a:normAutofit lnSpcReduction="1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09800"/>
            <a:ext cx="6629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[input]  The input stream.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@return 'true' if the command was recognized (and processed) or 'false'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if the command was not one recognized by this class.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the base class implementation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11080" y="4267200"/>
            <a:ext cx="7772400" cy="1371600"/>
            <a:chOff x="914400" y="4267200"/>
            <a:chExt cx="7772400" cy="137160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b="68420"/>
            <a:stretch>
              <a:fillRect/>
            </a:stretch>
          </p:blipFill>
          <p:spPr bwMode="auto">
            <a:xfrm>
              <a:off x="3752850" y="4267200"/>
              <a:ext cx="4933950" cy="1371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914400" y="4343400"/>
              <a:ext cx="1143000" cy="457200"/>
            </a:xfrm>
            <a:prstGeom prst="rect">
              <a:avLst/>
            </a:prstGeom>
            <a:noFill/>
            <a:ln w="6350"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WsfScenario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5" idx="2"/>
            </p:cNvCxnSpPr>
            <p:nvPr/>
          </p:nvCxnSpPr>
          <p:spPr>
            <a:xfrm>
              <a:off x="1485900" y="4800600"/>
              <a:ext cx="1937" cy="670302"/>
            </a:xfrm>
            <a:prstGeom prst="line">
              <a:avLst/>
            </a:prstGeom>
            <a:ln w="6350">
              <a:solidFill>
                <a:srgbClr val="808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82671" y="5000786"/>
              <a:ext cx="1064217" cy="5167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2544311" y="4993040"/>
              <a:ext cx="1064217" cy="5167"/>
            </a:xfrm>
            <a:prstGeom prst="line">
              <a:avLst/>
            </a:prstGeom>
            <a:ln>
              <a:solidFill>
                <a:srgbClr val="008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08528" y="4993040"/>
              <a:ext cx="829161" cy="2587"/>
            </a:xfrm>
            <a:prstGeom prst="line">
              <a:avLst/>
            </a:prstGeom>
            <a:ln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74558" y="4783811"/>
              <a:ext cx="14863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… </a:t>
              </a:r>
              <a:r>
                <a:rPr lang="en-US" sz="900" b="1" dirty="0" err="1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ProcessInput</a:t>
              </a:r>
              <a:r>
                <a:rPr lang="en-US" sz="900" b="1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900" b="1" dirty="0" err="1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aInput</a:t>
              </a:r>
              <a:r>
                <a:rPr lang="en-US" sz="900" b="1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14399" y="2237378"/>
            <a:ext cx="6629401" cy="1588249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1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5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" y="1026786"/>
            <a:ext cx="8229600" cy="4525963"/>
          </a:xfrm>
        </p:spPr>
        <p:txBody>
          <a:bodyPr/>
          <a:lstStyle/>
          <a:p>
            <a:pPr marL="22647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/>
              <a:t>In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Review and understand: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 b="58986"/>
          <a:stretch>
            <a:fillRect/>
          </a:stretch>
        </p:blipFill>
        <p:spPr bwMode="auto">
          <a:xfrm>
            <a:off x="649288" y="3811667"/>
            <a:ext cx="7883525" cy="2684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1780997"/>
            <a:ext cx="78736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/! Called by the simulation object to update the Tricorder Sensor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[input] The current simulation time.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Bypass updates if not time for an update.  This avoids unnecessary device updates.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(A little slop is allowed to make sure event-driven chances occur as scheduled)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mNextUpdateTime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1.0E-5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smtClean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Ensure my position is current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PerformScheduledDetections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1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Perform any required detection attempts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914399" y="1828800"/>
            <a:ext cx="7618414" cy="2052430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46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hpp</a:t>
            </a:r>
          </a:p>
          <a:p>
            <a:r>
              <a:rPr lang="en-US" b="0" dirty="0"/>
              <a:t>Add a member variable of type </a:t>
            </a:r>
            <a:r>
              <a:rPr lang="en-US" b="1" dirty="0" err="1"/>
              <a:t>WsfCategoryList</a:t>
            </a:r>
            <a:r>
              <a:rPr lang="en-US" b="0" dirty="0"/>
              <a:t> to the </a:t>
            </a:r>
            <a:r>
              <a:rPr lang="en-US" b="1" dirty="0" err="1"/>
              <a:t>TricorderSensor</a:t>
            </a:r>
            <a:r>
              <a:rPr lang="en-US" b="1" dirty="0"/>
              <a:t>::</a:t>
            </a:r>
            <a:r>
              <a:rPr lang="en-US" b="1" dirty="0" err="1"/>
              <a:t>TricorderMode</a:t>
            </a:r>
            <a:r>
              <a:rPr lang="en-US" b="1" dirty="0"/>
              <a:t> </a:t>
            </a:r>
            <a:r>
              <a:rPr lang="en-US" b="0" dirty="0"/>
              <a:t>class to store the life form types this mode can detect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5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in the AFSIM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49" y="1143000"/>
            <a:ext cx="82296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AFSIM</a:t>
            </a:r>
            <a:r>
              <a:rPr lang="en-US" b="0" dirty="0"/>
              <a:t> includes a robust set of sensor options within the basic framework</a:t>
            </a:r>
          </a:p>
          <a:p>
            <a:r>
              <a:rPr lang="en-US" b="0" dirty="0"/>
              <a:t>Using the C++ architecture, developers can extend classes to create new sensors or new sensor behaviors</a:t>
            </a:r>
          </a:p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441030" y="2667000"/>
            <a:ext cx="8264767" cy="3787930"/>
          </a:xfrm>
          <a:prstGeom prst="rect">
            <a:avLst/>
          </a:prstGeom>
          <a:solidFill>
            <a:srgbClr val="7F7F7F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algn="ctr"/>
            <a:r>
              <a:rPr lang="en-US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Microsoft Sans Serif" panose="020B0604020202020204" pitchFamily="34" charset="0"/>
                <a:cs typeface="Microsoft Sans Serif" panose="020B0604020202020204" pitchFamily="34" charset="0"/>
              </a:rPr>
              <a:t>AFSIM Framework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456" y="2961801"/>
            <a:ext cx="4926899" cy="1629624"/>
          </a:xfrm>
          <a:prstGeom prst="rect">
            <a:avLst/>
          </a:prstGeom>
          <a:solidFill>
            <a:srgbClr val="C8A700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Infrastructure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15" y="4691830"/>
            <a:ext cx="7818120" cy="1631244"/>
          </a:xfrm>
          <a:prstGeom prst="rect">
            <a:avLst/>
          </a:prstGeom>
          <a:solidFill>
            <a:srgbClr val="14425D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"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2102" y="5016314"/>
            <a:ext cx="6534459" cy="1169169"/>
          </a:xfrm>
          <a:prstGeom prst="rect">
            <a:avLst/>
          </a:prstGeom>
          <a:solidFill>
            <a:srgbClr val="3B6431"/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82296" anchor="t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Platform Components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984298" y="323952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2139998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4482" y="2962635"/>
            <a:ext cx="2583851" cy="1629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3301615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Event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73351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1794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45814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982794" y="3892623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138494" y="3889853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Event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333606" y="3888899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177906" y="3889853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910855" y="5327077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Movers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960778" y="532530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Sensors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3011654" y="5326773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Weapons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060270" y="532440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Communications</a:t>
            </a:r>
            <a:endParaRPr lang="en-US" sz="11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5109240" y="532336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Processors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6303399" y="532463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Other 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982794" y="324229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213849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3297252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7333606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6176953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Language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5" name="AutoShape 25"/>
          <p:cNvSpPr>
            <a:spLocks noChangeArrowheads="1"/>
          </p:cNvSpPr>
          <p:nvPr/>
        </p:nvSpPr>
        <p:spPr bwMode="auto">
          <a:xfrm>
            <a:off x="4453781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Utilities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7333055" y="3890284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6176402" y="3891238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2123780" y="5654462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Sensor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3176726" y="5658658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Weapon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5271555" y="5659045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Processor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4219621" y="5659043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prstClr val="black"/>
                </a:solidFill>
              </a:rPr>
              <a:t>Comm</a:t>
            </a:r>
            <a:endParaRPr lang="en-US" sz="900" b="1" dirty="0" smtClean="0">
              <a:solidFill>
                <a:prstClr val="black"/>
              </a:solidFill>
            </a:endParaRP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3296762" y="3889849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Plug-in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7432164" y="5323108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Non-Platform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1860545" y="5219446"/>
            <a:ext cx="1193800" cy="95275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69301" y="4596712"/>
            <a:ext cx="2928552" cy="228600"/>
          </a:xfrm>
          <a:prstGeom prst="rect">
            <a:avLst/>
          </a:prstGeom>
          <a:solidFill>
            <a:srgbClr val="FFF0F0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TricorderSensor.hpp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371600"/>
            <a:ext cx="85344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aSrc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aSrc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Clone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virtual bool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aSensorPtr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GetLifeReading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IsLifeForm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2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WsfCategoryList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mLifeFormTypes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};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555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6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72029"/>
            <a:ext cx="8229600" cy="889246"/>
          </a:xfrm>
        </p:spPr>
        <p:txBody>
          <a:bodyPr>
            <a:normAutofit fontScale="85000" lnSpcReduction="2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109060"/>
            <a:ext cx="65532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mLifeFormTypes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Derived sensor modes should call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SetCapabities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(...) to register what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they detect and report out in measurements and tracks.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SetCapabilities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cRANGE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cOTHER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>
              <a:solidFill>
                <a:prstClr val="black"/>
              </a:solidFill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914399" y="2237378"/>
            <a:ext cx="6629401" cy="1588249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935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27183" y="854673"/>
            <a:ext cx="4219575" cy="2862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  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92287"/>
            <a:ext cx="8915400" cy="26281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Task 3</a:t>
            </a:r>
            <a:r>
              <a:rPr lang="en-US" b="0" dirty="0"/>
              <a:t>:  Implement </a:t>
            </a:r>
            <a:r>
              <a:rPr lang="en-US" dirty="0" err="1"/>
              <a:t>TricorderSensor</a:t>
            </a:r>
            <a:r>
              <a:rPr lang="en-US" dirty="0"/>
              <a:t>::</a:t>
            </a:r>
            <a:r>
              <a:rPr lang="en-US" dirty="0" err="1"/>
              <a:t>TricorderMode</a:t>
            </a:r>
            <a:r>
              <a:rPr lang="en-US" dirty="0"/>
              <a:t>::</a:t>
            </a:r>
            <a:r>
              <a:rPr lang="en-US" dirty="0" err="1"/>
              <a:t>ProcessInput</a:t>
            </a:r>
            <a:r>
              <a:rPr lang="en-US" dirty="0"/>
              <a:t> </a:t>
            </a:r>
            <a:r>
              <a:rPr lang="en-US" b="0" dirty="0"/>
              <a:t>to read and add the specified type to our list of detectable life forms:</a:t>
            </a:r>
          </a:p>
          <a:p>
            <a:pPr lvl="1"/>
            <a:r>
              <a:rPr lang="en-US" b="0" dirty="0"/>
              <a:t>The form of the command is:  </a:t>
            </a:r>
            <a:r>
              <a:rPr lang="en-US" b="0" dirty="0" err="1">
                <a:solidFill>
                  <a:srgbClr val="006600"/>
                </a:solidFill>
              </a:rPr>
              <a:t>life_form_type</a:t>
            </a:r>
            <a:r>
              <a:rPr lang="en-US" b="0" dirty="0"/>
              <a:t> </a:t>
            </a:r>
            <a:r>
              <a:rPr lang="en-US" b="0" dirty="0">
                <a:solidFill>
                  <a:srgbClr val="C00000"/>
                </a:solidFill>
              </a:rPr>
              <a:t>&lt;string-value&gt;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The variable will have to be a </a:t>
            </a:r>
            <a:r>
              <a:rPr lang="en-US" b="0" dirty="0" err="1">
                <a:solidFill>
                  <a:srgbClr val="0000FF"/>
                </a:solidFill>
              </a:rPr>
              <a:t>WsfStringId</a:t>
            </a:r>
            <a:r>
              <a:rPr lang="en-US" b="0" dirty="0"/>
              <a:t> and it will need to store the </a:t>
            </a:r>
            <a:r>
              <a:rPr lang="en-US" b="0" dirty="0">
                <a:solidFill>
                  <a:srgbClr val="880000"/>
                </a:solidFill>
              </a:rPr>
              <a:t>&lt;string-value&gt; </a:t>
            </a:r>
            <a:r>
              <a:rPr lang="en-US" b="0" dirty="0"/>
              <a:t>that is read in from the input file by the </a:t>
            </a:r>
            <a:r>
              <a:rPr lang="en-US" b="0" dirty="0" err="1">
                <a:solidFill>
                  <a:srgbClr val="0000FF"/>
                </a:solidFill>
              </a:rPr>
              <a:t>ReadValue</a:t>
            </a:r>
            <a:r>
              <a:rPr lang="en-US" b="0" dirty="0"/>
              <a:t> method</a:t>
            </a:r>
          </a:p>
          <a:p>
            <a:r>
              <a:rPr lang="en-US" b="0" dirty="0"/>
              <a:t>The base class, </a:t>
            </a:r>
            <a:r>
              <a:rPr lang="en-US" dirty="0" err="1"/>
              <a:t>WsfSensorMode</a:t>
            </a:r>
            <a:r>
              <a:rPr lang="en-US" dirty="0"/>
              <a:t>::</a:t>
            </a:r>
            <a:r>
              <a:rPr lang="en-US" dirty="0" err="1"/>
              <a:t>ProcessInput</a:t>
            </a:r>
            <a:r>
              <a:rPr lang="en-US" b="0" dirty="0"/>
              <a:t>, will handle standard sensor mode commands like </a:t>
            </a:r>
            <a:r>
              <a:rPr lang="en-US" dirty="0" err="1"/>
              <a:t>frame_time</a:t>
            </a:r>
            <a:r>
              <a:rPr lang="en-US" b="0" dirty="0"/>
              <a:t> and </a:t>
            </a:r>
            <a:r>
              <a:rPr lang="en-US" dirty="0" err="1"/>
              <a:t>reports_type</a:t>
            </a:r>
            <a:endParaRPr lang="en-US" dirty="0"/>
          </a:p>
          <a:p>
            <a:endParaRPr lang="en-US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5603" y="6149630"/>
            <a:ext cx="7150100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bIns="45720">
            <a:spAutoFit/>
          </a:bodyPr>
          <a:lstStyle/>
          <a:p>
            <a:pPr algn="ctr"/>
            <a:r>
              <a:rPr lang="en-US" sz="1400" b="1" noProof="1">
                <a:solidFill>
                  <a:srgbClr val="000000"/>
                </a:solidFill>
              </a:rPr>
              <a:t>AFSIM</a:t>
            </a:r>
            <a:r>
              <a:rPr lang="en-US" sz="1400" b="0" noProof="1">
                <a:solidFill>
                  <a:srgbClr val="000000"/>
                </a:solidFill>
              </a:rPr>
              <a:t> examples </a:t>
            </a:r>
            <a:r>
              <a:rPr lang="en-US" sz="1400" b="0" dirty="0">
                <a:solidFill>
                  <a:srgbClr val="000000"/>
                </a:solidFill>
              </a:rPr>
              <a:t>can be found </a:t>
            </a:r>
            <a:r>
              <a:rPr lang="en-US" sz="1400" b="0" noProof="1">
                <a:solidFill>
                  <a:srgbClr val="000000"/>
                </a:solidFill>
              </a:rPr>
              <a:t>by searching </a:t>
            </a:r>
            <a:r>
              <a:rPr lang="en-US" sz="1400" b="0" dirty="0">
                <a:solidFill>
                  <a:srgbClr val="000000"/>
                </a:solidFill>
              </a:rPr>
              <a:t>source codes using </a:t>
            </a:r>
            <a:r>
              <a:rPr lang="en-US" sz="1400" b="0" noProof="1">
                <a:solidFill>
                  <a:srgbClr val="000000"/>
                </a:solidFill>
              </a:rPr>
              <a:t>references to </a:t>
            </a:r>
            <a:r>
              <a:rPr lang="en-US" sz="1400" b="0" dirty="0">
                <a:solidFill>
                  <a:srgbClr val="000000"/>
                </a:solidFill>
              </a:rPr>
              <a:t>“</a:t>
            </a:r>
            <a:r>
              <a:rPr lang="en-US" sz="1400" b="0" noProof="1">
                <a:solidFill>
                  <a:srgbClr val="000000"/>
                </a:solidFill>
              </a:rPr>
              <a:t>Read</a:t>
            </a:r>
            <a:r>
              <a:rPr lang="en-US" sz="1400" b="0" dirty="0">
                <a:solidFill>
                  <a:srgbClr val="000000"/>
                </a:solidFill>
              </a:rPr>
              <a:t>Value”</a:t>
            </a:r>
            <a:r>
              <a:rPr lang="en-US" sz="1400" b="0" noProof="1">
                <a:solidFill>
                  <a:srgbClr val="000000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099" y="4654211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command                     value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4787282" y="4282323"/>
            <a:ext cx="149953" cy="8001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6200000">
            <a:off x="6410410" y="4471854"/>
            <a:ext cx="152535" cy="41845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27183" y="854673"/>
            <a:ext cx="4219575" cy="2862322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platform Spock VULCAN         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add sensor tricorder TRICORDER_SENSOR  </a:t>
            </a:r>
          </a:p>
          <a:p>
            <a:r>
              <a:rPr lang="en-US" sz="1200" b="1" dirty="0">
                <a:latin typeface="Courier New" pitchFamily="49" charset="0"/>
              </a:rPr>
              <a:t>      mode KLINGON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frame_time</a:t>
            </a:r>
            <a:r>
              <a:rPr lang="en-US" sz="1200" b="1" dirty="0">
                <a:latin typeface="Courier New" pitchFamily="49" charset="0"/>
              </a:rPr>
              <a:t> 2 s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reports_type</a:t>
            </a:r>
            <a:r>
              <a:rPr lang="en-US" sz="1200" b="1" dirty="0">
                <a:latin typeface="Courier New" pitchFamily="49" charset="0"/>
              </a:rPr>
              <a:t>                   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life_form_type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klingon_life_form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</a:rPr>
              <a:t>end_mode</a:t>
            </a:r>
            <a:r>
              <a:rPr lang="en-US" sz="1200" b="1" dirty="0">
                <a:latin typeface="Courier New" pitchFamily="49" charset="0"/>
              </a:rPr>
              <a:t>   </a:t>
            </a:r>
          </a:p>
          <a:p>
            <a:r>
              <a:rPr lang="en-US" sz="1200" b="1" dirty="0">
                <a:latin typeface="Courier New" pitchFamily="49" charset="0"/>
              </a:rPr>
              <a:t>      mode ALL_LIFE_FORMS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frame_time</a:t>
            </a:r>
            <a:r>
              <a:rPr lang="en-US" sz="1200" b="1" dirty="0">
                <a:latin typeface="Courier New" pitchFamily="49" charset="0"/>
              </a:rPr>
              <a:t> 1 s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latin typeface="Courier New" pitchFamily="49" charset="0"/>
              </a:rPr>
              <a:t>reports_type</a:t>
            </a:r>
            <a:r>
              <a:rPr lang="en-US" sz="1200" b="1" dirty="0">
                <a:latin typeface="Courier New" pitchFamily="49" charset="0"/>
              </a:rPr>
              <a:t>                                         </a:t>
            </a:r>
          </a:p>
          <a:p>
            <a:r>
              <a:rPr lang="en-US" sz="1200" b="1" dirty="0">
                <a:latin typeface="Courier New" pitchFamily="49" charset="0"/>
              </a:rPr>
              <a:t>     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life_form_type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LIFE_FORM                      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 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life_form_type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klingon_life_form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      </a:t>
            </a:r>
            <a:r>
              <a:rPr lang="en-US" sz="1200" b="1" dirty="0" err="1">
                <a:latin typeface="Courier New" pitchFamily="49" charset="0"/>
              </a:rPr>
              <a:t>end_mode</a:t>
            </a:r>
            <a:r>
              <a:rPr lang="en-US" sz="1200" b="1" dirty="0">
                <a:latin typeface="Courier New" pitchFamily="49" charset="0"/>
              </a:rPr>
              <a:t>   </a:t>
            </a:r>
          </a:p>
          <a:p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200" b="1" dirty="0" err="1">
                <a:latin typeface="Courier New" pitchFamily="49" charset="0"/>
              </a:rPr>
              <a:t>end_sensor</a:t>
            </a:r>
            <a:r>
              <a:rPr lang="en-US" sz="1200" b="1" dirty="0">
                <a:latin typeface="Courier New" pitchFamily="49" charset="0"/>
              </a:rPr>
              <a:t>   </a:t>
            </a:r>
          </a:p>
          <a:p>
            <a:r>
              <a:rPr lang="en-US" sz="1200" b="1" dirty="0" err="1">
                <a:latin typeface="Courier New" pitchFamily="49" charset="0"/>
              </a:rPr>
              <a:t>end_platform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4837" y="1314441"/>
            <a:ext cx="3309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scenario input:</a:t>
            </a:r>
          </a:p>
          <a:p>
            <a:r>
              <a:rPr lang="en-US" sz="2400" dirty="0"/>
              <a:t>(see sensor_scenario.txt)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2607" y="610187"/>
            <a:ext cx="2246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TricorderSensor.cpp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3462" y="3301496"/>
            <a:ext cx="4014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file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TricorderSensor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8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0514" y="2743200"/>
            <a:ext cx="4498497" cy="609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5671" y="1295400"/>
            <a:ext cx="5257800" cy="4622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life_form_type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3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mLifeFormTypes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JoinCategory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lifeFormType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32363" y="1791779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life_form_type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only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new input command for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2363" y="2848247"/>
            <a:ext cx="2903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JoinCategory</a:t>
            </a:r>
            <a:r>
              <a:rPr lang="en-US" dirty="0">
                <a:latin typeface="Arial" pitchFamily="34" charset="0"/>
                <a:cs typeface="Arial" pitchFamily="34" charset="0"/>
              </a:rPr>
              <a:t> adds the </a:t>
            </a:r>
          </a:p>
          <a:p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lifeFormType</a:t>
            </a:r>
            <a:r>
              <a:rPr lang="en-US" dirty="0">
                <a:latin typeface="Arial" pitchFamily="34" charset="0"/>
                <a:cs typeface="Arial" pitchFamily="34" charset="0"/>
              </a:rPr>
              <a:t> value to the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category list stored in </a:t>
            </a:r>
          </a:p>
          <a:p>
            <a:r>
              <a:rPr lang="en-US" dirty="0" err="1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mLifeFormTypes</a:t>
            </a:r>
            <a:endParaRPr lang="en-US" dirty="0">
              <a:solidFill>
                <a:srgbClr val="00006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4791" y="4170765"/>
            <a:ext cx="3789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If the current command is not </a:t>
            </a:r>
          </a:p>
          <a:p>
            <a:r>
              <a:rPr lang="en-US" dirty="0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life_form_type</a:t>
            </a:r>
            <a:r>
              <a:rPr lang="en-US" dirty="0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dirty="0">
                <a:latin typeface="Arial" pitchFamily="34" charset="0"/>
                <a:cs typeface="Arial" pitchFamily="34" charset="0"/>
              </a:rPr>
              <a:t>,</a:t>
            </a:r>
            <a:r>
              <a:rPr lang="en-US" dirty="0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then we need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pass the input on to the base class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WsfSensorMode</a:t>
            </a:r>
            <a:r>
              <a:rPr lang="en-US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dirty="0">
                <a:solidFill>
                  <a:srgbClr val="00006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see if it can be handled there.</a:t>
            </a:r>
          </a:p>
        </p:txBody>
      </p:sp>
    </p:spTree>
    <p:extLst>
      <p:ext uri="{BB962C8B-B14F-4D97-AF65-F5344CB8AC3E}">
        <p14:creationId xmlns:p14="http://schemas.microsoft.com/office/powerpoint/2010/main" val="33412018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4881"/>
            <a:ext cx="9144000" cy="5432156"/>
          </a:xfrm>
        </p:spPr>
        <p:txBody>
          <a:bodyPr lIns="45720" rIns="36576">
            <a:noAutofit/>
          </a:bodyPr>
          <a:lstStyle/>
          <a:p>
            <a:pPr marL="341313" indent="-252413">
              <a:spcBef>
                <a:spcPts val="0"/>
              </a:spcBef>
            </a:pPr>
            <a:r>
              <a:rPr lang="en-US" sz="2000" b="0" dirty="0"/>
              <a:t>Implement the </a:t>
            </a:r>
            <a:r>
              <a:rPr lang="en-US" sz="2000" dirty="0" err="1"/>
              <a:t>TricorderSensor</a:t>
            </a:r>
            <a:r>
              <a:rPr lang="en-US" sz="2000" b="0" dirty="0"/>
              <a:t>::</a:t>
            </a:r>
            <a:r>
              <a:rPr lang="en-US" sz="2000" dirty="0" err="1"/>
              <a:t>TricorderMode</a:t>
            </a:r>
            <a:r>
              <a:rPr lang="en-US" sz="2000" b="0" dirty="0"/>
              <a:t>::</a:t>
            </a:r>
            <a:r>
              <a:rPr lang="en-US" sz="2000" dirty="0" err="1"/>
              <a:t>IsLifeForm</a:t>
            </a:r>
            <a:r>
              <a:rPr lang="en-US" sz="2000" dirty="0"/>
              <a:t> </a:t>
            </a:r>
            <a:r>
              <a:rPr lang="en-US" sz="2000" b="0" dirty="0"/>
              <a:t>method </a:t>
            </a:r>
          </a:p>
          <a:p>
            <a:pPr marL="627063" lvl="1" indent="-261938"/>
            <a:r>
              <a:rPr lang="en-US" sz="1800" b="0" dirty="0"/>
              <a:t>determines if a given target (</a:t>
            </a:r>
            <a:r>
              <a:rPr lang="en-US" sz="1800" dirty="0" err="1"/>
              <a:t>WsfPlatform</a:t>
            </a:r>
            <a:r>
              <a:rPr lang="en-US" sz="1800" b="0" dirty="0"/>
              <a:t>) is a life form the mode can detect</a:t>
            </a:r>
          </a:p>
          <a:p>
            <a:pPr marL="627063" lvl="1" indent="-261938"/>
            <a:r>
              <a:rPr lang="en-US" sz="1800" b="0" dirty="0"/>
              <a:t>Consider the target platform a life form if either: </a:t>
            </a:r>
          </a:p>
          <a:p>
            <a:pPr marL="914400" lvl="2" indent="-225425"/>
            <a:r>
              <a:rPr lang="en-US" sz="1600" b="0" dirty="0"/>
              <a:t>It has the same type as any of the life form types in </a:t>
            </a:r>
            <a:r>
              <a:rPr lang="en-US" sz="1600" dirty="0" err="1"/>
              <a:t>mLifeFormTypes</a:t>
            </a:r>
            <a:r>
              <a:rPr lang="en-US" sz="1600" b="0" dirty="0"/>
              <a:t>, or</a:t>
            </a:r>
          </a:p>
          <a:p>
            <a:pPr marL="914400" lvl="2" indent="-225425"/>
            <a:r>
              <a:rPr lang="en-US" sz="1600" b="0" dirty="0"/>
              <a:t>It has the same category as any of the life form categories in </a:t>
            </a:r>
            <a:r>
              <a:rPr lang="en-US" sz="1600" dirty="0" err="1"/>
              <a:t>mLifeFormTypes</a:t>
            </a:r>
            <a:endParaRPr lang="en-US" sz="1600" b="0" dirty="0"/>
          </a:p>
          <a:p>
            <a:pPr marL="914400" lvl="2" indent="-225425"/>
            <a:r>
              <a:rPr lang="en-US" sz="1800" b="0" dirty="0"/>
              <a:t>Note: </a:t>
            </a:r>
            <a:r>
              <a:rPr lang="en-US" sz="1800" dirty="0" err="1"/>
              <a:t>mLifeFormTypes</a:t>
            </a:r>
            <a:r>
              <a:rPr lang="en-US" sz="1800" b="0" dirty="0"/>
              <a:t> may be used to store both categories and platform types</a:t>
            </a:r>
            <a:endParaRPr lang="en-US" sz="1800" dirty="0"/>
          </a:p>
          <a:p>
            <a:pPr marL="627063" lvl="1" indent="-261938"/>
            <a:r>
              <a:rPr lang="en-US" sz="1800" dirty="0"/>
              <a:t>Task 4a</a:t>
            </a:r>
            <a:r>
              <a:rPr lang="en-US" sz="1800" b="0" dirty="0"/>
              <a:t>:  loop over the categories returned by a call to: </a:t>
            </a:r>
            <a:r>
              <a:rPr lang="en-US" sz="1800" dirty="0" err="1"/>
              <a:t>mLifeFormTypes</a:t>
            </a:r>
            <a:r>
              <a:rPr lang="en-US" sz="1800" dirty="0" err="1">
                <a:solidFill>
                  <a:srgbClr val="000000"/>
                </a:solidFill>
              </a:rPr>
              <a:t>.</a:t>
            </a:r>
            <a:r>
              <a:rPr lang="en-US" sz="1800" dirty="0" err="1"/>
              <a:t>GetCategoryList</a:t>
            </a:r>
            <a:r>
              <a:rPr lang="en-US" sz="1800" b="0" dirty="0">
                <a:solidFill>
                  <a:srgbClr val="000000"/>
                </a:solidFill>
              </a:rPr>
              <a:t>()</a:t>
            </a:r>
            <a:endParaRPr lang="en-US" sz="1800" b="0" dirty="0"/>
          </a:p>
          <a:p>
            <a:pPr marL="914400" lvl="2" indent="-249238"/>
            <a:r>
              <a:rPr lang="en-US" sz="1600" b="0" dirty="0"/>
              <a:t>For each category, invoke the input parameter </a:t>
            </a:r>
            <a:r>
              <a:rPr lang="en-US" sz="1600" dirty="0" err="1"/>
              <a:t>aTargetPtr</a:t>
            </a:r>
            <a:r>
              <a:rPr lang="en-US" sz="1600" b="0" dirty="0"/>
              <a:t>-&gt;</a:t>
            </a:r>
            <a:r>
              <a:rPr lang="en-US" sz="1600" dirty="0" err="1"/>
              <a:t>IsA_TypeOf</a:t>
            </a:r>
            <a:r>
              <a:rPr lang="en-US" sz="1600" b="0" dirty="0"/>
              <a:t>() method, and pass in the current </a:t>
            </a:r>
            <a:r>
              <a:rPr lang="en-US" sz="1600" dirty="0"/>
              <a:t>category</a:t>
            </a:r>
          </a:p>
          <a:p>
            <a:pPr marL="1425575" lvl="3" indent="-303213"/>
            <a:r>
              <a:rPr lang="en-US" sz="1600" dirty="0" err="1"/>
              <a:t>IsA_TypeOf</a:t>
            </a:r>
            <a:r>
              <a:rPr lang="en-US" sz="1600" b="0" dirty="0"/>
              <a:t>() returns true if the platform shares a type with the </a:t>
            </a:r>
            <a:r>
              <a:rPr lang="en-US" sz="1600" dirty="0"/>
              <a:t>category</a:t>
            </a:r>
            <a:r>
              <a:rPr lang="en-US" sz="1600" b="0" dirty="0"/>
              <a:t> passed in</a:t>
            </a:r>
          </a:p>
          <a:p>
            <a:pPr marL="914400" lvl="2" indent="-249238"/>
            <a:r>
              <a:rPr lang="en-US" sz="1600" b="0" dirty="0"/>
              <a:t>If </a:t>
            </a:r>
            <a:r>
              <a:rPr lang="en-US" sz="1600" dirty="0" err="1"/>
              <a:t>IsA_TypeOf</a:t>
            </a:r>
            <a:r>
              <a:rPr lang="en-US" sz="1600" b="0" dirty="0"/>
              <a:t>() returns true, then </a:t>
            </a:r>
            <a:r>
              <a:rPr lang="en-US" sz="1600" dirty="0" err="1"/>
              <a:t>IsLifeForm</a:t>
            </a:r>
            <a:r>
              <a:rPr lang="en-US" sz="1600" b="0" dirty="0"/>
              <a:t>() should return true</a:t>
            </a:r>
            <a:endParaRPr lang="en-US" sz="1800" b="0" dirty="0"/>
          </a:p>
          <a:p>
            <a:pPr marL="627063" lvl="1" indent="-261938"/>
            <a:r>
              <a:rPr lang="en-US" sz="1800" dirty="0"/>
              <a:t>Task 4b</a:t>
            </a:r>
            <a:r>
              <a:rPr lang="en-US" sz="1800" b="0" dirty="0"/>
              <a:t>:  invoke </a:t>
            </a:r>
            <a:r>
              <a:rPr lang="en-US" sz="1800" dirty="0" err="1"/>
              <a:t>mLifeFormTypes</a:t>
            </a:r>
            <a:r>
              <a:rPr lang="en-US" sz="1800" b="0" dirty="0" err="1"/>
              <a:t>.</a:t>
            </a:r>
            <a:r>
              <a:rPr lang="en-US" sz="1800" dirty="0" err="1"/>
              <a:t>Intersects</a:t>
            </a:r>
            <a:r>
              <a:rPr lang="en-US" sz="1800" b="0" dirty="0"/>
              <a:t>(</a:t>
            </a:r>
            <a:r>
              <a:rPr lang="en-US" sz="1800" dirty="0" err="1"/>
              <a:t>aTargetPtr</a:t>
            </a:r>
            <a:r>
              <a:rPr lang="en-US" sz="1800" b="0" dirty="0"/>
              <a:t>-&gt;</a:t>
            </a:r>
            <a:r>
              <a:rPr lang="en-US" sz="1800" dirty="0" err="1"/>
              <a:t>GetCategories</a:t>
            </a:r>
            <a:r>
              <a:rPr lang="en-US" sz="1800" b="0" dirty="0"/>
              <a:t>())</a:t>
            </a:r>
          </a:p>
          <a:p>
            <a:pPr marL="914400" lvl="2" indent="-249238"/>
            <a:r>
              <a:rPr lang="en-US" sz="1600" b="0" dirty="0"/>
              <a:t>The </a:t>
            </a:r>
            <a:r>
              <a:rPr lang="en-US" sz="1600" dirty="0"/>
              <a:t>Intersects</a:t>
            </a:r>
            <a:r>
              <a:rPr lang="en-US" sz="1600" b="0" dirty="0"/>
              <a:t> method takes an input parameter (a list of categories) and determines if it is one of those stored in the categories for the life form type</a:t>
            </a:r>
          </a:p>
          <a:p>
            <a:pPr marL="914400" lvl="2" indent="-249238"/>
            <a:r>
              <a:rPr lang="en-US" sz="1600" b="0" dirty="0"/>
              <a:t>If </a:t>
            </a:r>
            <a:r>
              <a:rPr lang="en-US" sz="1600" dirty="0"/>
              <a:t>Intersects</a:t>
            </a:r>
            <a:r>
              <a:rPr lang="en-US" sz="1600" b="0" dirty="0"/>
              <a:t>() returns true, then </a:t>
            </a:r>
            <a:r>
              <a:rPr lang="en-US" sz="1600" dirty="0" err="1"/>
              <a:t>IsLifeForm</a:t>
            </a:r>
            <a:r>
              <a:rPr lang="en-US" sz="1600" b="0" dirty="0"/>
              <a:t>() should return true</a:t>
            </a:r>
          </a:p>
        </p:txBody>
      </p:sp>
    </p:spTree>
    <p:extLst>
      <p:ext uri="{BB962C8B-B14F-4D97-AF65-F5344CB8AC3E}">
        <p14:creationId xmlns:p14="http://schemas.microsoft.com/office/powerpoint/2010/main" val="176207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1298" y="4517756"/>
            <a:ext cx="5714999" cy="824561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0635" y="2913681"/>
            <a:ext cx="5714999" cy="811427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4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234" y="1676400"/>
            <a:ext cx="5867400" cy="4622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IsLifeForm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category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mLifeFormTypes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GetCategoryList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EXERCISE 2 TASK 4a 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Check platform type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IsA_TypeOf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category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4b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Check for category on the platform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mLifeFormTypes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GetCategories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67906" y="2821856"/>
            <a:ext cx="3014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IsA_TypeOf</a:t>
            </a:r>
            <a:r>
              <a:rPr lang="en-US" dirty="0">
                <a:latin typeface="Arial" pitchFamily="34" charset="0"/>
                <a:cs typeface="Arial" pitchFamily="34" charset="0"/>
              </a:rPr>
              <a:t> takes an input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parameter (category) and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determines if the category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is the platform’s type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7904" y="4173862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Intersects</a:t>
            </a:r>
            <a:r>
              <a:rPr lang="en-US" dirty="0">
                <a:latin typeface="Arial" pitchFamily="34" charset="0"/>
                <a:cs typeface="Arial" pitchFamily="34" charset="0"/>
              </a:rPr>
              <a:t> takes an input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parameter (a list of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categories) and determines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if it is one of those stored in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categories for the life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form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7905" y="1269881"/>
            <a:ext cx="2903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category</a:t>
            </a:r>
            <a:r>
              <a:rPr lang="en-US" dirty="0">
                <a:latin typeface="Arial" pitchFamily="34" charset="0"/>
                <a:cs typeface="Arial" pitchFamily="34" charset="0"/>
              </a:rPr>
              <a:t> is set to each of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categories for the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LifeformType</a:t>
            </a:r>
            <a:r>
              <a:rPr lang="en-US" dirty="0">
                <a:latin typeface="Arial" pitchFamily="34" charset="0"/>
                <a:cs typeface="Arial" pitchFamily="34" charset="0"/>
              </a:rPr>
              <a:t> in the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category list, one after the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8717057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71" y="1526063"/>
            <a:ext cx="8056606" cy="4525963"/>
          </a:xfrm>
        </p:spPr>
        <p:txBody>
          <a:bodyPr>
            <a:normAutofit fontScale="92500" lnSpcReduction="1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b="0" dirty="0"/>
              <a:t>Complete the implementation of the </a:t>
            </a:r>
            <a:r>
              <a:rPr lang="en-US" b="1" dirty="0" err="1"/>
              <a:t>TricorderSensor</a:t>
            </a:r>
            <a:r>
              <a:rPr lang="en-US" b="1" dirty="0"/>
              <a:t>::</a:t>
            </a:r>
            <a:r>
              <a:rPr lang="en-US" b="1" dirty="0" err="1"/>
              <a:t>TricorderMode</a:t>
            </a:r>
            <a:r>
              <a:rPr lang="en-US" b="1" dirty="0"/>
              <a:t>::</a:t>
            </a:r>
            <a:r>
              <a:rPr lang="en-US" b="1" dirty="0" err="1"/>
              <a:t>AttemptToDetect</a:t>
            </a:r>
            <a:r>
              <a:rPr lang="en-US" b="1" dirty="0"/>
              <a:t> </a:t>
            </a:r>
            <a:r>
              <a:rPr lang="en-US" b="0" dirty="0"/>
              <a:t>method</a:t>
            </a:r>
          </a:p>
          <a:p>
            <a:pPr lvl="1"/>
            <a:r>
              <a:rPr lang="en-US" b="0" dirty="0"/>
              <a:t>You must create a bool variable named </a:t>
            </a:r>
            <a:r>
              <a:rPr lang="en-US" dirty="0"/>
              <a:t>detected</a:t>
            </a:r>
            <a:r>
              <a:rPr lang="en-US" b="0" dirty="0"/>
              <a:t> an set it equal to the result of invoking the </a:t>
            </a:r>
            <a:r>
              <a:rPr lang="en-US" dirty="0" err="1"/>
              <a:t>TricorderSensor</a:t>
            </a:r>
            <a:r>
              <a:rPr lang="en-US" dirty="0"/>
              <a:t>::</a:t>
            </a:r>
            <a:r>
              <a:rPr lang="en-US" dirty="0" err="1"/>
              <a:t>TricorderMode</a:t>
            </a:r>
            <a:r>
              <a:rPr lang="en-US" dirty="0"/>
              <a:t>::</a:t>
            </a:r>
            <a:r>
              <a:rPr lang="en-US" dirty="0" err="1"/>
              <a:t>IsLifeForm</a:t>
            </a:r>
            <a:r>
              <a:rPr lang="en-US" b="0" dirty="0"/>
              <a:t>()</a:t>
            </a:r>
            <a:r>
              <a:rPr lang="en-US" dirty="0"/>
              <a:t> </a:t>
            </a:r>
            <a:r>
              <a:rPr lang="en-US" b="0" dirty="0"/>
              <a:t>method from task 4 (remember the </a:t>
            </a:r>
            <a:r>
              <a:rPr lang="en-US" dirty="0" err="1"/>
              <a:t>IsLifeForm</a:t>
            </a:r>
            <a:r>
              <a:rPr lang="en-US" b="0" dirty="0"/>
              <a:t>() method takes as input the </a:t>
            </a:r>
            <a:r>
              <a:rPr lang="en-US" dirty="0" err="1"/>
              <a:t>aTargetPtr</a:t>
            </a:r>
            <a:r>
              <a:rPr lang="en-US" b="0" dirty="0"/>
              <a:t> which is one of the input parameters to </a:t>
            </a:r>
            <a:r>
              <a:rPr lang="en-US" dirty="0" err="1"/>
              <a:t>AttemptToDetect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Note:  this same bool variable (</a:t>
            </a:r>
            <a:r>
              <a:rPr lang="en-US" dirty="0"/>
              <a:t>detected</a:t>
            </a:r>
            <a:r>
              <a:rPr lang="en-US" b="0" dirty="0"/>
              <a:t>) is used in the second if-statement below this call to check whether or not the life form was detected</a:t>
            </a:r>
          </a:p>
        </p:txBody>
      </p:sp>
    </p:spTree>
    <p:extLst>
      <p:ext uri="{BB962C8B-B14F-4D97-AF65-F5344CB8AC3E}">
        <p14:creationId xmlns:p14="http://schemas.microsoft.com/office/powerpoint/2010/main" val="11251106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2892" y="2505736"/>
            <a:ext cx="3161270" cy="228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5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6629"/>
            <a:ext cx="8272462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AttemptToDetect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Settings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aSettings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5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  // Check for a life form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IsLifeForm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probability of detection to 1.0; tricorder will detect all life forms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643C14"/>
                </a:solidFill>
                <a:latin typeface="Consolas" panose="020B0609020204030204" pitchFamily="49" charset="0"/>
              </a:rPr>
              <a:t>1.0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range and unit vector from the receiver to the target.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Ensure the target position is current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mRcvrLoc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mTgtLoc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UtVec3d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Subtract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mTrueUnitVecWCS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mTgtLoc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mRcvrLoc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mRange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UtVec3d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Normalize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mTrueUnitVecWCS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Notify observers about the sensor detection attempt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WsfSensorObserver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SensorDetectionAttempt</a:t>
            </a:r>
            <a:r>
              <a:rPr lang="en-US" sz="1050" b="1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44311" y="4993040"/>
            <a:ext cx="1064217" cy="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35111" y="2368546"/>
            <a:ext cx="2694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 define detected here</a:t>
            </a:r>
          </a:p>
          <a:p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detected is used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54162" y="2572719"/>
            <a:ext cx="1935194" cy="46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821051" y="3022169"/>
            <a:ext cx="4076055" cy="8760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921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392332" cy="4525963"/>
          </a:xfrm>
        </p:spPr>
        <p:txBody>
          <a:bodyPr>
            <a:normAutofit/>
          </a:bodyPr>
          <a:lstStyle/>
          <a:p>
            <a:r>
              <a:rPr lang="en-US" b="0" dirty="0"/>
              <a:t>Familiarize yourself with the </a:t>
            </a:r>
            <a:r>
              <a:rPr lang="en-US" b="1" dirty="0" err="1"/>
              <a:t>WsfSensorResult</a:t>
            </a:r>
            <a:r>
              <a:rPr lang="en-US" b="1" dirty="0"/>
              <a:t> </a:t>
            </a:r>
            <a:r>
              <a:rPr lang="en-US" b="0" dirty="0"/>
              <a:t>class (in file </a:t>
            </a:r>
            <a:r>
              <a:rPr lang="en-US" dirty="0"/>
              <a:t>WsfSensorResult</a:t>
            </a:r>
            <a:r>
              <a:rPr lang="en-US" b="0" dirty="0"/>
              <a:t>.</a:t>
            </a:r>
            <a:r>
              <a:rPr lang="en-US" dirty="0"/>
              <a:t>hpp</a:t>
            </a:r>
            <a:r>
              <a:rPr lang="en-US" b="0" dirty="0"/>
              <a:t> [../core/</a:t>
            </a:r>
            <a:r>
              <a:rPr lang="en-US" b="0" dirty="0" err="1"/>
              <a:t>wsf</a:t>
            </a:r>
            <a:r>
              <a:rPr lang="en-US" b="0" dirty="0"/>
              <a:t>/source/sensor]) and review the data that we are setting in the variable </a:t>
            </a:r>
            <a:r>
              <a:rPr lang="en-US" b="1" dirty="0" err="1"/>
              <a:t>aResult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At a minimum the </a:t>
            </a:r>
            <a:r>
              <a:rPr lang="en-US" b="0" i="1" dirty="0"/>
              <a:t>range-to-target</a:t>
            </a:r>
            <a:r>
              <a:rPr lang="en-US" b="0" dirty="0"/>
              <a:t> must be supplied or an assert will get thrown in the </a:t>
            </a:r>
            <a:r>
              <a:rPr lang="en-US" b="1" dirty="0" err="1"/>
              <a:t>WsfSensorMode</a:t>
            </a:r>
            <a:r>
              <a:rPr lang="en-US" b="0" dirty="0"/>
              <a:t> class in the </a:t>
            </a:r>
            <a:r>
              <a:rPr lang="en-US" b="1" dirty="0" err="1"/>
              <a:t>ApplyMeasurementErrors</a:t>
            </a:r>
            <a:r>
              <a:rPr lang="en-US" b="0" dirty="0"/>
              <a:t> method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74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6629"/>
            <a:ext cx="86106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AttemptToDetect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Settings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aSettings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IsLifeForm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probability of detection to 1.0; tricorder will detect all life forms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1.0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range and unit vector from the receiver to the target.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Ensure the target position is current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mTgtLoc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UtVec3d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Subtract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mTrueUnitVecWCS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mTgtLoc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mRange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UtVec3d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Normalize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mTrueUnitVecWCS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Notify observers about the sensor detection attempt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SensorDetectionAttempt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451919" y="4985949"/>
            <a:ext cx="1340708" cy="6179"/>
          </a:xfrm>
          <a:prstGeom prst="line">
            <a:avLst/>
          </a:prstGeom>
          <a:ln w="22225">
            <a:solidFill>
              <a:srgbClr val="A00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7583" y="2194129"/>
            <a:ext cx="8297563" cy="380507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b="0" dirty="0"/>
              <a:t>A ‘sensor’ is an articulated part that detects something in the operational environment.</a:t>
            </a:r>
          </a:p>
          <a:p>
            <a:r>
              <a:rPr lang="en-US" b="0" dirty="0"/>
              <a:t>The basic </a:t>
            </a:r>
            <a:r>
              <a:rPr lang="en-US" dirty="0"/>
              <a:t>AFSIM</a:t>
            </a:r>
            <a:r>
              <a:rPr lang="en-US" b="0" dirty="0"/>
              <a:t> Class structure for </a:t>
            </a:r>
            <a:r>
              <a:rPr lang="en-US" dirty="0" err="1"/>
              <a:t>WsfSensor</a:t>
            </a:r>
            <a:r>
              <a:rPr lang="en-US" b="0" dirty="0"/>
              <a:t> is depicted below.</a:t>
            </a:r>
          </a:p>
          <a:p>
            <a:endParaRPr lang="en-US" b="0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590800"/>
            <a:ext cx="4044950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49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WsfSensorResult.hpp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2028"/>
                <a:ext cx="8229600" cy="5492243"/>
              </a:xfrm>
            </p:spPr>
            <p:txBody>
              <a:bodyPr>
                <a:normAutofit fontScale="47500" lnSpcReduction="20000"/>
              </a:bodyPr>
              <a:lstStyle/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Result class is supplied to the </a:t>
                </a:r>
                <a:r>
                  <a:rPr lang="en-US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AttemptToDetect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method.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On output it contains detailed data about the detection attempt.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Not every sensor will update every member. Each member documents under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what conditions it is valid. It is the responsibility of the caller to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ensure that the member they are using contains valid data.</a:t>
                </a:r>
                <a:endParaRPr lang="en-US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1F1EC8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CD00FF"/>
                    </a:solidFill>
                    <a:latin typeface="Consolas" panose="020B0609020204030204" pitchFamily="49" charset="0"/>
                  </a:rPr>
                  <a:t>WSF_EXPORT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WsfSensorResult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WsfEM_Interaction</a:t>
                </a:r>
                <a:endParaRPr lang="en-US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Status flag values used in </a:t>
                </a:r>
                <a:r>
                  <a:rPr lang="en-US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mCheckedStatus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and </a:t>
                </a:r>
                <a:r>
                  <a:rPr lang="en-US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mFailedStatus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enum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2300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cCONCEALMENT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0x00010000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Concealment checked/failed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cDOPPLER_LIMITS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0x00020000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Doppler limits checked/failed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cVELOCITY_LIMITS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0x00040000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Velocity limits checked/failed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cTARGET_DELETED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0x00080000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Target deleted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cOTH_LIMITS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0x00100000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OTH Bounce Constraints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cEXCLUSION_SOLAR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0x00200000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Solar exclusion is blocking sensor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cEXCLUSION_LUNAR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0x00400000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Lunar exclusion is blocking sensor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cMOON_BLOCKED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= </a:t>
                </a:r>
                <a:r>
                  <a:rPr lang="en-US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0x00800000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//&lt;! Moon is blocking the sensor from target</a:t>
                </a: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};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WsfSensorResult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=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~</a:t>
                </a:r>
                <a:r>
                  <a:rPr lang="en-US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WsfSensorResult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Detected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226473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endParaRPr lang="en-US" dirty="0"/>
              </a:p>
              <a:p>
                <a:pPr marL="226473" indent="0">
                  <a:spcBef>
                    <a:spcPts val="30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2028"/>
                <a:ext cx="8229600" cy="54922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59817" y="2138769"/>
            <a:ext cx="1689315" cy="232474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WsfEM_Interaction.hpp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31736" y="1146629"/>
                <a:ext cx="9012264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CC00FF"/>
                    </a:solidFill>
                    <a:latin typeface="Consolas" panose="020B0609020204030204" pitchFamily="49" charset="0"/>
                  </a:rPr>
                  <a:t>WSF_EXPORT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WsfEM_Interaction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UtScriptAccessible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Component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WsfEM_InteractionComponent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ComponentList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WsfComponentListT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WsfEM_InteractionComponent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5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5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Represents the location of a platform or device.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struct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LocationData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mLat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Latitude (decimal degrees)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mLon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Longitude (decimal degrees)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fr-FR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fr-FR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mAlt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fr-FR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</a:t>
                </a:r>
                <a:r>
                  <a:rPr lang="fr-FR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Altitude (</a:t>
                </a:r>
                <a:r>
                  <a:rPr lang="fr-FR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meters</a:t>
                </a:r>
                <a:r>
                  <a:rPr lang="fr-FR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)</a:t>
                </a:r>
                <a:endParaRPr lang="fr-FR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fr-FR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fr-FR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mLocWCS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fr-FR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]{ </a:t>
                </a:r>
                <a:r>
                  <a:rPr lang="fr-FR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fr-FR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fr-FR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fr-FR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</a:t>
                </a:r>
                <a:r>
                  <a:rPr lang="fr-FR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WCS locations (</a:t>
                </a:r>
                <a:r>
                  <a:rPr lang="fr-FR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meters</a:t>
                </a:r>
                <a:r>
                  <a:rPr lang="fr-FR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)</a:t>
                </a:r>
                <a:endParaRPr lang="fr-FR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mIsValid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Data is valid only if this is true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Represents the relative location of one object with respect to another.   … …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struct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RelativeData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mRange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-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Range to the other object (meters).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mTrueUnitVecWCS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True WCS unit vector pointing to the other object.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mTrueAz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The azimuth of the other object (radians)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mTrueEl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The elevation of the other object (radians)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mUnitVecWCS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Apparent WCS unit vector pointing to the other object.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mAz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The apparent azimuth of the other object (radians)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mEl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};          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//!&lt; The apparent elevation of the other object (radians)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5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31736" y="1146629"/>
                <a:ext cx="9012264" cy="541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3919" y="3417376"/>
            <a:ext cx="6145078" cy="201478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1338" y="4610746"/>
            <a:ext cx="8069447" cy="340962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WsfEM_Interaction.hpp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31736" y="1146629"/>
                <a:ext cx="9012264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Location of the receiver.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@note This is valid only if the interaction involves a receiver.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LocationData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mRcvrLoc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Location of the target.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@note This is valid only if the interaction involves a target platform.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LocationData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mTgtLoc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Receiver-to-target relative data.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@note This is valid only if the interaction involves a target platform.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RelativeData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mRcvrToTgt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Target-to-receiver relative data.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@note This is valid only if the interaction involves a target platform.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2B91A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RelativeData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</a:t>
                </a:r>
                <a:r>
                  <a:rPr lang="en-US" sz="1100" b="1" dirty="0" err="1">
                    <a:solidFill>
                      <a:srgbClr val="000066"/>
                    </a:solidFill>
                    <a:latin typeface="Consolas" panose="020B0609020204030204" pitchFamily="49" charset="0"/>
                  </a:rPr>
                  <a:t>mTgtToRcvr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};</a:t>
                </a:r>
              </a:p>
              <a:p>
                <a:pPr marL="0" indent="0">
                  <a:buNone/>
                </a:pP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31736" y="1146629"/>
                <a:ext cx="9012264" cy="5410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88936" y="2045776"/>
            <a:ext cx="6129579" cy="2309248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6629"/>
            <a:ext cx="86106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AttemptToDetect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Settings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aSettings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IsLifeForm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probability of detection to 1.0; tricorder will detect all life forms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1.0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range and unit vector from the receiver to the target.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Ensure the target position is current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mTgtLoc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UtVec3d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Subtract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mTrueUnitVecWCS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mTgtLoc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mRcvrLoc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mRange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UtVec3d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Normalize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mRcvrToTgt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mTrueUnitVecWCS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Notify observers about the sensor detection attempt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SensorDetectionAttempt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detected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8477" y="4832380"/>
            <a:ext cx="2042216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25752" y="4837549"/>
            <a:ext cx="2615184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209490" y="4628320"/>
            <a:ext cx="2615184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942354" y="4625740"/>
            <a:ext cx="1792224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61560" y="4623159"/>
            <a:ext cx="1865376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901745" y="4429426"/>
            <a:ext cx="1773936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115776" y="4225369"/>
            <a:ext cx="1856232" cy="150325"/>
          </a:xfrm>
          <a:prstGeom prst="rect">
            <a:avLst/>
          </a:prstGeom>
          <a:noFill/>
          <a:ln w="19050" algn="ctr">
            <a:solidFill>
              <a:srgbClr val="CC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4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6"/>
          </a:xfrm>
        </p:spPr>
        <p:txBody>
          <a:bodyPr>
            <a:normAutofit fontScale="925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r>
              <a:rPr lang="en-US" b="0" dirty="0"/>
              <a:t>Implement the </a:t>
            </a:r>
            <a:r>
              <a:rPr lang="en-US" b="1" dirty="0" err="1"/>
              <a:t>TricorderSensor</a:t>
            </a:r>
            <a:r>
              <a:rPr lang="en-US" b="1" dirty="0"/>
              <a:t>::</a:t>
            </a:r>
            <a:r>
              <a:rPr lang="en-US" b="1" dirty="0" err="1"/>
              <a:t>TricorderMode</a:t>
            </a:r>
            <a:r>
              <a:rPr lang="en-US" b="1" dirty="0"/>
              <a:t>::</a:t>
            </a:r>
            <a:r>
              <a:rPr lang="en-US" b="1" dirty="0" err="1"/>
              <a:t>GetLifeReading</a:t>
            </a:r>
            <a:r>
              <a:rPr lang="en-US" b="1" dirty="0"/>
              <a:t> </a:t>
            </a:r>
            <a:r>
              <a:rPr lang="en-US" b="0" dirty="0"/>
              <a:t>method</a:t>
            </a:r>
          </a:p>
          <a:p>
            <a:pPr lvl="1"/>
            <a:r>
              <a:rPr lang="en-US" b="0" dirty="0"/>
              <a:t>Ensure the value returned is between 0.0 and 1.0</a:t>
            </a:r>
          </a:p>
          <a:p>
            <a:endParaRPr lang="en-US" b="0" dirty="0"/>
          </a:p>
          <a:p>
            <a:pPr lvl="1"/>
            <a:r>
              <a:rPr lang="en-US" b="0" dirty="0"/>
              <a:t>Use the damage factor of the life form for the health reading</a:t>
            </a:r>
          </a:p>
          <a:p>
            <a:pPr lvl="2"/>
            <a:r>
              <a:rPr lang="en-US" b="0" dirty="0"/>
              <a:t>This can be found by invoking the platform’s </a:t>
            </a:r>
            <a:r>
              <a:rPr lang="en-US" dirty="0" err="1"/>
              <a:t>GetDamageFactor</a:t>
            </a:r>
            <a:r>
              <a:rPr lang="en-US" b="0" dirty="0"/>
              <a:t> method</a:t>
            </a:r>
          </a:p>
          <a:p>
            <a:pPr lvl="2"/>
            <a:r>
              <a:rPr lang="en-US" b="0" dirty="0"/>
              <a:t>A high damage factor represents low health reading</a:t>
            </a:r>
          </a:p>
          <a:p>
            <a:pPr lvl="2"/>
            <a:r>
              <a:rPr lang="en-US" b="0" dirty="0"/>
              <a:t>See the </a:t>
            </a:r>
            <a:r>
              <a:rPr lang="en-US" dirty="0" err="1"/>
              <a:t>initial_damage_factor</a:t>
            </a:r>
            <a:r>
              <a:rPr lang="en-US" b="0" dirty="0"/>
              <a:t>  attribute in the </a:t>
            </a:r>
            <a:r>
              <a:rPr lang="en-US" dirty="0"/>
              <a:t>AFSIM </a:t>
            </a:r>
            <a:r>
              <a:rPr lang="en-US" b="0" dirty="0"/>
              <a:t>documentation under “platform”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7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11870" y="2108200"/>
            <a:ext cx="6021865" cy="82867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6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676400"/>
            <a:ext cx="7010400" cy="4622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GetLifeReading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6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damage factor of the life form for the health reading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::min and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::max to ensure value is between 0 and 1.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min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1.0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max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1.0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GetDamageFactor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08149" y="4086387"/>
            <a:ext cx="5682966" cy="1877437"/>
          </a:xfrm>
          <a:prstGeom prst="rect">
            <a:avLst/>
          </a:prstGeom>
          <a:noFill/>
          <a:ln w="50800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is equivalent to: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1.0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–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aTargetPtr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GetDamageFactor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&lt;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)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0.0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&gt;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1.0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)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1600" dirty="0">
                <a:solidFill>
                  <a:srgbClr val="643C14"/>
                </a:solidFill>
                <a:latin typeface="Consolas" panose="020B0609020204030204" pitchFamily="49" charset="0"/>
                <a:cs typeface="Arial" pitchFamily="34" charset="0"/>
              </a:rPr>
              <a:t>1.0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47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2 — Task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041"/>
            <a:ext cx="8229600" cy="5492242"/>
          </a:xfrm>
        </p:spPr>
        <p:txBody>
          <a:bodyPr>
            <a:normAutofit fontScale="77500" lnSpcReduction="20000"/>
          </a:bodyPr>
          <a:lstStyle/>
          <a:p>
            <a:pPr marL="226473" indent="0">
              <a:buNone/>
            </a:pPr>
            <a:r>
              <a:rPr lang="en-US" b="0" dirty="0"/>
              <a:t>In </a:t>
            </a:r>
            <a:r>
              <a:rPr lang="en-US" dirty="0"/>
              <a:t>TricorderSensor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b="0" dirty="0"/>
              <a:t>Complete the implementation of the </a:t>
            </a:r>
            <a:r>
              <a:rPr lang="en-US" b="1" dirty="0" err="1"/>
              <a:t>TricorderSensor</a:t>
            </a:r>
            <a:r>
              <a:rPr lang="en-US" b="1" dirty="0"/>
              <a:t>::</a:t>
            </a:r>
            <a:r>
              <a:rPr lang="en-US" b="1" dirty="0" err="1"/>
              <a:t>TricorderMode</a:t>
            </a:r>
            <a:r>
              <a:rPr lang="en-US" b="1" dirty="0"/>
              <a:t>::</a:t>
            </a:r>
            <a:r>
              <a:rPr lang="en-US" b="1" dirty="0" err="1"/>
              <a:t>UpdateTrack</a:t>
            </a:r>
            <a:r>
              <a:rPr lang="en-US" b="1" dirty="0"/>
              <a:t> </a:t>
            </a:r>
            <a:r>
              <a:rPr lang="en-US" b="0" dirty="0"/>
              <a:t>method</a:t>
            </a:r>
          </a:p>
          <a:p>
            <a:endParaRPr lang="en-US" sz="1800" b="0" dirty="0"/>
          </a:p>
          <a:p>
            <a:r>
              <a:rPr lang="en-US" b="0" dirty="0"/>
              <a:t>If a target is determined to be detected by the processing in the </a:t>
            </a:r>
            <a:r>
              <a:rPr lang="en-US" b="1" dirty="0" err="1"/>
              <a:t>AttemptToDetect</a:t>
            </a:r>
            <a:r>
              <a:rPr lang="en-US" b="0" dirty="0"/>
              <a:t> method, then the sensor automatically handles creation of the </a:t>
            </a:r>
            <a:r>
              <a:rPr lang="en-US" b="1" dirty="0" err="1"/>
              <a:t>WsfTrack</a:t>
            </a:r>
            <a:r>
              <a:rPr lang="en-US" b="0" dirty="0"/>
              <a:t> object and this method is called to fill in new or updated track information. </a:t>
            </a:r>
          </a:p>
          <a:p>
            <a:pPr lvl="1"/>
            <a:r>
              <a:rPr lang="en-US" b="0" dirty="0"/>
              <a:t>Most of the information that we need to fill in the track is done by the base class implementation </a:t>
            </a:r>
          </a:p>
          <a:p>
            <a:pPr lvl="1"/>
            <a:endParaRPr lang="en-US" sz="1800" b="0" dirty="0"/>
          </a:p>
          <a:p>
            <a:r>
              <a:rPr lang="en-US" b="0" dirty="0"/>
              <a:t>Familiarize yourself with the use of the auxiliary data container attached to platforms to report the life form type</a:t>
            </a:r>
          </a:p>
          <a:p>
            <a:endParaRPr lang="en-US" sz="1800" dirty="0"/>
          </a:p>
          <a:p>
            <a:r>
              <a:rPr lang="en-US" b="0" dirty="0"/>
              <a:t>Set the </a:t>
            </a:r>
            <a:r>
              <a:rPr lang="en-US" dirty="0" err="1"/>
              <a:t>WsfTrack</a:t>
            </a:r>
            <a:r>
              <a:rPr lang="en-US" b="0" dirty="0"/>
              <a:t> attribute “track quality” with the life reading from </a:t>
            </a:r>
            <a:r>
              <a:rPr lang="en-US" dirty="0" err="1"/>
              <a:t>GetLifeReading</a:t>
            </a:r>
            <a:endParaRPr lang="en-US" dirty="0"/>
          </a:p>
          <a:p>
            <a:pPr lvl="1"/>
            <a:r>
              <a:rPr lang="en-US" b="0" dirty="0"/>
              <a:t>A high track quality value represents a "strong" life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78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8167" y="5943600"/>
            <a:ext cx="4366256" cy="20592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2 — Task 7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8676" y="1295400"/>
            <a:ext cx="9127724" cy="47053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TricorderMode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UpdateTrack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WsfTrack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aTrackPtr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If the sensor is reporting type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ReportsType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life form type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WsfAttributeContainer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auxDataTarget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GetAuxData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auxDataTarget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AttributeExists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643C14"/>
                </a:solidFill>
                <a:latin typeface="Consolas" panose="020B0609020204030204" pitchFamily="49" charset="0"/>
              </a:rPr>
              <a:t>"LIFE_FORM_REPORTED_TYPE"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the type data in the track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auxDataTarget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GetString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643C14"/>
                </a:solidFill>
                <a:latin typeface="Consolas" panose="020B0609020204030204" pitchFamily="49" charset="0"/>
              </a:rPr>
              <a:t>"LIFE_FORM_REPORTED_TYPE"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mMeasurement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SetTypeId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mMeasurement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SetTypeIdValid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base class' method.  This will set valid measurement data (</a:t>
            </a:r>
            <a:r>
              <a:rPr lang="en-US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typeId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) in the track.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WsfSensorMode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UpdateTrack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aTrackPtr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the "track quality" </a:t>
            </a:r>
            <a:r>
              <a:rPr lang="en-US" sz="105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WsfTrack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 attribute with the life reading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7</a:t>
            </a:r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aTrackPtr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SetTrackQuality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GetLifeReading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aTargetPtr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041828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exercise focuses on:</a:t>
            </a:r>
          </a:p>
          <a:p>
            <a:pPr lvl="1"/>
            <a:r>
              <a:rPr lang="en-US" b="0" dirty="0"/>
              <a:t>Implementing parts of the script class, </a:t>
            </a:r>
            <a:r>
              <a:rPr lang="en-US" dirty="0" err="1"/>
              <a:t>ScriptTricorderSensorClass</a:t>
            </a:r>
            <a:r>
              <a:rPr lang="en-US" b="0" dirty="0"/>
              <a:t>, that provides access to the </a:t>
            </a:r>
            <a:r>
              <a:rPr lang="en-US" b="0" dirty="0" err="1"/>
              <a:t>TricorderSensor</a:t>
            </a:r>
            <a:r>
              <a:rPr lang="en-US" b="0" dirty="0"/>
              <a:t> class from the script interface</a:t>
            </a:r>
          </a:p>
          <a:p>
            <a:pPr lvl="1"/>
            <a:r>
              <a:rPr lang="en-US" b="0" dirty="0"/>
              <a:t>Understanding how the C++ #defines, UT_DECLARE_SCRIPT_METHOD, and UT_DEFINE_SCRIPT_METHOD are expanded into their final class declaration and definition</a:t>
            </a:r>
          </a:p>
        </p:txBody>
      </p:sp>
    </p:spTree>
    <p:extLst>
      <p:ext uri="{BB962C8B-B14F-4D97-AF65-F5344CB8AC3E}">
        <p14:creationId xmlns:p14="http://schemas.microsoft.com/office/powerpoint/2010/main" val="24236580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9760"/>
            <a:ext cx="9144000" cy="2396877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Inspect the file </a:t>
            </a:r>
            <a:r>
              <a:rPr lang="en-US" b="1" dirty="0"/>
              <a:t>TricorderSensor.hpp</a:t>
            </a:r>
            <a:r>
              <a:rPr lang="en-US" b="0" dirty="0"/>
              <a:t> to become familiar with the class methods and attributes of the </a:t>
            </a:r>
            <a:r>
              <a:rPr lang="en-US" b="1" dirty="0" err="1"/>
              <a:t>ScriptTricorderSensorClass</a:t>
            </a:r>
            <a:r>
              <a:rPr lang="en-US" b="0" dirty="0"/>
              <a:t> class that is defined at the bottom of the file </a:t>
            </a:r>
          </a:p>
          <a:p>
            <a:r>
              <a:rPr lang="en-US" b="0" dirty="0"/>
              <a:t>Remember this class is derived from class </a:t>
            </a:r>
            <a:r>
              <a:rPr lang="en-US" dirty="0" err="1"/>
              <a:t>WsfScriptSensorClass</a:t>
            </a:r>
            <a:r>
              <a:rPr lang="en-US" b="0" dirty="0"/>
              <a:t> </a:t>
            </a:r>
          </a:p>
          <a:p>
            <a:r>
              <a:rPr lang="en-US" b="0" dirty="0"/>
              <a:t>Notice the new script sensor class </a:t>
            </a:r>
            <a:r>
              <a:rPr lang="en-US" b="1" dirty="0" err="1"/>
              <a:t>ScriptTricorderSensorClass</a:t>
            </a:r>
            <a:r>
              <a:rPr lang="en-US" b="0" dirty="0"/>
              <a:t> has several calls to UT_DECLARE_SCRIPT_METHOD</a:t>
            </a:r>
          </a:p>
          <a:p>
            <a:pPr lvl="1"/>
            <a:r>
              <a:rPr lang="en-US" b="0" dirty="0"/>
              <a:t>Each of these calls creates a </a:t>
            </a:r>
            <a:r>
              <a:rPr lang="en-US" b="0" u="sng" dirty="0"/>
              <a:t>new</a:t>
            </a:r>
            <a:r>
              <a:rPr lang="en-US" b="0" dirty="0"/>
              <a:t> class declaration within </a:t>
            </a:r>
            <a:r>
              <a:rPr lang="en-US" dirty="0" err="1"/>
              <a:t>ScriptTricorderSensorClass</a:t>
            </a:r>
            <a:r>
              <a:rPr lang="en-US" b="0" dirty="0"/>
              <a:t> for a class with the name of the argument that is passed in to the call</a:t>
            </a:r>
          </a:p>
          <a:p>
            <a:endParaRPr lang="en-US" dirty="0"/>
          </a:p>
        </p:txBody>
      </p:sp>
      <p:pic>
        <p:nvPicPr>
          <p:cNvPr id="5" name="Picture 6" descr="classWsfScriptSensorCla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635" y="4019736"/>
            <a:ext cx="1724025" cy="1828800"/>
          </a:xfrm>
          <a:prstGeom prst="rect">
            <a:avLst/>
          </a:prstGeom>
          <a:noFill/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07885" y="5848536"/>
            <a:ext cx="0" cy="337754"/>
          </a:xfrm>
          <a:prstGeom prst="line">
            <a:avLst/>
          </a:prstGeom>
          <a:noFill/>
          <a:ln w="9525">
            <a:solidFill>
              <a:srgbClr val="CC00FF"/>
            </a:solidFill>
            <a:prstDash val="dash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64910" y="6186290"/>
            <a:ext cx="1885950" cy="254000"/>
          </a:xfrm>
          <a:prstGeom prst="rect">
            <a:avLst/>
          </a:prstGeom>
          <a:solidFill>
            <a:srgbClr val="FFFFCC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0"/>
              <a:t>ScriptTricorderSensorClass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5530" y="3496637"/>
            <a:ext cx="1719130" cy="254000"/>
          </a:xfrm>
          <a:prstGeom prst="rect">
            <a:avLst/>
          </a:prstGeom>
          <a:solidFill>
            <a:srgbClr val="FFFFCC"/>
          </a:solidFill>
          <a:ln w="9525">
            <a:solidFill>
              <a:srgbClr val="8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000" b="0" dirty="0" err="1"/>
              <a:t>UtScriptTypes</a:t>
            </a:r>
            <a:endParaRPr lang="en-US" sz="1000" b="0" dirty="0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1207885" y="3750637"/>
            <a:ext cx="0" cy="269099"/>
          </a:xfrm>
          <a:prstGeom prst="line">
            <a:avLst/>
          </a:prstGeom>
          <a:noFill/>
          <a:ln w="9525">
            <a:solidFill>
              <a:srgbClr val="000099"/>
            </a:solidFill>
            <a:prstDash val="solid"/>
            <a:round/>
            <a:headEnd type="triangle" w="sm" len="sm"/>
            <a:tailEnd w="lg" len="lg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60869" y="3354048"/>
                <a:ext cx="5452134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The script interface 'class'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latin typeface="Consolas" panose="020B0609020204030204" pitchFamily="49" charset="0"/>
                  </a:rPr>
                  <a:t>: public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WsfScriptSensorClass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2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::string</a:t>
                </a:r>
                <a:r>
                  <a:rPr lang="en-US" sz="12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2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                        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UtScriptTypes</a:t>
                </a:r>
                <a:r>
                  <a:rPr lang="en-US" sz="1200" b="1" dirty="0">
                    <a:latin typeface="Consolas" panose="020B0609020204030204" pitchFamily="49" charset="0"/>
                  </a:rPr>
                  <a:t>*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aTypesPtr</a:t>
                </a:r>
                <a:r>
                  <a:rPr lang="en-US" sz="12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~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200" b="1" dirty="0">
                    <a:latin typeface="Consolas" panose="020B0609020204030204" pitchFamily="49" charset="0"/>
                  </a:rPr>
                  <a:t>()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200" b="1" dirty="0">
                    <a:latin typeface="Consolas" panose="020B0609020204030204" pitchFamily="49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2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UT_DECLARE_SCRIPT_METHOD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LifeFormTypeCount_1</a:t>
                </a:r>
                <a:r>
                  <a:rPr lang="en-US" sz="12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UT_DECLARE_SCRIPT_METHOD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LifeFormTypeCount_2</a:t>
                </a:r>
                <a:r>
                  <a:rPr lang="en-US" sz="12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UT_DECLARE_SCRIPT_METHOD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LifeFormTypeEntry_1</a:t>
                </a:r>
                <a:r>
                  <a:rPr lang="en-US" sz="12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   	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b="1" dirty="0"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</a:rPr>
                  <a:t>};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869" y="3354048"/>
                <a:ext cx="5452134" cy="3046988"/>
              </a:xfrm>
              <a:prstGeom prst="rect">
                <a:avLst/>
              </a:prstGeom>
              <a:blipFill>
                <a:blip r:embed="rId4"/>
                <a:stretch>
                  <a:fillRect b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858833" y="5019254"/>
            <a:ext cx="4773723" cy="1141321"/>
          </a:xfrm>
          <a:prstGeom prst="rect">
            <a:avLst/>
          </a:prstGeom>
          <a:noFill/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1793" y="3601996"/>
            <a:ext cx="2428103" cy="166816"/>
          </a:xfrm>
          <a:prstGeom prst="rect">
            <a:avLst/>
          </a:prstGeom>
          <a:noFill/>
          <a:ln w="127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7200" eaLnBrk="1" hangingPunct="1">
              <a:tabLst>
                <a:tab pos="0" algn="l"/>
                <a:tab pos="884238" algn="l"/>
                <a:tab pos="1770063" algn="l"/>
                <a:tab pos="2655888" algn="l"/>
                <a:tab pos="3541713" algn="l"/>
                <a:tab pos="4427538" algn="l"/>
                <a:tab pos="5313363" algn="l"/>
                <a:tab pos="6199188" algn="l"/>
                <a:tab pos="7086600" algn="l"/>
                <a:tab pos="7970838" algn="l"/>
                <a:tab pos="8856663" algn="l"/>
                <a:tab pos="9742488" algn="l"/>
                <a:tab pos="10628313" algn="l"/>
              </a:tabLst>
            </a:pPr>
            <a:r>
              <a:rPr lang="en-GB" altLang="en-US" sz="2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Measurements and Tracks</a:t>
            </a:r>
          </a:p>
        </p:txBody>
      </p:sp>
      <p:sp>
        <p:nvSpPr>
          <p:cNvPr id="2048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364288" y="6400800"/>
            <a:ext cx="2779712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/>
              <a:t> </a:t>
            </a:r>
            <a:fld id="{D3BF1E3B-9BB1-44E2-928A-CC4A3DCCC7D0}" type="slidenum">
              <a:rPr lang="en-US" altLang="en-US" sz="600" smtClean="0"/>
              <a:pPr/>
              <a:t>9</a:t>
            </a:fld>
            <a:endParaRPr lang="en-US" altLang="en-US" sz="6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76" y="1146629"/>
            <a:ext cx="4788409" cy="3432175"/>
          </a:xfrm>
          <a:prstGeom prst="rect">
            <a:avLst/>
          </a:prstGeom>
        </p:spPr>
        <p:txBody>
          <a:bodyPr lIns="274320" tIns="182880" rIns="182880" bIns="91440"/>
          <a:lstStyle/>
          <a:p>
            <a:pPr marL="223838" indent="-223838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Sensor Scheduler Object Controls Production of Measurements from Sensors</a:t>
            </a:r>
          </a:p>
          <a:p>
            <a:pPr marL="685800" lvl="1" indent="-231775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Standard implementation: measurements as sensing chances within the sensor’s frame time</a:t>
            </a:r>
          </a:p>
          <a:p>
            <a:pPr marL="685800" lvl="1" indent="-231775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Another implementation: predictive sensing chances in a pseudo-scan</a:t>
            </a:r>
          </a:p>
          <a:p>
            <a:pPr marL="685800" lvl="1" indent="-231775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3838" indent="-223838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Sensor Tracker Object for Non-Imaging Sensors</a:t>
            </a:r>
          </a:p>
          <a:p>
            <a:pPr marL="685800" lvl="1" indent="-231775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Standard Implementation: new measurements perfectly associated; “M-out-of-N” formation</a:t>
            </a:r>
          </a:p>
          <a:p>
            <a:pPr marL="685800" lvl="1" indent="-231775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Another implementation: leverage existing        track-to-track algorithms</a:t>
            </a:r>
          </a:p>
          <a:p>
            <a:pPr marL="685800" lvl="1" indent="-231775" defTabSz="457200" eaLnBrk="1" hangingPunct="1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endParaRPr lang="en-GB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31775" defTabSz="457200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 / Video Processor for Imaging Sensors</a:t>
            </a:r>
          </a:p>
          <a:p>
            <a:pPr marL="685800" lvl="1" indent="-231775" defTabSz="457200">
              <a:tabLst>
                <a:tab pos="882650" algn="l"/>
                <a:tab pos="1768475" algn="l"/>
                <a:tab pos="2654300" algn="l"/>
                <a:tab pos="3540125" algn="l"/>
                <a:tab pos="4425950" algn="l"/>
                <a:tab pos="5311775" algn="l"/>
                <a:tab pos="6197600" algn="l"/>
                <a:tab pos="7083425" algn="l"/>
                <a:tab pos="7969250" algn="l"/>
                <a:tab pos="8855075" algn="l"/>
                <a:tab pos="9740900" algn="l"/>
                <a:tab pos="10626725" algn="l"/>
              </a:tabLst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Converts </a:t>
            </a:r>
            <a:r>
              <a:rPr lang="en-GB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AFSIM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pseudo sensor images to tracks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48200" y="1828800"/>
            <a:ext cx="4364735" cy="3443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83818" y="2449797"/>
            <a:ext cx="1155382" cy="63094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Processor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49368" y="2407125"/>
            <a:ext cx="2143508" cy="192360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Sensors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189790" y="1997789"/>
            <a:ext cx="914311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Tracks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885944" y="4722540"/>
            <a:ext cx="1039368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Signatures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724401" y="2005917"/>
            <a:ext cx="1396808" cy="307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Measurements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7683818" y="3740427"/>
            <a:ext cx="1231582" cy="63094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Image/Video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Processor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4857366" y="3149480"/>
            <a:ext cx="1012700" cy="630942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Sensor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Scheduler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5925312" y="3149480"/>
            <a:ext cx="1012700" cy="630942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Sensor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Tracker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6992876" y="2698831"/>
            <a:ext cx="690942" cy="104867"/>
          </a:xfrm>
          <a:prstGeom prst="rightArrow">
            <a:avLst/>
          </a:prstGeom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992876" y="4024801"/>
            <a:ext cx="690942" cy="104867"/>
          </a:xfrm>
          <a:prstGeom prst="rightArrow">
            <a:avLst/>
          </a:prstGeom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6200000">
            <a:off x="7942052" y="3371255"/>
            <a:ext cx="659688" cy="78656"/>
          </a:xfrm>
          <a:prstGeom prst="rightArrow">
            <a:avLst/>
          </a:prstGeom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w="635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6121209" y="4684440"/>
            <a:ext cx="868778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dirty="0">
                <a:solidFill>
                  <a:prstClr val="white"/>
                </a:solidFill>
              </a:rPr>
              <a:t>Aux Data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929028" y="2325211"/>
            <a:ext cx="809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Track </a:t>
            </a:r>
          </a:p>
          <a:p>
            <a:pPr algn="ctr" eaLnBrk="1" hangingPunct="1"/>
            <a:r>
              <a:rPr lang="en-US" altLang="en-US" dirty="0"/>
              <a:t>Messages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233572" y="3215587"/>
            <a:ext cx="8098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Track </a:t>
            </a:r>
          </a:p>
          <a:p>
            <a:pPr algn="ctr" eaLnBrk="1" hangingPunct="1"/>
            <a:r>
              <a:rPr lang="en-US" altLang="en-US" dirty="0"/>
              <a:t>Messages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878955" y="4048314"/>
            <a:ext cx="92697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Image /</a:t>
            </a:r>
          </a:p>
          <a:p>
            <a:pPr algn="ctr" eaLnBrk="1" hangingPunct="1"/>
            <a:r>
              <a:rPr lang="en-US" altLang="en-US" dirty="0"/>
              <a:t>Video</a:t>
            </a:r>
          </a:p>
          <a:p>
            <a:pPr algn="ctr" eaLnBrk="1" hangingPunct="1"/>
            <a:r>
              <a:rPr lang="en-US" altLang="en-US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076166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 Exercise 3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90" y="1345773"/>
            <a:ext cx="60469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Provide the name of the corresponding script class so that the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scripting system can implement type casting properly.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2313" y="1622780"/>
            <a:ext cx="2851688" cy="1200329"/>
          </a:xfrm>
          <a:prstGeom prst="rect">
            <a:avLst/>
          </a:prstGeom>
          <a:noFill/>
          <a:ln>
            <a:solidFill>
              <a:srgbClr val="A00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defines the name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dirty="0">
                <a:latin typeface="Arial" pitchFamily="34" charset="0"/>
                <a:cs typeface="Arial" pitchFamily="34" charset="0"/>
              </a:rPr>
              <a:t> to be the script class name for the defined script methods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2719953" y="2222945"/>
            <a:ext cx="3572360" cy="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4277" y="1386539"/>
            <a:ext cx="5867607" cy="109099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5391" y="3710515"/>
                <a:ext cx="7109639" cy="1657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ScriptTricorderSensorClass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std::string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UtScriptTypes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aScriptTypesPtr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: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WsfScriptSensorClass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aScriptTypesPtr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SetClassName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TricorderSensor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1" y="3710515"/>
                <a:ext cx="7109639" cy="1657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30768" y="3748042"/>
            <a:ext cx="8172142" cy="211042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7105" y="4539043"/>
            <a:ext cx="3239147" cy="1200329"/>
          </a:xfrm>
          <a:prstGeom prst="rect">
            <a:avLst/>
          </a:prstGeom>
          <a:solidFill>
            <a:schemeClr val="bg1"/>
          </a:solidFill>
          <a:ln>
            <a:solidFill>
              <a:srgbClr val="A00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sets the script class name to be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TricorderSensor</a:t>
            </a:r>
            <a:r>
              <a:rPr lang="en-US" dirty="0">
                <a:latin typeface="Arial" pitchFamily="34" charset="0"/>
                <a:cs typeface="Arial" pitchFamily="34" charset="0"/>
              </a:rPr>
              <a:t>, the same as that defined in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GetScriptClassName</a:t>
            </a:r>
            <a:r>
              <a:rPr lang="en-US" dirty="0">
                <a:latin typeface="Arial" pitchFamily="34" charset="0"/>
                <a:cs typeface="Arial" pitchFamily="34" charset="0"/>
              </a:rPr>
              <a:t> above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789695" y="4664990"/>
            <a:ext cx="3107410" cy="47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Look at </a:t>
            </a:r>
            <a:r>
              <a:rPr lang="en-US" dirty="0" err="1"/>
              <a:t>ScriptTricorderSensorClass</a:t>
            </a:r>
            <a:r>
              <a:rPr lang="en-US" b="0" dirty="0"/>
              <a:t> implementation in T</a:t>
            </a:r>
            <a:r>
              <a:rPr lang="en-US" dirty="0"/>
              <a:t>ricorderSensor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r>
              <a:rPr lang="en-US" b="0" dirty="0"/>
              <a:t>Notice the constructor definition has calls to </a:t>
            </a:r>
            <a:r>
              <a:rPr lang="en-US" dirty="0" err="1"/>
              <a:t>AddMethod</a:t>
            </a:r>
            <a:endParaRPr lang="en-US" dirty="0"/>
          </a:p>
          <a:p>
            <a:r>
              <a:rPr lang="en-US" b="0" dirty="0"/>
              <a:t>Notice the use of </a:t>
            </a:r>
            <a:r>
              <a:rPr lang="en-US" dirty="0"/>
              <a:t>UT_DEFINE_SCRIPT_METHOD</a:t>
            </a:r>
            <a:r>
              <a:rPr lang="en-US" b="0" dirty="0"/>
              <a:t> at the end of the file, where define the behavior of the scripts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154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919"/>
            <a:ext cx="8229600" cy="4525963"/>
          </a:xfrm>
        </p:spPr>
        <p:txBody>
          <a:bodyPr/>
          <a:lstStyle/>
          <a:p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35958"/>
            <a:ext cx="8109912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"script/WsfScriptContext.hpp"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ScriptTricorderSensorClass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WsfScriptSensorClass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TricorderSensor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LifeFormTypeCount_2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LifeFormTypeCount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(string)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LifeFormTypeEntry_1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LifeFormTypeEntry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1" y="4905291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AddMethod</a:t>
            </a:r>
            <a:r>
              <a:rPr lang="en-US" dirty="0">
                <a:latin typeface="Arial" pitchFamily="34" charset="0"/>
                <a:cs typeface="Arial" pitchFamily="34" charset="0"/>
              </a:rPr>
              <a:t> function adds the script method with the specified name (such as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LifeFormTypeEntry</a:t>
            </a:r>
            <a:r>
              <a:rPr lang="en-US" dirty="0">
                <a:latin typeface="Arial" pitchFamily="34" charset="0"/>
                <a:cs typeface="Arial" pitchFamily="34" charset="0"/>
              </a:rPr>
              <a:t>) to the script interface, and associates the implementation (such as class LifeFormTypeEntry_1) with that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1" y="5891734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Note:  this does not actually declare/define the script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4905288"/>
            <a:ext cx="8494633" cy="1456765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977" y="1973485"/>
            <a:ext cx="8172142" cy="240478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362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3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TricorderSensor.cpp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3684"/>
            <a:ext cx="8229600" cy="4525963"/>
          </a:xfrm>
        </p:spPr>
        <p:txBody>
          <a:bodyPr/>
          <a:lstStyle/>
          <a:p>
            <a:r>
              <a:rPr lang="en-US" b="0" dirty="0"/>
              <a:t>Review and understand: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867" y="1548507"/>
                <a:ext cx="8648521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lifeFormCount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= &lt;x&gt;.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LifeFormTypeCount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  <a:cs typeface="Arial" pitchFamily="34" charset="0"/>
                  </a:rPr>
                  <a:t>UT_DEFINE_SCRIPT_METHOD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ScriptTricorderSensorClass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TricorderSensor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LifeFormTypeCount_1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0,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  <a:r>
                  <a:rPr lang="en-US" sz="1100" b="1" dirty="0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 … }</a:t>
                </a: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lifeFormCount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= &lt;x&gt;.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LifeFormTypeCount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(string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aModeName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  <a:cs typeface="Arial" pitchFamily="34" charset="0"/>
                  </a:rPr>
                  <a:t>UT_DEFINE_SCRIPT_METHOD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ScriptTricorderSensorClass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TricorderSensor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LifeFormTypeCount_2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1,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  <a:r>
                  <a:rPr lang="en-US" sz="1100" b="1" dirty="0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"string"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 … }</a:t>
                </a: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lifeFormEntry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= &lt;x&gt;.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LifeFormTypeEntry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aEntryIndex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  <a:cs typeface="Arial" pitchFamily="34" charset="0"/>
                  </a:rPr>
                  <a:t>UT_DEFINE_SCRIPT_METHOD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ScriptTricorderSensorClass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TricorderSensor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LifeFormTypeEntry_1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1,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"string"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  <a:r>
                  <a:rPr lang="en-US" sz="1100" b="1" dirty="0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 … }</a:t>
                </a: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lifeFormEntry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= &lt;x&gt;.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LifeFormTypeEntry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(string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aModeName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aEntryIndex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  <a:cs typeface="Arial" pitchFamily="34" charset="0"/>
                  </a:rPr>
                  <a:t>UT_DEFINE_SCRIPT_METHOD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ScriptTricorderSensorClass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TricorderSensor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LifeFormTypeEntry_2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2,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"string"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  <a:r>
                  <a:rPr 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                                                                                        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"string, 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 … }</a:t>
                </a: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7" y="1548507"/>
                <a:ext cx="8648521" cy="36933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7868" y="5486476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UT_DEFINE_SCRIPT_METHOD</a:t>
            </a:r>
            <a:r>
              <a:rPr lang="en-US" dirty="0">
                <a:latin typeface="Arial" pitchFamily="34" charset="0"/>
                <a:cs typeface="Arial" pitchFamily="34" charset="0"/>
              </a:rPr>
              <a:t> defines the body/implementation of a script method, and associates it with a script class declaration and definition function.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867" y="5486473"/>
            <a:ext cx="8494633" cy="694359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3244" y="1586034"/>
            <a:ext cx="8509256" cy="3319254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1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89890"/>
            <a:ext cx="8534400" cy="5366327"/>
          </a:xfrm>
        </p:spPr>
        <p:txBody>
          <a:bodyPr>
            <a:normAutofit fontScale="92500"/>
          </a:bodyPr>
          <a:lstStyle/>
          <a:p>
            <a:r>
              <a:rPr lang="en-US" dirty="0"/>
              <a:t>AFSIM</a:t>
            </a:r>
            <a:r>
              <a:rPr lang="en-US" b="0" dirty="0"/>
              <a:t> has a fairly rich scripting interface that defines script methods that users can invoke from their entities defined from </a:t>
            </a:r>
            <a:r>
              <a:rPr lang="en-US" dirty="0" err="1"/>
              <a:t>WsfPlatform</a:t>
            </a:r>
            <a:r>
              <a:rPr lang="en-US" b="0" dirty="0"/>
              <a:t>, etc.</a:t>
            </a:r>
          </a:p>
          <a:p>
            <a:pPr lvl="1"/>
            <a:r>
              <a:rPr lang="en-US" b="0" dirty="0"/>
              <a:t>See the user training for detailed use cases for scripts</a:t>
            </a:r>
          </a:p>
          <a:p>
            <a:r>
              <a:rPr lang="en-US" dirty="0"/>
              <a:t>AFSIM</a:t>
            </a:r>
            <a:r>
              <a:rPr lang="en-US" b="0" dirty="0"/>
              <a:t> provides a large number of predefined script methods</a:t>
            </a:r>
          </a:p>
          <a:p>
            <a:r>
              <a:rPr lang="en-US" b="0" dirty="0"/>
              <a:t>Developers can extend this interface by declaring and defining new script methods that can be called, and adding them to the </a:t>
            </a:r>
            <a:r>
              <a:rPr lang="en-US" dirty="0" err="1"/>
              <a:t>UtScriptClass</a:t>
            </a:r>
            <a:r>
              <a:rPr lang="en-US" b="0" dirty="0"/>
              <a:t> that manages the scripts</a:t>
            </a:r>
          </a:p>
          <a:p>
            <a:pPr lvl="1"/>
            <a:r>
              <a:rPr lang="en-US" b="0" dirty="0"/>
              <a:t> </a:t>
            </a:r>
            <a:r>
              <a:rPr lang="en-US" b="0" dirty="0">
                <a:solidFill>
                  <a:srgbClr val="0000FF"/>
                </a:solidFill>
              </a:rPr>
              <a:t>UT_DECLARE_SCRIPT_METHOD</a:t>
            </a:r>
            <a:r>
              <a:rPr lang="en-US" b="0" dirty="0"/>
              <a:t>  </a:t>
            </a:r>
          </a:p>
          <a:p>
            <a:pPr lvl="1"/>
            <a:r>
              <a:rPr lang="en-US" b="0" dirty="0"/>
              <a:t> </a:t>
            </a:r>
            <a:r>
              <a:rPr lang="en-US" b="0" dirty="0">
                <a:solidFill>
                  <a:srgbClr val="0000FF"/>
                </a:solidFill>
              </a:rPr>
              <a:t>UT_DEFINE_SCRIPT_METHOD</a:t>
            </a:r>
            <a:r>
              <a:rPr lang="en-US" b="0" dirty="0"/>
              <a:t>  </a:t>
            </a:r>
          </a:p>
          <a:p>
            <a:pPr lvl="1"/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AddMethod</a:t>
            </a:r>
            <a:endParaRPr lang="en-US" b="0" dirty="0">
              <a:solidFill>
                <a:srgbClr val="0000FF"/>
              </a:solidFill>
            </a:endParaRPr>
          </a:p>
          <a:p>
            <a:pPr lvl="1"/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AddStaticMethod</a:t>
            </a:r>
            <a:r>
              <a:rPr lang="en-US" b="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905254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of Script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90"/>
            <a:ext cx="9143999" cy="5412510"/>
          </a:xfrm>
        </p:spPr>
        <p:txBody>
          <a:bodyPr lIns="0" rIns="0">
            <a:normAutofit/>
          </a:bodyPr>
          <a:lstStyle/>
          <a:p>
            <a:r>
              <a:rPr lang="en-US" sz="2300" dirty="0"/>
              <a:t>#</a:t>
            </a:r>
            <a:r>
              <a:rPr lang="en-US" sz="2300" dirty="0">
                <a:solidFill>
                  <a:srgbClr val="0000FF"/>
                </a:solidFill>
              </a:rPr>
              <a:t>define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A000A0"/>
                </a:solidFill>
              </a:rPr>
              <a:t>UT_DECLARE_SCRIPT_METHOD</a:t>
            </a:r>
            <a:r>
              <a:rPr lang="en-US" sz="2300" dirty="0"/>
              <a:t>( </a:t>
            </a:r>
            <a:r>
              <a:rPr lang="en-US" sz="2300" dirty="0">
                <a:solidFill>
                  <a:srgbClr val="0000FF"/>
                </a:solidFill>
              </a:rPr>
              <a:t>METHOD_NAME</a:t>
            </a:r>
            <a:r>
              <a:rPr lang="en-US" sz="2300" dirty="0"/>
              <a:t> )</a:t>
            </a:r>
          </a:p>
          <a:p>
            <a:pPr lvl="1"/>
            <a:r>
              <a:rPr lang="en-US" sz="2000" b="0" dirty="0"/>
              <a:t>Expands to a class declaration for the </a:t>
            </a:r>
            <a:r>
              <a:rPr lang="en-US" sz="2000" dirty="0"/>
              <a:t>METHOD_NAME</a:t>
            </a:r>
            <a:r>
              <a:rPr lang="en-US" sz="2000" b="0" dirty="0"/>
              <a:t> parameter</a:t>
            </a:r>
          </a:p>
          <a:p>
            <a:pPr lvl="2"/>
            <a:r>
              <a:rPr lang="en-US" sz="1800" b="0" dirty="0"/>
              <a:t>This new class inherits from class </a:t>
            </a:r>
            <a:r>
              <a:rPr lang="en-US" sz="1800" dirty="0" err="1"/>
              <a:t>UtScriptClass</a:t>
            </a:r>
            <a:r>
              <a:rPr lang="en-US" sz="1800" b="0" dirty="0"/>
              <a:t>::</a:t>
            </a:r>
            <a:r>
              <a:rPr lang="en-US" sz="1800" dirty="0" err="1"/>
              <a:t>InterfaceMethod</a:t>
            </a:r>
            <a:endParaRPr lang="en-US" sz="1800" dirty="0"/>
          </a:p>
          <a:p>
            <a:pPr lvl="1"/>
            <a:r>
              <a:rPr lang="en-US" sz="2000" b="0" dirty="0"/>
              <a:t>Declares constructor and </a:t>
            </a:r>
            <a:r>
              <a:rPr lang="en-US" sz="2000" dirty="0"/>
              <a:t>operator</a:t>
            </a:r>
            <a:r>
              <a:rPr lang="en-US" sz="2000" b="0" dirty="0"/>
              <a:t>() for the class’s methods</a:t>
            </a:r>
          </a:p>
          <a:p>
            <a:pPr lvl="1"/>
            <a:r>
              <a:rPr lang="en-US" sz="2000" b="0" dirty="0"/>
              <a:t>This macro must be called from </a:t>
            </a:r>
            <a:r>
              <a:rPr lang="en-US" sz="2000" b="0" i="1" u="sng" dirty="0"/>
              <a:t>inside</a:t>
            </a:r>
            <a:r>
              <a:rPr lang="en-US" sz="2000" b="0" dirty="0"/>
              <a:t> of a “scripting” class declaration</a:t>
            </a:r>
          </a:p>
        </p:txBody>
      </p:sp>
    </p:spTree>
    <p:extLst>
      <p:ext uri="{BB962C8B-B14F-4D97-AF65-F5344CB8AC3E}">
        <p14:creationId xmlns:p14="http://schemas.microsoft.com/office/powerpoint/2010/main" val="29022249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Script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" y="1089890"/>
                <a:ext cx="9023926" cy="5412510"/>
              </a:xfrm>
            </p:spPr>
            <p:txBody>
              <a:bodyPr lIns="0" rIns="0">
                <a:normAutofit/>
              </a:bodyPr>
              <a:lstStyle/>
              <a:p>
                <a:r>
                  <a:rPr lang="en-US" sz="2300" dirty="0"/>
                  <a:t>#</a:t>
                </a:r>
                <a:r>
                  <a:rPr lang="en-US" sz="2300" dirty="0">
                    <a:solidFill>
                      <a:srgbClr val="0000FF"/>
                    </a:solidFill>
                  </a:rPr>
                  <a:t>define</a:t>
                </a:r>
                <a:r>
                  <a:rPr lang="en-US" sz="2300" dirty="0"/>
                  <a:t> </a:t>
                </a:r>
                <a:r>
                  <a:rPr lang="en-US" sz="2300" dirty="0">
                    <a:solidFill>
                      <a:srgbClr val="A000A0"/>
                    </a:solidFill>
                  </a:rPr>
                  <a:t>UT_DEFINE_SCRIPT_METHOD</a:t>
                </a:r>
                <a:r>
                  <a:rPr lang="en-US" sz="2300" dirty="0"/>
                  <a:t>( </a:t>
                </a:r>
                <a:r>
                  <a:rPr lang="en-US" sz="2300" dirty="0">
                    <a:solidFill>
                      <a:srgbClr val="00CC66"/>
                    </a:solidFill>
                  </a:rPr>
                  <a:t>CLASS</a:t>
                </a:r>
                <a:r>
                  <a:rPr lang="en-US" sz="2300" dirty="0"/>
                  <a:t>,  </a:t>
                </a:r>
                <a:r>
                  <a:rPr lang="en-US" sz="2300" dirty="0">
                    <a:solidFill>
                      <a:srgbClr val="00CC66"/>
                    </a:solidFill>
                  </a:rPr>
                  <a:t>OBJ_TYPE</a:t>
                </a:r>
                <a:r>
                  <a:rPr lang="en-US" sz="2300" dirty="0"/>
                  <a:t>, </a:t>
                </a:r>
                <a:r>
                  <a:rPr lang="en-US" sz="2300" dirty="0">
                    <a:solidFill>
                      <a:srgbClr val="00CC66"/>
                    </a:solidFill>
                  </a:rPr>
                  <a:t>METHOD</a:t>
                </a:r>
                <a:r>
                  <a:rPr lang="en-US" sz="2300" dirty="0"/>
                  <a:t>, </a:t>
                </a:r>
                <a:r>
                  <a:rPr lang="en-US" sz="2300" dirty="0">
                    <a:solidFill>
                      <a:srgbClr val="00CC66"/>
                    </a:solidFill>
                  </a:rPr>
                  <a:t>NUM_ARGS</a:t>
                </a:r>
                <a:r>
                  <a:rPr lang="en-US" sz="2300" dirty="0"/>
                  <a:t>, </a:t>
                </a:r>
                <a:r>
                  <a:rPr lang="en-US" sz="2300" dirty="0">
                    <a:solidFill>
                      <a:srgbClr val="00CC66"/>
                    </a:solidFill>
                  </a:rPr>
                  <a:t>RET_TYPE</a:t>
                </a:r>
                <a:r>
                  <a:rPr lang="en-US" sz="2300" dirty="0"/>
                  <a:t>, </a:t>
                </a:r>
                <a:r>
                  <a:rPr lang="en-US" sz="2300" dirty="0">
                    <a:solidFill>
                      <a:srgbClr val="00CC66"/>
                    </a:solidFill>
                  </a:rPr>
                  <a:t>ARG_TYPES</a:t>
                </a:r>
                <a:r>
                  <a:rPr lang="en-US" sz="2300" dirty="0"/>
                  <a:t>)</a:t>
                </a:r>
              </a:p>
              <a:p>
                <a:pPr lvl="1"/>
                <a:r>
                  <a:rPr lang="en-US" sz="2000" b="0" dirty="0"/>
                  <a:t>Creates the class definition for the same “method” defined with the </a:t>
                </a:r>
                <a:r>
                  <a:rPr lang="en-US" sz="2000" dirty="0"/>
                  <a:t>UT_DECLARE_SCRIPT_METHOD</a:t>
                </a:r>
                <a:r>
                  <a:rPr lang="en-US" sz="2000" b="0" dirty="0"/>
                  <a:t> macro</a:t>
                </a:r>
              </a:p>
              <a:p>
                <a:pPr lvl="1"/>
                <a:r>
                  <a:rPr lang="en-US" sz="2000" b="0" dirty="0"/>
                  <a:t>Creates an </a:t>
                </a:r>
                <a:r>
                  <a:rPr lang="en-US" sz="2000" dirty="0"/>
                  <a:t>operator</a:t>
                </a:r>
                <a:r>
                  <a:rPr lang="en-US" sz="2000" b="0" dirty="0"/>
                  <a:t>() method for this class</a:t>
                </a:r>
              </a:p>
              <a:p>
                <a:pPr lvl="2"/>
                <a:r>
                  <a:rPr lang="en-US" sz="1800" b="0" dirty="0"/>
                  <a:t>This operator is invoked by the script interface when a user script executes the associated script method</a:t>
                </a:r>
              </a:p>
              <a:p>
                <a:pPr lvl="1"/>
                <a:r>
                  <a:rPr lang="en-US" sz="2000" b="0" dirty="0"/>
                  <a:t>Creates a template C++ function (not associated with any class) named &lt;</a:t>
                </a:r>
                <a:r>
                  <a:rPr lang="en-US" sz="2000" dirty="0"/>
                  <a:t>CLASS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000" dirty="0"/>
                  <a:t>METHOD</a:t>
                </a:r>
                <a:r>
                  <a:rPr lang="en-US" sz="2000" b="0" dirty="0"/>
                  <a:t>&gt;</a:t>
                </a:r>
                <a:r>
                  <a:rPr lang="en-US" sz="2000" dirty="0"/>
                  <a:t>_Execute</a:t>
                </a:r>
                <a:r>
                  <a:rPr lang="en-US" sz="2000" b="0" dirty="0"/>
                  <a:t>, whose body is the defined code for the macro</a:t>
                </a:r>
              </a:p>
              <a:p>
                <a:pPr lvl="2"/>
                <a:r>
                  <a:rPr lang="en-US" sz="1800" b="0" dirty="0"/>
                  <a:t>Where the symbol &lt;CLASS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1800" b="0" dirty="0"/>
                  <a:t>METHOD&gt; is the concatenation of CLASS and METHOD forming a single string</a:t>
                </a:r>
              </a:p>
              <a:p>
                <a:pPr lvl="2"/>
                <a:r>
                  <a:rPr lang="en-US" sz="1800" b="0" dirty="0"/>
                  <a:t>The body of this function is the block of code in braces immediately following the </a:t>
                </a:r>
                <a:r>
                  <a:rPr lang="en-US" sz="1800" dirty="0"/>
                  <a:t>UT_DEFINE_SCRIPT_METHOD</a:t>
                </a:r>
                <a:r>
                  <a:rPr lang="en-US" sz="1800" b="0" dirty="0"/>
                  <a:t> macro call</a:t>
                </a:r>
              </a:p>
              <a:p>
                <a:pPr lvl="2"/>
                <a:r>
                  <a:rPr lang="en-US" sz="1800" b="0" dirty="0"/>
                  <a:t>This function is called from the </a:t>
                </a:r>
                <a:r>
                  <a:rPr lang="en-US" sz="1800" dirty="0"/>
                  <a:t>operator</a:t>
                </a:r>
                <a:r>
                  <a:rPr lang="en-US" sz="1800" b="0" dirty="0"/>
                  <a:t>() defined for the “scripting” class</a:t>
                </a:r>
              </a:p>
              <a:p>
                <a:pPr lvl="2"/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089890"/>
                <a:ext cx="9023926" cy="5412510"/>
              </a:xfrm>
              <a:blipFill>
                <a:blip r:embed="rId2"/>
                <a:stretch>
                  <a:fillRect r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928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Script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89890"/>
            <a:ext cx="9023926" cy="5412510"/>
          </a:xfrm>
        </p:spPr>
        <p:txBody>
          <a:bodyPr lIns="0" rIns="0">
            <a:normAutofit/>
          </a:bodyPr>
          <a:lstStyle/>
          <a:p>
            <a:r>
              <a:rPr lang="en-US" sz="2300" dirty="0"/>
              <a:t>#</a:t>
            </a:r>
            <a:r>
              <a:rPr lang="en-US" sz="2300" dirty="0">
                <a:solidFill>
                  <a:srgbClr val="0000FF"/>
                </a:solidFill>
              </a:rPr>
              <a:t>define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A000A0"/>
                </a:solidFill>
              </a:rPr>
              <a:t>UT_DEFINE_SCRIPT_METHOD</a:t>
            </a:r>
            <a:r>
              <a:rPr lang="en-US" sz="2300" dirty="0"/>
              <a:t>( </a:t>
            </a:r>
            <a:r>
              <a:rPr lang="en-US" sz="2300" dirty="0">
                <a:solidFill>
                  <a:srgbClr val="00CC66"/>
                </a:solidFill>
              </a:rPr>
              <a:t>CLASS</a:t>
            </a:r>
            <a:r>
              <a:rPr lang="en-US" sz="2300" dirty="0"/>
              <a:t>,  </a:t>
            </a:r>
            <a:r>
              <a:rPr lang="en-US" sz="2300" dirty="0">
                <a:solidFill>
                  <a:srgbClr val="00CC66"/>
                </a:solidFill>
              </a:rPr>
              <a:t>OBJ_TYPE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CC66"/>
                </a:solidFill>
              </a:rPr>
              <a:t>METHOD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CC66"/>
                </a:solidFill>
              </a:rPr>
              <a:t>NUM_ARGS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CC66"/>
                </a:solidFill>
              </a:rPr>
              <a:t>RET_TYPE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CC66"/>
                </a:solidFill>
              </a:rPr>
              <a:t>ARG_TYPES</a:t>
            </a:r>
            <a:r>
              <a:rPr lang="en-US" sz="2300" dirty="0"/>
              <a:t>)</a:t>
            </a:r>
          </a:p>
          <a:p>
            <a:pPr marL="784253" lvl="1" indent="-303213"/>
            <a:r>
              <a:rPr lang="en-US" sz="2000" dirty="0"/>
              <a:t>CLASS</a:t>
            </a:r>
            <a:r>
              <a:rPr lang="en-US" sz="2000" b="0" dirty="0"/>
              <a:t>:   the name of the “scripting” class which wraps the script method</a:t>
            </a:r>
          </a:p>
          <a:p>
            <a:pPr marL="784253" lvl="1" indent="-303213"/>
            <a:r>
              <a:rPr lang="en-US" sz="2000" dirty="0"/>
              <a:t>OBJ_TYPE</a:t>
            </a:r>
            <a:r>
              <a:rPr lang="en-US" sz="2000" b="0" dirty="0"/>
              <a:t>:  the class name of the object which this script method is directly associated with</a:t>
            </a:r>
          </a:p>
          <a:p>
            <a:pPr marL="784253" lvl="1" indent="-303213"/>
            <a:r>
              <a:rPr lang="en-US" sz="2000" dirty="0"/>
              <a:t>METHOD</a:t>
            </a:r>
            <a:r>
              <a:rPr lang="en-US" sz="2000" b="0" dirty="0"/>
              <a:t>:  the name of the class to implement the script method (should be the same as the </a:t>
            </a:r>
            <a:r>
              <a:rPr lang="en-US" sz="2000" dirty="0"/>
              <a:t>METHOD_NAME</a:t>
            </a:r>
            <a:r>
              <a:rPr lang="en-US" sz="2000" b="0" dirty="0"/>
              <a:t> argument to </a:t>
            </a:r>
            <a:r>
              <a:rPr lang="en-US" sz="2000" dirty="0"/>
              <a:t>UT_DECLARE_SCRIPT_METHOD</a:t>
            </a:r>
            <a:r>
              <a:rPr lang="en-US" sz="2000" b="0" dirty="0"/>
              <a:t>)</a:t>
            </a:r>
          </a:p>
          <a:p>
            <a:pPr marL="784253" lvl="1" indent="-303213"/>
            <a:r>
              <a:rPr lang="en-US" sz="2000" dirty="0"/>
              <a:t>NUM_ARGS</a:t>
            </a:r>
            <a:r>
              <a:rPr lang="en-US" sz="2000" b="0" dirty="0"/>
              <a:t>:  the number of arguments the implementation METHOD requires</a:t>
            </a:r>
          </a:p>
          <a:p>
            <a:pPr marL="784253" lvl="1" indent="-303213"/>
            <a:r>
              <a:rPr lang="en-US" sz="2000" dirty="0"/>
              <a:t>RET_TYPE</a:t>
            </a:r>
            <a:r>
              <a:rPr lang="en-US" sz="2000" b="0" dirty="0"/>
              <a:t>:  a string indicating the return type of the implementation METHOD</a:t>
            </a:r>
          </a:p>
          <a:p>
            <a:pPr marL="784253" lvl="1" indent="-303213"/>
            <a:r>
              <a:rPr lang="en-US" sz="2000" dirty="0"/>
              <a:t>ARG_TYPES</a:t>
            </a:r>
            <a:r>
              <a:rPr lang="en-US" sz="2000" b="0" dirty="0"/>
              <a:t>:  a string indicating the types of the arguments required by the implementation METHOD</a:t>
            </a:r>
          </a:p>
        </p:txBody>
      </p:sp>
    </p:spTree>
    <p:extLst>
      <p:ext uri="{BB962C8B-B14F-4D97-AF65-F5344CB8AC3E}">
        <p14:creationId xmlns:p14="http://schemas.microsoft.com/office/powerpoint/2010/main" val="3416727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of Script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9890"/>
            <a:ext cx="9143999" cy="5412510"/>
          </a:xfrm>
        </p:spPr>
        <p:txBody>
          <a:bodyPr lIns="0" rIns="0">
            <a:normAutofit/>
          </a:bodyPr>
          <a:lstStyle/>
          <a:p>
            <a:r>
              <a:rPr lang="en-US" sz="2300" dirty="0"/>
              <a:t> </a:t>
            </a:r>
            <a:r>
              <a:rPr lang="en-US" sz="2300" dirty="0" err="1">
                <a:solidFill>
                  <a:srgbClr val="0000FF"/>
                </a:solidFill>
              </a:rPr>
              <a:t>UtScriptClass</a:t>
            </a:r>
            <a:r>
              <a:rPr lang="en-US" sz="2300" dirty="0"/>
              <a:t>::</a:t>
            </a:r>
            <a:r>
              <a:rPr lang="en-US" sz="2300" dirty="0" err="1">
                <a:solidFill>
                  <a:srgbClr val="880000"/>
                </a:solidFill>
              </a:rPr>
              <a:t>AddMethod</a:t>
            </a:r>
            <a:r>
              <a:rPr lang="en-US" sz="2300" dirty="0"/>
              <a:t>( … )</a:t>
            </a:r>
          </a:p>
          <a:p>
            <a:r>
              <a:rPr lang="en-US" sz="2300" b="0" dirty="0"/>
              <a:t> Usually invoked as:</a:t>
            </a:r>
          </a:p>
          <a:p>
            <a:pPr marL="226473" indent="0">
              <a:buNone/>
            </a:pPr>
            <a:r>
              <a:rPr lang="en-US" sz="2300" dirty="0">
                <a:solidFill>
                  <a:srgbClr val="880000"/>
                </a:solidFill>
              </a:rPr>
              <a:t>    </a:t>
            </a:r>
            <a:r>
              <a:rPr lang="en-US" sz="2300" dirty="0" err="1">
                <a:solidFill>
                  <a:srgbClr val="880000"/>
                </a:solidFill>
              </a:rPr>
              <a:t>AddMethod</a:t>
            </a:r>
            <a:r>
              <a:rPr lang="en-US" sz="2300" dirty="0"/>
              <a:t>(</a:t>
            </a:r>
            <a:r>
              <a:rPr lang="en-US" sz="2300" dirty="0" err="1">
                <a:solidFill>
                  <a:srgbClr val="0000FF"/>
                </a:solidFill>
              </a:rPr>
              <a:t>ut</a:t>
            </a:r>
            <a:r>
              <a:rPr lang="en-US" sz="2300" dirty="0"/>
              <a:t>::</a:t>
            </a:r>
            <a:r>
              <a:rPr lang="en-US" sz="2300" dirty="0" err="1">
                <a:solidFill>
                  <a:srgbClr val="880000"/>
                </a:solidFill>
              </a:rPr>
              <a:t>make_unique</a:t>
            </a:r>
            <a:r>
              <a:rPr lang="en-US" sz="2300" dirty="0"/>
              <a:t>&lt;</a:t>
            </a:r>
            <a:r>
              <a:rPr lang="en-US" sz="2300" dirty="0">
                <a:solidFill>
                  <a:srgbClr val="0000FF"/>
                </a:solidFill>
              </a:rPr>
              <a:t>METHOD</a:t>
            </a:r>
            <a:r>
              <a:rPr lang="en-US" sz="2300" dirty="0"/>
              <a:t>&gt;( </a:t>
            </a:r>
            <a:r>
              <a:rPr lang="en-US" sz="2300" dirty="0" err="1">
                <a:solidFill>
                  <a:srgbClr val="880000"/>
                </a:solidFill>
              </a:rPr>
              <a:t>ScriptFunction</a:t>
            </a:r>
            <a:r>
              <a:rPr lang="en-US" sz="2300" dirty="0"/>
              <a:t> ));</a:t>
            </a:r>
          </a:p>
          <a:p>
            <a:pPr lvl="1"/>
            <a:r>
              <a:rPr lang="en-US" b="0" dirty="0"/>
              <a:t>Adds the </a:t>
            </a:r>
            <a:r>
              <a:rPr lang="en-US" dirty="0"/>
              <a:t>METHOD</a:t>
            </a:r>
            <a:r>
              <a:rPr lang="en-US" b="0" dirty="0"/>
              <a:t> defined by the </a:t>
            </a:r>
            <a:r>
              <a:rPr lang="en-US" dirty="0"/>
              <a:t>UT_DEFINE_SCRIPT_METHOD</a:t>
            </a:r>
            <a:r>
              <a:rPr lang="en-US" b="0" dirty="0"/>
              <a:t> macro to the set of methods that can be called from the scripting interface</a:t>
            </a:r>
          </a:p>
          <a:p>
            <a:pPr lvl="1"/>
            <a:r>
              <a:rPr lang="en-US" dirty="0" err="1"/>
              <a:t>ScriptFunction</a:t>
            </a:r>
            <a:r>
              <a:rPr lang="en-US" b="0" dirty="0"/>
              <a:t> is a string which identifies the name of the script function that can be called from user script</a:t>
            </a:r>
          </a:p>
          <a:p>
            <a:pPr lvl="1"/>
            <a:r>
              <a:rPr lang="en-US" b="0" dirty="0"/>
              <a:t>Once defined and added, this script method can be called from the user scripting interface in the scenario files by invoking the </a:t>
            </a:r>
            <a:r>
              <a:rPr lang="en-US" dirty="0" err="1"/>
              <a:t>ScriptFunction</a:t>
            </a:r>
            <a:r>
              <a:rPr lang="en-US" b="0" dirty="0"/>
              <a:t> with the correct number and type of parameters</a:t>
            </a:r>
          </a:p>
        </p:txBody>
      </p:sp>
    </p:spTree>
    <p:extLst>
      <p:ext uri="{BB962C8B-B14F-4D97-AF65-F5344CB8AC3E}">
        <p14:creationId xmlns:p14="http://schemas.microsoft.com/office/powerpoint/2010/main" val="40291139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Standard Procedure for Creating a New Script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3" y="1102658"/>
            <a:ext cx="9144001" cy="5455160"/>
          </a:xfrm>
        </p:spPr>
        <p:txBody>
          <a:bodyPr>
            <a:noAutofit/>
          </a:bodyPr>
          <a:lstStyle/>
          <a:p>
            <a:r>
              <a:rPr lang="en-US" sz="2000" dirty="0"/>
              <a:t>Step 1:  </a:t>
            </a:r>
            <a:r>
              <a:rPr lang="en-US" sz="2000" b="0" dirty="0"/>
              <a:t>create a new “scripting” class that inherits from one of the </a:t>
            </a:r>
            <a:r>
              <a:rPr lang="en-US" sz="2000" dirty="0" err="1"/>
              <a:t>WsfScript</a:t>
            </a:r>
            <a:r>
              <a:rPr lang="en-US" sz="2000" b="0" dirty="0"/>
              <a:t>&lt;</a:t>
            </a:r>
            <a:r>
              <a:rPr lang="en-US" sz="2000" dirty="0"/>
              <a:t>xxx</a:t>
            </a:r>
            <a:r>
              <a:rPr lang="en-US" sz="2000" b="0" dirty="0"/>
              <a:t>&gt;</a:t>
            </a:r>
            <a:r>
              <a:rPr lang="en-US" sz="2000" dirty="0"/>
              <a:t>Class</a:t>
            </a:r>
            <a:r>
              <a:rPr lang="en-US" sz="2000" b="0" dirty="0"/>
              <a:t> classes defined in the source code directory </a:t>
            </a:r>
            <a:r>
              <a:rPr lang="en-US" sz="2000" dirty="0"/>
              <a:t>…/</a:t>
            </a:r>
            <a:r>
              <a:rPr lang="en-US" sz="2000" dirty="0" err="1"/>
              <a:t>afsim</a:t>
            </a:r>
            <a:r>
              <a:rPr lang="en-US" sz="2000" dirty="0"/>
              <a:t>/core/</a:t>
            </a:r>
            <a:r>
              <a:rPr lang="en-US" sz="2000" dirty="0" err="1"/>
              <a:t>wsf</a:t>
            </a:r>
            <a:r>
              <a:rPr lang="en-US" sz="2000" dirty="0"/>
              <a:t>/source/script</a:t>
            </a:r>
            <a:endParaRPr lang="en-US" sz="2000" b="0" dirty="0"/>
          </a:p>
          <a:p>
            <a:pPr lvl="1"/>
            <a:r>
              <a:rPr lang="en-US" sz="1800" b="0" dirty="0"/>
              <a:t>e.g.,  </a:t>
            </a:r>
            <a:r>
              <a:rPr lang="en-US" sz="1800" dirty="0" err="1"/>
              <a:t>WsfScriptPlatformClass</a:t>
            </a:r>
            <a:r>
              <a:rPr lang="en-US" sz="1800" b="0" dirty="0"/>
              <a:t>, </a:t>
            </a:r>
            <a:r>
              <a:rPr lang="en-US" sz="1800" dirty="0" err="1"/>
              <a:t>WsfScriptPlatformPartClass</a:t>
            </a:r>
            <a:r>
              <a:rPr lang="en-US" sz="1800" b="0" dirty="0"/>
              <a:t>, </a:t>
            </a:r>
            <a:r>
              <a:rPr lang="en-US" sz="1800" dirty="0" err="1"/>
              <a:t>WsfScriptSensorClass</a:t>
            </a:r>
            <a:r>
              <a:rPr lang="en-US" sz="1800" b="0" dirty="0"/>
              <a:t>, </a:t>
            </a:r>
            <a:r>
              <a:rPr lang="en-US" sz="1800" dirty="0" err="1"/>
              <a:t>WsfScriptZoneClass</a:t>
            </a:r>
            <a:r>
              <a:rPr lang="en-US" sz="1800" b="0" dirty="0"/>
              <a:t>, …</a:t>
            </a:r>
          </a:p>
          <a:p>
            <a:pPr lvl="1"/>
            <a:r>
              <a:rPr lang="en-US" sz="1800" b="0" dirty="0"/>
              <a:t>Ensure this class declares:</a:t>
            </a:r>
          </a:p>
          <a:p>
            <a:pPr lvl="2"/>
            <a:r>
              <a:rPr lang="en-US" sz="1600" b="0" dirty="0"/>
              <a:t>A constructor that takes two parameters:  </a:t>
            </a:r>
            <a:endParaRPr lang="en-US" sz="1600" b="0" dirty="0" smtClean="0"/>
          </a:p>
          <a:p>
            <a:pPr lvl="3"/>
            <a:r>
              <a:rPr lang="en-US" sz="1600" b="0" dirty="0" smtClean="0"/>
              <a:t>a </a:t>
            </a:r>
            <a:r>
              <a:rPr lang="en-US" sz="1600" b="0" dirty="0"/>
              <a:t>string which is the class name of the class that the script method will utilize/interact </a:t>
            </a:r>
            <a:r>
              <a:rPr lang="en-US" sz="1600" b="0" dirty="0" smtClean="0"/>
              <a:t>with</a:t>
            </a:r>
          </a:p>
          <a:p>
            <a:pPr lvl="3"/>
            <a:r>
              <a:rPr lang="en-US" sz="1600" b="0" dirty="0" smtClean="0"/>
              <a:t>A pointer to a </a:t>
            </a:r>
            <a:r>
              <a:rPr lang="en-US" sz="1600" b="0" dirty="0" err="1" smtClean="0"/>
              <a:t>UtScriptTypes</a:t>
            </a:r>
            <a:r>
              <a:rPr lang="en-US" sz="1600" b="0" dirty="0" smtClean="0"/>
              <a:t> object</a:t>
            </a:r>
            <a:endParaRPr lang="en-US" sz="1600" b="0" dirty="0"/>
          </a:p>
          <a:p>
            <a:pPr lvl="2"/>
            <a:r>
              <a:rPr lang="en-US" sz="1600" b="0" dirty="0"/>
              <a:t>A destructor that overrides the base class destructor (it can be the default destructor</a:t>
            </a:r>
            <a:r>
              <a:rPr lang="en-US" sz="1600" b="0" dirty="0" smtClean="0"/>
              <a:t>)</a:t>
            </a:r>
            <a:endParaRPr lang="en-US" sz="1000" dirty="0"/>
          </a:p>
          <a:p>
            <a:r>
              <a:rPr lang="en-US" sz="2000" dirty="0"/>
              <a:t>Step 2:  </a:t>
            </a:r>
            <a:r>
              <a:rPr lang="en-US" sz="2000" b="0" dirty="0"/>
              <a:t>put calls to </a:t>
            </a:r>
            <a:r>
              <a:rPr lang="en-US" sz="2000" dirty="0"/>
              <a:t>UT_DECLARE_SCRIPT_METHOD</a:t>
            </a:r>
            <a:r>
              <a:rPr lang="en-US" sz="2000" b="0" dirty="0"/>
              <a:t> inside the new “scripting” class declaration, after the declaration of the destructor</a:t>
            </a:r>
          </a:p>
        </p:txBody>
      </p:sp>
    </p:spTree>
    <p:extLst>
      <p:ext uri="{BB962C8B-B14F-4D97-AF65-F5344CB8AC3E}">
        <p14:creationId xmlns:p14="http://schemas.microsoft.com/office/powerpoint/2010/main" val="2949136632"/>
      </p:ext>
    </p:extLst>
  </p:cSld>
  <p:clrMapOvr>
    <a:masterClrMapping/>
  </p:clrMapOvr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14959</TotalTime>
  <Words>14778</Words>
  <Application>Microsoft Office PowerPoint</Application>
  <PresentationFormat>On-screen Show (4:3)</PresentationFormat>
  <Paragraphs>2391</Paragraphs>
  <Slides>137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6" baseType="lpstr">
      <vt:lpstr>Arial</vt:lpstr>
      <vt:lpstr>Arial Narrow</vt:lpstr>
      <vt:lpstr>Calibri</vt:lpstr>
      <vt:lpstr>Cambria Math</vt:lpstr>
      <vt:lpstr>Consolas</vt:lpstr>
      <vt:lpstr>Courier New</vt:lpstr>
      <vt:lpstr>Microsoft Sans Serif</vt:lpstr>
      <vt:lpstr>Wingdings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Prerequisites</vt:lpstr>
      <vt:lpstr>Sensors in the AFSIM Framework</vt:lpstr>
      <vt:lpstr>Sensors</vt:lpstr>
      <vt:lpstr>Sensor Measurements and Tracks</vt:lpstr>
      <vt:lpstr>Track Manager</vt:lpstr>
      <vt:lpstr>Track Processor Functions</vt:lpstr>
      <vt:lpstr>Track Manager Tracking “Strategies”</vt:lpstr>
      <vt:lpstr>Track Manager Tracking “Strategies”</vt:lpstr>
      <vt:lpstr>Sensor Exercise Extends WsfSensor Class</vt:lpstr>
      <vt:lpstr>TricorderMode Extends WsfSensorMode </vt:lpstr>
      <vt:lpstr>Tricorder Detections</vt:lpstr>
      <vt:lpstr>Sensor Scenario (1/2)</vt:lpstr>
      <vt:lpstr>Sensor Scenario (2/2)</vt:lpstr>
      <vt:lpstr>New Input Parameters</vt:lpstr>
      <vt:lpstr>Platform Detections</vt:lpstr>
      <vt:lpstr>TricorderSensor Script Methods</vt:lpstr>
      <vt:lpstr>Getting Started (1/3)</vt:lpstr>
      <vt:lpstr>Getting Started (2/3)</vt:lpstr>
      <vt:lpstr>Getting Started (3/3)</vt:lpstr>
      <vt:lpstr>Classes Utilized by this Exercise</vt:lpstr>
      <vt:lpstr>Sensor Exercises</vt:lpstr>
      <vt:lpstr>Sensor Exercise 1</vt:lpstr>
      <vt:lpstr>AFSIM Plugins &amp; Extensions</vt:lpstr>
      <vt:lpstr>AFSIM Plugins &amp; Extensions</vt:lpstr>
      <vt:lpstr>Application Extensions &amp; Plugins</vt:lpstr>
      <vt:lpstr>Application Extensions &amp; Plugins</vt:lpstr>
      <vt:lpstr>Application Extensions &amp; Plugins</vt:lpstr>
      <vt:lpstr>Sensor Exercise 1 — Review 1</vt:lpstr>
      <vt:lpstr>Extensions</vt:lpstr>
      <vt:lpstr>Application Extensions</vt:lpstr>
      <vt:lpstr>Application Extensions</vt:lpstr>
      <vt:lpstr>Sensor Exercise 1 — Review 2</vt:lpstr>
      <vt:lpstr>Sensor Exercise 1 — Task 1</vt:lpstr>
      <vt:lpstr>Sensor Exercise 1 — Task 1 Solution SensorPluginRegistration.cpp</vt:lpstr>
      <vt:lpstr>Sensor Exercise 1 — Task 2</vt:lpstr>
      <vt:lpstr>Sensor Exercise 1 — Task 2 Solution SensorPluginRegistration.cpp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</vt:lpstr>
      <vt:lpstr>Sensor Exercise 2</vt:lpstr>
      <vt:lpstr>Sensor Exercise 2 — Review 1</vt:lpstr>
      <vt:lpstr>Sensor Exercise 2 — Review 1 TricorderSensor.hpp</vt:lpstr>
      <vt:lpstr>Sensor Exercise 2 — Review 2</vt:lpstr>
      <vt:lpstr>Sensor Exercise 2 — Review 2 TricorderSensor.hpp</vt:lpstr>
      <vt:lpstr>Sensor Exercise 2 — Task 1 TricorderSensor.cpp</vt:lpstr>
      <vt:lpstr>Sensor Exercise 2 — Task 1 TricorderSensor.cpp</vt:lpstr>
      <vt:lpstr>Sensor Exercise 2 — Task 1 Solution TricorderSensor.cpp</vt:lpstr>
      <vt:lpstr>Sensor Exercise 2 — Review 3 TricorderSensor.cpp</vt:lpstr>
      <vt:lpstr>Sensor Exercise 2 — Review 4 TricorderSensor.cpp</vt:lpstr>
      <vt:lpstr>Sensor Exercise 2 — Review 5 TricorderSensor.cpp</vt:lpstr>
      <vt:lpstr>Sensor Exercise 2 — Task 2</vt:lpstr>
      <vt:lpstr>Sensor Exercise 2 — Task 2 Solution TricorderSensor.hpp</vt:lpstr>
      <vt:lpstr>Sensor Exercise 2 — Review 6 TricorderSensor.cpp</vt:lpstr>
      <vt:lpstr>Sensor Exercise 2 — Task 3    </vt:lpstr>
      <vt:lpstr>Sensor Exercise 2 — Task 3 Solution TricorderSensor.cpp</vt:lpstr>
      <vt:lpstr>Sensor Exercise 2 — Task 4 TricorderSensor.cpp</vt:lpstr>
      <vt:lpstr>Sensor Exercise 2 — Task 4 Solution TricorderSensor.cpp</vt:lpstr>
      <vt:lpstr>Sensor Exercise 2 — Task 5</vt:lpstr>
      <vt:lpstr>Sensor Exercise 2 — Task 5 Solution TricorderSensor.cpp</vt:lpstr>
      <vt:lpstr>Sensor Exercise 2 — Review 7</vt:lpstr>
      <vt:lpstr>Sensor Exercise 2 — Review 7 TricorderSensor.cpp</vt:lpstr>
      <vt:lpstr>Sensor Exercise 2 — Review 7 WsfSensorResult.hpp</vt:lpstr>
      <vt:lpstr>Sensor Exercise 2 — Review 7 WsfEM_Interaction.hpp</vt:lpstr>
      <vt:lpstr>Sensor Exercise 2 — Review 7 WsfEM_Interaction.hpp</vt:lpstr>
      <vt:lpstr>Sensor Exercise 2 — Review 7 TricorderSensor.cpp</vt:lpstr>
      <vt:lpstr>Sensor Exercise 2 — Task 6</vt:lpstr>
      <vt:lpstr>Sensor Exercise 2 — Task 6 Solution TricorderSensor.cpp</vt:lpstr>
      <vt:lpstr>Sensor Exercise 2 — Task 7</vt:lpstr>
      <vt:lpstr>Sensor Exercise 2 — Task 7 Solution TricorderSensor.cpp</vt:lpstr>
      <vt:lpstr>Sensor Exercise 3</vt:lpstr>
      <vt:lpstr>Sensor Exercise 3 — Review 1</vt:lpstr>
      <vt:lpstr>Sensor Exercise 3 — Review 2 TricorderSensor.cpp</vt:lpstr>
      <vt:lpstr>Sensor Exercise 3 — Review 3</vt:lpstr>
      <vt:lpstr>Sensor Exercise 3 — Review 3 TricorderSensor.cpp</vt:lpstr>
      <vt:lpstr>Sensor Exercise 3 — Review 3 TricorderSensor.cpp</vt:lpstr>
      <vt:lpstr>AFSIM Scripts</vt:lpstr>
      <vt:lpstr>Declarations of Script Methods</vt:lpstr>
      <vt:lpstr>Definitions of Script Methods</vt:lpstr>
      <vt:lpstr>Definitions of Script Methods</vt:lpstr>
      <vt:lpstr>Registration of Script Methods</vt:lpstr>
      <vt:lpstr>A Standard Procedure for Creating a New Script Method</vt:lpstr>
      <vt:lpstr>A Standard Procedure for Creating a New Script Method</vt:lpstr>
      <vt:lpstr>A Standard Procedure for Creating a New Script Method</vt:lpstr>
      <vt:lpstr>Sensor Exercise 3 — Task 1</vt:lpstr>
      <vt:lpstr>Sensor Exercise 3 — Task 1 Solution TricorderSensor.hpp</vt:lpstr>
      <vt:lpstr>Expansion on LifeFormEntry_2</vt:lpstr>
      <vt:lpstr>Sensor Exercise 3 — Review 4 TricorderSensor.cpp</vt:lpstr>
      <vt:lpstr>Sensor Exercise 3 — Review 4 TricorderSensor.cpp</vt:lpstr>
      <vt:lpstr>Sensor Exercise 3 — Review 4 TricorderSensor.cpp</vt:lpstr>
      <vt:lpstr>Sensor Exercise 3 — Task 2</vt:lpstr>
      <vt:lpstr>Sensor Exercise 3 — Task 2 Solution TricorderSensor.cpp</vt:lpstr>
      <vt:lpstr>Implicit Parameter Variables Available for Use in Script Method Definition</vt:lpstr>
      <vt:lpstr>Implicit Parameter Variables Available for Use in Script Method Definition</vt:lpstr>
      <vt:lpstr>LifeFormEntry_2 Script Use of Implicit Parameter Variables</vt:lpstr>
      <vt:lpstr>Sensor Exercise 3 — Task 3</vt:lpstr>
      <vt:lpstr>Sensor Exercise 3 — Task 3 Solution TricorderSensor.cpp</vt:lpstr>
      <vt:lpstr>LifeFormTypeEntry Script Method Call</vt:lpstr>
      <vt:lpstr>Testing (1/2)</vt:lpstr>
      <vt:lpstr>Testing (2/2)</vt:lpstr>
      <vt:lpstr>Testing (3/3)</vt:lpstr>
      <vt:lpstr>Results - Run Mystic (replay .aer file)</vt:lpstr>
      <vt:lpstr>PowerPoint Presentation</vt:lpstr>
      <vt:lpstr>PowerPoint Presentation</vt:lpstr>
      <vt:lpstr>Complete Derivation of UT_DEFINE_SCRIPT_METHOD macro</vt:lpstr>
      <vt:lpstr>UT_DECLARE_SCRIPT_METHOD</vt:lpstr>
      <vt:lpstr>Expansion on LifeFormEntry_2</vt:lpstr>
      <vt:lpstr>UT_DEFINE_SCRIPT_METHOD</vt:lpstr>
      <vt:lpstr>UT_DEFINE_SCRIPT_METHOD</vt:lpstr>
      <vt:lpstr>UT_DEFINE_SCRIPT_METHOD</vt:lpstr>
      <vt:lpstr>Expansion on LifeFormEntry_2 Original UT_DEFINE_SCRIPT_METHOD call</vt:lpstr>
      <vt:lpstr>Expansion on LifeFormEntry_2 Step 1: After expansion of UT_DEFINE_SCRIPT_METHOD</vt:lpstr>
      <vt:lpstr>Expansion on LifeFormEntry_2 Step 2: After expansion of UT_SCRIPT_CHECK_IMP</vt:lpstr>
      <vt:lpstr>Expansion on LifeFormEntry_2 Step 3: After expansion of UT_DEFINE_SCRIPT_METHOD_IMP</vt:lpstr>
      <vt:lpstr>Expansion on LifeFormEntry_2 Step 4: After expansion of UT_SCRIPT_METHOD_DECL</vt:lpstr>
      <vt:lpstr>Expansion on LifeFormEntry_2 Step 4: After expansion of UT_SCRIPT_METHOD_DECL</vt:lpstr>
      <vt:lpstr>Expansion on LifeFormEntry_2 Step 4: After expansion of UT_SCRIPT_METHOD_DECL</vt:lpstr>
      <vt:lpstr>UT_SCRIPT_ABORT</vt:lpstr>
      <vt:lpstr>Expansion in &lt;xxx&gt;_Execute method Step 5: After expansion of UT_SCRIPT_ABORT</vt:lpstr>
      <vt:lpstr>Expansion in &lt;xxx&gt;_Execute method Step 5: After expansion of UT_SCRIPT_ABORT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(AFISM) Sensor Presentation</dc:title>
  <dc:creator>Miller, Lawrence</dc:creator>
  <cp:lastModifiedBy>Mark Griffith</cp:lastModifiedBy>
  <cp:revision>1354</cp:revision>
  <dcterms:created xsi:type="dcterms:W3CDTF">2012-03-21T14:48:14Z</dcterms:created>
  <dcterms:modified xsi:type="dcterms:W3CDTF">2022-02-05T17:02:42Z</dcterms:modified>
</cp:coreProperties>
</file>