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89"/>
  </p:notesMasterIdLst>
  <p:handoutMasterIdLst>
    <p:handoutMasterId r:id="rId90"/>
  </p:handoutMasterIdLst>
  <p:sldIdLst>
    <p:sldId id="256" r:id="rId2"/>
    <p:sldId id="257" r:id="rId3"/>
    <p:sldId id="258" r:id="rId4"/>
    <p:sldId id="259" r:id="rId5"/>
    <p:sldId id="260" r:id="rId6"/>
    <p:sldId id="261" r:id="rId7"/>
    <p:sldId id="262" r:id="rId8"/>
    <p:sldId id="263" r:id="rId9"/>
    <p:sldId id="406" r:id="rId10"/>
    <p:sldId id="264" r:id="rId11"/>
    <p:sldId id="265" r:id="rId12"/>
    <p:sldId id="304" r:id="rId13"/>
    <p:sldId id="266" r:id="rId14"/>
    <p:sldId id="410" r:id="rId15"/>
    <p:sldId id="411" r:id="rId16"/>
    <p:sldId id="269" r:id="rId17"/>
    <p:sldId id="332" r:id="rId18"/>
    <p:sldId id="303" r:id="rId19"/>
    <p:sldId id="268" r:id="rId20"/>
    <p:sldId id="305" r:id="rId21"/>
    <p:sldId id="297" r:id="rId22"/>
    <p:sldId id="298" r:id="rId23"/>
    <p:sldId id="270" r:id="rId24"/>
    <p:sldId id="302" r:id="rId25"/>
    <p:sldId id="271" r:id="rId26"/>
    <p:sldId id="334" r:id="rId27"/>
    <p:sldId id="404" r:id="rId28"/>
    <p:sldId id="403" r:id="rId29"/>
    <p:sldId id="364" r:id="rId30"/>
    <p:sldId id="365" r:id="rId31"/>
    <p:sldId id="368" r:id="rId32"/>
    <p:sldId id="395" r:id="rId33"/>
    <p:sldId id="393" r:id="rId34"/>
    <p:sldId id="394" r:id="rId35"/>
    <p:sldId id="397" r:id="rId36"/>
    <p:sldId id="396" r:id="rId37"/>
    <p:sldId id="391" r:id="rId38"/>
    <p:sldId id="398" r:id="rId39"/>
    <p:sldId id="369" r:id="rId40"/>
    <p:sldId id="370" r:id="rId41"/>
    <p:sldId id="371" r:id="rId42"/>
    <p:sldId id="372" r:id="rId43"/>
    <p:sldId id="373" r:id="rId44"/>
    <p:sldId id="374" r:id="rId45"/>
    <p:sldId id="377" r:id="rId46"/>
    <p:sldId id="378" r:id="rId47"/>
    <p:sldId id="379" r:id="rId48"/>
    <p:sldId id="380" r:id="rId49"/>
    <p:sldId id="381" r:id="rId50"/>
    <p:sldId id="382" r:id="rId51"/>
    <p:sldId id="383" r:id="rId52"/>
    <p:sldId id="384" r:id="rId53"/>
    <p:sldId id="385" r:id="rId54"/>
    <p:sldId id="386" r:id="rId55"/>
    <p:sldId id="387" r:id="rId56"/>
    <p:sldId id="388" r:id="rId57"/>
    <p:sldId id="389" r:id="rId58"/>
    <p:sldId id="390" r:id="rId59"/>
    <p:sldId id="405" r:id="rId60"/>
    <p:sldId id="318" r:id="rId61"/>
    <p:sldId id="319" r:id="rId62"/>
    <p:sldId id="320" r:id="rId63"/>
    <p:sldId id="273" r:id="rId64"/>
    <p:sldId id="321" r:id="rId65"/>
    <p:sldId id="274" r:id="rId66"/>
    <p:sldId id="317" r:id="rId67"/>
    <p:sldId id="402" r:id="rId68"/>
    <p:sldId id="276" r:id="rId69"/>
    <p:sldId id="310" r:id="rId70"/>
    <p:sldId id="333" r:id="rId71"/>
    <p:sldId id="277" r:id="rId72"/>
    <p:sldId id="311" r:id="rId73"/>
    <p:sldId id="400" r:id="rId74"/>
    <p:sldId id="401" r:id="rId75"/>
    <p:sldId id="278" r:id="rId76"/>
    <p:sldId id="312" r:id="rId77"/>
    <p:sldId id="279" r:id="rId78"/>
    <p:sldId id="313" r:id="rId79"/>
    <p:sldId id="324" r:id="rId80"/>
    <p:sldId id="326" r:id="rId81"/>
    <p:sldId id="280" r:id="rId82"/>
    <p:sldId id="314" r:id="rId83"/>
    <p:sldId id="399" r:id="rId84"/>
    <p:sldId id="281" r:id="rId85"/>
    <p:sldId id="286" r:id="rId86"/>
    <p:sldId id="300" r:id="rId87"/>
    <p:sldId id="288" r:id="rId88"/>
  </p:sldIdLst>
  <p:sldSz cx="9144000" cy="6858000" type="screen4x3"/>
  <p:notesSz cx="69977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008000"/>
    <a:srgbClr val="880000"/>
    <a:srgbClr val="000080"/>
    <a:srgbClr val="D20000"/>
    <a:srgbClr val="643C14"/>
    <a:srgbClr val="008080"/>
    <a:srgbClr val="A000A0"/>
    <a:srgbClr val="0000FF"/>
    <a:srgbClr val="FFF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25" autoAdjust="0"/>
    <p:restoredTop sz="88469" autoAdjust="0"/>
  </p:normalViewPr>
  <p:slideViewPr>
    <p:cSldViewPr snapToGrid="0">
      <p:cViewPr varScale="1">
        <p:scale>
          <a:sx n="141" d="100"/>
          <a:sy n="141" d="100"/>
        </p:scale>
        <p:origin x="2230" y="65"/>
      </p:cViewPr>
      <p:guideLst>
        <p:guide orient="horz" pos="2160"/>
        <p:guide pos="2880"/>
      </p:guideLst>
    </p:cSldViewPr>
  </p:slideViewPr>
  <p:outlineViewPr>
    <p:cViewPr>
      <p:scale>
        <a:sx n="33" d="100"/>
        <a:sy n="33" d="100"/>
      </p:scale>
      <p:origin x="0" y="19098"/>
    </p:cViewPr>
  </p:outlineViewPr>
  <p:notesTextViewPr>
    <p:cViewPr>
      <p:scale>
        <a:sx n="3" d="2"/>
        <a:sy n="3" d="2"/>
      </p:scale>
      <p:origin x="0" y="0"/>
    </p:cViewPr>
  </p:notesTextViewPr>
  <p:sorterViewPr>
    <p:cViewPr>
      <p:scale>
        <a:sx n="66" d="100"/>
        <a:sy n="66" d="100"/>
      </p:scale>
      <p:origin x="0" y="1603"/>
    </p:cViewPr>
  </p:sorterViewPr>
  <p:notesViewPr>
    <p:cSldViewPr snapToGrid="0">
      <p:cViewPr varScale="1">
        <p:scale>
          <a:sx n="70" d="100"/>
          <a:sy n="70" d="100"/>
        </p:scale>
        <p:origin x="-3019" y="-67"/>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63988" y="0"/>
            <a:ext cx="3032125" cy="463550"/>
          </a:xfrm>
          <a:prstGeom prst="rect">
            <a:avLst/>
          </a:prstGeom>
        </p:spPr>
        <p:txBody>
          <a:bodyPr vert="horz" lIns="91440" tIns="45720" rIns="91440" bIns="45720" rtlCol="0"/>
          <a:lstStyle>
            <a:lvl1pPr algn="r">
              <a:defRPr sz="1200"/>
            </a:lvl1pPr>
          </a:lstStyle>
          <a:p>
            <a:fld id="{3FDFFFD8-DC09-4547-9D7D-40674485815A}" type="datetimeFigureOut">
              <a:rPr lang="en-US" smtClean="0"/>
              <a:pPr/>
              <a:t>1/5/2022</a:t>
            </a:fld>
            <a:endParaRPr lang="en-US"/>
          </a:p>
        </p:txBody>
      </p:sp>
      <p:sp>
        <p:nvSpPr>
          <p:cNvPr id="4" name="Footer Placeholder 3"/>
          <p:cNvSpPr>
            <a:spLocks noGrp="1"/>
          </p:cNvSpPr>
          <p:nvPr>
            <p:ph type="ftr" sz="quarter" idx="2"/>
          </p:nvPr>
        </p:nvSpPr>
        <p:spPr>
          <a:xfrm>
            <a:off x="0" y="8818563"/>
            <a:ext cx="3032125" cy="4635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63988" y="8818563"/>
            <a:ext cx="3032125" cy="463550"/>
          </a:xfrm>
          <a:prstGeom prst="rect">
            <a:avLst/>
          </a:prstGeom>
        </p:spPr>
        <p:txBody>
          <a:bodyPr vert="horz" lIns="91440" tIns="45720" rIns="91440" bIns="45720" rtlCol="0" anchor="b"/>
          <a:lstStyle>
            <a:lvl1pPr algn="r">
              <a:defRPr sz="1200"/>
            </a:lvl1pPr>
          </a:lstStyle>
          <a:p>
            <a:fld id="{AB42991A-AE45-4A57-ACE3-48C693850C78}" type="slidenum">
              <a:rPr lang="en-US" smtClean="0"/>
              <a:pPr/>
              <a:t>‹#›</a:t>
            </a:fld>
            <a:endParaRPr lang="en-US"/>
          </a:p>
        </p:txBody>
      </p:sp>
    </p:spTree>
    <p:extLst>
      <p:ext uri="{BB962C8B-B14F-4D97-AF65-F5344CB8AC3E}">
        <p14:creationId xmlns:p14="http://schemas.microsoft.com/office/powerpoint/2010/main" val="22057384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337" cy="464185"/>
          </a:xfrm>
          <a:prstGeom prst="rect">
            <a:avLst/>
          </a:prstGeom>
        </p:spPr>
        <p:txBody>
          <a:bodyPr vert="horz" lIns="93031" tIns="46516" rIns="93031" bIns="46516" rtlCol="0"/>
          <a:lstStyle>
            <a:lvl1pPr algn="l">
              <a:defRPr sz="1200"/>
            </a:lvl1pPr>
          </a:lstStyle>
          <a:p>
            <a:endParaRPr lang="en-US"/>
          </a:p>
        </p:txBody>
      </p:sp>
      <p:sp>
        <p:nvSpPr>
          <p:cNvPr id="3" name="Date Placeholder 2"/>
          <p:cNvSpPr>
            <a:spLocks noGrp="1"/>
          </p:cNvSpPr>
          <p:nvPr>
            <p:ph type="dt" idx="1"/>
          </p:nvPr>
        </p:nvSpPr>
        <p:spPr>
          <a:xfrm>
            <a:off x="3963744" y="0"/>
            <a:ext cx="3032337" cy="464185"/>
          </a:xfrm>
          <a:prstGeom prst="rect">
            <a:avLst/>
          </a:prstGeom>
        </p:spPr>
        <p:txBody>
          <a:bodyPr vert="horz" lIns="93031" tIns="46516" rIns="93031" bIns="46516" rtlCol="0"/>
          <a:lstStyle>
            <a:lvl1pPr algn="r">
              <a:defRPr sz="1200"/>
            </a:lvl1pPr>
          </a:lstStyle>
          <a:p>
            <a:fld id="{47708A77-0E75-49DA-A727-CCA84B12A3B4}" type="datetimeFigureOut">
              <a:rPr lang="en-US" smtClean="0"/>
              <a:pPr/>
              <a:t>1/5/2022</a:t>
            </a:fld>
            <a:endParaRPr lang="en-US"/>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3031" tIns="46516" rIns="93031" bIns="46516" rtlCol="0" anchor="ctr"/>
          <a:lstStyle/>
          <a:p>
            <a:endParaRPr lang="en-US"/>
          </a:p>
        </p:txBody>
      </p:sp>
      <p:sp>
        <p:nvSpPr>
          <p:cNvPr id="5" name="Notes Placeholder 4"/>
          <p:cNvSpPr>
            <a:spLocks noGrp="1"/>
          </p:cNvSpPr>
          <p:nvPr>
            <p:ph type="body" sz="quarter" idx="3"/>
          </p:nvPr>
        </p:nvSpPr>
        <p:spPr>
          <a:xfrm>
            <a:off x="699770" y="4409758"/>
            <a:ext cx="5598160" cy="4177665"/>
          </a:xfrm>
          <a:prstGeom prst="rect">
            <a:avLst/>
          </a:prstGeom>
        </p:spPr>
        <p:txBody>
          <a:bodyPr vert="horz" lIns="93031" tIns="46516" rIns="93031" bIns="4651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7904"/>
            <a:ext cx="3032337" cy="464185"/>
          </a:xfrm>
          <a:prstGeom prst="rect">
            <a:avLst/>
          </a:prstGeom>
        </p:spPr>
        <p:txBody>
          <a:bodyPr vert="horz" lIns="93031" tIns="46516" rIns="93031" bIns="46516" rtlCol="0" anchor="b"/>
          <a:lstStyle>
            <a:lvl1pPr algn="l">
              <a:defRPr sz="1200"/>
            </a:lvl1pPr>
          </a:lstStyle>
          <a:p>
            <a:endParaRPr lang="en-US"/>
          </a:p>
        </p:txBody>
      </p:sp>
      <p:sp>
        <p:nvSpPr>
          <p:cNvPr id="7" name="Slide Number Placeholder 6"/>
          <p:cNvSpPr>
            <a:spLocks noGrp="1"/>
          </p:cNvSpPr>
          <p:nvPr>
            <p:ph type="sldNum" sz="quarter" idx="5"/>
          </p:nvPr>
        </p:nvSpPr>
        <p:spPr>
          <a:xfrm>
            <a:off x="3963744" y="8817904"/>
            <a:ext cx="3032337" cy="464185"/>
          </a:xfrm>
          <a:prstGeom prst="rect">
            <a:avLst/>
          </a:prstGeom>
        </p:spPr>
        <p:txBody>
          <a:bodyPr vert="horz" lIns="93031" tIns="46516" rIns="93031" bIns="46516" rtlCol="0" anchor="b"/>
          <a:lstStyle>
            <a:lvl1pPr algn="r">
              <a:defRPr sz="1200"/>
            </a:lvl1pPr>
          </a:lstStyle>
          <a:p>
            <a:fld id="{21C50AC6-4A2A-4859-8710-3C1CB3489C67}" type="slidenum">
              <a:rPr lang="en-US" smtClean="0"/>
              <a:pPr/>
              <a:t>‹#›</a:t>
            </a:fld>
            <a:endParaRPr lang="en-US"/>
          </a:p>
        </p:txBody>
      </p:sp>
    </p:spTree>
    <p:extLst>
      <p:ext uri="{BB962C8B-B14F-4D97-AF65-F5344CB8AC3E}">
        <p14:creationId xmlns:p14="http://schemas.microsoft.com/office/powerpoint/2010/main" val="22932030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12</a:t>
            </a:fld>
            <a:endParaRPr lang="en-US"/>
          </a:p>
        </p:txBody>
      </p:sp>
    </p:spTree>
    <p:extLst>
      <p:ext uri="{BB962C8B-B14F-4D97-AF65-F5344CB8AC3E}">
        <p14:creationId xmlns:p14="http://schemas.microsoft.com/office/powerpoint/2010/main" val="3363782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51</a:t>
            </a:fld>
            <a:endParaRPr lang="en-US"/>
          </a:p>
        </p:txBody>
      </p:sp>
    </p:spTree>
    <p:extLst>
      <p:ext uri="{BB962C8B-B14F-4D97-AF65-F5344CB8AC3E}">
        <p14:creationId xmlns:p14="http://schemas.microsoft.com/office/powerpoint/2010/main" val="30195313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52</a:t>
            </a:fld>
            <a:endParaRPr lang="en-US"/>
          </a:p>
        </p:txBody>
      </p:sp>
    </p:spTree>
    <p:extLst>
      <p:ext uri="{BB962C8B-B14F-4D97-AF65-F5344CB8AC3E}">
        <p14:creationId xmlns:p14="http://schemas.microsoft.com/office/powerpoint/2010/main" val="1280993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53</a:t>
            </a:fld>
            <a:endParaRPr lang="en-US"/>
          </a:p>
        </p:txBody>
      </p:sp>
    </p:spTree>
    <p:extLst>
      <p:ext uri="{BB962C8B-B14F-4D97-AF65-F5344CB8AC3E}">
        <p14:creationId xmlns:p14="http://schemas.microsoft.com/office/powerpoint/2010/main" val="2655986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54</a:t>
            </a:fld>
            <a:endParaRPr lang="en-US"/>
          </a:p>
        </p:txBody>
      </p:sp>
    </p:spTree>
    <p:extLst>
      <p:ext uri="{BB962C8B-B14F-4D97-AF65-F5344CB8AC3E}">
        <p14:creationId xmlns:p14="http://schemas.microsoft.com/office/powerpoint/2010/main" val="2191080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55</a:t>
            </a:fld>
            <a:endParaRPr lang="en-US"/>
          </a:p>
        </p:txBody>
      </p:sp>
    </p:spTree>
    <p:extLst>
      <p:ext uri="{BB962C8B-B14F-4D97-AF65-F5344CB8AC3E}">
        <p14:creationId xmlns:p14="http://schemas.microsoft.com/office/powerpoint/2010/main" val="40443714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6473" indent="0">
              <a:buNone/>
            </a:pP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56</a:t>
            </a:fld>
            <a:endParaRPr lang="en-US"/>
          </a:p>
        </p:txBody>
      </p:sp>
    </p:spTree>
    <p:extLst>
      <p:ext uri="{BB962C8B-B14F-4D97-AF65-F5344CB8AC3E}">
        <p14:creationId xmlns:p14="http://schemas.microsoft.com/office/powerpoint/2010/main" val="282543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57</a:t>
            </a:fld>
            <a:endParaRPr lang="en-US"/>
          </a:p>
        </p:txBody>
      </p:sp>
    </p:spTree>
    <p:extLst>
      <p:ext uri="{BB962C8B-B14F-4D97-AF65-F5344CB8AC3E}">
        <p14:creationId xmlns:p14="http://schemas.microsoft.com/office/powerpoint/2010/main" val="963400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226473" indent="0">
              <a:buNone/>
            </a:pP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58</a:t>
            </a:fld>
            <a:endParaRPr lang="en-US"/>
          </a:p>
        </p:txBody>
      </p:sp>
    </p:spTree>
    <p:extLst>
      <p:ext uri="{BB962C8B-B14F-4D97-AF65-F5344CB8AC3E}">
        <p14:creationId xmlns:p14="http://schemas.microsoft.com/office/powerpoint/2010/main" val="2332891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what is wrong with the solution?  </a:t>
            </a:r>
          </a:p>
          <a:p>
            <a:endParaRPr lang="en-US" dirty="0" smtClean="0"/>
          </a:p>
          <a:p>
            <a:r>
              <a:rPr lang="en-US" dirty="0" smtClean="0"/>
              <a:t>The amount of armor reduction should be based upon the </a:t>
            </a:r>
            <a:r>
              <a:rPr lang="en-US" b="1" i="1" dirty="0" smtClean="0"/>
              <a:t>remaining</a:t>
            </a:r>
            <a:r>
              <a:rPr lang="en-US" dirty="0" smtClean="0"/>
              <a:t> </a:t>
            </a:r>
            <a:r>
              <a:rPr lang="en-US" dirty="0" err="1" smtClean="0"/>
              <a:t>integrationTime</a:t>
            </a:r>
            <a:r>
              <a:rPr lang="en-US" dirty="0" smtClean="0"/>
              <a:t>, not the </a:t>
            </a:r>
            <a:r>
              <a:rPr lang="en-US" b="1" i="1" dirty="0" smtClean="0"/>
              <a:t>full</a:t>
            </a:r>
            <a:r>
              <a:rPr lang="en-US" dirty="0" smtClean="0"/>
              <a:t> </a:t>
            </a:r>
            <a:r>
              <a:rPr lang="en-US" dirty="0" err="1" smtClean="0"/>
              <a:t>integrationTim</a:t>
            </a:r>
            <a:r>
              <a:rPr lang="en-US" baseline="0" dirty="0" err="1" smtClean="0"/>
              <a:t>e</a:t>
            </a:r>
            <a:r>
              <a:rPr lang="en-US" baseline="0" dirty="0" smtClean="0"/>
              <a:t> (as is currently compute)</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82</a:t>
            </a:fld>
            <a:endParaRPr lang="en-US"/>
          </a:p>
        </p:txBody>
      </p:sp>
    </p:spTree>
    <p:extLst>
      <p:ext uri="{BB962C8B-B14F-4D97-AF65-F5344CB8AC3E}">
        <p14:creationId xmlns:p14="http://schemas.microsoft.com/office/powerpoint/2010/main" val="1274559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what is wrong with the solution?  </a:t>
            </a:r>
          </a:p>
          <a:p>
            <a:endParaRPr lang="en-US" dirty="0" smtClean="0"/>
          </a:p>
          <a:p>
            <a:r>
              <a:rPr lang="en-US" dirty="0" smtClean="0"/>
              <a:t>The amount of armor reduction should be based upon the </a:t>
            </a:r>
            <a:r>
              <a:rPr lang="en-US" b="1" i="1" dirty="0" smtClean="0"/>
              <a:t>remaining</a:t>
            </a:r>
            <a:r>
              <a:rPr lang="en-US" dirty="0" smtClean="0"/>
              <a:t> </a:t>
            </a:r>
            <a:r>
              <a:rPr lang="en-US" dirty="0" err="1" smtClean="0"/>
              <a:t>integrationTime</a:t>
            </a:r>
            <a:r>
              <a:rPr lang="en-US" dirty="0" smtClean="0"/>
              <a:t>, not the </a:t>
            </a:r>
            <a:r>
              <a:rPr lang="en-US" b="1" i="1" dirty="0" smtClean="0"/>
              <a:t>full</a:t>
            </a:r>
            <a:r>
              <a:rPr lang="en-US" dirty="0" smtClean="0"/>
              <a:t> </a:t>
            </a:r>
            <a:r>
              <a:rPr lang="en-US" dirty="0" err="1" smtClean="0"/>
              <a:t>integrationTim</a:t>
            </a:r>
            <a:r>
              <a:rPr lang="en-US" baseline="0" dirty="0" err="1" smtClean="0"/>
              <a:t>e</a:t>
            </a:r>
            <a:r>
              <a:rPr lang="en-US" baseline="0" dirty="0" smtClean="0"/>
              <a:t> (as is currently compute)</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83</a:t>
            </a:fld>
            <a:endParaRPr lang="en-US"/>
          </a:p>
        </p:txBody>
      </p:sp>
    </p:spTree>
    <p:extLst>
      <p:ext uri="{BB962C8B-B14F-4D97-AF65-F5344CB8AC3E}">
        <p14:creationId xmlns:p14="http://schemas.microsoft.com/office/powerpoint/2010/main" val="116559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New programming is not needed to assign armor or shields</a:t>
            </a:r>
          </a:p>
          <a:p>
            <a:r>
              <a:rPr lang="en-US" dirty="0" smtClean="0"/>
              <a:t>But new coding is needed to use the armor and shield values</a:t>
            </a:r>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19</a:t>
            </a:fld>
            <a:endParaRPr lang="en-US"/>
          </a:p>
        </p:txBody>
      </p:sp>
    </p:spTree>
    <p:extLst>
      <p:ext uri="{BB962C8B-B14F-4D97-AF65-F5344CB8AC3E}">
        <p14:creationId xmlns:p14="http://schemas.microsoft.com/office/powerpoint/2010/main" val="3167567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22</a:t>
            </a:fld>
            <a:endParaRPr lang="en-US"/>
          </a:p>
        </p:txBody>
      </p:sp>
    </p:spTree>
    <p:extLst>
      <p:ext uri="{BB962C8B-B14F-4D97-AF65-F5344CB8AC3E}">
        <p14:creationId xmlns:p14="http://schemas.microsoft.com/office/powerpoint/2010/main" val="4102762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45</a:t>
            </a:fld>
            <a:endParaRPr lang="en-US"/>
          </a:p>
        </p:txBody>
      </p:sp>
    </p:spTree>
    <p:extLst>
      <p:ext uri="{BB962C8B-B14F-4D97-AF65-F5344CB8AC3E}">
        <p14:creationId xmlns:p14="http://schemas.microsoft.com/office/powerpoint/2010/main" val="2975981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46</a:t>
            </a:fld>
            <a:endParaRPr lang="en-US"/>
          </a:p>
        </p:txBody>
      </p:sp>
    </p:spTree>
    <p:extLst>
      <p:ext uri="{BB962C8B-B14F-4D97-AF65-F5344CB8AC3E}">
        <p14:creationId xmlns:p14="http://schemas.microsoft.com/office/powerpoint/2010/main" val="2058512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47</a:t>
            </a:fld>
            <a:endParaRPr lang="en-US"/>
          </a:p>
        </p:txBody>
      </p:sp>
    </p:spTree>
    <p:extLst>
      <p:ext uri="{BB962C8B-B14F-4D97-AF65-F5344CB8AC3E}">
        <p14:creationId xmlns:p14="http://schemas.microsoft.com/office/powerpoint/2010/main" val="4787588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48</a:t>
            </a:fld>
            <a:endParaRPr lang="en-US"/>
          </a:p>
        </p:txBody>
      </p:sp>
    </p:spTree>
    <p:extLst>
      <p:ext uri="{BB962C8B-B14F-4D97-AF65-F5344CB8AC3E}">
        <p14:creationId xmlns:p14="http://schemas.microsoft.com/office/powerpoint/2010/main" val="3114443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49</a:t>
            </a:fld>
            <a:endParaRPr lang="en-US"/>
          </a:p>
        </p:txBody>
      </p:sp>
    </p:spTree>
    <p:extLst>
      <p:ext uri="{BB962C8B-B14F-4D97-AF65-F5344CB8AC3E}">
        <p14:creationId xmlns:p14="http://schemas.microsoft.com/office/powerpoint/2010/main" val="1607472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50</a:t>
            </a:fld>
            <a:endParaRPr lang="en-US"/>
          </a:p>
        </p:txBody>
      </p:sp>
    </p:spTree>
    <p:extLst>
      <p:ext uri="{BB962C8B-B14F-4D97-AF65-F5344CB8AC3E}">
        <p14:creationId xmlns:p14="http://schemas.microsoft.com/office/powerpoint/2010/main" val="4522627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3" name="Integrity Service Excellence"/>
          <p:cNvSpPr txBox="1">
            <a:spLocks noChangeArrowheads="1"/>
          </p:cNvSpPr>
          <p:nvPr/>
        </p:nvSpPr>
        <p:spPr bwMode="auto">
          <a:xfrm>
            <a:off x="82799" y="5279277"/>
            <a:ext cx="4032448" cy="457200"/>
          </a:xfrm>
          <a:prstGeom prst="rect">
            <a:avLst/>
          </a:prstGeom>
          <a:noFill/>
          <a:ln w="9525" algn="ctr">
            <a:noFill/>
            <a:miter lim="800000"/>
            <a:headEnd/>
            <a:tailEnd/>
          </a:ln>
          <a:effectLst/>
        </p:spPr>
        <p:txBody>
          <a:bodyPr wrap="square" lIns="121917" tIns="60958" rIns="121917" bIns="60958" anchor="ctr"/>
          <a:lstStyle/>
          <a:p>
            <a:pPr algn="ctr">
              <a:spcBef>
                <a:spcPct val="0"/>
              </a:spcBef>
              <a:buFontTx/>
              <a:buNone/>
              <a:defRPr/>
            </a:pPr>
            <a:r>
              <a:rPr lang="en-US" sz="2400" b="1" i="1" dirty="0">
                <a:effectLst/>
                <a:latin typeface="Arial" pitchFamily="34" charset="0"/>
              </a:rPr>
              <a:t>Integrity </a:t>
            </a:r>
            <a:r>
              <a:rPr lang="en-US" sz="2400" b="1" i="1" dirty="0">
                <a:effectLst/>
                <a:latin typeface="Arial" pitchFamily="34" charset="0"/>
                <a:sym typeface="Wingdings" pitchFamily="2" charset="2"/>
              </a:rPr>
              <a:t> </a:t>
            </a:r>
            <a:r>
              <a:rPr lang="en-US" sz="2400" b="1" i="1" dirty="0">
                <a:effectLst/>
                <a:latin typeface="Arial" pitchFamily="34" charset="0"/>
              </a:rPr>
              <a:t>Service </a:t>
            </a:r>
            <a:r>
              <a:rPr lang="en-US" sz="2400" b="1" i="1" dirty="0">
                <a:effectLst/>
                <a:latin typeface="Arial" pitchFamily="34" charset="0"/>
                <a:sym typeface="Wingdings" pitchFamily="2" charset="2"/>
              </a:rPr>
              <a:t> </a:t>
            </a:r>
            <a:r>
              <a:rPr lang="en-US" sz="2400" b="1" i="1" dirty="0">
                <a:effectLst/>
                <a:latin typeface="Arial" pitchFamily="34" charset="0"/>
              </a:rPr>
              <a:t>Excellence</a:t>
            </a:r>
          </a:p>
        </p:txBody>
      </p:sp>
      <p:sp>
        <p:nvSpPr>
          <p:cNvPr id="14" name="Briefing Title"/>
          <p:cNvSpPr>
            <a:spLocks noGrp="1"/>
          </p:cNvSpPr>
          <p:nvPr>
            <p:ph sz="half" idx="2" hasCustomPrompt="1"/>
          </p:nvPr>
        </p:nvSpPr>
        <p:spPr>
          <a:xfrm>
            <a:off x="4191000" y="1600200"/>
            <a:ext cx="4419600" cy="1676400"/>
          </a:xfrm>
          <a:prstGeom prst="rect">
            <a:avLst/>
          </a:prstGeom>
        </p:spPr>
        <p:txBody>
          <a:bodyPr lIns="121917" tIns="60958" rIns="121917" bIns="60958" anchor="ctr" anchorCtr="0"/>
          <a:lstStyle>
            <a:lvl1pPr algn="r">
              <a:buNone/>
              <a:defRPr sz="3200" b="1">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Briefing Title</a:t>
            </a:r>
          </a:p>
        </p:txBody>
      </p:sp>
      <p:sp>
        <p:nvSpPr>
          <p:cNvPr id="17" name="Name, Rank, Office Symbol"/>
          <p:cNvSpPr>
            <a:spLocks noGrp="1"/>
          </p:cNvSpPr>
          <p:nvPr>
            <p:ph sz="half" idx="11" hasCustomPrompt="1"/>
          </p:nvPr>
        </p:nvSpPr>
        <p:spPr>
          <a:xfrm>
            <a:off x="4191000" y="4495800"/>
            <a:ext cx="4495800" cy="1676400"/>
          </a:xfrm>
          <a:prstGeom prst="rect">
            <a:avLst/>
          </a:prstGeom>
        </p:spPr>
        <p:txBody>
          <a:bodyPr lIns="121917" tIns="60958" rIns="121917" bIns="60958" anchor="ctr" anchorCtr="0"/>
          <a:lstStyle>
            <a:lvl1pPr algn="r">
              <a:buNone/>
              <a:defRPr sz="2400" b="1" baseline="0">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Organization</a:t>
            </a:r>
          </a:p>
        </p:txBody>
      </p:sp>
      <p:pic>
        <p:nvPicPr>
          <p:cNvPr id="9" name="Picture 13" descr="OrigamiWingsMediumTrans"/>
          <p:cNvPicPr>
            <a:picLocks noChangeAspect="1" noChangeArrowheads="1"/>
          </p:cNvPicPr>
          <p:nvPr/>
        </p:nvPicPr>
        <p:blipFill>
          <a:blip r:embed="rId2" cstate="print"/>
          <a:srcRect/>
          <a:stretch>
            <a:fillRect/>
          </a:stretch>
        </p:blipFill>
        <p:spPr bwMode="auto">
          <a:xfrm>
            <a:off x="518539" y="1828800"/>
            <a:ext cx="3160967" cy="2983735"/>
          </a:xfrm>
          <a:prstGeom prst="rect">
            <a:avLst/>
          </a:prstGeom>
          <a:noFill/>
          <a:ln w="9525">
            <a:noFill/>
            <a:miter lim="800000"/>
            <a:headEnd/>
            <a:tailEnd/>
          </a:ln>
        </p:spPr>
      </p:pic>
    </p:spTree>
    <p:extLst>
      <p:ext uri="{BB962C8B-B14F-4D97-AF65-F5344CB8AC3E}">
        <p14:creationId xmlns:p14="http://schemas.microsoft.com/office/powerpoint/2010/main" val="3308331335"/>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Header">
    <p:spTree>
      <p:nvGrpSpPr>
        <p:cNvPr id="1" name=""/>
        <p:cNvGrpSpPr/>
        <p:nvPr/>
      </p:nvGrpSpPr>
      <p:grpSpPr>
        <a:xfrm>
          <a:off x="0" y="0"/>
          <a:ext cx="0" cy="0"/>
          <a:chOff x="0" y="0"/>
          <a:chExt cx="0" cy="0"/>
        </a:xfrm>
      </p:grpSpPr>
      <p:sp>
        <p:nvSpPr>
          <p:cNvPr id="32"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3" name="Title 1"/>
          <p:cNvSpPr>
            <a:spLocks noGrp="1"/>
          </p:cNvSpPr>
          <p:nvPr>
            <p:ph type="title"/>
          </p:nvPr>
        </p:nvSpPr>
        <p:spPr>
          <a:xfrm>
            <a:off x="914400" y="3629"/>
            <a:ext cx="6629400" cy="1143000"/>
          </a:xfrm>
          <a:prstGeom prst="rect">
            <a:avLst/>
          </a:prstGeom>
        </p:spPr>
        <p:txBody>
          <a:bodyPr lIns="121917" tIns="60958" rIns="121917" bIns="60958" anchor="ctr" anchorCtr="0"/>
          <a:lstStyle>
            <a:lvl1pPr>
              <a:defRPr lang="en-US" sz="2800" b="1" dirty="0">
                <a:latin typeface="Arial" pitchFamily="34" charset="0"/>
                <a:cs typeface="Arial"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4253338976"/>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9029"/>
            <a:ext cx="66294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smtClean="0"/>
              <a:t>Click to edit Master title style</a:t>
            </a:r>
            <a:endParaRPr lang="en-US" dirty="0"/>
          </a:p>
        </p:txBody>
      </p:sp>
      <p:sp>
        <p:nvSpPr>
          <p:cNvPr id="3" name="Slide body content"/>
          <p:cNvSpPr>
            <a:spLocks noGrp="1"/>
          </p:cNvSpPr>
          <p:nvPr>
            <p:ph idx="1"/>
          </p:nvPr>
        </p:nvSpPr>
        <p:spPr>
          <a:xfrm>
            <a:off x="457200" y="1600203"/>
            <a:ext cx="8229600" cy="4525963"/>
          </a:xfrm>
          <a:prstGeom prst="rect">
            <a:avLst/>
          </a:prstGeom>
        </p:spPr>
        <p:txBody>
          <a:bodyPr lIns="121917" tIns="60958" rIns="121917" bIns="60958">
            <a:normAutofit/>
          </a:bodyPr>
          <a:lstStyle>
            <a:lvl1pPr marL="480460" indent="-253987" defTabSz="1191624">
              <a:lnSpc>
                <a:spcPct val="120000"/>
              </a:lnSpc>
              <a:spcBef>
                <a:spcPts val="800"/>
              </a:spcBef>
              <a:buFont typeface="Arial" pitchFamily="34" charset="0"/>
              <a:buChar char="•"/>
              <a:tabLst>
                <a:tab pos="719631" algn="l"/>
              </a:tabLst>
              <a:defRPr sz="2400" b="1">
                <a:latin typeface="Arial" pitchFamily="34" charset="0"/>
                <a:cs typeface="Arial" pitchFamily="34" charset="0"/>
              </a:defRPr>
            </a:lvl1pPr>
            <a:lvl2pPr>
              <a:defRPr sz="2100" b="1">
                <a:latin typeface="Arial" pitchFamily="34" charset="0"/>
                <a:cs typeface="Arial" pitchFamily="34" charset="0"/>
              </a:defRPr>
            </a:lvl2pPr>
            <a:lvl3pPr>
              <a:defRPr sz="19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900" b="1">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Tree>
    <p:extLst>
      <p:ext uri="{BB962C8B-B14F-4D97-AF65-F5344CB8AC3E}">
        <p14:creationId xmlns:p14="http://schemas.microsoft.com/office/powerpoint/2010/main" val="2670200920"/>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Qua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
            <a:ext cx="6629400" cy="974439"/>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dirty="0" smtClean="0"/>
              <a:t>Click to edit Master title style</a:t>
            </a:r>
            <a:endParaRPr lang="en-US" dirty="0"/>
          </a:p>
        </p:txBody>
      </p:sp>
      <p:sp>
        <p:nvSpPr>
          <p:cNvPr id="3" name="Body Content Upper Right"/>
          <p:cNvSpPr>
            <a:spLocks noGrp="1"/>
          </p:cNvSpPr>
          <p:nvPr>
            <p:ph sz="half" idx="1"/>
          </p:nvPr>
        </p:nvSpPr>
        <p:spPr>
          <a:xfrm>
            <a:off x="4648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Body Content Lower Left"/>
          <p:cNvSpPr>
            <a:spLocks noGrp="1"/>
          </p:cNvSpPr>
          <p:nvPr>
            <p:ph sz="half" idx="13"/>
          </p:nvPr>
        </p:nvSpPr>
        <p:spPr>
          <a:xfrm>
            <a:off x="457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baseline="0">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Body Content Lower Right"/>
          <p:cNvSpPr>
            <a:spLocks noGrp="1"/>
          </p:cNvSpPr>
          <p:nvPr>
            <p:ph sz="half" idx="14"/>
          </p:nvPr>
        </p:nvSpPr>
        <p:spPr>
          <a:xfrm>
            <a:off x="4648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15" name="Body Content Upper Left"/>
          <p:cNvSpPr>
            <a:spLocks noGrp="1"/>
          </p:cNvSpPr>
          <p:nvPr>
            <p:ph sz="half" idx="15"/>
          </p:nvPr>
        </p:nvSpPr>
        <p:spPr>
          <a:xfrm>
            <a:off x="457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5" name="Straight Connector 4"/>
          <p:cNvCxnSpPr/>
          <p:nvPr userDrawn="1"/>
        </p:nvCxnSpPr>
        <p:spPr>
          <a:xfrm>
            <a:off x="4572000" y="1447800"/>
            <a:ext cx="0" cy="482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 y="3781613"/>
            <a:ext cx="838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30850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66294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smtClean="0"/>
              <a:t>Click to edit Master title style</a:t>
            </a:r>
            <a:endParaRPr lang="en-US" dirty="0"/>
          </a:p>
        </p:txBody>
      </p:sp>
      <p:sp>
        <p:nvSpPr>
          <p:cNvPr id="3" name="Body Content Left Half"/>
          <p:cNvSpPr>
            <a:spLocks noGrp="1"/>
          </p:cNvSpPr>
          <p:nvPr>
            <p:ph sz="half" idx="1"/>
          </p:nvPr>
        </p:nvSpPr>
        <p:spPr>
          <a:xfrm>
            <a:off x="457200" y="1524000"/>
            <a:ext cx="4038600" cy="4525963"/>
          </a:xfrm>
          <a:prstGeom prst="rect">
            <a:avLst/>
          </a:prstGeom>
          <a:noFill/>
        </p:spPr>
        <p:txBody>
          <a:bodyPr lIns="121917" tIns="60958" rIns="121917" bIns="60958">
            <a:normAutofit/>
          </a:bodyPr>
          <a:lstStyle>
            <a:lvl1pPr>
              <a:defRPr sz="3200" b="1">
                <a:latin typeface="Arial" pitchFamily="34" charset="0"/>
                <a:cs typeface="Arial" pitchFamily="34" charset="0"/>
              </a:defRPr>
            </a:lvl1pPr>
            <a:lvl2pPr>
              <a:defRPr sz="2700" b="1">
                <a:latin typeface="Arial" pitchFamily="34" charset="0"/>
                <a:cs typeface="Arial" pitchFamily="34" charset="0"/>
              </a:defRPr>
            </a:lvl2pPr>
            <a:lvl3pPr>
              <a:defRPr sz="2400" b="1">
                <a:latin typeface="Arial" pitchFamily="34" charset="0"/>
                <a:cs typeface="Arial" pitchFamily="34" charset="0"/>
              </a:defRPr>
            </a:lvl3pPr>
            <a:lvl4pPr>
              <a:defRPr sz="2100" b="1">
                <a:latin typeface="Arial" pitchFamily="34" charset="0"/>
                <a:cs typeface="Arial" pitchFamily="34" charset="0"/>
              </a:defRPr>
            </a:lvl4pPr>
            <a:lvl5pPr>
              <a:defRPr sz="19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Body Content Right Half"/>
          <p:cNvSpPr>
            <a:spLocks noGrp="1"/>
          </p:cNvSpPr>
          <p:nvPr>
            <p:ph sz="half" idx="2"/>
          </p:nvPr>
        </p:nvSpPr>
        <p:spPr>
          <a:xfrm>
            <a:off x="4648200" y="1524000"/>
            <a:ext cx="4038600" cy="4525963"/>
          </a:xfrm>
          <a:prstGeom prst="rect">
            <a:avLst/>
          </a:prstGeom>
          <a:noFill/>
        </p:spPr>
        <p:txBody>
          <a:bodyPr lIns="121917" tIns="60958" rIns="121917" bIns="60958">
            <a:normAutofit/>
          </a:bodyPr>
          <a:lstStyle>
            <a:lvl1pPr>
              <a:defRPr lang="en-US" sz="3200" b="1" dirty="0" smtClean="0">
                <a:latin typeface="Arial" pitchFamily="34" charset="0"/>
                <a:cs typeface="Arial" pitchFamily="34" charset="0"/>
              </a:defRPr>
            </a:lvl1pPr>
            <a:lvl2pPr>
              <a:defRPr lang="en-US" sz="2700" b="1" dirty="0" smtClean="0">
                <a:latin typeface="Arial" pitchFamily="34" charset="0"/>
                <a:cs typeface="Arial" pitchFamily="34" charset="0"/>
              </a:defRPr>
            </a:lvl2pPr>
            <a:lvl3pPr>
              <a:defRPr lang="en-US" sz="2400" b="1" dirty="0" smtClean="0">
                <a:latin typeface="Arial" pitchFamily="34" charset="0"/>
                <a:cs typeface="Arial" pitchFamily="34" charset="0"/>
              </a:defRPr>
            </a:lvl3pPr>
            <a:lvl4pPr>
              <a:defRPr lang="en-US" sz="2100" b="1" dirty="0" smtClean="0">
                <a:latin typeface="Arial" pitchFamily="34" charset="0"/>
                <a:cs typeface="Arial" pitchFamily="34" charset="0"/>
              </a:defRPr>
            </a:lvl4pPr>
            <a:lvl5pPr>
              <a:defRPr lang="en-US" sz="1900" b="1" dirty="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cxnSp>
        <p:nvCxnSpPr>
          <p:cNvPr id="6" name="Straight Connector 5"/>
          <p:cNvCxnSpPr/>
          <p:nvPr/>
        </p:nvCxnSpPr>
        <p:spPr>
          <a:xfrm flipH="1">
            <a:off x="4563038" y="1219200"/>
            <a:ext cx="8962" cy="5187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158052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14" name="Title Text"/>
          <p:cNvSpPr>
            <a:spLocks noGrp="1"/>
          </p:cNvSpPr>
          <p:nvPr>
            <p:ph type="body" sz="quarter" idx="10" hasCustomPrompt="1"/>
          </p:nvPr>
        </p:nvSpPr>
        <p:spPr>
          <a:xfrm>
            <a:off x="1187624" y="109207"/>
            <a:ext cx="6840760" cy="943537"/>
          </a:xfrm>
          <a:prstGeom prst="rect">
            <a:avLst/>
          </a:prstGeom>
        </p:spPr>
        <p:txBody>
          <a:bodyPr lIns="121917" tIns="60958" rIns="121917" bIns="60958" anchor="ctr"/>
          <a:lstStyle>
            <a:lvl1pPr algn="ctr">
              <a:buNone/>
              <a:defRPr sz="2800" b="1">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smtClean="0"/>
              <a:t>Questions?</a:t>
            </a:r>
          </a:p>
        </p:txBody>
      </p:sp>
      <p:sp>
        <p:nvSpPr>
          <p:cNvPr id="18"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19" name="TextBox 18"/>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smtClean="0">
                <a:solidFill>
                  <a:srgbClr val="669900"/>
                </a:solidFill>
              </a:rPr>
              <a:t>UNCLASSIFIED</a:t>
            </a:r>
            <a:endParaRPr lang="en-US" sz="1600" b="1" dirty="0">
              <a:solidFill>
                <a:srgbClr val="669900"/>
              </a:solidFill>
            </a:endParaRPr>
          </a:p>
        </p:txBody>
      </p:sp>
      <p:sp>
        <p:nvSpPr>
          <p:cNvPr id="20"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0" name="Picture 9" descr="blue_std"/>
          <p:cNvPicPr>
            <a:picLocks noChangeAspect="1" noChangeArrowheads="1"/>
          </p:cNvPicPr>
          <p:nvPr/>
        </p:nvPicPr>
        <p:blipFill>
          <a:blip r:embed="rId2" cstate="print"/>
          <a:srcRect l="14286" r="14286" b="19647"/>
          <a:stretch>
            <a:fillRect/>
          </a:stretch>
        </p:blipFill>
        <p:spPr bwMode="auto">
          <a:xfrm>
            <a:off x="83479" y="157588"/>
            <a:ext cx="831876" cy="758867"/>
          </a:xfrm>
          <a:prstGeom prst="rect">
            <a:avLst/>
          </a:prstGeom>
          <a:noFill/>
          <a:ln w="9525">
            <a:noFill/>
            <a:miter lim="800000"/>
            <a:headEnd/>
            <a:tailEnd/>
          </a:ln>
        </p:spPr>
      </p:pic>
      <p:pic>
        <p:nvPicPr>
          <p:cNvPr id="9" name="Picture 8"/>
          <p:cNvPicPr>
            <a:picLocks noChangeAspect="1"/>
          </p:cNvPicPr>
          <p:nvPr userDrawn="1"/>
        </p:nvPicPr>
        <p:blipFill>
          <a:blip r:embed="rId3"/>
          <a:stretch>
            <a:fillRect/>
          </a:stretch>
        </p:blipFill>
        <p:spPr>
          <a:xfrm>
            <a:off x="7696199" y="109207"/>
            <a:ext cx="1352401" cy="758867"/>
          </a:xfrm>
          <a:prstGeom prst="rect">
            <a:avLst/>
          </a:prstGeom>
        </p:spPr>
      </p:pic>
      <p:pic>
        <p:nvPicPr>
          <p:cNvPr id="12" name="Picture 11"/>
          <p:cNvPicPr>
            <a:picLocks noChangeAspect="1"/>
          </p:cNvPicPr>
          <p:nvPr userDrawn="1"/>
        </p:nvPicPr>
        <p:blipFill>
          <a:blip r:embed="rId3"/>
          <a:stretch>
            <a:fillRect/>
          </a:stretch>
        </p:blipFill>
        <p:spPr>
          <a:xfrm>
            <a:off x="2743200" y="2133600"/>
            <a:ext cx="4055594" cy="2057400"/>
          </a:xfrm>
          <a:prstGeom prst="rect">
            <a:avLst/>
          </a:prstGeom>
        </p:spPr>
      </p:pic>
    </p:spTree>
    <p:extLst>
      <p:ext uri="{BB962C8B-B14F-4D97-AF65-F5344CB8AC3E}">
        <p14:creationId xmlns:p14="http://schemas.microsoft.com/office/powerpoint/2010/main" val="785155120"/>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4" name="Picture 13" descr="blue_std"/>
          <p:cNvPicPr>
            <a:picLocks noChangeAspect="1" noChangeArrowheads="1"/>
          </p:cNvPicPr>
          <p:nvPr/>
        </p:nvPicPr>
        <p:blipFill>
          <a:blip r:embed="rId8" cstate="print"/>
          <a:srcRect l="14286" r="14286" b="19647"/>
          <a:stretch>
            <a:fillRect/>
          </a:stretch>
        </p:blipFill>
        <p:spPr bwMode="auto">
          <a:xfrm>
            <a:off x="83479" y="157588"/>
            <a:ext cx="831876" cy="758867"/>
          </a:xfrm>
          <a:prstGeom prst="rect">
            <a:avLst/>
          </a:prstGeom>
          <a:noFill/>
          <a:ln w="9525">
            <a:noFill/>
            <a:miter lim="800000"/>
            <a:headEnd/>
            <a:tailEnd/>
          </a:ln>
        </p:spPr>
      </p:pic>
      <p:sp>
        <p:nvSpPr>
          <p:cNvPr id="6"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7" name="TextBox 6"/>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smtClean="0">
                <a:solidFill>
                  <a:srgbClr val="669900"/>
                </a:solidFill>
              </a:rPr>
              <a:t>UNCLASSIFIED</a:t>
            </a:r>
            <a:endParaRPr lang="en-US" sz="1600" b="1" dirty="0">
              <a:solidFill>
                <a:srgbClr val="669900"/>
              </a:solidFill>
            </a:endParaRPr>
          </a:p>
        </p:txBody>
      </p:sp>
      <p:pic>
        <p:nvPicPr>
          <p:cNvPr id="12" name="Picture 11"/>
          <p:cNvPicPr>
            <a:picLocks noChangeAspect="1"/>
          </p:cNvPicPr>
          <p:nvPr userDrawn="1"/>
        </p:nvPicPr>
        <p:blipFill>
          <a:blip r:embed="rId9"/>
          <a:stretch>
            <a:fillRect/>
          </a:stretch>
        </p:blipFill>
        <p:spPr>
          <a:xfrm>
            <a:off x="7543800" y="135817"/>
            <a:ext cx="1495896" cy="758867"/>
          </a:xfrm>
          <a:prstGeom prst="rect">
            <a:avLst/>
          </a:prstGeom>
        </p:spPr>
      </p:pic>
      <p:sp>
        <p:nvSpPr>
          <p:cNvPr id="9" name="Distribution Statement"/>
          <p:cNvSpPr txBox="1">
            <a:spLocks noChangeArrowheads="1"/>
          </p:cNvSpPr>
          <p:nvPr userDrawn="1"/>
        </p:nvSpPr>
        <p:spPr bwMode="auto">
          <a:xfrm>
            <a:off x="64429" y="6406600"/>
            <a:ext cx="9163467" cy="492438"/>
          </a:xfrm>
          <a:prstGeom prst="rect">
            <a:avLst/>
          </a:prstGeom>
          <a:noFill/>
          <a:ln w="38100" cmpd="dbl">
            <a:noFill/>
            <a:miter lim="800000"/>
            <a:headEnd/>
            <a:tailEnd/>
          </a:ln>
        </p:spPr>
        <p:txBody>
          <a:bodyPr wrap="square" lIns="121917" tIns="60958" rIns="121917" bIns="60958">
            <a:spAutoFit/>
          </a:bodyPr>
          <a:lstStyle/>
          <a:p>
            <a:pPr algn="ctr"/>
            <a:r>
              <a:rPr lang="en-US" sz="1200" b="1" kern="1200" dirty="0" smtClean="0">
                <a:solidFill>
                  <a:schemeClr val="tx1"/>
                </a:solidFill>
                <a:effectLst/>
                <a:latin typeface="+mn-lt"/>
                <a:ea typeface="+mn-ea"/>
                <a:cs typeface="+mn-cs"/>
              </a:rPr>
              <a:t>DISTRIBUTION C</a:t>
            </a:r>
            <a:r>
              <a:rPr lang="en-US" sz="1200" kern="1200" dirty="0" smtClean="0">
                <a:solidFill>
                  <a:schemeClr val="tx1"/>
                </a:solidFill>
                <a:effectLst/>
                <a:latin typeface="+mn-lt"/>
                <a:ea typeface="+mn-ea"/>
                <a:cs typeface="+mn-cs"/>
              </a:rPr>
              <a:t>. Distribution authorized to U.S. Government Agencies and their contractors, 9-Aug-19.</a:t>
            </a:r>
          </a:p>
          <a:p>
            <a:pPr algn="ctr"/>
            <a:r>
              <a:rPr lang="en-US" sz="1200" kern="1200" dirty="0" smtClean="0">
                <a:solidFill>
                  <a:schemeClr val="tx1"/>
                </a:solidFill>
                <a:effectLst/>
                <a:latin typeface="+mn-lt"/>
                <a:ea typeface="+mn-ea"/>
                <a:cs typeface="+mn-cs"/>
              </a:rPr>
              <a:t>Other requests for this document shall be referred to AFRL/RQQD.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349666934"/>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Lst>
  <p:timing>
    <p:tnLst>
      <p:par>
        <p:cTn id="1" dur="indefinite" restart="never" nodeType="tmRoot"/>
      </p:par>
    </p:tnLst>
  </p:timing>
  <p:txStyles>
    <p:titleStyle>
      <a:lvl1pPr algn="ctr" defTabSz="1219139" rtl="0" eaLnBrk="1" latinLnBrk="0" hangingPunct="1">
        <a:spcBef>
          <a:spcPct val="0"/>
        </a:spcBef>
        <a:buNone/>
        <a:defRPr sz="5900" kern="1200">
          <a:solidFill>
            <a:schemeClr val="tx1"/>
          </a:solidFill>
          <a:latin typeface="+mj-lt"/>
          <a:ea typeface="+mj-ea"/>
          <a:cs typeface="+mj-cs"/>
        </a:defRPr>
      </a:lvl1pPr>
    </p:titleStyle>
    <p:bodyStyle>
      <a:lvl1pPr marL="457177" indent="-457177" algn="l" defTabSz="121913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1" indent="-380982" algn="l" defTabSz="121913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3" indent="-304784" algn="l" defTabSz="121913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9" algn="l" defTabSz="1219139" rtl="0" eaLnBrk="1" latinLnBrk="0" hangingPunct="1">
        <a:defRPr sz="2400" kern="1200">
          <a:solidFill>
            <a:schemeClr val="tx1"/>
          </a:solidFill>
          <a:latin typeface="+mn-lt"/>
          <a:ea typeface="+mn-ea"/>
          <a:cs typeface="+mn-cs"/>
        </a:defRPr>
      </a:lvl4pPr>
      <a:lvl5pPr marL="2438278" algn="l" defTabSz="1219139" rtl="0" eaLnBrk="1" latinLnBrk="0" hangingPunct="1">
        <a:defRPr sz="2400" kern="1200">
          <a:solidFill>
            <a:schemeClr val="tx1"/>
          </a:solidFill>
          <a:latin typeface="+mn-lt"/>
          <a:ea typeface="+mn-ea"/>
          <a:cs typeface="+mn-cs"/>
        </a:defRPr>
      </a:lvl5pPr>
      <a:lvl6pPr marL="3047848" algn="l" defTabSz="1219139" rtl="0" eaLnBrk="1" latinLnBrk="0" hangingPunct="1">
        <a:defRPr sz="2400" kern="1200">
          <a:solidFill>
            <a:schemeClr val="tx1"/>
          </a:solidFill>
          <a:latin typeface="+mn-lt"/>
          <a:ea typeface="+mn-ea"/>
          <a:cs typeface="+mn-cs"/>
        </a:defRPr>
      </a:lvl6pPr>
      <a:lvl7pPr marL="3657417" algn="l" defTabSz="1219139" rtl="0" eaLnBrk="1" latinLnBrk="0" hangingPunct="1">
        <a:defRPr sz="2400" kern="1200">
          <a:solidFill>
            <a:schemeClr val="tx1"/>
          </a:solidFill>
          <a:latin typeface="+mn-lt"/>
          <a:ea typeface="+mn-ea"/>
          <a:cs typeface="+mn-cs"/>
        </a:defRPr>
      </a:lvl7pPr>
      <a:lvl8pPr marL="4266987" algn="l" defTabSz="1219139" rtl="0" eaLnBrk="1" latinLnBrk="0" hangingPunct="1">
        <a:defRPr sz="2400" kern="1200">
          <a:solidFill>
            <a:schemeClr val="tx1"/>
          </a:solidFill>
          <a:latin typeface="+mn-lt"/>
          <a:ea typeface="+mn-ea"/>
          <a:cs typeface="+mn-cs"/>
        </a:defRPr>
      </a:lvl8pPr>
      <a:lvl9pPr marL="4876557" algn="l" defTabSz="121913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hyperlink" Target="../Web/labs/observer_lab.htm" TargetMode="Externa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4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60.png"/></Relationships>
</file>

<file path=ppt/slides/_rels/slide4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51.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5.png"/></Relationships>
</file>

<file path=ppt/slides/_rels/slide52.xml.rels><?xml version="1.0" encoding="UTF-8" standalone="yes"?>
<Relationships xmlns="http://schemas.openxmlformats.org/package/2006/relationships"><Relationship Id="rId3" Type="http://schemas.openxmlformats.org/officeDocument/2006/relationships/image" Target="../media/image21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5.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5.png"/></Relationships>
</file>

<file path=ppt/slides/_rels/slide5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5.png"/></Relationships>
</file>

<file path=ppt/slides/_rels/slide5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5.png"/></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lstStyle/>
          <a:p>
            <a:r>
              <a:rPr lang="en-US" dirty="0" smtClean="0"/>
              <a:t>AFSIM Developer Training</a:t>
            </a:r>
          </a:p>
          <a:p>
            <a:r>
              <a:rPr lang="en-US" dirty="0"/>
              <a:t>5</a:t>
            </a:r>
            <a:r>
              <a:rPr lang="en-US" dirty="0" smtClean="0"/>
              <a:t> </a:t>
            </a:r>
            <a:r>
              <a:rPr lang="en-US" dirty="0" smtClean="0"/>
              <a:t>– Weapons</a:t>
            </a:r>
          </a:p>
        </p:txBody>
      </p:sp>
      <p:sp>
        <p:nvSpPr>
          <p:cNvPr id="3" name="Content Placeholder 2"/>
          <p:cNvSpPr>
            <a:spLocks noGrp="1"/>
          </p:cNvSpPr>
          <p:nvPr>
            <p:ph sz="half" idx="11"/>
          </p:nvPr>
        </p:nvSpPr>
        <p:spPr/>
        <p:txBody>
          <a:bodyPr/>
          <a:lstStyle/>
          <a:p>
            <a:r>
              <a:rPr lang="en-US" dirty="0" smtClean="0"/>
              <a:t>AFRL/RQQD</a:t>
            </a:r>
            <a:endParaRPr lang="en-US" dirty="0"/>
          </a:p>
        </p:txBody>
      </p:sp>
    </p:spTree>
    <p:extLst>
      <p:ext uri="{BB962C8B-B14F-4D97-AF65-F5344CB8AC3E}">
        <p14:creationId xmlns:p14="http://schemas.microsoft.com/office/powerpoint/2010/main" val="37715540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4" descr="C:\AFSIM\Releases\AFSIM_2.0-Windows\AFSIM-2.0.0-win64\AFSIM-2.0.0-win64\AFSIM\doxygen\html\d2\de3\classWsfWeap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5638800" cy="378055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1182305" y="266382"/>
            <a:ext cx="6629400" cy="1143000"/>
          </a:xfrm>
        </p:spPr>
        <p:txBody>
          <a:bodyPr/>
          <a:lstStyle/>
          <a:p>
            <a:r>
              <a:rPr lang="en-US" dirty="0" smtClean="0"/>
              <a:t>Weapon Exercise Extends</a:t>
            </a:r>
            <a:br>
              <a:rPr lang="en-US" dirty="0" smtClean="0"/>
            </a:br>
            <a:r>
              <a:rPr lang="en-US" kern="0" dirty="0" err="1"/>
              <a:t>WsfWeapon</a:t>
            </a:r>
            <a:r>
              <a:rPr lang="en-US" kern="0" dirty="0">
                <a:solidFill>
                  <a:srgbClr val="0039A6"/>
                </a:solidFill>
              </a:rPr>
              <a:t/>
            </a:r>
            <a:br>
              <a:rPr lang="en-US" kern="0" dirty="0">
                <a:solidFill>
                  <a:srgbClr val="0039A6"/>
                </a:solidFill>
              </a:rPr>
            </a:br>
            <a:endParaRPr lang="en-US" dirty="0"/>
          </a:p>
        </p:txBody>
      </p:sp>
      <p:sp>
        <p:nvSpPr>
          <p:cNvPr id="3" name="Content Placeholder 2"/>
          <p:cNvSpPr>
            <a:spLocks noGrp="1"/>
          </p:cNvSpPr>
          <p:nvPr>
            <p:ph idx="1"/>
          </p:nvPr>
        </p:nvSpPr>
        <p:spPr/>
        <p:txBody>
          <a:bodyPr/>
          <a:lstStyle/>
          <a:p>
            <a:pPr marL="226473" indent="0">
              <a:buNone/>
            </a:pPr>
            <a:r>
              <a:rPr lang="en-US" b="0" dirty="0" smtClean="0"/>
              <a:t>You will add a new </a:t>
            </a:r>
            <a:r>
              <a:rPr lang="en-US" dirty="0" err="1" smtClean="0"/>
              <a:t>PhaserWeapon</a:t>
            </a:r>
            <a:r>
              <a:rPr lang="en-US" b="0" dirty="0" smtClean="0"/>
              <a:t> class to AFSIM</a:t>
            </a:r>
          </a:p>
          <a:p>
            <a:endParaRPr lang="en-US" dirty="0"/>
          </a:p>
        </p:txBody>
      </p:sp>
      <p:sp>
        <p:nvSpPr>
          <p:cNvPr id="6" name="Text Box 5"/>
          <p:cNvSpPr txBox="1">
            <a:spLocks noChangeArrowheads="1"/>
          </p:cNvSpPr>
          <p:nvPr/>
        </p:nvSpPr>
        <p:spPr bwMode="auto">
          <a:xfrm>
            <a:off x="5181600" y="5334000"/>
            <a:ext cx="1123950" cy="190821"/>
          </a:xfrm>
          <a:prstGeom prst="rect">
            <a:avLst/>
          </a:prstGeom>
          <a:solidFill>
            <a:schemeClr val="accent1">
              <a:lumMod val="20000"/>
              <a:lumOff val="80000"/>
            </a:schemeClr>
          </a:solidFill>
          <a:ln w="9525" algn="ctr">
            <a:solidFill>
              <a:schemeClr val="tx2">
                <a:lumMod val="40000"/>
                <a:lumOff val="60000"/>
              </a:schemeClr>
            </a:solidFill>
            <a:miter lim="800000"/>
            <a:headEnd/>
            <a:tailEnd/>
          </a:ln>
          <a:effectLst/>
        </p:spPr>
        <p:txBody>
          <a:bodyPr tIns="18288" bIns="18288">
            <a:spAutoFit/>
          </a:bodyPr>
          <a:lstStyle/>
          <a:p>
            <a:pPr algn="ctr"/>
            <a:r>
              <a:rPr lang="en-US" sz="1000" b="1" dirty="0" err="1">
                <a:latin typeface="Microsoft Sans Serif" pitchFamily="34" charset="0"/>
              </a:rPr>
              <a:t>PhaserWeapon</a:t>
            </a:r>
            <a:endParaRPr lang="en-US" sz="1000" b="1" dirty="0">
              <a:latin typeface="Microsoft Sans Serif" pitchFamily="34" charset="0"/>
            </a:endParaRPr>
          </a:p>
        </p:txBody>
      </p:sp>
      <p:cxnSp>
        <p:nvCxnSpPr>
          <p:cNvPr id="15" name="Straight Connector 14"/>
          <p:cNvCxnSpPr/>
          <p:nvPr/>
        </p:nvCxnSpPr>
        <p:spPr bwMode="auto">
          <a:xfrm>
            <a:off x="4497005" y="5029200"/>
            <a:ext cx="1246570" cy="0"/>
          </a:xfrm>
          <a:prstGeom prst="line">
            <a:avLst/>
          </a:prstGeom>
          <a:ln w="19050">
            <a:solidFill>
              <a:schemeClr val="tx2"/>
            </a:solidFill>
            <a:prstDash val="sysDash"/>
            <a:headEnd type="none" w="sm" len="sm"/>
            <a:tailEnd type="none" w="sm" len="sm"/>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bwMode="auto">
          <a:xfrm flipV="1">
            <a:off x="4497005" y="4876800"/>
            <a:ext cx="0" cy="152400"/>
          </a:xfrm>
          <a:prstGeom prst="straightConnector1">
            <a:avLst/>
          </a:prstGeom>
          <a:solidFill>
            <a:schemeClr val="accent1"/>
          </a:solidFill>
          <a:ln w="19050" cap="flat" cmpd="sng" algn="ctr">
            <a:solidFill>
              <a:schemeClr val="tx2"/>
            </a:solidFill>
            <a:prstDash val="dash"/>
            <a:round/>
            <a:headEnd type="none" w="sm" len="sm"/>
            <a:tailEnd type="arrow"/>
          </a:ln>
          <a:effectLst/>
        </p:spPr>
      </p:cxnSp>
      <p:cxnSp>
        <p:nvCxnSpPr>
          <p:cNvPr id="20" name="Straight Arrow Connector 19"/>
          <p:cNvCxnSpPr>
            <a:endCxn id="6" idx="0"/>
          </p:cNvCxnSpPr>
          <p:nvPr/>
        </p:nvCxnSpPr>
        <p:spPr bwMode="auto">
          <a:xfrm>
            <a:off x="5743575" y="5029200"/>
            <a:ext cx="0" cy="304800"/>
          </a:xfrm>
          <a:prstGeom prst="straightConnector1">
            <a:avLst/>
          </a:prstGeom>
          <a:solidFill>
            <a:schemeClr val="accent1"/>
          </a:solidFill>
          <a:ln w="19050" cap="flat" cmpd="sng" algn="ctr">
            <a:solidFill>
              <a:schemeClr val="tx2"/>
            </a:solidFill>
            <a:prstDash val="dash"/>
            <a:round/>
            <a:headEnd type="none" w="sm" len="sm"/>
            <a:tailEnd type="arrow"/>
          </a:ln>
          <a:effectLst/>
        </p:spPr>
      </p:cxnSp>
      <p:sp>
        <p:nvSpPr>
          <p:cNvPr id="4" name="TextBox 3"/>
          <p:cNvSpPr txBox="1"/>
          <p:nvPr/>
        </p:nvSpPr>
        <p:spPr>
          <a:xfrm>
            <a:off x="6850180" y="5193268"/>
            <a:ext cx="2141420" cy="584775"/>
          </a:xfrm>
          <a:prstGeom prst="rect">
            <a:avLst/>
          </a:prstGeom>
          <a:noFill/>
        </p:spPr>
        <p:txBody>
          <a:bodyPr wrap="none" rtlCol="0">
            <a:spAutoFit/>
          </a:bodyPr>
          <a:lstStyle/>
          <a:p>
            <a:r>
              <a:rPr lang="en-US" sz="1600" dirty="0" err="1" smtClean="0">
                <a:latin typeface="Arial" pitchFamily="34" charset="0"/>
                <a:cs typeface="Arial" pitchFamily="34" charset="0"/>
              </a:rPr>
              <a:t>PhaserWeapon</a:t>
            </a:r>
            <a:r>
              <a:rPr lang="en-US" sz="1600" dirty="0" smtClean="0">
                <a:latin typeface="Arial" pitchFamily="34" charset="0"/>
                <a:cs typeface="Arial" pitchFamily="34" charset="0"/>
              </a:rPr>
              <a:t> is an </a:t>
            </a:r>
          </a:p>
          <a:p>
            <a:r>
              <a:rPr lang="en-US" sz="1600" dirty="0" smtClean="0">
                <a:latin typeface="Arial" pitchFamily="34" charset="0"/>
                <a:cs typeface="Arial" pitchFamily="34" charset="0"/>
              </a:rPr>
              <a:t>implicit weapon</a:t>
            </a:r>
            <a:endParaRPr lang="en-US" sz="1600" dirty="0">
              <a:latin typeface="Arial" pitchFamily="34" charset="0"/>
              <a:cs typeface="Arial" pitchFamily="34" charset="0"/>
            </a:endParaRPr>
          </a:p>
        </p:txBody>
      </p:sp>
      <p:sp>
        <p:nvSpPr>
          <p:cNvPr id="10" name="TextBox 9"/>
          <p:cNvSpPr txBox="1"/>
          <p:nvPr/>
        </p:nvSpPr>
        <p:spPr>
          <a:xfrm>
            <a:off x="6019800" y="2133600"/>
            <a:ext cx="3082895" cy="2554545"/>
          </a:xfrm>
          <a:prstGeom prst="rect">
            <a:avLst/>
          </a:prstGeom>
          <a:noFill/>
        </p:spPr>
        <p:txBody>
          <a:bodyPr wrap="none" rtlCol="0">
            <a:spAutoFit/>
          </a:bodyPr>
          <a:lstStyle/>
          <a:p>
            <a:r>
              <a:rPr lang="en-US" sz="1600" dirty="0" err="1" smtClean="0">
                <a:solidFill>
                  <a:srgbClr val="0000CC"/>
                </a:solidFill>
                <a:latin typeface="Arial" pitchFamily="34" charset="0"/>
                <a:cs typeface="Arial" pitchFamily="34" charset="0"/>
              </a:rPr>
              <a:t>WsfExplicitWeapon</a:t>
            </a:r>
            <a:r>
              <a:rPr lang="en-US" sz="1600" dirty="0" smtClean="0">
                <a:latin typeface="Arial" pitchFamily="34" charset="0"/>
                <a:cs typeface="Arial" pitchFamily="34" charset="0"/>
              </a:rPr>
              <a:t> represents </a:t>
            </a:r>
          </a:p>
          <a:p>
            <a:r>
              <a:rPr lang="en-US" sz="1600" dirty="0" smtClean="0">
                <a:latin typeface="Arial" pitchFamily="34" charset="0"/>
                <a:cs typeface="Arial" pitchFamily="34" charset="0"/>
              </a:rPr>
              <a:t>weapons that create a new </a:t>
            </a:r>
          </a:p>
          <a:p>
            <a:r>
              <a:rPr lang="en-US" sz="1600" dirty="0" smtClean="0">
                <a:latin typeface="Arial" pitchFamily="34" charset="0"/>
                <a:cs typeface="Arial" pitchFamily="34" charset="0"/>
              </a:rPr>
              <a:t>explicit platform for the weapon </a:t>
            </a:r>
          </a:p>
          <a:p>
            <a:r>
              <a:rPr lang="en-US" sz="1600" dirty="0" smtClean="0">
                <a:latin typeface="Arial" pitchFamily="34" charset="0"/>
                <a:cs typeface="Arial" pitchFamily="34" charset="0"/>
              </a:rPr>
              <a:t>when it is fired</a:t>
            </a:r>
          </a:p>
          <a:p>
            <a:endParaRPr lang="en-US" sz="1600" dirty="0">
              <a:latin typeface="Arial" pitchFamily="34" charset="0"/>
              <a:cs typeface="Arial" pitchFamily="34" charset="0"/>
            </a:endParaRPr>
          </a:p>
          <a:p>
            <a:r>
              <a:rPr lang="en-US" sz="1600" dirty="0" err="1">
                <a:solidFill>
                  <a:srgbClr val="0000CC"/>
                </a:solidFill>
                <a:latin typeface="Arial" pitchFamily="34" charset="0"/>
                <a:cs typeface="Arial" pitchFamily="34" charset="0"/>
              </a:rPr>
              <a:t>WsfImplicitWeapon</a:t>
            </a:r>
            <a:r>
              <a:rPr lang="en-US" sz="1600" dirty="0">
                <a:latin typeface="Arial" pitchFamily="34" charset="0"/>
                <a:cs typeface="Arial" pitchFamily="34" charset="0"/>
              </a:rPr>
              <a:t> represent </a:t>
            </a:r>
          </a:p>
          <a:p>
            <a:r>
              <a:rPr lang="en-US" sz="1600" dirty="0">
                <a:latin typeface="Arial" pitchFamily="34" charset="0"/>
                <a:cs typeface="Arial" pitchFamily="34" charset="0"/>
              </a:rPr>
              <a:t>weapons that do </a:t>
            </a:r>
            <a:r>
              <a:rPr lang="en-US" sz="1600" dirty="0">
                <a:solidFill>
                  <a:srgbClr val="880000"/>
                </a:solidFill>
                <a:latin typeface="Arial" pitchFamily="34" charset="0"/>
                <a:cs typeface="Arial" pitchFamily="34" charset="0"/>
              </a:rPr>
              <a:t>not</a:t>
            </a:r>
            <a:r>
              <a:rPr lang="en-US" sz="1600" dirty="0">
                <a:latin typeface="Arial" pitchFamily="34" charset="0"/>
                <a:cs typeface="Arial" pitchFamily="34" charset="0"/>
              </a:rPr>
              <a:t> create an </a:t>
            </a:r>
          </a:p>
          <a:p>
            <a:r>
              <a:rPr lang="en-US" sz="1600" dirty="0">
                <a:latin typeface="Arial" pitchFamily="34" charset="0"/>
                <a:cs typeface="Arial" pitchFamily="34" charset="0"/>
              </a:rPr>
              <a:t>explicit platform when the </a:t>
            </a:r>
          </a:p>
          <a:p>
            <a:r>
              <a:rPr lang="en-US" sz="1600" dirty="0">
                <a:latin typeface="Arial" pitchFamily="34" charset="0"/>
                <a:cs typeface="Arial" pitchFamily="34" charset="0"/>
              </a:rPr>
              <a:t>weapon is fired</a:t>
            </a:r>
          </a:p>
          <a:p>
            <a:endParaRPr lang="en-US" sz="1600" dirty="0">
              <a:latin typeface="Arial" pitchFamily="34" charset="0"/>
              <a:cs typeface="Arial" pitchFamily="34" charset="0"/>
            </a:endParaRPr>
          </a:p>
        </p:txBody>
      </p:sp>
    </p:spTree>
    <p:extLst>
      <p:ext uri="{BB962C8B-B14F-4D97-AF65-F5344CB8AC3E}">
        <p14:creationId xmlns:p14="http://schemas.microsoft.com/office/powerpoint/2010/main" val="22639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Effects</a:t>
            </a:r>
            <a:endParaRPr lang="en-US" dirty="0"/>
          </a:p>
        </p:txBody>
      </p:sp>
      <p:sp>
        <p:nvSpPr>
          <p:cNvPr id="3" name="Content Placeholder 2"/>
          <p:cNvSpPr>
            <a:spLocks noGrp="1"/>
          </p:cNvSpPr>
          <p:nvPr>
            <p:ph idx="1"/>
          </p:nvPr>
        </p:nvSpPr>
        <p:spPr>
          <a:xfrm>
            <a:off x="457200" y="1600203"/>
            <a:ext cx="8229600" cy="1904997"/>
          </a:xfrm>
        </p:spPr>
        <p:txBody>
          <a:bodyPr>
            <a:normAutofit fontScale="77500" lnSpcReduction="20000"/>
          </a:bodyPr>
          <a:lstStyle/>
          <a:p>
            <a:r>
              <a:rPr lang="en-US" b="0" dirty="0" smtClean="0"/>
              <a:t>Effects on Target are Accomplished with Weapon Effects</a:t>
            </a:r>
          </a:p>
          <a:p>
            <a:r>
              <a:rPr lang="en-US" b="0" dirty="0" smtClean="0"/>
              <a:t>Weapon Effects Can be Defined on a Platform (Explicit Effects) or on the weapon (Implicit Effects)</a:t>
            </a:r>
          </a:p>
          <a:p>
            <a:r>
              <a:rPr lang="en-US" b="0" dirty="0" smtClean="0"/>
              <a:t>The AFSIM Weapon Effects Inheritance Tree is Depicted Below:</a:t>
            </a:r>
          </a:p>
          <a:p>
            <a:pPr>
              <a:buNone/>
            </a:pPr>
            <a:r>
              <a:rPr lang="en-US" b="0" dirty="0" smtClean="0"/>
              <a:t> </a:t>
            </a:r>
            <a:endParaRPr lang="en-US" b="0" dirty="0"/>
          </a:p>
        </p:txBody>
      </p:sp>
      <p:pic>
        <p:nvPicPr>
          <p:cNvPr id="1027" name="Picture 3"/>
          <p:cNvPicPr>
            <a:picLocks noChangeAspect="1" noChangeArrowheads="1"/>
          </p:cNvPicPr>
          <p:nvPr/>
        </p:nvPicPr>
        <p:blipFill>
          <a:blip r:embed="rId2" cstate="print"/>
          <a:srcRect l="18750" t="23256" r="18750" b="34884"/>
          <a:stretch>
            <a:fillRect/>
          </a:stretch>
        </p:blipFill>
        <p:spPr bwMode="auto">
          <a:xfrm>
            <a:off x="609600" y="3276600"/>
            <a:ext cx="7620000" cy="2743200"/>
          </a:xfrm>
          <a:prstGeom prst="rect">
            <a:avLst/>
          </a:prstGeom>
          <a:noFill/>
          <a:ln w="9525">
            <a:noFill/>
            <a:miter lim="800000"/>
            <a:headEnd/>
            <a:tailEnd/>
          </a:ln>
        </p:spPr>
      </p:pic>
    </p:spTree>
    <p:extLst>
      <p:ext uri="{BB962C8B-B14F-4D97-AF65-F5344CB8AC3E}">
        <p14:creationId xmlns:p14="http://schemas.microsoft.com/office/powerpoint/2010/main" val="2423451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Effects / Lethality</a:t>
            </a:r>
            <a:endParaRPr lang="en-US" dirty="0"/>
          </a:p>
        </p:txBody>
      </p:sp>
      <p:sp>
        <p:nvSpPr>
          <p:cNvPr id="3" name="Content Placeholder 2"/>
          <p:cNvSpPr>
            <a:spLocks noGrp="1"/>
          </p:cNvSpPr>
          <p:nvPr>
            <p:ph idx="1"/>
          </p:nvPr>
        </p:nvSpPr>
        <p:spPr/>
        <p:txBody>
          <a:bodyPr>
            <a:normAutofit/>
          </a:bodyPr>
          <a:lstStyle/>
          <a:p>
            <a:r>
              <a:rPr lang="en-US" sz="2000" b="0" dirty="0" smtClean="0"/>
              <a:t>Weapon Effects (Lethality) Objects are Used to Determine the Effect of a Weapon on a Platform.</a:t>
            </a:r>
          </a:p>
          <a:p>
            <a:r>
              <a:rPr lang="en-US" sz="2000" dirty="0" err="1" smtClean="0"/>
              <a:t>WsfLethality</a:t>
            </a:r>
            <a:r>
              <a:rPr lang="en-US" sz="2000" b="0" dirty="0" smtClean="0"/>
              <a:t> is the base class for all lethality implementations. AFSIM provides several implementations including:</a:t>
            </a:r>
          </a:p>
          <a:p>
            <a:pPr lvl="1"/>
            <a:r>
              <a:rPr lang="en-US" sz="2000" dirty="0" err="1" smtClean="0"/>
              <a:t>WsfCarltonLethality</a:t>
            </a:r>
            <a:endParaRPr lang="en-US" sz="2000" dirty="0" smtClean="0"/>
          </a:p>
          <a:p>
            <a:pPr lvl="1"/>
            <a:r>
              <a:rPr lang="en-US" sz="2000" dirty="0" err="1" smtClean="0"/>
              <a:t>WsfSphericalLethality</a:t>
            </a:r>
            <a:endParaRPr lang="en-US" sz="2000" dirty="0" smtClean="0"/>
          </a:p>
          <a:p>
            <a:pPr lvl="1"/>
            <a:r>
              <a:rPr lang="en-US" sz="2000" dirty="0" err="1" smtClean="0"/>
              <a:t>WsfTabulatedLethality</a:t>
            </a:r>
            <a:endParaRPr lang="en-US" sz="2000" dirty="0" smtClean="0"/>
          </a:p>
          <a:p>
            <a:r>
              <a:rPr lang="en-US" sz="2000" b="0" dirty="0" smtClean="0"/>
              <a:t>We will Implement a Simple Weapon Effect as Part of the AFSIM Weapons Module</a:t>
            </a:r>
            <a:endParaRPr lang="en-US" sz="2000" b="0" dirty="0"/>
          </a:p>
        </p:txBody>
      </p:sp>
      <p:sp>
        <p:nvSpPr>
          <p:cNvPr id="4" name="TextBox 3"/>
          <p:cNvSpPr txBox="1"/>
          <p:nvPr/>
        </p:nvSpPr>
        <p:spPr>
          <a:xfrm>
            <a:off x="4722067" y="3264568"/>
            <a:ext cx="3033203" cy="338554"/>
          </a:xfrm>
          <a:prstGeom prst="rect">
            <a:avLst/>
          </a:prstGeom>
          <a:noFill/>
        </p:spPr>
        <p:txBody>
          <a:bodyPr wrap="none" rtlCol="0">
            <a:spAutoFit/>
          </a:bodyPr>
          <a:lstStyle/>
          <a:p>
            <a:r>
              <a:rPr lang="en-US" sz="1600" dirty="0">
                <a:solidFill>
                  <a:srgbClr val="0000CC"/>
                </a:solidFill>
                <a:latin typeface="Arial" pitchFamily="34" charset="0"/>
                <a:cs typeface="Arial" pitchFamily="34" charset="0"/>
              </a:rPr>
              <a:t>u</a:t>
            </a:r>
            <a:r>
              <a:rPr lang="en-US" sz="1600" dirty="0" smtClean="0">
                <a:solidFill>
                  <a:srgbClr val="0000CC"/>
                </a:solidFill>
                <a:latin typeface="Arial" pitchFamily="34" charset="0"/>
                <a:cs typeface="Arial" pitchFamily="34" charset="0"/>
              </a:rPr>
              <a:t>ses Carlton Damage Equation</a:t>
            </a:r>
            <a:endParaRPr lang="en-US" sz="1600" dirty="0">
              <a:solidFill>
                <a:srgbClr val="0000CC"/>
              </a:solidFill>
              <a:latin typeface="Arial" pitchFamily="34" charset="0"/>
              <a:cs typeface="Arial" pitchFamily="34" charset="0"/>
            </a:endParaRPr>
          </a:p>
        </p:txBody>
      </p:sp>
      <p:sp>
        <p:nvSpPr>
          <p:cNvPr id="5" name="TextBox 4"/>
          <p:cNvSpPr txBox="1"/>
          <p:nvPr/>
        </p:nvSpPr>
        <p:spPr>
          <a:xfrm>
            <a:off x="4726074" y="3633543"/>
            <a:ext cx="4459875" cy="338554"/>
          </a:xfrm>
          <a:prstGeom prst="rect">
            <a:avLst/>
          </a:prstGeom>
          <a:noFill/>
        </p:spPr>
        <p:txBody>
          <a:bodyPr wrap="none" rtlCol="0">
            <a:spAutoFit/>
          </a:bodyPr>
          <a:lstStyle/>
          <a:p>
            <a:r>
              <a:rPr lang="en-US" sz="1600" dirty="0">
                <a:solidFill>
                  <a:srgbClr val="0000CC"/>
                </a:solidFill>
                <a:latin typeface="Arial" pitchFamily="34" charset="0"/>
                <a:cs typeface="Arial" pitchFamily="34" charset="0"/>
              </a:rPr>
              <a:t>d</a:t>
            </a:r>
            <a:r>
              <a:rPr lang="en-US" sz="1600" dirty="0" smtClean="0">
                <a:solidFill>
                  <a:srgbClr val="0000CC"/>
                </a:solidFill>
                <a:latin typeface="Arial" pitchFamily="34" charset="0"/>
                <a:cs typeface="Arial" pitchFamily="34" charset="0"/>
              </a:rPr>
              <a:t>amage inversely proportional to miss distance</a:t>
            </a:r>
            <a:endParaRPr lang="en-US" sz="1600" dirty="0">
              <a:solidFill>
                <a:srgbClr val="0000CC"/>
              </a:solidFill>
              <a:latin typeface="Arial" pitchFamily="34" charset="0"/>
              <a:cs typeface="Arial" pitchFamily="34" charset="0"/>
            </a:endParaRPr>
          </a:p>
        </p:txBody>
      </p:sp>
      <p:sp>
        <p:nvSpPr>
          <p:cNvPr id="6" name="TextBox 5"/>
          <p:cNvSpPr txBox="1"/>
          <p:nvPr/>
        </p:nvSpPr>
        <p:spPr>
          <a:xfrm>
            <a:off x="4726072" y="3998505"/>
            <a:ext cx="3159839" cy="338554"/>
          </a:xfrm>
          <a:prstGeom prst="rect">
            <a:avLst/>
          </a:prstGeom>
          <a:noFill/>
        </p:spPr>
        <p:txBody>
          <a:bodyPr wrap="none" rtlCol="0">
            <a:spAutoFit/>
          </a:bodyPr>
          <a:lstStyle/>
          <a:p>
            <a:r>
              <a:rPr lang="en-US" sz="1600" dirty="0">
                <a:solidFill>
                  <a:srgbClr val="0000CC"/>
                </a:solidFill>
                <a:latin typeface="Arial" pitchFamily="34" charset="0"/>
                <a:cs typeface="Arial" pitchFamily="34" charset="0"/>
              </a:rPr>
              <a:t>t</a:t>
            </a:r>
            <a:r>
              <a:rPr lang="en-US" sz="1600" dirty="0" smtClean="0">
                <a:solidFill>
                  <a:srgbClr val="0000CC"/>
                </a:solidFill>
                <a:latin typeface="Arial" pitchFamily="34" charset="0"/>
                <a:cs typeface="Arial" pitchFamily="34" charset="0"/>
              </a:rPr>
              <a:t>able lookups determine damage</a:t>
            </a:r>
            <a:endParaRPr lang="en-US" sz="1600" dirty="0">
              <a:solidFill>
                <a:srgbClr val="0000CC"/>
              </a:solidFill>
              <a:latin typeface="Arial" pitchFamily="34" charset="0"/>
              <a:cs typeface="Arial" pitchFamily="34" charset="0"/>
            </a:endParaRPr>
          </a:p>
        </p:txBody>
      </p:sp>
      <p:cxnSp>
        <p:nvCxnSpPr>
          <p:cNvPr id="8" name="Straight Arrow Connector 7"/>
          <p:cNvCxnSpPr/>
          <p:nvPr/>
        </p:nvCxnSpPr>
        <p:spPr>
          <a:xfrm flipH="1">
            <a:off x="4120948" y="3454348"/>
            <a:ext cx="633919"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326652" y="3819966"/>
            <a:ext cx="446948"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4331440" y="4189682"/>
            <a:ext cx="446948"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1493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Extending </a:t>
            </a:r>
            <a:r>
              <a:rPr lang="en-US" dirty="0" err="1" smtClean="0"/>
              <a:t>WsfWeaponEffects</a:t>
            </a:r>
            <a:endParaRPr lang="en-US" dirty="0"/>
          </a:p>
        </p:txBody>
      </p:sp>
      <p:sp>
        <p:nvSpPr>
          <p:cNvPr id="3" name="Content Placeholder 2"/>
          <p:cNvSpPr>
            <a:spLocks noGrp="1"/>
          </p:cNvSpPr>
          <p:nvPr>
            <p:ph idx="1"/>
          </p:nvPr>
        </p:nvSpPr>
        <p:spPr/>
        <p:txBody>
          <a:bodyPr/>
          <a:lstStyle/>
          <a:p>
            <a:pPr marL="226473" indent="0">
              <a:buNone/>
            </a:pPr>
            <a:r>
              <a:rPr lang="en-US" b="0" dirty="0" smtClean="0"/>
              <a:t>You Will Add a New </a:t>
            </a:r>
            <a:r>
              <a:rPr lang="en-US" dirty="0" err="1" smtClean="0"/>
              <a:t>PhaserLethality</a:t>
            </a:r>
            <a:r>
              <a:rPr lang="en-US" b="0" dirty="0" smtClean="0"/>
              <a:t> class to AFSIM</a:t>
            </a:r>
          </a:p>
          <a:p>
            <a:pPr>
              <a:buNone/>
            </a:pPr>
            <a:endParaRPr lang="en-US" b="0" dirty="0"/>
          </a:p>
        </p:txBody>
      </p:sp>
      <p:pic>
        <p:nvPicPr>
          <p:cNvPr id="4" name="Picture 3"/>
          <p:cNvPicPr>
            <a:picLocks noChangeAspect="1" noChangeArrowheads="1"/>
          </p:cNvPicPr>
          <p:nvPr/>
        </p:nvPicPr>
        <p:blipFill>
          <a:blip r:embed="rId2" cstate="print"/>
          <a:srcRect l="18750" t="23256" r="18750" b="34884"/>
          <a:stretch>
            <a:fillRect/>
          </a:stretch>
        </p:blipFill>
        <p:spPr bwMode="auto">
          <a:xfrm>
            <a:off x="609600" y="2438400"/>
            <a:ext cx="7620000" cy="2743200"/>
          </a:xfrm>
          <a:prstGeom prst="rect">
            <a:avLst/>
          </a:prstGeom>
          <a:noFill/>
          <a:ln w="9525">
            <a:noFill/>
            <a:miter lim="800000"/>
            <a:headEnd/>
            <a:tailEnd/>
          </a:ln>
        </p:spPr>
      </p:pic>
      <p:cxnSp>
        <p:nvCxnSpPr>
          <p:cNvPr id="8" name="Curved Connector 7"/>
          <p:cNvCxnSpPr/>
          <p:nvPr/>
        </p:nvCxnSpPr>
        <p:spPr bwMode="auto">
          <a:xfrm>
            <a:off x="2743200" y="4191000"/>
            <a:ext cx="1295400" cy="838200"/>
          </a:xfrm>
          <a:prstGeom prst="curvedConnector3">
            <a:avLst>
              <a:gd name="adj1" fmla="val -735"/>
            </a:avLst>
          </a:prstGeom>
          <a:solidFill>
            <a:schemeClr val="accent1"/>
          </a:solidFill>
          <a:ln w="12700" cap="flat" cmpd="sng" algn="ctr">
            <a:solidFill>
              <a:schemeClr val="tx1"/>
            </a:solidFill>
            <a:prstDash val="dash"/>
            <a:round/>
            <a:headEnd type="triangle" w="lg" len="lg"/>
            <a:tailEnd type="none"/>
          </a:ln>
          <a:effectLst/>
        </p:spPr>
      </p:cxnSp>
      <p:sp>
        <p:nvSpPr>
          <p:cNvPr id="16" name="TextBox 15"/>
          <p:cNvSpPr txBox="1"/>
          <p:nvPr/>
        </p:nvSpPr>
        <p:spPr>
          <a:xfrm>
            <a:off x="4038600" y="4876800"/>
            <a:ext cx="1241045" cy="276999"/>
          </a:xfrm>
          <a:prstGeom prst="rect">
            <a:avLst/>
          </a:prstGeom>
          <a:solidFill>
            <a:schemeClr val="accent1">
              <a:lumMod val="20000"/>
              <a:lumOff val="80000"/>
            </a:schemeClr>
          </a:solidFill>
          <a:ln>
            <a:solidFill>
              <a:schemeClr val="tx1"/>
            </a:solidFill>
          </a:ln>
        </p:spPr>
        <p:txBody>
          <a:bodyPr wrap="none" rtlCol="0">
            <a:spAutoFit/>
          </a:bodyPr>
          <a:lstStyle/>
          <a:p>
            <a:r>
              <a:rPr lang="en-US" sz="1200" dirty="0" err="1" smtClean="0"/>
              <a:t>PhaserLethality</a:t>
            </a:r>
            <a:endParaRPr lang="en-US" sz="1200" dirty="0"/>
          </a:p>
        </p:txBody>
      </p:sp>
    </p:spTree>
    <p:extLst>
      <p:ext uri="{BB962C8B-B14F-4D97-AF65-F5344CB8AC3E}">
        <p14:creationId xmlns:p14="http://schemas.microsoft.com/office/powerpoint/2010/main" val="16002087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Scenario (1/2)</a:t>
            </a:r>
            <a:endParaRPr lang="en-US" dirty="0"/>
          </a:p>
        </p:txBody>
      </p:sp>
      <p:sp>
        <p:nvSpPr>
          <p:cNvPr id="3" name="Content Placeholder 2"/>
          <p:cNvSpPr>
            <a:spLocks noGrp="1"/>
          </p:cNvSpPr>
          <p:nvPr>
            <p:ph idx="1"/>
          </p:nvPr>
        </p:nvSpPr>
        <p:spPr>
          <a:xfrm>
            <a:off x="114300" y="1084616"/>
            <a:ext cx="8969188" cy="5766654"/>
          </a:xfrm>
        </p:spPr>
        <p:txBody>
          <a:bodyPr>
            <a:normAutofit fontScale="77500" lnSpcReduction="20000"/>
          </a:bodyPr>
          <a:lstStyle/>
          <a:p>
            <a:r>
              <a:rPr lang="en-US" b="0" dirty="0" smtClean="0"/>
              <a:t>The </a:t>
            </a:r>
            <a:r>
              <a:rPr lang="en-US" dirty="0" smtClean="0"/>
              <a:t>platform_type</a:t>
            </a:r>
            <a:r>
              <a:rPr lang="en-US" b="0" dirty="0" smtClean="0"/>
              <a:t> named </a:t>
            </a:r>
            <a:r>
              <a:rPr lang="en-US" dirty="0" err="1" smtClean="0"/>
              <a:t>phaser</a:t>
            </a:r>
            <a:r>
              <a:rPr lang="en-US" dirty="0" smtClean="0"/>
              <a:t>-plat</a:t>
            </a:r>
            <a:r>
              <a:rPr lang="en-US" b="0" dirty="0" smtClean="0"/>
              <a:t> carries a </a:t>
            </a:r>
            <a:r>
              <a:rPr lang="en-US" dirty="0" smtClean="0"/>
              <a:t>PHASER_WEAPON</a:t>
            </a:r>
            <a:r>
              <a:rPr lang="en-US" b="0" dirty="0" smtClean="0"/>
              <a:t>  </a:t>
            </a:r>
          </a:p>
          <a:p>
            <a:pPr lvl="1"/>
            <a:r>
              <a:rPr lang="en-US" dirty="0" smtClean="0"/>
              <a:t>PHASER_WEAPON</a:t>
            </a:r>
            <a:r>
              <a:rPr lang="en-US" b="0" dirty="0" smtClean="0"/>
              <a:t> uses new keywords</a:t>
            </a:r>
          </a:p>
          <a:p>
            <a:pPr lvl="2"/>
            <a:r>
              <a:rPr lang="en-US" b="0" dirty="0" smtClean="0"/>
              <a:t>A </a:t>
            </a:r>
            <a:r>
              <a:rPr lang="en-US" dirty="0"/>
              <a:t>PHASER_WEAPON</a:t>
            </a:r>
            <a:r>
              <a:rPr lang="en-US" b="0" dirty="0"/>
              <a:t> will “fire” at platforms</a:t>
            </a:r>
          </a:p>
          <a:p>
            <a:pPr lvl="2"/>
            <a:r>
              <a:rPr lang="en-US" b="0" dirty="0"/>
              <a:t>Each time it’s fired, it fires continuously for a user-defined time </a:t>
            </a:r>
            <a:r>
              <a:rPr lang="en-US" b="0" dirty="0" smtClean="0"/>
              <a:t>period, i.e</a:t>
            </a:r>
            <a:r>
              <a:rPr lang="en-US" b="0" dirty="0"/>
              <a:t>., a </a:t>
            </a:r>
            <a:r>
              <a:rPr lang="en-US" dirty="0" err="1" smtClean="0"/>
              <a:t>fire_duration</a:t>
            </a:r>
            <a:r>
              <a:rPr lang="en-US" b="0" dirty="0"/>
              <a:t> </a:t>
            </a:r>
            <a:r>
              <a:rPr lang="en-US" b="0" dirty="0" smtClean="0"/>
              <a:t>(5 sec. in our scenario).</a:t>
            </a:r>
          </a:p>
          <a:p>
            <a:pPr lvl="1"/>
            <a:r>
              <a:rPr lang="en-US" b="0" dirty="0" smtClean="0"/>
              <a:t>The </a:t>
            </a:r>
            <a:r>
              <a:rPr lang="en-US" dirty="0" err="1" smtClean="0"/>
              <a:t>phaser</a:t>
            </a:r>
            <a:r>
              <a:rPr lang="en-US" dirty="0" smtClean="0"/>
              <a:t>-plat</a:t>
            </a:r>
            <a:r>
              <a:rPr lang="en-US" b="0" dirty="0" smtClean="0"/>
              <a:t> carries a radar to detect </a:t>
            </a:r>
            <a:r>
              <a:rPr lang="en-US" dirty="0" smtClean="0"/>
              <a:t>target</a:t>
            </a:r>
            <a:r>
              <a:rPr lang="en-US" b="0" dirty="0" smtClean="0"/>
              <a:t>s and form tracks</a:t>
            </a:r>
          </a:p>
          <a:p>
            <a:pPr lvl="1"/>
            <a:r>
              <a:rPr lang="en-US" dirty="0" err="1"/>
              <a:t>PhaserLethality</a:t>
            </a:r>
            <a:r>
              <a:rPr lang="en-US" b="0" dirty="0"/>
              <a:t> </a:t>
            </a:r>
          </a:p>
          <a:p>
            <a:pPr lvl="2"/>
            <a:r>
              <a:rPr lang="en-US" b="0" dirty="0"/>
              <a:t>eliminates units-of-shield per second from a platform </a:t>
            </a:r>
          </a:p>
          <a:p>
            <a:pPr lvl="2"/>
            <a:r>
              <a:rPr lang="en-US" b="0" dirty="0"/>
              <a:t>If no shields, eliminates units-of-armor per </a:t>
            </a:r>
            <a:r>
              <a:rPr lang="en-US" b="0" dirty="0" smtClean="0"/>
              <a:t>second</a:t>
            </a:r>
          </a:p>
          <a:p>
            <a:pPr lvl="1"/>
            <a:r>
              <a:rPr lang="en-US" b="0" dirty="0"/>
              <a:t>A </a:t>
            </a:r>
            <a:r>
              <a:rPr lang="en-US" dirty="0" err="1"/>
              <a:t>fire_integration_interval</a:t>
            </a:r>
            <a:r>
              <a:rPr lang="en-US" b="0" dirty="0"/>
              <a:t> specifies how often to apply effect</a:t>
            </a:r>
          </a:p>
          <a:p>
            <a:pPr lvl="2"/>
            <a:r>
              <a:rPr lang="en-US" b="0" dirty="0"/>
              <a:t>How often to adjust the units-of-shield/units-of-armor </a:t>
            </a:r>
            <a:r>
              <a:rPr lang="en-US" b="0" dirty="0" smtClean="0"/>
              <a:t>downward</a:t>
            </a:r>
          </a:p>
          <a:p>
            <a:pPr lvl="1"/>
            <a:r>
              <a:rPr lang="en-US" b="0" dirty="0"/>
              <a:t>Our </a:t>
            </a:r>
            <a:r>
              <a:rPr lang="en-US" b="0" dirty="0" err="1"/>
              <a:t>phaser</a:t>
            </a:r>
            <a:r>
              <a:rPr lang="en-US" b="0" dirty="0"/>
              <a:t> propagates perfectly losing no energy</a:t>
            </a:r>
          </a:p>
          <a:p>
            <a:pPr lvl="2"/>
            <a:r>
              <a:rPr lang="en-US" b="0" dirty="0"/>
              <a:t>To keep things simple, we don't worry about pointing accuracy (As long as we have a target or target track, that's good enough to fire.)</a:t>
            </a:r>
          </a:p>
          <a:p>
            <a:pPr lvl="2"/>
            <a:r>
              <a:rPr lang="en-US" b="0" dirty="0" smtClean="0"/>
              <a:t>However, </a:t>
            </a:r>
            <a:r>
              <a:rPr lang="en-US" b="0" dirty="0"/>
              <a:t>we assume </a:t>
            </a:r>
            <a:r>
              <a:rPr lang="en-US" dirty="0"/>
              <a:t>PHASER_WEAPON</a:t>
            </a:r>
            <a:r>
              <a:rPr lang="en-US" b="0" dirty="0"/>
              <a:t> cannot shoot through ground, so we ensure that target is not masked by earth horizon </a:t>
            </a:r>
            <a:endParaRPr lang="en-US" b="0" dirty="0" smtClean="0"/>
          </a:p>
          <a:p>
            <a:pPr>
              <a:spcBef>
                <a:spcPts val="600"/>
              </a:spcBef>
            </a:pPr>
            <a:r>
              <a:rPr lang="en-US" b="0" dirty="0" smtClean="0"/>
              <a:t>The </a:t>
            </a:r>
            <a:r>
              <a:rPr lang="en-US" dirty="0" err="1" smtClean="0"/>
              <a:t>aux_data</a:t>
            </a:r>
            <a:r>
              <a:rPr lang="en-US" b="0" dirty="0" smtClean="0"/>
              <a:t> keyword for </a:t>
            </a:r>
            <a:r>
              <a:rPr lang="en-US" dirty="0" smtClean="0"/>
              <a:t>platform_type</a:t>
            </a:r>
            <a:r>
              <a:rPr lang="en-US" b="0" dirty="0" smtClean="0"/>
              <a:t> </a:t>
            </a:r>
            <a:r>
              <a:rPr lang="en-US" dirty="0" smtClean="0"/>
              <a:t>target </a:t>
            </a:r>
            <a:r>
              <a:rPr lang="en-US" b="0" dirty="0" smtClean="0"/>
              <a:t>associates values for:</a:t>
            </a:r>
          </a:p>
          <a:p>
            <a:pPr lvl="1"/>
            <a:r>
              <a:rPr lang="en-US" dirty="0" err="1" smtClean="0"/>
              <a:t>phaser_shields</a:t>
            </a:r>
            <a:r>
              <a:rPr lang="en-US" b="0" dirty="0" smtClean="0"/>
              <a:t>:  the initial shield strength</a:t>
            </a:r>
          </a:p>
          <a:p>
            <a:pPr lvl="1"/>
            <a:r>
              <a:rPr lang="en-US" dirty="0" err="1" smtClean="0"/>
              <a:t>phaser_armor</a:t>
            </a:r>
            <a:r>
              <a:rPr lang="en-US" b="0" dirty="0" smtClean="0"/>
              <a:t>:  the initial armor strength </a:t>
            </a:r>
          </a:p>
          <a:p>
            <a:pPr>
              <a:spcBef>
                <a:spcPts val="600"/>
              </a:spcBef>
            </a:pPr>
            <a:r>
              <a:rPr lang="en-US" b="0" dirty="0" smtClean="0"/>
              <a:t>An </a:t>
            </a:r>
            <a:r>
              <a:rPr lang="en-US" dirty="0" smtClean="0"/>
              <a:t>execute</a:t>
            </a:r>
            <a:r>
              <a:rPr lang="en-US" b="0" dirty="0" smtClean="0"/>
              <a:t> script on the  </a:t>
            </a:r>
            <a:r>
              <a:rPr lang="en-US" dirty="0" smtClean="0"/>
              <a:t>phaser-1</a:t>
            </a:r>
            <a:r>
              <a:rPr lang="en-US" b="0" dirty="0" smtClean="0"/>
              <a:t> platform:</a:t>
            </a:r>
          </a:p>
          <a:p>
            <a:pPr lvl="1"/>
            <a:r>
              <a:rPr lang="en-US" b="0" dirty="0" smtClean="0"/>
              <a:t>Picks random target from track list (once every 10 sec.) and executes its </a:t>
            </a:r>
            <a:r>
              <a:rPr lang="en-US" b="0" dirty="0" err="1" smtClean="0"/>
              <a:t>phaser_weapon’s</a:t>
            </a:r>
            <a:r>
              <a:rPr lang="en-US" b="0" dirty="0" smtClean="0"/>
              <a:t> fire method</a:t>
            </a:r>
          </a:p>
        </p:txBody>
      </p:sp>
    </p:spTree>
    <p:extLst>
      <p:ext uri="{BB962C8B-B14F-4D97-AF65-F5344CB8AC3E}">
        <p14:creationId xmlns:p14="http://schemas.microsoft.com/office/powerpoint/2010/main" val="38494286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Scenario (2/2)</a:t>
            </a:r>
            <a:endParaRPr lang="en-US" dirty="0"/>
          </a:p>
        </p:txBody>
      </p:sp>
      <p:sp>
        <p:nvSpPr>
          <p:cNvPr id="3" name="Content Placeholder 2"/>
          <p:cNvSpPr>
            <a:spLocks noGrp="1"/>
          </p:cNvSpPr>
          <p:nvPr>
            <p:ph idx="1"/>
          </p:nvPr>
        </p:nvSpPr>
        <p:spPr>
          <a:xfrm>
            <a:off x="389965" y="1111512"/>
            <a:ext cx="8478369" cy="5396859"/>
          </a:xfrm>
        </p:spPr>
        <p:txBody>
          <a:bodyPr>
            <a:normAutofit fontScale="85000" lnSpcReduction="20000"/>
          </a:bodyPr>
          <a:lstStyle/>
          <a:p>
            <a:r>
              <a:rPr lang="en-US" b="0" dirty="0" smtClean="0"/>
              <a:t>Note a target-generating object named </a:t>
            </a:r>
            <a:r>
              <a:rPr lang="en-US" dirty="0" err="1" smtClean="0"/>
              <a:t>target_spawn</a:t>
            </a:r>
            <a:endParaRPr lang="en-US" b="0" dirty="0" smtClean="0"/>
          </a:p>
          <a:p>
            <a:pPr lvl="1"/>
            <a:r>
              <a:rPr lang="en-US" b="0" dirty="0" smtClean="0"/>
              <a:t>generates </a:t>
            </a:r>
            <a:r>
              <a:rPr lang="en-US" b="0" dirty="0"/>
              <a:t>random targets and </a:t>
            </a:r>
            <a:r>
              <a:rPr lang="en-US" dirty="0"/>
              <a:t>PHASER_WEAPON</a:t>
            </a:r>
            <a:r>
              <a:rPr lang="en-US" b="0" dirty="0"/>
              <a:t> will destroy </a:t>
            </a:r>
            <a:r>
              <a:rPr lang="en-US" b="0" dirty="0" smtClean="0"/>
              <a:t>them</a:t>
            </a:r>
          </a:p>
          <a:p>
            <a:r>
              <a:rPr lang="en-US" b="0" dirty="0" smtClean="0"/>
              <a:t>The </a:t>
            </a:r>
            <a:r>
              <a:rPr lang="en-US" dirty="0" err="1" smtClean="0"/>
              <a:t>target_spawn</a:t>
            </a:r>
            <a:r>
              <a:rPr lang="en-US" b="0" dirty="0" smtClean="0"/>
              <a:t> platform adds a “weapon”:</a:t>
            </a:r>
          </a:p>
          <a:p>
            <a:pPr lvl="1"/>
            <a:r>
              <a:rPr lang="en-US" b="0" dirty="0" smtClean="0"/>
              <a:t>This “weapon” is named </a:t>
            </a:r>
            <a:r>
              <a:rPr lang="en-US" dirty="0" err="1" smtClean="0"/>
              <a:t>target_launcher</a:t>
            </a:r>
            <a:endParaRPr lang="en-US" b="0" dirty="0" smtClean="0"/>
          </a:p>
          <a:p>
            <a:pPr lvl="2"/>
            <a:r>
              <a:rPr lang="en-US" dirty="0" err="1" smtClean="0"/>
              <a:t>target_launche</a:t>
            </a:r>
            <a:r>
              <a:rPr lang="en-US" b="0" dirty="0" err="1" smtClean="0"/>
              <a:t>r</a:t>
            </a:r>
            <a:r>
              <a:rPr lang="en-US" b="0" dirty="0" smtClean="0"/>
              <a:t> holds user-defined quantity of platforms of type </a:t>
            </a:r>
            <a:r>
              <a:rPr lang="en-US" dirty="0" smtClean="0"/>
              <a:t>target</a:t>
            </a:r>
            <a:endParaRPr lang="en-US" b="0" dirty="0" smtClean="0"/>
          </a:p>
          <a:p>
            <a:r>
              <a:rPr lang="en-US" b="0" dirty="0" smtClean="0"/>
              <a:t>The </a:t>
            </a:r>
            <a:r>
              <a:rPr lang="en-US" dirty="0" smtClean="0"/>
              <a:t>target-spawn</a:t>
            </a:r>
            <a:r>
              <a:rPr lang="en-US" b="0" dirty="0" smtClean="0"/>
              <a:t> platform has an execute script </a:t>
            </a:r>
          </a:p>
          <a:p>
            <a:pPr lvl="1"/>
            <a:r>
              <a:rPr lang="en-US" b="0" dirty="0" smtClean="0"/>
              <a:t>Attempts to “</a:t>
            </a:r>
            <a:r>
              <a:rPr lang="en-US" dirty="0"/>
              <a:t>F</a:t>
            </a:r>
            <a:r>
              <a:rPr lang="en-US" dirty="0" smtClean="0"/>
              <a:t>ire</a:t>
            </a:r>
            <a:r>
              <a:rPr lang="en-US" b="0" dirty="0" smtClean="0"/>
              <a:t>” its </a:t>
            </a:r>
            <a:r>
              <a:rPr lang="en-US" dirty="0" err="1" smtClean="0"/>
              <a:t>target_launcher</a:t>
            </a:r>
            <a:r>
              <a:rPr lang="en-US" b="0" dirty="0" smtClean="0"/>
              <a:t> every second </a:t>
            </a:r>
          </a:p>
          <a:p>
            <a:pPr lvl="1"/>
            <a:r>
              <a:rPr lang="en-US" b="0" dirty="0" smtClean="0"/>
              <a:t>When “</a:t>
            </a:r>
            <a:r>
              <a:rPr lang="en-US" dirty="0" smtClean="0"/>
              <a:t>Fired</a:t>
            </a:r>
            <a:r>
              <a:rPr lang="en-US" b="0" dirty="0" smtClean="0"/>
              <a:t>”, the </a:t>
            </a:r>
            <a:r>
              <a:rPr lang="en-US" dirty="0" err="1" smtClean="0"/>
              <a:t>target_launcher</a:t>
            </a:r>
            <a:r>
              <a:rPr lang="en-US" b="0" dirty="0" smtClean="0"/>
              <a:t> releases a </a:t>
            </a:r>
            <a:r>
              <a:rPr lang="en-US" dirty="0" smtClean="0"/>
              <a:t>target</a:t>
            </a:r>
          </a:p>
          <a:p>
            <a:pPr lvl="1"/>
            <a:r>
              <a:rPr lang="en-US" b="0" dirty="0" smtClean="0"/>
              <a:t>A script is defined and </a:t>
            </a:r>
          </a:p>
          <a:p>
            <a:pPr lvl="2"/>
            <a:r>
              <a:rPr lang="en-US" b="0" dirty="0" smtClean="0"/>
              <a:t>executed whenever a new </a:t>
            </a:r>
            <a:r>
              <a:rPr lang="en-US" dirty="0" smtClean="0"/>
              <a:t>target</a:t>
            </a:r>
            <a:r>
              <a:rPr lang="en-US" b="0" dirty="0" smtClean="0"/>
              <a:t> is released from </a:t>
            </a:r>
            <a:r>
              <a:rPr lang="en-US" dirty="0" err="1" smtClean="0"/>
              <a:t>target_launcher</a:t>
            </a:r>
            <a:endParaRPr lang="en-US" b="0" dirty="0" smtClean="0"/>
          </a:p>
          <a:p>
            <a:pPr lvl="2"/>
            <a:r>
              <a:rPr lang="en-US" b="0" dirty="0" smtClean="0"/>
              <a:t>uses a uniform random distribution to set ‘target’ heading and position around a central latitude and longitude</a:t>
            </a:r>
            <a:endParaRPr lang="en-US" b="0" dirty="0"/>
          </a:p>
          <a:p>
            <a:pPr lvl="1"/>
            <a:r>
              <a:rPr lang="en-US" b="0" dirty="0"/>
              <a:t>Note: One can also generate new platforms by using the script </a:t>
            </a:r>
            <a:r>
              <a:rPr lang="en-US" dirty="0" err="1"/>
              <a:t>WsfSimulation</a:t>
            </a:r>
            <a:r>
              <a:rPr lang="en-US" b="0" dirty="0"/>
              <a:t> </a:t>
            </a:r>
            <a:r>
              <a:rPr lang="en-US" b="0" dirty="0" smtClean="0"/>
              <a:t>object</a:t>
            </a:r>
          </a:p>
          <a:p>
            <a:pPr lvl="2"/>
            <a:r>
              <a:rPr lang="en-US" b="0" dirty="0"/>
              <a:t>By executing the object’s </a:t>
            </a:r>
            <a:r>
              <a:rPr lang="en-US" dirty="0" err="1"/>
              <a:t>AddPlatform</a:t>
            </a:r>
            <a:r>
              <a:rPr lang="en-US" b="0" dirty="0"/>
              <a:t> or </a:t>
            </a:r>
            <a:r>
              <a:rPr lang="en-US" dirty="0" err="1"/>
              <a:t>CreatePlatform</a:t>
            </a:r>
            <a:r>
              <a:rPr lang="en-US" b="0" dirty="0"/>
              <a:t> methods</a:t>
            </a:r>
          </a:p>
          <a:p>
            <a:r>
              <a:rPr lang="en-US" b="0" dirty="0"/>
              <a:t>The </a:t>
            </a:r>
            <a:r>
              <a:rPr lang="en-US" dirty="0" err="1"/>
              <a:t>end_time</a:t>
            </a:r>
            <a:r>
              <a:rPr lang="en-US" b="0" dirty="0"/>
              <a:t> is set for 20 simulated minutes </a:t>
            </a:r>
          </a:p>
          <a:p>
            <a:r>
              <a:rPr lang="en-US" b="0" dirty="0"/>
              <a:t>The file </a:t>
            </a:r>
            <a:r>
              <a:rPr lang="en-US" dirty="0" err="1"/>
              <a:t>weapon_exercise.aer</a:t>
            </a:r>
            <a:r>
              <a:rPr lang="en-US" b="0" dirty="0"/>
              <a:t> will hold data to replay the scenario using Mystic</a:t>
            </a:r>
          </a:p>
          <a:p>
            <a:endParaRPr lang="en-US" b="0" dirty="0"/>
          </a:p>
          <a:p>
            <a:pPr lvl="1"/>
            <a:endParaRPr lang="en-US" b="0" dirty="0" smtClean="0"/>
          </a:p>
          <a:p>
            <a:endParaRPr lang="en-US" b="0" dirty="0"/>
          </a:p>
        </p:txBody>
      </p:sp>
    </p:spTree>
    <p:extLst>
      <p:ext uri="{BB962C8B-B14F-4D97-AF65-F5344CB8AC3E}">
        <p14:creationId xmlns:p14="http://schemas.microsoft.com/office/powerpoint/2010/main" val="2911560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Phaser Input Parameters</a:t>
            </a:r>
            <a:endParaRPr lang="en-US" dirty="0"/>
          </a:p>
        </p:txBody>
      </p:sp>
      <p:sp>
        <p:nvSpPr>
          <p:cNvPr id="3" name="Content Placeholder 2"/>
          <p:cNvSpPr>
            <a:spLocks noGrp="1"/>
          </p:cNvSpPr>
          <p:nvPr>
            <p:ph idx="1"/>
          </p:nvPr>
        </p:nvSpPr>
        <p:spPr>
          <a:xfrm>
            <a:off x="457200" y="1600203"/>
            <a:ext cx="8229600" cy="3124197"/>
          </a:xfrm>
        </p:spPr>
        <p:txBody>
          <a:bodyPr>
            <a:normAutofit fontScale="85000" lnSpcReduction="20000"/>
          </a:bodyPr>
          <a:lstStyle/>
          <a:p>
            <a:r>
              <a:rPr lang="en-US" b="0" dirty="0" err="1" smtClean="0"/>
              <a:t>Phaser</a:t>
            </a:r>
            <a:r>
              <a:rPr lang="en-US" b="0" dirty="0" smtClean="0"/>
              <a:t> weapons will be defined with the following attributes:</a:t>
            </a:r>
          </a:p>
          <a:p>
            <a:pPr lvl="1"/>
            <a:r>
              <a:rPr lang="en-US" dirty="0" err="1" smtClean="0"/>
              <a:t>fire_duration</a:t>
            </a:r>
            <a:r>
              <a:rPr lang="en-US" b="0" dirty="0" smtClean="0"/>
              <a:t>	– The duration the </a:t>
            </a:r>
            <a:r>
              <a:rPr lang="en-US" b="0" dirty="0" err="1" smtClean="0"/>
              <a:t>Phaser</a:t>
            </a:r>
            <a:r>
              <a:rPr lang="en-US" b="0" dirty="0" smtClean="0"/>
              <a:t> will fire for a single      engagement</a:t>
            </a:r>
          </a:p>
          <a:p>
            <a:pPr lvl="1"/>
            <a:r>
              <a:rPr lang="en-US" dirty="0" err="1" smtClean="0"/>
              <a:t>fire_integration_interval</a:t>
            </a:r>
            <a:r>
              <a:rPr lang="en-US" b="0" dirty="0"/>
              <a:t> </a:t>
            </a:r>
            <a:r>
              <a:rPr lang="en-US" b="0" dirty="0" smtClean="0"/>
              <a:t>–</a:t>
            </a:r>
            <a:r>
              <a:rPr lang="en-US" b="0" dirty="0"/>
              <a:t> </a:t>
            </a:r>
            <a:r>
              <a:rPr lang="en-US" b="0" dirty="0" smtClean="0"/>
              <a:t>How often to apply the weapon effects while firing for the </a:t>
            </a:r>
            <a:r>
              <a:rPr lang="en-US" dirty="0" err="1" smtClean="0"/>
              <a:t>fire_duration</a:t>
            </a:r>
            <a:endParaRPr lang="en-US" dirty="0" smtClean="0"/>
          </a:p>
          <a:p>
            <a:r>
              <a:rPr lang="en-US" b="0" dirty="0" smtClean="0"/>
              <a:t>The </a:t>
            </a:r>
            <a:r>
              <a:rPr lang="en-US" dirty="0" err="1" smtClean="0"/>
              <a:t>PhaserLethality</a:t>
            </a:r>
            <a:r>
              <a:rPr lang="en-US" b="0" dirty="0" smtClean="0"/>
              <a:t> weapon effect will be defined with the following:</a:t>
            </a:r>
          </a:p>
          <a:p>
            <a:pPr lvl="1"/>
            <a:r>
              <a:rPr lang="en-US" dirty="0" err="1" smtClean="0"/>
              <a:t>shield_damage_rate</a:t>
            </a:r>
            <a:r>
              <a:rPr lang="en-US" b="0" dirty="0" smtClean="0"/>
              <a:t>	– The damage per second to shields</a:t>
            </a:r>
          </a:p>
          <a:p>
            <a:pPr lvl="1"/>
            <a:r>
              <a:rPr lang="en-US" dirty="0" err="1" smtClean="0"/>
              <a:t>armor_damage_rate</a:t>
            </a:r>
            <a:r>
              <a:rPr lang="en-US" b="0" dirty="0" smtClean="0"/>
              <a:t>	– The damage per second to armor</a:t>
            </a:r>
          </a:p>
          <a:p>
            <a:r>
              <a:rPr lang="en-US" b="0" dirty="0" smtClean="0"/>
              <a:t>Example input:</a:t>
            </a:r>
            <a:endParaRPr lang="en-US" b="0" dirty="0"/>
          </a:p>
        </p:txBody>
      </p:sp>
      <p:sp>
        <p:nvSpPr>
          <p:cNvPr id="5" name="Text Box 4"/>
          <p:cNvSpPr txBox="1">
            <a:spLocks noChangeArrowheads="1"/>
          </p:cNvSpPr>
          <p:nvPr/>
        </p:nvSpPr>
        <p:spPr bwMode="auto">
          <a:xfrm>
            <a:off x="1619910" y="4724400"/>
            <a:ext cx="5904180" cy="1477328"/>
          </a:xfrm>
          <a:prstGeom prst="rect">
            <a:avLst/>
          </a:prstGeom>
          <a:solidFill>
            <a:srgbClr val="CCFFCC"/>
          </a:solidFill>
          <a:ln w="9525" algn="ctr">
            <a:solidFill>
              <a:schemeClr val="tx1"/>
            </a:solidFill>
            <a:miter lim="800000"/>
            <a:headEnd/>
            <a:tailEnd/>
          </a:ln>
          <a:effectLst/>
        </p:spPr>
        <p:txBody>
          <a:bodyPr wrap="none">
            <a:spAutoFit/>
          </a:bodyPr>
          <a:lstStyle/>
          <a:p>
            <a:pPr>
              <a:tabLst>
                <a:tab pos="2971800" algn="l"/>
              </a:tabLst>
            </a:pPr>
            <a:r>
              <a:rPr lang="en-US" sz="1800" b="1" dirty="0">
                <a:latin typeface="Courier New" pitchFamily="49" charset="0"/>
              </a:rPr>
              <a:t>   </a:t>
            </a:r>
            <a:r>
              <a:rPr lang="en-US" sz="1800" b="1" dirty="0" err="1">
                <a:latin typeface="Courier New" pitchFamily="49" charset="0"/>
              </a:rPr>
              <a:t>shield_damage_rate</a:t>
            </a:r>
            <a:r>
              <a:rPr lang="en-US" sz="1800" b="1" dirty="0">
                <a:latin typeface="Courier New" pitchFamily="49" charset="0"/>
              </a:rPr>
              <a:t>			100</a:t>
            </a:r>
            <a:br>
              <a:rPr lang="en-US" sz="1800" b="1" dirty="0">
                <a:latin typeface="Courier New" pitchFamily="49" charset="0"/>
              </a:rPr>
            </a:br>
            <a:r>
              <a:rPr lang="en-US" sz="1800" b="1" dirty="0">
                <a:latin typeface="Courier New" pitchFamily="49" charset="0"/>
              </a:rPr>
              <a:t>   </a:t>
            </a:r>
            <a:r>
              <a:rPr lang="en-US" sz="1800" b="1" dirty="0" err="1">
                <a:latin typeface="Courier New" pitchFamily="49" charset="0"/>
              </a:rPr>
              <a:t>armor_damage_rate</a:t>
            </a:r>
            <a:r>
              <a:rPr lang="en-US" sz="1800" b="1" dirty="0">
                <a:latin typeface="Courier New" pitchFamily="49" charset="0"/>
              </a:rPr>
              <a:t>			</a:t>
            </a:r>
            <a:r>
              <a:rPr lang="en-US" sz="1800" b="1" dirty="0" smtClean="0">
                <a:latin typeface="Courier New" pitchFamily="49" charset="0"/>
              </a:rPr>
              <a:t>20</a:t>
            </a:r>
          </a:p>
          <a:p>
            <a:pPr>
              <a:tabLst>
                <a:tab pos="2971800" algn="l"/>
              </a:tabLst>
            </a:pPr>
            <a:r>
              <a:rPr lang="en-US" b="1" dirty="0" smtClean="0">
                <a:latin typeface="Courier New" pitchFamily="49" charset="0"/>
              </a:rPr>
              <a:t>…</a:t>
            </a:r>
            <a:r>
              <a:rPr lang="en-US" sz="1800" b="1" dirty="0">
                <a:latin typeface="Courier New" pitchFamily="49" charset="0"/>
              </a:rPr>
              <a:t/>
            </a:r>
            <a:br>
              <a:rPr lang="en-US" sz="1800" b="1" dirty="0">
                <a:latin typeface="Courier New" pitchFamily="49" charset="0"/>
              </a:rPr>
            </a:br>
            <a:r>
              <a:rPr lang="en-US" sz="1800" b="1" dirty="0">
                <a:latin typeface="Courier New" pitchFamily="49" charset="0"/>
              </a:rPr>
              <a:t>   </a:t>
            </a:r>
            <a:r>
              <a:rPr lang="en-US" sz="1800" b="1" dirty="0" err="1">
                <a:latin typeface="Courier New" pitchFamily="49" charset="0"/>
              </a:rPr>
              <a:t>fire_duration</a:t>
            </a:r>
            <a:r>
              <a:rPr lang="en-US" sz="1800" b="1" dirty="0">
                <a:latin typeface="Courier New" pitchFamily="49" charset="0"/>
              </a:rPr>
              <a:t>	           	5.0 sec</a:t>
            </a:r>
            <a:br>
              <a:rPr lang="en-US" sz="1800" b="1" dirty="0">
                <a:latin typeface="Courier New" pitchFamily="49" charset="0"/>
              </a:rPr>
            </a:br>
            <a:r>
              <a:rPr lang="en-US" sz="1800" b="1" dirty="0">
                <a:latin typeface="Courier New" pitchFamily="49" charset="0"/>
              </a:rPr>
              <a:t>   </a:t>
            </a:r>
            <a:r>
              <a:rPr lang="en-US" sz="1800" b="1" dirty="0" err="1">
                <a:latin typeface="Courier New" pitchFamily="49" charset="0"/>
              </a:rPr>
              <a:t>fire_integration_interval</a:t>
            </a:r>
            <a:r>
              <a:rPr lang="en-US" sz="1800" b="1" dirty="0">
                <a:latin typeface="Courier New" pitchFamily="49" charset="0"/>
              </a:rPr>
              <a:t>	0.1 sec </a:t>
            </a:r>
          </a:p>
        </p:txBody>
      </p:sp>
    </p:spTree>
    <p:extLst>
      <p:ext uri="{BB962C8B-B14F-4D97-AF65-F5344CB8AC3E}">
        <p14:creationId xmlns:p14="http://schemas.microsoft.com/office/powerpoint/2010/main" val="17016897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0" dirty="0"/>
              <a:t>Scenario Result (from Mystic)</a:t>
            </a:r>
          </a:p>
        </p:txBody>
      </p:sp>
      <p:sp>
        <p:nvSpPr>
          <p:cNvPr id="2" name="Content Placeholder 1"/>
          <p:cNvSpPr>
            <a:spLocks noGrp="1"/>
          </p:cNvSpPr>
          <p:nvPr>
            <p:ph idx="1"/>
          </p:nvPr>
        </p:nvSpPr>
        <p:spPr>
          <a:xfrm>
            <a:off x="457200" y="4261853"/>
            <a:ext cx="8229600" cy="1864313"/>
          </a:xfrm>
        </p:spPr>
        <p:txBody>
          <a:bodyPr>
            <a:normAutofit lnSpcReduction="10000"/>
          </a:bodyPr>
          <a:lstStyle/>
          <a:p>
            <a:r>
              <a:rPr lang="en-US" b="0" dirty="0" smtClean="0"/>
              <a:t>The red line and text indicate the platform’s shields value (currently 0) and armor value (currently 58)</a:t>
            </a:r>
          </a:p>
          <a:p>
            <a:r>
              <a:rPr lang="en-US" b="0" dirty="0" smtClean="0"/>
              <a:t>In Mystic, this line is yellow until the shields value reduces to 0, then it turns red</a:t>
            </a:r>
            <a:endParaRPr lang="en-US" b="0" dirty="0"/>
          </a:p>
        </p:txBody>
      </p:sp>
      <p:pic>
        <p:nvPicPr>
          <p:cNvPr id="8" name="Picture 7"/>
          <p:cNvPicPr>
            <a:picLocks noChangeAspect="1"/>
          </p:cNvPicPr>
          <p:nvPr/>
        </p:nvPicPr>
        <p:blipFill>
          <a:blip r:embed="rId2"/>
          <a:stretch>
            <a:fillRect/>
          </a:stretch>
        </p:blipFill>
        <p:spPr>
          <a:xfrm>
            <a:off x="455141" y="1576143"/>
            <a:ext cx="8029575" cy="2371207"/>
          </a:xfrm>
          <a:prstGeom prst="rect">
            <a:avLst/>
          </a:prstGeom>
        </p:spPr>
      </p:pic>
    </p:spTree>
    <p:extLst>
      <p:ext uri="{BB962C8B-B14F-4D97-AF65-F5344CB8AC3E}">
        <p14:creationId xmlns:p14="http://schemas.microsoft.com/office/powerpoint/2010/main" val="32715962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Auxiliary Data</a:t>
            </a:r>
            <a:endParaRPr lang="en-US" dirty="0"/>
          </a:p>
        </p:txBody>
      </p:sp>
      <p:sp>
        <p:nvSpPr>
          <p:cNvPr id="3" name="Content Placeholder 2"/>
          <p:cNvSpPr>
            <a:spLocks noGrp="1"/>
          </p:cNvSpPr>
          <p:nvPr>
            <p:ph idx="1"/>
          </p:nvPr>
        </p:nvSpPr>
        <p:spPr/>
        <p:txBody>
          <a:bodyPr>
            <a:normAutofit lnSpcReduction="10000"/>
          </a:bodyPr>
          <a:lstStyle/>
          <a:p>
            <a:r>
              <a:rPr lang="en-US" b="0" dirty="0" smtClean="0"/>
              <a:t>Auxiliary Data Allows One to Place “Extra” Data on Tracks, or Other Components, Including</a:t>
            </a:r>
          </a:p>
          <a:p>
            <a:pPr lvl="1"/>
            <a:r>
              <a:rPr lang="en-US" b="0" dirty="0" smtClean="0"/>
              <a:t>Platforms</a:t>
            </a:r>
          </a:p>
          <a:p>
            <a:pPr lvl="1"/>
            <a:r>
              <a:rPr lang="en-US" b="0" dirty="0" smtClean="0"/>
              <a:t>Any Platform Part (</a:t>
            </a:r>
            <a:r>
              <a:rPr lang="en-US" b="0" dirty="0" err="1" smtClean="0"/>
              <a:t>Comm</a:t>
            </a:r>
            <a:r>
              <a:rPr lang="en-US" b="0" dirty="0" smtClean="0"/>
              <a:t>, Sensor, Weapon, Mover, etc.)</a:t>
            </a:r>
          </a:p>
          <a:p>
            <a:pPr lvl="1"/>
            <a:r>
              <a:rPr lang="en-US" b="0" dirty="0" smtClean="0"/>
              <a:t>Tasks</a:t>
            </a:r>
          </a:p>
          <a:p>
            <a:pPr lvl="1"/>
            <a:r>
              <a:rPr lang="en-US" b="0" dirty="0" smtClean="0"/>
              <a:t>Groups</a:t>
            </a:r>
          </a:p>
          <a:p>
            <a:pPr lvl="1"/>
            <a:r>
              <a:rPr lang="en-US" b="0" dirty="0" smtClean="0"/>
              <a:t>Routes</a:t>
            </a:r>
          </a:p>
          <a:p>
            <a:pPr lvl="1"/>
            <a:r>
              <a:rPr lang="en-US" b="0" dirty="0" smtClean="0"/>
              <a:t>Transmitter / Receiver</a:t>
            </a:r>
          </a:p>
          <a:p>
            <a:r>
              <a:rPr lang="en-US" b="0" dirty="0" smtClean="0"/>
              <a:t>Basic Types (</a:t>
            </a:r>
            <a:r>
              <a:rPr lang="en-US" b="0" dirty="0" err="1" smtClean="0"/>
              <a:t>int</a:t>
            </a:r>
            <a:r>
              <a:rPr lang="en-US" b="0" dirty="0" smtClean="0"/>
              <a:t>, </a:t>
            </a:r>
            <a:r>
              <a:rPr lang="en-US" b="0" dirty="0" err="1" smtClean="0"/>
              <a:t>bool</a:t>
            </a:r>
            <a:r>
              <a:rPr lang="en-US" b="0" dirty="0" smtClean="0"/>
              <a:t>, double, string) Predefined</a:t>
            </a:r>
          </a:p>
          <a:p>
            <a:pPr lvl="1"/>
            <a:r>
              <a:rPr lang="en-US" b="0" dirty="0" smtClean="0"/>
              <a:t>Can also register arbitrary types or build up </a:t>
            </a:r>
            <a:r>
              <a:rPr lang="en-US" b="0" dirty="0" err="1" smtClean="0"/>
              <a:t>structs</a:t>
            </a:r>
            <a:endParaRPr lang="en-US" b="0" dirty="0" smtClean="0"/>
          </a:p>
          <a:p>
            <a:r>
              <a:rPr lang="en-US" b="0" dirty="0" smtClean="0"/>
              <a:t>Also Available Through Scripting Language</a:t>
            </a:r>
          </a:p>
        </p:txBody>
      </p:sp>
      <p:sp>
        <p:nvSpPr>
          <p:cNvPr id="5" name="Text Box 13"/>
          <p:cNvSpPr txBox="1">
            <a:spLocks noChangeArrowheads="1"/>
          </p:cNvSpPr>
          <p:nvPr/>
        </p:nvSpPr>
        <p:spPr bwMode="auto">
          <a:xfrm>
            <a:off x="7251526" y="5715000"/>
            <a:ext cx="1295400" cy="317500"/>
          </a:xfrm>
          <a:prstGeom prst="rect">
            <a:avLst/>
          </a:prstGeom>
          <a:solidFill>
            <a:schemeClr val="bg2">
              <a:lumMod val="50000"/>
            </a:schemeClr>
          </a:solidFill>
          <a:ln>
            <a:headEnd/>
            <a:tailEnd/>
          </a:ln>
        </p:spPr>
        <p:style>
          <a:lnRef idx="0">
            <a:schemeClr val="accent3"/>
          </a:lnRef>
          <a:fillRef idx="3">
            <a:schemeClr val="accent3"/>
          </a:fillRef>
          <a:effectRef idx="3">
            <a:schemeClr val="accent3"/>
          </a:effectRef>
          <a:fontRef idx="minor">
            <a:schemeClr val="lt1"/>
          </a:fontRef>
        </p:style>
        <p:txBody>
          <a:bodyPr>
            <a:spAutoFit/>
          </a:bodyPr>
          <a:lstStyle/>
          <a:p>
            <a:pPr algn="ctr" eaLnBrk="0" fontAlgn="base" hangingPunct="0">
              <a:spcBef>
                <a:spcPct val="50000"/>
              </a:spcBef>
              <a:spcAft>
                <a:spcPct val="0"/>
              </a:spcAft>
            </a:pPr>
            <a:r>
              <a:rPr lang="en-US" sz="1400">
                <a:solidFill>
                  <a:prstClr val="white"/>
                </a:solidFill>
              </a:rPr>
              <a:t>Signatures</a:t>
            </a:r>
          </a:p>
        </p:txBody>
      </p:sp>
    </p:spTree>
    <p:extLst>
      <p:ext uri="{BB962C8B-B14F-4D97-AF65-F5344CB8AC3E}">
        <p14:creationId xmlns:p14="http://schemas.microsoft.com/office/powerpoint/2010/main" val="26791408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Armor and Shields</a:t>
            </a:r>
            <a:endParaRPr lang="en-US" dirty="0"/>
          </a:p>
        </p:txBody>
      </p:sp>
      <p:sp>
        <p:nvSpPr>
          <p:cNvPr id="3" name="Content Placeholder 2"/>
          <p:cNvSpPr>
            <a:spLocks noGrp="1"/>
          </p:cNvSpPr>
          <p:nvPr>
            <p:ph idx="1"/>
          </p:nvPr>
        </p:nvSpPr>
        <p:spPr>
          <a:xfrm>
            <a:off x="457200" y="1600203"/>
            <a:ext cx="8229600" cy="2895597"/>
          </a:xfrm>
        </p:spPr>
        <p:txBody>
          <a:bodyPr>
            <a:normAutofit fontScale="92500" lnSpcReduction="10000"/>
          </a:bodyPr>
          <a:lstStyle/>
          <a:p>
            <a:r>
              <a:rPr lang="en-US" b="0" dirty="0" err="1" smtClean="0"/>
              <a:t>Phaser</a:t>
            </a:r>
            <a:r>
              <a:rPr lang="en-US" b="0" dirty="0" smtClean="0"/>
              <a:t> weapons will affect a platform’s Armor and Shields</a:t>
            </a:r>
          </a:p>
          <a:p>
            <a:pPr lvl="1"/>
            <a:r>
              <a:rPr lang="en-US" b="0" dirty="0" smtClean="0"/>
              <a:t>Note: AFSIM platforms don’t have armor or shields, so we need to “invent” them for this exercise</a:t>
            </a:r>
          </a:p>
          <a:p>
            <a:pPr lvl="1"/>
            <a:r>
              <a:rPr lang="en-US" b="0" dirty="0" smtClean="0"/>
              <a:t>We will use AFSIM </a:t>
            </a:r>
            <a:r>
              <a:rPr lang="en-US" dirty="0" err="1" smtClean="0"/>
              <a:t>aux_data</a:t>
            </a:r>
            <a:r>
              <a:rPr lang="en-US" b="0" dirty="0" smtClean="0"/>
              <a:t> methods to assign armor and shields</a:t>
            </a:r>
          </a:p>
          <a:p>
            <a:pPr lvl="1"/>
            <a:r>
              <a:rPr lang="en-US" b="0" dirty="0" smtClean="0"/>
              <a:t>Our </a:t>
            </a:r>
            <a:r>
              <a:rPr lang="en-US" dirty="0" smtClean="0"/>
              <a:t>PHASER_WEAPON</a:t>
            </a:r>
            <a:r>
              <a:rPr lang="en-US" b="0" dirty="0" smtClean="0"/>
              <a:t> will access and adjust a target platform’s armor and shield values during engagements</a:t>
            </a:r>
          </a:p>
          <a:p>
            <a:r>
              <a:rPr lang="en-US" b="0" dirty="0" smtClean="0"/>
              <a:t>Example input:</a:t>
            </a:r>
          </a:p>
        </p:txBody>
      </p:sp>
      <p:sp>
        <p:nvSpPr>
          <p:cNvPr id="5" name="Text Box 4"/>
          <p:cNvSpPr txBox="1">
            <a:spLocks noChangeArrowheads="1"/>
          </p:cNvSpPr>
          <p:nvPr/>
        </p:nvSpPr>
        <p:spPr bwMode="auto">
          <a:xfrm>
            <a:off x="2458243" y="4516395"/>
            <a:ext cx="4227513" cy="1568450"/>
          </a:xfrm>
          <a:prstGeom prst="rect">
            <a:avLst/>
          </a:prstGeom>
          <a:solidFill>
            <a:srgbClr val="CCFFCC"/>
          </a:solidFill>
          <a:ln w="9525" algn="ctr">
            <a:solidFill>
              <a:schemeClr val="tx1"/>
            </a:solidFill>
            <a:miter lim="800000"/>
            <a:headEnd/>
            <a:tailEnd/>
          </a:ln>
          <a:effectLst/>
        </p:spPr>
        <p:txBody>
          <a:bodyPr wrap="none">
            <a:spAutoFit/>
          </a:bodyPr>
          <a:lstStyle/>
          <a:p>
            <a:r>
              <a:rPr lang="en-US" sz="1600" b="1" dirty="0">
                <a:latin typeface="Courier New" pitchFamily="49" charset="0"/>
              </a:rPr>
              <a:t>platform ....</a:t>
            </a:r>
            <a:br>
              <a:rPr lang="en-US" sz="1600" b="1" dirty="0">
                <a:latin typeface="Courier New" pitchFamily="49" charset="0"/>
              </a:rPr>
            </a:br>
            <a:r>
              <a:rPr lang="en-US" sz="1600" b="1" dirty="0">
                <a:latin typeface="Courier New" pitchFamily="49" charset="0"/>
              </a:rPr>
              <a:t>   </a:t>
            </a:r>
            <a:r>
              <a:rPr lang="en-US" sz="1600" b="1" dirty="0" err="1">
                <a:latin typeface="Courier New" pitchFamily="49" charset="0"/>
              </a:rPr>
              <a:t>aux_data</a:t>
            </a:r>
            <a:r>
              <a:rPr lang="en-US" sz="1600" b="1" dirty="0">
                <a:latin typeface="Courier New" pitchFamily="49" charset="0"/>
              </a:rPr>
              <a:t/>
            </a:r>
            <a:br>
              <a:rPr lang="en-US" sz="1600" b="1" dirty="0">
                <a:latin typeface="Courier New" pitchFamily="49" charset="0"/>
              </a:rPr>
            </a:br>
            <a:r>
              <a:rPr lang="en-US" sz="1600" b="1" dirty="0">
                <a:latin typeface="Courier New" pitchFamily="49" charset="0"/>
              </a:rPr>
              <a:t>      double </a:t>
            </a:r>
            <a:r>
              <a:rPr lang="en-US" sz="1600" b="1" dirty="0" err="1">
                <a:latin typeface="Courier New" pitchFamily="49" charset="0"/>
              </a:rPr>
              <a:t>phaser_shields</a:t>
            </a:r>
            <a:r>
              <a:rPr lang="en-US" sz="1600" b="1" dirty="0">
                <a:latin typeface="Courier New" pitchFamily="49" charset="0"/>
              </a:rPr>
              <a:t> = 600</a:t>
            </a:r>
            <a:br>
              <a:rPr lang="en-US" sz="1600" b="1" dirty="0">
                <a:latin typeface="Courier New" pitchFamily="49" charset="0"/>
              </a:rPr>
            </a:br>
            <a:r>
              <a:rPr lang="en-US" sz="1600" b="1" dirty="0">
                <a:latin typeface="Courier New" pitchFamily="49" charset="0"/>
              </a:rPr>
              <a:t>      double </a:t>
            </a:r>
            <a:r>
              <a:rPr lang="en-US" sz="1600" b="1" dirty="0" err="1">
                <a:latin typeface="Courier New" pitchFamily="49" charset="0"/>
              </a:rPr>
              <a:t>phaser_armor</a:t>
            </a:r>
            <a:r>
              <a:rPr lang="en-US" sz="1600" b="1" dirty="0">
                <a:latin typeface="Courier New" pitchFamily="49" charset="0"/>
              </a:rPr>
              <a:t>   = 100</a:t>
            </a:r>
            <a:br>
              <a:rPr lang="en-US" sz="1600" b="1" dirty="0">
                <a:latin typeface="Courier New" pitchFamily="49" charset="0"/>
              </a:rPr>
            </a:br>
            <a:r>
              <a:rPr lang="en-US" sz="1600" b="1" dirty="0">
                <a:latin typeface="Courier New" pitchFamily="49" charset="0"/>
              </a:rPr>
              <a:t>   </a:t>
            </a:r>
            <a:r>
              <a:rPr lang="en-US" sz="1600" b="1" dirty="0" err="1">
                <a:latin typeface="Courier New" pitchFamily="49" charset="0"/>
              </a:rPr>
              <a:t>end_aux_data</a:t>
            </a:r>
            <a:r>
              <a:rPr lang="en-US" sz="1600" b="1" dirty="0">
                <a:latin typeface="Courier New" pitchFamily="49" charset="0"/>
              </a:rPr>
              <a:t/>
            </a:r>
            <a:br>
              <a:rPr lang="en-US" sz="1600" b="1" dirty="0">
                <a:latin typeface="Courier New" pitchFamily="49" charset="0"/>
              </a:rPr>
            </a:br>
            <a:r>
              <a:rPr lang="en-US" sz="1600" b="1" dirty="0" err="1" smtClean="0">
                <a:latin typeface="Courier New" pitchFamily="49" charset="0"/>
              </a:rPr>
              <a:t>end_platform</a:t>
            </a:r>
            <a:endParaRPr lang="en-US" sz="1600" b="1" dirty="0">
              <a:latin typeface="Courier New" pitchFamily="49" charset="0"/>
            </a:endParaRPr>
          </a:p>
        </p:txBody>
      </p:sp>
    </p:spTree>
    <p:extLst>
      <p:ext uri="{BB962C8B-B14F-4D97-AF65-F5344CB8AC3E}">
        <p14:creationId xmlns:p14="http://schemas.microsoft.com/office/powerpoint/2010/main" val="618289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Acronyms and Definitions</a:t>
            </a:r>
            <a:endParaRPr lang="en-US" dirty="0"/>
          </a:p>
        </p:txBody>
      </p:sp>
      <p:sp>
        <p:nvSpPr>
          <p:cNvPr id="5" name="Content Placeholder 2"/>
          <p:cNvSpPr txBox="1">
            <a:spLocks/>
          </p:cNvSpPr>
          <p:nvPr/>
        </p:nvSpPr>
        <p:spPr>
          <a:xfrm>
            <a:off x="533400" y="1358900"/>
            <a:ext cx="5181600" cy="4876800"/>
          </a:xfrm>
          <a:prstGeom prst="rect">
            <a:avLst/>
          </a:prstGeom>
        </p:spPr>
        <p:txBody>
          <a:bodyPr/>
          <a:lstStyle>
            <a:lvl1pPr marL="457177" indent="-457177" algn="l" defTabSz="121913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1" indent="-380982" algn="l" defTabSz="121913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3" indent="-304784" algn="l" defTabSz="121913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marL="455613" defTabSz="820738">
              <a:buClr>
                <a:schemeClr val="tx2"/>
              </a:buClr>
              <a:buFont typeface="Arial" pitchFamily="34" charset="0"/>
              <a:buNone/>
              <a:defRPr/>
            </a:pPr>
            <a:r>
              <a:rPr lang="en-US" sz="1200" dirty="0" smtClean="0"/>
              <a:t>AFSIM - Advanced Framework for Simulation, Integration, and Modeling</a:t>
            </a:r>
          </a:p>
          <a:p>
            <a:pPr marL="455613" defTabSz="820738">
              <a:buClr>
                <a:schemeClr val="tx2"/>
              </a:buClr>
              <a:buFont typeface="Arial" pitchFamily="34" charset="0"/>
              <a:buNone/>
              <a:defRPr/>
            </a:pPr>
            <a:r>
              <a:rPr lang="en-US" sz="1200" dirty="0" smtClean="0"/>
              <a:t>AGL – Above Ground Level</a:t>
            </a:r>
          </a:p>
          <a:p>
            <a:pPr marL="455613" defTabSz="820738">
              <a:buClr>
                <a:schemeClr val="tx2"/>
              </a:buClr>
              <a:buFont typeface="Arial" pitchFamily="34" charset="0"/>
              <a:buNone/>
              <a:defRPr/>
            </a:pPr>
            <a:r>
              <a:rPr lang="en-US" sz="1200" dirty="0" smtClean="0"/>
              <a:t>DIS – Distributed Interactive Simulation</a:t>
            </a:r>
          </a:p>
          <a:p>
            <a:pPr marL="455613" defTabSz="820738">
              <a:buClr>
                <a:schemeClr val="tx2"/>
              </a:buClr>
              <a:buFont typeface="Arial" pitchFamily="34" charset="0"/>
              <a:buNone/>
              <a:defRPr/>
            </a:pPr>
            <a:r>
              <a:rPr lang="en-US" sz="1200" dirty="0" smtClean="0"/>
              <a:t>DTED – Digital Terrain Elevation Data</a:t>
            </a:r>
          </a:p>
          <a:p>
            <a:pPr marL="455613" defTabSz="820738">
              <a:buClr>
                <a:schemeClr val="tx2"/>
              </a:buClr>
              <a:buFont typeface="Arial" pitchFamily="34" charset="0"/>
              <a:buNone/>
              <a:defRPr/>
            </a:pPr>
            <a:r>
              <a:rPr lang="en-US" sz="1200" dirty="0" smtClean="0"/>
              <a:t>EO/IR – Electro-Optical/Infra-Red</a:t>
            </a:r>
            <a:r>
              <a:rPr lang="en-US" sz="1200" b="1" dirty="0" smtClean="0"/>
              <a:t> </a:t>
            </a:r>
            <a:endParaRPr lang="en-US" sz="1200" dirty="0" smtClean="0"/>
          </a:p>
          <a:p>
            <a:pPr marL="455613" defTabSz="820738">
              <a:buClr>
                <a:schemeClr val="tx2"/>
              </a:buClr>
              <a:buFont typeface="Arial" pitchFamily="34" charset="0"/>
              <a:buNone/>
              <a:defRPr/>
            </a:pPr>
            <a:r>
              <a:rPr lang="en-US" sz="1200" dirty="0" smtClean="0"/>
              <a:t>ESM – Electronic Support Measure</a:t>
            </a:r>
          </a:p>
          <a:p>
            <a:pPr marL="455613" defTabSz="820738">
              <a:buClr>
                <a:schemeClr val="tx2"/>
              </a:buClr>
              <a:buFont typeface="Arial" pitchFamily="34" charset="0"/>
              <a:buNone/>
              <a:defRPr/>
            </a:pPr>
            <a:r>
              <a:rPr lang="en-US" sz="1200" dirty="0" smtClean="0"/>
              <a:t>FOV – Field Of View</a:t>
            </a:r>
          </a:p>
          <a:p>
            <a:pPr marL="455613" defTabSz="820738">
              <a:buClr>
                <a:schemeClr val="tx2"/>
              </a:buClr>
              <a:buFont typeface="Arial" pitchFamily="34" charset="0"/>
              <a:buNone/>
              <a:defRPr/>
            </a:pPr>
            <a:r>
              <a:rPr lang="en-US" sz="1200" dirty="0" smtClean="0"/>
              <a:t>GUI – Graphical User Interface</a:t>
            </a:r>
          </a:p>
          <a:p>
            <a:pPr marL="455613" defTabSz="820738">
              <a:buClr>
                <a:schemeClr val="tx2"/>
              </a:buClr>
              <a:buFont typeface="Arial" pitchFamily="34" charset="0"/>
              <a:buNone/>
              <a:defRPr/>
            </a:pPr>
            <a:r>
              <a:rPr lang="en-US" sz="1200" dirty="0" smtClean="0"/>
              <a:t>HLA – High Level Architecture</a:t>
            </a:r>
          </a:p>
          <a:p>
            <a:pPr marL="455613" defTabSz="820738">
              <a:buClr>
                <a:schemeClr val="tx2"/>
              </a:buClr>
              <a:buFont typeface="Arial" pitchFamily="34" charset="0"/>
              <a:buNone/>
              <a:defRPr/>
            </a:pPr>
            <a:r>
              <a:rPr lang="en-US" sz="1200" dirty="0" smtClean="0"/>
              <a:t>IEEE – Institute of Electrical &amp; Electronics Engineers, Inc.</a:t>
            </a:r>
          </a:p>
          <a:p>
            <a:pPr marL="455613" defTabSz="820738">
              <a:buClr>
                <a:schemeClr val="tx2"/>
              </a:buClr>
              <a:buFont typeface="Arial" pitchFamily="34" charset="0"/>
              <a:buNone/>
              <a:defRPr/>
            </a:pPr>
            <a:r>
              <a:rPr lang="en-US" sz="1200" dirty="0" smtClean="0"/>
              <a:t>JTIDS – Joint Tactical Information Distribution System</a:t>
            </a:r>
          </a:p>
          <a:p>
            <a:pPr marL="455613" defTabSz="820738">
              <a:buClr>
                <a:schemeClr val="tx2"/>
              </a:buClr>
              <a:buFont typeface="Arial" pitchFamily="34" charset="0"/>
              <a:buNone/>
              <a:defRPr/>
            </a:pPr>
            <a:r>
              <a:rPr lang="en-US" sz="1200" dirty="0" smtClean="0"/>
              <a:t>MSL – Mean Sea Level</a:t>
            </a:r>
          </a:p>
          <a:p>
            <a:pPr marL="455613" defTabSz="820738">
              <a:buClr>
                <a:schemeClr val="tx2"/>
              </a:buClr>
              <a:buFont typeface="Arial" pitchFamily="34" charset="0"/>
              <a:buNone/>
              <a:defRPr/>
            </a:pPr>
            <a:r>
              <a:rPr lang="en-US" sz="1200" dirty="0" smtClean="0"/>
              <a:t>PDU – Protocol Data Unit</a:t>
            </a:r>
          </a:p>
          <a:p>
            <a:pPr marL="455613" defTabSz="820738">
              <a:buClr>
                <a:schemeClr val="tx2"/>
              </a:buClr>
              <a:buFont typeface="Arial" pitchFamily="34" charset="0"/>
              <a:buNone/>
              <a:defRPr/>
            </a:pPr>
            <a:r>
              <a:rPr lang="en-US" sz="1200" dirty="0" smtClean="0"/>
              <a:t>RCS – Radar Cross Section</a:t>
            </a:r>
          </a:p>
          <a:p>
            <a:pPr marL="455613" defTabSz="820738">
              <a:buClr>
                <a:schemeClr val="tx2"/>
              </a:buClr>
              <a:buFont typeface="Arial" pitchFamily="34" charset="0"/>
              <a:buNone/>
              <a:defRPr/>
            </a:pPr>
            <a:r>
              <a:rPr lang="en-US" sz="1200" dirty="0" smtClean="0"/>
              <a:t>SAM – Surface-to-Air Missile</a:t>
            </a:r>
          </a:p>
          <a:p>
            <a:pPr marL="455613" defTabSz="820738">
              <a:buClr>
                <a:schemeClr val="tx2"/>
              </a:buClr>
              <a:buFont typeface="Arial" pitchFamily="34" charset="0"/>
              <a:buNone/>
            </a:pPr>
            <a:r>
              <a:rPr lang="en-US" sz="1200" dirty="0" smtClean="0"/>
              <a:t>SAR – Synthetic Aperture Radar </a:t>
            </a:r>
          </a:p>
          <a:p>
            <a:pPr marL="455613" defTabSz="820738">
              <a:buClr>
                <a:schemeClr val="tx2"/>
              </a:buClr>
              <a:buFont typeface="Arial" pitchFamily="34" charset="0"/>
              <a:buNone/>
            </a:pPr>
            <a:r>
              <a:rPr lang="en-US" sz="1200" dirty="0" smtClean="0"/>
              <a:t>VESPA – Visual Environment for Scenario Preparation and Analysis</a:t>
            </a:r>
          </a:p>
          <a:p>
            <a:pPr marL="455613" defTabSz="820738">
              <a:buClr>
                <a:schemeClr val="tx2"/>
              </a:buClr>
              <a:buFont typeface="Arial" pitchFamily="34" charset="0"/>
              <a:buNone/>
            </a:pPr>
            <a:r>
              <a:rPr lang="en-US" sz="1200" dirty="0" smtClean="0"/>
              <a:t>WKF – Warlock Framework</a:t>
            </a:r>
          </a:p>
          <a:p>
            <a:pPr marL="455613" defTabSz="820738">
              <a:buClr>
                <a:schemeClr val="tx2"/>
              </a:buClr>
              <a:buFont typeface="Arial" pitchFamily="34" charset="0"/>
              <a:buNone/>
            </a:pPr>
            <a:r>
              <a:rPr lang="en-US" sz="1200" dirty="0" smtClean="0"/>
              <a:t>WSF – World Simulation Framework</a:t>
            </a:r>
          </a:p>
          <a:p>
            <a:endParaRPr lang="en-US" sz="1200" dirty="0"/>
          </a:p>
        </p:txBody>
      </p:sp>
      <p:sp>
        <p:nvSpPr>
          <p:cNvPr id="6" name="Content Placeholder 2"/>
          <p:cNvSpPr txBox="1">
            <a:spLocks/>
          </p:cNvSpPr>
          <p:nvPr/>
        </p:nvSpPr>
        <p:spPr bwMode="auto">
          <a:xfrm>
            <a:off x="5867400" y="1358900"/>
            <a:ext cx="2971800" cy="4546600"/>
          </a:xfrm>
          <a:prstGeom prst="rect">
            <a:avLst/>
          </a:prstGeom>
          <a:noFill/>
          <a:ln w="9525">
            <a:noFill/>
            <a:miter lim="800000"/>
            <a:headEnd/>
            <a:tailEnd/>
          </a:ln>
        </p:spPr>
        <p:txBody>
          <a:bodyPr vert="horz" wrap="square" lIns="9144" tIns="9144" rIns="9144" bIns="9144" numCol="1" anchor="t" anchorCtr="0" compatLnSpc="1">
            <a:prstTxWarp prst="textNoShape">
              <a:avLst/>
            </a:prstTxWarp>
          </a:bodyPr>
          <a:lstStyle/>
          <a:p>
            <a:pPr marL="169863" lvl="0" indent="-169863" defTabSz="820738" eaLnBrk="0" fontAlgn="base" hangingPunct="0">
              <a:lnSpc>
                <a:spcPct val="90000"/>
              </a:lnSpc>
              <a:spcBef>
                <a:spcPct val="20000"/>
              </a:spcBef>
              <a:spcAft>
                <a:spcPct val="0"/>
              </a:spcAft>
              <a:buClr>
                <a:schemeClr val="tx2"/>
              </a:buClr>
              <a:defRPr/>
            </a:pPr>
            <a:r>
              <a:rPr lang="en-US" sz="1200" kern="0" dirty="0" smtClean="0"/>
              <a:t>dB - decibels</a:t>
            </a:r>
          </a:p>
          <a:p>
            <a:pPr marL="169863" lvl="0" indent="-169863" defTabSz="820738" eaLnBrk="0" fontAlgn="base" hangingPunct="0">
              <a:lnSpc>
                <a:spcPct val="90000"/>
              </a:lnSpc>
              <a:spcBef>
                <a:spcPct val="20000"/>
              </a:spcBef>
              <a:spcAft>
                <a:spcPct val="0"/>
              </a:spcAft>
              <a:buClr>
                <a:schemeClr val="tx2"/>
              </a:buClr>
              <a:defRPr/>
            </a:pPr>
            <a:r>
              <a:rPr lang="en-US" sz="1200" kern="0" dirty="0" err="1" smtClean="0"/>
              <a:t>dBsm</a:t>
            </a:r>
            <a:r>
              <a:rPr lang="en-US" sz="1200" kern="0" dirty="0" smtClean="0"/>
              <a:t> – decibel square meters</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deg – degrees </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ft – feet </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GHz– </a:t>
            </a:r>
            <a:r>
              <a:rPr lang="en-US" sz="1200" kern="0" dirty="0" err="1" smtClean="0"/>
              <a:t>GigaHertz</a:t>
            </a:r>
            <a:endParaRPr lang="en-US" sz="1200" kern="0" dirty="0" smtClean="0"/>
          </a:p>
          <a:p>
            <a:pPr marL="169863" lvl="0" indent="-169863" defTabSz="820738" eaLnBrk="0" fontAlgn="base" hangingPunct="0">
              <a:lnSpc>
                <a:spcPct val="90000"/>
              </a:lnSpc>
              <a:spcBef>
                <a:spcPct val="20000"/>
              </a:spcBef>
              <a:spcAft>
                <a:spcPct val="0"/>
              </a:spcAft>
              <a:buClr>
                <a:schemeClr val="tx2"/>
              </a:buClr>
              <a:defRPr/>
            </a:pPr>
            <a:r>
              <a:rPr lang="en-US" sz="1200" kern="0" dirty="0" err="1" smtClean="0"/>
              <a:t>kts</a:t>
            </a:r>
            <a:r>
              <a:rPr lang="en-US" sz="1200" kern="0" dirty="0" smtClean="0"/>
              <a:t> – knots </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m - meters</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m^2 – square meters</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mw – megawatts </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nm – nautical miles</a:t>
            </a:r>
          </a:p>
          <a:p>
            <a:pPr marL="169863" lvl="0" indent="-169863" defTabSz="820738" eaLnBrk="0" fontAlgn="base" hangingPunct="0">
              <a:lnSpc>
                <a:spcPct val="90000"/>
              </a:lnSpc>
              <a:spcBef>
                <a:spcPct val="20000"/>
              </a:spcBef>
              <a:spcAft>
                <a:spcPct val="0"/>
              </a:spcAft>
              <a:buClr>
                <a:schemeClr val="tx2"/>
              </a:buClr>
              <a:defRPr/>
            </a:pPr>
            <a:r>
              <a:rPr lang="en-US" sz="1200" kern="0" dirty="0" smtClean="0"/>
              <a:t>s – seconds</a:t>
            </a:r>
          </a:p>
          <a:p>
            <a:pPr marL="169863" marR="0" lvl="0" indent="-169863" algn="l" defTabSz="1020763" rtl="0" eaLnBrk="0" fontAlgn="base" latinLnBrk="0" hangingPunct="0">
              <a:lnSpc>
                <a:spcPct val="90000"/>
              </a:lnSpc>
              <a:spcBef>
                <a:spcPct val="40000"/>
              </a:spcBef>
              <a:spcAft>
                <a:spcPct val="0"/>
              </a:spcAft>
              <a:buClr>
                <a:srgbClr val="0039A6"/>
              </a:buClr>
              <a:buSzTx/>
              <a:buFont typeface="Wingdings" pitchFamily="2" charset="2"/>
              <a:buChar char="§"/>
              <a:tabLst/>
              <a:defRPr/>
            </a:pPr>
            <a:endParaRPr kumimoji="0" lang="en-US" sz="1200" b="0" i="0" u="none" strike="noStrike" kern="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4867728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Event Management</a:t>
            </a:r>
            <a:endParaRPr lang="en-US" dirty="0"/>
          </a:p>
        </p:txBody>
      </p:sp>
      <p:sp>
        <p:nvSpPr>
          <p:cNvPr id="3" name="Rectangle 3"/>
          <p:cNvSpPr txBox="1">
            <a:spLocks noChangeArrowheads="1"/>
          </p:cNvSpPr>
          <p:nvPr/>
        </p:nvSpPr>
        <p:spPr bwMode="auto">
          <a:xfrm>
            <a:off x="4481848" y="1122363"/>
            <a:ext cx="4662152" cy="4768850"/>
          </a:xfrm>
          <a:prstGeom prst="rect">
            <a:avLst/>
          </a:prstGeom>
          <a:noFill/>
          <a:ln w="9525">
            <a:noFill/>
            <a:miter lim="800000"/>
            <a:headEnd/>
            <a:tailEnd/>
          </a:ln>
        </p:spPr>
        <p:txBody>
          <a:bodyPr vert="horz" wrap="square" lIns="182880" tIns="182880" rIns="182880" bIns="182880" numCol="1" anchor="t" anchorCtr="0" compatLnSpc="1">
            <a:prstTxWarp prst="textNoShape">
              <a:avLst/>
            </a:prstTxWarp>
          </a:bodyPr>
          <a:lstStyle/>
          <a:p>
            <a:pPr marL="169863" marR="0" lvl="0" indent="-169863" algn="l" defTabSz="820738" rtl="0" eaLnBrk="0" fontAlgn="base" latinLnBrk="0" hangingPunct="0">
              <a:lnSpc>
                <a:spcPct val="100000"/>
              </a:lnSpc>
              <a:spcBef>
                <a:spcPct val="20000"/>
              </a:spcBef>
              <a:spcAft>
                <a:spcPct val="0"/>
              </a:spcAft>
              <a:buClr>
                <a:schemeClr val="tx2"/>
              </a:buClr>
              <a:buSzTx/>
              <a:buFontTx/>
              <a:buChar char="•"/>
              <a:tabLst/>
              <a:defRPr/>
            </a:pP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A simulation object (</a:t>
            </a:r>
            <a:r>
              <a:rPr kumimoji="0" lang="en-US" sz="1600" b="1" i="0" u="none" strike="noStrike" kern="0" cap="none" spc="0" normalizeH="0" baseline="0" noProof="0" dirty="0" err="1" smtClean="0">
                <a:ln>
                  <a:noFill/>
                </a:ln>
                <a:solidFill>
                  <a:schemeClr val="tx1"/>
                </a:solidFill>
                <a:effectLst/>
                <a:uLnTx/>
                <a:uFillTx/>
                <a:latin typeface="Arial" panose="020B0604020202020204" pitchFamily="34" charset="0"/>
                <a:cs typeface="Arial" panose="020B0604020202020204" pitchFamily="34" charset="0"/>
              </a:rPr>
              <a:t>WsfSimulation</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creates an event manager during construction. The event manager (</a:t>
            </a:r>
            <a:r>
              <a:rPr kumimoji="0" lang="en-US" sz="1600" b="1" i="0" u="none" strike="noStrike" kern="0" cap="none" spc="0" normalizeH="0" baseline="0" noProof="0" dirty="0" err="1" smtClean="0">
                <a:ln>
                  <a:noFill/>
                </a:ln>
                <a:solidFill>
                  <a:schemeClr val="tx1"/>
                </a:solidFill>
                <a:effectLst/>
                <a:uLnTx/>
                <a:uFillTx/>
                <a:latin typeface="Arial" panose="020B0604020202020204" pitchFamily="34" charset="0"/>
                <a:cs typeface="Arial" panose="020B0604020202020204" pitchFamily="34" charset="0"/>
              </a:rPr>
              <a:t>WsfEventManager</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maintains a time-ordered queue of events. This event queue is a Standard Template Library (STL) </a:t>
            </a:r>
            <a:r>
              <a:rPr kumimoji="0" lang="en-US" sz="1600" b="0" i="0" u="none" strike="noStrike" kern="0" cap="none" spc="0" normalizeH="0" baseline="0" noProof="0" dirty="0" err="1" smtClean="0">
                <a:ln>
                  <a:noFill/>
                </a:ln>
                <a:solidFill>
                  <a:schemeClr val="tx1"/>
                </a:solidFill>
                <a:effectLst/>
                <a:uLnTx/>
                <a:uFillTx/>
                <a:latin typeface="Arial" panose="020B0604020202020204" pitchFamily="34" charset="0"/>
                <a:cs typeface="Arial" panose="020B0604020202020204" pitchFamily="34" charset="0"/>
              </a:rPr>
              <a:t>priority_queue</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with each element ordered by increasing time. The time indicates when the event (</a:t>
            </a:r>
            <a:r>
              <a:rPr kumimoji="0" lang="en-US" sz="1600" b="1" i="0" u="none" strike="noStrike" kern="0" cap="none" spc="0" normalizeH="0" baseline="0" noProof="0" dirty="0" err="1" smtClean="0">
                <a:ln>
                  <a:noFill/>
                </a:ln>
                <a:solidFill>
                  <a:schemeClr val="tx1"/>
                </a:solidFill>
                <a:effectLst/>
                <a:uLnTx/>
                <a:uFillTx/>
                <a:latin typeface="Arial" panose="020B0604020202020204" pitchFamily="34" charset="0"/>
                <a:cs typeface="Arial" panose="020B0604020202020204" pitchFamily="34" charset="0"/>
              </a:rPr>
              <a:t>WsfEvent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is to be dispatched. </a:t>
            </a:r>
          </a:p>
          <a:p>
            <a:pPr marL="169863" marR="0" lvl="0" indent="-169863" algn="l" defTabSz="820738" rtl="0" eaLnBrk="0" fontAlgn="base" latinLnBrk="0" hangingPunct="0">
              <a:lnSpc>
                <a:spcPct val="100000"/>
              </a:lnSpc>
              <a:spcBef>
                <a:spcPct val="20000"/>
              </a:spcBef>
              <a:spcAft>
                <a:spcPct val="0"/>
              </a:spcAft>
              <a:buClr>
                <a:schemeClr val="tx2"/>
              </a:buClr>
              <a:buSzTx/>
              <a:buFontTx/>
              <a:buChar char="•"/>
              <a:tabLst/>
              <a:defRPr/>
            </a:pP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The event manager provides methods to add events to the queue, peek at but not remove the next event to dispatch, pop the next event off the queue, and reset the queue back to an empty state. The interface to add an event is exercised through the simulation object </a:t>
            </a:r>
            <a:r>
              <a:rPr kumimoji="0" lang="en-US" sz="1600" b="1" i="1" u="none" strike="noStrike" kern="0" cap="none" spc="0" normalizeH="0" baseline="0" noProof="0" dirty="0" err="1" smtClean="0">
                <a:ln>
                  <a:noFill/>
                </a:ln>
                <a:solidFill>
                  <a:schemeClr val="tx1"/>
                </a:solidFill>
                <a:effectLst/>
                <a:uLnTx/>
                <a:uFillTx/>
                <a:latin typeface="Arial" panose="020B0604020202020204" pitchFamily="34" charset="0"/>
                <a:cs typeface="Arial" panose="020B0604020202020204" pitchFamily="34" charset="0"/>
              </a:rPr>
              <a:t>AddEvent</a:t>
            </a:r>
            <a:r>
              <a:rPr kumimoji="0" lang="en-US" sz="1600" b="0" i="0" u="none" strike="noStrike" kern="0" cap="none" spc="0" normalizeH="0" baseline="0" noProof="0" dirty="0" smtClean="0">
                <a:ln>
                  <a:noFill/>
                </a:ln>
                <a:solidFill>
                  <a:schemeClr val="tx1"/>
                </a:solidFill>
                <a:effectLst/>
                <a:uLnTx/>
                <a:uFillTx/>
                <a:latin typeface="Arial" panose="020B0604020202020204" pitchFamily="34" charset="0"/>
                <a:cs typeface="Arial" panose="020B0604020202020204" pitchFamily="34" charset="0"/>
              </a:rPr>
              <a:t> method. </a:t>
            </a:r>
            <a:endParaRPr kumimoji="0" lang="en-US" sz="1600" b="0" i="0" u="none" strike="noStrike" kern="0" cap="none" spc="0" normalizeH="0" baseline="0" noProof="0" dirty="0">
              <a:ln>
                <a:noFill/>
              </a:ln>
              <a:solidFill>
                <a:schemeClr val="tx1"/>
              </a:solidFill>
              <a:effectLst/>
              <a:uLnTx/>
              <a:uFillTx/>
              <a:latin typeface="Arial" panose="020B0604020202020204" pitchFamily="34" charset="0"/>
              <a:cs typeface="Arial" panose="020B0604020202020204" pitchFamily="34" charset="0"/>
            </a:endParaRPr>
          </a:p>
        </p:txBody>
      </p:sp>
      <p:pic>
        <p:nvPicPr>
          <p:cNvPr id="4" name="Picture 4"/>
          <p:cNvPicPr>
            <a:picLocks noChangeAspect="1" noChangeArrowheads="1"/>
          </p:cNvPicPr>
          <p:nvPr/>
        </p:nvPicPr>
        <p:blipFill>
          <a:blip r:embed="rId2" cstate="print"/>
          <a:srcRect/>
          <a:stretch>
            <a:fillRect/>
          </a:stretch>
        </p:blipFill>
        <p:spPr bwMode="auto">
          <a:xfrm>
            <a:off x="123825" y="1298575"/>
            <a:ext cx="4687909" cy="3131757"/>
          </a:xfrm>
          <a:prstGeom prst="rect">
            <a:avLst/>
          </a:prstGeom>
          <a:noFill/>
          <a:ln w="9525">
            <a:noFill/>
            <a:miter lim="800000"/>
            <a:headEnd/>
            <a:tailEnd/>
          </a:ln>
          <a:effectLst/>
        </p:spPr>
      </p:pic>
      <p:sp>
        <p:nvSpPr>
          <p:cNvPr id="5" name="Rectangle 5"/>
          <p:cNvSpPr>
            <a:spLocks noChangeArrowheads="1"/>
          </p:cNvSpPr>
          <p:nvPr/>
        </p:nvSpPr>
        <p:spPr bwMode="auto">
          <a:xfrm>
            <a:off x="-152400" y="4411663"/>
            <a:ext cx="5364163" cy="2045432"/>
          </a:xfrm>
          <a:prstGeom prst="rect">
            <a:avLst/>
          </a:prstGeom>
          <a:noFill/>
          <a:ln w="9525">
            <a:noFill/>
            <a:miter lim="800000"/>
            <a:headEnd/>
            <a:tailEnd/>
          </a:ln>
          <a:effectLst/>
        </p:spPr>
        <p:txBody>
          <a:bodyPr lIns="457200" tIns="274320" rIns="457200" bIns="44450">
            <a:spAutoFit/>
          </a:bodyPr>
          <a:lstStyle/>
          <a:p>
            <a:pPr marL="225425" indent="-225425" defTabSz="885825">
              <a:spcBef>
                <a:spcPct val="20000"/>
              </a:spcBef>
              <a:buClr>
                <a:schemeClr val="tx2"/>
              </a:buClr>
              <a:buFont typeface="Arial" pitchFamily="34" charset="0"/>
              <a:buChar char="•"/>
            </a:pPr>
            <a:r>
              <a:rPr lang="en-US" sz="1600" kern="0" dirty="0">
                <a:latin typeface="Arial" panose="020B0604020202020204" pitchFamily="34" charset="0"/>
                <a:cs typeface="Arial" panose="020B0604020202020204" pitchFamily="34" charset="0"/>
              </a:rPr>
              <a:t>An event step simulation waits for the next event </a:t>
            </a:r>
            <a:r>
              <a:rPr lang="en-US" sz="1600" b="0" dirty="0">
                <a:solidFill>
                  <a:srgbClr val="000000"/>
                </a:solidFill>
                <a:latin typeface="Arial" panose="020B0604020202020204" pitchFamily="34" charset="0"/>
                <a:cs typeface="Arial" panose="020B0604020202020204" pitchFamily="34" charset="0"/>
              </a:rPr>
              <a:t>by peeking at the </a:t>
            </a:r>
            <a:r>
              <a:rPr lang="en-US" sz="1600" dirty="0" smtClean="0">
                <a:solidFill>
                  <a:srgbClr val="000000"/>
                </a:solidFill>
                <a:latin typeface="Arial" panose="020B0604020202020204" pitchFamily="34" charset="0"/>
                <a:cs typeface="Arial" panose="020B0604020202020204" pitchFamily="34" charset="0"/>
              </a:rPr>
              <a:t>front</a:t>
            </a:r>
            <a:r>
              <a:rPr lang="en-US" sz="1600" b="0" dirty="0" smtClean="0">
                <a:solidFill>
                  <a:srgbClr val="000000"/>
                </a:solidFill>
                <a:latin typeface="Arial" panose="020B0604020202020204" pitchFamily="34" charset="0"/>
                <a:cs typeface="Arial" panose="020B0604020202020204" pitchFamily="34" charset="0"/>
              </a:rPr>
              <a:t> </a:t>
            </a:r>
            <a:r>
              <a:rPr lang="en-US" sz="1600" b="0" dirty="0">
                <a:solidFill>
                  <a:srgbClr val="000000"/>
                </a:solidFill>
                <a:latin typeface="Arial" panose="020B0604020202020204" pitchFamily="34" charset="0"/>
                <a:cs typeface="Arial" panose="020B0604020202020204" pitchFamily="34" charset="0"/>
              </a:rPr>
              <a:t>of the event queue. Both the event step and frame step simulation objects dispatch events during calls to the </a:t>
            </a:r>
            <a:r>
              <a:rPr lang="en-US" sz="1600" b="1" i="1" dirty="0" err="1" smtClean="0">
                <a:solidFill>
                  <a:srgbClr val="000000"/>
                </a:solidFill>
                <a:latin typeface="Arial" panose="020B0604020202020204" pitchFamily="34" charset="0"/>
                <a:cs typeface="Arial" panose="020B0604020202020204" pitchFamily="34" charset="0"/>
              </a:rPr>
              <a:t>AdvanceTime</a:t>
            </a:r>
            <a:r>
              <a:rPr lang="en-US" sz="1600" b="0" dirty="0" smtClean="0">
                <a:solidFill>
                  <a:srgbClr val="000000"/>
                </a:solidFill>
                <a:latin typeface="Arial" panose="020B0604020202020204" pitchFamily="34" charset="0"/>
                <a:cs typeface="Arial" panose="020B0604020202020204" pitchFamily="34" charset="0"/>
              </a:rPr>
              <a:t> </a:t>
            </a:r>
            <a:r>
              <a:rPr lang="en-US" sz="1600" b="0" dirty="0">
                <a:solidFill>
                  <a:srgbClr val="000000"/>
                </a:solidFill>
                <a:latin typeface="Arial" panose="020B0604020202020204" pitchFamily="34" charset="0"/>
                <a:cs typeface="Arial" panose="020B0604020202020204" pitchFamily="34" charset="0"/>
              </a:rPr>
              <a:t>method. Events are popped off the queue and their </a:t>
            </a:r>
            <a:r>
              <a:rPr lang="en-US" sz="1600" b="1" i="1" dirty="0" smtClean="0">
                <a:solidFill>
                  <a:srgbClr val="000000"/>
                </a:solidFill>
                <a:latin typeface="Arial" panose="020B0604020202020204" pitchFamily="34" charset="0"/>
                <a:cs typeface="Arial" panose="020B0604020202020204" pitchFamily="34" charset="0"/>
              </a:rPr>
              <a:t>Execute</a:t>
            </a:r>
            <a:r>
              <a:rPr lang="en-US" sz="1600" dirty="0">
                <a:solidFill>
                  <a:srgbClr val="000000"/>
                </a:solidFill>
                <a:latin typeface="Arial" panose="020B0604020202020204" pitchFamily="34" charset="0"/>
                <a:cs typeface="Arial" panose="020B0604020202020204" pitchFamily="34" charset="0"/>
              </a:rPr>
              <a:t> </a:t>
            </a:r>
            <a:r>
              <a:rPr lang="en-US" sz="1600" b="0" dirty="0" smtClean="0">
                <a:solidFill>
                  <a:srgbClr val="000000"/>
                </a:solidFill>
                <a:latin typeface="Arial" panose="020B0604020202020204" pitchFamily="34" charset="0"/>
                <a:cs typeface="Arial" panose="020B0604020202020204" pitchFamily="34" charset="0"/>
              </a:rPr>
              <a:t>method </a:t>
            </a:r>
            <a:r>
              <a:rPr lang="en-US" sz="1600" b="0" dirty="0">
                <a:solidFill>
                  <a:srgbClr val="000000"/>
                </a:solidFill>
                <a:latin typeface="Arial" panose="020B0604020202020204" pitchFamily="34" charset="0"/>
                <a:cs typeface="Arial" panose="020B0604020202020204" pitchFamily="34" charset="0"/>
              </a:rPr>
              <a:t>called. </a:t>
            </a:r>
          </a:p>
        </p:txBody>
      </p:sp>
      <p:pic>
        <p:nvPicPr>
          <p:cNvPr id="7" name="Picture 2" descr="C:\Users\M272210\Documents\MORSS\Event.png"/>
          <p:cNvPicPr>
            <a:picLocks noChangeAspect="1" noChangeArrowheads="1"/>
          </p:cNvPicPr>
          <p:nvPr/>
        </p:nvPicPr>
        <p:blipFill>
          <a:blip r:embed="rId3" cstate="print"/>
          <a:srcRect l="8078" t="-3686" r="4236"/>
          <a:stretch>
            <a:fillRect/>
          </a:stretch>
        </p:blipFill>
        <p:spPr bwMode="auto">
          <a:xfrm>
            <a:off x="7467600" y="5334000"/>
            <a:ext cx="1066800" cy="847513"/>
          </a:xfrm>
          <a:prstGeom prst="rect">
            <a:avLst/>
          </a:prstGeom>
          <a:noFill/>
          <a:ln>
            <a:solidFill>
              <a:schemeClr val="tx1"/>
            </a:solidFill>
          </a:ln>
        </p:spPr>
      </p:pic>
    </p:spTree>
    <p:extLst>
      <p:ext uri="{BB962C8B-B14F-4D97-AF65-F5344CB8AC3E}">
        <p14:creationId xmlns:p14="http://schemas.microsoft.com/office/powerpoint/2010/main" val="16416012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Event Management</a:t>
            </a:r>
            <a:endParaRPr lang="en-US" dirty="0"/>
          </a:p>
        </p:txBody>
      </p:sp>
      <p:sp>
        <p:nvSpPr>
          <p:cNvPr id="2" name="Content Placeholder 1"/>
          <p:cNvSpPr>
            <a:spLocks noGrp="1"/>
          </p:cNvSpPr>
          <p:nvPr>
            <p:ph idx="1"/>
          </p:nvPr>
        </p:nvSpPr>
        <p:spPr>
          <a:xfrm>
            <a:off x="457200" y="1138407"/>
            <a:ext cx="8229600" cy="5349799"/>
          </a:xfrm>
        </p:spPr>
        <p:txBody>
          <a:bodyPr>
            <a:normAutofit fontScale="77500" lnSpcReduction="20000"/>
          </a:bodyPr>
          <a:lstStyle/>
          <a:p>
            <a:r>
              <a:rPr lang="en-US" b="0" dirty="0" smtClean="0"/>
              <a:t>Due to the </a:t>
            </a:r>
            <a:r>
              <a:rPr lang="en-US" b="0" dirty="0" err="1" smtClean="0"/>
              <a:t>Phaser</a:t>
            </a:r>
            <a:r>
              <a:rPr lang="en-US" b="0" dirty="0" smtClean="0"/>
              <a:t> firing over some time interval (</a:t>
            </a:r>
            <a:r>
              <a:rPr lang="en-US" dirty="0" err="1" smtClean="0"/>
              <a:t>fire_duration</a:t>
            </a:r>
            <a:r>
              <a:rPr lang="en-US" b="0" dirty="0" smtClean="0"/>
              <a:t>), we’ll need to tell AFSIM to revisit our model periodically (</a:t>
            </a:r>
            <a:r>
              <a:rPr lang="en-US" dirty="0" err="1" smtClean="0"/>
              <a:t>fire_integration_interval</a:t>
            </a:r>
            <a:r>
              <a:rPr lang="en-US" b="0" dirty="0" smtClean="0"/>
              <a:t>) to recalculate damage.</a:t>
            </a:r>
          </a:p>
          <a:p>
            <a:pPr lvl="1">
              <a:lnSpc>
                <a:spcPct val="120000"/>
              </a:lnSpc>
            </a:pPr>
            <a:r>
              <a:rPr lang="en-US" b="0" dirty="0" smtClean="0"/>
              <a:t>Different from most explicit weapons that apply their effects instantly, like an explosion.</a:t>
            </a:r>
          </a:p>
          <a:p>
            <a:pPr lvl="1"/>
            <a:endParaRPr lang="en-US" b="0" dirty="0" smtClean="0"/>
          </a:p>
          <a:p>
            <a:r>
              <a:rPr lang="en-US" b="0" dirty="0" smtClean="0"/>
              <a:t>Initial firing of the weapon will be handled by a Task Processor or call to </a:t>
            </a:r>
            <a:r>
              <a:rPr lang="en-US" dirty="0" err="1" smtClean="0"/>
              <a:t>WsfWeapon.Fire</a:t>
            </a:r>
            <a:r>
              <a:rPr lang="en-US" b="0" dirty="0" smtClean="0"/>
              <a:t>.</a:t>
            </a:r>
          </a:p>
          <a:p>
            <a:r>
              <a:rPr lang="en-US" b="0" dirty="0" smtClean="0"/>
              <a:t>Internal to </a:t>
            </a:r>
            <a:r>
              <a:rPr lang="en-US" dirty="0" err="1" smtClean="0"/>
              <a:t>PhaserWeapon</a:t>
            </a:r>
            <a:r>
              <a:rPr lang="en-US" b="0" dirty="0" smtClean="0"/>
              <a:t>, determine if </a:t>
            </a:r>
            <a:r>
              <a:rPr lang="en-US" dirty="0" err="1" smtClean="0"/>
              <a:t>fire_duration</a:t>
            </a:r>
            <a:r>
              <a:rPr lang="en-US" b="0" dirty="0" smtClean="0"/>
              <a:t> has expired.  If not, create a new event (</a:t>
            </a:r>
            <a:r>
              <a:rPr lang="en-US" dirty="0" err="1" smtClean="0"/>
              <a:t>PhaserWeapon</a:t>
            </a:r>
            <a:r>
              <a:rPr lang="en-US" dirty="0" smtClean="0"/>
              <a:t>::</a:t>
            </a:r>
            <a:r>
              <a:rPr lang="en-US" dirty="0" err="1" smtClean="0"/>
              <a:t>FireUpdateEvent</a:t>
            </a:r>
            <a:r>
              <a:rPr lang="en-US" b="0" dirty="0" smtClean="0"/>
              <a:t>) and schedule it for </a:t>
            </a:r>
            <a:r>
              <a:rPr lang="en-US" dirty="0" err="1" smtClean="0"/>
              <a:t>fire_integration_interval</a:t>
            </a:r>
            <a:r>
              <a:rPr lang="en-US" b="0" dirty="0" smtClean="0"/>
              <a:t> seconds after the current sim time.</a:t>
            </a:r>
          </a:p>
          <a:p>
            <a:r>
              <a:rPr lang="en-US" dirty="0" err="1" smtClean="0"/>
              <a:t>WsfEvent</a:t>
            </a:r>
            <a:r>
              <a:rPr lang="en-US" b="0" dirty="0" smtClean="0"/>
              <a:t> and all subclasses have an </a:t>
            </a:r>
            <a:r>
              <a:rPr lang="en-US" b="0" dirty="0" err="1" smtClean="0"/>
              <a:t>enum</a:t>
            </a:r>
            <a:r>
              <a:rPr lang="en-US" b="0" dirty="0" smtClean="0"/>
              <a:t> value </a:t>
            </a:r>
            <a:r>
              <a:rPr lang="en-US" dirty="0" err="1" smtClean="0"/>
              <a:t>EventDisposition</a:t>
            </a:r>
            <a:r>
              <a:rPr lang="en-US" b="0" dirty="0" smtClean="0"/>
              <a:t> that marks the status of the event for </a:t>
            </a:r>
            <a:r>
              <a:rPr lang="en-US" dirty="0" err="1" smtClean="0"/>
              <a:t>WsfEventManager</a:t>
            </a:r>
            <a:r>
              <a:rPr lang="en-US" b="0" dirty="0" smtClean="0"/>
              <a:t>:</a:t>
            </a:r>
          </a:p>
          <a:p>
            <a:pPr lvl="1">
              <a:lnSpc>
                <a:spcPct val="120000"/>
              </a:lnSpc>
            </a:pPr>
            <a:r>
              <a:rPr lang="en-US" dirty="0" err="1" smtClean="0"/>
              <a:t>cDELETE</a:t>
            </a:r>
            <a:r>
              <a:rPr lang="en-US" b="0" dirty="0" smtClean="0"/>
              <a:t> – Delete this event.</a:t>
            </a:r>
          </a:p>
          <a:p>
            <a:pPr lvl="1">
              <a:lnSpc>
                <a:spcPct val="120000"/>
              </a:lnSpc>
            </a:pPr>
            <a:r>
              <a:rPr lang="en-US" dirty="0" err="1" smtClean="0"/>
              <a:t>cRESCHEDULE</a:t>
            </a:r>
            <a:r>
              <a:rPr lang="en-US" b="0" dirty="0" smtClean="0"/>
              <a:t> – Reschedule for some future time.</a:t>
            </a:r>
            <a:endParaRPr lang="en-US" b="0" dirty="0"/>
          </a:p>
        </p:txBody>
      </p:sp>
    </p:spTree>
    <p:extLst>
      <p:ext uri="{BB962C8B-B14F-4D97-AF65-F5344CB8AC3E}">
        <p14:creationId xmlns:p14="http://schemas.microsoft.com/office/powerpoint/2010/main" val="69503115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Event Scheduling</a:t>
            </a:r>
            <a:endParaRPr lang="en-US" dirty="0"/>
          </a:p>
        </p:txBody>
      </p:sp>
      <p:sp>
        <p:nvSpPr>
          <p:cNvPr id="2" name="Content Placeholder 1"/>
          <p:cNvSpPr>
            <a:spLocks noGrp="1"/>
          </p:cNvSpPr>
          <p:nvPr>
            <p:ph idx="1"/>
          </p:nvPr>
        </p:nvSpPr>
        <p:spPr>
          <a:xfrm>
            <a:off x="457200" y="1447800"/>
            <a:ext cx="8229600" cy="4525963"/>
          </a:xfrm>
        </p:spPr>
        <p:txBody>
          <a:bodyPr/>
          <a:lstStyle/>
          <a:p>
            <a:endParaRPr lang="en-US"/>
          </a:p>
        </p:txBody>
      </p:sp>
      <p:sp>
        <p:nvSpPr>
          <p:cNvPr id="45" name="Rounded Rectangle 44"/>
          <p:cNvSpPr/>
          <p:nvPr/>
        </p:nvSpPr>
        <p:spPr>
          <a:xfrm>
            <a:off x="3022600" y="1287928"/>
            <a:ext cx="2921000" cy="4427069"/>
          </a:xfrm>
          <a:prstGeom prst="roundRect">
            <a:avLst/>
          </a:prstGeom>
          <a:gradFill rotWithShape="1">
            <a:gsLst>
              <a:gs pos="0">
                <a:srgbClr val="C0504D">
                  <a:tint val="50000"/>
                  <a:satMod val="300000"/>
                </a:srgbClr>
              </a:gs>
              <a:gs pos="35000">
                <a:srgbClr val="C0504D">
                  <a:tint val="37000"/>
                  <a:satMod val="300000"/>
                </a:srgbClr>
              </a:gs>
              <a:gs pos="100000">
                <a:srgbClr val="C0504D">
                  <a:tint val="15000"/>
                  <a:satMod val="350000"/>
                </a:srgbClr>
              </a:gs>
            </a:gsLst>
            <a:lin ang="16200000" scaled="1"/>
          </a:gradFill>
          <a:ln w="9525" cap="flat" cmpd="sng" algn="ctr">
            <a:solidFill>
              <a:srgbClr val="C0504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smtClean="0">
              <a:ln>
                <a:noFill/>
              </a:ln>
              <a:solidFill>
                <a:prstClr val="black"/>
              </a:solidFill>
              <a:effectLst/>
              <a:uLnTx/>
              <a:uFillTx/>
              <a:latin typeface="Calibri"/>
              <a:ea typeface="+mn-ea"/>
              <a:cs typeface="+mn-cs"/>
            </a:endParaRPr>
          </a:p>
        </p:txBody>
      </p:sp>
      <p:sp>
        <p:nvSpPr>
          <p:cNvPr id="46" name="TextBox 45"/>
          <p:cNvSpPr txBox="1"/>
          <p:nvPr/>
        </p:nvSpPr>
        <p:spPr>
          <a:xfrm>
            <a:off x="3937000" y="1440328"/>
            <a:ext cx="1244600" cy="400110"/>
          </a:xfrm>
          <a:prstGeom prst="rect">
            <a:avLst/>
          </a:prstGeom>
          <a:noFill/>
        </p:spPr>
        <p:txBody>
          <a:bodyPr wrap="square" rtlCol="0">
            <a:spAutoFit/>
          </a:bodyPr>
          <a:lstStyle/>
          <a:p>
            <a:r>
              <a:rPr lang="en-US" sz="2000" b="1" dirty="0" smtClean="0">
                <a:solidFill>
                  <a:prstClr val="black"/>
                </a:solidFill>
                <a:latin typeface="Calibri"/>
              </a:rPr>
              <a:t>mission</a:t>
            </a:r>
            <a:endParaRPr lang="en-US" sz="2000" b="1" dirty="0">
              <a:solidFill>
                <a:prstClr val="black"/>
              </a:solidFill>
              <a:latin typeface="Calibri"/>
            </a:endParaRPr>
          </a:p>
        </p:txBody>
      </p:sp>
      <p:sp>
        <p:nvSpPr>
          <p:cNvPr id="47" name="Rounded Rectangle 46"/>
          <p:cNvSpPr/>
          <p:nvPr/>
        </p:nvSpPr>
        <p:spPr>
          <a:xfrm>
            <a:off x="3300791" y="1981198"/>
            <a:ext cx="2364619" cy="3463492"/>
          </a:xfrm>
          <a:prstGeom prst="round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smtClean="0">
              <a:ln>
                <a:noFill/>
              </a:ln>
              <a:solidFill>
                <a:prstClr val="black"/>
              </a:solidFill>
              <a:effectLst/>
              <a:uLnTx/>
              <a:uFillTx/>
              <a:latin typeface="Calibri"/>
              <a:ea typeface="+mn-ea"/>
              <a:cs typeface="+mn-cs"/>
            </a:endParaRPr>
          </a:p>
        </p:txBody>
      </p:sp>
      <p:sp>
        <p:nvSpPr>
          <p:cNvPr id="48" name="TextBox 47"/>
          <p:cNvSpPr txBox="1"/>
          <p:nvPr/>
        </p:nvSpPr>
        <p:spPr>
          <a:xfrm>
            <a:off x="3556000" y="2133597"/>
            <a:ext cx="2016881" cy="584775"/>
          </a:xfrm>
          <a:prstGeom prst="rect">
            <a:avLst/>
          </a:prstGeom>
          <a:noFill/>
        </p:spPr>
        <p:txBody>
          <a:bodyPr wrap="square" rtlCol="0">
            <a:spAutoFit/>
          </a:bodyPr>
          <a:lstStyle/>
          <a:p>
            <a:pPr algn="ctr"/>
            <a:r>
              <a:rPr lang="en-US" sz="1600" b="1" dirty="0" smtClean="0">
                <a:solidFill>
                  <a:prstClr val="black"/>
                </a:solidFill>
                <a:latin typeface="Calibri"/>
              </a:rPr>
              <a:t>Event Manager</a:t>
            </a:r>
          </a:p>
          <a:p>
            <a:pPr algn="ctr"/>
            <a:r>
              <a:rPr lang="en-US" sz="1600" i="1" dirty="0" err="1" smtClean="0">
                <a:solidFill>
                  <a:prstClr val="black"/>
                </a:solidFill>
                <a:latin typeface="Calibri"/>
              </a:rPr>
              <a:t>WsfEventManager</a:t>
            </a:r>
            <a:endParaRPr lang="en-US" sz="1600" i="1" dirty="0" smtClean="0">
              <a:solidFill>
                <a:prstClr val="black"/>
              </a:solidFill>
              <a:latin typeface="Calibri"/>
            </a:endParaRPr>
          </a:p>
        </p:txBody>
      </p:sp>
      <p:sp>
        <p:nvSpPr>
          <p:cNvPr id="49" name="TextBox 48"/>
          <p:cNvSpPr txBox="1"/>
          <p:nvPr/>
        </p:nvSpPr>
        <p:spPr>
          <a:xfrm>
            <a:off x="3734405" y="2819397"/>
            <a:ext cx="1599595" cy="307777"/>
          </a:xfrm>
          <a:prstGeom prst="rect">
            <a:avLst/>
          </a:prstGeom>
          <a:noFill/>
        </p:spPr>
        <p:txBody>
          <a:bodyPr wrap="square" rtlCol="0">
            <a:spAutoFit/>
          </a:bodyPr>
          <a:lstStyle/>
          <a:p>
            <a:pPr algn="ctr"/>
            <a:r>
              <a:rPr lang="en-US" sz="1400" dirty="0" smtClean="0">
                <a:solidFill>
                  <a:prstClr val="black"/>
                </a:solidFill>
                <a:latin typeface="Calibri"/>
              </a:rPr>
              <a:t>Event Queue</a:t>
            </a:r>
          </a:p>
        </p:txBody>
      </p:sp>
      <p:sp>
        <p:nvSpPr>
          <p:cNvPr id="57" name="Rectangle 56"/>
          <p:cNvSpPr/>
          <p:nvPr/>
        </p:nvSpPr>
        <p:spPr>
          <a:xfrm>
            <a:off x="3509434" y="3124197"/>
            <a:ext cx="1947333" cy="22301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err="1" smtClean="0">
                <a:ln>
                  <a:noFill/>
                </a:ln>
                <a:solidFill>
                  <a:prstClr val="black"/>
                </a:solidFill>
                <a:effectLst/>
                <a:uLnTx/>
                <a:uFillTx/>
                <a:latin typeface="Calibri"/>
                <a:ea typeface="+mn-ea"/>
                <a:cs typeface="+mn-cs"/>
              </a:rPr>
              <a:t>WsfEvent</a:t>
            </a:r>
            <a:r>
              <a:rPr kumimoji="0" lang="en-US" sz="1200" b="0" i="1" u="none" strike="noStrike" kern="0" cap="none" spc="0" normalizeH="0" baseline="0" noProof="0" dirty="0" smtClean="0">
                <a:ln>
                  <a:noFill/>
                </a:ln>
                <a:solidFill>
                  <a:prstClr val="black"/>
                </a:solidFill>
                <a:effectLst/>
                <a:uLnTx/>
                <a:uFillTx/>
                <a:latin typeface="Calibri"/>
                <a:ea typeface="+mn-ea"/>
                <a:cs typeface="+mn-cs"/>
              </a:rPr>
              <a:t> – *</a:t>
            </a:r>
            <a:r>
              <a:rPr kumimoji="0" lang="en-US" sz="1200" b="1" i="0" u="none" strike="noStrike" kern="0" cap="none" spc="0" normalizeH="0" baseline="0" noProof="0" dirty="0" smtClean="0">
                <a:ln>
                  <a:noFill/>
                </a:ln>
                <a:solidFill>
                  <a:prstClr val="black"/>
                </a:solidFill>
                <a:effectLst/>
                <a:uLnTx/>
                <a:uFillTx/>
                <a:latin typeface="Calibri"/>
                <a:ea typeface="+mn-ea"/>
                <a:cs typeface="+mn-cs"/>
              </a:rPr>
              <a:t>Fire Weapon</a:t>
            </a:r>
            <a:r>
              <a:rPr kumimoji="0" lang="en-US" sz="1200" b="0" i="0" u="none" strike="noStrike" kern="0" cap="none" spc="0" normalizeH="0" baseline="0" noProof="0" dirty="0" smtClean="0">
                <a:ln>
                  <a:noFill/>
                </a:ln>
                <a:solidFill>
                  <a:prstClr val="black"/>
                </a:solidFill>
                <a:effectLst/>
                <a:uLnTx/>
                <a:uFillTx/>
                <a:latin typeface="Calibri"/>
                <a:ea typeface="+mn-ea"/>
                <a:cs typeface="+mn-cs"/>
              </a:rPr>
              <a:t>*</a:t>
            </a:r>
            <a:endParaRPr kumimoji="0" lang="en-US" sz="1200" b="0" i="1" u="none" strike="noStrike" kern="0" cap="none" spc="0" normalizeH="0" baseline="0" noProof="0" dirty="0" smtClean="0">
              <a:ln>
                <a:noFill/>
              </a:ln>
              <a:solidFill>
                <a:prstClr val="black"/>
              </a:solidFill>
              <a:effectLst/>
              <a:uLnTx/>
              <a:uFillTx/>
              <a:latin typeface="Calibri"/>
              <a:ea typeface="+mn-ea"/>
              <a:cs typeface="+mn-cs"/>
            </a:endParaRPr>
          </a:p>
        </p:txBody>
      </p:sp>
      <p:sp>
        <p:nvSpPr>
          <p:cNvPr id="66" name="Rectangle 65"/>
          <p:cNvSpPr/>
          <p:nvPr/>
        </p:nvSpPr>
        <p:spPr>
          <a:xfrm>
            <a:off x="3509434" y="4958587"/>
            <a:ext cx="1947333" cy="22301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prstClr val="black"/>
                </a:solidFill>
                <a:effectLst/>
                <a:uLnTx/>
                <a:uFillTx/>
                <a:latin typeface="Calibri"/>
                <a:ea typeface="+mn-ea"/>
                <a:cs typeface="+mn-cs"/>
              </a:rPr>
              <a:t>…</a:t>
            </a:r>
          </a:p>
        </p:txBody>
      </p:sp>
      <p:sp>
        <p:nvSpPr>
          <p:cNvPr id="67" name="Rectangle 66"/>
          <p:cNvSpPr/>
          <p:nvPr/>
        </p:nvSpPr>
        <p:spPr>
          <a:xfrm>
            <a:off x="3509434" y="3358387"/>
            <a:ext cx="1947333" cy="22301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prstClr val="black"/>
                </a:solidFill>
                <a:effectLst/>
                <a:uLnTx/>
                <a:uFillTx/>
                <a:latin typeface="Calibri"/>
                <a:ea typeface="+mn-ea"/>
                <a:cs typeface="+mn-cs"/>
              </a:rPr>
              <a:t>(</a:t>
            </a:r>
            <a:r>
              <a:rPr kumimoji="0" lang="en-US" sz="1200" b="0" i="1" u="none" strike="noStrike" kern="0" cap="none" spc="0" normalizeH="0" baseline="0" noProof="0" dirty="0" err="1" smtClean="0">
                <a:ln>
                  <a:noFill/>
                </a:ln>
                <a:solidFill>
                  <a:prstClr val="black"/>
                </a:solidFill>
                <a:effectLst/>
                <a:uLnTx/>
                <a:uFillTx/>
                <a:latin typeface="Calibri"/>
                <a:ea typeface="+mn-ea"/>
                <a:cs typeface="+mn-cs"/>
              </a:rPr>
              <a:t>WsfEvent</a:t>
            </a:r>
            <a:r>
              <a:rPr kumimoji="0" lang="en-US" sz="1200" b="0" i="1" u="none" strike="noStrike" kern="0" cap="none" spc="0" normalizeH="0" baseline="0" noProof="0" dirty="0" smtClean="0">
                <a:ln>
                  <a:noFill/>
                </a:ln>
                <a:solidFill>
                  <a:prstClr val="black"/>
                </a:solidFill>
                <a:effectLst/>
                <a:uLnTx/>
                <a:uFillTx/>
                <a:latin typeface="Calibri"/>
                <a:ea typeface="+mn-ea"/>
                <a:cs typeface="+mn-cs"/>
              </a:rPr>
              <a:t>)</a:t>
            </a:r>
          </a:p>
        </p:txBody>
      </p:sp>
      <p:sp>
        <p:nvSpPr>
          <p:cNvPr id="68" name="Rectangle 67"/>
          <p:cNvSpPr/>
          <p:nvPr/>
        </p:nvSpPr>
        <p:spPr>
          <a:xfrm>
            <a:off x="3509434" y="3592577"/>
            <a:ext cx="1947333" cy="22301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prstClr val="black"/>
                </a:solidFill>
                <a:effectLst/>
                <a:uLnTx/>
                <a:uFillTx/>
                <a:latin typeface="Calibri"/>
                <a:ea typeface="+mn-ea"/>
                <a:cs typeface="+mn-cs"/>
              </a:rPr>
              <a:t>(</a:t>
            </a:r>
            <a:r>
              <a:rPr kumimoji="0" lang="en-US" sz="1200" b="0" i="1" u="none" strike="noStrike" kern="0" cap="none" spc="0" normalizeH="0" baseline="0" noProof="0" dirty="0" err="1" smtClean="0">
                <a:ln>
                  <a:noFill/>
                </a:ln>
                <a:solidFill>
                  <a:prstClr val="black"/>
                </a:solidFill>
                <a:effectLst/>
                <a:uLnTx/>
                <a:uFillTx/>
                <a:latin typeface="Calibri"/>
                <a:ea typeface="+mn-ea"/>
                <a:cs typeface="+mn-cs"/>
              </a:rPr>
              <a:t>WsfEvent</a:t>
            </a:r>
            <a:r>
              <a:rPr kumimoji="0" lang="en-US" sz="1200" b="0" i="1" u="none" strike="noStrike" kern="0" cap="none" spc="0" normalizeH="0" baseline="0" noProof="0" dirty="0" smtClean="0">
                <a:ln>
                  <a:noFill/>
                </a:ln>
                <a:solidFill>
                  <a:prstClr val="black"/>
                </a:solidFill>
                <a:effectLst/>
                <a:uLnTx/>
                <a:uFillTx/>
                <a:latin typeface="Calibri"/>
                <a:ea typeface="+mn-ea"/>
                <a:cs typeface="+mn-cs"/>
              </a:rPr>
              <a:t>)</a:t>
            </a:r>
          </a:p>
        </p:txBody>
      </p:sp>
      <p:sp>
        <p:nvSpPr>
          <p:cNvPr id="69" name="Rectangle 68"/>
          <p:cNvSpPr/>
          <p:nvPr/>
        </p:nvSpPr>
        <p:spPr>
          <a:xfrm>
            <a:off x="3509434" y="3821177"/>
            <a:ext cx="1947333" cy="22301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prstClr val="black"/>
                </a:solidFill>
                <a:effectLst/>
                <a:uLnTx/>
                <a:uFillTx/>
                <a:latin typeface="Calibri"/>
                <a:ea typeface="+mn-ea"/>
                <a:cs typeface="+mn-cs"/>
              </a:rPr>
              <a:t>(</a:t>
            </a:r>
            <a:r>
              <a:rPr kumimoji="0" lang="en-US" sz="1200" b="0" i="1" u="none" strike="noStrike" kern="0" cap="none" spc="0" normalizeH="0" baseline="0" noProof="0" dirty="0" err="1" smtClean="0">
                <a:ln>
                  <a:noFill/>
                </a:ln>
                <a:solidFill>
                  <a:prstClr val="black"/>
                </a:solidFill>
                <a:effectLst/>
                <a:uLnTx/>
                <a:uFillTx/>
                <a:latin typeface="Calibri"/>
                <a:ea typeface="+mn-ea"/>
                <a:cs typeface="+mn-cs"/>
              </a:rPr>
              <a:t>WsfEvent</a:t>
            </a:r>
            <a:r>
              <a:rPr kumimoji="0" lang="en-US" sz="1200" b="0" i="1" u="none" strike="noStrike" kern="0" cap="none" spc="0" normalizeH="0" baseline="0" noProof="0" dirty="0" smtClean="0">
                <a:ln>
                  <a:noFill/>
                </a:ln>
                <a:solidFill>
                  <a:prstClr val="black"/>
                </a:solidFill>
                <a:effectLst/>
                <a:uLnTx/>
                <a:uFillTx/>
                <a:latin typeface="Calibri"/>
                <a:ea typeface="+mn-ea"/>
                <a:cs typeface="+mn-cs"/>
              </a:rPr>
              <a:t>)</a:t>
            </a:r>
          </a:p>
        </p:txBody>
      </p:sp>
      <p:sp>
        <p:nvSpPr>
          <p:cNvPr id="70" name="Rectangle 69"/>
          <p:cNvSpPr/>
          <p:nvPr/>
        </p:nvSpPr>
        <p:spPr>
          <a:xfrm>
            <a:off x="3509434" y="4049777"/>
            <a:ext cx="1947333" cy="22301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prstClr val="black"/>
                </a:solidFill>
                <a:effectLst/>
                <a:uLnTx/>
                <a:uFillTx/>
                <a:latin typeface="Calibri"/>
                <a:ea typeface="+mn-ea"/>
                <a:cs typeface="+mn-cs"/>
              </a:rPr>
              <a:t>(</a:t>
            </a:r>
            <a:r>
              <a:rPr kumimoji="0" lang="en-US" sz="1200" b="0" i="1" u="none" strike="noStrike" kern="0" cap="none" spc="0" normalizeH="0" baseline="0" noProof="0" dirty="0" err="1" smtClean="0">
                <a:ln>
                  <a:noFill/>
                </a:ln>
                <a:solidFill>
                  <a:prstClr val="black"/>
                </a:solidFill>
                <a:effectLst/>
                <a:uLnTx/>
                <a:uFillTx/>
                <a:latin typeface="Calibri"/>
                <a:ea typeface="+mn-ea"/>
                <a:cs typeface="+mn-cs"/>
              </a:rPr>
              <a:t>WsfEvent</a:t>
            </a:r>
            <a:r>
              <a:rPr kumimoji="0" lang="en-US" sz="1200" b="0" i="1" u="none" strike="noStrike" kern="0" cap="none" spc="0" normalizeH="0" baseline="0" noProof="0" dirty="0" smtClean="0">
                <a:ln>
                  <a:noFill/>
                </a:ln>
                <a:solidFill>
                  <a:prstClr val="black"/>
                </a:solidFill>
                <a:effectLst/>
                <a:uLnTx/>
                <a:uFillTx/>
                <a:latin typeface="Calibri"/>
                <a:ea typeface="+mn-ea"/>
                <a:cs typeface="+mn-cs"/>
              </a:rPr>
              <a:t>)</a:t>
            </a:r>
          </a:p>
        </p:txBody>
      </p:sp>
      <p:sp>
        <p:nvSpPr>
          <p:cNvPr id="71" name="Rectangle 70"/>
          <p:cNvSpPr/>
          <p:nvPr/>
        </p:nvSpPr>
        <p:spPr>
          <a:xfrm>
            <a:off x="3509434" y="4272787"/>
            <a:ext cx="1947333" cy="22301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err="1" smtClean="0">
                <a:ln>
                  <a:noFill/>
                </a:ln>
                <a:solidFill>
                  <a:prstClr val="black"/>
                </a:solidFill>
                <a:effectLst/>
                <a:uLnTx/>
                <a:uFillTx/>
                <a:latin typeface="Calibri"/>
                <a:ea typeface="+mn-ea"/>
                <a:cs typeface="+mn-cs"/>
              </a:rPr>
              <a:t>FireUpdateEvent</a:t>
            </a:r>
            <a:endParaRPr kumimoji="0" lang="en-US" sz="1200" b="0" i="1" u="none" strike="noStrike" kern="0" cap="none" spc="0" normalizeH="0" baseline="0" noProof="0" dirty="0" smtClean="0">
              <a:ln>
                <a:noFill/>
              </a:ln>
              <a:solidFill>
                <a:prstClr val="black"/>
              </a:solidFill>
              <a:effectLst/>
              <a:uLnTx/>
              <a:uFillTx/>
              <a:latin typeface="Calibri"/>
              <a:ea typeface="+mn-ea"/>
              <a:cs typeface="+mn-cs"/>
            </a:endParaRPr>
          </a:p>
        </p:txBody>
      </p:sp>
      <p:sp>
        <p:nvSpPr>
          <p:cNvPr id="72" name="Rectangle 71"/>
          <p:cNvSpPr/>
          <p:nvPr/>
        </p:nvSpPr>
        <p:spPr>
          <a:xfrm>
            <a:off x="3509434" y="4506977"/>
            <a:ext cx="1947333" cy="22301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prstClr val="black"/>
                </a:solidFill>
                <a:effectLst/>
                <a:uLnTx/>
                <a:uFillTx/>
                <a:latin typeface="Calibri"/>
                <a:ea typeface="+mn-ea"/>
                <a:cs typeface="+mn-cs"/>
              </a:rPr>
              <a:t>…</a:t>
            </a:r>
          </a:p>
        </p:txBody>
      </p:sp>
      <p:sp>
        <p:nvSpPr>
          <p:cNvPr id="73" name="Rectangle 72"/>
          <p:cNvSpPr/>
          <p:nvPr/>
        </p:nvSpPr>
        <p:spPr>
          <a:xfrm>
            <a:off x="3509434" y="4735577"/>
            <a:ext cx="1947333" cy="223010"/>
          </a:xfrm>
          <a:prstGeom prst="rect">
            <a:avLst/>
          </a:prstGeom>
          <a:gradFill rotWithShape="1">
            <a:gsLst>
              <a:gs pos="0">
                <a:srgbClr val="F79646">
                  <a:tint val="50000"/>
                  <a:satMod val="300000"/>
                </a:srgbClr>
              </a:gs>
              <a:gs pos="35000">
                <a:srgbClr val="F79646">
                  <a:tint val="37000"/>
                  <a:satMod val="300000"/>
                </a:srgbClr>
              </a:gs>
              <a:gs pos="100000">
                <a:srgbClr val="F79646">
                  <a:tint val="15000"/>
                  <a:satMod val="350000"/>
                </a:srgbClr>
              </a:gs>
            </a:gsLst>
            <a:lin ang="16200000" scaled="1"/>
          </a:gradFill>
          <a:ln w="9525" cap="flat" cmpd="sng" algn="ctr">
            <a:solidFill>
              <a:srgbClr val="F79646">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0" i="1" u="none" strike="noStrike" kern="0" cap="none" spc="0" normalizeH="0" baseline="0" noProof="0" dirty="0" smtClean="0">
                <a:ln>
                  <a:noFill/>
                </a:ln>
                <a:solidFill>
                  <a:prstClr val="black"/>
                </a:solidFill>
                <a:effectLst/>
                <a:uLnTx/>
                <a:uFillTx/>
                <a:latin typeface="Calibri"/>
                <a:ea typeface="+mn-ea"/>
                <a:cs typeface="+mn-cs"/>
              </a:rPr>
              <a:t>…</a:t>
            </a:r>
          </a:p>
        </p:txBody>
      </p:sp>
      <p:sp>
        <p:nvSpPr>
          <p:cNvPr id="74" name="Rounded Rectangle 73"/>
          <p:cNvSpPr/>
          <p:nvPr/>
        </p:nvSpPr>
        <p:spPr>
          <a:xfrm>
            <a:off x="169718" y="1828796"/>
            <a:ext cx="2403764" cy="685801"/>
          </a:xfrm>
          <a:prstGeom prst="roundRect">
            <a:avLst/>
          </a:prstGeom>
          <a:noFill/>
          <a:ln w="28575"/>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Time to initially fire.</a:t>
            </a:r>
          </a:p>
          <a:p>
            <a:pPr algn="ctr"/>
            <a:r>
              <a:rPr lang="en-US" sz="1400" dirty="0" smtClean="0"/>
              <a:t>Call </a:t>
            </a:r>
            <a:r>
              <a:rPr lang="en-US" sz="1400" i="1" dirty="0" err="1" smtClean="0">
                <a:solidFill>
                  <a:srgbClr val="FF0000"/>
                </a:solidFill>
              </a:rPr>
              <a:t>WsfEvent</a:t>
            </a:r>
            <a:r>
              <a:rPr lang="en-US" sz="1400" i="1" dirty="0" smtClean="0">
                <a:solidFill>
                  <a:srgbClr val="FF0000"/>
                </a:solidFill>
              </a:rPr>
              <a:t>::Execute()</a:t>
            </a:r>
            <a:endParaRPr lang="en-US" sz="1400" dirty="0" smtClean="0">
              <a:solidFill>
                <a:srgbClr val="FF0000"/>
              </a:solidFill>
            </a:endParaRPr>
          </a:p>
        </p:txBody>
      </p:sp>
      <p:cxnSp>
        <p:nvCxnSpPr>
          <p:cNvPr id="75" name="Elbow Connector 74"/>
          <p:cNvCxnSpPr>
            <a:stCxn id="57" idx="1"/>
            <a:endCxn id="74" idx="3"/>
          </p:cNvCxnSpPr>
          <p:nvPr/>
        </p:nvCxnSpPr>
        <p:spPr>
          <a:xfrm rot="10800000">
            <a:off x="2573482" y="2171698"/>
            <a:ext cx="935952" cy="1064005"/>
          </a:xfrm>
          <a:prstGeom prst="bentConnector3">
            <a:avLst>
              <a:gd name="adj1" fmla="val 61842"/>
            </a:avLst>
          </a:prstGeom>
          <a:ln w="28575">
            <a:tailEnd type="arrow"/>
          </a:ln>
        </p:spPr>
        <p:style>
          <a:lnRef idx="1">
            <a:schemeClr val="accent6"/>
          </a:lnRef>
          <a:fillRef idx="0">
            <a:schemeClr val="accent6"/>
          </a:fillRef>
          <a:effectRef idx="0">
            <a:schemeClr val="accent6"/>
          </a:effectRef>
          <a:fontRef idx="minor">
            <a:schemeClr val="tx1"/>
          </a:fontRef>
        </p:style>
      </p:cxnSp>
      <p:sp>
        <p:nvSpPr>
          <p:cNvPr id="80" name="Rounded Rectangle 79"/>
          <p:cNvSpPr/>
          <p:nvPr/>
        </p:nvSpPr>
        <p:spPr>
          <a:xfrm>
            <a:off x="169718" y="3047997"/>
            <a:ext cx="2403764" cy="685801"/>
          </a:xfrm>
          <a:prstGeom prst="roundRect">
            <a:avLst/>
          </a:prstGeom>
          <a:noFill/>
          <a:ln w="28575"/>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Invokes </a:t>
            </a:r>
            <a:r>
              <a:rPr lang="en-US" sz="1400" i="1" dirty="0" err="1">
                <a:solidFill>
                  <a:srgbClr val="FF0000"/>
                </a:solidFill>
              </a:rPr>
              <a:t>PhaserWeapon</a:t>
            </a:r>
            <a:r>
              <a:rPr lang="en-US" sz="1400" i="1" dirty="0">
                <a:solidFill>
                  <a:srgbClr val="FF0000"/>
                </a:solidFill>
              </a:rPr>
              <a:t>::Fire()</a:t>
            </a:r>
            <a:endParaRPr lang="en-US" sz="1400" dirty="0">
              <a:solidFill>
                <a:srgbClr val="FF0000"/>
              </a:solidFill>
            </a:endParaRPr>
          </a:p>
          <a:p>
            <a:pPr algn="ctr"/>
            <a:r>
              <a:rPr lang="en-US" sz="1400" dirty="0"/>
              <a:t>via base class.</a:t>
            </a:r>
          </a:p>
        </p:txBody>
      </p:sp>
      <p:sp>
        <p:nvSpPr>
          <p:cNvPr id="81" name="Rounded Rectangle 80"/>
          <p:cNvSpPr/>
          <p:nvPr/>
        </p:nvSpPr>
        <p:spPr>
          <a:xfrm>
            <a:off x="169718" y="4267196"/>
            <a:ext cx="2403764" cy="685801"/>
          </a:xfrm>
          <a:prstGeom prst="roundRect">
            <a:avLst/>
          </a:prstGeom>
          <a:noFill/>
          <a:ln w="28575"/>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Create new event: </a:t>
            </a:r>
            <a:r>
              <a:rPr lang="en-US" sz="1400" i="1" dirty="0" err="1">
                <a:solidFill>
                  <a:srgbClr val="FF0000"/>
                </a:solidFill>
              </a:rPr>
              <a:t>FireUpdateEvent</a:t>
            </a:r>
            <a:endParaRPr lang="en-US" sz="1400" dirty="0"/>
          </a:p>
        </p:txBody>
      </p:sp>
      <p:cxnSp>
        <p:nvCxnSpPr>
          <p:cNvPr id="83" name="Straight Arrow Connector 82"/>
          <p:cNvCxnSpPr>
            <a:stCxn id="74" idx="2"/>
            <a:endCxn id="80" idx="0"/>
          </p:cNvCxnSpPr>
          <p:nvPr/>
        </p:nvCxnSpPr>
        <p:spPr>
          <a:xfrm>
            <a:off x="1371600" y="2514597"/>
            <a:ext cx="0" cy="533400"/>
          </a:xfrm>
          <a:prstGeom prst="straightConnector1">
            <a:avLst/>
          </a:prstGeom>
          <a:ln w="28575">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86" name="Straight Arrow Connector 85"/>
          <p:cNvCxnSpPr>
            <a:stCxn id="80" idx="2"/>
            <a:endCxn id="81" idx="0"/>
          </p:cNvCxnSpPr>
          <p:nvPr/>
        </p:nvCxnSpPr>
        <p:spPr>
          <a:xfrm>
            <a:off x="1371600" y="3733798"/>
            <a:ext cx="0" cy="533398"/>
          </a:xfrm>
          <a:prstGeom prst="straightConnector1">
            <a:avLst/>
          </a:prstGeom>
          <a:ln w="28575">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91" name="Straight Arrow Connector 90"/>
          <p:cNvCxnSpPr>
            <a:stCxn id="81" idx="3"/>
            <a:endCxn id="71" idx="1"/>
          </p:cNvCxnSpPr>
          <p:nvPr/>
        </p:nvCxnSpPr>
        <p:spPr>
          <a:xfrm flipV="1">
            <a:off x="2573482" y="4384292"/>
            <a:ext cx="935952" cy="225805"/>
          </a:xfrm>
          <a:prstGeom prst="straightConnector1">
            <a:avLst/>
          </a:prstGeom>
          <a:ln w="28575">
            <a:solidFill>
              <a:schemeClr val="accent6"/>
            </a:solidFill>
            <a:tailEnd type="arrow"/>
          </a:ln>
        </p:spPr>
        <p:style>
          <a:lnRef idx="1">
            <a:schemeClr val="accent6"/>
          </a:lnRef>
          <a:fillRef idx="0">
            <a:schemeClr val="accent6"/>
          </a:fillRef>
          <a:effectRef idx="0">
            <a:schemeClr val="accent6"/>
          </a:effectRef>
          <a:fontRef idx="minor">
            <a:schemeClr val="tx1"/>
          </a:fontRef>
        </p:style>
      </p:cxnSp>
      <p:sp>
        <p:nvSpPr>
          <p:cNvPr id="94" name="Rounded Rectangle 93"/>
          <p:cNvSpPr/>
          <p:nvPr/>
        </p:nvSpPr>
        <p:spPr>
          <a:xfrm>
            <a:off x="6324600" y="1828797"/>
            <a:ext cx="2683164" cy="762000"/>
          </a:xfrm>
          <a:prstGeom prst="roundRect">
            <a:avLst/>
          </a:prstGeom>
          <a:noFill/>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1400" dirty="0" smtClean="0"/>
          </a:p>
          <a:p>
            <a:pPr algn="ctr"/>
            <a:r>
              <a:rPr lang="en-US" sz="1400" dirty="0" smtClean="0"/>
              <a:t>When </a:t>
            </a:r>
            <a:r>
              <a:rPr lang="en-US" sz="1400" dirty="0"/>
              <a:t>it’s time for </a:t>
            </a:r>
            <a:r>
              <a:rPr lang="en-US" sz="1400" i="1" dirty="0" err="1">
                <a:solidFill>
                  <a:srgbClr val="FF0000"/>
                </a:solidFill>
              </a:rPr>
              <a:t>FireUpdateEvent</a:t>
            </a:r>
            <a:r>
              <a:rPr lang="en-US" sz="1400" dirty="0">
                <a:solidFill>
                  <a:schemeClr val="tx1"/>
                </a:solidFill>
              </a:rPr>
              <a:t> to run, call </a:t>
            </a:r>
            <a:r>
              <a:rPr lang="en-US" sz="1400" i="1" dirty="0" err="1">
                <a:solidFill>
                  <a:srgbClr val="FF0000"/>
                </a:solidFill>
              </a:rPr>
              <a:t>FireUpdateEvent</a:t>
            </a:r>
            <a:r>
              <a:rPr lang="en-US" sz="1400" i="1" dirty="0">
                <a:solidFill>
                  <a:srgbClr val="FF0000"/>
                </a:solidFill>
              </a:rPr>
              <a:t>::Execute()</a:t>
            </a:r>
          </a:p>
          <a:p>
            <a:pPr algn="ctr"/>
            <a:endParaRPr lang="en-US" sz="1400" i="1" dirty="0" smtClean="0">
              <a:solidFill>
                <a:srgbClr val="FF0000"/>
              </a:solidFill>
            </a:endParaRPr>
          </a:p>
        </p:txBody>
      </p:sp>
      <p:cxnSp>
        <p:nvCxnSpPr>
          <p:cNvPr id="105" name="Elbow Connector 104"/>
          <p:cNvCxnSpPr>
            <a:stCxn id="71" idx="3"/>
            <a:endCxn id="94" idx="1"/>
          </p:cNvCxnSpPr>
          <p:nvPr/>
        </p:nvCxnSpPr>
        <p:spPr>
          <a:xfrm flipV="1">
            <a:off x="5456767" y="2209797"/>
            <a:ext cx="867833" cy="2174495"/>
          </a:xfrm>
          <a:prstGeom prst="bentConnector3">
            <a:avLst>
              <a:gd name="adj1" fmla="val 70639"/>
            </a:avLst>
          </a:prstGeom>
          <a:ln w="28575">
            <a:tailEnd type="arrow"/>
          </a:ln>
        </p:spPr>
        <p:style>
          <a:lnRef idx="1">
            <a:schemeClr val="accent6"/>
          </a:lnRef>
          <a:fillRef idx="0">
            <a:schemeClr val="accent6"/>
          </a:fillRef>
          <a:effectRef idx="0">
            <a:schemeClr val="accent6"/>
          </a:effectRef>
          <a:fontRef idx="minor">
            <a:schemeClr val="tx1"/>
          </a:fontRef>
        </p:style>
      </p:cxnSp>
      <p:sp>
        <p:nvSpPr>
          <p:cNvPr id="113" name="Rounded Rectangle 112"/>
          <p:cNvSpPr/>
          <p:nvPr/>
        </p:nvSpPr>
        <p:spPr>
          <a:xfrm>
            <a:off x="6324600" y="3047997"/>
            <a:ext cx="2683164" cy="762000"/>
          </a:xfrm>
          <a:prstGeom prst="roundRect">
            <a:avLst/>
          </a:prstGeom>
          <a:noFill/>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1400" dirty="0" smtClean="0"/>
          </a:p>
          <a:p>
            <a:pPr algn="ctr"/>
            <a:r>
              <a:rPr lang="en-US" sz="1400" dirty="0" smtClean="0"/>
              <a:t>Is target still alive or </a:t>
            </a:r>
            <a:r>
              <a:rPr lang="en-US" sz="1400" i="1" dirty="0" err="1" smtClean="0"/>
              <a:t>fire_duration</a:t>
            </a:r>
            <a:r>
              <a:rPr lang="en-US" sz="1400" dirty="0"/>
              <a:t> </a:t>
            </a:r>
            <a:r>
              <a:rPr lang="en-US" sz="1400" dirty="0" smtClean="0"/>
              <a:t>not complete?</a:t>
            </a:r>
            <a:endParaRPr lang="en-US" sz="1400" i="1" dirty="0">
              <a:solidFill>
                <a:srgbClr val="FF0000"/>
              </a:solidFill>
            </a:endParaRPr>
          </a:p>
          <a:p>
            <a:pPr algn="ctr"/>
            <a:endParaRPr lang="en-US" sz="1400" i="1" dirty="0" smtClean="0">
              <a:solidFill>
                <a:srgbClr val="FF0000"/>
              </a:solidFill>
            </a:endParaRPr>
          </a:p>
        </p:txBody>
      </p:sp>
      <p:sp>
        <p:nvSpPr>
          <p:cNvPr id="114" name="Rounded Rectangle 113"/>
          <p:cNvSpPr/>
          <p:nvPr/>
        </p:nvSpPr>
        <p:spPr>
          <a:xfrm>
            <a:off x="6324599" y="4267197"/>
            <a:ext cx="1947333" cy="990600"/>
          </a:xfrm>
          <a:prstGeom prst="roundRect">
            <a:avLst/>
          </a:prstGeom>
          <a:noFill/>
          <a:ln w="28575"/>
        </p:spPr>
        <p:style>
          <a:lnRef idx="1">
            <a:schemeClr val="dk1"/>
          </a:lnRef>
          <a:fillRef idx="2">
            <a:schemeClr val="dk1"/>
          </a:fillRef>
          <a:effectRef idx="1">
            <a:schemeClr val="dk1"/>
          </a:effectRef>
          <a:fontRef idx="minor">
            <a:schemeClr val="dk1"/>
          </a:fontRef>
        </p:style>
        <p:txBody>
          <a:bodyPr rtlCol="0" anchor="ctr"/>
          <a:lstStyle/>
          <a:p>
            <a:pPr algn="ctr"/>
            <a:endParaRPr lang="en-US" sz="1400" dirty="0" smtClean="0"/>
          </a:p>
          <a:p>
            <a:pPr algn="ctr"/>
            <a:r>
              <a:rPr lang="en-US" sz="1400" dirty="0" smtClean="0"/>
              <a:t>Call </a:t>
            </a:r>
            <a:r>
              <a:rPr lang="en-US" sz="1400" i="1" dirty="0" err="1" smtClean="0">
                <a:solidFill>
                  <a:srgbClr val="FF0000"/>
                </a:solidFill>
              </a:rPr>
              <a:t>SetTime</a:t>
            </a:r>
            <a:r>
              <a:rPr lang="en-US" sz="1400" i="1" dirty="0" smtClean="0">
                <a:solidFill>
                  <a:srgbClr val="FF0000"/>
                </a:solidFill>
              </a:rPr>
              <a:t>()</a:t>
            </a:r>
            <a:r>
              <a:rPr lang="en-US" sz="1400" i="1" dirty="0" smtClean="0"/>
              <a:t>, and s</a:t>
            </a:r>
            <a:r>
              <a:rPr lang="en-US" sz="1400" dirty="0" smtClean="0"/>
              <a:t>et </a:t>
            </a:r>
            <a:r>
              <a:rPr lang="en-US" sz="1400" i="1" dirty="0" err="1" smtClean="0">
                <a:solidFill>
                  <a:srgbClr val="FF0000"/>
                </a:solidFill>
              </a:rPr>
              <a:t>EventDisposition</a:t>
            </a:r>
            <a:r>
              <a:rPr lang="en-US" sz="1400" dirty="0">
                <a:solidFill>
                  <a:srgbClr val="FF0000"/>
                </a:solidFill>
              </a:rPr>
              <a:t> </a:t>
            </a:r>
            <a:r>
              <a:rPr lang="en-US" sz="1400" dirty="0" smtClean="0"/>
              <a:t>to </a:t>
            </a:r>
            <a:r>
              <a:rPr lang="en-US" sz="1400" dirty="0" err="1" smtClean="0">
                <a:solidFill>
                  <a:srgbClr val="FF0000"/>
                </a:solidFill>
              </a:rPr>
              <a:t>cRESCHEDULE</a:t>
            </a:r>
            <a:endParaRPr lang="en-US" sz="1400" i="1" dirty="0" smtClean="0">
              <a:solidFill>
                <a:srgbClr val="FF0000"/>
              </a:solidFill>
            </a:endParaRPr>
          </a:p>
          <a:p>
            <a:pPr algn="ctr"/>
            <a:endParaRPr lang="en-US" sz="1400" i="1" dirty="0" smtClean="0">
              <a:solidFill>
                <a:srgbClr val="FF0000"/>
              </a:solidFill>
            </a:endParaRPr>
          </a:p>
        </p:txBody>
      </p:sp>
      <p:cxnSp>
        <p:nvCxnSpPr>
          <p:cNvPr id="115" name="Straight Arrow Connector 114"/>
          <p:cNvCxnSpPr>
            <a:endCxn id="114" idx="0"/>
          </p:cNvCxnSpPr>
          <p:nvPr/>
        </p:nvCxnSpPr>
        <p:spPr>
          <a:xfrm>
            <a:off x="7162800" y="3821177"/>
            <a:ext cx="135466" cy="446020"/>
          </a:xfrm>
          <a:prstGeom prst="straightConnector1">
            <a:avLst/>
          </a:prstGeom>
          <a:ln w="28575">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20" name="Straight Arrow Connector 119"/>
          <p:cNvCxnSpPr>
            <a:stCxn id="114" idx="1"/>
          </p:cNvCxnSpPr>
          <p:nvPr/>
        </p:nvCxnSpPr>
        <p:spPr>
          <a:xfrm flipH="1">
            <a:off x="5665411" y="4762497"/>
            <a:ext cx="659188" cy="0"/>
          </a:xfrm>
          <a:prstGeom prst="straightConnector1">
            <a:avLst/>
          </a:prstGeom>
          <a:ln w="28575">
            <a:solidFill>
              <a:schemeClr val="accent6"/>
            </a:solidFill>
            <a:tailEnd type="arrow"/>
          </a:ln>
        </p:spPr>
        <p:style>
          <a:lnRef idx="1">
            <a:schemeClr val="accent6"/>
          </a:lnRef>
          <a:fillRef idx="0">
            <a:schemeClr val="accent6"/>
          </a:fillRef>
          <a:effectRef idx="0">
            <a:schemeClr val="accent6"/>
          </a:effectRef>
          <a:fontRef idx="minor">
            <a:schemeClr val="tx1"/>
          </a:fontRef>
        </p:style>
      </p:cxnSp>
      <p:sp>
        <p:nvSpPr>
          <p:cNvPr id="123" name="TextBox 122"/>
          <p:cNvSpPr txBox="1"/>
          <p:nvPr/>
        </p:nvSpPr>
        <p:spPr>
          <a:xfrm>
            <a:off x="6803944" y="3886197"/>
            <a:ext cx="435056" cy="276999"/>
          </a:xfrm>
          <a:prstGeom prst="rect">
            <a:avLst/>
          </a:prstGeom>
          <a:noFill/>
        </p:spPr>
        <p:txBody>
          <a:bodyPr wrap="none" rtlCol="0">
            <a:spAutoFit/>
          </a:bodyPr>
          <a:lstStyle/>
          <a:p>
            <a:r>
              <a:rPr lang="en-US" sz="1200" dirty="0" smtClean="0"/>
              <a:t>Yes</a:t>
            </a:r>
            <a:endParaRPr lang="en-US" dirty="0"/>
          </a:p>
        </p:txBody>
      </p:sp>
      <p:sp>
        <p:nvSpPr>
          <p:cNvPr id="124" name="TextBox 123"/>
          <p:cNvSpPr txBox="1"/>
          <p:nvPr/>
        </p:nvSpPr>
        <p:spPr>
          <a:xfrm>
            <a:off x="8556544" y="3886197"/>
            <a:ext cx="380232" cy="276999"/>
          </a:xfrm>
          <a:prstGeom prst="rect">
            <a:avLst/>
          </a:prstGeom>
          <a:noFill/>
        </p:spPr>
        <p:txBody>
          <a:bodyPr wrap="none" rtlCol="0">
            <a:spAutoFit/>
          </a:bodyPr>
          <a:lstStyle/>
          <a:p>
            <a:r>
              <a:rPr lang="en-US" sz="1200" dirty="0" smtClean="0"/>
              <a:t>No</a:t>
            </a:r>
            <a:endParaRPr lang="en-US" dirty="0"/>
          </a:p>
        </p:txBody>
      </p:sp>
      <p:sp>
        <p:nvSpPr>
          <p:cNvPr id="126" name="Rounded Rectangle 125"/>
          <p:cNvSpPr/>
          <p:nvPr/>
        </p:nvSpPr>
        <p:spPr>
          <a:xfrm>
            <a:off x="6324600" y="5410197"/>
            <a:ext cx="1676400" cy="838200"/>
          </a:xfrm>
          <a:prstGeom prst="roundRect">
            <a:avLst/>
          </a:prstGeom>
          <a:noFill/>
          <a:ln w="28575"/>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smtClean="0"/>
              <a:t>Set </a:t>
            </a:r>
            <a:r>
              <a:rPr lang="en-US" sz="1400" i="1" dirty="0" err="1" smtClean="0">
                <a:solidFill>
                  <a:srgbClr val="FF0000"/>
                </a:solidFill>
              </a:rPr>
              <a:t>EventDisposition</a:t>
            </a:r>
            <a:r>
              <a:rPr lang="en-US" sz="1400" dirty="0">
                <a:solidFill>
                  <a:srgbClr val="FF0000"/>
                </a:solidFill>
              </a:rPr>
              <a:t> </a:t>
            </a:r>
            <a:r>
              <a:rPr lang="en-US" sz="1400" dirty="0" smtClean="0"/>
              <a:t>to </a:t>
            </a:r>
            <a:r>
              <a:rPr lang="en-US" sz="1400" dirty="0" err="1" smtClean="0">
                <a:solidFill>
                  <a:srgbClr val="FF0000"/>
                </a:solidFill>
              </a:rPr>
              <a:t>cDELETE</a:t>
            </a:r>
            <a:endParaRPr lang="en-US" sz="1400" i="1" dirty="0" smtClean="0">
              <a:solidFill>
                <a:srgbClr val="FF0000"/>
              </a:solidFill>
            </a:endParaRPr>
          </a:p>
        </p:txBody>
      </p:sp>
      <p:cxnSp>
        <p:nvCxnSpPr>
          <p:cNvPr id="127" name="Straight Arrow Connector 126"/>
          <p:cNvCxnSpPr>
            <a:stCxn id="94" idx="2"/>
            <a:endCxn id="113" idx="0"/>
          </p:cNvCxnSpPr>
          <p:nvPr/>
        </p:nvCxnSpPr>
        <p:spPr>
          <a:xfrm>
            <a:off x="7666182" y="2590797"/>
            <a:ext cx="0" cy="457200"/>
          </a:xfrm>
          <a:prstGeom prst="straightConnector1">
            <a:avLst/>
          </a:prstGeom>
          <a:ln w="28575">
            <a:solidFill>
              <a:schemeClr val="accent6"/>
            </a:solidFill>
            <a:tailEnd type="arrow"/>
          </a:ln>
        </p:spPr>
        <p:style>
          <a:lnRef idx="1">
            <a:schemeClr val="accent6"/>
          </a:lnRef>
          <a:fillRef idx="0">
            <a:schemeClr val="accent6"/>
          </a:fillRef>
          <a:effectRef idx="0">
            <a:schemeClr val="accent6"/>
          </a:effectRef>
          <a:fontRef idx="minor">
            <a:schemeClr val="tx1"/>
          </a:fontRef>
        </p:style>
      </p:cxnSp>
      <p:cxnSp>
        <p:nvCxnSpPr>
          <p:cNvPr id="130" name="Elbow Connector 129"/>
          <p:cNvCxnSpPr>
            <a:endCxn id="126" idx="3"/>
          </p:cNvCxnSpPr>
          <p:nvPr/>
        </p:nvCxnSpPr>
        <p:spPr>
          <a:xfrm rot="5400000">
            <a:off x="7269123" y="4541876"/>
            <a:ext cx="2019298" cy="555544"/>
          </a:xfrm>
          <a:prstGeom prst="bentConnector2">
            <a:avLst/>
          </a:prstGeom>
          <a:ln w="28575">
            <a:tailEnd type="arrow"/>
          </a:ln>
        </p:spPr>
        <p:style>
          <a:lnRef idx="1">
            <a:schemeClr val="accent6"/>
          </a:lnRef>
          <a:fillRef idx="0">
            <a:schemeClr val="accent6"/>
          </a:fillRef>
          <a:effectRef idx="0">
            <a:schemeClr val="accent6"/>
          </a:effectRef>
          <a:fontRef idx="minor">
            <a:schemeClr val="tx1"/>
          </a:fontRef>
        </p:style>
      </p:cxnSp>
      <p:sp>
        <p:nvSpPr>
          <p:cNvPr id="3" name="Rectangle 2"/>
          <p:cNvSpPr/>
          <p:nvPr/>
        </p:nvSpPr>
        <p:spPr>
          <a:xfrm>
            <a:off x="3509434" y="3124197"/>
            <a:ext cx="1947333" cy="2341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3505200" y="4261610"/>
            <a:ext cx="1947333" cy="23419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926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4"/>
                                        </p:tgtEl>
                                        <p:attrNameLst>
                                          <p:attrName>style.visibility</p:attrName>
                                        </p:attrNameLst>
                                      </p:cBhvr>
                                      <p:to>
                                        <p:strVal val="visible"/>
                                      </p:to>
                                    </p:set>
                                    <p:animEffect transition="in" filter="fade">
                                      <p:cBhvr>
                                        <p:cTn id="11" dur="500"/>
                                        <p:tgtEl>
                                          <p:spTgt spid="74"/>
                                        </p:tgtEl>
                                      </p:cBhvr>
                                    </p:animEffect>
                                  </p:childTnLst>
                                </p:cTn>
                              </p:par>
                              <p:par>
                                <p:cTn id="12" presetID="10" presetClass="entr" presetSubtype="0" fill="hold" nodeType="withEffect">
                                  <p:stCondLst>
                                    <p:cond delay="0"/>
                                  </p:stCondLst>
                                  <p:childTnLst>
                                    <p:set>
                                      <p:cBhvr>
                                        <p:cTn id="13" dur="1" fill="hold">
                                          <p:stCondLst>
                                            <p:cond delay="0"/>
                                          </p:stCondLst>
                                        </p:cTn>
                                        <p:tgtEl>
                                          <p:spTgt spid="75"/>
                                        </p:tgtEl>
                                        <p:attrNameLst>
                                          <p:attrName>style.visibility</p:attrName>
                                        </p:attrNameLst>
                                      </p:cBhvr>
                                      <p:to>
                                        <p:strVal val="visible"/>
                                      </p:to>
                                    </p:set>
                                    <p:animEffect transition="in" filter="fade">
                                      <p:cBhvr>
                                        <p:cTn id="14" dur="500"/>
                                        <p:tgtEl>
                                          <p:spTgt spid="7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fade">
                                      <p:cBhvr>
                                        <p:cTn id="17" dur="500"/>
                                        <p:tgtEl>
                                          <p:spTgt spid="8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1"/>
                                        </p:tgtEl>
                                        <p:attrNameLst>
                                          <p:attrName>style.visibility</p:attrName>
                                        </p:attrNameLst>
                                      </p:cBhvr>
                                      <p:to>
                                        <p:strVal val="visible"/>
                                      </p:to>
                                    </p:set>
                                    <p:animEffect transition="in" filter="fade">
                                      <p:cBhvr>
                                        <p:cTn id="20" dur="500"/>
                                        <p:tgtEl>
                                          <p:spTgt spid="81"/>
                                        </p:tgtEl>
                                      </p:cBhvr>
                                    </p:animEffect>
                                  </p:childTnLst>
                                </p:cTn>
                              </p:par>
                              <p:par>
                                <p:cTn id="21" presetID="10" presetClass="entr" presetSubtype="0" fill="hold" nodeType="withEffect">
                                  <p:stCondLst>
                                    <p:cond delay="0"/>
                                  </p:stCondLst>
                                  <p:childTnLst>
                                    <p:set>
                                      <p:cBhvr>
                                        <p:cTn id="22" dur="1" fill="hold">
                                          <p:stCondLst>
                                            <p:cond delay="0"/>
                                          </p:stCondLst>
                                        </p:cTn>
                                        <p:tgtEl>
                                          <p:spTgt spid="83"/>
                                        </p:tgtEl>
                                        <p:attrNameLst>
                                          <p:attrName>style.visibility</p:attrName>
                                        </p:attrNameLst>
                                      </p:cBhvr>
                                      <p:to>
                                        <p:strVal val="visible"/>
                                      </p:to>
                                    </p:set>
                                    <p:animEffect transition="in" filter="fade">
                                      <p:cBhvr>
                                        <p:cTn id="23" dur="500"/>
                                        <p:tgtEl>
                                          <p:spTgt spid="83"/>
                                        </p:tgtEl>
                                      </p:cBhvr>
                                    </p:animEffect>
                                  </p:childTnLst>
                                </p:cTn>
                              </p:par>
                              <p:par>
                                <p:cTn id="24" presetID="10" presetClass="entr" presetSubtype="0" fill="hold" nodeType="withEffect">
                                  <p:stCondLst>
                                    <p:cond delay="0"/>
                                  </p:stCondLst>
                                  <p:childTnLst>
                                    <p:set>
                                      <p:cBhvr>
                                        <p:cTn id="25" dur="1" fill="hold">
                                          <p:stCondLst>
                                            <p:cond delay="0"/>
                                          </p:stCondLst>
                                        </p:cTn>
                                        <p:tgtEl>
                                          <p:spTgt spid="86"/>
                                        </p:tgtEl>
                                        <p:attrNameLst>
                                          <p:attrName>style.visibility</p:attrName>
                                        </p:attrNameLst>
                                      </p:cBhvr>
                                      <p:to>
                                        <p:strVal val="visible"/>
                                      </p:to>
                                    </p:set>
                                    <p:animEffect transition="in" filter="fade">
                                      <p:cBhvr>
                                        <p:cTn id="26" dur="500"/>
                                        <p:tgtEl>
                                          <p:spTgt spid="86"/>
                                        </p:tgtEl>
                                      </p:cBhvr>
                                    </p:animEffect>
                                  </p:childTnLst>
                                </p:cTn>
                              </p:par>
                              <p:par>
                                <p:cTn id="27" presetID="10" presetClass="entr" presetSubtype="0" fill="hold" nodeType="withEffect">
                                  <p:stCondLst>
                                    <p:cond delay="0"/>
                                  </p:stCondLst>
                                  <p:childTnLst>
                                    <p:set>
                                      <p:cBhvr>
                                        <p:cTn id="28" dur="1" fill="hold">
                                          <p:stCondLst>
                                            <p:cond delay="0"/>
                                          </p:stCondLst>
                                        </p:cTn>
                                        <p:tgtEl>
                                          <p:spTgt spid="91"/>
                                        </p:tgtEl>
                                        <p:attrNameLst>
                                          <p:attrName>style.visibility</p:attrName>
                                        </p:attrNameLst>
                                      </p:cBhvr>
                                      <p:to>
                                        <p:strVal val="visible"/>
                                      </p:to>
                                    </p:set>
                                    <p:animEffect transition="in" filter="fade">
                                      <p:cBhvr>
                                        <p:cTn id="29" dur="500"/>
                                        <p:tgtEl>
                                          <p:spTgt spid="9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4"/>
                                        </p:tgtEl>
                                        <p:attrNameLst>
                                          <p:attrName>style.visibility</p:attrName>
                                        </p:attrNameLst>
                                      </p:cBhvr>
                                      <p:to>
                                        <p:strVal val="visible"/>
                                      </p:to>
                                    </p:set>
                                    <p:animEffect transition="in" filter="fade">
                                      <p:cBhvr>
                                        <p:cTn id="38" dur="500"/>
                                        <p:tgtEl>
                                          <p:spTgt spid="94"/>
                                        </p:tgtEl>
                                      </p:cBhvr>
                                    </p:animEffect>
                                  </p:childTnLst>
                                </p:cTn>
                              </p:par>
                              <p:par>
                                <p:cTn id="39" presetID="10" presetClass="entr" presetSubtype="0" fill="hold" nodeType="withEffect">
                                  <p:stCondLst>
                                    <p:cond delay="0"/>
                                  </p:stCondLst>
                                  <p:childTnLst>
                                    <p:set>
                                      <p:cBhvr>
                                        <p:cTn id="40" dur="1" fill="hold">
                                          <p:stCondLst>
                                            <p:cond delay="0"/>
                                          </p:stCondLst>
                                        </p:cTn>
                                        <p:tgtEl>
                                          <p:spTgt spid="105"/>
                                        </p:tgtEl>
                                        <p:attrNameLst>
                                          <p:attrName>style.visibility</p:attrName>
                                        </p:attrNameLst>
                                      </p:cBhvr>
                                      <p:to>
                                        <p:strVal val="visible"/>
                                      </p:to>
                                    </p:set>
                                    <p:animEffect transition="in" filter="fade">
                                      <p:cBhvr>
                                        <p:cTn id="41" dur="500"/>
                                        <p:tgtEl>
                                          <p:spTgt spid="105"/>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fade">
                                      <p:cBhvr>
                                        <p:cTn id="44" dur="500"/>
                                        <p:tgtEl>
                                          <p:spTgt spid="11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4"/>
                                        </p:tgtEl>
                                        <p:attrNameLst>
                                          <p:attrName>style.visibility</p:attrName>
                                        </p:attrNameLst>
                                      </p:cBhvr>
                                      <p:to>
                                        <p:strVal val="visible"/>
                                      </p:to>
                                    </p:set>
                                    <p:animEffect transition="in" filter="fade">
                                      <p:cBhvr>
                                        <p:cTn id="47" dur="500"/>
                                        <p:tgtEl>
                                          <p:spTgt spid="114"/>
                                        </p:tgtEl>
                                      </p:cBhvr>
                                    </p:animEffect>
                                  </p:childTnLst>
                                </p:cTn>
                              </p:par>
                              <p:par>
                                <p:cTn id="48" presetID="10" presetClass="entr" presetSubtype="0" fill="hold" nodeType="withEffect">
                                  <p:stCondLst>
                                    <p:cond delay="0"/>
                                  </p:stCondLst>
                                  <p:childTnLst>
                                    <p:set>
                                      <p:cBhvr>
                                        <p:cTn id="49" dur="1" fill="hold">
                                          <p:stCondLst>
                                            <p:cond delay="0"/>
                                          </p:stCondLst>
                                        </p:cTn>
                                        <p:tgtEl>
                                          <p:spTgt spid="115"/>
                                        </p:tgtEl>
                                        <p:attrNameLst>
                                          <p:attrName>style.visibility</p:attrName>
                                        </p:attrNameLst>
                                      </p:cBhvr>
                                      <p:to>
                                        <p:strVal val="visible"/>
                                      </p:to>
                                    </p:set>
                                    <p:animEffect transition="in" filter="fade">
                                      <p:cBhvr>
                                        <p:cTn id="50" dur="500"/>
                                        <p:tgtEl>
                                          <p:spTgt spid="115"/>
                                        </p:tgtEl>
                                      </p:cBhvr>
                                    </p:animEffect>
                                  </p:childTnLst>
                                </p:cTn>
                              </p:par>
                              <p:par>
                                <p:cTn id="51" presetID="10" presetClass="entr" presetSubtype="0" fill="hold" nodeType="withEffect">
                                  <p:stCondLst>
                                    <p:cond delay="0"/>
                                  </p:stCondLst>
                                  <p:childTnLst>
                                    <p:set>
                                      <p:cBhvr>
                                        <p:cTn id="52" dur="1" fill="hold">
                                          <p:stCondLst>
                                            <p:cond delay="0"/>
                                          </p:stCondLst>
                                        </p:cTn>
                                        <p:tgtEl>
                                          <p:spTgt spid="120"/>
                                        </p:tgtEl>
                                        <p:attrNameLst>
                                          <p:attrName>style.visibility</p:attrName>
                                        </p:attrNameLst>
                                      </p:cBhvr>
                                      <p:to>
                                        <p:strVal val="visible"/>
                                      </p:to>
                                    </p:set>
                                    <p:animEffect transition="in" filter="fade">
                                      <p:cBhvr>
                                        <p:cTn id="53" dur="500"/>
                                        <p:tgtEl>
                                          <p:spTgt spid="120"/>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23"/>
                                        </p:tgtEl>
                                        <p:attrNameLst>
                                          <p:attrName>style.visibility</p:attrName>
                                        </p:attrNameLst>
                                      </p:cBhvr>
                                      <p:to>
                                        <p:strVal val="visible"/>
                                      </p:to>
                                    </p:set>
                                    <p:animEffect transition="in" filter="fade">
                                      <p:cBhvr>
                                        <p:cTn id="56" dur="500"/>
                                        <p:tgtEl>
                                          <p:spTgt spid="123"/>
                                        </p:tgtEl>
                                      </p:cBhvr>
                                    </p:animEffect>
                                  </p:childTnLst>
                                </p:cTn>
                              </p:par>
                              <p:par>
                                <p:cTn id="57" presetID="10" presetClass="entr" presetSubtype="0" fill="hold" nodeType="withEffect">
                                  <p:stCondLst>
                                    <p:cond delay="0"/>
                                  </p:stCondLst>
                                  <p:childTnLst>
                                    <p:set>
                                      <p:cBhvr>
                                        <p:cTn id="58" dur="1" fill="hold">
                                          <p:stCondLst>
                                            <p:cond delay="0"/>
                                          </p:stCondLst>
                                        </p:cTn>
                                        <p:tgtEl>
                                          <p:spTgt spid="127"/>
                                        </p:tgtEl>
                                        <p:attrNameLst>
                                          <p:attrName>style.visibility</p:attrName>
                                        </p:attrNameLst>
                                      </p:cBhvr>
                                      <p:to>
                                        <p:strVal val="visible"/>
                                      </p:to>
                                    </p:set>
                                    <p:animEffect transition="in" filter="fade">
                                      <p:cBhvr>
                                        <p:cTn id="59" dur="500"/>
                                        <p:tgtEl>
                                          <p:spTgt spid="1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30"/>
                                        </p:tgtEl>
                                        <p:attrNameLst>
                                          <p:attrName>style.visibility</p:attrName>
                                        </p:attrNameLst>
                                      </p:cBhvr>
                                      <p:to>
                                        <p:strVal val="visible"/>
                                      </p:to>
                                    </p:set>
                                    <p:animEffect transition="in" filter="fade">
                                      <p:cBhvr>
                                        <p:cTn id="64" dur="500"/>
                                        <p:tgtEl>
                                          <p:spTgt spid="130"/>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fade">
                                      <p:cBhvr>
                                        <p:cTn id="67" dur="500"/>
                                        <p:tgtEl>
                                          <p:spTgt spid="124"/>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26"/>
                                        </p:tgtEl>
                                        <p:attrNameLst>
                                          <p:attrName>style.visibility</p:attrName>
                                        </p:attrNameLst>
                                      </p:cBhvr>
                                      <p:to>
                                        <p:strVal val="visible"/>
                                      </p:to>
                                    </p:set>
                                    <p:animEffect transition="in" filter="fade">
                                      <p:cBhvr>
                                        <p:cTn id="7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80" grpId="0" animBg="1"/>
      <p:bldP spid="81" grpId="0" animBg="1"/>
      <p:bldP spid="94" grpId="0" animBg="1"/>
      <p:bldP spid="113" grpId="0" animBg="1"/>
      <p:bldP spid="114" grpId="0" animBg="1"/>
      <p:bldP spid="123" grpId="0"/>
      <p:bldP spid="124" grpId="0"/>
      <p:bldP spid="126" grpId="0" animBg="1"/>
      <p:bldP spid="3" grpId="0" animBg="1"/>
      <p:bldP spid="3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Getting Started (1/3)</a:t>
            </a:r>
            <a:endParaRPr lang="en-US" dirty="0"/>
          </a:p>
        </p:txBody>
      </p:sp>
      <p:sp>
        <p:nvSpPr>
          <p:cNvPr id="4" name="Content Placeholder 2"/>
          <p:cNvSpPr txBox="1">
            <a:spLocks/>
          </p:cNvSpPr>
          <p:nvPr/>
        </p:nvSpPr>
        <p:spPr>
          <a:xfrm>
            <a:off x="304800" y="1600203"/>
            <a:ext cx="6477000" cy="4525963"/>
          </a:xfrm>
          <a:prstGeom prst="rect">
            <a:avLst/>
          </a:prstGeom>
        </p:spPr>
        <p:txBody>
          <a:bodyPr lIns="121917" tIns="60958" rIns="121917" bIns="60958">
            <a:normAutofit/>
          </a:bodyPr>
          <a:lstStyle>
            <a:lvl1pPr marL="480460" indent="-253987" algn="l" defTabSz="1191624" rtl="0" eaLnBrk="1" latinLnBrk="0" hangingPunct="1">
              <a:lnSpc>
                <a:spcPct val="120000"/>
              </a:lnSpc>
              <a:spcBef>
                <a:spcPts val="800"/>
              </a:spcBef>
              <a:buFont typeface="Arial" pitchFamily="34" charset="0"/>
              <a:buChar char="•"/>
              <a:tabLst>
                <a:tab pos="719631" algn="l"/>
              </a:tabLst>
              <a:defRPr sz="2400" b="1" kern="1200">
                <a:solidFill>
                  <a:schemeClr val="tx1"/>
                </a:solidFill>
                <a:latin typeface="Arial" pitchFamily="34" charset="0"/>
                <a:ea typeface="+mn-ea"/>
                <a:cs typeface="Arial" pitchFamily="34" charset="0"/>
              </a:defRPr>
            </a:lvl1pPr>
            <a:lvl2pPr marL="990551" indent="-380982" algn="l" defTabSz="1219139" rtl="0" eaLnBrk="1" latinLnBrk="0" hangingPunct="1">
              <a:spcBef>
                <a:spcPct val="20000"/>
              </a:spcBef>
              <a:buFont typeface="Arial" pitchFamily="34" charset="0"/>
              <a:buChar char="–"/>
              <a:defRPr sz="2100" b="1" kern="1200">
                <a:solidFill>
                  <a:schemeClr val="tx1"/>
                </a:solidFill>
                <a:latin typeface="Arial" pitchFamily="34" charset="0"/>
                <a:ea typeface="+mn-ea"/>
                <a:cs typeface="Arial" pitchFamily="34" charset="0"/>
              </a:defRPr>
            </a:lvl2pPr>
            <a:lvl3pPr marL="152392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3pPr>
            <a:lvl4pPr marL="213349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4pPr>
            <a:lvl5pPr marL="2743063" indent="-304784" algn="l" defTabSz="1219139" rtl="0" eaLnBrk="1" latinLnBrk="0" hangingPunct="1">
              <a:spcBef>
                <a:spcPct val="20000"/>
              </a:spcBef>
              <a:buFont typeface="Arial" pitchFamily="34" charset="0"/>
              <a:buChar char="•"/>
              <a:defRPr sz="1900" b="1" kern="1200">
                <a:solidFill>
                  <a:schemeClr val="tx1"/>
                </a:solidFill>
                <a:latin typeface="Arial" pitchFamily="34" charset="0"/>
                <a:ea typeface="+mn-ea"/>
                <a:cs typeface="Arial" pitchFamily="34" charset="0"/>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1800" b="0" dirty="0" smtClean="0"/>
              <a:t>Open CMake GUI</a:t>
            </a:r>
          </a:p>
          <a:p>
            <a:r>
              <a:rPr lang="en-US" sz="1800" b="0" dirty="0" smtClean="0"/>
              <a:t>Check </a:t>
            </a:r>
            <a:r>
              <a:rPr lang="en-US" sz="1800" dirty="0" err="1" smtClean="0"/>
              <a:t>BUILD_WITH_weapon_exercise</a:t>
            </a:r>
            <a:endParaRPr lang="en-US" sz="1800" b="0" dirty="0" smtClean="0"/>
          </a:p>
          <a:p>
            <a:r>
              <a:rPr lang="en-US" sz="1800" b="0" dirty="0"/>
              <a:t>Check </a:t>
            </a:r>
            <a:r>
              <a:rPr lang="en-US" sz="1800" dirty="0" err="1" smtClean="0"/>
              <a:t>BUILD_WITH_wsf_mil</a:t>
            </a:r>
            <a:endParaRPr lang="en-US" sz="1800" b="0" dirty="0" smtClean="0"/>
          </a:p>
          <a:p>
            <a:r>
              <a:rPr lang="en-US" sz="1800" b="0" dirty="0" smtClean="0"/>
              <a:t>Press “Configure”</a:t>
            </a:r>
          </a:p>
          <a:p>
            <a:pPr lvl="1"/>
            <a:r>
              <a:rPr lang="en-US" sz="1800" b="0" dirty="0" smtClean="0"/>
              <a:t>(Respond to any prompts asking for a compiler)</a:t>
            </a:r>
          </a:p>
          <a:p>
            <a:r>
              <a:rPr lang="en-US" sz="1800" b="0" dirty="0" smtClean="0"/>
              <a:t>Press “Generate”</a:t>
            </a:r>
          </a:p>
          <a:p>
            <a:pPr marL="226473" indent="0">
              <a:buNone/>
            </a:pPr>
            <a:endParaRPr lang="en-US" sz="1800" dirty="0" smtClean="0"/>
          </a:p>
          <a:p>
            <a:pPr lvl="2"/>
            <a:endParaRPr lang="en-US" b="0" dirty="0" smtClean="0"/>
          </a:p>
        </p:txBody>
      </p:sp>
    </p:spTree>
    <p:extLst>
      <p:ext uri="{BB962C8B-B14F-4D97-AF65-F5344CB8AC3E}">
        <p14:creationId xmlns:p14="http://schemas.microsoft.com/office/powerpoint/2010/main" val="4099429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Getting Started (2/3)</a:t>
            </a:r>
            <a:endParaRPr lang="en-US" dirty="0"/>
          </a:p>
        </p:txBody>
      </p:sp>
      <p:sp>
        <p:nvSpPr>
          <p:cNvPr id="5" name="Content Placeholder 2"/>
          <p:cNvSpPr>
            <a:spLocks noGrp="1"/>
          </p:cNvSpPr>
          <p:nvPr>
            <p:ph idx="1"/>
          </p:nvPr>
        </p:nvSpPr>
        <p:spPr/>
        <p:txBody>
          <a:bodyPr>
            <a:normAutofit lnSpcReduction="10000"/>
          </a:bodyPr>
          <a:lstStyle/>
          <a:p>
            <a:r>
              <a:rPr lang="en-US" b="0" dirty="0" smtClean="0"/>
              <a:t>If Visual Studio is already open:</a:t>
            </a:r>
          </a:p>
          <a:p>
            <a:pPr lvl="1"/>
            <a:r>
              <a:rPr lang="en-US" b="0" dirty="0" smtClean="0"/>
              <a:t>Navigate to it and select Reload All when prompted.</a:t>
            </a:r>
          </a:p>
          <a:p>
            <a:pPr marL="347663" lvl="1" indent="0">
              <a:buNone/>
            </a:pPr>
            <a:endParaRPr lang="en-US" b="0" dirty="0" smtClean="0"/>
          </a:p>
          <a:p>
            <a:pPr marL="347663" lvl="1" indent="0">
              <a:buNone/>
            </a:pPr>
            <a:endParaRPr lang="en-US" dirty="0"/>
          </a:p>
          <a:p>
            <a:pPr marL="347663" lvl="1" indent="0">
              <a:buNone/>
            </a:pPr>
            <a:endParaRPr lang="en-US" b="0" dirty="0" smtClean="0"/>
          </a:p>
          <a:p>
            <a:pPr marL="347663" lvl="1" indent="0">
              <a:buNone/>
            </a:pPr>
            <a:endParaRPr lang="en-US" b="0" dirty="0" smtClean="0"/>
          </a:p>
          <a:p>
            <a:endParaRPr lang="en-US" b="0" dirty="0" smtClean="0"/>
          </a:p>
          <a:p>
            <a:endParaRPr lang="en-US" b="0" dirty="0" smtClean="0"/>
          </a:p>
          <a:p>
            <a:r>
              <a:rPr lang="en-US" b="0" dirty="0" smtClean="0"/>
              <a:t>Alternatively, </a:t>
            </a:r>
            <a:r>
              <a:rPr lang="en-US" b="0" dirty="0"/>
              <a:t>o</a:t>
            </a:r>
            <a:r>
              <a:rPr lang="en-US" b="0" dirty="0" smtClean="0"/>
              <a:t>pen the solution file </a:t>
            </a:r>
            <a:r>
              <a:rPr lang="en-US" dirty="0" smtClean="0">
                <a:solidFill>
                  <a:schemeClr val="tx2"/>
                </a:solidFill>
              </a:rPr>
              <a:t>afsim.sln</a:t>
            </a:r>
            <a:r>
              <a:rPr lang="en-US" b="0" dirty="0" smtClean="0"/>
              <a:t> by:</a:t>
            </a:r>
          </a:p>
          <a:p>
            <a:pPr lvl="1"/>
            <a:r>
              <a:rPr lang="en-US" b="0" dirty="0" smtClean="0"/>
              <a:t>Opening from </a:t>
            </a:r>
            <a:r>
              <a:rPr lang="en-US" dirty="0" err="1" smtClean="0">
                <a:solidFill>
                  <a:schemeClr val="tx2"/>
                </a:solidFill>
              </a:rPr>
              <a:t>swdev</a:t>
            </a:r>
            <a:r>
              <a:rPr lang="en-US" dirty="0" smtClean="0">
                <a:solidFill>
                  <a:schemeClr val="tx2"/>
                </a:solidFill>
              </a:rPr>
              <a:t>\buil</a:t>
            </a:r>
            <a:r>
              <a:rPr lang="en-US" dirty="0"/>
              <a:t>d</a:t>
            </a:r>
          </a:p>
          <a:p>
            <a:pPr lvl="1"/>
            <a:r>
              <a:rPr lang="en-US" b="0" dirty="0" smtClean="0"/>
              <a:t>Clicking “Open </a:t>
            </a:r>
            <a:r>
              <a:rPr lang="en-US" b="0" dirty="0"/>
              <a:t>Project” from </a:t>
            </a:r>
            <a:r>
              <a:rPr lang="en-US" b="0" dirty="0" err="1" smtClean="0"/>
              <a:t>CMake</a:t>
            </a:r>
            <a:endParaRPr lang="en-US" b="0" dirty="0" smtClean="0"/>
          </a:p>
        </p:txBody>
      </p:sp>
      <p:pic>
        <p:nvPicPr>
          <p:cNvPr id="7" name="Picture 6"/>
          <p:cNvPicPr>
            <a:picLocks noChangeAspect="1"/>
          </p:cNvPicPr>
          <p:nvPr/>
        </p:nvPicPr>
        <p:blipFill>
          <a:blip r:embed="rId2"/>
          <a:stretch>
            <a:fillRect/>
          </a:stretch>
        </p:blipFill>
        <p:spPr>
          <a:xfrm>
            <a:off x="1476375" y="2743200"/>
            <a:ext cx="5505450" cy="1852510"/>
          </a:xfrm>
          <a:prstGeom prst="rect">
            <a:avLst/>
          </a:prstGeom>
        </p:spPr>
      </p:pic>
    </p:spTree>
    <p:extLst>
      <p:ext uri="{BB962C8B-B14F-4D97-AF65-F5344CB8AC3E}">
        <p14:creationId xmlns:p14="http://schemas.microsoft.com/office/powerpoint/2010/main" val="3603629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Getting Started (3/3)</a:t>
            </a:r>
            <a:endParaRPr lang="en-US" dirty="0"/>
          </a:p>
        </p:txBody>
      </p:sp>
      <p:sp>
        <p:nvSpPr>
          <p:cNvPr id="3" name="Content Placeholder 2"/>
          <p:cNvSpPr>
            <a:spLocks noGrp="1"/>
          </p:cNvSpPr>
          <p:nvPr>
            <p:ph idx="1"/>
          </p:nvPr>
        </p:nvSpPr>
        <p:spPr>
          <a:xfrm>
            <a:off x="190500" y="1172029"/>
            <a:ext cx="5219700" cy="4525963"/>
          </a:xfrm>
        </p:spPr>
        <p:txBody>
          <a:bodyPr>
            <a:normAutofit/>
          </a:bodyPr>
          <a:lstStyle/>
          <a:p>
            <a:r>
              <a:rPr lang="en-US" b="0" dirty="0" smtClean="0"/>
              <a:t>This project uses the following source files:</a:t>
            </a:r>
          </a:p>
          <a:p>
            <a:pPr lvl="1"/>
            <a:r>
              <a:rPr lang="en-US" dirty="0" smtClean="0"/>
              <a:t>WeaponPluginRegistration.cpp</a:t>
            </a:r>
          </a:p>
          <a:p>
            <a:pPr lvl="1"/>
            <a:r>
              <a:rPr lang="en-US" dirty="0" smtClean="0"/>
              <a:t>PhaserWeapon.hpp </a:t>
            </a:r>
          </a:p>
          <a:p>
            <a:pPr lvl="1"/>
            <a:r>
              <a:rPr lang="en-US" dirty="0" smtClean="0"/>
              <a:t>PhaserWeapon.cpp</a:t>
            </a:r>
          </a:p>
          <a:p>
            <a:pPr lvl="1"/>
            <a:r>
              <a:rPr lang="en-US" dirty="0" smtClean="0"/>
              <a:t>PhaserLethality.hpp</a:t>
            </a:r>
          </a:p>
          <a:p>
            <a:pPr lvl="1"/>
            <a:r>
              <a:rPr lang="en-US" dirty="0" smtClean="0"/>
              <a:t>PhaserLethality.cpp</a:t>
            </a:r>
          </a:p>
          <a:p>
            <a:pPr lvl="1"/>
            <a:endParaRPr lang="en-US" b="0" dirty="0" smtClean="0"/>
          </a:p>
        </p:txBody>
      </p:sp>
      <p:sp>
        <p:nvSpPr>
          <p:cNvPr id="5" name="Rectangle 5"/>
          <p:cNvSpPr>
            <a:spLocks noChangeArrowheads="1"/>
          </p:cNvSpPr>
          <p:nvPr/>
        </p:nvSpPr>
        <p:spPr bwMode="auto">
          <a:xfrm>
            <a:off x="1427205" y="5697992"/>
            <a:ext cx="6172200" cy="527050"/>
          </a:xfrm>
          <a:prstGeom prst="rect">
            <a:avLst/>
          </a:prstGeom>
          <a:solidFill>
            <a:srgbClr val="CCFFCC"/>
          </a:solidFill>
          <a:ln w="9525" algn="ctr">
            <a:solidFill>
              <a:srgbClr val="339966"/>
            </a:solidFill>
            <a:miter lim="800000"/>
            <a:headEnd/>
            <a:tailEnd/>
          </a:ln>
          <a:effectLst>
            <a:outerShdw dist="107763" dir="2700000" algn="ctr" rotWithShape="0">
              <a:schemeClr val="bg2">
                <a:alpha val="50000"/>
              </a:schemeClr>
            </a:outerShdw>
          </a:effectLst>
        </p:spPr>
        <p:txBody>
          <a:bodyPr wrap="square">
            <a:spAutoFit/>
          </a:bodyPr>
          <a:lstStyle/>
          <a:p>
            <a:pPr algn="ctr"/>
            <a:r>
              <a:rPr lang="en-US" sz="1400" b="0" dirty="0">
                <a:solidFill>
                  <a:srgbClr val="000000"/>
                </a:solidFill>
              </a:rPr>
              <a:t>Note that many solutions are possible; we have provided a solution in order to complete our training exercise in a short time period.</a:t>
            </a:r>
          </a:p>
        </p:txBody>
      </p:sp>
      <p:pic>
        <p:nvPicPr>
          <p:cNvPr id="6" name="Picture 5"/>
          <p:cNvPicPr>
            <a:picLocks noChangeAspect="1"/>
          </p:cNvPicPr>
          <p:nvPr/>
        </p:nvPicPr>
        <p:blipFill rotWithShape="1">
          <a:blip r:embed="rId2"/>
          <a:srcRect t="43666" r="5574"/>
          <a:stretch/>
        </p:blipFill>
        <p:spPr>
          <a:xfrm>
            <a:off x="5715000" y="1371600"/>
            <a:ext cx="2743200" cy="2913603"/>
          </a:xfrm>
          <a:prstGeom prst="rect">
            <a:avLst/>
          </a:prstGeom>
        </p:spPr>
      </p:pic>
    </p:spTree>
    <p:extLst>
      <p:ext uri="{BB962C8B-B14F-4D97-AF65-F5344CB8AC3E}">
        <p14:creationId xmlns:p14="http://schemas.microsoft.com/office/powerpoint/2010/main" val="711111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Classes Utilized by this Exercise</a:t>
            </a:r>
            <a:endParaRPr lang="en-US" dirty="0"/>
          </a:p>
        </p:txBody>
      </p:sp>
      <p:sp>
        <p:nvSpPr>
          <p:cNvPr id="3" name="Content Placeholder 2"/>
          <p:cNvSpPr>
            <a:spLocks noGrp="1"/>
          </p:cNvSpPr>
          <p:nvPr>
            <p:ph idx="1"/>
          </p:nvPr>
        </p:nvSpPr>
        <p:spPr>
          <a:xfrm>
            <a:off x="228599" y="1309817"/>
            <a:ext cx="8767119" cy="4816350"/>
          </a:xfrm>
        </p:spPr>
        <p:txBody>
          <a:bodyPr>
            <a:normAutofit fontScale="92500" lnSpcReduction="10000"/>
          </a:bodyPr>
          <a:lstStyle/>
          <a:p>
            <a:r>
              <a:rPr lang="en-US" b="0" dirty="0" smtClean="0"/>
              <a:t>This exercise utilizes the following classes:</a:t>
            </a:r>
          </a:p>
          <a:p>
            <a:pPr lvl="1"/>
            <a:r>
              <a:rPr lang="en-US" b="0" dirty="0" smtClean="0"/>
              <a:t>class </a:t>
            </a:r>
            <a:r>
              <a:rPr lang="en-US" dirty="0" err="1" smtClean="0"/>
              <a:t>PhaserWeapon</a:t>
            </a:r>
            <a:r>
              <a:rPr lang="en-US" b="0" dirty="0" smtClean="0"/>
              <a:t> : public </a:t>
            </a:r>
            <a:r>
              <a:rPr lang="en-US" dirty="0" err="1" smtClean="0"/>
              <a:t>WsfWeapon</a:t>
            </a:r>
            <a:endParaRPr lang="en-US" dirty="0" smtClean="0"/>
          </a:p>
          <a:p>
            <a:pPr lvl="2"/>
            <a:r>
              <a:rPr lang="en-US" b="0" dirty="0" smtClean="0"/>
              <a:t>Creates a new type of weapon named </a:t>
            </a:r>
            <a:r>
              <a:rPr lang="en-US" dirty="0" err="1" smtClean="0"/>
              <a:t>PhaserWeapon</a:t>
            </a:r>
            <a:endParaRPr lang="en-US" dirty="0" smtClean="0"/>
          </a:p>
          <a:p>
            <a:pPr lvl="2"/>
            <a:r>
              <a:rPr lang="en-US" b="0" dirty="0" smtClean="0"/>
              <a:t>Handles “fire” events</a:t>
            </a:r>
          </a:p>
          <a:p>
            <a:pPr lvl="1"/>
            <a:r>
              <a:rPr lang="en-US" b="0" dirty="0"/>
              <a:t>c</a:t>
            </a:r>
            <a:r>
              <a:rPr lang="en-US" b="0" dirty="0" smtClean="0"/>
              <a:t>lass </a:t>
            </a:r>
            <a:r>
              <a:rPr lang="en-US" dirty="0" err="1" smtClean="0"/>
              <a:t>PhaserLethality</a:t>
            </a:r>
            <a:r>
              <a:rPr lang="en-US" b="0" dirty="0" smtClean="0"/>
              <a:t> : public </a:t>
            </a:r>
            <a:r>
              <a:rPr lang="en-US" dirty="0" err="1" smtClean="0"/>
              <a:t>WsfWeaponEffects</a:t>
            </a:r>
            <a:endParaRPr lang="en-US" dirty="0" smtClean="0"/>
          </a:p>
          <a:p>
            <a:pPr lvl="2"/>
            <a:r>
              <a:rPr lang="en-US" b="0" dirty="0" smtClean="0"/>
              <a:t>Creates a new weapon effect named </a:t>
            </a:r>
            <a:r>
              <a:rPr lang="en-US" dirty="0" err="1" smtClean="0"/>
              <a:t>PhaserLethality</a:t>
            </a:r>
            <a:endParaRPr lang="en-US" dirty="0" smtClean="0"/>
          </a:p>
          <a:p>
            <a:pPr lvl="2"/>
            <a:r>
              <a:rPr lang="en-US" b="0" dirty="0" smtClean="0"/>
              <a:t>Defines a lethality model for a </a:t>
            </a:r>
            <a:r>
              <a:rPr lang="en-US" b="0" dirty="0" err="1" smtClean="0"/>
              <a:t>Phaser</a:t>
            </a:r>
            <a:r>
              <a:rPr lang="en-US" b="0" dirty="0" smtClean="0"/>
              <a:t> (as applied to a target)</a:t>
            </a:r>
          </a:p>
          <a:p>
            <a:pPr lvl="3"/>
            <a:r>
              <a:rPr lang="en-US" b="0" dirty="0" smtClean="0"/>
              <a:t>First reduces shields to zero, then reduces armor to zero, then kills target</a:t>
            </a:r>
          </a:p>
          <a:p>
            <a:pPr lvl="1"/>
            <a:r>
              <a:rPr lang="en-US" b="0" dirty="0"/>
              <a:t>c</a:t>
            </a:r>
            <a:r>
              <a:rPr lang="en-US" b="0" dirty="0" smtClean="0"/>
              <a:t>lass </a:t>
            </a:r>
            <a:r>
              <a:rPr lang="en-US" dirty="0" err="1" smtClean="0"/>
              <a:t>RegisterPhaserWeapon</a:t>
            </a:r>
            <a:r>
              <a:rPr lang="en-US" b="0" dirty="0" smtClean="0"/>
              <a:t> : public </a:t>
            </a:r>
            <a:r>
              <a:rPr lang="en-US" dirty="0" err="1" smtClean="0"/>
              <a:t>WsfApplicationExtension</a:t>
            </a:r>
            <a:endParaRPr lang="en-US" dirty="0" smtClean="0"/>
          </a:p>
          <a:p>
            <a:pPr lvl="2"/>
            <a:r>
              <a:rPr lang="en-US" b="0" dirty="0" smtClean="0"/>
              <a:t>This class is registered with the Standard Application as an Application extension</a:t>
            </a:r>
          </a:p>
          <a:p>
            <a:pPr lvl="2"/>
            <a:r>
              <a:rPr lang="en-US" b="0" dirty="0" smtClean="0"/>
              <a:t>Overrides </a:t>
            </a:r>
            <a:r>
              <a:rPr lang="en-US" dirty="0" err="1" smtClean="0"/>
              <a:t>ScenarioCreated</a:t>
            </a:r>
            <a:r>
              <a:rPr lang="en-US" b="0" dirty="0" smtClean="0"/>
              <a:t> which adds the </a:t>
            </a:r>
            <a:r>
              <a:rPr lang="en-US" dirty="0" err="1" smtClean="0"/>
              <a:t>PhaserWeapon</a:t>
            </a:r>
            <a:r>
              <a:rPr lang="en-US" b="0" dirty="0" smtClean="0"/>
              <a:t> as a new weapon type (after the scenario has been created by </a:t>
            </a:r>
            <a:r>
              <a:rPr lang="en-US" dirty="0" smtClean="0"/>
              <a:t>mission</a:t>
            </a:r>
            <a:r>
              <a:rPr lang="en-US" b="0" dirty="0" smtClean="0"/>
              <a:t>/warlock)</a:t>
            </a:r>
          </a:p>
          <a:p>
            <a:pPr marL="609569" lvl="1" indent="0">
              <a:buNone/>
            </a:pPr>
            <a:endParaRPr lang="en-US" b="0" dirty="0"/>
          </a:p>
        </p:txBody>
      </p:sp>
    </p:spTree>
    <p:extLst>
      <p:ext uri="{BB962C8B-B14F-4D97-AF65-F5344CB8AC3E}">
        <p14:creationId xmlns:p14="http://schemas.microsoft.com/office/powerpoint/2010/main" val="2130407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Exercises</a:t>
            </a:r>
            <a:endParaRPr lang="en-US" dirty="0"/>
          </a:p>
        </p:txBody>
      </p:sp>
      <p:sp>
        <p:nvSpPr>
          <p:cNvPr id="3" name="Content Placeholder 2"/>
          <p:cNvSpPr>
            <a:spLocks noGrp="1"/>
          </p:cNvSpPr>
          <p:nvPr>
            <p:ph idx="1"/>
          </p:nvPr>
        </p:nvSpPr>
        <p:spPr>
          <a:xfrm>
            <a:off x="457200" y="1240155"/>
            <a:ext cx="8229600" cy="4886011"/>
          </a:xfrm>
        </p:spPr>
        <p:txBody>
          <a:bodyPr>
            <a:normAutofit/>
          </a:bodyPr>
          <a:lstStyle/>
          <a:p>
            <a:r>
              <a:rPr lang="en-US" b="0" dirty="0" smtClean="0"/>
              <a:t>Exercise 1</a:t>
            </a:r>
          </a:p>
          <a:p>
            <a:pPr lvl="1"/>
            <a:r>
              <a:rPr lang="en-US" b="0" dirty="0" smtClean="0"/>
              <a:t>Registration of application extension </a:t>
            </a:r>
          </a:p>
          <a:p>
            <a:pPr lvl="1"/>
            <a:r>
              <a:rPr lang="en-US" b="0" dirty="0" smtClean="0"/>
              <a:t>Add/register new Weapon type and new </a:t>
            </a:r>
            <a:r>
              <a:rPr lang="en-US" b="0" dirty="0" err="1" smtClean="0"/>
              <a:t>WeaponEffects</a:t>
            </a:r>
            <a:r>
              <a:rPr lang="en-US" b="0" dirty="0" smtClean="0"/>
              <a:t> type</a:t>
            </a:r>
          </a:p>
          <a:p>
            <a:r>
              <a:rPr lang="en-US" b="0" dirty="0" smtClean="0"/>
              <a:t>Exercise 2</a:t>
            </a:r>
          </a:p>
          <a:p>
            <a:pPr lvl="1"/>
            <a:r>
              <a:rPr lang="en-US" b="0" dirty="0" smtClean="0"/>
              <a:t>Understand, and finish implementations of </a:t>
            </a:r>
            <a:r>
              <a:rPr lang="en-US" b="0" dirty="0" err="1" smtClean="0"/>
              <a:t>phaser</a:t>
            </a:r>
            <a:r>
              <a:rPr lang="en-US" b="0" dirty="0" smtClean="0"/>
              <a:t> </a:t>
            </a:r>
            <a:r>
              <a:rPr lang="en-US" b="0" dirty="0" err="1" smtClean="0"/>
              <a:t>ProcessInput</a:t>
            </a:r>
            <a:r>
              <a:rPr lang="en-US" b="0" dirty="0" smtClean="0"/>
              <a:t> methods </a:t>
            </a:r>
          </a:p>
          <a:p>
            <a:pPr lvl="1"/>
            <a:r>
              <a:rPr lang="en-US" b="0" dirty="0" smtClean="0"/>
              <a:t>Understand and finish implementations of how a weapon fires, and how its effects are applied to a target</a:t>
            </a:r>
          </a:p>
        </p:txBody>
      </p:sp>
    </p:spTree>
    <p:extLst>
      <p:ext uri="{BB962C8B-B14F-4D97-AF65-F5344CB8AC3E}">
        <p14:creationId xmlns:p14="http://schemas.microsoft.com/office/powerpoint/2010/main" val="377192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1</a:t>
            </a:r>
            <a:endParaRPr lang="en-US" dirty="0"/>
          </a:p>
        </p:txBody>
      </p:sp>
      <p:sp>
        <p:nvSpPr>
          <p:cNvPr id="3" name="Content Placeholder 2"/>
          <p:cNvSpPr>
            <a:spLocks noGrp="1"/>
          </p:cNvSpPr>
          <p:nvPr>
            <p:ph idx="1"/>
          </p:nvPr>
        </p:nvSpPr>
        <p:spPr/>
        <p:txBody>
          <a:bodyPr/>
          <a:lstStyle/>
          <a:p>
            <a:r>
              <a:rPr lang="en-US" b="0" dirty="0" smtClean="0"/>
              <a:t>Complete </a:t>
            </a:r>
            <a:r>
              <a:rPr lang="en-US" b="0" dirty="0"/>
              <a:t>registration of application extension and establish dependency upon </a:t>
            </a:r>
            <a:r>
              <a:rPr lang="en-US" b="0" dirty="0" err="1"/>
              <a:t>wsf_mil</a:t>
            </a:r>
            <a:endParaRPr lang="en-US" b="0" dirty="0"/>
          </a:p>
          <a:p>
            <a:r>
              <a:rPr lang="en-US" b="0" dirty="0" smtClean="0"/>
              <a:t>Add/register </a:t>
            </a:r>
            <a:r>
              <a:rPr lang="en-US" b="0" dirty="0"/>
              <a:t>new Weapon type of type </a:t>
            </a:r>
            <a:r>
              <a:rPr lang="en-US" b="0" dirty="0" err="1"/>
              <a:t>PhaserWeapon</a:t>
            </a:r>
            <a:endParaRPr lang="en-US" b="0" dirty="0"/>
          </a:p>
          <a:p>
            <a:r>
              <a:rPr lang="en-US" b="0" dirty="0"/>
              <a:t>Add/register new </a:t>
            </a:r>
            <a:r>
              <a:rPr lang="en-US" b="0" dirty="0" err="1"/>
              <a:t>WeaponEffects</a:t>
            </a:r>
            <a:r>
              <a:rPr lang="en-US" b="0" dirty="0"/>
              <a:t> type of type </a:t>
            </a:r>
            <a:r>
              <a:rPr lang="en-US" b="0" dirty="0" err="1"/>
              <a:t>PhaserLethality</a:t>
            </a:r>
            <a:endParaRPr lang="en-US" b="0" dirty="0"/>
          </a:p>
          <a:p>
            <a:endParaRPr lang="en-US" dirty="0"/>
          </a:p>
        </p:txBody>
      </p:sp>
    </p:spTree>
    <p:extLst>
      <p:ext uri="{BB962C8B-B14F-4D97-AF65-F5344CB8AC3E}">
        <p14:creationId xmlns:p14="http://schemas.microsoft.com/office/powerpoint/2010/main" val="42907735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endParaRPr lang="en-US" dirty="0"/>
          </a:p>
        </p:txBody>
      </p:sp>
      <p:sp>
        <p:nvSpPr>
          <p:cNvPr id="2" name="Content Placeholder 1"/>
          <p:cNvSpPr>
            <a:spLocks noGrp="1"/>
          </p:cNvSpPr>
          <p:nvPr>
            <p:ph idx="1"/>
          </p:nvPr>
        </p:nvSpPr>
        <p:spPr>
          <a:xfrm>
            <a:off x="302741" y="3667874"/>
            <a:ext cx="8595493" cy="2726748"/>
          </a:xfrm>
        </p:spPr>
        <p:txBody>
          <a:bodyPr>
            <a:normAutofit fontScale="85000" lnSpcReduction="10000"/>
          </a:bodyPr>
          <a:lstStyle/>
          <a:p>
            <a:r>
              <a:rPr lang="en-US" b="0" dirty="0" smtClean="0"/>
              <a:t>All AFSIM extensions must derive from </a:t>
            </a:r>
            <a:r>
              <a:rPr lang="en-US" dirty="0" err="1" smtClean="0"/>
              <a:t>WsfExtension</a:t>
            </a:r>
            <a:r>
              <a:rPr lang="en-US" b="0" dirty="0" smtClean="0"/>
              <a:t>:</a:t>
            </a:r>
          </a:p>
          <a:p>
            <a:pPr lvl="1"/>
            <a:r>
              <a:rPr lang="en-US" b="0" dirty="0" smtClean="0"/>
              <a:t>Three predefined extension classes already exist (can be inherited from)</a:t>
            </a:r>
          </a:p>
          <a:p>
            <a:pPr lvl="2"/>
            <a:r>
              <a:rPr lang="en-US" dirty="0" err="1" smtClean="0"/>
              <a:t>WsfScenarioExtension</a:t>
            </a:r>
            <a:r>
              <a:rPr lang="en-US" b="0" dirty="0" smtClean="0"/>
              <a:t> – extensions that will provide new scenario commands (requiring a new </a:t>
            </a:r>
            <a:r>
              <a:rPr lang="en-US" dirty="0" err="1" smtClean="0"/>
              <a:t>ProcessInput</a:t>
            </a:r>
            <a:r>
              <a:rPr lang="en-US" b="0" dirty="0" smtClean="0"/>
              <a:t> for those commands) will need to inherit this class</a:t>
            </a:r>
          </a:p>
          <a:p>
            <a:pPr lvl="2"/>
            <a:r>
              <a:rPr lang="en-US" dirty="0" err="1" smtClean="0"/>
              <a:t>WsfSimulationExtension</a:t>
            </a:r>
            <a:r>
              <a:rPr lang="en-US" b="0" dirty="0" smtClean="0"/>
              <a:t> – extensions that will access the simulation will need to inherit this class</a:t>
            </a:r>
          </a:p>
          <a:p>
            <a:pPr lvl="2"/>
            <a:r>
              <a:rPr lang="en-US" dirty="0" err="1" smtClean="0"/>
              <a:t>WsfApplicationExtension</a:t>
            </a:r>
            <a:r>
              <a:rPr lang="en-US" b="0" dirty="0" smtClean="0"/>
              <a:t> – extensions that will create new script types, or will utilize a simulation extension or scenario extension, will need to inherit this class</a:t>
            </a:r>
            <a:endParaRPr lang="en-US" b="0" dirty="0"/>
          </a:p>
        </p:txBody>
      </p:sp>
      <p:sp>
        <p:nvSpPr>
          <p:cNvPr id="5" name="Rectangle 4"/>
          <p:cNvSpPr/>
          <p:nvPr/>
        </p:nvSpPr>
        <p:spPr>
          <a:xfrm>
            <a:off x="1908427" y="1363046"/>
            <a:ext cx="1696948" cy="236306"/>
          </a:xfrm>
          <a:prstGeom prst="rect">
            <a:avLst/>
          </a:prstGeom>
          <a:solidFill>
            <a:srgbClr val="DDDDD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WsfExtension</a:t>
            </a:r>
            <a:endParaRPr lang="en-US" sz="900" dirty="0" smtClean="0">
              <a:solidFill>
                <a:schemeClr val="tx1"/>
              </a:solidFill>
            </a:endParaRPr>
          </a:p>
          <a:p>
            <a:pPr algn="ctr"/>
            <a:endParaRPr lang="en-US" sz="900" dirty="0">
              <a:solidFill>
                <a:schemeClr val="tx1"/>
              </a:solidFill>
            </a:endParaRPr>
          </a:p>
        </p:txBody>
      </p:sp>
      <p:sp>
        <p:nvSpPr>
          <p:cNvPr id="6" name="Rectangle 5"/>
          <p:cNvSpPr/>
          <p:nvPr/>
        </p:nvSpPr>
        <p:spPr>
          <a:xfrm>
            <a:off x="30825" y="2125046"/>
            <a:ext cx="1695237" cy="236306"/>
          </a:xfrm>
          <a:prstGeom prst="rect">
            <a:avLst/>
          </a:prstGeom>
          <a:solidFill>
            <a:srgbClr val="DDDDD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WsfSimulationExtension</a:t>
            </a:r>
            <a:endParaRPr lang="en-US" sz="900" dirty="0" smtClean="0">
              <a:solidFill>
                <a:schemeClr val="tx1"/>
              </a:solidFill>
            </a:endParaRPr>
          </a:p>
          <a:p>
            <a:pPr algn="ctr"/>
            <a:endParaRPr lang="en-US" sz="900" dirty="0">
              <a:solidFill>
                <a:schemeClr val="tx1"/>
              </a:solidFill>
            </a:endParaRPr>
          </a:p>
        </p:txBody>
      </p:sp>
      <p:sp>
        <p:nvSpPr>
          <p:cNvPr id="7" name="Rectangle 6"/>
          <p:cNvSpPr/>
          <p:nvPr/>
        </p:nvSpPr>
        <p:spPr>
          <a:xfrm>
            <a:off x="1909289" y="2125046"/>
            <a:ext cx="1696948" cy="236306"/>
          </a:xfrm>
          <a:prstGeom prst="rect">
            <a:avLst/>
          </a:prstGeom>
          <a:solidFill>
            <a:srgbClr val="DDDDD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WsfScenarioExtension</a:t>
            </a:r>
            <a:endParaRPr lang="en-US" sz="900" dirty="0" smtClean="0">
              <a:solidFill>
                <a:schemeClr val="tx1"/>
              </a:solidFill>
            </a:endParaRPr>
          </a:p>
          <a:p>
            <a:pPr algn="ctr"/>
            <a:endParaRPr lang="en-US" sz="900" dirty="0">
              <a:solidFill>
                <a:schemeClr val="tx1"/>
              </a:solidFill>
            </a:endParaRPr>
          </a:p>
        </p:txBody>
      </p:sp>
      <p:sp>
        <p:nvSpPr>
          <p:cNvPr id="8" name="Rectangle 7"/>
          <p:cNvSpPr/>
          <p:nvPr/>
        </p:nvSpPr>
        <p:spPr>
          <a:xfrm>
            <a:off x="3789464" y="2119910"/>
            <a:ext cx="1693521" cy="236306"/>
          </a:xfrm>
          <a:prstGeom prst="rect">
            <a:avLst/>
          </a:prstGeom>
          <a:solidFill>
            <a:srgbClr val="DDDDD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WsfApplicationExtension</a:t>
            </a:r>
            <a:endParaRPr lang="en-US" sz="900" dirty="0" smtClean="0">
              <a:solidFill>
                <a:schemeClr val="tx1"/>
              </a:solidFill>
            </a:endParaRPr>
          </a:p>
          <a:p>
            <a:pPr algn="ctr"/>
            <a:endParaRPr lang="en-US" sz="900" dirty="0">
              <a:solidFill>
                <a:schemeClr val="tx1"/>
              </a:solidFill>
            </a:endParaRPr>
          </a:p>
        </p:txBody>
      </p:sp>
      <p:sp>
        <p:nvSpPr>
          <p:cNvPr id="10" name="Rectangle 9"/>
          <p:cNvSpPr/>
          <p:nvPr/>
        </p:nvSpPr>
        <p:spPr>
          <a:xfrm>
            <a:off x="3945288" y="1359811"/>
            <a:ext cx="1702081" cy="236306"/>
          </a:xfrm>
          <a:prstGeom prst="rect">
            <a:avLst/>
          </a:prstGeom>
          <a:solidFill>
            <a:srgbClr val="AACDE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WsfScenario</a:t>
            </a:r>
            <a:endParaRPr lang="en-US" sz="900" dirty="0" smtClean="0">
              <a:solidFill>
                <a:schemeClr val="tx1"/>
              </a:solidFill>
            </a:endParaRPr>
          </a:p>
          <a:p>
            <a:pPr algn="ctr"/>
            <a:endParaRPr lang="en-US" sz="900" dirty="0">
              <a:solidFill>
                <a:schemeClr val="tx1"/>
              </a:solidFill>
            </a:endParaRPr>
          </a:p>
        </p:txBody>
      </p:sp>
      <p:sp>
        <p:nvSpPr>
          <p:cNvPr id="11" name="Rectangle 10"/>
          <p:cNvSpPr/>
          <p:nvPr/>
        </p:nvSpPr>
        <p:spPr>
          <a:xfrm>
            <a:off x="5690174" y="1359811"/>
            <a:ext cx="1695237" cy="236306"/>
          </a:xfrm>
          <a:prstGeom prst="rect">
            <a:avLst/>
          </a:prstGeom>
          <a:solidFill>
            <a:srgbClr val="AACDE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WsfSimulation</a:t>
            </a:r>
            <a:endParaRPr lang="en-US" sz="900" dirty="0" smtClean="0">
              <a:solidFill>
                <a:schemeClr val="tx1"/>
              </a:solidFill>
            </a:endParaRPr>
          </a:p>
          <a:p>
            <a:pPr algn="ctr"/>
            <a:endParaRPr lang="en-US" sz="900" dirty="0">
              <a:solidFill>
                <a:schemeClr val="tx1"/>
              </a:solidFill>
            </a:endParaRPr>
          </a:p>
        </p:txBody>
      </p:sp>
      <p:sp>
        <p:nvSpPr>
          <p:cNvPr id="12" name="Rectangle 11"/>
          <p:cNvSpPr/>
          <p:nvPr/>
        </p:nvSpPr>
        <p:spPr>
          <a:xfrm>
            <a:off x="7424384" y="1359811"/>
            <a:ext cx="1695237" cy="236306"/>
          </a:xfrm>
          <a:prstGeom prst="rect">
            <a:avLst/>
          </a:prstGeom>
          <a:solidFill>
            <a:srgbClr val="AACDE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WsfApplication</a:t>
            </a:r>
            <a:endParaRPr lang="en-US" sz="900" dirty="0" smtClean="0">
              <a:solidFill>
                <a:schemeClr val="tx1"/>
              </a:solidFill>
            </a:endParaRPr>
          </a:p>
          <a:p>
            <a:pPr algn="ctr"/>
            <a:endParaRPr lang="en-US" sz="900" dirty="0">
              <a:solidFill>
                <a:schemeClr val="tx1"/>
              </a:solidFill>
            </a:endParaRPr>
          </a:p>
        </p:txBody>
      </p:sp>
      <p:sp>
        <p:nvSpPr>
          <p:cNvPr id="13" name="Rectangle 12"/>
          <p:cNvSpPr/>
          <p:nvPr/>
        </p:nvSpPr>
        <p:spPr>
          <a:xfrm>
            <a:off x="7424384" y="1857155"/>
            <a:ext cx="1695237" cy="236306"/>
          </a:xfrm>
          <a:prstGeom prst="rect">
            <a:avLst/>
          </a:prstGeom>
          <a:solidFill>
            <a:srgbClr val="99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WsfStandardApplication</a:t>
            </a:r>
            <a:endParaRPr lang="en-US" sz="900" dirty="0" smtClean="0">
              <a:solidFill>
                <a:schemeClr val="tx1"/>
              </a:solidFill>
            </a:endParaRPr>
          </a:p>
          <a:p>
            <a:pPr algn="ctr"/>
            <a:endParaRPr lang="en-US" sz="900" dirty="0">
              <a:solidFill>
                <a:schemeClr val="tx1"/>
              </a:solidFill>
            </a:endParaRPr>
          </a:p>
        </p:txBody>
      </p:sp>
      <p:cxnSp>
        <p:nvCxnSpPr>
          <p:cNvPr id="17" name="Straight Arrow Connector 16"/>
          <p:cNvCxnSpPr/>
          <p:nvPr/>
        </p:nvCxnSpPr>
        <p:spPr>
          <a:xfrm flipV="1">
            <a:off x="2756901" y="1599352"/>
            <a:ext cx="0" cy="270553"/>
          </a:xfrm>
          <a:prstGeom prst="straightConnector1">
            <a:avLst/>
          </a:prstGeom>
          <a:ln cap="flat">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56479" y="1868497"/>
            <a:ext cx="1879745" cy="56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0"/>
          </p:cNvCxnSpPr>
          <p:nvPr/>
        </p:nvCxnSpPr>
        <p:spPr>
          <a:xfrm flipH="1" flipV="1">
            <a:off x="877588" y="1869906"/>
            <a:ext cx="856" cy="255140"/>
          </a:xfrm>
          <a:prstGeom prst="straightConnector1">
            <a:avLst/>
          </a:prstGeom>
          <a:ln cap="flat">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2756479" y="1875901"/>
            <a:ext cx="856" cy="255140"/>
          </a:xfrm>
          <a:prstGeom prst="straightConnector1">
            <a:avLst/>
          </a:prstGeom>
          <a:ln cap="flat">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4640525" y="1874185"/>
            <a:ext cx="856" cy="255140"/>
          </a:xfrm>
          <a:prstGeom prst="straightConnector1">
            <a:avLst/>
          </a:prstGeom>
          <a:ln cap="flat">
            <a:tailEnd type="non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8276695" y="1596117"/>
            <a:ext cx="0" cy="270553"/>
          </a:xfrm>
          <a:prstGeom prst="straightConnector1">
            <a:avLst/>
          </a:prstGeom>
          <a:ln cap="flat">
            <a:tailEnd type="triangle" w="med" len="med"/>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0" y="1223318"/>
            <a:ext cx="9144000" cy="1255233"/>
          </a:xfrm>
          <a:prstGeom prst="roundRect">
            <a:avLst/>
          </a:prstGeom>
          <a:noFill/>
          <a:ln>
            <a:solidFill>
              <a:srgbClr val="CC00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285018" y="2206744"/>
            <a:ext cx="2613216" cy="523220"/>
          </a:xfrm>
          <a:prstGeom prst="rect">
            <a:avLst/>
          </a:prstGeom>
          <a:noFill/>
        </p:spPr>
        <p:txBody>
          <a:bodyPr wrap="none" rtlCol="0">
            <a:spAutoFit/>
          </a:bodyPr>
          <a:lstStyle/>
          <a:p>
            <a:r>
              <a:rPr lang="en-US" sz="1400" dirty="0" smtClean="0">
                <a:solidFill>
                  <a:srgbClr val="CC00FF"/>
                </a:solidFill>
                <a:latin typeface="Arial" pitchFamily="34" charset="0"/>
                <a:cs typeface="Arial" pitchFamily="34" charset="0"/>
              </a:rPr>
              <a:t>Main application classes used </a:t>
            </a:r>
          </a:p>
          <a:p>
            <a:r>
              <a:rPr lang="en-US" sz="1400" dirty="0" smtClean="0">
                <a:solidFill>
                  <a:srgbClr val="CC00FF"/>
                </a:solidFill>
                <a:latin typeface="Arial" pitchFamily="34" charset="0"/>
                <a:cs typeface="Arial" pitchFamily="34" charset="0"/>
              </a:rPr>
              <a:t>in </a:t>
            </a:r>
            <a:r>
              <a:rPr lang="en-US" sz="1400" b="1" dirty="0" smtClean="0">
                <a:solidFill>
                  <a:srgbClr val="CC00FF"/>
                </a:solidFill>
                <a:latin typeface="Arial" pitchFamily="34" charset="0"/>
                <a:cs typeface="Arial" pitchFamily="34" charset="0"/>
              </a:rPr>
              <a:t>mission</a:t>
            </a:r>
            <a:r>
              <a:rPr lang="en-US" sz="1400" dirty="0" smtClean="0">
                <a:solidFill>
                  <a:srgbClr val="CC00FF"/>
                </a:solidFill>
                <a:latin typeface="Arial" pitchFamily="34" charset="0"/>
                <a:cs typeface="Arial" pitchFamily="34" charset="0"/>
              </a:rPr>
              <a:t>/warlock</a:t>
            </a:r>
            <a:endParaRPr lang="en-US" sz="1400" dirty="0">
              <a:solidFill>
                <a:srgbClr val="CC00FF"/>
              </a:solidFill>
              <a:latin typeface="Arial" pitchFamily="34" charset="0"/>
              <a:cs typeface="Arial" pitchFamily="34" charset="0"/>
            </a:endParaRPr>
          </a:p>
        </p:txBody>
      </p:sp>
      <p:cxnSp>
        <p:nvCxnSpPr>
          <p:cNvPr id="25" name="Straight Connector 24"/>
          <p:cNvCxnSpPr/>
          <p:nvPr/>
        </p:nvCxnSpPr>
        <p:spPr>
          <a:xfrm flipV="1">
            <a:off x="877161" y="1868041"/>
            <a:ext cx="1879318" cy="86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31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fontScale="92500"/>
          </a:bodyPr>
          <a:lstStyle/>
          <a:p>
            <a:r>
              <a:rPr lang="en-US" b="0" dirty="0" smtClean="0"/>
              <a:t>This lab demonstrates how to create a new AFSIM weapon</a:t>
            </a:r>
          </a:p>
          <a:p>
            <a:r>
              <a:rPr lang="en-US" b="0" dirty="0" smtClean="0"/>
              <a:t>A weapon in AFSIM can be a wide variety of things:</a:t>
            </a:r>
          </a:p>
          <a:p>
            <a:pPr lvl="1"/>
            <a:r>
              <a:rPr lang="en-US" b="0" dirty="0" smtClean="0"/>
              <a:t>Most weapons are ‘explicit’ weapons; the object is explicitly modeled as a platform (Ex. Missiles and bombs)</a:t>
            </a:r>
          </a:p>
          <a:p>
            <a:pPr lvl="1"/>
            <a:r>
              <a:rPr lang="en-US" b="0" dirty="0" smtClean="0"/>
              <a:t>Implicit weapons are not represented as platforms (Ex. Jammer)</a:t>
            </a:r>
          </a:p>
          <a:p>
            <a:r>
              <a:rPr lang="en-US" b="0" dirty="0" smtClean="0"/>
              <a:t>You will implement a new implicit weapon called a “</a:t>
            </a:r>
            <a:r>
              <a:rPr lang="en-US" b="0" dirty="0" err="1" smtClean="0"/>
              <a:t>phaser</a:t>
            </a:r>
            <a:r>
              <a:rPr lang="en-US" b="0" dirty="0" smtClean="0"/>
              <a:t>”</a:t>
            </a:r>
          </a:p>
          <a:p>
            <a:r>
              <a:rPr lang="en-US" b="0" dirty="0" smtClean="0"/>
              <a:t>The following exercise provides practice working with AFSIM weapons</a:t>
            </a:r>
          </a:p>
          <a:p>
            <a:pPr lvl="1"/>
            <a:r>
              <a:rPr lang="en-US" b="0" dirty="0">
                <a:solidFill>
                  <a:schemeClr val="tx2">
                    <a:lumMod val="60000"/>
                    <a:lumOff val="40000"/>
                  </a:schemeClr>
                </a:solidFill>
              </a:rPr>
              <a:t>Exercise 1: </a:t>
            </a:r>
            <a:r>
              <a:rPr lang="en-US" b="0" dirty="0" smtClean="0">
                <a:solidFill>
                  <a:schemeClr val="tx2">
                    <a:lumMod val="60000"/>
                    <a:lumOff val="40000"/>
                  </a:schemeClr>
                </a:solidFill>
              </a:rPr>
              <a:t>Registering </a:t>
            </a:r>
            <a:r>
              <a:rPr lang="en-US" b="0" dirty="0">
                <a:solidFill>
                  <a:schemeClr val="tx2">
                    <a:lumMod val="60000"/>
                    <a:lumOff val="40000"/>
                  </a:schemeClr>
                </a:solidFill>
              </a:rPr>
              <a:t>a new Application </a:t>
            </a:r>
            <a:r>
              <a:rPr lang="en-US" b="0" dirty="0" smtClean="0">
                <a:solidFill>
                  <a:schemeClr val="tx2">
                    <a:lumMod val="60000"/>
                    <a:lumOff val="40000"/>
                  </a:schemeClr>
                </a:solidFill>
              </a:rPr>
              <a:t>Extension</a:t>
            </a:r>
          </a:p>
          <a:p>
            <a:pPr lvl="1"/>
            <a:r>
              <a:rPr lang="en-US" b="0" dirty="0" smtClean="0">
                <a:solidFill>
                  <a:schemeClr val="tx2">
                    <a:lumMod val="60000"/>
                    <a:lumOff val="40000"/>
                  </a:schemeClr>
                </a:solidFill>
              </a:rPr>
              <a:t>Exercise </a:t>
            </a:r>
            <a:r>
              <a:rPr lang="en-US" b="0" dirty="0">
                <a:solidFill>
                  <a:schemeClr val="tx2">
                    <a:lumMod val="60000"/>
                    <a:lumOff val="40000"/>
                  </a:schemeClr>
                </a:solidFill>
              </a:rPr>
              <a:t>2</a:t>
            </a:r>
            <a:r>
              <a:rPr lang="en-US" b="0" dirty="0" smtClean="0">
                <a:solidFill>
                  <a:schemeClr val="tx2">
                    <a:lumMod val="60000"/>
                    <a:lumOff val="40000"/>
                  </a:schemeClr>
                </a:solidFill>
              </a:rPr>
              <a:t>: Creating a custom </a:t>
            </a:r>
            <a:r>
              <a:rPr lang="en-US" dirty="0" smtClean="0">
                <a:solidFill>
                  <a:schemeClr val="tx2">
                    <a:lumMod val="60000"/>
                    <a:lumOff val="40000"/>
                  </a:schemeClr>
                </a:solidFill>
              </a:rPr>
              <a:t>AFSIM</a:t>
            </a:r>
            <a:r>
              <a:rPr lang="en-US" b="0" dirty="0" smtClean="0">
                <a:solidFill>
                  <a:schemeClr val="tx2">
                    <a:lumMod val="60000"/>
                    <a:lumOff val="40000"/>
                  </a:schemeClr>
                </a:solidFill>
              </a:rPr>
              <a:t> weapon</a:t>
            </a:r>
          </a:p>
          <a:p>
            <a:pPr lvl="2"/>
            <a:endParaRPr lang="en-US" sz="1400" b="0" dirty="0" smtClean="0">
              <a:solidFill>
                <a:schemeClr val="tx2">
                  <a:lumMod val="60000"/>
                  <a:lumOff val="40000"/>
                </a:schemeClr>
              </a:solidFill>
              <a:hlinkClick r:id="rId2" action="ppaction://hlinkfile"/>
            </a:endParaRPr>
          </a:p>
          <a:p>
            <a:endParaRPr lang="en-US" b="0" dirty="0"/>
          </a:p>
        </p:txBody>
      </p:sp>
      <p:pic>
        <p:nvPicPr>
          <p:cNvPr id="6" name="Picture 4" descr="MCj02317680000[1]"/>
          <p:cNvPicPr>
            <a:picLocks noChangeAspect="1" noChangeArrowheads="1"/>
          </p:cNvPicPr>
          <p:nvPr/>
        </p:nvPicPr>
        <p:blipFill>
          <a:blip r:embed="rId3" cstate="print"/>
          <a:srcRect/>
          <a:stretch>
            <a:fillRect/>
          </a:stretch>
        </p:blipFill>
        <p:spPr bwMode="auto">
          <a:xfrm>
            <a:off x="7162800" y="5334000"/>
            <a:ext cx="1676400" cy="1080140"/>
          </a:xfrm>
          <a:prstGeom prst="rect">
            <a:avLst/>
          </a:prstGeom>
          <a:noFill/>
        </p:spPr>
      </p:pic>
    </p:spTree>
    <p:extLst>
      <p:ext uri="{BB962C8B-B14F-4D97-AF65-F5344CB8AC3E}">
        <p14:creationId xmlns:p14="http://schemas.microsoft.com/office/powerpoint/2010/main" val="41358167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endParaRPr lang="en-US" dirty="0"/>
          </a:p>
        </p:txBody>
      </p:sp>
      <p:sp>
        <p:nvSpPr>
          <p:cNvPr id="2" name="Content Placeholder 1"/>
          <p:cNvSpPr>
            <a:spLocks noGrp="1"/>
          </p:cNvSpPr>
          <p:nvPr>
            <p:ph idx="1"/>
          </p:nvPr>
        </p:nvSpPr>
        <p:spPr>
          <a:xfrm>
            <a:off x="302741" y="3667874"/>
            <a:ext cx="8595493" cy="2726748"/>
          </a:xfrm>
        </p:spPr>
        <p:txBody>
          <a:bodyPr>
            <a:normAutofit fontScale="85000" lnSpcReduction="10000"/>
          </a:bodyPr>
          <a:lstStyle/>
          <a:p>
            <a:r>
              <a:rPr lang="en-US" b="0" dirty="0" smtClean="0"/>
              <a:t>All AFSIM extensions must derive from </a:t>
            </a:r>
            <a:r>
              <a:rPr lang="en-US" dirty="0" err="1" smtClean="0"/>
              <a:t>WsfExtension</a:t>
            </a:r>
            <a:r>
              <a:rPr lang="en-US" b="0" dirty="0" smtClean="0"/>
              <a:t>:</a:t>
            </a:r>
          </a:p>
          <a:p>
            <a:pPr lvl="1"/>
            <a:r>
              <a:rPr lang="en-US" b="0" dirty="0" smtClean="0"/>
              <a:t>Three predefined extension classes already exist (can be inherited from)</a:t>
            </a:r>
          </a:p>
          <a:p>
            <a:pPr lvl="2"/>
            <a:r>
              <a:rPr lang="en-US" dirty="0" err="1" smtClean="0"/>
              <a:t>WsfScenarioExtension</a:t>
            </a:r>
            <a:r>
              <a:rPr lang="en-US" b="0" dirty="0" smtClean="0"/>
              <a:t> – extensions that will provide new scenario commands (requiring a new </a:t>
            </a:r>
            <a:r>
              <a:rPr lang="en-US" dirty="0" err="1" smtClean="0"/>
              <a:t>ProcessInput</a:t>
            </a:r>
            <a:r>
              <a:rPr lang="en-US" b="0" dirty="0" smtClean="0"/>
              <a:t> for those commands) will need to inherit this class</a:t>
            </a:r>
          </a:p>
          <a:p>
            <a:pPr lvl="2"/>
            <a:r>
              <a:rPr lang="en-US" dirty="0" err="1" smtClean="0"/>
              <a:t>WsfSimulationExtension</a:t>
            </a:r>
            <a:r>
              <a:rPr lang="en-US" b="0" dirty="0" smtClean="0"/>
              <a:t> – extensions that will access the simulation will need to inherit this class</a:t>
            </a:r>
          </a:p>
          <a:p>
            <a:pPr lvl="2"/>
            <a:r>
              <a:rPr lang="en-US" dirty="0" err="1" smtClean="0"/>
              <a:t>WsfApplicationExtension</a:t>
            </a:r>
            <a:r>
              <a:rPr lang="en-US" b="0" dirty="0" smtClean="0"/>
              <a:t> – extensions that will create new script types, or will utilize a simulation extension or scenario extension, will need to inherit this class</a:t>
            </a:r>
            <a:endParaRPr lang="en-US" b="0" dirty="0"/>
          </a:p>
        </p:txBody>
      </p:sp>
      <p:sp>
        <p:nvSpPr>
          <p:cNvPr id="5" name="Rectangle 4"/>
          <p:cNvSpPr/>
          <p:nvPr/>
        </p:nvSpPr>
        <p:spPr>
          <a:xfrm>
            <a:off x="1908427" y="1363046"/>
            <a:ext cx="1696948" cy="236306"/>
          </a:xfrm>
          <a:prstGeom prst="rect">
            <a:avLst/>
          </a:prstGeom>
          <a:solidFill>
            <a:srgbClr val="DDDDD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WsfExtension</a:t>
            </a:r>
            <a:endParaRPr lang="en-US" sz="900" dirty="0" smtClean="0">
              <a:solidFill>
                <a:schemeClr val="tx1"/>
              </a:solidFill>
            </a:endParaRPr>
          </a:p>
          <a:p>
            <a:pPr algn="ctr"/>
            <a:endParaRPr lang="en-US" sz="900" dirty="0">
              <a:solidFill>
                <a:schemeClr val="tx1"/>
              </a:solidFill>
            </a:endParaRPr>
          </a:p>
        </p:txBody>
      </p:sp>
      <p:sp>
        <p:nvSpPr>
          <p:cNvPr id="6" name="Rectangle 5"/>
          <p:cNvSpPr/>
          <p:nvPr/>
        </p:nvSpPr>
        <p:spPr>
          <a:xfrm>
            <a:off x="30825" y="2125046"/>
            <a:ext cx="1695237" cy="236306"/>
          </a:xfrm>
          <a:prstGeom prst="rect">
            <a:avLst/>
          </a:prstGeom>
          <a:solidFill>
            <a:srgbClr val="DDDDD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WsfSimulationExtension</a:t>
            </a:r>
            <a:endParaRPr lang="en-US" sz="900" dirty="0" smtClean="0">
              <a:solidFill>
                <a:schemeClr val="tx1"/>
              </a:solidFill>
            </a:endParaRPr>
          </a:p>
          <a:p>
            <a:pPr algn="ctr"/>
            <a:endParaRPr lang="en-US" sz="900" dirty="0">
              <a:solidFill>
                <a:schemeClr val="tx1"/>
              </a:solidFill>
            </a:endParaRPr>
          </a:p>
        </p:txBody>
      </p:sp>
      <p:sp>
        <p:nvSpPr>
          <p:cNvPr id="7" name="Rectangle 6"/>
          <p:cNvSpPr/>
          <p:nvPr/>
        </p:nvSpPr>
        <p:spPr>
          <a:xfrm>
            <a:off x="1909289" y="2125046"/>
            <a:ext cx="1696948" cy="236306"/>
          </a:xfrm>
          <a:prstGeom prst="rect">
            <a:avLst/>
          </a:prstGeom>
          <a:solidFill>
            <a:srgbClr val="DDDDD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WsfScenarioExtension</a:t>
            </a:r>
            <a:endParaRPr lang="en-US" sz="900" dirty="0" smtClean="0">
              <a:solidFill>
                <a:schemeClr val="tx1"/>
              </a:solidFill>
            </a:endParaRPr>
          </a:p>
          <a:p>
            <a:pPr algn="ctr"/>
            <a:endParaRPr lang="en-US" sz="900" dirty="0">
              <a:solidFill>
                <a:schemeClr val="tx1"/>
              </a:solidFill>
            </a:endParaRPr>
          </a:p>
        </p:txBody>
      </p:sp>
      <p:sp>
        <p:nvSpPr>
          <p:cNvPr id="8" name="Rectangle 7"/>
          <p:cNvSpPr/>
          <p:nvPr/>
        </p:nvSpPr>
        <p:spPr>
          <a:xfrm>
            <a:off x="3789464" y="2119910"/>
            <a:ext cx="1693521" cy="236306"/>
          </a:xfrm>
          <a:prstGeom prst="rect">
            <a:avLst/>
          </a:prstGeom>
          <a:solidFill>
            <a:srgbClr val="DDDDDD"/>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WsfApplicationExtension</a:t>
            </a:r>
            <a:endParaRPr lang="en-US" sz="900" dirty="0" smtClean="0">
              <a:solidFill>
                <a:schemeClr val="tx1"/>
              </a:solidFill>
            </a:endParaRPr>
          </a:p>
          <a:p>
            <a:pPr algn="ctr"/>
            <a:endParaRPr lang="en-US" sz="900" dirty="0">
              <a:solidFill>
                <a:schemeClr val="tx1"/>
              </a:solidFill>
            </a:endParaRPr>
          </a:p>
        </p:txBody>
      </p:sp>
      <p:sp>
        <p:nvSpPr>
          <p:cNvPr id="10" name="Rectangle 9"/>
          <p:cNvSpPr/>
          <p:nvPr/>
        </p:nvSpPr>
        <p:spPr>
          <a:xfrm>
            <a:off x="3945288" y="1359811"/>
            <a:ext cx="1702081" cy="236306"/>
          </a:xfrm>
          <a:prstGeom prst="rect">
            <a:avLst/>
          </a:prstGeom>
          <a:solidFill>
            <a:srgbClr val="AACDE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WsfScenario</a:t>
            </a:r>
            <a:endParaRPr lang="en-US" sz="900" dirty="0" smtClean="0">
              <a:solidFill>
                <a:schemeClr val="tx1"/>
              </a:solidFill>
            </a:endParaRPr>
          </a:p>
          <a:p>
            <a:pPr algn="ctr"/>
            <a:endParaRPr lang="en-US" sz="900" dirty="0">
              <a:solidFill>
                <a:schemeClr val="tx1"/>
              </a:solidFill>
            </a:endParaRPr>
          </a:p>
        </p:txBody>
      </p:sp>
      <p:sp>
        <p:nvSpPr>
          <p:cNvPr id="11" name="Rectangle 10"/>
          <p:cNvSpPr/>
          <p:nvPr/>
        </p:nvSpPr>
        <p:spPr>
          <a:xfrm>
            <a:off x="5690174" y="1359811"/>
            <a:ext cx="1695237" cy="236306"/>
          </a:xfrm>
          <a:prstGeom prst="rect">
            <a:avLst/>
          </a:prstGeom>
          <a:solidFill>
            <a:srgbClr val="AACDE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WsfSimulation</a:t>
            </a:r>
            <a:endParaRPr lang="en-US" sz="900" dirty="0" smtClean="0">
              <a:solidFill>
                <a:schemeClr val="tx1"/>
              </a:solidFill>
            </a:endParaRPr>
          </a:p>
          <a:p>
            <a:pPr algn="ctr"/>
            <a:endParaRPr lang="en-US" sz="900" dirty="0">
              <a:solidFill>
                <a:schemeClr val="tx1"/>
              </a:solidFill>
            </a:endParaRPr>
          </a:p>
        </p:txBody>
      </p:sp>
      <p:sp>
        <p:nvSpPr>
          <p:cNvPr id="12" name="Rectangle 11"/>
          <p:cNvSpPr/>
          <p:nvPr/>
        </p:nvSpPr>
        <p:spPr>
          <a:xfrm>
            <a:off x="7424384" y="1359811"/>
            <a:ext cx="1695237" cy="236306"/>
          </a:xfrm>
          <a:prstGeom prst="rect">
            <a:avLst/>
          </a:prstGeom>
          <a:solidFill>
            <a:srgbClr val="AACDE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WsfApplication</a:t>
            </a:r>
            <a:endParaRPr lang="en-US" sz="900" dirty="0" smtClean="0">
              <a:solidFill>
                <a:schemeClr val="tx1"/>
              </a:solidFill>
            </a:endParaRPr>
          </a:p>
          <a:p>
            <a:pPr algn="ctr"/>
            <a:endParaRPr lang="en-US" sz="900" dirty="0">
              <a:solidFill>
                <a:schemeClr val="tx1"/>
              </a:solidFill>
            </a:endParaRPr>
          </a:p>
        </p:txBody>
      </p:sp>
      <p:sp>
        <p:nvSpPr>
          <p:cNvPr id="13" name="Rectangle 12"/>
          <p:cNvSpPr/>
          <p:nvPr/>
        </p:nvSpPr>
        <p:spPr>
          <a:xfrm>
            <a:off x="7424384" y="1857155"/>
            <a:ext cx="1695237" cy="236306"/>
          </a:xfrm>
          <a:prstGeom prst="rect">
            <a:avLst/>
          </a:prstGeom>
          <a:solidFill>
            <a:srgbClr val="9999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WsfStandardApplication</a:t>
            </a:r>
            <a:endParaRPr lang="en-US" sz="900" dirty="0" smtClean="0">
              <a:solidFill>
                <a:schemeClr val="tx1"/>
              </a:solidFill>
            </a:endParaRPr>
          </a:p>
          <a:p>
            <a:pPr algn="ctr"/>
            <a:endParaRPr lang="en-US" sz="900" dirty="0">
              <a:solidFill>
                <a:schemeClr val="tx1"/>
              </a:solidFill>
            </a:endParaRPr>
          </a:p>
        </p:txBody>
      </p:sp>
      <p:cxnSp>
        <p:nvCxnSpPr>
          <p:cNvPr id="17" name="Straight Arrow Connector 16"/>
          <p:cNvCxnSpPr/>
          <p:nvPr/>
        </p:nvCxnSpPr>
        <p:spPr>
          <a:xfrm flipV="1">
            <a:off x="2756901" y="1599352"/>
            <a:ext cx="0" cy="270553"/>
          </a:xfrm>
          <a:prstGeom prst="straightConnector1">
            <a:avLst/>
          </a:prstGeom>
          <a:ln cap="flat">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877588" y="1874185"/>
            <a:ext cx="3758636" cy="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6" idx="0"/>
          </p:cNvCxnSpPr>
          <p:nvPr/>
        </p:nvCxnSpPr>
        <p:spPr>
          <a:xfrm flipH="1" flipV="1">
            <a:off x="877588" y="1869906"/>
            <a:ext cx="856" cy="255140"/>
          </a:xfrm>
          <a:prstGeom prst="straightConnector1">
            <a:avLst/>
          </a:prstGeom>
          <a:ln cap="flat">
            <a:tailEnd type="non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flipV="1">
            <a:off x="2756479" y="1875901"/>
            <a:ext cx="856" cy="255140"/>
          </a:xfrm>
          <a:prstGeom prst="straightConnector1">
            <a:avLst/>
          </a:prstGeom>
          <a:ln cap="flat">
            <a:tailEnd type="non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flipV="1">
            <a:off x="4640525" y="1874185"/>
            <a:ext cx="856" cy="255140"/>
          </a:xfrm>
          <a:prstGeom prst="straightConnector1">
            <a:avLst/>
          </a:prstGeom>
          <a:ln cap="flat">
            <a:tailEnd type="none" w="lg" len="lg"/>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3787748" y="2631704"/>
            <a:ext cx="1695237" cy="236306"/>
          </a:xfrm>
          <a:prstGeom prst="rect">
            <a:avLst/>
          </a:prstGeom>
          <a:solidFill>
            <a:srgbClr val="FFFF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900" dirty="0" err="1" smtClean="0">
                <a:solidFill>
                  <a:schemeClr val="tx1"/>
                </a:solidFill>
              </a:rPr>
              <a:t>RegisterPhaserWeapon</a:t>
            </a:r>
            <a:endParaRPr lang="en-US" sz="900" dirty="0" smtClean="0">
              <a:solidFill>
                <a:schemeClr val="tx1"/>
              </a:solidFill>
            </a:endParaRPr>
          </a:p>
          <a:p>
            <a:pPr algn="ctr"/>
            <a:endParaRPr lang="en-US" sz="900" dirty="0">
              <a:solidFill>
                <a:schemeClr val="tx1"/>
              </a:solidFill>
            </a:endParaRPr>
          </a:p>
        </p:txBody>
      </p:sp>
      <p:cxnSp>
        <p:nvCxnSpPr>
          <p:cNvPr id="38" name="Straight Arrow Connector 37"/>
          <p:cNvCxnSpPr/>
          <p:nvPr/>
        </p:nvCxnSpPr>
        <p:spPr>
          <a:xfrm flipV="1">
            <a:off x="8276695" y="1596117"/>
            <a:ext cx="0" cy="270553"/>
          </a:xfrm>
          <a:prstGeom prst="straightConnector1">
            <a:avLst/>
          </a:prstGeom>
          <a:ln cap="flat">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4635366" y="2356216"/>
            <a:ext cx="0" cy="270553"/>
          </a:xfrm>
          <a:prstGeom prst="straightConnector1">
            <a:avLst/>
          </a:prstGeom>
          <a:ln cap="flat">
            <a:tailEnd type="triangle" w="med" len="med"/>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0" y="1223318"/>
            <a:ext cx="9144000" cy="1255233"/>
          </a:xfrm>
          <a:prstGeom prst="roundRect">
            <a:avLst/>
          </a:prstGeom>
          <a:noFill/>
          <a:ln>
            <a:solidFill>
              <a:srgbClr val="CC00FF"/>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285018" y="2206744"/>
            <a:ext cx="2613216" cy="523220"/>
          </a:xfrm>
          <a:prstGeom prst="rect">
            <a:avLst/>
          </a:prstGeom>
          <a:noFill/>
        </p:spPr>
        <p:txBody>
          <a:bodyPr wrap="none" rtlCol="0">
            <a:spAutoFit/>
          </a:bodyPr>
          <a:lstStyle/>
          <a:p>
            <a:r>
              <a:rPr lang="en-US" sz="1400" dirty="0" smtClean="0">
                <a:solidFill>
                  <a:srgbClr val="CC00FF"/>
                </a:solidFill>
                <a:latin typeface="Arial" pitchFamily="34" charset="0"/>
                <a:cs typeface="Arial" pitchFamily="34" charset="0"/>
              </a:rPr>
              <a:t>Main application classes used </a:t>
            </a:r>
          </a:p>
          <a:p>
            <a:r>
              <a:rPr lang="en-US" sz="1400" dirty="0" smtClean="0">
                <a:solidFill>
                  <a:srgbClr val="CC00FF"/>
                </a:solidFill>
                <a:latin typeface="Arial" pitchFamily="34" charset="0"/>
                <a:cs typeface="Arial" pitchFamily="34" charset="0"/>
              </a:rPr>
              <a:t>in </a:t>
            </a:r>
            <a:r>
              <a:rPr lang="en-US" sz="1400" b="1" dirty="0" smtClean="0">
                <a:solidFill>
                  <a:srgbClr val="CC00FF"/>
                </a:solidFill>
                <a:latin typeface="Arial" pitchFamily="34" charset="0"/>
                <a:cs typeface="Arial" pitchFamily="34" charset="0"/>
              </a:rPr>
              <a:t>mission</a:t>
            </a:r>
            <a:r>
              <a:rPr lang="en-US" sz="1400" dirty="0" smtClean="0">
                <a:solidFill>
                  <a:srgbClr val="CC00FF"/>
                </a:solidFill>
                <a:latin typeface="Arial" pitchFamily="34" charset="0"/>
                <a:cs typeface="Arial" pitchFamily="34" charset="0"/>
              </a:rPr>
              <a:t>/warlock</a:t>
            </a:r>
            <a:endParaRPr lang="en-US" sz="1400" dirty="0">
              <a:solidFill>
                <a:srgbClr val="CC00FF"/>
              </a:solidFill>
              <a:latin typeface="Arial" pitchFamily="34" charset="0"/>
              <a:cs typeface="Arial" pitchFamily="34" charset="0"/>
            </a:endParaRPr>
          </a:p>
        </p:txBody>
      </p:sp>
      <p:sp>
        <p:nvSpPr>
          <p:cNvPr id="14" name="Rounded Rectangle 13"/>
          <p:cNvSpPr/>
          <p:nvPr/>
        </p:nvSpPr>
        <p:spPr>
          <a:xfrm>
            <a:off x="2756479" y="2555310"/>
            <a:ext cx="3369002" cy="810360"/>
          </a:xfrm>
          <a:prstGeom prst="roundRect">
            <a:avLst/>
          </a:prstGeom>
          <a:noFill/>
          <a:ln>
            <a:solidFill>
              <a:srgbClr val="00B05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2924220" y="2842450"/>
            <a:ext cx="3201261" cy="523220"/>
          </a:xfrm>
          <a:prstGeom prst="rect">
            <a:avLst/>
          </a:prstGeom>
          <a:noFill/>
        </p:spPr>
        <p:txBody>
          <a:bodyPr wrap="none" rtlCol="0">
            <a:spAutoFit/>
          </a:bodyPr>
          <a:lstStyle/>
          <a:p>
            <a:r>
              <a:rPr lang="en-US" sz="1400" dirty="0" smtClean="0">
                <a:solidFill>
                  <a:srgbClr val="00B050"/>
                </a:solidFill>
                <a:latin typeface="Arial" pitchFamily="34" charset="0"/>
                <a:cs typeface="Arial" pitchFamily="34" charset="0"/>
              </a:rPr>
              <a:t>Sets up the new Application Extension</a:t>
            </a:r>
          </a:p>
          <a:p>
            <a:r>
              <a:rPr lang="en-US" sz="1400" dirty="0">
                <a:solidFill>
                  <a:srgbClr val="00B050"/>
                </a:solidFill>
                <a:latin typeface="Arial" pitchFamily="34" charset="0"/>
                <a:cs typeface="Arial" pitchFamily="34" charset="0"/>
              </a:rPr>
              <a:t>c</a:t>
            </a:r>
            <a:r>
              <a:rPr lang="en-US" sz="1400" dirty="0" smtClean="0">
                <a:solidFill>
                  <a:srgbClr val="00B050"/>
                </a:solidFill>
                <a:latin typeface="Arial" pitchFamily="34" charset="0"/>
                <a:cs typeface="Arial" pitchFamily="34" charset="0"/>
              </a:rPr>
              <a:t>lasses to work with AFSIM</a:t>
            </a:r>
            <a:endParaRPr lang="en-US" sz="1400" dirty="0">
              <a:solidFill>
                <a:srgbClr val="00B050"/>
              </a:solidFill>
              <a:latin typeface="Arial" pitchFamily="34" charset="0"/>
              <a:cs typeface="Arial" pitchFamily="34" charset="0"/>
            </a:endParaRPr>
          </a:p>
        </p:txBody>
      </p:sp>
    </p:spTree>
    <p:extLst>
      <p:ext uri="{BB962C8B-B14F-4D97-AF65-F5344CB8AC3E}">
        <p14:creationId xmlns:p14="http://schemas.microsoft.com/office/powerpoint/2010/main" val="1027115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mph" presetSubtype="1" nodeType="withEffect">
                                  <p:stCondLst>
                                    <p:cond delay="0"/>
                                  </p:stCondLst>
                                  <p:childTnLst>
                                    <p:set>
                                      <p:cBhvr override="childStyle">
                                        <p:cTn id="6" dur="indefinite"/>
                                        <p:tgtEl>
                                          <p:spTgt spid="2">
                                            <p:txEl>
                                              <p:pRg st="2" end="2"/>
                                            </p:txEl>
                                          </p:spTgt>
                                        </p:tgtEl>
                                        <p:attrNameLst>
                                          <p:attrName>style.color</p:attrName>
                                        </p:attrNameLst>
                                      </p:cBhvr>
                                      <p:to>
                                        <p:clrVal>
                                          <a:srgbClr val="B2B2B2"/>
                                        </p:clrVal>
                                      </p:to>
                                    </p:set>
                                  </p:childTnLst>
                                </p:cTn>
                              </p:par>
                              <p:par>
                                <p:cTn id="7" presetID="3" presetClass="emph" presetSubtype="1" nodeType="withEffect">
                                  <p:stCondLst>
                                    <p:cond delay="0"/>
                                  </p:stCondLst>
                                  <p:childTnLst>
                                    <p:set>
                                      <p:cBhvr override="childStyle">
                                        <p:cTn id="8" dur="indefinite"/>
                                        <p:tgtEl>
                                          <p:spTgt spid="2">
                                            <p:txEl>
                                              <p:pRg st="3" end="3"/>
                                            </p:txEl>
                                          </p:spTgt>
                                        </p:tgtEl>
                                        <p:attrNameLst>
                                          <p:attrName>style.color</p:attrName>
                                        </p:attrNameLst>
                                      </p:cBhvr>
                                      <p:to>
                                        <p:clrVal>
                                          <a:srgbClr val="B2B2B2"/>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Extensions</a:t>
            </a:r>
            <a:endParaRPr lang="en-US" dirty="0"/>
          </a:p>
        </p:txBody>
      </p:sp>
      <p:sp>
        <p:nvSpPr>
          <p:cNvPr id="3" name="Content Placeholder 2"/>
          <p:cNvSpPr>
            <a:spLocks noGrp="1"/>
          </p:cNvSpPr>
          <p:nvPr>
            <p:ph idx="1"/>
          </p:nvPr>
        </p:nvSpPr>
        <p:spPr>
          <a:xfrm>
            <a:off x="304800" y="1172029"/>
            <a:ext cx="8610600" cy="5228771"/>
          </a:xfrm>
        </p:spPr>
        <p:txBody>
          <a:bodyPr>
            <a:normAutofit/>
          </a:bodyPr>
          <a:lstStyle/>
          <a:p>
            <a:r>
              <a:rPr lang="en-US" b="0" dirty="0" smtClean="0"/>
              <a:t>Applications, Scenarios, and Simulations can all be “Extended”</a:t>
            </a:r>
          </a:p>
          <a:p>
            <a:pPr lvl="1"/>
            <a:r>
              <a:rPr lang="en-US" dirty="0" smtClean="0"/>
              <a:t>Application</a:t>
            </a:r>
            <a:r>
              <a:rPr lang="en-US" b="0" dirty="0" smtClean="0"/>
              <a:t> Extensions are owned by the </a:t>
            </a:r>
            <a:r>
              <a:rPr lang="en-US" dirty="0" smtClean="0"/>
              <a:t>Application</a:t>
            </a:r>
          </a:p>
          <a:p>
            <a:pPr lvl="2"/>
            <a:r>
              <a:rPr lang="en-US" sz="1600" b="0" dirty="0" smtClean="0"/>
              <a:t>Represent optional capabilities that can be added to an application. </a:t>
            </a:r>
          </a:p>
          <a:p>
            <a:pPr lvl="2"/>
            <a:r>
              <a:rPr lang="en-US" sz="1600" b="0" dirty="0" smtClean="0"/>
              <a:t>Used if you need new script types (sensors, weapons, components, movers)</a:t>
            </a:r>
          </a:p>
          <a:p>
            <a:pPr lvl="2"/>
            <a:r>
              <a:rPr lang="en-US" sz="1600" b="0" dirty="0" smtClean="0">
                <a:solidFill>
                  <a:srgbClr val="0000CC"/>
                </a:solidFill>
              </a:rPr>
              <a:t>This is the entry point to registering all extensions </a:t>
            </a:r>
            <a:r>
              <a:rPr lang="en-US" sz="1600" b="0" dirty="0" smtClean="0"/>
              <a:t>in AFSIM</a:t>
            </a:r>
          </a:p>
          <a:p>
            <a:pPr lvl="2"/>
            <a:r>
              <a:rPr lang="en-US" sz="1600" b="0" dirty="0" smtClean="0"/>
              <a:t>An application extension is </a:t>
            </a:r>
            <a:r>
              <a:rPr lang="en-US" sz="1600" b="0" dirty="0" smtClean="0">
                <a:solidFill>
                  <a:srgbClr val="C00000"/>
                </a:solidFill>
              </a:rPr>
              <a:t>required</a:t>
            </a:r>
            <a:r>
              <a:rPr lang="en-US" sz="1600" b="0" dirty="0" smtClean="0"/>
              <a:t> if you are going to create a scenario extension or a simulation extension</a:t>
            </a:r>
          </a:p>
          <a:p>
            <a:pPr lvl="1"/>
            <a:r>
              <a:rPr lang="en-US" b="0" dirty="0" smtClean="0">
                <a:solidFill>
                  <a:srgbClr val="880000"/>
                </a:solidFill>
              </a:rPr>
              <a:t>We will use a new plugin to register the application extension</a:t>
            </a:r>
          </a:p>
          <a:p>
            <a:pPr lvl="1"/>
            <a:r>
              <a:rPr lang="en-US" b="0" dirty="0" smtClean="0">
                <a:solidFill>
                  <a:srgbClr val="880000"/>
                </a:solidFill>
              </a:rPr>
              <a:t>In this exercise, we need the new application extension because we are creating a new type</a:t>
            </a:r>
          </a:p>
          <a:p>
            <a:pPr lvl="2"/>
            <a:r>
              <a:rPr lang="en-US" sz="1600" b="0" dirty="0" smtClean="0">
                <a:solidFill>
                  <a:srgbClr val="880000"/>
                </a:solidFill>
              </a:rPr>
              <a:t>The plugin code and the application extension code are in the file </a:t>
            </a:r>
            <a:r>
              <a:rPr lang="en-US" sz="1600" dirty="0" smtClean="0">
                <a:solidFill>
                  <a:srgbClr val="880000"/>
                </a:solidFill>
              </a:rPr>
              <a:t>WeaponPluginRegistration.cpp</a:t>
            </a:r>
            <a:endParaRPr lang="en-US" sz="1600" b="0" dirty="0" smtClean="0">
              <a:solidFill>
                <a:srgbClr val="880000"/>
              </a:solidFill>
            </a:endParaRPr>
          </a:p>
        </p:txBody>
      </p:sp>
    </p:spTree>
    <p:extLst>
      <p:ext uri="{BB962C8B-B14F-4D97-AF65-F5344CB8AC3E}">
        <p14:creationId xmlns:p14="http://schemas.microsoft.com/office/powerpoint/2010/main" val="14315059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Plugins and Application Extensions</a:t>
            </a:r>
            <a:endParaRPr lang="en-US" dirty="0"/>
          </a:p>
        </p:txBody>
      </p:sp>
      <p:sp>
        <p:nvSpPr>
          <p:cNvPr id="4" name="Content Placeholder 3"/>
          <p:cNvSpPr>
            <a:spLocks noGrp="1"/>
          </p:cNvSpPr>
          <p:nvPr>
            <p:ph idx="1"/>
          </p:nvPr>
        </p:nvSpPr>
        <p:spPr>
          <a:xfrm>
            <a:off x="263472" y="1452972"/>
            <a:ext cx="8810786" cy="4525963"/>
          </a:xfrm>
        </p:spPr>
        <p:txBody>
          <a:bodyPr>
            <a:normAutofit/>
          </a:bodyPr>
          <a:lstStyle/>
          <a:p>
            <a:r>
              <a:rPr lang="en-US" b="0" dirty="0"/>
              <a:t>In the Sensor Exercise</a:t>
            </a:r>
            <a:r>
              <a:rPr lang="en-US" b="0" dirty="0" smtClean="0"/>
              <a:t>, the definitions of </a:t>
            </a:r>
            <a:r>
              <a:rPr lang="en-US" dirty="0" err="1" smtClean="0"/>
              <a:t>WsfPluginSetup</a:t>
            </a:r>
            <a:r>
              <a:rPr lang="en-US" b="0" dirty="0" smtClean="0"/>
              <a:t> </a:t>
            </a:r>
            <a:r>
              <a:rPr lang="en-US" b="0" dirty="0"/>
              <a:t>and </a:t>
            </a:r>
            <a:r>
              <a:rPr lang="en-US" dirty="0" err="1" smtClean="0"/>
              <a:t>WsfPluginVersion</a:t>
            </a:r>
            <a:r>
              <a:rPr lang="en-US" b="0" dirty="0" smtClean="0"/>
              <a:t> were </a:t>
            </a:r>
            <a:r>
              <a:rPr lang="en-US" b="0" dirty="0"/>
              <a:t>provided for you.</a:t>
            </a:r>
          </a:p>
          <a:p>
            <a:pPr lvl="1"/>
            <a:r>
              <a:rPr lang="en-US" dirty="0" err="1" smtClean="0"/>
              <a:t>WsfPluginVersion</a:t>
            </a:r>
            <a:r>
              <a:rPr lang="en-US" b="0" dirty="0" smtClean="0"/>
              <a:t> created a new </a:t>
            </a:r>
            <a:r>
              <a:rPr lang="en-US" dirty="0" err="1" smtClean="0"/>
              <a:t>UtPluginVersion</a:t>
            </a:r>
            <a:r>
              <a:rPr lang="en-US" b="0" dirty="0" smtClean="0"/>
              <a:t> object constructed with three parameters (the major version number, the minor version number, and a compiler information string), and used this object to set the value of the </a:t>
            </a:r>
            <a:r>
              <a:rPr lang="en-US" dirty="0" err="1" smtClean="0"/>
              <a:t>UtPluginVersion</a:t>
            </a:r>
            <a:r>
              <a:rPr lang="en-US" b="0" dirty="0" smtClean="0"/>
              <a:t> object that was passed in as a parameter</a:t>
            </a:r>
          </a:p>
          <a:p>
            <a:pPr lvl="1"/>
            <a:r>
              <a:rPr lang="en-US" dirty="0" err="1" smtClean="0"/>
              <a:t>WsfPluginSetup</a:t>
            </a:r>
            <a:r>
              <a:rPr lang="en-US" b="0" dirty="0" smtClean="0"/>
              <a:t> called </a:t>
            </a:r>
            <a:r>
              <a:rPr lang="en-US" dirty="0" err="1" smtClean="0"/>
              <a:t>aApplicationPtr</a:t>
            </a:r>
            <a:r>
              <a:rPr lang="en-US" b="0" dirty="0" err="1" smtClean="0"/>
              <a:t>.</a:t>
            </a:r>
            <a:r>
              <a:rPr lang="en-US" dirty="0" err="1" smtClean="0"/>
              <a:t>RegisterExtension</a:t>
            </a:r>
            <a:r>
              <a:rPr lang="en-US" b="0" dirty="0" smtClean="0"/>
              <a:t>() to register the </a:t>
            </a:r>
            <a:r>
              <a:rPr lang="en-US" dirty="0" err="1" smtClean="0"/>
              <a:t>TricorderSenserRegistration</a:t>
            </a:r>
            <a:r>
              <a:rPr lang="en-US" b="0" dirty="0" smtClean="0"/>
              <a:t> application extension object with the </a:t>
            </a:r>
            <a:r>
              <a:rPr lang="en-US" dirty="0" err="1" smtClean="0"/>
              <a:t>WsfApplication</a:t>
            </a:r>
            <a:r>
              <a:rPr lang="en-US" b="0" dirty="0" smtClean="0"/>
              <a:t>::</a:t>
            </a:r>
            <a:r>
              <a:rPr lang="en-US" dirty="0" err="1" smtClean="0"/>
              <a:t>aApplicationPtr</a:t>
            </a:r>
            <a:r>
              <a:rPr lang="en-US" dirty="0" smtClean="0"/>
              <a:t> </a:t>
            </a:r>
            <a:r>
              <a:rPr lang="en-US" b="0" dirty="0" smtClean="0"/>
              <a:t>object</a:t>
            </a:r>
            <a:r>
              <a:rPr lang="en-US" dirty="0" smtClean="0"/>
              <a:t> </a:t>
            </a:r>
            <a:r>
              <a:rPr lang="en-US" b="0" dirty="0" smtClean="0"/>
              <a:t>parameter</a:t>
            </a:r>
            <a:endParaRPr lang="en-US" b="0" dirty="0"/>
          </a:p>
        </p:txBody>
      </p:sp>
    </p:spTree>
    <p:extLst>
      <p:ext uri="{BB962C8B-B14F-4D97-AF65-F5344CB8AC3E}">
        <p14:creationId xmlns:p14="http://schemas.microsoft.com/office/powerpoint/2010/main" val="170861791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1 — Task 1</a:t>
            </a:r>
            <a:endParaRPr lang="en-US" dirty="0"/>
          </a:p>
        </p:txBody>
      </p:sp>
      <p:sp>
        <p:nvSpPr>
          <p:cNvPr id="3" name="Content Placeholder 2"/>
          <p:cNvSpPr>
            <a:spLocks noGrp="1"/>
          </p:cNvSpPr>
          <p:nvPr>
            <p:ph idx="1"/>
          </p:nvPr>
        </p:nvSpPr>
        <p:spPr>
          <a:xfrm>
            <a:off x="427789" y="1295400"/>
            <a:ext cx="8678779" cy="5181600"/>
          </a:xfrm>
        </p:spPr>
        <p:txBody>
          <a:bodyPr>
            <a:normAutofit fontScale="92500"/>
          </a:bodyPr>
          <a:lstStyle/>
          <a:p>
            <a:pPr marL="226473" indent="0">
              <a:buNone/>
            </a:pPr>
            <a:r>
              <a:rPr lang="en-US" b="0" dirty="0" smtClean="0"/>
              <a:t>In this exercise, you will have to implement </a:t>
            </a:r>
            <a:r>
              <a:rPr lang="en-US" dirty="0" err="1" smtClean="0"/>
              <a:t>WsfPluginSetup</a:t>
            </a:r>
            <a:r>
              <a:rPr lang="en-US" b="0" dirty="0" smtClean="0"/>
              <a:t> and </a:t>
            </a:r>
            <a:r>
              <a:rPr lang="en-US" dirty="0" err="1" smtClean="0"/>
              <a:t>WsfPluginVersion</a:t>
            </a:r>
            <a:endParaRPr lang="en-US" dirty="0" smtClean="0"/>
          </a:p>
          <a:p>
            <a:pPr marL="226473" indent="0">
              <a:buNone/>
            </a:pPr>
            <a:r>
              <a:rPr lang="en-US" b="0" dirty="0" smtClean="0"/>
              <a:t>In </a:t>
            </a:r>
            <a:r>
              <a:rPr lang="en-US" dirty="0" smtClean="0"/>
              <a:t>WeaponPluginRegistration.cpp</a:t>
            </a:r>
            <a:r>
              <a:rPr lang="en-US" b="0" dirty="0" smtClean="0"/>
              <a:t>:</a:t>
            </a:r>
          </a:p>
          <a:p>
            <a:r>
              <a:rPr lang="en-US" b="0" dirty="0" smtClean="0"/>
              <a:t>Complete the </a:t>
            </a:r>
            <a:r>
              <a:rPr lang="en-US" b="1" dirty="0" err="1" smtClean="0"/>
              <a:t>WsfPluginVersion</a:t>
            </a:r>
            <a:r>
              <a:rPr lang="en-US" b="1" dirty="0" smtClean="0"/>
              <a:t> </a:t>
            </a:r>
            <a:r>
              <a:rPr lang="en-US" b="0" dirty="0" smtClean="0"/>
              <a:t>Method </a:t>
            </a:r>
          </a:p>
          <a:p>
            <a:pPr lvl="1"/>
            <a:r>
              <a:rPr lang="en-US" b="0" dirty="0" smtClean="0"/>
              <a:t>This method takes a reference input parameter </a:t>
            </a:r>
            <a:r>
              <a:rPr lang="en-US" dirty="0" err="1" smtClean="0"/>
              <a:t>UtPluginVersion</a:t>
            </a:r>
            <a:r>
              <a:rPr lang="en-US" b="0" dirty="0" smtClean="0"/>
              <a:t>&amp; </a:t>
            </a:r>
            <a:r>
              <a:rPr lang="en-US" dirty="0" err="1" smtClean="0"/>
              <a:t>aVersion</a:t>
            </a:r>
            <a:r>
              <a:rPr lang="en-US" b="0" dirty="0" smtClean="0"/>
              <a:t>, which will be assigned to be equal to a new </a:t>
            </a:r>
            <a:r>
              <a:rPr lang="en-US" b="0" dirty="0" err="1" smtClean="0"/>
              <a:t>UtPluginVersion</a:t>
            </a:r>
            <a:r>
              <a:rPr lang="en-US" b="0" dirty="0" smtClean="0"/>
              <a:t> object that is initialized with the version information</a:t>
            </a:r>
            <a:endParaRPr lang="en-US" dirty="0" smtClean="0"/>
          </a:p>
          <a:p>
            <a:pPr lvl="1"/>
            <a:r>
              <a:rPr lang="en-US" b="0" dirty="0" smtClean="0"/>
              <a:t>Use the macros provided in </a:t>
            </a:r>
            <a:r>
              <a:rPr lang="en-US" b="1" dirty="0" smtClean="0"/>
              <a:t>WsfPlugin.hpp</a:t>
            </a:r>
            <a:r>
              <a:rPr lang="en-US" b="0" dirty="0" smtClean="0"/>
              <a:t>, to get the version information</a:t>
            </a:r>
          </a:p>
          <a:p>
            <a:pPr lvl="1"/>
            <a:r>
              <a:rPr lang="en-US" b="0" dirty="0" smtClean="0"/>
              <a:t>When creating the new </a:t>
            </a:r>
            <a:r>
              <a:rPr lang="en-US" dirty="0" err="1" smtClean="0"/>
              <a:t>UtPluginVersion</a:t>
            </a:r>
            <a:r>
              <a:rPr lang="en-US" dirty="0" smtClean="0"/>
              <a:t> object</a:t>
            </a:r>
            <a:r>
              <a:rPr lang="en-US" b="0" dirty="0" smtClean="0"/>
              <a:t>,</a:t>
            </a:r>
            <a:r>
              <a:rPr lang="en-US" dirty="0" smtClean="0"/>
              <a:t> </a:t>
            </a:r>
            <a:r>
              <a:rPr lang="en-US" b="0" dirty="0" smtClean="0"/>
              <a:t>invoke the constructor with three input arguments</a:t>
            </a:r>
          </a:p>
          <a:p>
            <a:pPr lvl="2"/>
            <a:r>
              <a:rPr lang="en-US" sz="1600" b="0" dirty="0" smtClean="0"/>
              <a:t>The major version number (</a:t>
            </a:r>
            <a:r>
              <a:rPr lang="en-US" sz="1600" dirty="0" smtClean="0"/>
              <a:t>WSF_PLUGIN_API_MAJOR_VERSION</a:t>
            </a:r>
            <a:r>
              <a:rPr lang="en-US" sz="1600" b="0" dirty="0" smtClean="0"/>
              <a:t>)</a:t>
            </a:r>
          </a:p>
          <a:p>
            <a:pPr lvl="2"/>
            <a:r>
              <a:rPr lang="en-US" sz="1600" b="0" dirty="0" smtClean="0"/>
              <a:t>The minor version number </a:t>
            </a:r>
            <a:r>
              <a:rPr lang="en-US" sz="1600" b="0" dirty="0"/>
              <a:t>(</a:t>
            </a:r>
            <a:r>
              <a:rPr lang="en-US" sz="1600" dirty="0" smtClean="0"/>
              <a:t>WSF_PLUGIN_API_MINOR_VERSION</a:t>
            </a:r>
            <a:r>
              <a:rPr lang="en-US" sz="1600" b="0" dirty="0"/>
              <a:t>)</a:t>
            </a:r>
            <a:endParaRPr lang="en-US" sz="1600" b="0" dirty="0" smtClean="0"/>
          </a:p>
          <a:p>
            <a:pPr lvl="2"/>
            <a:r>
              <a:rPr lang="en-US" sz="1600" b="0" dirty="0" smtClean="0"/>
              <a:t>The compiler string </a:t>
            </a:r>
            <a:r>
              <a:rPr lang="en-US" sz="1600" b="0" dirty="0"/>
              <a:t>(</a:t>
            </a:r>
            <a:r>
              <a:rPr lang="en-US" sz="1600" dirty="0" smtClean="0"/>
              <a:t>WSF_PLUGIN_API_COMPILER_STRING</a:t>
            </a:r>
            <a:r>
              <a:rPr lang="en-US" sz="1600" b="0" dirty="0" smtClean="0"/>
              <a:t>)</a:t>
            </a:r>
          </a:p>
          <a:p>
            <a:pPr lvl="1"/>
            <a:endParaRPr lang="en-US" b="0" dirty="0" smtClean="0"/>
          </a:p>
        </p:txBody>
      </p:sp>
    </p:spTree>
    <p:extLst>
      <p:ext uri="{BB962C8B-B14F-4D97-AF65-F5344CB8AC3E}">
        <p14:creationId xmlns:p14="http://schemas.microsoft.com/office/powerpoint/2010/main" val="825348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a:spLocks noChangeArrowheads="1"/>
          </p:cNvSpPr>
          <p:nvPr/>
        </p:nvSpPr>
        <p:spPr bwMode="auto">
          <a:xfrm>
            <a:off x="304800" y="1835898"/>
            <a:ext cx="8077200" cy="1038314"/>
          </a:xfrm>
          <a:prstGeom prst="rect">
            <a:avLst/>
          </a:prstGeom>
          <a:solidFill>
            <a:srgbClr val="FFF0F0">
              <a:alpha val="49804"/>
            </a:srgbClr>
          </a:solidFill>
          <a:ln w="1905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1 — Task 1 Solution</a:t>
            </a:r>
            <a:br>
              <a:rPr lang="en-US" dirty="0" smtClean="0"/>
            </a:br>
            <a:r>
              <a:rPr lang="en-US" sz="2000" b="0" dirty="0" smtClean="0">
                <a:solidFill>
                  <a:srgbClr val="0000FF"/>
                </a:solidFill>
              </a:rPr>
              <a:t>WeaponPluginRegistration.cpp</a:t>
            </a:r>
            <a:endParaRPr lang="en-US" b="0" dirty="0">
              <a:solidFill>
                <a:srgbClr val="0000FF"/>
              </a:solidFill>
            </a:endParaRPr>
          </a:p>
        </p:txBody>
      </p:sp>
      <p:sp>
        <p:nvSpPr>
          <p:cNvPr id="3" name="Rectangle 2"/>
          <p:cNvSpPr/>
          <p:nvPr/>
        </p:nvSpPr>
        <p:spPr>
          <a:xfrm>
            <a:off x="304800" y="1447800"/>
            <a:ext cx="8229600" cy="4154984"/>
          </a:xfrm>
          <a:prstGeom prst="rect">
            <a:avLst/>
          </a:prstGeom>
        </p:spPr>
        <p:txBody>
          <a:bodyPr wrap="square">
            <a:spAutoFit/>
          </a:bodyPr>
          <a:lstStyle/>
          <a:p>
            <a:r>
              <a:rPr lang="en-US" sz="1100" b="1" dirty="0">
                <a:solidFill>
                  <a:srgbClr val="000000"/>
                </a:solidFill>
                <a:latin typeface="Consolas" panose="020B0609020204030204" pitchFamily="49" charset="0"/>
              </a:rPr>
              <a:t> </a:t>
            </a:r>
            <a:r>
              <a:rPr lang="en-US" sz="1100" b="1" dirty="0">
                <a:solidFill>
                  <a:srgbClr val="CC00FF"/>
                </a:solidFill>
                <a:latin typeface="Consolas" panose="020B0609020204030204" pitchFamily="49" charset="0"/>
              </a:rPr>
              <a:t>WEAPON_EXERCISE_EXPORT</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WsfPluginVersion</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UtPluginVersion</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aVersion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EXERCISE 1 TASK 1</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Initialize the plugin version object using the provided macros in UtPlugin.hpp</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Use the </a:t>
            </a:r>
            <a:r>
              <a:rPr lang="en-US" sz="1100" b="1" dirty="0" smtClean="0">
                <a:solidFill>
                  <a:srgbClr val="008000"/>
                </a:solidFill>
                <a:latin typeface="Consolas" panose="020B0609020204030204" pitchFamily="49" charset="0"/>
              </a:rPr>
              <a:t>class </a:t>
            </a:r>
            <a:r>
              <a:rPr lang="en-US" sz="1100" b="1" dirty="0" err="1">
                <a:solidFill>
                  <a:srgbClr val="008000"/>
                </a:solidFill>
                <a:latin typeface="Consolas" panose="020B0609020204030204" pitchFamily="49" charset="0"/>
              </a:rPr>
              <a:t>UtPluginVersion</a:t>
            </a:r>
            <a:r>
              <a:rPr lang="en-US" sz="1100" b="1" dirty="0" smtClean="0">
                <a:solidFill>
                  <a:srgbClr val="008000"/>
                </a:solidFill>
                <a:latin typeface="Consolas" panose="020B0609020204030204" pitchFamily="49" charset="0"/>
              </a:rPr>
              <a:t>(...) with the version information from the macros</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aVersion</a:t>
            </a:r>
            <a:r>
              <a:rPr lang="en-US" sz="1100" b="1" dirty="0">
                <a:solidFill>
                  <a:srgbClr val="000000"/>
                </a:solidFill>
                <a:latin typeface="Consolas" panose="020B0609020204030204" pitchFamily="49" charset="0"/>
              </a:rPr>
              <a:t> </a:t>
            </a:r>
            <a:r>
              <a:rPr lang="en-US" sz="1100" b="1" dirty="0">
                <a:solidFill>
                  <a:srgbClr val="008080"/>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UtPluginVersion</a:t>
            </a:r>
            <a:r>
              <a:rPr lang="en-US" sz="1100" b="1" dirty="0">
                <a:solidFill>
                  <a:srgbClr val="000000"/>
                </a:solidFill>
                <a:latin typeface="Consolas" panose="020B0609020204030204" pitchFamily="49" charset="0"/>
              </a:rPr>
              <a:t>(</a:t>
            </a:r>
            <a:r>
              <a:rPr lang="en-US" sz="1100" b="1" dirty="0">
                <a:solidFill>
                  <a:srgbClr val="A000A0"/>
                </a:solidFill>
                <a:latin typeface="Consolas" panose="020B0609020204030204" pitchFamily="49" charset="0"/>
              </a:rPr>
              <a:t>WSF_PLUGIN_API_MAJOR_VERSION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A000A0"/>
                </a:solidFill>
                <a:latin typeface="Consolas" panose="020B0609020204030204" pitchFamily="49" charset="0"/>
              </a:rPr>
              <a:t>WSF_PLUGIN_API_MINOR_VERSION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A000A0"/>
                </a:solidFill>
                <a:latin typeface="Consolas" panose="020B0609020204030204" pitchFamily="49" charset="0"/>
              </a:rPr>
              <a:t>WSF_PLUGIN_API_COMPILER_STRING</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endParaRPr lang="en-US" sz="1100" b="1" dirty="0">
              <a:solidFill>
                <a:srgbClr val="000000"/>
              </a:solidFill>
              <a:latin typeface="Consolas" panose="020B0609020204030204" pitchFamily="49" charset="0"/>
            </a:endParaRPr>
          </a:p>
          <a:p>
            <a:r>
              <a:rPr lang="en-US" sz="1100" b="1" dirty="0" smtClean="0">
                <a:solidFill>
                  <a:srgbClr val="A000A0"/>
                </a:solidFill>
                <a:latin typeface="Consolas" panose="020B0609020204030204" pitchFamily="49" charset="0"/>
              </a:rPr>
              <a:t> </a:t>
            </a:r>
            <a:r>
              <a:rPr lang="en-US" sz="1100" b="1" dirty="0" smtClean="0">
                <a:solidFill>
                  <a:srgbClr val="CC00FF"/>
                </a:solidFill>
                <a:latin typeface="Consolas" panose="020B0609020204030204" pitchFamily="49" charset="0"/>
              </a:rPr>
              <a:t>WEAPON_EXERCISE_EXPORT</a:t>
            </a:r>
            <a:r>
              <a:rPr lang="en-US" sz="1100" b="1" dirty="0" smtClean="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WsfPluginSetup</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WsfApplication</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aApplication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1 </a:t>
            </a:r>
            <a:r>
              <a:rPr lang="en-US" sz="1100" b="1" dirty="0">
                <a:solidFill>
                  <a:srgbClr val="008000"/>
                </a:solidFill>
                <a:latin typeface="Consolas" panose="020B0609020204030204" pitchFamily="49" charset="0"/>
              </a:rPr>
              <a:t>TASK </a:t>
            </a:r>
            <a:r>
              <a:rPr lang="en-US" sz="1100" b="1" dirty="0" smtClean="0">
                <a:solidFill>
                  <a:srgbClr val="008000"/>
                </a:solidFill>
                <a:latin typeface="Consolas" panose="020B0609020204030204" pitchFamily="49" charset="0"/>
              </a:rPr>
              <a:t>2.a</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Use the </a:t>
            </a:r>
            <a:r>
              <a:rPr lang="en-US" sz="1100" b="1" dirty="0" err="1">
                <a:solidFill>
                  <a:srgbClr val="008000"/>
                </a:solidFill>
                <a:latin typeface="Consolas" panose="020B0609020204030204" pitchFamily="49" charset="0"/>
              </a:rPr>
              <a:t>aApplication</a:t>
            </a:r>
            <a:r>
              <a:rPr lang="en-US" sz="1100" b="1" dirty="0">
                <a:solidFill>
                  <a:srgbClr val="008000"/>
                </a:solidFill>
                <a:latin typeface="Consolas" panose="020B0609020204030204" pitchFamily="49" charset="0"/>
              </a:rPr>
              <a:t> object to Register an extension.</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Name this extension "</a:t>
            </a:r>
            <a:r>
              <a:rPr lang="en-US" sz="1100" b="1" dirty="0" err="1">
                <a:solidFill>
                  <a:srgbClr val="008000"/>
                </a:solidFill>
                <a:latin typeface="Consolas" panose="020B0609020204030204" pitchFamily="49" charset="0"/>
              </a:rPr>
              <a:t>register_phaser_weapon</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Make it of type </a:t>
            </a:r>
            <a:r>
              <a:rPr lang="en-US" sz="1100" b="1" dirty="0" err="1">
                <a:solidFill>
                  <a:srgbClr val="008000"/>
                </a:solidFill>
                <a:latin typeface="Consolas" panose="020B0609020204030204" pitchFamily="49" charset="0"/>
              </a:rPr>
              <a:t>RegisterPhaserWeapon</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1 </a:t>
            </a:r>
            <a:r>
              <a:rPr lang="en-US" sz="1100" b="1" dirty="0">
                <a:solidFill>
                  <a:srgbClr val="008000"/>
                </a:solidFill>
                <a:latin typeface="Consolas" panose="020B0609020204030204" pitchFamily="49" charset="0"/>
              </a:rPr>
              <a:t>TASK </a:t>
            </a:r>
            <a:r>
              <a:rPr lang="en-US" sz="1100" b="1" dirty="0" smtClean="0">
                <a:solidFill>
                  <a:srgbClr val="008000"/>
                </a:solidFill>
                <a:latin typeface="Consolas" panose="020B0609020204030204" pitchFamily="49" charset="0"/>
              </a:rPr>
              <a:t>2.b</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Tell the application that this extension, "</a:t>
            </a:r>
            <a:r>
              <a:rPr lang="en-US" sz="1100" b="1" dirty="0" err="1">
                <a:solidFill>
                  <a:srgbClr val="008000"/>
                </a:solidFill>
                <a:latin typeface="Consolas" panose="020B0609020204030204" pitchFamily="49" charset="0"/>
              </a:rPr>
              <a:t>register_phaser_weapon</a:t>
            </a:r>
            <a:r>
              <a:rPr lang="en-US" sz="1100" b="1" dirty="0">
                <a:solidFill>
                  <a:srgbClr val="008000"/>
                </a:solidFill>
                <a:latin typeface="Consolas" panose="020B0609020204030204" pitchFamily="49" charset="0"/>
              </a:rPr>
              <a:t>", depends on "</a:t>
            </a:r>
            <a:r>
              <a:rPr lang="en-US" sz="1100" b="1" dirty="0" err="1">
                <a:solidFill>
                  <a:srgbClr val="008000"/>
                </a:solidFill>
                <a:latin typeface="Consolas" panose="020B0609020204030204" pitchFamily="49" charset="0"/>
              </a:rPr>
              <a:t>wsf_mil</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Make sure that </a:t>
            </a:r>
            <a:r>
              <a:rPr lang="en-US" sz="1100" b="1" dirty="0" err="1">
                <a:solidFill>
                  <a:srgbClr val="008000"/>
                </a:solidFill>
                <a:latin typeface="Consolas" panose="020B0609020204030204" pitchFamily="49" charset="0"/>
              </a:rPr>
              <a:t>wsf_mil</a:t>
            </a:r>
            <a:r>
              <a:rPr lang="en-US" sz="1100" b="1" dirty="0">
                <a:solidFill>
                  <a:srgbClr val="008000"/>
                </a:solidFill>
                <a:latin typeface="Consolas" panose="020B0609020204030204" pitchFamily="49" charset="0"/>
              </a:rPr>
              <a:t> is loaded before we try to register our new types.</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a:t>
            </a:r>
            <a:r>
              <a:rPr lang="en-US" sz="1100" b="1" dirty="0" err="1">
                <a:solidFill>
                  <a:srgbClr val="008000"/>
                </a:solidFill>
                <a:latin typeface="Consolas" panose="020B0609020204030204" pitchFamily="49" charset="0"/>
              </a:rPr>
              <a:t>WsfWeaponTypes</a:t>
            </a:r>
            <a:r>
              <a:rPr lang="en-US" sz="1100" b="1" dirty="0">
                <a:solidFill>
                  <a:srgbClr val="008000"/>
                </a:solidFill>
                <a:latin typeface="Consolas" panose="020B0609020204030204" pitchFamily="49" charset="0"/>
              </a:rPr>
              <a:t> and </a:t>
            </a:r>
            <a:r>
              <a:rPr lang="en-US" sz="1100" b="1" dirty="0" err="1">
                <a:solidFill>
                  <a:srgbClr val="008000"/>
                </a:solidFill>
                <a:latin typeface="Consolas" panose="020B0609020204030204" pitchFamily="49" charset="0"/>
              </a:rPr>
              <a:t>WsfWeaponEffectsTypes</a:t>
            </a:r>
            <a:r>
              <a:rPr lang="en-US" sz="1100" b="1" dirty="0">
                <a:solidFill>
                  <a:srgbClr val="008000"/>
                </a:solidFill>
                <a:latin typeface="Consolas" panose="020B0609020204030204" pitchFamily="49" charset="0"/>
              </a:rPr>
              <a:t> need to be valid)</a:t>
            </a:r>
            <a:endParaRPr lang="en-US" sz="1100" b="1" dirty="0">
              <a:solidFill>
                <a:srgbClr val="000000"/>
              </a:solidFill>
              <a:latin typeface="Consolas" panose="020B0609020204030204" pitchFamily="49" charset="0"/>
            </a:endParaRPr>
          </a:p>
          <a:p>
            <a:endParaRPr lang="en-US" sz="1100" b="1" dirty="0" smtClean="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   }</a:t>
            </a:r>
            <a:endParaRPr lang="en-US" sz="1100" b="1" dirty="0"/>
          </a:p>
        </p:txBody>
      </p:sp>
    </p:spTree>
    <p:extLst>
      <p:ext uri="{BB962C8B-B14F-4D97-AF65-F5344CB8AC3E}">
        <p14:creationId xmlns:p14="http://schemas.microsoft.com/office/powerpoint/2010/main" val="42946096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1 — Task 2</a:t>
            </a:r>
            <a:endParaRPr lang="en-US" dirty="0"/>
          </a:p>
        </p:txBody>
      </p:sp>
      <p:sp>
        <p:nvSpPr>
          <p:cNvPr id="3" name="Content Placeholder 2"/>
          <p:cNvSpPr>
            <a:spLocks noGrp="1"/>
          </p:cNvSpPr>
          <p:nvPr>
            <p:ph idx="1"/>
          </p:nvPr>
        </p:nvSpPr>
        <p:spPr>
          <a:xfrm>
            <a:off x="149726" y="1172029"/>
            <a:ext cx="8823158" cy="5405980"/>
          </a:xfrm>
        </p:spPr>
        <p:txBody>
          <a:bodyPr rIns="0">
            <a:normAutofit fontScale="92500" lnSpcReduction="10000"/>
          </a:bodyPr>
          <a:lstStyle/>
          <a:p>
            <a:pPr marL="226473" indent="0">
              <a:buNone/>
            </a:pPr>
            <a:r>
              <a:rPr lang="en-US" b="0" dirty="0" smtClean="0"/>
              <a:t>In </a:t>
            </a:r>
            <a:r>
              <a:rPr lang="en-US" dirty="0" smtClean="0"/>
              <a:t>WeaponPluginRegistration.cpp</a:t>
            </a:r>
            <a:r>
              <a:rPr lang="en-US" b="0" dirty="0" smtClean="0"/>
              <a:t>:</a:t>
            </a:r>
          </a:p>
          <a:p>
            <a:pPr marL="226473" indent="0">
              <a:buNone/>
            </a:pPr>
            <a:r>
              <a:rPr lang="en-US" dirty="0" smtClean="0"/>
              <a:t>Task </a:t>
            </a:r>
            <a:r>
              <a:rPr lang="en-US" dirty="0"/>
              <a:t>2</a:t>
            </a:r>
            <a:r>
              <a:rPr lang="en-US" b="0" dirty="0" smtClean="0"/>
              <a:t>:  Complete the </a:t>
            </a:r>
            <a:r>
              <a:rPr lang="en-US" dirty="0" err="1" smtClean="0"/>
              <a:t>WsfPluginSetup</a:t>
            </a:r>
            <a:r>
              <a:rPr lang="en-US" b="0" dirty="0" smtClean="0"/>
              <a:t> Method</a:t>
            </a:r>
          </a:p>
          <a:p>
            <a:r>
              <a:rPr lang="en-US" dirty="0" smtClean="0"/>
              <a:t>Part a</a:t>
            </a:r>
            <a:r>
              <a:rPr lang="en-US" b="0" dirty="0" smtClean="0"/>
              <a:t>:  Use the </a:t>
            </a:r>
            <a:r>
              <a:rPr lang="en-US" dirty="0" err="1" smtClean="0"/>
              <a:t>aApplication</a:t>
            </a:r>
            <a:r>
              <a:rPr lang="en-US" b="0" dirty="0" smtClean="0"/>
              <a:t> parameter to register an extension</a:t>
            </a:r>
          </a:p>
          <a:p>
            <a:pPr lvl="1"/>
            <a:r>
              <a:rPr lang="en-US" b="0" dirty="0" smtClean="0"/>
              <a:t>Call </a:t>
            </a:r>
            <a:r>
              <a:rPr lang="en-US" dirty="0" err="1" smtClean="0"/>
              <a:t>aApplication</a:t>
            </a:r>
            <a:r>
              <a:rPr lang="en-US" b="0" dirty="0" err="1" smtClean="0"/>
              <a:t>.</a:t>
            </a:r>
            <a:r>
              <a:rPr lang="en-US" dirty="0" err="1" smtClean="0"/>
              <a:t>RegisterExtension</a:t>
            </a:r>
            <a:r>
              <a:rPr lang="en-US" b="0" dirty="0" smtClean="0"/>
              <a:t>( … )</a:t>
            </a:r>
          </a:p>
          <a:p>
            <a:pPr lvl="2"/>
            <a:r>
              <a:rPr lang="en-US" b="0" dirty="0" smtClean="0"/>
              <a:t>The signature of </a:t>
            </a:r>
            <a:r>
              <a:rPr lang="en-US" dirty="0" err="1" smtClean="0"/>
              <a:t>RegisterExtension</a:t>
            </a:r>
            <a:r>
              <a:rPr lang="en-US" b="0" dirty="0" smtClean="0"/>
              <a:t> is:</a:t>
            </a:r>
          </a:p>
          <a:p>
            <a:pPr marL="1219139" lvl="2" indent="0">
              <a:spcBef>
                <a:spcPts val="600"/>
              </a:spcBef>
              <a:spcAft>
                <a:spcPts val="600"/>
              </a:spcAft>
              <a:buNone/>
            </a:pPr>
            <a:r>
              <a:rPr lang="en-US" sz="1300" dirty="0" smtClean="0">
                <a:solidFill>
                  <a:srgbClr val="0000FF"/>
                </a:solidFill>
                <a:latin typeface="Consolas" panose="020B0609020204030204" pitchFamily="49" charset="0"/>
              </a:rPr>
              <a:t>void</a:t>
            </a:r>
            <a:r>
              <a:rPr lang="en-US" sz="1300" dirty="0" smtClean="0">
                <a:latin typeface="Consolas" panose="020B0609020204030204" pitchFamily="49" charset="0"/>
              </a:rPr>
              <a:t> </a:t>
            </a:r>
            <a:r>
              <a:rPr lang="en-US" sz="1300" dirty="0" err="1" smtClean="0">
                <a:solidFill>
                  <a:srgbClr val="880000"/>
                </a:solidFill>
                <a:latin typeface="Consolas" panose="020B0609020204030204" pitchFamily="49" charset="0"/>
              </a:rPr>
              <a:t>RegisterExtension</a:t>
            </a:r>
            <a:r>
              <a:rPr lang="en-US" sz="1300" dirty="0" smtClean="0">
                <a:latin typeface="Consolas" panose="020B0609020204030204" pitchFamily="49" charset="0"/>
              </a:rPr>
              <a:t>(</a:t>
            </a:r>
            <a:r>
              <a:rPr lang="en-US" sz="1300" dirty="0" err="1" smtClean="0">
                <a:solidFill>
                  <a:srgbClr val="0000FF"/>
                </a:solidFill>
                <a:latin typeface="Consolas" panose="020B0609020204030204" pitchFamily="49" charset="0"/>
              </a:rPr>
              <a:t>const</a:t>
            </a:r>
            <a:r>
              <a:rPr lang="en-US" sz="1300" dirty="0" smtClean="0">
                <a:latin typeface="Consolas" panose="020B0609020204030204" pitchFamily="49" charset="0"/>
              </a:rPr>
              <a:t> </a:t>
            </a:r>
            <a:r>
              <a:rPr lang="en-US" sz="1300" dirty="0" err="1" smtClean="0">
                <a:solidFill>
                  <a:srgbClr val="0000FF"/>
                </a:solidFill>
                <a:latin typeface="Consolas" panose="020B0609020204030204" pitchFamily="49" charset="0"/>
              </a:rPr>
              <a:t>std</a:t>
            </a:r>
            <a:r>
              <a:rPr lang="en-US" sz="1300" dirty="0" smtClean="0">
                <a:latin typeface="Consolas" panose="020B0609020204030204" pitchFamily="49" charset="0"/>
              </a:rPr>
              <a:t>::</a:t>
            </a:r>
            <a:r>
              <a:rPr lang="en-US" sz="1300" dirty="0" smtClean="0">
                <a:solidFill>
                  <a:srgbClr val="0000FF"/>
                </a:solidFill>
                <a:latin typeface="Consolas" panose="020B0609020204030204" pitchFamily="49" charset="0"/>
              </a:rPr>
              <a:t>string</a:t>
            </a:r>
            <a:r>
              <a:rPr lang="en-US" sz="1300" dirty="0" smtClean="0">
                <a:latin typeface="Consolas" panose="020B0609020204030204" pitchFamily="49" charset="0"/>
              </a:rPr>
              <a:t>&amp;, </a:t>
            </a:r>
            <a:r>
              <a:rPr lang="en-US" sz="1300" dirty="0" err="1" smtClean="0">
                <a:solidFill>
                  <a:srgbClr val="0000FF"/>
                </a:solidFill>
                <a:latin typeface="Consolas" panose="020B0609020204030204" pitchFamily="49" charset="0"/>
              </a:rPr>
              <a:t>std</a:t>
            </a:r>
            <a:r>
              <a:rPr lang="en-US" sz="1300" dirty="0" smtClean="0">
                <a:latin typeface="Consolas" panose="020B0609020204030204" pitchFamily="49" charset="0"/>
              </a:rPr>
              <a:t>::</a:t>
            </a:r>
            <a:r>
              <a:rPr lang="en-US" sz="1300" dirty="0" err="1" smtClean="0">
                <a:solidFill>
                  <a:srgbClr val="0000FF"/>
                </a:solidFill>
                <a:latin typeface="Consolas" panose="020B0609020204030204" pitchFamily="49" charset="0"/>
              </a:rPr>
              <a:t>unique_ptr</a:t>
            </a:r>
            <a:r>
              <a:rPr lang="en-US" sz="1300" dirty="0" smtClean="0">
                <a:latin typeface="Consolas" panose="020B0609020204030204" pitchFamily="49" charset="0"/>
              </a:rPr>
              <a:t>&lt;</a:t>
            </a:r>
            <a:r>
              <a:rPr lang="en-US" sz="1300" dirty="0" err="1" smtClean="0">
                <a:solidFill>
                  <a:srgbClr val="0000FF"/>
                </a:solidFill>
                <a:latin typeface="Consolas" panose="020B0609020204030204" pitchFamily="49" charset="0"/>
              </a:rPr>
              <a:t>WsfApplicationExtension</a:t>
            </a:r>
            <a:r>
              <a:rPr lang="en-US" sz="1300" dirty="0" smtClean="0">
                <a:latin typeface="Consolas" panose="020B0609020204030204" pitchFamily="49" charset="0"/>
              </a:rPr>
              <a:t>&gt;());</a:t>
            </a:r>
          </a:p>
          <a:p>
            <a:pPr lvl="2"/>
            <a:r>
              <a:rPr lang="en-US" b="0" dirty="0" smtClean="0"/>
              <a:t>The first argument is the name of the extension</a:t>
            </a:r>
          </a:p>
          <a:p>
            <a:pPr lvl="3"/>
            <a:r>
              <a:rPr lang="en-US" b="0" dirty="0" smtClean="0"/>
              <a:t>You should name this extension “</a:t>
            </a:r>
            <a:r>
              <a:rPr lang="en-US" dirty="0" err="1" smtClean="0"/>
              <a:t>register_phaser_weapon</a:t>
            </a:r>
            <a:r>
              <a:rPr lang="en-US" dirty="0" smtClean="0"/>
              <a:t>”</a:t>
            </a:r>
            <a:endParaRPr lang="en-US" b="0" dirty="0" smtClean="0"/>
          </a:p>
          <a:p>
            <a:pPr lvl="2"/>
            <a:r>
              <a:rPr lang="en-US" b="0" dirty="0" smtClean="0"/>
              <a:t>Make it of type </a:t>
            </a:r>
            <a:r>
              <a:rPr lang="en-US" dirty="0" err="1" smtClean="0"/>
              <a:t>RegisterPhaserWeapon</a:t>
            </a:r>
            <a:r>
              <a:rPr lang="en-US" dirty="0" smtClean="0"/>
              <a:t> </a:t>
            </a:r>
            <a:endParaRPr lang="en-US" b="0" dirty="0" smtClean="0"/>
          </a:p>
          <a:p>
            <a:pPr lvl="3"/>
            <a:r>
              <a:rPr lang="en-US" sz="2000" b="0" dirty="0" err="1" smtClean="0"/>
              <a:t>RegisterExtension</a:t>
            </a:r>
            <a:r>
              <a:rPr lang="en-US" sz="2000" b="0" dirty="0" smtClean="0"/>
              <a:t> requires a parameter that is a </a:t>
            </a:r>
            <a:r>
              <a:rPr lang="en-US" sz="2000" dirty="0" err="1" smtClean="0"/>
              <a:t>WsfApplicationExtension</a:t>
            </a:r>
            <a:endParaRPr lang="en-US" sz="2000" dirty="0" smtClean="0"/>
          </a:p>
          <a:p>
            <a:pPr lvl="3"/>
            <a:r>
              <a:rPr lang="en-US" sz="2000" b="0" dirty="0" smtClean="0"/>
              <a:t>Create a </a:t>
            </a:r>
            <a:r>
              <a:rPr lang="en-US" sz="2000" b="0" dirty="0" err="1" smtClean="0"/>
              <a:t>unique_ptr</a:t>
            </a:r>
            <a:r>
              <a:rPr lang="en-US" sz="2000" b="0" dirty="0" smtClean="0"/>
              <a:t> of type </a:t>
            </a:r>
            <a:r>
              <a:rPr lang="en-US" sz="2000" dirty="0" err="1" smtClean="0"/>
              <a:t>RegisterPhaserWeapon</a:t>
            </a:r>
            <a:r>
              <a:rPr lang="en-US" sz="2000" dirty="0" smtClean="0">
                <a:solidFill>
                  <a:srgbClr val="0000FF"/>
                </a:solidFill>
              </a:rPr>
              <a:t>                                                </a:t>
            </a:r>
            <a:r>
              <a:rPr lang="en-US" sz="2000" b="0" dirty="0" smtClean="0"/>
              <a:t>( </a:t>
            </a:r>
            <a:r>
              <a:rPr lang="en-US" sz="2000" b="0" dirty="0" err="1" smtClean="0"/>
              <a:t>ut</a:t>
            </a:r>
            <a:r>
              <a:rPr lang="en-US" sz="2000" b="0" dirty="0" smtClean="0"/>
              <a:t>::</a:t>
            </a:r>
            <a:r>
              <a:rPr lang="en-US" sz="2000" b="0" dirty="0" err="1" smtClean="0"/>
              <a:t>make_unique</a:t>
            </a:r>
            <a:r>
              <a:rPr lang="en-US" sz="2000" b="0" dirty="0" smtClean="0"/>
              <a:t>&lt;</a:t>
            </a:r>
            <a:r>
              <a:rPr lang="en-US" sz="2000" b="0" dirty="0" err="1" smtClean="0"/>
              <a:t>RegisterPhaserWeapon</a:t>
            </a:r>
            <a:r>
              <a:rPr lang="en-US" sz="2000" b="0" dirty="0" smtClean="0"/>
              <a:t>&gt;</a:t>
            </a:r>
            <a:r>
              <a:rPr lang="en-US" sz="2000" b="0" dirty="0" smtClean="0">
                <a:solidFill>
                  <a:srgbClr val="000000"/>
                </a:solidFill>
              </a:rPr>
              <a:t>()  )</a:t>
            </a:r>
          </a:p>
          <a:p>
            <a:pPr lvl="3"/>
            <a:r>
              <a:rPr lang="en-US" sz="2000" dirty="0" err="1" smtClean="0">
                <a:solidFill>
                  <a:srgbClr val="000000"/>
                </a:solidFill>
              </a:rPr>
              <a:t>RegisterPhaserWeapon</a:t>
            </a:r>
            <a:r>
              <a:rPr lang="en-US" sz="2000" b="0" dirty="0" smtClean="0">
                <a:solidFill>
                  <a:srgbClr val="000000"/>
                </a:solidFill>
              </a:rPr>
              <a:t> is our </a:t>
            </a:r>
            <a:r>
              <a:rPr lang="en-US" sz="2000" dirty="0" err="1" smtClean="0">
                <a:solidFill>
                  <a:srgbClr val="000000"/>
                </a:solidFill>
              </a:rPr>
              <a:t>ApplicationExtension</a:t>
            </a:r>
            <a:r>
              <a:rPr lang="en-US" sz="2000" b="0" dirty="0" smtClean="0">
                <a:solidFill>
                  <a:srgbClr val="000000"/>
                </a:solidFill>
              </a:rPr>
              <a:t> class</a:t>
            </a:r>
          </a:p>
          <a:p>
            <a:pPr lvl="4"/>
            <a:r>
              <a:rPr lang="en-US" sz="2000" b="0" dirty="0"/>
              <a:t>Note:  </a:t>
            </a:r>
            <a:r>
              <a:rPr lang="en-US" sz="2000" dirty="0" err="1"/>
              <a:t>RegisterPhaserWeapon</a:t>
            </a:r>
            <a:r>
              <a:rPr lang="en-US" sz="2000" b="0" dirty="0"/>
              <a:t> is derived from </a:t>
            </a:r>
            <a:r>
              <a:rPr lang="en-US" sz="2000" dirty="0" err="1" smtClean="0"/>
              <a:t>WsfApplicationExtension</a:t>
            </a:r>
            <a:endParaRPr lang="en-US" sz="2000" b="0" dirty="0" smtClean="0">
              <a:solidFill>
                <a:srgbClr val="000000"/>
              </a:solidFill>
            </a:endParaRPr>
          </a:p>
        </p:txBody>
      </p:sp>
    </p:spTree>
    <p:extLst>
      <p:ext uri="{BB962C8B-B14F-4D97-AF65-F5344CB8AC3E}">
        <p14:creationId xmlns:p14="http://schemas.microsoft.com/office/powerpoint/2010/main" val="15688374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a:spLocks noChangeArrowheads="1"/>
          </p:cNvSpPr>
          <p:nvPr/>
        </p:nvSpPr>
        <p:spPr bwMode="auto">
          <a:xfrm>
            <a:off x="304800" y="3509205"/>
            <a:ext cx="8077200" cy="864942"/>
          </a:xfrm>
          <a:prstGeom prst="rect">
            <a:avLst/>
          </a:prstGeom>
          <a:solidFill>
            <a:srgbClr val="FFF0F0">
              <a:alpha val="50000"/>
            </a:srgbClr>
          </a:solidFill>
          <a:ln w="1905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1 — Task 2 Solution</a:t>
            </a:r>
            <a:br>
              <a:rPr lang="en-US" dirty="0" smtClean="0"/>
            </a:br>
            <a:r>
              <a:rPr lang="en-US" sz="2000" b="0" dirty="0">
                <a:solidFill>
                  <a:srgbClr val="0000FF"/>
                </a:solidFill>
              </a:rPr>
              <a:t>WeaponPluginRegistration.cpp</a:t>
            </a:r>
            <a:endParaRPr lang="en-US" dirty="0"/>
          </a:p>
        </p:txBody>
      </p:sp>
      <p:sp>
        <p:nvSpPr>
          <p:cNvPr id="3" name="Rectangle 2"/>
          <p:cNvSpPr/>
          <p:nvPr/>
        </p:nvSpPr>
        <p:spPr>
          <a:xfrm>
            <a:off x="304800" y="1447800"/>
            <a:ext cx="8229600" cy="4154984"/>
          </a:xfrm>
          <a:prstGeom prst="rect">
            <a:avLst/>
          </a:prstGeom>
        </p:spPr>
        <p:txBody>
          <a:bodyPr wrap="square">
            <a:spAutoFit/>
          </a:bodyPr>
          <a:lstStyle/>
          <a:p>
            <a:r>
              <a:rPr lang="en-US" sz="1100" b="1" dirty="0">
                <a:solidFill>
                  <a:srgbClr val="000000"/>
                </a:solidFill>
                <a:latin typeface="Consolas" panose="020B0609020204030204" pitchFamily="49" charset="0"/>
              </a:rPr>
              <a:t> </a:t>
            </a:r>
            <a:r>
              <a:rPr lang="en-US" sz="1100" b="1" dirty="0">
                <a:solidFill>
                  <a:srgbClr val="CC00FF"/>
                </a:solidFill>
                <a:latin typeface="Consolas" panose="020B0609020204030204" pitchFamily="49" charset="0"/>
              </a:rPr>
              <a:t>WEAPON_EXERCISE_EXPORT</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WsfPluginVersion</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UtPluginVersion</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aVersion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EXERCISE 1 TASK 1</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Initialize the plugin version object using the provided macros in UtPlugin.hpp</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Use the method </a:t>
            </a:r>
            <a:r>
              <a:rPr lang="en-US" sz="1100" b="1" dirty="0" err="1">
                <a:solidFill>
                  <a:srgbClr val="008000"/>
                </a:solidFill>
                <a:latin typeface="Consolas" panose="020B0609020204030204" pitchFamily="49" charset="0"/>
              </a:rPr>
              <a:t>UtPluginVersion</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aVersion</a:t>
            </a:r>
            <a:r>
              <a:rPr lang="en-US" sz="1100" b="1" dirty="0">
                <a:solidFill>
                  <a:srgbClr val="000000"/>
                </a:solidFill>
                <a:latin typeface="Consolas" panose="020B0609020204030204" pitchFamily="49" charset="0"/>
              </a:rPr>
              <a:t> </a:t>
            </a:r>
            <a:r>
              <a:rPr lang="en-US" sz="1100" b="1" dirty="0">
                <a:solidFill>
                  <a:srgbClr val="008080"/>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UtPluginVersion</a:t>
            </a:r>
            <a:r>
              <a:rPr lang="en-US" sz="1100" b="1" dirty="0">
                <a:solidFill>
                  <a:srgbClr val="000000"/>
                </a:solidFill>
                <a:latin typeface="Consolas" panose="020B0609020204030204" pitchFamily="49" charset="0"/>
              </a:rPr>
              <a:t>(</a:t>
            </a:r>
            <a:r>
              <a:rPr lang="en-US" sz="1100" b="1" dirty="0">
                <a:solidFill>
                  <a:srgbClr val="A000A0"/>
                </a:solidFill>
                <a:latin typeface="Consolas" panose="020B0609020204030204" pitchFamily="49" charset="0"/>
              </a:rPr>
              <a:t>WSF_PLUGIN_API_MAJOR_VERSION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A000A0"/>
                </a:solidFill>
                <a:latin typeface="Consolas" panose="020B0609020204030204" pitchFamily="49" charset="0"/>
              </a:rPr>
              <a:t>WSF_PLUGIN_API_MINOR_VERSION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WSF_PLUGIN_API_COMPILER_STRING</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endParaRPr lang="en-US" sz="1100" b="1" dirty="0">
              <a:solidFill>
                <a:srgbClr val="000000"/>
              </a:solidFill>
              <a:latin typeface="Consolas" panose="020B0609020204030204" pitchFamily="49" charset="0"/>
            </a:endParaRPr>
          </a:p>
          <a:p>
            <a:r>
              <a:rPr lang="en-US" sz="1100" b="1" dirty="0" smtClean="0">
                <a:solidFill>
                  <a:srgbClr val="A000A0"/>
                </a:solidFill>
                <a:latin typeface="Consolas" panose="020B0609020204030204" pitchFamily="49" charset="0"/>
              </a:rPr>
              <a:t> </a:t>
            </a:r>
            <a:r>
              <a:rPr lang="en-US" sz="1100" b="1" dirty="0" smtClean="0">
                <a:solidFill>
                  <a:srgbClr val="CC00FF"/>
                </a:solidFill>
                <a:latin typeface="Consolas" panose="020B0609020204030204" pitchFamily="49" charset="0"/>
              </a:rPr>
              <a:t>WEAPON_EXERCISE_EXPORT</a:t>
            </a:r>
            <a:r>
              <a:rPr lang="en-US" sz="1100" b="1" dirty="0" smtClean="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WsfPluginSetup</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WsfApplication</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aApplication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1 </a:t>
            </a:r>
            <a:r>
              <a:rPr lang="en-US" sz="1100" b="1" dirty="0">
                <a:solidFill>
                  <a:srgbClr val="008000"/>
                </a:solidFill>
                <a:latin typeface="Consolas" panose="020B0609020204030204" pitchFamily="49" charset="0"/>
              </a:rPr>
              <a:t>TASK </a:t>
            </a:r>
            <a:r>
              <a:rPr lang="en-US" sz="1100" b="1" dirty="0" smtClean="0">
                <a:solidFill>
                  <a:srgbClr val="008000"/>
                </a:solidFill>
                <a:latin typeface="Consolas" panose="020B0609020204030204" pitchFamily="49" charset="0"/>
              </a:rPr>
              <a:t>2.a</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Use the </a:t>
            </a:r>
            <a:r>
              <a:rPr lang="en-US" sz="1100" b="1" dirty="0" err="1">
                <a:solidFill>
                  <a:srgbClr val="008000"/>
                </a:solidFill>
                <a:latin typeface="Consolas" panose="020B0609020204030204" pitchFamily="49" charset="0"/>
              </a:rPr>
              <a:t>aApplication</a:t>
            </a:r>
            <a:r>
              <a:rPr lang="en-US" sz="1100" b="1" dirty="0">
                <a:solidFill>
                  <a:srgbClr val="008000"/>
                </a:solidFill>
                <a:latin typeface="Consolas" panose="020B0609020204030204" pitchFamily="49" charset="0"/>
              </a:rPr>
              <a:t> object to Register an extension.</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Name this extension "</a:t>
            </a:r>
            <a:r>
              <a:rPr lang="en-US" sz="1100" b="1" dirty="0" err="1">
                <a:solidFill>
                  <a:srgbClr val="008000"/>
                </a:solidFill>
                <a:latin typeface="Consolas" panose="020B0609020204030204" pitchFamily="49" charset="0"/>
              </a:rPr>
              <a:t>register_phaser_weapon</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Make it of type </a:t>
            </a:r>
            <a:r>
              <a:rPr lang="en-US" sz="1100" b="1" dirty="0" err="1">
                <a:solidFill>
                  <a:srgbClr val="008000"/>
                </a:solidFill>
                <a:latin typeface="Consolas" panose="020B0609020204030204" pitchFamily="49" charset="0"/>
              </a:rPr>
              <a:t>RegisterPhaserWeapon</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aApplication</a:t>
            </a:r>
            <a:r>
              <a:rPr lang="en-US" sz="1100" b="1" dirty="0" err="1">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RegisterExtension</a:t>
            </a:r>
            <a:r>
              <a:rPr lang="en-US" sz="1100" b="1" dirty="0" smtClean="0">
                <a:solidFill>
                  <a:srgbClr val="000000"/>
                </a:solidFill>
                <a:latin typeface="Consolas" panose="020B0609020204030204" pitchFamily="49" charset="0"/>
              </a:rPr>
              <a:t>(</a:t>
            </a:r>
            <a:r>
              <a:rPr lang="en-US" sz="1100" b="1" dirty="0" smtClean="0">
                <a:solidFill>
                  <a:srgbClr val="643C14"/>
                </a:solidFill>
                <a:latin typeface="Consolas" panose="020B0609020204030204" pitchFamily="49" charset="0"/>
              </a:rPr>
              <a:t>"</a:t>
            </a:r>
            <a:r>
              <a:rPr lang="en-US" sz="1100" b="1" dirty="0" err="1" smtClean="0">
                <a:solidFill>
                  <a:srgbClr val="643C14"/>
                </a:solidFill>
                <a:latin typeface="Consolas" panose="020B0609020204030204" pitchFamily="49" charset="0"/>
              </a:rPr>
              <a:t>register_phaser_weapon</a:t>
            </a:r>
            <a:r>
              <a:rPr lang="en-US" sz="1100" b="1" dirty="0" smtClean="0">
                <a:solidFill>
                  <a:srgbClr val="643C14"/>
                </a:solidFill>
                <a:latin typeface="Consolas" panose="020B0609020204030204" pitchFamily="49" charset="0"/>
              </a:rPr>
              <a:t>"</a:t>
            </a:r>
            <a:r>
              <a:rPr lang="en-US" sz="1100" b="1" dirty="0" smtClean="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ut</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make_unique</a:t>
            </a:r>
            <a:r>
              <a:rPr lang="en-US" sz="1100" b="1" dirty="0">
                <a:solidFill>
                  <a:srgbClr val="000000"/>
                </a:solidFill>
                <a:latin typeface="Consolas" panose="020B0609020204030204" pitchFamily="49" charset="0"/>
              </a:rPr>
              <a:t>&lt;</a:t>
            </a:r>
            <a:r>
              <a:rPr lang="en-US" sz="1100" b="1" dirty="0" err="1">
                <a:solidFill>
                  <a:srgbClr val="0000FF"/>
                </a:solidFill>
                <a:latin typeface="Consolas" panose="020B0609020204030204" pitchFamily="49" charset="0"/>
              </a:rPr>
              <a:t>RegisterPhaserWeapon</a:t>
            </a:r>
            <a:r>
              <a:rPr lang="en-US" sz="1100" b="1" dirty="0">
                <a:solidFill>
                  <a:srgbClr val="000000"/>
                </a:solidFill>
                <a:latin typeface="Consolas" panose="020B0609020204030204" pitchFamily="49" charset="0"/>
              </a:rPr>
              <a:t>&gt;());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1 </a:t>
            </a:r>
            <a:r>
              <a:rPr lang="en-US" sz="1100" b="1" dirty="0">
                <a:solidFill>
                  <a:srgbClr val="008000"/>
                </a:solidFill>
                <a:latin typeface="Consolas" panose="020B0609020204030204" pitchFamily="49" charset="0"/>
              </a:rPr>
              <a:t>TASK </a:t>
            </a:r>
            <a:r>
              <a:rPr lang="en-US" sz="1100" b="1" dirty="0" smtClean="0">
                <a:solidFill>
                  <a:srgbClr val="008000"/>
                </a:solidFill>
                <a:latin typeface="Consolas" panose="020B0609020204030204" pitchFamily="49" charset="0"/>
              </a:rPr>
              <a:t>2.b</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Tell the application that this extension, "</a:t>
            </a:r>
            <a:r>
              <a:rPr lang="en-US" sz="1100" b="1" dirty="0" err="1">
                <a:solidFill>
                  <a:srgbClr val="008000"/>
                </a:solidFill>
                <a:latin typeface="Consolas" panose="020B0609020204030204" pitchFamily="49" charset="0"/>
              </a:rPr>
              <a:t>register_phaser_weapon</a:t>
            </a:r>
            <a:r>
              <a:rPr lang="en-US" sz="1100" b="1" dirty="0">
                <a:solidFill>
                  <a:srgbClr val="008000"/>
                </a:solidFill>
                <a:latin typeface="Consolas" panose="020B0609020204030204" pitchFamily="49" charset="0"/>
              </a:rPr>
              <a:t>", depends on "</a:t>
            </a:r>
            <a:r>
              <a:rPr lang="en-US" sz="1100" b="1" dirty="0" err="1">
                <a:solidFill>
                  <a:srgbClr val="008000"/>
                </a:solidFill>
                <a:latin typeface="Consolas" panose="020B0609020204030204" pitchFamily="49" charset="0"/>
              </a:rPr>
              <a:t>wsf_mil</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Make sure that </a:t>
            </a:r>
            <a:r>
              <a:rPr lang="en-US" sz="1100" b="1" dirty="0" err="1">
                <a:solidFill>
                  <a:srgbClr val="008000"/>
                </a:solidFill>
                <a:latin typeface="Consolas" panose="020B0609020204030204" pitchFamily="49" charset="0"/>
              </a:rPr>
              <a:t>wsf_mil</a:t>
            </a:r>
            <a:r>
              <a:rPr lang="en-US" sz="1100" b="1" dirty="0">
                <a:solidFill>
                  <a:srgbClr val="008000"/>
                </a:solidFill>
                <a:latin typeface="Consolas" panose="020B0609020204030204" pitchFamily="49" charset="0"/>
              </a:rPr>
              <a:t> is loaded before we try to register our new types.</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a:t>
            </a:r>
            <a:r>
              <a:rPr lang="en-US" sz="1100" b="1" dirty="0" err="1">
                <a:solidFill>
                  <a:srgbClr val="008000"/>
                </a:solidFill>
                <a:latin typeface="Consolas" panose="020B0609020204030204" pitchFamily="49" charset="0"/>
              </a:rPr>
              <a:t>WsfWeaponTypes</a:t>
            </a:r>
            <a:r>
              <a:rPr lang="en-US" sz="1100" b="1" dirty="0">
                <a:solidFill>
                  <a:srgbClr val="008000"/>
                </a:solidFill>
                <a:latin typeface="Consolas" panose="020B0609020204030204" pitchFamily="49" charset="0"/>
              </a:rPr>
              <a:t> and </a:t>
            </a:r>
            <a:r>
              <a:rPr lang="en-US" sz="1100" b="1" dirty="0" err="1">
                <a:solidFill>
                  <a:srgbClr val="008000"/>
                </a:solidFill>
                <a:latin typeface="Consolas" panose="020B0609020204030204" pitchFamily="49" charset="0"/>
              </a:rPr>
              <a:t>WsfWeaponEffectsTypes</a:t>
            </a:r>
            <a:r>
              <a:rPr lang="en-US" sz="1100" b="1" dirty="0">
                <a:solidFill>
                  <a:srgbClr val="008000"/>
                </a:solidFill>
                <a:latin typeface="Consolas" panose="020B0609020204030204" pitchFamily="49" charset="0"/>
              </a:rPr>
              <a:t> need to be valid)</a:t>
            </a:r>
            <a:endParaRPr lang="en-US" sz="1100" b="1" dirty="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endParaRPr lang="en-US" sz="1100" b="1" dirty="0"/>
          </a:p>
        </p:txBody>
      </p:sp>
    </p:spTree>
    <p:extLst>
      <p:ext uri="{BB962C8B-B14F-4D97-AF65-F5344CB8AC3E}">
        <p14:creationId xmlns:p14="http://schemas.microsoft.com/office/powerpoint/2010/main" val="105297422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1 — Task 2</a:t>
            </a:r>
            <a:endParaRPr lang="en-US" dirty="0"/>
          </a:p>
        </p:txBody>
      </p:sp>
      <p:sp>
        <p:nvSpPr>
          <p:cNvPr id="3" name="Content Placeholder 2"/>
          <p:cNvSpPr>
            <a:spLocks noGrp="1"/>
          </p:cNvSpPr>
          <p:nvPr>
            <p:ph idx="1"/>
          </p:nvPr>
        </p:nvSpPr>
        <p:spPr>
          <a:xfrm>
            <a:off x="149726" y="1172029"/>
            <a:ext cx="8823158" cy="5304971"/>
          </a:xfrm>
        </p:spPr>
        <p:txBody>
          <a:bodyPr rIns="0">
            <a:normAutofit fontScale="85000" lnSpcReduction="10000"/>
          </a:bodyPr>
          <a:lstStyle/>
          <a:p>
            <a:pPr marL="226473" indent="0">
              <a:buNone/>
            </a:pPr>
            <a:r>
              <a:rPr lang="en-US" b="0" dirty="0" smtClean="0"/>
              <a:t>In </a:t>
            </a:r>
            <a:r>
              <a:rPr lang="en-US" dirty="0" smtClean="0"/>
              <a:t>WeaponPluginRegistration.cpp</a:t>
            </a:r>
            <a:r>
              <a:rPr lang="en-US" b="0" dirty="0" smtClean="0"/>
              <a:t>:</a:t>
            </a:r>
          </a:p>
          <a:p>
            <a:pPr marL="226473" indent="0">
              <a:buNone/>
            </a:pPr>
            <a:r>
              <a:rPr lang="en-US" dirty="0" smtClean="0"/>
              <a:t>Task </a:t>
            </a:r>
            <a:r>
              <a:rPr lang="en-US" dirty="0"/>
              <a:t>2</a:t>
            </a:r>
            <a:r>
              <a:rPr lang="en-US" b="0" dirty="0" smtClean="0"/>
              <a:t>:  Complete the </a:t>
            </a:r>
            <a:r>
              <a:rPr lang="en-US" dirty="0" err="1" smtClean="0"/>
              <a:t>WsfPluginSetup</a:t>
            </a:r>
            <a:r>
              <a:rPr lang="en-US" b="0" dirty="0" smtClean="0"/>
              <a:t> Method</a:t>
            </a:r>
          </a:p>
          <a:p>
            <a:r>
              <a:rPr lang="en-US" dirty="0" smtClean="0">
                <a:solidFill>
                  <a:srgbClr val="000000"/>
                </a:solidFill>
              </a:rPr>
              <a:t>Part b</a:t>
            </a:r>
            <a:r>
              <a:rPr lang="en-US" b="0" dirty="0" smtClean="0">
                <a:solidFill>
                  <a:srgbClr val="000000"/>
                </a:solidFill>
              </a:rPr>
              <a:t>:  Create a dependency on </a:t>
            </a:r>
            <a:r>
              <a:rPr lang="en-US" dirty="0" err="1" smtClean="0">
                <a:solidFill>
                  <a:srgbClr val="000000"/>
                </a:solidFill>
              </a:rPr>
              <a:t>wsf_mil</a:t>
            </a:r>
            <a:r>
              <a:rPr lang="en-US" b="0" dirty="0" smtClean="0">
                <a:solidFill>
                  <a:srgbClr val="000000"/>
                </a:solidFill>
              </a:rPr>
              <a:t> so that </a:t>
            </a:r>
            <a:r>
              <a:rPr lang="en-US" b="0" dirty="0" smtClean="0"/>
              <a:t>the </a:t>
            </a:r>
            <a:r>
              <a:rPr lang="en-US" b="0" dirty="0"/>
              <a:t>application </a:t>
            </a:r>
            <a:r>
              <a:rPr lang="en-US" b="0" dirty="0" smtClean="0"/>
              <a:t>knows that </a:t>
            </a:r>
            <a:r>
              <a:rPr lang="en-US" b="0" dirty="0"/>
              <a:t>this extension, "</a:t>
            </a:r>
            <a:r>
              <a:rPr lang="en-US" b="0" dirty="0" err="1"/>
              <a:t>register_phaser_weapon</a:t>
            </a:r>
            <a:r>
              <a:rPr lang="en-US" b="0" dirty="0"/>
              <a:t>", depends on "</a:t>
            </a:r>
            <a:r>
              <a:rPr lang="en-US" b="0" dirty="0" err="1"/>
              <a:t>wsf_mil</a:t>
            </a:r>
            <a:r>
              <a:rPr lang="en-US" b="0" dirty="0"/>
              <a:t>"</a:t>
            </a:r>
          </a:p>
          <a:p>
            <a:pPr lvl="1"/>
            <a:r>
              <a:rPr lang="en-US" b="0" dirty="0" smtClean="0"/>
              <a:t>Call </a:t>
            </a:r>
            <a:r>
              <a:rPr lang="en-US" dirty="0" err="1" smtClean="0"/>
              <a:t>aApplication</a:t>
            </a:r>
            <a:r>
              <a:rPr lang="en-US" b="0" dirty="0" err="1" smtClean="0"/>
              <a:t>.</a:t>
            </a:r>
            <a:r>
              <a:rPr lang="en-US" dirty="0" err="1" smtClean="0"/>
              <a:t>ExtensionDepends</a:t>
            </a:r>
            <a:r>
              <a:rPr lang="en-US" b="0" dirty="0" smtClean="0"/>
              <a:t>( </a:t>
            </a:r>
            <a:r>
              <a:rPr lang="en-US" b="0" dirty="0"/>
              <a:t>… )</a:t>
            </a:r>
          </a:p>
          <a:p>
            <a:pPr lvl="2"/>
            <a:r>
              <a:rPr lang="en-US" b="0" dirty="0"/>
              <a:t>The </a:t>
            </a:r>
            <a:r>
              <a:rPr lang="en-US" b="0" dirty="0" smtClean="0"/>
              <a:t>signature </a:t>
            </a:r>
            <a:r>
              <a:rPr lang="en-US" b="0" dirty="0"/>
              <a:t>of </a:t>
            </a:r>
            <a:r>
              <a:rPr lang="en-US" dirty="0" err="1"/>
              <a:t>ExtensionDepends</a:t>
            </a:r>
            <a:r>
              <a:rPr lang="en-US" b="0" dirty="0"/>
              <a:t> is:</a:t>
            </a:r>
          </a:p>
          <a:p>
            <a:pPr marL="1219139" lvl="2" indent="0">
              <a:spcBef>
                <a:spcPts val="600"/>
              </a:spcBef>
              <a:spcAft>
                <a:spcPts val="600"/>
              </a:spcAft>
              <a:buNone/>
            </a:pPr>
            <a:r>
              <a:rPr lang="en-US" sz="1400" dirty="0">
                <a:solidFill>
                  <a:srgbClr val="0000FF"/>
                </a:solidFill>
                <a:latin typeface="Consolas" panose="020B0609020204030204" pitchFamily="49" charset="0"/>
              </a:rPr>
              <a:t>void</a:t>
            </a:r>
            <a:r>
              <a:rPr lang="en-US" sz="1400" dirty="0">
                <a:latin typeface="Consolas" panose="020B0609020204030204" pitchFamily="49" charset="0"/>
              </a:rPr>
              <a:t> </a:t>
            </a:r>
            <a:r>
              <a:rPr lang="en-US" sz="1400" dirty="0" err="1">
                <a:solidFill>
                  <a:srgbClr val="880000"/>
                </a:solidFill>
                <a:latin typeface="Consolas" panose="020B0609020204030204" pitchFamily="49" charset="0"/>
              </a:rPr>
              <a:t>RegisterExtension</a:t>
            </a:r>
            <a:r>
              <a:rPr lang="en-US" sz="1400" dirty="0">
                <a:latin typeface="Consolas" panose="020B0609020204030204" pitchFamily="49" charset="0"/>
              </a:rPr>
              <a:t>(</a:t>
            </a:r>
            <a:r>
              <a:rPr lang="en-US" sz="1400" dirty="0" err="1">
                <a:solidFill>
                  <a:srgbClr val="0000FF"/>
                </a:solidFill>
                <a:latin typeface="Consolas" panose="020B0609020204030204" pitchFamily="49" charset="0"/>
              </a:rPr>
              <a:t>const</a:t>
            </a:r>
            <a:r>
              <a:rPr lang="en-US" sz="1400" dirty="0">
                <a:latin typeface="Consolas" panose="020B0609020204030204" pitchFamily="49" charset="0"/>
              </a:rPr>
              <a:t> </a:t>
            </a:r>
            <a:r>
              <a:rPr lang="en-US" sz="1400" dirty="0" err="1">
                <a:solidFill>
                  <a:srgbClr val="0000FF"/>
                </a:solidFill>
                <a:latin typeface="Consolas" panose="020B0609020204030204" pitchFamily="49" charset="0"/>
              </a:rPr>
              <a:t>std</a:t>
            </a:r>
            <a:r>
              <a:rPr lang="en-US" sz="1400" dirty="0">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latin typeface="Consolas" panose="020B0609020204030204" pitchFamily="49" charset="0"/>
              </a:rPr>
              <a:t>&amp;, </a:t>
            </a:r>
            <a:r>
              <a:rPr lang="en-US" sz="1400" dirty="0" err="1">
                <a:solidFill>
                  <a:srgbClr val="0000FF"/>
                </a:solidFill>
                <a:latin typeface="Consolas" panose="020B0609020204030204" pitchFamily="49" charset="0"/>
              </a:rPr>
              <a:t>std</a:t>
            </a:r>
            <a:r>
              <a:rPr lang="en-US" sz="1400" dirty="0">
                <a:latin typeface="Consolas" panose="020B0609020204030204" pitchFamily="49" charset="0"/>
              </a:rPr>
              <a:t>::</a:t>
            </a:r>
            <a:r>
              <a:rPr lang="en-US" sz="1400" dirty="0">
                <a:solidFill>
                  <a:srgbClr val="0000FF"/>
                </a:solidFill>
                <a:latin typeface="Consolas" panose="020B0609020204030204" pitchFamily="49" charset="0"/>
              </a:rPr>
              <a:t>string</a:t>
            </a:r>
            <a:r>
              <a:rPr lang="en-US" sz="1400" dirty="0">
                <a:latin typeface="Consolas" panose="020B0609020204030204" pitchFamily="49" charset="0"/>
              </a:rPr>
              <a:t>&amp;,</a:t>
            </a:r>
            <a:r>
              <a:rPr lang="en-US" sz="1400" dirty="0">
                <a:solidFill>
                  <a:srgbClr val="0000FF"/>
                </a:solidFill>
                <a:latin typeface="Consolas" panose="020B0609020204030204" pitchFamily="49" charset="0"/>
              </a:rPr>
              <a:t> bool</a:t>
            </a:r>
            <a:r>
              <a:rPr lang="en-US" sz="1400" dirty="0" smtClean="0">
                <a:latin typeface="Consolas" panose="020B0609020204030204" pitchFamily="49" charset="0"/>
              </a:rPr>
              <a:t>);</a:t>
            </a:r>
            <a:endParaRPr lang="en-US" b="0" dirty="0" smtClean="0"/>
          </a:p>
          <a:p>
            <a:pPr lvl="2"/>
            <a:r>
              <a:rPr lang="en-US" b="0" dirty="0" smtClean="0"/>
              <a:t>The </a:t>
            </a:r>
            <a:r>
              <a:rPr lang="en-US" b="0" dirty="0"/>
              <a:t>first argument is the name of </a:t>
            </a:r>
            <a:r>
              <a:rPr lang="en-US" b="0" dirty="0" smtClean="0"/>
              <a:t>the dependent </a:t>
            </a:r>
            <a:r>
              <a:rPr lang="en-US" b="0" dirty="0"/>
              <a:t>extension</a:t>
            </a:r>
          </a:p>
          <a:p>
            <a:pPr lvl="3"/>
            <a:r>
              <a:rPr lang="en-US" b="0" dirty="0" smtClean="0"/>
              <a:t>Our dependent extension is named </a:t>
            </a:r>
            <a:r>
              <a:rPr lang="en-US" b="0" dirty="0"/>
              <a:t>“</a:t>
            </a:r>
            <a:r>
              <a:rPr lang="en-US" dirty="0" err="1"/>
              <a:t>register_phaser_weapon</a:t>
            </a:r>
            <a:r>
              <a:rPr lang="en-US" dirty="0" smtClean="0"/>
              <a:t>”</a:t>
            </a:r>
          </a:p>
          <a:p>
            <a:pPr lvl="2"/>
            <a:r>
              <a:rPr lang="en-US" b="0" dirty="0" smtClean="0"/>
              <a:t>The second argument is the name of the extension our extension depends upon</a:t>
            </a:r>
          </a:p>
          <a:p>
            <a:pPr lvl="3"/>
            <a:r>
              <a:rPr lang="en-US" b="0" dirty="0" smtClean="0"/>
              <a:t>This is the “</a:t>
            </a:r>
            <a:r>
              <a:rPr lang="en-US" dirty="0" err="1" smtClean="0"/>
              <a:t>wsf_mil</a:t>
            </a:r>
            <a:r>
              <a:rPr lang="en-US" b="0" dirty="0" smtClean="0"/>
              <a:t>” extension</a:t>
            </a:r>
            <a:endParaRPr lang="en-US" b="0" dirty="0"/>
          </a:p>
          <a:p>
            <a:pPr lvl="2"/>
            <a:r>
              <a:rPr lang="en-US" b="0" dirty="0" smtClean="0"/>
              <a:t>The third argument should be </a:t>
            </a:r>
            <a:r>
              <a:rPr lang="en-US" dirty="0" smtClean="0"/>
              <a:t>true</a:t>
            </a:r>
            <a:r>
              <a:rPr lang="en-US" b="0" dirty="0" smtClean="0"/>
              <a:t>,</a:t>
            </a:r>
            <a:r>
              <a:rPr lang="en-US" dirty="0" smtClean="0"/>
              <a:t> </a:t>
            </a:r>
            <a:r>
              <a:rPr lang="en-US" b="0" dirty="0" smtClean="0"/>
              <a:t>to indicate the “</a:t>
            </a:r>
            <a:r>
              <a:rPr lang="en-US" dirty="0" err="1" smtClean="0"/>
              <a:t>wsf_mil</a:t>
            </a:r>
            <a:r>
              <a:rPr lang="en-US" b="0" dirty="0" smtClean="0"/>
              <a:t>”</a:t>
            </a:r>
            <a:r>
              <a:rPr lang="en-US" dirty="0" smtClean="0"/>
              <a:t> </a:t>
            </a:r>
            <a:r>
              <a:rPr lang="en-US" b="0" dirty="0" smtClean="0"/>
              <a:t>dependency is required</a:t>
            </a:r>
          </a:p>
          <a:p>
            <a:pPr lvl="1">
              <a:lnSpc>
                <a:spcPct val="110000"/>
              </a:lnSpc>
            </a:pPr>
            <a:r>
              <a:rPr lang="en-US" b="0" dirty="0" smtClean="0"/>
              <a:t>This will ensure </a:t>
            </a:r>
            <a:r>
              <a:rPr lang="en-US" b="0" dirty="0"/>
              <a:t>that </a:t>
            </a:r>
            <a:r>
              <a:rPr lang="en-US" dirty="0" err="1"/>
              <a:t>wsf_mil</a:t>
            </a:r>
            <a:r>
              <a:rPr lang="en-US" b="0" dirty="0"/>
              <a:t> is loaded </a:t>
            </a:r>
            <a:r>
              <a:rPr lang="en-US" b="0" dirty="0" smtClean="0"/>
              <a:t>before our </a:t>
            </a:r>
            <a:r>
              <a:rPr lang="en-US" dirty="0" err="1" smtClean="0"/>
              <a:t>RegisterPhaserWeapon</a:t>
            </a:r>
            <a:r>
              <a:rPr lang="en-US" b="0" dirty="0" smtClean="0"/>
              <a:t> class tries </a:t>
            </a:r>
            <a:r>
              <a:rPr lang="en-US" b="0" dirty="0"/>
              <a:t>to register our new </a:t>
            </a:r>
            <a:r>
              <a:rPr lang="en-US" b="0" dirty="0" smtClean="0"/>
              <a:t>types.</a:t>
            </a:r>
          </a:p>
          <a:p>
            <a:pPr lvl="2"/>
            <a:r>
              <a:rPr lang="en-US" b="0" dirty="0" smtClean="0"/>
              <a:t>This is necessary since all of the weapon classes are part of </a:t>
            </a:r>
            <a:r>
              <a:rPr lang="en-US" dirty="0" err="1" smtClean="0"/>
              <a:t>wsf_mil</a:t>
            </a:r>
            <a:endParaRPr lang="en-US" dirty="0"/>
          </a:p>
          <a:p>
            <a:pPr lvl="1"/>
            <a:endParaRPr lang="en-US" b="0" dirty="0" smtClean="0"/>
          </a:p>
        </p:txBody>
      </p:sp>
    </p:spTree>
    <p:extLst>
      <p:ext uri="{BB962C8B-B14F-4D97-AF65-F5344CB8AC3E}">
        <p14:creationId xmlns:p14="http://schemas.microsoft.com/office/powerpoint/2010/main" val="266857612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304800" y="3509205"/>
            <a:ext cx="8077200" cy="864942"/>
          </a:xfrm>
          <a:prstGeom prst="rect">
            <a:avLst/>
          </a:prstGeom>
          <a:solidFill>
            <a:srgbClr val="FFF0F0">
              <a:alpha val="15000"/>
            </a:srgbClr>
          </a:solidFill>
          <a:ln w="19050" algn="ctr">
            <a:solidFill>
              <a:srgbClr val="FF0000">
                <a:alpha val="35000"/>
              </a:srgbClr>
            </a:solidFill>
            <a:miter lim="800000"/>
            <a:headEnd/>
            <a:tailEnd/>
          </a:ln>
          <a:effectLst/>
        </p:spPr>
        <p:txBody>
          <a:bodyPr wrap="none" anchor="ctr"/>
          <a:lstStyle/>
          <a:p>
            <a:endParaRPr lang="en-US"/>
          </a:p>
        </p:txBody>
      </p:sp>
      <p:sp>
        <p:nvSpPr>
          <p:cNvPr id="14" name="Rectangle 13"/>
          <p:cNvSpPr>
            <a:spLocks noChangeArrowheads="1"/>
          </p:cNvSpPr>
          <p:nvPr/>
        </p:nvSpPr>
        <p:spPr bwMode="auto">
          <a:xfrm>
            <a:off x="304800" y="4491789"/>
            <a:ext cx="8077200" cy="866274"/>
          </a:xfrm>
          <a:prstGeom prst="rect">
            <a:avLst/>
          </a:prstGeom>
          <a:solidFill>
            <a:srgbClr val="FFF0F0">
              <a:alpha val="50000"/>
            </a:srgbClr>
          </a:solidFill>
          <a:ln w="1905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1 — Task 2 Solution</a:t>
            </a:r>
            <a:br>
              <a:rPr lang="en-US" dirty="0" smtClean="0"/>
            </a:br>
            <a:r>
              <a:rPr lang="en-US" sz="2000" b="0" dirty="0">
                <a:solidFill>
                  <a:srgbClr val="0000FF"/>
                </a:solidFill>
              </a:rPr>
              <a:t>WeaponPluginRegistration.cpp</a:t>
            </a:r>
            <a:endParaRPr lang="en-US" dirty="0"/>
          </a:p>
        </p:txBody>
      </p:sp>
      <p:sp>
        <p:nvSpPr>
          <p:cNvPr id="3" name="Rectangle 2"/>
          <p:cNvSpPr/>
          <p:nvPr/>
        </p:nvSpPr>
        <p:spPr>
          <a:xfrm>
            <a:off x="304800" y="1447800"/>
            <a:ext cx="8229600" cy="4154984"/>
          </a:xfrm>
          <a:prstGeom prst="rect">
            <a:avLst/>
          </a:prstGeom>
        </p:spPr>
        <p:txBody>
          <a:bodyPr wrap="square">
            <a:spAutoFit/>
          </a:bodyPr>
          <a:lstStyle/>
          <a:p>
            <a:r>
              <a:rPr lang="en-US" sz="1100" b="1" dirty="0">
                <a:solidFill>
                  <a:srgbClr val="000000"/>
                </a:solidFill>
                <a:latin typeface="Consolas" panose="020B0609020204030204" pitchFamily="49" charset="0"/>
              </a:rPr>
              <a:t> </a:t>
            </a:r>
            <a:r>
              <a:rPr lang="en-US" sz="1100" b="1" dirty="0">
                <a:solidFill>
                  <a:srgbClr val="CC00FF"/>
                </a:solidFill>
                <a:latin typeface="Consolas" panose="020B0609020204030204" pitchFamily="49" charset="0"/>
              </a:rPr>
              <a:t>WEAPON_EXERCISE_EXPORT</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WsfPluginVersion</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UtPluginVersion</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aVersion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EXERCISE 1 </a:t>
            </a:r>
            <a:r>
              <a:rPr lang="en-US" sz="1100" b="1" dirty="0">
                <a:solidFill>
                  <a:srgbClr val="008000"/>
                </a:solidFill>
                <a:latin typeface="Consolas" panose="020B0609020204030204" pitchFamily="49" charset="0"/>
              </a:rPr>
              <a:t>TASK </a:t>
            </a:r>
            <a:r>
              <a:rPr lang="en-US" sz="1100" b="1" dirty="0" smtClean="0">
                <a:solidFill>
                  <a:srgbClr val="008000"/>
                </a:solidFill>
                <a:latin typeface="Consolas" panose="020B0609020204030204" pitchFamily="49" charset="0"/>
              </a:rPr>
              <a:t>1</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Initialize the plugin version object using the provided macros in UtPlugin.hpp</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Use the method </a:t>
            </a:r>
            <a:r>
              <a:rPr lang="en-US" sz="1100" b="1" dirty="0" err="1">
                <a:solidFill>
                  <a:srgbClr val="008000"/>
                </a:solidFill>
                <a:latin typeface="Consolas" panose="020B0609020204030204" pitchFamily="49" charset="0"/>
              </a:rPr>
              <a:t>UtPluginVersion</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aVersion</a:t>
            </a:r>
            <a:r>
              <a:rPr lang="en-US" sz="1100" b="1" dirty="0">
                <a:solidFill>
                  <a:srgbClr val="000000"/>
                </a:solidFill>
                <a:latin typeface="Consolas" panose="020B0609020204030204" pitchFamily="49" charset="0"/>
              </a:rPr>
              <a:t> </a:t>
            </a:r>
            <a:r>
              <a:rPr lang="en-US" sz="1100" b="1" dirty="0">
                <a:solidFill>
                  <a:srgbClr val="008080"/>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UtPluginVersion</a:t>
            </a:r>
            <a:r>
              <a:rPr lang="en-US" sz="1100" b="1" dirty="0">
                <a:solidFill>
                  <a:srgbClr val="000000"/>
                </a:solidFill>
                <a:latin typeface="Consolas" panose="020B0609020204030204" pitchFamily="49" charset="0"/>
              </a:rPr>
              <a:t>(</a:t>
            </a:r>
            <a:r>
              <a:rPr lang="en-US" sz="1100" b="1" dirty="0">
                <a:solidFill>
                  <a:srgbClr val="A000A0"/>
                </a:solidFill>
                <a:latin typeface="Consolas" panose="020B0609020204030204" pitchFamily="49" charset="0"/>
              </a:rPr>
              <a:t>WSF_PLUGIN_API_MAJOR_VERSION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A000A0"/>
                </a:solidFill>
                <a:latin typeface="Consolas" panose="020B0609020204030204" pitchFamily="49" charset="0"/>
              </a:rPr>
              <a:t>WSF_PLUGIN_API_MINOR_VERSION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WSF_PLUGIN_API_COMPILER_STRING</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endParaRPr lang="en-US" sz="1100" b="1" dirty="0">
              <a:solidFill>
                <a:srgbClr val="000000"/>
              </a:solidFill>
              <a:latin typeface="Consolas" panose="020B0609020204030204" pitchFamily="49" charset="0"/>
            </a:endParaRPr>
          </a:p>
          <a:p>
            <a:r>
              <a:rPr lang="en-US" sz="1100" b="1" dirty="0" smtClean="0">
                <a:solidFill>
                  <a:srgbClr val="A000A0"/>
                </a:solidFill>
                <a:latin typeface="Consolas" panose="020B0609020204030204" pitchFamily="49" charset="0"/>
              </a:rPr>
              <a:t> </a:t>
            </a:r>
            <a:r>
              <a:rPr lang="en-US" sz="1100" b="1" dirty="0" smtClean="0">
                <a:solidFill>
                  <a:srgbClr val="CC00FF"/>
                </a:solidFill>
                <a:latin typeface="Consolas" panose="020B0609020204030204" pitchFamily="49" charset="0"/>
              </a:rPr>
              <a:t>WEAPON_EXERCISE_EXPORT</a:t>
            </a:r>
            <a:r>
              <a:rPr lang="en-US" sz="1100" b="1" dirty="0" smtClean="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WsfPluginSetup</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WsfApplication</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aApplication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1 </a:t>
            </a:r>
            <a:r>
              <a:rPr lang="en-US" sz="1100" b="1" dirty="0">
                <a:solidFill>
                  <a:srgbClr val="008000"/>
                </a:solidFill>
                <a:latin typeface="Consolas" panose="020B0609020204030204" pitchFamily="49" charset="0"/>
              </a:rPr>
              <a:t>TASK </a:t>
            </a:r>
            <a:r>
              <a:rPr lang="en-US" sz="1100" b="1" dirty="0" smtClean="0">
                <a:solidFill>
                  <a:srgbClr val="008000"/>
                </a:solidFill>
                <a:latin typeface="Consolas" panose="020B0609020204030204" pitchFamily="49" charset="0"/>
              </a:rPr>
              <a:t>2.a</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Use the </a:t>
            </a:r>
            <a:r>
              <a:rPr lang="en-US" sz="1100" b="1" dirty="0" err="1">
                <a:solidFill>
                  <a:srgbClr val="008000"/>
                </a:solidFill>
                <a:latin typeface="Consolas" panose="020B0609020204030204" pitchFamily="49" charset="0"/>
              </a:rPr>
              <a:t>aApplication</a:t>
            </a:r>
            <a:r>
              <a:rPr lang="en-US" sz="1100" b="1" dirty="0">
                <a:solidFill>
                  <a:srgbClr val="008000"/>
                </a:solidFill>
                <a:latin typeface="Consolas" panose="020B0609020204030204" pitchFamily="49" charset="0"/>
              </a:rPr>
              <a:t> object to Register an extension.</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Name this extension "</a:t>
            </a:r>
            <a:r>
              <a:rPr lang="en-US" sz="1100" b="1" dirty="0" err="1">
                <a:solidFill>
                  <a:srgbClr val="008000"/>
                </a:solidFill>
                <a:latin typeface="Consolas" panose="020B0609020204030204" pitchFamily="49" charset="0"/>
              </a:rPr>
              <a:t>register_phaser_weapon</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Make it of type </a:t>
            </a:r>
            <a:r>
              <a:rPr lang="en-US" sz="1100" b="1" dirty="0" err="1">
                <a:solidFill>
                  <a:srgbClr val="008000"/>
                </a:solidFill>
                <a:latin typeface="Consolas" panose="020B0609020204030204" pitchFamily="49" charset="0"/>
              </a:rPr>
              <a:t>RegisterPhaserWeapon</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aApplication</a:t>
            </a:r>
            <a:r>
              <a:rPr lang="en-US" sz="1100" b="1" dirty="0" err="1">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RegisterExtension</a:t>
            </a:r>
            <a:r>
              <a:rPr lang="en-US" sz="1100" b="1" dirty="0">
                <a:solidFill>
                  <a:srgbClr val="000000"/>
                </a:solidFill>
                <a:latin typeface="Consolas" panose="020B0609020204030204" pitchFamily="49" charset="0"/>
              </a:rPr>
              <a:t>(</a:t>
            </a:r>
            <a:r>
              <a:rPr lang="en-US" sz="1100" b="1" dirty="0">
                <a:solidFill>
                  <a:srgbClr val="643C14"/>
                </a:solidFill>
                <a:latin typeface="Consolas" panose="020B0609020204030204" pitchFamily="49" charset="0"/>
              </a:rPr>
              <a:t>"</a:t>
            </a:r>
            <a:r>
              <a:rPr lang="en-US" sz="1100" b="1" dirty="0" err="1">
                <a:solidFill>
                  <a:srgbClr val="643C14"/>
                </a:solidFill>
                <a:latin typeface="Consolas" panose="020B0609020204030204" pitchFamily="49" charset="0"/>
              </a:rPr>
              <a:t>register_phaser_weapon</a:t>
            </a:r>
            <a:r>
              <a:rPr lang="en-US" sz="1100" b="1" dirty="0">
                <a:solidFill>
                  <a:srgbClr val="643C14"/>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ut</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make_unique</a:t>
            </a:r>
            <a:r>
              <a:rPr lang="en-US" sz="1100" b="1" dirty="0">
                <a:solidFill>
                  <a:srgbClr val="000000"/>
                </a:solidFill>
                <a:latin typeface="Consolas" panose="020B0609020204030204" pitchFamily="49" charset="0"/>
              </a:rPr>
              <a:t>&lt;</a:t>
            </a:r>
            <a:r>
              <a:rPr lang="en-US" sz="1100" b="1" dirty="0" err="1">
                <a:solidFill>
                  <a:srgbClr val="0000FF"/>
                </a:solidFill>
                <a:latin typeface="Consolas" panose="020B0609020204030204" pitchFamily="49" charset="0"/>
              </a:rPr>
              <a:t>RegisterPhaserWeapon</a:t>
            </a:r>
            <a:r>
              <a:rPr lang="en-US" sz="1100" b="1" dirty="0">
                <a:solidFill>
                  <a:srgbClr val="000000"/>
                </a:solidFill>
                <a:latin typeface="Consolas" panose="020B0609020204030204" pitchFamily="49" charset="0"/>
              </a:rPr>
              <a:t>&gt;());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1 </a:t>
            </a:r>
            <a:r>
              <a:rPr lang="en-US" sz="1100" b="1" dirty="0">
                <a:solidFill>
                  <a:srgbClr val="008000"/>
                </a:solidFill>
                <a:latin typeface="Consolas" panose="020B0609020204030204" pitchFamily="49" charset="0"/>
              </a:rPr>
              <a:t>TASK </a:t>
            </a:r>
            <a:r>
              <a:rPr lang="en-US" sz="1100" b="1" dirty="0" smtClean="0">
                <a:solidFill>
                  <a:srgbClr val="008000"/>
                </a:solidFill>
                <a:latin typeface="Consolas" panose="020B0609020204030204" pitchFamily="49" charset="0"/>
              </a:rPr>
              <a:t>2.b</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Tell the application that this extension, "</a:t>
            </a:r>
            <a:r>
              <a:rPr lang="en-US" sz="1100" b="1" dirty="0" err="1">
                <a:solidFill>
                  <a:srgbClr val="008000"/>
                </a:solidFill>
                <a:latin typeface="Consolas" panose="020B0609020204030204" pitchFamily="49" charset="0"/>
              </a:rPr>
              <a:t>register_phaser_weapon</a:t>
            </a:r>
            <a:r>
              <a:rPr lang="en-US" sz="1100" b="1" dirty="0">
                <a:solidFill>
                  <a:srgbClr val="008000"/>
                </a:solidFill>
                <a:latin typeface="Consolas" panose="020B0609020204030204" pitchFamily="49" charset="0"/>
              </a:rPr>
              <a:t>", depends on "</a:t>
            </a:r>
            <a:r>
              <a:rPr lang="en-US" sz="1100" b="1" dirty="0" err="1">
                <a:solidFill>
                  <a:srgbClr val="008000"/>
                </a:solidFill>
                <a:latin typeface="Consolas" panose="020B0609020204030204" pitchFamily="49" charset="0"/>
              </a:rPr>
              <a:t>wsf_mil</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Make sure that </a:t>
            </a:r>
            <a:r>
              <a:rPr lang="en-US" sz="1100" b="1" dirty="0" err="1">
                <a:solidFill>
                  <a:srgbClr val="008000"/>
                </a:solidFill>
                <a:latin typeface="Consolas" panose="020B0609020204030204" pitchFamily="49" charset="0"/>
              </a:rPr>
              <a:t>wsf_mil</a:t>
            </a:r>
            <a:r>
              <a:rPr lang="en-US" sz="1100" b="1" dirty="0">
                <a:solidFill>
                  <a:srgbClr val="008000"/>
                </a:solidFill>
                <a:latin typeface="Consolas" panose="020B0609020204030204" pitchFamily="49" charset="0"/>
              </a:rPr>
              <a:t> is loaded before we try to register our new types.</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a:t>
            </a:r>
            <a:r>
              <a:rPr lang="en-US" sz="1100" b="1" dirty="0" err="1">
                <a:solidFill>
                  <a:srgbClr val="008000"/>
                </a:solidFill>
                <a:latin typeface="Consolas" panose="020B0609020204030204" pitchFamily="49" charset="0"/>
              </a:rPr>
              <a:t>WsfWeaponTypes</a:t>
            </a:r>
            <a:r>
              <a:rPr lang="en-US" sz="1100" b="1" dirty="0">
                <a:solidFill>
                  <a:srgbClr val="008000"/>
                </a:solidFill>
                <a:latin typeface="Consolas" panose="020B0609020204030204" pitchFamily="49" charset="0"/>
              </a:rPr>
              <a:t> and </a:t>
            </a:r>
            <a:r>
              <a:rPr lang="en-US" sz="1100" b="1" dirty="0" err="1">
                <a:solidFill>
                  <a:srgbClr val="008000"/>
                </a:solidFill>
                <a:latin typeface="Consolas" panose="020B0609020204030204" pitchFamily="49" charset="0"/>
              </a:rPr>
              <a:t>WsfWeaponEffectsTypes</a:t>
            </a:r>
            <a:r>
              <a:rPr lang="en-US" sz="1100" b="1" dirty="0">
                <a:solidFill>
                  <a:srgbClr val="008000"/>
                </a:solidFill>
                <a:latin typeface="Consolas" panose="020B0609020204030204" pitchFamily="49" charset="0"/>
              </a:rPr>
              <a:t> need to be valid)</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aApplication</a:t>
            </a:r>
            <a:r>
              <a:rPr lang="en-US" sz="1100" b="1" dirty="0" err="1">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ExtensionDepends</a:t>
            </a:r>
            <a:r>
              <a:rPr lang="en-US" sz="1100" b="1" dirty="0">
                <a:solidFill>
                  <a:srgbClr val="000000"/>
                </a:solidFill>
                <a:latin typeface="Consolas" panose="020B0609020204030204" pitchFamily="49" charset="0"/>
              </a:rPr>
              <a:t>(</a:t>
            </a:r>
            <a:r>
              <a:rPr lang="en-US" sz="1100" b="1" dirty="0">
                <a:solidFill>
                  <a:srgbClr val="643C14"/>
                </a:solidFill>
                <a:latin typeface="Consolas" panose="020B0609020204030204" pitchFamily="49" charset="0"/>
              </a:rPr>
              <a:t>"</a:t>
            </a:r>
            <a:r>
              <a:rPr lang="en-US" sz="1100" b="1" dirty="0" err="1">
                <a:solidFill>
                  <a:srgbClr val="643C14"/>
                </a:solidFill>
                <a:latin typeface="Consolas" panose="020B0609020204030204" pitchFamily="49" charset="0"/>
              </a:rPr>
              <a:t>register_phaser_weapon</a:t>
            </a:r>
            <a:r>
              <a:rPr lang="en-US" sz="1100" b="1" dirty="0">
                <a:solidFill>
                  <a:srgbClr val="643C14"/>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a:solidFill>
                  <a:srgbClr val="643C14"/>
                </a:solidFill>
                <a:latin typeface="Consolas" panose="020B0609020204030204" pitchFamily="49" charset="0"/>
              </a:rPr>
              <a:t>"</a:t>
            </a:r>
            <a:r>
              <a:rPr lang="en-US" sz="1100" b="1" dirty="0" err="1">
                <a:solidFill>
                  <a:srgbClr val="643C14"/>
                </a:solidFill>
                <a:latin typeface="Consolas" panose="020B0609020204030204" pitchFamily="49" charset="0"/>
              </a:rPr>
              <a:t>wsf_mil</a:t>
            </a:r>
            <a:r>
              <a:rPr lang="en-US" sz="1100" b="1" dirty="0">
                <a:solidFill>
                  <a:srgbClr val="643C14"/>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true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endParaRPr lang="en-US" sz="1100" b="1" dirty="0"/>
          </a:p>
        </p:txBody>
      </p:sp>
    </p:spTree>
    <p:extLst>
      <p:ext uri="{BB962C8B-B14F-4D97-AF65-F5344CB8AC3E}">
        <p14:creationId xmlns:p14="http://schemas.microsoft.com/office/powerpoint/2010/main" val="27383644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Extensions</a:t>
            </a:r>
            <a:endParaRPr lang="en-US" dirty="0"/>
          </a:p>
        </p:txBody>
      </p:sp>
      <p:sp>
        <p:nvSpPr>
          <p:cNvPr id="3" name="Content Placeholder 2"/>
          <p:cNvSpPr>
            <a:spLocks noGrp="1"/>
          </p:cNvSpPr>
          <p:nvPr>
            <p:ph idx="1"/>
          </p:nvPr>
        </p:nvSpPr>
        <p:spPr>
          <a:xfrm>
            <a:off x="0" y="1172029"/>
            <a:ext cx="9144000" cy="5228771"/>
          </a:xfrm>
        </p:spPr>
        <p:txBody>
          <a:bodyPr>
            <a:noAutofit/>
          </a:bodyPr>
          <a:lstStyle/>
          <a:p>
            <a:pPr marL="227013" indent="-227013"/>
            <a:r>
              <a:rPr lang="en-US" sz="2000" b="0" dirty="0" smtClean="0"/>
              <a:t>To extend an Application, you must create a class that inherits class </a:t>
            </a:r>
            <a:r>
              <a:rPr lang="en-US" sz="2000" dirty="0" err="1" smtClean="0"/>
              <a:t>WsfApplicationExtension</a:t>
            </a:r>
            <a:endParaRPr lang="en-US" sz="2000" dirty="0" smtClean="0"/>
          </a:p>
          <a:p>
            <a:pPr marL="226473" indent="0">
              <a:buNone/>
            </a:pPr>
            <a:r>
              <a:rPr lang="en-US" sz="1800" dirty="0" smtClean="0">
                <a:solidFill>
                  <a:srgbClr val="0000CC"/>
                </a:solidFill>
              </a:rPr>
              <a:t>class</a:t>
            </a:r>
            <a:r>
              <a:rPr lang="en-US" sz="1800" dirty="0" smtClean="0">
                <a:solidFill>
                  <a:srgbClr val="880000"/>
                </a:solidFill>
              </a:rPr>
              <a:t> </a:t>
            </a:r>
            <a:r>
              <a:rPr lang="en-US" sz="1800" dirty="0" err="1" smtClean="0">
                <a:solidFill>
                  <a:srgbClr val="880000"/>
                </a:solidFill>
              </a:rPr>
              <a:t>myAppExtension</a:t>
            </a:r>
            <a:r>
              <a:rPr lang="en-US" sz="1800" dirty="0" smtClean="0"/>
              <a:t>:</a:t>
            </a:r>
            <a:r>
              <a:rPr lang="en-US" sz="1800" dirty="0" smtClean="0">
                <a:solidFill>
                  <a:srgbClr val="880000"/>
                </a:solidFill>
              </a:rPr>
              <a:t> </a:t>
            </a:r>
            <a:r>
              <a:rPr lang="en-US" sz="1800" dirty="0" smtClean="0">
                <a:solidFill>
                  <a:srgbClr val="0000CC"/>
                </a:solidFill>
              </a:rPr>
              <a:t>public</a:t>
            </a:r>
            <a:r>
              <a:rPr lang="en-US" sz="1800" dirty="0" smtClean="0">
                <a:solidFill>
                  <a:srgbClr val="880000"/>
                </a:solidFill>
              </a:rPr>
              <a:t> </a:t>
            </a:r>
            <a:r>
              <a:rPr lang="en-US" sz="1800" dirty="0" err="1" smtClean="0">
                <a:solidFill>
                  <a:srgbClr val="880000"/>
                </a:solidFill>
              </a:rPr>
              <a:t>WsfApplicationExtension</a:t>
            </a:r>
            <a:r>
              <a:rPr lang="en-US" sz="1800" dirty="0" smtClean="0">
                <a:solidFill>
                  <a:srgbClr val="880000"/>
                </a:solidFill>
              </a:rPr>
              <a:t> </a:t>
            </a:r>
            <a:r>
              <a:rPr lang="en-US" sz="1800" dirty="0" smtClean="0"/>
              <a:t>{ … }</a:t>
            </a:r>
            <a:endParaRPr lang="en-US" sz="1800" dirty="0"/>
          </a:p>
          <a:p>
            <a:pPr marL="571500" lvl="1" indent="-284163"/>
            <a:r>
              <a:rPr lang="en-US" sz="1800" b="0" dirty="0" smtClean="0"/>
              <a:t>You should override the following members:</a:t>
            </a:r>
          </a:p>
          <a:p>
            <a:pPr marL="798513" lvl="2" indent="-171450"/>
            <a:r>
              <a:rPr lang="en-US" sz="1600" dirty="0" err="1" smtClean="0">
                <a:solidFill>
                  <a:srgbClr val="880000"/>
                </a:solidFill>
              </a:rPr>
              <a:t>AddedToApplication</a:t>
            </a:r>
            <a:r>
              <a:rPr lang="en-US" sz="1600" dirty="0" smtClean="0"/>
              <a:t>:  </a:t>
            </a:r>
            <a:r>
              <a:rPr lang="en-US" sz="1600" b="0" dirty="0" smtClean="0"/>
              <a:t>to receive notification that extension was added to the application – often used to register additional script class and methods, etc.</a:t>
            </a:r>
          </a:p>
          <a:p>
            <a:pPr marL="798513" lvl="2" indent="-171450"/>
            <a:r>
              <a:rPr lang="en-US" sz="1600" dirty="0" err="1" smtClean="0">
                <a:solidFill>
                  <a:srgbClr val="880000"/>
                </a:solidFill>
              </a:rPr>
              <a:t>ScenarioCreated</a:t>
            </a:r>
            <a:r>
              <a:rPr lang="en-US" sz="1600" dirty="0" smtClean="0"/>
              <a:t>:  </a:t>
            </a:r>
            <a:r>
              <a:rPr lang="en-US" sz="1600" b="0" dirty="0" smtClean="0"/>
              <a:t>called at end of Scenario constructor in order to receive notification from the application that the scenario was created – useful to register an Scenario extension if needed</a:t>
            </a:r>
          </a:p>
          <a:p>
            <a:pPr marL="798513" lvl="2" indent="-171450"/>
            <a:r>
              <a:rPr lang="en-US" sz="1600" dirty="0" err="1" smtClean="0">
                <a:solidFill>
                  <a:srgbClr val="880000"/>
                </a:solidFill>
              </a:rPr>
              <a:t>SimulationCreated</a:t>
            </a:r>
            <a:r>
              <a:rPr lang="en-US" sz="1600" dirty="0" smtClean="0"/>
              <a:t>:   </a:t>
            </a:r>
            <a:r>
              <a:rPr lang="en-US" sz="1600" b="0" dirty="0" smtClean="0"/>
              <a:t>called from the Simulation’s </a:t>
            </a:r>
            <a:r>
              <a:rPr lang="en-US" sz="1600" dirty="0" smtClean="0"/>
              <a:t>Initialize</a:t>
            </a:r>
            <a:r>
              <a:rPr lang="en-US" sz="1600" b="0" dirty="0" smtClean="0"/>
              <a:t> method in order to receive notification from the application that the simulation was created </a:t>
            </a:r>
            <a:r>
              <a:rPr lang="en-US" sz="1600" b="0" dirty="0"/>
              <a:t>– useful to register an </a:t>
            </a:r>
            <a:r>
              <a:rPr lang="en-US" sz="1600" b="0" dirty="0" smtClean="0"/>
              <a:t>Simulation </a:t>
            </a:r>
            <a:r>
              <a:rPr lang="en-US" sz="1600" b="0" dirty="0"/>
              <a:t>extension if </a:t>
            </a:r>
            <a:r>
              <a:rPr lang="en-US" sz="1600" b="0" dirty="0" smtClean="0"/>
              <a:t>needed</a:t>
            </a:r>
          </a:p>
          <a:p>
            <a:pPr marL="798513" lvl="2" indent="-171450"/>
            <a:r>
              <a:rPr lang="en-US" sz="1600" dirty="0" err="1" smtClean="0">
                <a:solidFill>
                  <a:srgbClr val="880000"/>
                </a:solidFill>
              </a:rPr>
              <a:t>ProcessCommandLine</a:t>
            </a:r>
            <a:r>
              <a:rPr lang="en-US" sz="1600" dirty="0" smtClean="0"/>
              <a:t>:  </a:t>
            </a:r>
            <a:r>
              <a:rPr lang="en-US" sz="1600" b="0" dirty="0" smtClean="0"/>
              <a:t>called from </a:t>
            </a:r>
            <a:r>
              <a:rPr lang="en-US" sz="1600" dirty="0" err="1" smtClean="0"/>
              <a:t>WsfApplication</a:t>
            </a:r>
            <a:r>
              <a:rPr lang="en-US" sz="1600" b="0" dirty="0" smtClean="0"/>
              <a:t>::</a:t>
            </a:r>
            <a:r>
              <a:rPr lang="en-US" sz="1600" dirty="0" err="1" smtClean="0"/>
              <a:t>ProcessCommandLine</a:t>
            </a:r>
            <a:r>
              <a:rPr lang="en-US" sz="1600" b="0" dirty="0" smtClean="0"/>
              <a:t> method to examine current argument and process it if necessary</a:t>
            </a:r>
          </a:p>
          <a:p>
            <a:pPr marL="798513" lvl="2" indent="-171450"/>
            <a:r>
              <a:rPr lang="en-US" sz="1600" dirty="0" err="1" smtClean="0">
                <a:solidFill>
                  <a:srgbClr val="880000"/>
                </a:solidFill>
              </a:rPr>
              <a:t>PrintGrammar</a:t>
            </a:r>
            <a:r>
              <a:rPr lang="en-US" sz="1600" dirty="0" smtClean="0"/>
              <a:t>:  </a:t>
            </a:r>
            <a:r>
              <a:rPr lang="en-US" sz="1600" b="0" dirty="0" smtClean="0"/>
              <a:t>prints out the extended grammar recognized by the extension</a:t>
            </a:r>
          </a:p>
          <a:p>
            <a:pPr marL="798513" lvl="2" indent="-171450"/>
            <a:r>
              <a:rPr lang="en-US" sz="1600" dirty="0" err="1" smtClean="0">
                <a:solidFill>
                  <a:srgbClr val="880000"/>
                </a:solidFill>
              </a:rPr>
              <a:t>ProcessCommandLineCommands</a:t>
            </a:r>
            <a:r>
              <a:rPr lang="en-US" sz="1600" b="0" dirty="0" smtClean="0"/>
              <a:t>:  called by </a:t>
            </a:r>
            <a:r>
              <a:rPr lang="en-US" sz="1600" dirty="0" err="1" smtClean="0"/>
              <a:t>WsfApplication</a:t>
            </a:r>
            <a:r>
              <a:rPr lang="en-US" sz="1600" b="0" dirty="0" err="1" smtClean="0"/>
              <a:t>’s</a:t>
            </a:r>
            <a:r>
              <a:rPr lang="en-US" sz="1600" b="0" dirty="0" smtClean="0"/>
              <a:t> </a:t>
            </a:r>
            <a:r>
              <a:rPr lang="en-US" sz="1600" dirty="0" err="1" smtClean="0"/>
              <a:t>ProcessCommandLineCommands</a:t>
            </a:r>
            <a:r>
              <a:rPr lang="en-US" sz="1600" b="0" dirty="0" smtClean="0"/>
              <a:t> to allow the extension to process/handle any commands it needs to recognize</a:t>
            </a:r>
            <a:endParaRPr lang="en-US" sz="1600" b="0" dirty="0" smtClean="0">
              <a:solidFill>
                <a:srgbClr val="880000"/>
              </a:solidFill>
            </a:endParaRPr>
          </a:p>
        </p:txBody>
      </p:sp>
    </p:spTree>
    <p:extLst>
      <p:ext uri="{BB962C8B-B14F-4D97-AF65-F5344CB8AC3E}">
        <p14:creationId xmlns:p14="http://schemas.microsoft.com/office/powerpoint/2010/main" val="3946147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a:xfrm>
            <a:off x="457200" y="1600204"/>
            <a:ext cx="8229600" cy="2743196"/>
          </a:xfrm>
        </p:spPr>
        <p:txBody>
          <a:bodyPr>
            <a:normAutofit fontScale="77500" lnSpcReduction="20000"/>
          </a:bodyPr>
          <a:lstStyle/>
          <a:p>
            <a:r>
              <a:rPr lang="en-US" b="0" dirty="0" smtClean="0"/>
              <a:t>“</a:t>
            </a:r>
            <a:r>
              <a:rPr lang="en-US" b="0" u="sng" dirty="0" err="1" smtClean="0"/>
              <a:t>PHAS</a:t>
            </a:r>
            <a:r>
              <a:rPr lang="en-US" b="0" dirty="0" err="1" smtClean="0"/>
              <a:t>ed</a:t>
            </a:r>
            <a:r>
              <a:rPr lang="en-US" b="0" dirty="0" smtClean="0"/>
              <a:t> </a:t>
            </a:r>
            <a:r>
              <a:rPr lang="en-US" b="0" u="sng" dirty="0" smtClean="0"/>
              <a:t>E</a:t>
            </a:r>
            <a:r>
              <a:rPr lang="en-US" b="0" dirty="0" smtClean="0"/>
              <a:t>nergy </a:t>
            </a:r>
            <a:r>
              <a:rPr lang="en-US" b="0" u="sng" dirty="0" smtClean="0"/>
              <a:t>R</a:t>
            </a:r>
            <a:r>
              <a:rPr lang="en-US" b="0" dirty="0" smtClean="0"/>
              <a:t>ectification” weapons are fictional weapons used in the original Star Trek television series   </a:t>
            </a:r>
          </a:p>
          <a:p>
            <a:r>
              <a:rPr lang="en-US" b="0" dirty="0" smtClean="0"/>
              <a:t>You will create a new AFSIM weapon type called PHASER_WEAPON</a:t>
            </a:r>
          </a:p>
          <a:p>
            <a:r>
              <a:rPr lang="en-US" b="0" dirty="0" smtClean="0"/>
              <a:t>The “</a:t>
            </a:r>
            <a:r>
              <a:rPr lang="en-US" b="0" dirty="0" err="1" smtClean="0"/>
              <a:t>phaser</a:t>
            </a:r>
            <a:r>
              <a:rPr lang="en-US" b="0" dirty="0" smtClean="0"/>
              <a:t>” should fire a beam of energy at a platform with the effect of reducing a platform's shields and armor</a:t>
            </a:r>
          </a:p>
          <a:p>
            <a:r>
              <a:rPr lang="en-US" b="0" dirty="0" smtClean="0"/>
              <a:t>A target is destroyed when it no longer has shields and armor remaining</a:t>
            </a:r>
          </a:p>
        </p:txBody>
      </p:sp>
      <p:pic>
        <p:nvPicPr>
          <p:cNvPr id="6" name="Picture 4" descr="MCBS01673_0000[1]"/>
          <p:cNvPicPr>
            <a:picLocks noChangeAspect="1" noChangeArrowheads="1"/>
          </p:cNvPicPr>
          <p:nvPr/>
        </p:nvPicPr>
        <p:blipFill>
          <a:blip r:embed="rId2" cstate="print"/>
          <a:srcRect/>
          <a:stretch>
            <a:fillRect/>
          </a:stretch>
        </p:blipFill>
        <p:spPr bwMode="auto">
          <a:xfrm>
            <a:off x="5943600" y="4119562"/>
            <a:ext cx="1693862" cy="2047875"/>
          </a:xfrm>
          <a:prstGeom prst="rect">
            <a:avLst/>
          </a:prstGeom>
          <a:noFill/>
        </p:spPr>
      </p:pic>
      <p:sp>
        <p:nvSpPr>
          <p:cNvPr id="7" name="Text Box 5"/>
          <p:cNvSpPr txBox="1">
            <a:spLocks noChangeArrowheads="1"/>
          </p:cNvSpPr>
          <p:nvPr/>
        </p:nvSpPr>
        <p:spPr bwMode="auto">
          <a:xfrm>
            <a:off x="555625" y="4560888"/>
            <a:ext cx="3830638" cy="1165225"/>
          </a:xfrm>
          <a:prstGeom prst="rect">
            <a:avLst/>
          </a:prstGeom>
          <a:solidFill>
            <a:srgbClr val="CCFFCC"/>
          </a:solidFill>
          <a:ln w="9525" algn="ctr">
            <a:solidFill>
              <a:srgbClr val="339966"/>
            </a:solidFill>
            <a:miter lim="800000"/>
            <a:headEnd/>
            <a:tailEnd/>
          </a:ln>
          <a:effectLst>
            <a:outerShdw dist="107763" dir="2700000" algn="ctr" rotWithShape="0">
              <a:schemeClr val="bg2">
                <a:alpha val="50000"/>
              </a:schemeClr>
            </a:outerShdw>
          </a:effectLst>
        </p:spPr>
        <p:txBody>
          <a:bodyPr>
            <a:spAutoFit/>
          </a:bodyPr>
          <a:lstStyle/>
          <a:p>
            <a:pPr marL="230188" indent="-230188"/>
            <a:r>
              <a:rPr lang="en-US" sz="1400" b="0" dirty="0">
                <a:solidFill>
                  <a:srgbClr val="000000"/>
                </a:solidFill>
              </a:rPr>
              <a:t>References:</a:t>
            </a:r>
          </a:p>
          <a:p>
            <a:pPr marL="230188" indent="-230188">
              <a:buFontTx/>
              <a:buChar char="•"/>
            </a:pPr>
            <a:r>
              <a:rPr lang="en-US" sz="1400" b="0" dirty="0" smtClean="0">
                <a:solidFill>
                  <a:srgbClr val="000000"/>
                </a:solidFill>
              </a:rPr>
              <a:t>AFSIM </a:t>
            </a:r>
            <a:r>
              <a:rPr lang="en-US" sz="1400" b="0" dirty="0">
                <a:solidFill>
                  <a:srgbClr val="000000"/>
                </a:solidFill>
              </a:rPr>
              <a:t>Developers Web-based data.</a:t>
            </a:r>
          </a:p>
          <a:p>
            <a:pPr marL="230188" indent="-230188">
              <a:buFontTx/>
              <a:buChar char="•"/>
            </a:pPr>
            <a:r>
              <a:rPr lang="en-US" sz="1400" b="0" dirty="0" smtClean="0">
                <a:solidFill>
                  <a:srgbClr val="000000"/>
                </a:solidFill>
              </a:rPr>
              <a:t>AFSIM </a:t>
            </a:r>
            <a:r>
              <a:rPr lang="en-US" sz="1400" b="0" dirty="0">
                <a:solidFill>
                  <a:srgbClr val="000000"/>
                </a:solidFill>
              </a:rPr>
              <a:t>Source Codes and Visual Studio search functions.</a:t>
            </a:r>
          </a:p>
          <a:p>
            <a:pPr marL="230188" indent="-230188">
              <a:buFontTx/>
              <a:buChar char="•"/>
            </a:pPr>
            <a:r>
              <a:rPr lang="en-US" sz="1400" b="0" dirty="0" smtClean="0">
                <a:solidFill>
                  <a:srgbClr val="000000"/>
                </a:solidFill>
              </a:rPr>
              <a:t>AFSIM </a:t>
            </a:r>
            <a:r>
              <a:rPr lang="en-US" sz="1400" dirty="0" smtClean="0">
                <a:solidFill>
                  <a:srgbClr val="000000"/>
                </a:solidFill>
              </a:rPr>
              <a:t>Documentation</a:t>
            </a:r>
            <a:r>
              <a:rPr lang="en-US" sz="1400" b="0" dirty="0" smtClean="0">
                <a:solidFill>
                  <a:srgbClr val="000000"/>
                </a:solidFill>
              </a:rPr>
              <a:t>.</a:t>
            </a:r>
            <a:endParaRPr lang="en-US" sz="1400" b="0" dirty="0">
              <a:solidFill>
                <a:srgbClr val="000000"/>
              </a:solidFill>
            </a:endParaRPr>
          </a:p>
        </p:txBody>
      </p:sp>
    </p:spTree>
    <p:extLst>
      <p:ext uri="{BB962C8B-B14F-4D97-AF65-F5344CB8AC3E}">
        <p14:creationId xmlns:p14="http://schemas.microsoft.com/office/powerpoint/2010/main" val="4005950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Extensions</a:t>
            </a:r>
            <a:endParaRPr lang="en-US" dirty="0"/>
          </a:p>
        </p:txBody>
      </p:sp>
      <p:sp>
        <p:nvSpPr>
          <p:cNvPr id="3" name="Content Placeholder 2"/>
          <p:cNvSpPr>
            <a:spLocks noGrp="1"/>
          </p:cNvSpPr>
          <p:nvPr>
            <p:ph idx="1"/>
          </p:nvPr>
        </p:nvSpPr>
        <p:spPr>
          <a:xfrm>
            <a:off x="0" y="1130701"/>
            <a:ext cx="9144000" cy="5228771"/>
          </a:xfrm>
        </p:spPr>
        <p:txBody>
          <a:bodyPr>
            <a:noAutofit/>
          </a:bodyPr>
          <a:lstStyle/>
          <a:p>
            <a:pPr marL="227013" indent="-227013"/>
            <a:r>
              <a:rPr lang="en-US" sz="2000" b="0" dirty="0" smtClean="0"/>
              <a:t>We will create an Application Extension called </a:t>
            </a:r>
            <a:r>
              <a:rPr lang="en-US" sz="2000" dirty="0" err="1" smtClean="0"/>
              <a:t>RegisterPhaserWeapon</a:t>
            </a:r>
            <a:r>
              <a:rPr lang="en-US" sz="2000" b="0" dirty="0" smtClean="0"/>
              <a:t> which will register a new </a:t>
            </a:r>
            <a:r>
              <a:rPr lang="en-US" sz="2000" dirty="0" err="1" smtClean="0"/>
              <a:t>WsfWeapon</a:t>
            </a:r>
            <a:r>
              <a:rPr lang="en-US" sz="2000" b="0" dirty="0" smtClean="0"/>
              <a:t> type and a new </a:t>
            </a:r>
            <a:r>
              <a:rPr lang="en-US" sz="2000" dirty="0" err="1" smtClean="0"/>
              <a:t>WsfWeaponEffects</a:t>
            </a:r>
            <a:r>
              <a:rPr lang="en-US" sz="2000" b="0" dirty="0" smtClean="0"/>
              <a:t> type with the scenario</a:t>
            </a:r>
          </a:p>
          <a:p>
            <a:pPr marL="226473" indent="0">
              <a:spcBef>
                <a:spcPts val="600"/>
              </a:spcBef>
              <a:buNone/>
            </a:pPr>
            <a:r>
              <a:rPr lang="en-US" sz="1800" dirty="0" smtClean="0">
                <a:solidFill>
                  <a:srgbClr val="0000CC"/>
                </a:solidFill>
              </a:rPr>
              <a:t>class</a:t>
            </a:r>
            <a:r>
              <a:rPr lang="en-US" sz="1800" dirty="0" smtClean="0">
                <a:solidFill>
                  <a:srgbClr val="880000"/>
                </a:solidFill>
              </a:rPr>
              <a:t> </a:t>
            </a:r>
            <a:r>
              <a:rPr lang="en-US" sz="1800" dirty="0" err="1" smtClean="0">
                <a:solidFill>
                  <a:srgbClr val="880000"/>
                </a:solidFill>
              </a:rPr>
              <a:t>RegisterPhaserWeapon</a:t>
            </a:r>
            <a:r>
              <a:rPr lang="en-US" sz="1800" dirty="0" smtClean="0"/>
              <a:t>:</a:t>
            </a:r>
            <a:r>
              <a:rPr lang="en-US" sz="1800" dirty="0" smtClean="0">
                <a:solidFill>
                  <a:srgbClr val="880000"/>
                </a:solidFill>
              </a:rPr>
              <a:t> </a:t>
            </a:r>
            <a:r>
              <a:rPr lang="en-US" sz="1800" dirty="0" smtClean="0">
                <a:solidFill>
                  <a:srgbClr val="0000CC"/>
                </a:solidFill>
              </a:rPr>
              <a:t>public</a:t>
            </a:r>
            <a:r>
              <a:rPr lang="en-US" sz="1800" dirty="0" smtClean="0">
                <a:solidFill>
                  <a:srgbClr val="880000"/>
                </a:solidFill>
              </a:rPr>
              <a:t> </a:t>
            </a:r>
            <a:r>
              <a:rPr lang="en-US" sz="1800" dirty="0" err="1" smtClean="0">
                <a:solidFill>
                  <a:srgbClr val="880000"/>
                </a:solidFill>
              </a:rPr>
              <a:t>WsfApplicationExtension</a:t>
            </a:r>
            <a:r>
              <a:rPr lang="en-US" sz="1800" dirty="0" smtClean="0">
                <a:solidFill>
                  <a:srgbClr val="880000"/>
                </a:solidFill>
              </a:rPr>
              <a:t> </a:t>
            </a:r>
            <a:r>
              <a:rPr lang="en-US" sz="1800" dirty="0" smtClean="0"/>
              <a:t>{ … }</a:t>
            </a:r>
            <a:endParaRPr lang="en-US" sz="1800" dirty="0"/>
          </a:p>
          <a:p>
            <a:pPr marL="571500" lvl="1" indent="-284163"/>
            <a:r>
              <a:rPr lang="en-US" sz="1800" b="0" dirty="0" smtClean="0"/>
              <a:t>This class will override the following members:</a:t>
            </a:r>
          </a:p>
          <a:p>
            <a:pPr marL="798513" lvl="2" indent="-171450"/>
            <a:r>
              <a:rPr lang="en-US" sz="1600" dirty="0" err="1" smtClean="0">
                <a:solidFill>
                  <a:srgbClr val="FF0000"/>
                </a:solidFill>
              </a:rPr>
              <a:t>ScenarioCreated</a:t>
            </a:r>
            <a:r>
              <a:rPr lang="en-US" sz="1600" dirty="0" smtClean="0"/>
              <a:t>:  </a:t>
            </a:r>
            <a:r>
              <a:rPr lang="en-US" sz="1600" b="0" dirty="0" smtClean="0">
                <a:solidFill>
                  <a:srgbClr val="660066"/>
                </a:solidFill>
              </a:rPr>
              <a:t>called at end of Scenario constructor in order to receive notification from the application that the scenario was created – useful to register an Scenario extension if needed</a:t>
            </a:r>
          </a:p>
        </p:txBody>
      </p:sp>
    </p:spTree>
    <p:extLst>
      <p:ext uri="{BB962C8B-B14F-4D97-AF65-F5344CB8AC3E}">
        <p14:creationId xmlns:p14="http://schemas.microsoft.com/office/powerpoint/2010/main" val="10722476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1 — Task 3</a:t>
            </a:r>
            <a:endParaRPr lang="en-US" dirty="0"/>
          </a:p>
        </p:txBody>
      </p:sp>
      <p:sp>
        <p:nvSpPr>
          <p:cNvPr id="3" name="Content Placeholder 2"/>
          <p:cNvSpPr>
            <a:spLocks noGrp="1"/>
          </p:cNvSpPr>
          <p:nvPr>
            <p:ph idx="1"/>
          </p:nvPr>
        </p:nvSpPr>
        <p:spPr>
          <a:xfrm>
            <a:off x="457200" y="1143001"/>
            <a:ext cx="8458200" cy="5105399"/>
          </a:xfrm>
        </p:spPr>
        <p:txBody>
          <a:bodyPr>
            <a:normAutofit fontScale="85000" lnSpcReduction="20000"/>
          </a:bodyPr>
          <a:lstStyle/>
          <a:p>
            <a:pPr marL="0" indent="0">
              <a:lnSpc>
                <a:spcPct val="115000"/>
              </a:lnSpc>
              <a:buNone/>
            </a:pPr>
            <a:r>
              <a:rPr lang="en-US" b="0" dirty="0" smtClean="0"/>
              <a:t>In </a:t>
            </a:r>
            <a:r>
              <a:rPr lang="en-US" dirty="0" smtClean="0"/>
              <a:t>RegisterPhaserWeapon.hpp</a:t>
            </a:r>
            <a:r>
              <a:rPr lang="en-US" b="0" dirty="0" smtClean="0"/>
              <a:t>:</a:t>
            </a:r>
          </a:p>
          <a:p>
            <a:pPr marL="177800" indent="-177800">
              <a:lnSpc>
                <a:spcPct val="115000"/>
              </a:lnSpc>
            </a:pPr>
            <a:r>
              <a:rPr lang="en-US" b="0" dirty="0" smtClean="0"/>
              <a:t>Complete the </a:t>
            </a:r>
            <a:r>
              <a:rPr lang="en-US" dirty="0" err="1" smtClean="0"/>
              <a:t>RegisterPhaserWeapon</a:t>
            </a:r>
            <a:r>
              <a:rPr lang="en-US" dirty="0" smtClean="0"/>
              <a:t>::</a:t>
            </a:r>
            <a:r>
              <a:rPr lang="en-US" dirty="0" err="1" smtClean="0"/>
              <a:t>ScenarioCreated</a:t>
            </a:r>
            <a:r>
              <a:rPr lang="en-US" dirty="0" smtClean="0"/>
              <a:t> </a:t>
            </a:r>
            <a:r>
              <a:rPr lang="en-US" b="0" dirty="0" smtClean="0"/>
              <a:t>implementation</a:t>
            </a:r>
          </a:p>
          <a:p>
            <a:pPr marL="460375" lvl="1" indent="-230188"/>
            <a:r>
              <a:rPr lang="en-US" b="0" dirty="0" smtClean="0"/>
              <a:t>Notice that Adding new Weapon and Weapon Effects Types involves Calling the static </a:t>
            </a:r>
            <a:r>
              <a:rPr lang="en-US" dirty="0" smtClean="0"/>
              <a:t>Get</a:t>
            </a:r>
            <a:r>
              <a:rPr lang="en-US" b="0" dirty="0" smtClean="0"/>
              <a:t> Method in Those Types Classes</a:t>
            </a:r>
          </a:p>
          <a:p>
            <a:pPr marL="914400" lvl="2" indent="-230188"/>
            <a:r>
              <a:rPr lang="en-US" b="0" dirty="0" smtClean="0"/>
              <a:t>This implementation hides that these types classes are accessed differently from the “core” types</a:t>
            </a:r>
          </a:p>
          <a:p>
            <a:pPr marL="914400" lvl="2" indent="-230188"/>
            <a:endParaRPr lang="en-US" sz="1000" b="0" dirty="0" smtClean="0"/>
          </a:p>
          <a:p>
            <a:pPr marL="460375" lvl="1" indent="-230188">
              <a:lnSpc>
                <a:spcPct val="115000"/>
              </a:lnSpc>
            </a:pPr>
            <a:r>
              <a:rPr lang="en-US" dirty="0" smtClean="0"/>
              <a:t>Task 3a</a:t>
            </a:r>
            <a:r>
              <a:rPr lang="en-US" b="0" dirty="0" smtClean="0"/>
              <a:t>:  Using the scenario’s </a:t>
            </a:r>
            <a:r>
              <a:rPr lang="en-US" dirty="0" err="1" smtClean="0"/>
              <a:t>WeaponTypes</a:t>
            </a:r>
            <a:r>
              <a:rPr lang="en-US" b="0" dirty="0" smtClean="0"/>
              <a:t>, Add a </a:t>
            </a:r>
            <a:r>
              <a:rPr lang="en-US" b="0" dirty="0" err="1" smtClean="0"/>
              <a:t>protoype</a:t>
            </a:r>
            <a:r>
              <a:rPr lang="en-US" b="0" dirty="0" smtClean="0"/>
              <a:t> </a:t>
            </a:r>
            <a:r>
              <a:rPr lang="en-US" dirty="0" err="1" smtClean="0"/>
              <a:t>PhaserWeapon</a:t>
            </a:r>
            <a:r>
              <a:rPr lang="en-US" b="0" dirty="0" smtClean="0"/>
              <a:t> object called </a:t>
            </a:r>
            <a:r>
              <a:rPr lang="en-US" dirty="0" smtClean="0"/>
              <a:t>PHASER_WEAPON</a:t>
            </a:r>
          </a:p>
          <a:p>
            <a:pPr marL="915988" lvl="2" indent="-231775">
              <a:lnSpc>
                <a:spcPct val="115000"/>
              </a:lnSpc>
            </a:pPr>
            <a:r>
              <a:rPr lang="en-US" b="0" dirty="0"/>
              <a:t>Using the scenario's </a:t>
            </a:r>
            <a:r>
              <a:rPr lang="en-US" b="0" dirty="0" err="1"/>
              <a:t>WeaponTypes</a:t>
            </a:r>
            <a:r>
              <a:rPr lang="en-US" b="0" dirty="0"/>
              <a:t>, </a:t>
            </a:r>
            <a:r>
              <a:rPr lang="en-US" b="0" dirty="0" smtClean="0"/>
              <a:t>add </a:t>
            </a:r>
            <a:r>
              <a:rPr lang="en-US" b="0" dirty="0"/>
              <a:t>a prototype </a:t>
            </a:r>
            <a:r>
              <a:rPr lang="en-US" dirty="0" err="1"/>
              <a:t>PhaserWeapon</a:t>
            </a:r>
            <a:r>
              <a:rPr lang="en-US" b="0" dirty="0"/>
              <a:t> object called "PHASER_WEAPON"</a:t>
            </a:r>
          </a:p>
          <a:p>
            <a:pPr marL="1257300" lvl="3" indent="-230188">
              <a:lnSpc>
                <a:spcPct val="115000"/>
              </a:lnSpc>
            </a:pPr>
            <a:r>
              <a:rPr lang="en-US" b="0" dirty="0" smtClean="0"/>
              <a:t>Call </a:t>
            </a:r>
            <a:r>
              <a:rPr lang="en-US" b="0" dirty="0"/>
              <a:t>the static “</a:t>
            </a:r>
            <a:r>
              <a:rPr lang="en-US" dirty="0"/>
              <a:t>Get</a:t>
            </a:r>
            <a:r>
              <a:rPr lang="en-US" b="0" dirty="0"/>
              <a:t>” Method in </a:t>
            </a:r>
            <a:r>
              <a:rPr lang="en-US" dirty="0" err="1"/>
              <a:t>WsfWeaponTypes</a:t>
            </a:r>
            <a:r>
              <a:rPr lang="en-US" b="0" dirty="0"/>
              <a:t> with the argument of "</a:t>
            </a:r>
            <a:r>
              <a:rPr lang="en-US" dirty="0" err="1"/>
              <a:t>aScenario</a:t>
            </a:r>
            <a:r>
              <a:rPr lang="en-US" b="0" dirty="0" smtClean="0"/>
              <a:t>".  This returns a </a:t>
            </a:r>
            <a:r>
              <a:rPr lang="en-US" dirty="0" err="1" smtClean="0"/>
              <a:t>WsfWeaponTypes</a:t>
            </a:r>
            <a:r>
              <a:rPr lang="en-US" b="0" dirty="0" smtClean="0"/>
              <a:t> object.</a:t>
            </a:r>
            <a:endParaRPr lang="en-US" b="0" dirty="0"/>
          </a:p>
          <a:p>
            <a:pPr marL="1257300" lvl="3" indent="-230188">
              <a:lnSpc>
                <a:spcPct val="115000"/>
              </a:lnSpc>
            </a:pPr>
            <a:r>
              <a:rPr lang="en-US" b="0" dirty="0" smtClean="0"/>
              <a:t>For this returned </a:t>
            </a:r>
            <a:r>
              <a:rPr lang="en-US" dirty="0" err="1" smtClean="0"/>
              <a:t>WsfWeaponTypes</a:t>
            </a:r>
            <a:r>
              <a:rPr lang="en-US" b="0" dirty="0" smtClean="0"/>
              <a:t> object, then call method </a:t>
            </a:r>
            <a:r>
              <a:rPr lang="en-US" b="0" dirty="0"/>
              <a:t>"</a:t>
            </a:r>
            <a:r>
              <a:rPr lang="en-US" dirty="0"/>
              <a:t>Add</a:t>
            </a:r>
            <a:r>
              <a:rPr lang="en-US" b="0" dirty="0"/>
              <a:t>", </a:t>
            </a:r>
            <a:r>
              <a:rPr lang="en-US" b="0" dirty="0" smtClean="0"/>
              <a:t>naming </a:t>
            </a:r>
            <a:r>
              <a:rPr lang="en-US" b="0" dirty="0"/>
              <a:t>the weapon "</a:t>
            </a:r>
            <a:r>
              <a:rPr lang="en-US" b="0" dirty="0" smtClean="0"/>
              <a:t>PHASER_WEAPON“ (i.e., for the first argument), </a:t>
            </a:r>
            <a:endParaRPr lang="en-US" b="0" dirty="0"/>
          </a:p>
          <a:p>
            <a:pPr marL="1257300" lvl="3" indent="-230188">
              <a:lnSpc>
                <a:spcPct val="115000"/>
              </a:lnSpc>
            </a:pPr>
            <a:r>
              <a:rPr lang="en-US" b="0" dirty="0" smtClean="0"/>
              <a:t>and create a </a:t>
            </a:r>
            <a:r>
              <a:rPr lang="en-US" b="0" dirty="0" err="1" smtClean="0"/>
              <a:t>unique_ptr</a:t>
            </a:r>
            <a:r>
              <a:rPr lang="en-US" b="0" dirty="0" smtClean="0"/>
              <a:t> for a </a:t>
            </a:r>
            <a:r>
              <a:rPr lang="en-US" b="0" dirty="0"/>
              <a:t>prototype instance of </a:t>
            </a:r>
            <a:r>
              <a:rPr lang="en-US" dirty="0" err="1" smtClean="0"/>
              <a:t>PhaserWeapon</a:t>
            </a:r>
            <a:r>
              <a:rPr lang="en-US" b="0" dirty="0" smtClean="0"/>
              <a:t> </a:t>
            </a:r>
            <a:r>
              <a:rPr lang="en-US" b="0" dirty="0"/>
              <a:t>(using </a:t>
            </a:r>
            <a:r>
              <a:rPr lang="en-US" b="0" dirty="0" err="1"/>
              <a:t>ut</a:t>
            </a:r>
            <a:r>
              <a:rPr lang="en-US" b="0" dirty="0"/>
              <a:t>::</a:t>
            </a:r>
            <a:r>
              <a:rPr lang="en-US" b="0" dirty="0" err="1" smtClean="0"/>
              <a:t>make_unique</a:t>
            </a:r>
            <a:r>
              <a:rPr lang="en-US" b="0" dirty="0" smtClean="0"/>
              <a:t>&lt;</a:t>
            </a:r>
            <a:r>
              <a:rPr lang="en-US" b="0" dirty="0" err="1" smtClean="0"/>
              <a:t>PhaserWeapon</a:t>
            </a:r>
            <a:r>
              <a:rPr lang="en-US" b="0" dirty="0" smtClean="0"/>
              <a:t>&gt;(</a:t>
            </a:r>
            <a:r>
              <a:rPr lang="en-US" b="0" dirty="0" err="1"/>
              <a:t>aScenario</a:t>
            </a:r>
            <a:r>
              <a:rPr lang="en-US" b="0" dirty="0"/>
              <a:t>) </a:t>
            </a:r>
            <a:r>
              <a:rPr lang="en-US" b="0" dirty="0" smtClean="0"/>
              <a:t>for the second argument) .</a:t>
            </a:r>
            <a:endParaRPr lang="en-US" b="0" dirty="0"/>
          </a:p>
          <a:p>
            <a:pPr marL="384175" lvl="1" indent="-177800">
              <a:lnSpc>
                <a:spcPct val="115000"/>
              </a:lnSpc>
            </a:pPr>
            <a:endParaRPr lang="en-US" sz="1000" b="0" dirty="0" smtClean="0"/>
          </a:p>
        </p:txBody>
      </p:sp>
    </p:spTree>
    <p:extLst>
      <p:ext uri="{BB962C8B-B14F-4D97-AF65-F5344CB8AC3E}">
        <p14:creationId xmlns:p14="http://schemas.microsoft.com/office/powerpoint/2010/main" val="30172063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762000" y="3679891"/>
            <a:ext cx="8305800" cy="233203"/>
          </a:xfrm>
          <a:prstGeom prst="rect">
            <a:avLst/>
          </a:prstGeom>
          <a:solidFill>
            <a:srgbClr val="FFF0F0">
              <a:alpha val="50000"/>
            </a:srgbClr>
          </a:solidFill>
          <a:ln w="1905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1 — Task 3 Solution</a:t>
            </a:r>
            <a:r>
              <a:rPr lang="en-US" smtClean="0"/>
              <a:t/>
            </a:r>
            <a:br>
              <a:rPr lang="en-US" smtClean="0"/>
            </a:br>
            <a:r>
              <a:rPr lang="en-US" sz="2000" b="0" smtClean="0">
                <a:solidFill>
                  <a:srgbClr val="0000FF"/>
                </a:solidFill>
              </a:rPr>
              <a:t>RegisterPhaserWeapon.hpp</a:t>
            </a:r>
            <a:endParaRPr lang="en-US" dirty="0"/>
          </a:p>
        </p:txBody>
      </p:sp>
      <p:sp>
        <p:nvSpPr>
          <p:cNvPr id="3" name="Rectangle 2"/>
          <p:cNvSpPr/>
          <p:nvPr/>
        </p:nvSpPr>
        <p:spPr>
          <a:xfrm>
            <a:off x="76200" y="1295400"/>
            <a:ext cx="9067800" cy="4493538"/>
          </a:xfrm>
          <a:prstGeom prst="rect">
            <a:avLst/>
          </a:prstGeom>
        </p:spPr>
        <p:txBody>
          <a:bodyPr wrap="square">
            <a:spAutoFit/>
          </a:bodyPr>
          <a:lstStyle/>
          <a:p>
            <a:r>
              <a:rPr lang="en-US" sz="1100" b="1" dirty="0">
                <a:solidFill>
                  <a:srgbClr val="0000FF"/>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RegisterPhaserWeapon</a:t>
            </a:r>
            <a:r>
              <a:rPr lang="en-US" sz="1100" b="1" dirty="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WsfApplicationExtension</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public</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RegisterPhaserWeapon</a:t>
            </a:r>
            <a:r>
              <a:rPr lang="en-US" sz="1100" b="1" dirty="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default</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RegisterPhaserWeapon</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noexcept</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override</a:t>
            </a:r>
            <a:r>
              <a:rPr lang="en-US" sz="1100" b="1" dirty="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default</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ScenarioCreated</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WsfScenario</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aScenario</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override</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EXERCISE 1 </a:t>
            </a:r>
            <a:r>
              <a:rPr lang="en-US" sz="1100" b="1" dirty="0" smtClean="0">
                <a:solidFill>
                  <a:srgbClr val="008000"/>
                </a:solidFill>
                <a:latin typeface="Consolas" panose="020B0609020204030204" pitchFamily="49" charset="0"/>
              </a:rPr>
              <a:t>TASK 3a</a:t>
            </a: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a:t>
            </a:r>
            <a:r>
              <a:rPr lang="en-US" sz="1100" b="1" dirty="0">
                <a:solidFill>
                  <a:srgbClr val="008000"/>
                </a:solidFill>
                <a:latin typeface="Consolas" panose="020B0609020204030204" pitchFamily="49" charset="0"/>
              </a:rPr>
              <a:t>Using the scenario's </a:t>
            </a:r>
            <a:r>
              <a:rPr lang="en-US" sz="1100" b="1" dirty="0" err="1">
                <a:solidFill>
                  <a:srgbClr val="008000"/>
                </a:solidFill>
                <a:latin typeface="Consolas" panose="020B0609020204030204" pitchFamily="49" charset="0"/>
              </a:rPr>
              <a:t>WeaponTypes</a:t>
            </a:r>
            <a:r>
              <a:rPr lang="en-US" sz="1100" b="1" dirty="0">
                <a:solidFill>
                  <a:srgbClr val="008000"/>
                </a:solidFill>
                <a:latin typeface="Consolas" panose="020B0609020204030204" pitchFamily="49" charset="0"/>
              </a:rPr>
              <a:t>, Add a prototype </a:t>
            </a:r>
            <a:r>
              <a:rPr lang="en-US" sz="1100" b="1" dirty="0" err="1">
                <a:solidFill>
                  <a:srgbClr val="008000"/>
                </a:solidFill>
                <a:latin typeface="Consolas" panose="020B0609020204030204" pitchFamily="49" charset="0"/>
              </a:rPr>
              <a:t>PhaserWeapon</a:t>
            </a:r>
            <a:r>
              <a:rPr lang="en-US" sz="1100" b="1" dirty="0">
                <a:solidFill>
                  <a:srgbClr val="008000"/>
                </a:solidFill>
                <a:latin typeface="Consolas" panose="020B0609020204030204" pitchFamily="49" charset="0"/>
              </a:rPr>
              <a:t> object called "PHASER_WEAPON"</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Call the static “Get” Method in </a:t>
            </a:r>
            <a:r>
              <a:rPr lang="en-US" sz="1100" b="1" dirty="0" err="1">
                <a:solidFill>
                  <a:srgbClr val="008000"/>
                </a:solidFill>
                <a:latin typeface="Consolas" panose="020B0609020204030204" pitchFamily="49" charset="0"/>
              </a:rPr>
              <a:t>WsfWeaponTypes</a:t>
            </a:r>
            <a:r>
              <a:rPr lang="en-US" sz="1100" b="1" dirty="0">
                <a:solidFill>
                  <a:srgbClr val="008000"/>
                </a:solidFill>
                <a:latin typeface="Consolas" panose="020B0609020204030204" pitchFamily="49" charset="0"/>
              </a:rPr>
              <a:t> with the argument of "</a:t>
            </a:r>
            <a:r>
              <a:rPr lang="en-US" sz="1100" b="1" dirty="0" err="1">
                <a:solidFill>
                  <a:srgbClr val="008000"/>
                </a:solidFill>
                <a:latin typeface="Consolas" panose="020B0609020204030204" pitchFamily="49" charset="0"/>
              </a:rPr>
              <a:t>aScenario</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Then call "Add", calling the weapon "PHASER_WEAPON", </a:t>
            </a:r>
            <a:endParaRPr lang="en-US" sz="1100" b="1" dirty="0" smtClean="0">
              <a:solidFill>
                <a:srgbClr val="008000"/>
              </a:solidFill>
              <a:latin typeface="Consolas" panose="020B0609020204030204" pitchFamily="49" charset="0"/>
            </a:endParaRP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and </a:t>
            </a:r>
            <a:r>
              <a:rPr lang="en-US" sz="1100" b="1" dirty="0">
                <a:solidFill>
                  <a:srgbClr val="008000"/>
                </a:solidFill>
                <a:latin typeface="Consolas" panose="020B0609020204030204" pitchFamily="49" charset="0"/>
              </a:rPr>
              <a:t>provide a prototype instance of </a:t>
            </a:r>
            <a:r>
              <a:rPr lang="en-US" sz="1100" b="1" dirty="0" err="1">
                <a:solidFill>
                  <a:srgbClr val="008000"/>
                </a:solidFill>
                <a:latin typeface="Consolas" panose="020B0609020204030204" pitchFamily="49" charset="0"/>
              </a:rPr>
              <a:t>PhaserWeapon</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smtClean="0">
                <a:solidFill>
                  <a:srgbClr val="0000FF"/>
                </a:solidFill>
                <a:latin typeface="Consolas" panose="020B0609020204030204" pitchFamily="49" charset="0"/>
              </a:rPr>
              <a:t>         </a:t>
            </a:r>
            <a:r>
              <a:rPr lang="en-US" sz="1100" b="1" dirty="0" err="1" smtClean="0">
                <a:solidFill>
                  <a:srgbClr val="0000FF"/>
                </a:solidFill>
                <a:latin typeface="Consolas" panose="020B0609020204030204" pitchFamily="49" charset="0"/>
              </a:rPr>
              <a:t>WsfWeaponTypes</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Get</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aScenario</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Add</a:t>
            </a:r>
            <a:r>
              <a:rPr lang="en-US" sz="1100" b="1" dirty="0">
                <a:solidFill>
                  <a:srgbClr val="000000"/>
                </a:solidFill>
                <a:latin typeface="Consolas" panose="020B0609020204030204" pitchFamily="49" charset="0"/>
              </a:rPr>
              <a:t>(</a:t>
            </a:r>
            <a:r>
              <a:rPr lang="en-US" sz="1100" b="1" dirty="0">
                <a:solidFill>
                  <a:srgbClr val="643C14"/>
                </a:solidFill>
                <a:latin typeface="Consolas" panose="020B0609020204030204" pitchFamily="49" charset="0"/>
              </a:rPr>
              <a:t>"PHASER_WEAPON"</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ut</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make_unique</a:t>
            </a:r>
            <a:r>
              <a:rPr lang="en-US" sz="1100" b="1" dirty="0">
                <a:solidFill>
                  <a:srgbClr val="000000"/>
                </a:solidFill>
                <a:latin typeface="Consolas" panose="020B0609020204030204" pitchFamily="49" charset="0"/>
              </a:rPr>
              <a:t>&lt;</a:t>
            </a:r>
            <a:r>
              <a:rPr lang="en-US" sz="1100" b="1" dirty="0" err="1">
                <a:solidFill>
                  <a:srgbClr val="0000FF"/>
                </a:solidFill>
                <a:latin typeface="Consolas" panose="020B0609020204030204" pitchFamily="49" charset="0"/>
              </a:rPr>
              <a:t>PhaserWeapon</a:t>
            </a:r>
            <a:r>
              <a:rPr lang="en-US" sz="1100" b="1" dirty="0">
                <a:solidFill>
                  <a:srgbClr val="000000"/>
                </a:solidFill>
                <a:latin typeface="Consolas" panose="020B0609020204030204" pitchFamily="49" charset="0"/>
              </a:rPr>
              <a:t>&gt;(</a:t>
            </a:r>
            <a:r>
              <a:rPr lang="en-US" sz="1100" b="1" dirty="0" err="1">
                <a:solidFill>
                  <a:srgbClr val="000080"/>
                </a:solidFill>
                <a:latin typeface="Consolas" panose="020B0609020204030204" pitchFamily="49" charset="0"/>
              </a:rPr>
              <a:t>aScenario</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EXERCISE 1 </a:t>
            </a:r>
            <a:r>
              <a:rPr lang="en-US" sz="1100" b="1" dirty="0" smtClean="0">
                <a:solidFill>
                  <a:srgbClr val="008000"/>
                </a:solidFill>
                <a:latin typeface="Consolas" panose="020B0609020204030204" pitchFamily="49" charset="0"/>
              </a:rPr>
              <a:t>TASK 3b</a:t>
            </a: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a:t>
            </a:r>
            <a:r>
              <a:rPr lang="en-US" sz="1100" b="1" dirty="0">
                <a:solidFill>
                  <a:srgbClr val="008000"/>
                </a:solidFill>
                <a:latin typeface="Consolas" panose="020B0609020204030204" pitchFamily="49" charset="0"/>
              </a:rPr>
              <a:t>Using the scenario's </a:t>
            </a:r>
            <a:r>
              <a:rPr lang="en-US" sz="1100" b="1" dirty="0" err="1">
                <a:solidFill>
                  <a:srgbClr val="008000"/>
                </a:solidFill>
                <a:latin typeface="Consolas" panose="020B0609020204030204" pitchFamily="49" charset="0"/>
              </a:rPr>
              <a:t>WeaponEffectsTypes</a:t>
            </a:r>
            <a:r>
              <a:rPr lang="en-US" sz="1100" b="1" dirty="0">
                <a:solidFill>
                  <a:srgbClr val="008000"/>
                </a:solidFill>
                <a:latin typeface="Consolas" panose="020B0609020204030204" pitchFamily="49" charset="0"/>
              </a:rPr>
              <a:t>, </a:t>
            </a:r>
            <a:endParaRPr lang="en-US" sz="1100" b="1" dirty="0" smtClean="0">
              <a:solidFill>
                <a:srgbClr val="008000"/>
              </a:solidFill>
              <a:latin typeface="Consolas" panose="020B0609020204030204" pitchFamily="49" charset="0"/>
            </a:endParaRP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Add </a:t>
            </a:r>
            <a:r>
              <a:rPr lang="en-US" sz="1100" b="1" dirty="0">
                <a:solidFill>
                  <a:srgbClr val="008000"/>
                </a:solidFill>
                <a:latin typeface="Consolas" panose="020B0609020204030204" pitchFamily="49" charset="0"/>
              </a:rPr>
              <a:t>a prototype </a:t>
            </a:r>
            <a:r>
              <a:rPr lang="en-US" sz="1100" b="1" dirty="0" err="1">
                <a:solidFill>
                  <a:srgbClr val="008000"/>
                </a:solidFill>
                <a:latin typeface="Consolas" panose="020B0609020204030204" pitchFamily="49" charset="0"/>
              </a:rPr>
              <a:t>PhaserLethality</a:t>
            </a:r>
            <a:r>
              <a:rPr lang="en-US" sz="1100" b="1" dirty="0">
                <a:solidFill>
                  <a:srgbClr val="008000"/>
                </a:solidFill>
                <a:latin typeface="Consolas" panose="020B0609020204030204" pitchFamily="49" charset="0"/>
              </a:rPr>
              <a:t> object called "PHASER_LETHALITY"</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Call the static “Get” Method in </a:t>
            </a:r>
            <a:r>
              <a:rPr lang="en-US" sz="1100" b="1" dirty="0" err="1">
                <a:solidFill>
                  <a:srgbClr val="008000"/>
                </a:solidFill>
                <a:latin typeface="Consolas" panose="020B0609020204030204" pitchFamily="49" charset="0"/>
              </a:rPr>
              <a:t>WsfWeaponEffectTypes</a:t>
            </a:r>
            <a:r>
              <a:rPr lang="en-US" sz="1100" b="1" dirty="0">
                <a:solidFill>
                  <a:srgbClr val="008000"/>
                </a:solidFill>
                <a:latin typeface="Consolas" panose="020B0609020204030204" pitchFamily="49" charset="0"/>
              </a:rPr>
              <a:t> with the argument of "</a:t>
            </a:r>
            <a:r>
              <a:rPr lang="en-US" sz="1100" b="1" dirty="0" err="1">
                <a:solidFill>
                  <a:srgbClr val="008000"/>
                </a:solidFill>
                <a:latin typeface="Consolas" panose="020B0609020204030204" pitchFamily="49" charset="0"/>
              </a:rPr>
              <a:t>aScenario</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Then call "Add", calling the weapon effect "PHASER_LETHALITY", </a:t>
            </a:r>
            <a:endParaRPr lang="en-US" sz="1100" b="1" dirty="0" smtClean="0">
              <a:solidFill>
                <a:srgbClr val="008000"/>
              </a:solidFill>
              <a:latin typeface="Consolas" panose="020B0609020204030204" pitchFamily="49" charset="0"/>
            </a:endParaRPr>
          </a:p>
          <a:p>
            <a:r>
              <a:rPr lang="en-US" sz="1100" b="1" dirty="0" smtClean="0">
                <a:solidFill>
                  <a:srgbClr val="008000"/>
                </a:solidFill>
                <a:latin typeface="Consolas" panose="020B0609020204030204" pitchFamily="49" charset="0"/>
              </a:rPr>
              <a:t>         //! and </a:t>
            </a:r>
            <a:r>
              <a:rPr lang="en-US" sz="1100" b="1" dirty="0">
                <a:solidFill>
                  <a:srgbClr val="008000"/>
                </a:solidFill>
                <a:latin typeface="Consolas" panose="020B0609020204030204" pitchFamily="49" charset="0"/>
              </a:rPr>
              <a:t>provide a prototype instance of </a:t>
            </a:r>
            <a:r>
              <a:rPr lang="en-US" sz="1100" b="1" dirty="0" err="1">
                <a:solidFill>
                  <a:srgbClr val="008000"/>
                </a:solidFill>
                <a:latin typeface="Consolas" panose="020B0609020204030204" pitchFamily="49" charset="0"/>
              </a:rPr>
              <a:t>PhaserLethality</a:t>
            </a:r>
            <a:r>
              <a:rPr lang="en-US" sz="1100" b="1" dirty="0" smtClean="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a:t>
            </a:r>
            <a:endParaRPr lang="en-US" sz="1100" b="1" dirty="0"/>
          </a:p>
        </p:txBody>
      </p:sp>
      <p:sp>
        <p:nvSpPr>
          <p:cNvPr id="4" name="TextBox 3"/>
          <p:cNvSpPr txBox="1"/>
          <p:nvPr/>
        </p:nvSpPr>
        <p:spPr>
          <a:xfrm>
            <a:off x="5271246" y="1223596"/>
            <a:ext cx="3871617" cy="1323439"/>
          </a:xfrm>
          <a:prstGeom prst="rect">
            <a:avLst/>
          </a:prstGeom>
          <a:noFill/>
          <a:ln w="19050">
            <a:solidFill>
              <a:srgbClr val="CC00FF"/>
            </a:solidFill>
          </a:ln>
        </p:spPr>
        <p:txBody>
          <a:bodyPr wrap="square" rtlCol="0">
            <a:spAutoFit/>
          </a:bodyPr>
          <a:lstStyle/>
          <a:p>
            <a:r>
              <a:rPr lang="en-US" sz="1600" dirty="0" smtClean="0">
                <a:solidFill>
                  <a:srgbClr val="A000A0"/>
                </a:solidFill>
                <a:latin typeface="Arial" pitchFamily="34" charset="0"/>
                <a:cs typeface="Arial" pitchFamily="34" charset="0"/>
              </a:rPr>
              <a:t>Note:  In this exercise, the class </a:t>
            </a:r>
          </a:p>
          <a:p>
            <a:r>
              <a:rPr lang="en-US" sz="1600" b="1" dirty="0" err="1" smtClean="0">
                <a:solidFill>
                  <a:srgbClr val="A000A0"/>
                </a:solidFill>
                <a:latin typeface="Arial" pitchFamily="34" charset="0"/>
                <a:cs typeface="Arial" pitchFamily="34" charset="0"/>
              </a:rPr>
              <a:t>RegisterPhaserWeapon</a:t>
            </a:r>
            <a:r>
              <a:rPr lang="en-US" sz="1600" dirty="0" smtClean="0">
                <a:solidFill>
                  <a:srgbClr val="A000A0"/>
                </a:solidFill>
                <a:latin typeface="Arial" pitchFamily="34" charset="0"/>
                <a:cs typeface="Arial" pitchFamily="34" charset="0"/>
              </a:rPr>
              <a:t> is in its own </a:t>
            </a:r>
          </a:p>
          <a:p>
            <a:r>
              <a:rPr lang="en-US" sz="1600" dirty="0" smtClean="0">
                <a:solidFill>
                  <a:srgbClr val="A000A0"/>
                </a:solidFill>
                <a:latin typeface="Arial" pitchFamily="34" charset="0"/>
                <a:cs typeface="Arial" pitchFamily="34" charset="0"/>
              </a:rPr>
              <a:t>file, whereas in the sensor exercise, </a:t>
            </a:r>
          </a:p>
          <a:p>
            <a:r>
              <a:rPr lang="en-US" sz="1600" dirty="0" smtClean="0">
                <a:solidFill>
                  <a:srgbClr val="A000A0"/>
                </a:solidFill>
                <a:latin typeface="Arial" pitchFamily="34" charset="0"/>
                <a:cs typeface="Arial" pitchFamily="34" charset="0"/>
              </a:rPr>
              <a:t>class </a:t>
            </a:r>
            <a:r>
              <a:rPr lang="en-US" sz="1600" b="1" dirty="0" err="1" smtClean="0">
                <a:solidFill>
                  <a:srgbClr val="A000A0"/>
                </a:solidFill>
                <a:latin typeface="Arial" pitchFamily="34" charset="0"/>
                <a:cs typeface="Arial" pitchFamily="34" charset="0"/>
              </a:rPr>
              <a:t>TricorderSensorRegistration</a:t>
            </a:r>
            <a:r>
              <a:rPr lang="en-US" sz="1600" dirty="0" smtClean="0">
                <a:solidFill>
                  <a:srgbClr val="A000A0"/>
                </a:solidFill>
                <a:latin typeface="Arial" pitchFamily="34" charset="0"/>
                <a:cs typeface="Arial" pitchFamily="34" charset="0"/>
              </a:rPr>
              <a:t> was in the same file as </a:t>
            </a:r>
            <a:r>
              <a:rPr lang="en-US" sz="1600" b="1" dirty="0" err="1" smtClean="0">
                <a:solidFill>
                  <a:srgbClr val="A000A0"/>
                </a:solidFill>
                <a:latin typeface="Arial" pitchFamily="34" charset="0"/>
                <a:cs typeface="Arial" pitchFamily="34" charset="0"/>
              </a:rPr>
              <a:t>WsfPluginSetup</a:t>
            </a:r>
            <a:endParaRPr lang="en-US" sz="1600" b="1" dirty="0">
              <a:solidFill>
                <a:srgbClr val="A000A0"/>
              </a:solidFill>
              <a:latin typeface="Arial" pitchFamily="34" charset="0"/>
              <a:cs typeface="Arial" pitchFamily="34" charset="0"/>
            </a:endParaRPr>
          </a:p>
        </p:txBody>
      </p:sp>
    </p:spTree>
    <p:extLst>
      <p:ext uri="{BB962C8B-B14F-4D97-AF65-F5344CB8AC3E}">
        <p14:creationId xmlns:p14="http://schemas.microsoft.com/office/powerpoint/2010/main" val="165781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1 — Task 3</a:t>
            </a:r>
            <a:endParaRPr lang="en-US" dirty="0"/>
          </a:p>
        </p:txBody>
      </p:sp>
      <p:sp>
        <p:nvSpPr>
          <p:cNvPr id="3" name="Content Placeholder 2"/>
          <p:cNvSpPr>
            <a:spLocks noGrp="1"/>
          </p:cNvSpPr>
          <p:nvPr>
            <p:ph idx="1"/>
          </p:nvPr>
        </p:nvSpPr>
        <p:spPr>
          <a:xfrm>
            <a:off x="457199" y="1143001"/>
            <a:ext cx="8478253" cy="4343399"/>
          </a:xfrm>
        </p:spPr>
        <p:txBody>
          <a:bodyPr>
            <a:normAutofit fontScale="92500"/>
          </a:bodyPr>
          <a:lstStyle/>
          <a:p>
            <a:pPr marL="0" indent="0">
              <a:lnSpc>
                <a:spcPct val="115000"/>
              </a:lnSpc>
              <a:buNone/>
            </a:pPr>
            <a:r>
              <a:rPr lang="en-US" b="0" dirty="0" smtClean="0"/>
              <a:t>In </a:t>
            </a:r>
            <a:r>
              <a:rPr lang="en-US" dirty="0" smtClean="0"/>
              <a:t>WeaponPluginRegistration.cpp</a:t>
            </a:r>
            <a:r>
              <a:rPr lang="en-US" b="0" dirty="0" smtClean="0"/>
              <a:t>:</a:t>
            </a:r>
          </a:p>
          <a:p>
            <a:pPr marL="460375" lvl="1" indent="-230188">
              <a:lnSpc>
                <a:spcPct val="115000"/>
              </a:lnSpc>
            </a:pPr>
            <a:r>
              <a:rPr lang="en-US" dirty="0" smtClean="0"/>
              <a:t>Task 3b</a:t>
            </a:r>
            <a:r>
              <a:rPr lang="en-US" b="0" dirty="0" smtClean="0"/>
              <a:t>:  Using the scenario’s </a:t>
            </a:r>
            <a:r>
              <a:rPr lang="en-US" dirty="0" err="1" smtClean="0"/>
              <a:t>WeaponEffects</a:t>
            </a:r>
            <a:r>
              <a:rPr lang="en-US" b="0" dirty="0" smtClean="0"/>
              <a:t>, Add a </a:t>
            </a:r>
            <a:r>
              <a:rPr lang="en-US" b="0" dirty="0" err="1" smtClean="0"/>
              <a:t>protoype</a:t>
            </a:r>
            <a:r>
              <a:rPr lang="en-US" b="0" dirty="0" smtClean="0"/>
              <a:t> </a:t>
            </a:r>
            <a:r>
              <a:rPr lang="en-US" dirty="0" err="1" smtClean="0"/>
              <a:t>PhaserLethality</a:t>
            </a:r>
            <a:r>
              <a:rPr lang="en-US" b="0" dirty="0" smtClean="0"/>
              <a:t> object called </a:t>
            </a:r>
            <a:r>
              <a:rPr lang="en-US" dirty="0" smtClean="0"/>
              <a:t>PHASER_LETHALITY</a:t>
            </a:r>
          </a:p>
          <a:p>
            <a:pPr marL="915988" lvl="2" indent="-231775">
              <a:lnSpc>
                <a:spcPct val="115000"/>
              </a:lnSpc>
            </a:pPr>
            <a:r>
              <a:rPr lang="en-US" b="0" dirty="0" smtClean="0"/>
              <a:t>Using </a:t>
            </a:r>
            <a:r>
              <a:rPr lang="en-US" b="0" dirty="0"/>
              <a:t>the scenario's </a:t>
            </a:r>
            <a:r>
              <a:rPr lang="en-US" b="0" dirty="0" err="1"/>
              <a:t>WeaponEffectsTypes</a:t>
            </a:r>
            <a:r>
              <a:rPr lang="en-US" b="0" dirty="0"/>
              <a:t>, a</a:t>
            </a:r>
            <a:r>
              <a:rPr lang="en-US" b="0" dirty="0" smtClean="0"/>
              <a:t>dd </a:t>
            </a:r>
            <a:r>
              <a:rPr lang="en-US" b="0" dirty="0"/>
              <a:t>a prototype </a:t>
            </a:r>
            <a:r>
              <a:rPr lang="en-US" b="0" dirty="0" err="1"/>
              <a:t>PhaserLethality</a:t>
            </a:r>
            <a:r>
              <a:rPr lang="en-US" b="0" dirty="0"/>
              <a:t> object called "PHASER_LETHALITY"</a:t>
            </a:r>
          </a:p>
          <a:p>
            <a:pPr marL="1257300" lvl="3" indent="-230188">
              <a:lnSpc>
                <a:spcPct val="115000"/>
              </a:lnSpc>
            </a:pPr>
            <a:r>
              <a:rPr lang="en-US" b="0" dirty="0" smtClean="0"/>
              <a:t>Call </a:t>
            </a:r>
            <a:r>
              <a:rPr lang="en-US" b="0" dirty="0"/>
              <a:t>the static “</a:t>
            </a:r>
            <a:r>
              <a:rPr lang="en-US" dirty="0"/>
              <a:t>Get</a:t>
            </a:r>
            <a:r>
              <a:rPr lang="en-US" b="0" dirty="0"/>
              <a:t>” Method in </a:t>
            </a:r>
            <a:r>
              <a:rPr lang="en-US" dirty="0" err="1"/>
              <a:t>WsfWeaponEffectTypes</a:t>
            </a:r>
            <a:r>
              <a:rPr lang="en-US" b="0" dirty="0"/>
              <a:t> with the argument of "</a:t>
            </a:r>
            <a:r>
              <a:rPr lang="en-US" dirty="0" err="1" smtClean="0"/>
              <a:t>aScenario</a:t>
            </a:r>
            <a:r>
              <a:rPr lang="en-US" b="0" dirty="0" smtClean="0"/>
              <a:t>“.  This returns a </a:t>
            </a:r>
            <a:r>
              <a:rPr lang="en-US" dirty="0" err="1" smtClean="0"/>
              <a:t>WsfWeaponEffects</a:t>
            </a:r>
            <a:r>
              <a:rPr lang="en-US" b="0" dirty="0" smtClean="0"/>
              <a:t> Object</a:t>
            </a:r>
            <a:endParaRPr lang="en-US" b="0" dirty="0"/>
          </a:p>
          <a:p>
            <a:pPr marL="1257300" lvl="3" indent="-230188">
              <a:lnSpc>
                <a:spcPct val="115000"/>
              </a:lnSpc>
            </a:pPr>
            <a:r>
              <a:rPr lang="en-US" b="0" dirty="0" smtClean="0"/>
              <a:t>For this returned </a:t>
            </a:r>
            <a:r>
              <a:rPr lang="en-US" dirty="0" err="1" smtClean="0"/>
              <a:t>WsfWeaponEffects</a:t>
            </a:r>
            <a:r>
              <a:rPr lang="en-US" b="0" dirty="0"/>
              <a:t> </a:t>
            </a:r>
            <a:r>
              <a:rPr lang="en-US" b="0" dirty="0" smtClean="0"/>
              <a:t>object, then </a:t>
            </a:r>
            <a:r>
              <a:rPr lang="en-US" b="0" dirty="0"/>
              <a:t>call </a:t>
            </a:r>
            <a:r>
              <a:rPr lang="en-US" b="0" dirty="0" smtClean="0"/>
              <a:t>method "</a:t>
            </a:r>
            <a:r>
              <a:rPr lang="en-US" dirty="0" smtClean="0"/>
              <a:t>Add</a:t>
            </a:r>
            <a:r>
              <a:rPr lang="en-US" b="0" dirty="0"/>
              <a:t>", </a:t>
            </a:r>
            <a:r>
              <a:rPr lang="en-US" b="0" dirty="0" smtClean="0"/>
              <a:t>naming </a:t>
            </a:r>
            <a:r>
              <a:rPr lang="en-US" b="0" dirty="0"/>
              <a:t>the weapon effect "PHASER_LETHALITY", </a:t>
            </a:r>
          </a:p>
          <a:p>
            <a:pPr marL="1257300" lvl="3" indent="-230188">
              <a:lnSpc>
                <a:spcPct val="115000"/>
              </a:lnSpc>
            </a:pPr>
            <a:r>
              <a:rPr lang="en-US" b="0" dirty="0"/>
              <a:t>and create a </a:t>
            </a:r>
            <a:r>
              <a:rPr lang="en-US" b="0" dirty="0" err="1"/>
              <a:t>unique_ptr</a:t>
            </a:r>
            <a:r>
              <a:rPr lang="en-US" b="0" dirty="0"/>
              <a:t> for a prototype instance of </a:t>
            </a:r>
            <a:r>
              <a:rPr lang="en-US" dirty="0" err="1" smtClean="0"/>
              <a:t>PhaserLethality</a:t>
            </a:r>
            <a:r>
              <a:rPr lang="en-US" b="0" dirty="0" smtClean="0"/>
              <a:t> </a:t>
            </a:r>
            <a:r>
              <a:rPr lang="en-US" b="0" dirty="0"/>
              <a:t>(using </a:t>
            </a:r>
            <a:r>
              <a:rPr lang="en-US" b="0" dirty="0" err="1"/>
              <a:t>ut</a:t>
            </a:r>
            <a:r>
              <a:rPr lang="en-US" b="0" dirty="0"/>
              <a:t>::</a:t>
            </a:r>
            <a:r>
              <a:rPr lang="en-US" b="0" dirty="0" err="1" smtClean="0"/>
              <a:t>make_unique</a:t>
            </a:r>
            <a:r>
              <a:rPr lang="en-US" b="0" dirty="0" smtClean="0"/>
              <a:t>&lt;</a:t>
            </a:r>
            <a:r>
              <a:rPr lang="en-US" b="0" dirty="0" err="1" smtClean="0"/>
              <a:t>PhaserLethality</a:t>
            </a:r>
            <a:r>
              <a:rPr lang="en-US" b="0" dirty="0" smtClean="0"/>
              <a:t>&gt;(</a:t>
            </a:r>
            <a:r>
              <a:rPr lang="en-US" b="0" dirty="0" err="1" smtClean="0"/>
              <a:t>aScenario</a:t>
            </a:r>
            <a:r>
              <a:rPr lang="en-US" b="0" dirty="0" smtClean="0"/>
              <a:t>) ).</a:t>
            </a:r>
          </a:p>
        </p:txBody>
      </p:sp>
    </p:spTree>
    <p:extLst>
      <p:ext uri="{BB962C8B-B14F-4D97-AF65-F5344CB8AC3E}">
        <p14:creationId xmlns:p14="http://schemas.microsoft.com/office/powerpoint/2010/main" val="34281616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762000" y="3686619"/>
            <a:ext cx="8305800" cy="213028"/>
          </a:xfrm>
          <a:prstGeom prst="rect">
            <a:avLst/>
          </a:prstGeom>
          <a:solidFill>
            <a:srgbClr val="FFF0F0">
              <a:alpha val="50000"/>
            </a:srgbClr>
          </a:solidFill>
          <a:ln w="19050" algn="ctr">
            <a:solidFill>
              <a:srgbClr val="FF0000">
                <a:alpha val="22000"/>
              </a:srgbClr>
            </a:solidFill>
            <a:miter lim="800000"/>
            <a:headEnd/>
            <a:tailEnd/>
          </a:ln>
          <a:effectLst/>
        </p:spPr>
        <p:txBody>
          <a:bodyPr wrap="none" anchor="ctr"/>
          <a:lstStyle/>
          <a:p>
            <a:endParaRPr lang="en-US"/>
          </a:p>
        </p:txBody>
      </p:sp>
      <p:sp>
        <p:nvSpPr>
          <p:cNvPr id="7" name="Rectangle 5"/>
          <p:cNvSpPr>
            <a:spLocks noChangeArrowheads="1"/>
          </p:cNvSpPr>
          <p:nvPr/>
        </p:nvSpPr>
        <p:spPr bwMode="auto">
          <a:xfrm>
            <a:off x="762000" y="5019846"/>
            <a:ext cx="8305800" cy="190889"/>
          </a:xfrm>
          <a:prstGeom prst="rect">
            <a:avLst/>
          </a:prstGeom>
          <a:solidFill>
            <a:srgbClr val="FFF0F0"/>
          </a:solidFill>
          <a:ln w="1905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1 — Task 3 Solution</a:t>
            </a:r>
            <a:br>
              <a:rPr lang="en-US" dirty="0" smtClean="0"/>
            </a:br>
            <a:r>
              <a:rPr lang="en-US" sz="2000" b="0" dirty="0">
                <a:solidFill>
                  <a:srgbClr val="0000FF"/>
                </a:solidFill>
              </a:rPr>
              <a:t>WeaponPluginRegistration.cpp</a:t>
            </a:r>
            <a:endParaRPr lang="en-US" dirty="0"/>
          </a:p>
        </p:txBody>
      </p:sp>
      <p:sp>
        <p:nvSpPr>
          <p:cNvPr id="3" name="Rectangle 2"/>
          <p:cNvSpPr/>
          <p:nvPr/>
        </p:nvSpPr>
        <p:spPr>
          <a:xfrm>
            <a:off x="76200" y="1295400"/>
            <a:ext cx="9067800" cy="4324261"/>
          </a:xfrm>
          <a:prstGeom prst="rect">
            <a:avLst/>
          </a:prstGeom>
        </p:spPr>
        <p:txBody>
          <a:bodyPr wrap="square">
            <a:spAutoFit/>
          </a:bodyPr>
          <a:lstStyle/>
          <a:p>
            <a:r>
              <a:rPr lang="en-US" sz="1100" b="1" dirty="0">
                <a:solidFill>
                  <a:srgbClr val="0000FF"/>
                </a:solidFill>
                <a:latin typeface="Consolas" panose="020B0609020204030204" pitchFamily="49" charset="0"/>
              </a:rPr>
              <a:t>class</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RegisterPhaserWeapon</a:t>
            </a:r>
            <a:r>
              <a:rPr lang="en-US" sz="1100" b="1" dirty="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WsfApplicationExtension</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public</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RegisterPhaserWeapon</a:t>
            </a:r>
            <a:r>
              <a:rPr lang="en-US" sz="1100" b="1" dirty="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default</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RegisterPhaserWeapon</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noexcept</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override</a:t>
            </a:r>
            <a:r>
              <a:rPr lang="en-US" sz="1100" b="1" dirty="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default</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ScenarioCreated</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WsfScenario</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aScenario</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override</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p>
          <a:p>
            <a:r>
              <a:rPr lang="en-US" sz="1100" b="1" dirty="0" smtClean="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1 </a:t>
            </a:r>
            <a:r>
              <a:rPr lang="en-US" sz="1100" b="1" dirty="0" smtClean="0">
                <a:solidFill>
                  <a:srgbClr val="008000"/>
                </a:solidFill>
                <a:latin typeface="Consolas" panose="020B0609020204030204" pitchFamily="49" charset="0"/>
              </a:rPr>
              <a:t>TASK 3a</a:t>
            </a:r>
          </a:p>
          <a:p>
            <a:r>
              <a:rPr lang="en-US" sz="1100" b="1" dirty="0" smtClean="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Using the scenario's </a:t>
            </a:r>
            <a:r>
              <a:rPr lang="en-US" sz="1100" b="1" dirty="0" err="1">
                <a:solidFill>
                  <a:srgbClr val="008000"/>
                </a:solidFill>
                <a:latin typeface="Consolas" panose="020B0609020204030204" pitchFamily="49" charset="0"/>
              </a:rPr>
              <a:t>WeaponTypes</a:t>
            </a:r>
            <a:r>
              <a:rPr lang="en-US" sz="1100" b="1" dirty="0">
                <a:solidFill>
                  <a:srgbClr val="008000"/>
                </a:solidFill>
                <a:latin typeface="Consolas" panose="020B0609020204030204" pitchFamily="49" charset="0"/>
              </a:rPr>
              <a:t>, Add a prototype </a:t>
            </a:r>
            <a:r>
              <a:rPr lang="en-US" sz="1100" b="1" dirty="0" err="1">
                <a:solidFill>
                  <a:srgbClr val="008000"/>
                </a:solidFill>
                <a:latin typeface="Consolas" panose="020B0609020204030204" pitchFamily="49" charset="0"/>
              </a:rPr>
              <a:t>PhaserWeapon</a:t>
            </a:r>
            <a:r>
              <a:rPr lang="en-US" sz="1100" b="1" dirty="0">
                <a:solidFill>
                  <a:srgbClr val="008000"/>
                </a:solidFill>
                <a:latin typeface="Consolas" panose="020B0609020204030204" pitchFamily="49" charset="0"/>
              </a:rPr>
              <a:t> object called "PHASER_WEAPON"</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Call the static “Get” Method in </a:t>
            </a:r>
            <a:r>
              <a:rPr lang="en-US" sz="1100" b="1" dirty="0" err="1">
                <a:solidFill>
                  <a:srgbClr val="008000"/>
                </a:solidFill>
                <a:latin typeface="Consolas" panose="020B0609020204030204" pitchFamily="49" charset="0"/>
              </a:rPr>
              <a:t>WsfWeaponTypes</a:t>
            </a:r>
            <a:r>
              <a:rPr lang="en-US" sz="1100" b="1" dirty="0">
                <a:solidFill>
                  <a:srgbClr val="008000"/>
                </a:solidFill>
                <a:latin typeface="Consolas" panose="020B0609020204030204" pitchFamily="49" charset="0"/>
              </a:rPr>
              <a:t> with the argument of "</a:t>
            </a:r>
            <a:r>
              <a:rPr lang="en-US" sz="1100" b="1" dirty="0" err="1">
                <a:solidFill>
                  <a:srgbClr val="008000"/>
                </a:solidFill>
                <a:latin typeface="Consolas" panose="020B0609020204030204" pitchFamily="49" charset="0"/>
              </a:rPr>
              <a:t>aScenario</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Then call "Add", calling the weapon "PHASER_WEAPON", </a:t>
            </a:r>
            <a:endParaRPr lang="en-US" sz="1100" b="1" dirty="0" smtClean="0">
              <a:solidFill>
                <a:srgbClr val="008000"/>
              </a:solidFill>
              <a:latin typeface="Consolas" panose="020B0609020204030204" pitchFamily="49" charset="0"/>
            </a:endParaRP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and </a:t>
            </a:r>
            <a:r>
              <a:rPr lang="en-US" sz="1100" b="1" dirty="0">
                <a:solidFill>
                  <a:srgbClr val="008000"/>
                </a:solidFill>
                <a:latin typeface="Consolas" panose="020B0609020204030204" pitchFamily="49" charset="0"/>
              </a:rPr>
              <a:t>provide a prototype instance of </a:t>
            </a:r>
            <a:r>
              <a:rPr lang="en-US" sz="1100" b="1" dirty="0" err="1">
                <a:solidFill>
                  <a:srgbClr val="008000"/>
                </a:solidFill>
                <a:latin typeface="Consolas" panose="020B0609020204030204" pitchFamily="49" charset="0"/>
              </a:rPr>
              <a:t>PhaserWeapon</a:t>
            </a:r>
            <a:r>
              <a:rPr lang="en-US" sz="1100" b="1" dirty="0" smtClean="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WsfWeaponTypes</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Get</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aScenario</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Add</a:t>
            </a:r>
            <a:r>
              <a:rPr lang="en-US" sz="1100" b="1" dirty="0">
                <a:solidFill>
                  <a:srgbClr val="000000"/>
                </a:solidFill>
                <a:latin typeface="Consolas" panose="020B0609020204030204" pitchFamily="49" charset="0"/>
              </a:rPr>
              <a:t>(</a:t>
            </a:r>
            <a:r>
              <a:rPr lang="en-US" sz="1100" b="1" dirty="0">
                <a:solidFill>
                  <a:srgbClr val="643C14"/>
                </a:solidFill>
                <a:latin typeface="Consolas" panose="020B0609020204030204" pitchFamily="49" charset="0"/>
              </a:rPr>
              <a:t>"PHASER_WEAPON"</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ut</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make_unique</a:t>
            </a:r>
            <a:r>
              <a:rPr lang="en-US" sz="1100" b="1" dirty="0">
                <a:solidFill>
                  <a:srgbClr val="000000"/>
                </a:solidFill>
                <a:latin typeface="Consolas" panose="020B0609020204030204" pitchFamily="49" charset="0"/>
              </a:rPr>
              <a:t>&lt;</a:t>
            </a:r>
            <a:r>
              <a:rPr lang="en-US" sz="1100" b="1" dirty="0" err="1">
                <a:solidFill>
                  <a:srgbClr val="0000FF"/>
                </a:solidFill>
                <a:latin typeface="Consolas" panose="020B0609020204030204" pitchFamily="49" charset="0"/>
              </a:rPr>
              <a:t>PhaserWeapon</a:t>
            </a:r>
            <a:r>
              <a:rPr lang="en-US" sz="1100" b="1" dirty="0">
                <a:solidFill>
                  <a:srgbClr val="000000"/>
                </a:solidFill>
                <a:latin typeface="Consolas" panose="020B0609020204030204" pitchFamily="49" charset="0"/>
              </a:rPr>
              <a:t>&gt;(</a:t>
            </a:r>
            <a:r>
              <a:rPr lang="en-US" sz="1100" b="1" dirty="0" err="1">
                <a:solidFill>
                  <a:srgbClr val="000080"/>
                </a:solidFill>
                <a:latin typeface="Consolas" panose="020B0609020204030204" pitchFamily="49" charset="0"/>
              </a:rPr>
              <a:t>aScenario</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1 </a:t>
            </a:r>
            <a:r>
              <a:rPr lang="en-US" sz="1100" b="1" dirty="0">
                <a:solidFill>
                  <a:srgbClr val="008000"/>
                </a:solidFill>
                <a:latin typeface="Consolas" panose="020B0609020204030204" pitchFamily="49" charset="0"/>
              </a:rPr>
              <a:t>TASK </a:t>
            </a:r>
            <a:r>
              <a:rPr lang="en-US" sz="1100" b="1" dirty="0" smtClean="0">
                <a:solidFill>
                  <a:srgbClr val="008000"/>
                </a:solidFill>
                <a:latin typeface="Consolas" panose="020B0609020204030204" pitchFamily="49" charset="0"/>
              </a:rPr>
              <a:t>3b</a:t>
            </a:r>
          </a:p>
          <a:p>
            <a:r>
              <a:rPr lang="en-US" sz="1100" b="1" dirty="0" smtClean="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Using the scenario's </a:t>
            </a:r>
            <a:r>
              <a:rPr lang="en-US" sz="1100" b="1" dirty="0" err="1">
                <a:solidFill>
                  <a:srgbClr val="008000"/>
                </a:solidFill>
                <a:latin typeface="Consolas" panose="020B0609020204030204" pitchFamily="49" charset="0"/>
              </a:rPr>
              <a:t>WeaponEffectsTypes</a:t>
            </a:r>
            <a:r>
              <a:rPr lang="en-US" sz="1100" b="1" dirty="0">
                <a:solidFill>
                  <a:srgbClr val="008000"/>
                </a:solidFill>
                <a:latin typeface="Consolas" panose="020B0609020204030204" pitchFamily="49" charset="0"/>
              </a:rPr>
              <a:t>, </a:t>
            </a:r>
            <a:endParaRPr lang="en-US" sz="1100" b="1" dirty="0" smtClean="0">
              <a:solidFill>
                <a:srgbClr val="008000"/>
              </a:solidFill>
              <a:latin typeface="Consolas" panose="020B0609020204030204" pitchFamily="49" charset="0"/>
            </a:endParaRP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Add </a:t>
            </a:r>
            <a:r>
              <a:rPr lang="en-US" sz="1100" b="1" dirty="0">
                <a:solidFill>
                  <a:srgbClr val="008000"/>
                </a:solidFill>
                <a:latin typeface="Consolas" panose="020B0609020204030204" pitchFamily="49" charset="0"/>
              </a:rPr>
              <a:t>a prototype </a:t>
            </a:r>
            <a:r>
              <a:rPr lang="en-US" sz="1100" b="1" dirty="0" err="1">
                <a:solidFill>
                  <a:srgbClr val="008000"/>
                </a:solidFill>
                <a:latin typeface="Consolas" panose="020B0609020204030204" pitchFamily="49" charset="0"/>
              </a:rPr>
              <a:t>PhaserLethality</a:t>
            </a:r>
            <a:r>
              <a:rPr lang="en-US" sz="1100" b="1" dirty="0">
                <a:solidFill>
                  <a:srgbClr val="008000"/>
                </a:solidFill>
                <a:latin typeface="Consolas" panose="020B0609020204030204" pitchFamily="49" charset="0"/>
              </a:rPr>
              <a:t> object called "PHASER_LETHALITY"</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Call the static “Get” Method in </a:t>
            </a:r>
            <a:r>
              <a:rPr lang="en-US" sz="1100" b="1" dirty="0" err="1">
                <a:solidFill>
                  <a:srgbClr val="008000"/>
                </a:solidFill>
                <a:latin typeface="Consolas" panose="020B0609020204030204" pitchFamily="49" charset="0"/>
              </a:rPr>
              <a:t>WsfWeaponEffectTypes</a:t>
            </a:r>
            <a:r>
              <a:rPr lang="en-US" sz="1100" b="1" dirty="0">
                <a:solidFill>
                  <a:srgbClr val="008000"/>
                </a:solidFill>
                <a:latin typeface="Consolas" panose="020B0609020204030204" pitchFamily="49" charset="0"/>
              </a:rPr>
              <a:t> with the argument of "</a:t>
            </a:r>
            <a:r>
              <a:rPr lang="en-US" sz="1100" b="1" dirty="0" err="1">
                <a:solidFill>
                  <a:srgbClr val="008000"/>
                </a:solidFill>
                <a:latin typeface="Consolas" panose="020B0609020204030204" pitchFamily="49" charset="0"/>
              </a:rPr>
              <a:t>aScenario</a:t>
            </a:r>
            <a:r>
              <a:rPr lang="en-US" sz="1100" b="1" dirty="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Then call "Add", calling the weapon effect "PHASER_LETHALITY", </a:t>
            </a:r>
            <a:endParaRPr lang="en-US" sz="1100" b="1" dirty="0" smtClean="0">
              <a:solidFill>
                <a:srgbClr val="008000"/>
              </a:solidFill>
              <a:latin typeface="Consolas" panose="020B0609020204030204" pitchFamily="49" charset="0"/>
            </a:endParaRPr>
          </a:p>
          <a:p>
            <a:r>
              <a:rPr lang="en-US" sz="1100" b="1" dirty="0" smtClean="0">
                <a:solidFill>
                  <a:srgbClr val="008000"/>
                </a:solidFill>
                <a:latin typeface="Consolas" panose="020B0609020204030204" pitchFamily="49" charset="0"/>
              </a:rPr>
              <a:t>         //! and </a:t>
            </a:r>
            <a:r>
              <a:rPr lang="en-US" sz="1100" b="1" dirty="0">
                <a:solidFill>
                  <a:srgbClr val="008000"/>
                </a:solidFill>
                <a:latin typeface="Consolas" panose="020B0609020204030204" pitchFamily="49" charset="0"/>
              </a:rPr>
              <a:t>provide a prototype instance of </a:t>
            </a:r>
            <a:r>
              <a:rPr lang="en-US" sz="1100" b="1" dirty="0" err="1">
                <a:solidFill>
                  <a:srgbClr val="008000"/>
                </a:solidFill>
                <a:latin typeface="Consolas" panose="020B0609020204030204" pitchFamily="49" charset="0"/>
              </a:rPr>
              <a:t>PhaserLethality</a:t>
            </a:r>
            <a:r>
              <a:rPr lang="en-US" sz="1100" b="1" dirty="0" smtClean="0">
                <a:solidFill>
                  <a:srgbClr val="008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WsfWeaponEffectsTypes</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Get</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aScenario</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Add</a:t>
            </a:r>
            <a:r>
              <a:rPr lang="en-US" sz="1100" b="1" dirty="0">
                <a:solidFill>
                  <a:srgbClr val="000000"/>
                </a:solidFill>
                <a:latin typeface="Consolas" panose="020B0609020204030204" pitchFamily="49" charset="0"/>
              </a:rPr>
              <a:t>(</a:t>
            </a:r>
            <a:r>
              <a:rPr lang="en-US" sz="1100" b="1" dirty="0">
                <a:solidFill>
                  <a:srgbClr val="643C14"/>
                </a:solidFill>
                <a:latin typeface="Consolas" panose="020B0609020204030204" pitchFamily="49" charset="0"/>
              </a:rPr>
              <a:t>"PHASER_LETHALITY"</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ut</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make_unique</a:t>
            </a:r>
            <a:r>
              <a:rPr lang="en-US" sz="1100" b="1" dirty="0">
                <a:solidFill>
                  <a:srgbClr val="000000"/>
                </a:solidFill>
                <a:latin typeface="Consolas" panose="020B0609020204030204" pitchFamily="49" charset="0"/>
              </a:rPr>
              <a:t>&lt;</a:t>
            </a:r>
            <a:r>
              <a:rPr lang="en-US" sz="1100" b="1" dirty="0" err="1">
                <a:solidFill>
                  <a:srgbClr val="0000FF"/>
                </a:solidFill>
                <a:latin typeface="Consolas" panose="020B0609020204030204" pitchFamily="49" charset="0"/>
              </a:rPr>
              <a:t>PhaserLethality</a:t>
            </a:r>
            <a:r>
              <a:rPr lang="en-US" sz="1100" b="1" dirty="0">
                <a:solidFill>
                  <a:srgbClr val="000000"/>
                </a:solidFill>
                <a:latin typeface="Consolas" panose="020B0609020204030204" pitchFamily="49" charset="0"/>
              </a:rPr>
              <a:t>&gt;(</a:t>
            </a:r>
            <a:r>
              <a:rPr lang="en-US" sz="1100" b="1" dirty="0" err="1">
                <a:solidFill>
                  <a:srgbClr val="000080"/>
                </a:solidFill>
                <a:latin typeface="Consolas" panose="020B0609020204030204" pitchFamily="49" charset="0"/>
              </a:rPr>
              <a:t>aScenario</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a:t>
            </a:r>
            <a:endParaRPr lang="en-US" sz="1100" b="1" dirty="0"/>
          </a:p>
        </p:txBody>
      </p:sp>
    </p:spTree>
    <p:extLst>
      <p:ext uri="{BB962C8B-B14F-4D97-AF65-F5344CB8AC3E}">
        <p14:creationId xmlns:p14="http://schemas.microsoft.com/office/powerpoint/2010/main" val="40986726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solidFill>
                <a:srgbClr val="0000CC"/>
              </a:solidFill>
            </a:endParaRPr>
          </a:p>
        </p:txBody>
      </p: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8"/>
            <a:ext cx="0" cy="455279"/>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1000" y="3001617"/>
            <a:ext cx="8115369"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1101" y="2794571"/>
            <a:ext cx="2787943"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18" name="Straight Connector 17"/>
          <p:cNvCxnSpPr/>
          <p:nvPr/>
        </p:nvCxnSpPr>
        <p:spPr>
          <a:xfrm>
            <a:off x="8496369" y="3137442"/>
            <a:ext cx="266631" cy="0"/>
          </a:xfrm>
          <a:prstGeom prst="line">
            <a:avLst/>
          </a:prstGeom>
          <a:ln>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58153" y="3276600"/>
            <a:ext cx="5904847" cy="0"/>
          </a:xfrm>
          <a:prstGeom prst="line">
            <a:avLst/>
          </a:prstGeom>
          <a:ln>
            <a:solidFill>
              <a:srgbClr val="0000CC"/>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3" name="Rectangle 22"/>
          <p:cNvSpPr>
            <a:spLocks noChangeAspect="1"/>
          </p:cNvSpPr>
          <p:nvPr/>
        </p:nvSpPr>
        <p:spPr>
          <a:xfrm>
            <a:off x="923120" y="3200400"/>
            <a:ext cx="1884684" cy="176120"/>
          </a:xfrm>
          <a:prstGeom prst="rect">
            <a:avLst/>
          </a:prstGeom>
          <a:solidFill>
            <a:schemeClr val="accent4">
              <a:lumMod val="20000"/>
              <a:lumOff val="8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b="1" dirty="0" smtClean="0">
                <a:solidFill>
                  <a:schemeClr val="tx1"/>
                </a:solidFill>
              </a:rPr>
              <a:t> </a:t>
            </a:r>
            <a:r>
              <a:rPr lang="en-US" sz="700" b="1" dirty="0" err="1" smtClean="0">
                <a:solidFill>
                  <a:srgbClr val="7030A0"/>
                </a:solidFill>
              </a:rPr>
              <a:t>WeaponPluginRegistration.cpp:WsfPluginSetup</a:t>
            </a:r>
            <a:r>
              <a:rPr lang="en-US" sz="700" b="1" dirty="0" smtClean="0">
                <a:solidFill>
                  <a:srgbClr val="7030A0"/>
                </a:solidFill>
              </a:rPr>
              <a:t>()</a:t>
            </a:r>
            <a:r>
              <a:rPr lang="en-US" sz="700" b="1" dirty="0" smtClean="0">
                <a:solidFill>
                  <a:schemeClr val="tx1"/>
                </a:solidFill>
              </a:rPr>
              <a:t> </a:t>
            </a:r>
            <a:endParaRPr lang="en-US" sz="700" b="1" dirty="0" smtClean="0">
              <a:solidFill>
                <a:srgbClr val="0000CC"/>
              </a:solidFill>
            </a:endParaRPr>
          </a:p>
          <a:p>
            <a:pPr algn="ctr"/>
            <a:endParaRPr lang="en-US" sz="700" b="1" dirty="0">
              <a:solidFill>
                <a:schemeClr val="tx1"/>
              </a:solidFill>
            </a:endParaRPr>
          </a:p>
        </p:txBody>
      </p:sp>
      <p:cxnSp>
        <p:nvCxnSpPr>
          <p:cNvPr id="25" name="Straight Connector 24"/>
          <p:cNvCxnSpPr/>
          <p:nvPr/>
        </p:nvCxnSpPr>
        <p:spPr>
          <a:xfrm>
            <a:off x="8763000" y="3137442"/>
            <a:ext cx="0" cy="139158"/>
          </a:xfrm>
          <a:prstGeom prst="line">
            <a:avLst/>
          </a:prstGeom>
          <a:ln>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860237" y="3645941"/>
            <a:ext cx="6630907" cy="650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841224" y="3437293"/>
            <a:ext cx="4897495" cy="230832"/>
          </a:xfrm>
          <a:prstGeom prst="rect">
            <a:avLst/>
          </a:prstGeom>
          <a:noFill/>
        </p:spPr>
        <p:txBody>
          <a:bodyPr wrap="none" rtlCol="0">
            <a:spAutoFit/>
          </a:bodyPr>
          <a:lstStyle/>
          <a:p>
            <a:r>
              <a:rPr lang="en-US" sz="900" dirty="0" err="1" smtClean="0">
                <a:latin typeface="Arial" pitchFamily="34" charset="0"/>
                <a:cs typeface="Arial" pitchFamily="34" charset="0"/>
              </a:rPr>
              <a:t>RegisterExtension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register_phaser_weapon</a:t>
            </a:r>
            <a:r>
              <a:rPr lang="en-US" sz="900" dirty="0" smtClean="0">
                <a:latin typeface="Arial" pitchFamily="34" charset="0"/>
                <a:cs typeface="Arial" pitchFamily="34" charset="0"/>
              </a:rPr>
              <a:t>”, </a:t>
            </a:r>
            <a:r>
              <a:rPr lang="en-US" sz="900" dirty="0" err="1" smtClean="0">
                <a:latin typeface="Arial" pitchFamily="34" charset="0"/>
                <a:cs typeface="Arial" pitchFamily="34" charset="0"/>
              </a:rPr>
              <a:t>ut</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make_unique</a:t>
            </a:r>
            <a:r>
              <a:rPr lang="en-US" sz="900" dirty="0" smtClean="0">
                <a:latin typeface="Arial" pitchFamily="34" charset="0"/>
                <a:cs typeface="Arial" pitchFamily="34" charset="0"/>
              </a:rPr>
              <a:t>&lt;</a:t>
            </a:r>
            <a:r>
              <a:rPr lang="en-US" sz="900" dirty="0" err="1" smtClean="0">
                <a:latin typeface="Arial" pitchFamily="34" charset="0"/>
                <a:cs typeface="Arial" pitchFamily="34" charset="0"/>
              </a:rPr>
              <a:t>RegisterPhaserWeapon</a:t>
            </a:r>
            <a:r>
              <a:rPr lang="en-US" sz="900" dirty="0" smtClean="0">
                <a:latin typeface="Arial" pitchFamily="34" charset="0"/>
                <a:cs typeface="Arial" pitchFamily="34" charset="0"/>
              </a:rPr>
              <a:t>&gt;())</a:t>
            </a:r>
            <a:endParaRPr lang="en-US" sz="900" dirty="0">
              <a:latin typeface="Arial" pitchFamily="34" charset="0"/>
              <a:cs typeface="Arial" pitchFamily="34" charset="0"/>
            </a:endParaRPr>
          </a:p>
        </p:txBody>
      </p:sp>
      <p:cxnSp>
        <p:nvCxnSpPr>
          <p:cNvPr id="36" name="Straight Connector 35"/>
          <p:cNvCxnSpPr>
            <a:stCxn id="23" idx="2"/>
          </p:cNvCxnSpPr>
          <p:nvPr/>
        </p:nvCxnSpPr>
        <p:spPr>
          <a:xfrm>
            <a:off x="1865462" y="3376520"/>
            <a:ext cx="0" cy="272975"/>
          </a:xfrm>
          <a:prstGeom prst="line">
            <a:avLst/>
          </a:prstGeom>
          <a:ln>
            <a:solidFill>
              <a:srgbClr val="0000CC"/>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474195" y="3088814"/>
            <a:ext cx="1082348" cy="230832"/>
          </a:xfrm>
          <a:prstGeom prst="rect">
            <a:avLst/>
          </a:prstGeom>
          <a:noFill/>
        </p:spPr>
        <p:txBody>
          <a:bodyPr wrap="none" rtlCol="0">
            <a:spAutoFit/>
          </a:bodyPr>
          <a:lstStyle/>
          <a:p>
            <a:r>
              <a:rPr lang="en-US" sz="900" dirty="0" err="1" smtClean="0">
                <a:latin typeface="Arial" pitchFamily="34" charset="0"/>
                <a:cs typeface="Arial" pitchFamily="34" charset="0"/>
              </a:rPr>
              <a:t>WsfPluginSetup</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21" name="Rectangle 20"/>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rgbClr val="FF0000"/>
                </a:solidFill>
              </a:rPr>
              <a:t>unique_ptr</a:t>
            </a:r>
            <a:r>
              <a:rPr lang="en-US" sz="700" dirty="0" smtClean="0">
                <a:solidFill>
                  <a:srgbClr val="FF0000"/>
                </a:solidFill>
              </a:rPr>
              <a:t>&lt;</a:t>
            </a:r>
            <a:r>
              <a:rPr lang="en-US" sz="700" dirty="0" err="1" smtClean="0">
                <a:solidFill>
                  <a:srgbClr val="FF0000"/>
                </a:solidFill>
              </a:rPr>
              <a:t>RegisterPhaserWeapon</a:t>
            </a:r>
            <a:r>
              <a:rPr lang="en-US" sz="700" dirty="0" smtClean="0">
                <a:solidFill>
                  <a:srgbClr val="FF0000"/>
                </a:solidFill>
              </a:rPr>
              <a:t>&gt;</a:t>
            </a:r>
            <a:endParaRPr lang="en-US" sz="700" dirty="0">
              <a:solidFill>
                <a:srgbClr val="FF0000"/>
              </a:solidFill>
            </a:endParaRPr>
          </a:p>
        </p:txBody>
      </p:sp>
      <p:sp>
        <p:nvSpPr>
          <p:cNvPr id="7" name="TextBox 6"/>
          <p:cNvSpPr txBox="1"/>
          <p:nvPr/>
        </p:nvSpPr>
        <p:spPr>
          <a:xfrm>
            <a:off x="396527" y="3921825"/>
            <a:ext cx="8618320" cy="900246"/>
          </a:xfrm>
          <a:prstGeom prst="rect">
            <a:avLst/>
          </a:prstGeom>
          <a:noFill/>
        </p:spPr>
        <p:txBody>
          <a:bodyPr wrap="square" rtlCol="0">
            <a:spAutoFit/>
          </a:bodyPr>
          <a:lstStyle/>
          <a:p>
            <a:pPr>
              <a:lnSpc>
                <a:spcPts val="2100"/>
              </a:lnSpc>
            </a:pPr>
            <a:r>
              <a:rPr lang="en-US" sz="2000" dirty="0" smtClean="0"/>
              <a:t>The</a:t>
            </a:r>
            <a:r>
              <a:rPr lang="en-US" sz="2000" b="1" dirty="0" smtClean="0"/>
              <a:t> </a:t>
            </a:r>
            <a:r>
              <a:rPr lang="en-US" sz="2000" b="1" dirty="0" err="1" smtClean="0"/>
              <a:t>WsfStandardApplication</a:t>
            </a:r>
            <a:r>
              <a:rPr lang="en-US" sz="2000" dirty="0" smtClean="0"/>
              <a:t> constructor utilizes </a:t>
            </a:r>
            <a:r>
              <a:rPr lang="en-US" sz="2000" dirty="0"/>
              <a:t>the plugin manager to find </a:t>
            </a:r>
            <a:r>
              <a:rPr lang="en-US" sz="2000" dirty="0" smtClean="0"/>
              <a:t>and load </a:t>
            </a:r>
            <a:r>
              <a:rPr lang="en-US" sz="2000" b="1" dirty="0" smtClean="0"/>
              <a:t>all</a:t>
            </a:r>
            <a:r>
              <a:rPr lang="en-US" sz="2000" dirty="0" smtClean="0"/>
              <a:t> plugins </a:t>
            </a:r>
            <a:r>
              <a:rPr lang="en-US" sz="2400" dirty="0" smtClean="0"/>
              <a:t>(</a:t>
            </a:r>
            <a:r>
              <a:rPr lang="en-US" dirty="0"/>
              <a:t>i</a:t>
            </a:r>
            <a:r>
              <a:rPr lang="en-US" dirty="0" smtClean="0"/>
              <a:t>ncluding </a:t>
            </a:r>
            <a:r>
              <a:rPr lang="en-US" dirty="0"/>
              <a:t>those in the training folders </a:t>
            </a:r>
            <a:r>
              <a:rPr lang="en-US" dirty="0" smtClean="0"/>
              <a:t>- because </a:t>
            </a:r>
            <a:r>
              <a:rPr lang="en-US" dirty="0"/>
              <a:t>of the </a:t>
            </a:r>
            <a:r>
              <a:rPr lang="en-US" dirty="0" err="1"/>
              <a:t>cmake</a:t>
            </a:r>
            <a:r>
              <a:rPr lang="en-US" dirty="0"/>
              <a:t> </a:t>
            </a:r>
            <a:r>
              <a:rPr lang="en-US" dirty="0" smtClean="0"/>
              <a:t>option WSF_ADD_EXTENSION_PATH</a:t>
            </a:r>
            <a:r>
              <a:rPr lang="en-US" sz="2000" dirty="0" smtClean="0"/>
              <a:t>)</a:t>
            </a:r>
          </a:p>
        </p:txBody>
      </p:sp>
      <p:sp>
        <p:nvSpPr>
          <p:cNvPr id="10" name="TextBox 9"/>
          <p:cNvSpPr txBox="1"/>
          <p:nvPr/>
        </p:nvSpPr>
        <p:spPr>
          <a:xfrm>
            <a:off x="417502" y="4758481"/>
            <a:ext cx="8358375" cy="923330"/>
          </a:xfrm>
          <a:prstGeom prst="rect">
            <a:avLst/>
          </a:prstGeom>
          <a:noFill/>
        </p:spPr>
        <p:txBody>
          <a:bodyPr wrap="square" rtlCol="0">
            <a:spAutoFit/>
          </a:bodyPr>
          <a:lstStyle/>
          <a:p>
            <a:pPr marL="285750" indent="-285750">
              <a:buFont typeface="Arial" panose="020B0604020202020204" pitchFamily="34" charset="0"/>
              <a:buChar char="•"/>
            </a:pPr>
            <a:r>
              <a:rPr lang="en-US" dirty="0"/>
              <a:t>For each </a:t>
            </a:r>
            <a:r>
              <a:rPr lang="en-US" dirty="0" smtClean="0"/>
              <a:t>plugin found, </a:t>
            </a:r>
            <a:r>
              <a:rPr lang="en-US" dirty="0"/>
              <a:t>executes </a:t>
            </a:r>
            <a:r>
              <a:rPr lang="en-US" b="1" dirty="0" err="1"/>
              <a:t>WsfPluginSetup</a:t>
            </a:r>
            <a:r>
              <a:rPr lang="en-US" dirty="0"/>
              <a:t> (note: this causes our </a:t>
            </a:r>
            <a:r>
              <a:rPr lang="en-US" dirty="0" err="1" smtClean="0"/>
              <a:t>phaser</a:t>
            </a:r>
            <a:r>
              <a:rPr lang="en-US" dirty="0" smtClean="0"/>
              <a:t> </a:t>
            </a:r>
            <a:r>
              <a:rPr lang="en-US" dirty="0"/>
              <a:t>exercise plugin’s </a:t>
            </a:r>
            <a:r>
              <a:rPr lang="en-US" b="1" dirty="0" err="1"/>
              <a:t>WsfPluginSetup</a:t>
            </a:r>
            <a:r>
              <a:rPr lang="en-US" dirty="0"/>
              <a:t> function to execute)</a:t>
            </a:r>
          </a:p>
          <a:p>
            <a:endParaRPr lang="en-US" dirty="0">
              <a:latin typeface="Arial" pitchFamily="34" charset="0"/>
              <a:cs typeface="Arial" pitchFamily="34" charset="0"/>
            </a:endParaRPr>
          </a:p>
        </p:txBody>
      </p:sp>
      <p:sp>
        <p:nvSpPr>
          <p:cNvPr id="31" name="TextBox 30"/>
          <p:cNvSpPr txBox="1"/>
          <p:nvPr/>
        </p:nvSpPr>
        <p:spPr>
          <a:xfrm>
            <a:off x="393879" y="5312299"/>
            <a:ext cx="8534902" cy="584775"/>
          </a:xfrm>
          <a:prstGeom prst="rect">
            <a:avLst/>
          </a:prstGeom>
          <a:noFill/>
        </p:spPr>
        <p:txBody>
          <a:bodyPr wrap="square" rtlCol="0">
            <a:spAutoFit/>
          </a:bodyPr>
          <a:lstStyle/>
          <a:p>
            <a:pPr marL="630238" lvl="1" indent="-285750">
              <a:buFont typeface="Arial" panose="020B0604020202020204" pitchFamily="34" charset="0"/>
              <a:buChar char="•"/>
            </a:pPr>
            <a:r>
              <a:rPr lang="en-US" sz="1600" dirty="0"/>
              <a:t>This causes our </a:t>
            </a:r>
            <a:r>
              <a:rPr lang="en-US" sz="1600" dirty="0" err="1" smtClean="0"/>
              <a:t>phaser</a:t>
            </a:r>
            <a:r>
              <a:rPr lang="en-US" sz="1600" dirty="0" smtClean="0"/>
              <a:t> </a:t>
            </a:r>
            <a:r>
              <a:rPr lang="en-US" sz="1600" dirty="0"/>
              <a:t>exercise’s </a:t>
            </a:r>
            <a:r>
              <a:rPr lang="en-US" sz="1600" dirty="0" err="1" smtClean="0"/>
              <a:t>RegisterPhaserWeapon</a:t>
            </a:r>
            <a:r>
              <a:rPr lang="en-US" sz="1600" dirty="0" smtClean="0"/>
              <a:t> class, which is an Application Extension, to </a:t>
            </a:r>
            <a:r>
              <a:rPr lang="en-US" sz="1600" dirty="0"/>
              <a:t>be </a:t>
            </a:r>
            <a:r>
              <a:rPr lang="en-US" sz="1600" u="sng" dirty="0"/>
              <a:t>created</a:t>
            </a:r>
            <a:r>
              <a:rPr lang="en-US" sz="1600" dirty="0"/>
              <a:t> and </a:t>
            </a:r>
            <a:r>
              <a:rPr lang="en-US" sz="1600" u="sng" dirty="0"/>
              <a:t>registered</a:t>
            </a:r>
            <a:r>
              <a:rPr lang="en-US" sz="1600" dirty="0"/>
              <a:t> with </a:t>
            </a:r>
            <a:r>
              <a:rPr lang="en-US" sz="1600" dirty="0">
                <a:solidFill>
                  <a:srgbClr val="0000CC"/>
                </a:solidFill>
              </a:rPr>
              <a:t>app</a:t>
            </a:r>
          </a:p>
        </p:txBody>
      </p:sp>
      <p:sp>
        <p:nvSpPr>
          <p:cNvPr id="11" name="TextBox 10"/>
          <p:cNvSpPr txBox="1"/>
          <p:nvPr/>
        </p:nvSpPr>
        <p:spPr>
          <a:xfrm>
            <a:off x="5312528" y="1537265"/>
            <a:ext cx="2368111" cy="830997"/>
          </a:xfrm>
          <a:prstGeom prst="rect">
            <a:avLst/>
          </a:prstGeom>
          <a:noFill/>
        </p:spPr>
        <p:txBody>
          <a:bodyPr wrap="square" rtlCol="0">
            <a:spAutoFit/>
          </a:bodyPr>
          <a:lstStyle/>
          <a:p>
            <a:r>
              <a:rPr lang="en-US" sz="1600" dirty="0" smtClean="0">
                <a:solidFill>
                  <a:srgbClr val="FF0000"/>
                </a:solidFill>
                <a:latin typeface="Arial" pitchFamily="34" charset="0"/>
                <a:cs typeface="Arial" pitchFamily="34" charset="0"/>
              </a:rPr>
              <a:t>First, </a:t>
            </a:r>
            <a:r>
              <a:rPr lang="en-US" sz="1600" b="1" dirty="0" smtClean="0">
                <a:solidFill>
                  <a:srgbClr val="FF0000"/>
                </a:solidFill>
                <a:latin typeface="Arial" pitchFamily="34" charset="0"/>
                <a:cs typeface="Arial" pitchFamily="34" charset="0"/>
              </a:rPr>
              <a:t>mission</a:t>
            </a:r>
            <a:r>
              <a:rPr lang="en-US" sz="1600" dirty="0" smtClean="0">
                <a:solidFill>
                  <a:srgbClr val="FF0000"/>
                </a:solidFill>
                <a:latin typeface="Arial" pitchFamily="34" charset="0"/>
                <a:cs typeface="Arial" pitchFamily="34" charset="0"/>
              </a:rPr>
              <a:t> creates a </a:t>
            </a:r>
            <a:r>
              <a:rPr lang="en-US" sz="1600" dirty="0" err="1" smtClean="0">
                <a:solidFill>
                  <a:srgbClr val="FF0000"/>
                </a:solidFill>
                <a:latin typeface="Arial" pitchFamily="34" charset="0"/>
                <a:cs typeface="Arial" pitchFamily="34" charset="0"/>
              </a:rPr>
              <a:t>WsfStandardApplication</a:t>
            </a:r>
            <a:r>
              <a:rPr lang="en-US" sz="1600" dirty="0" smtClean="0">
                <a:solidFill>
                  <a:srgbClr val="FF0000"/>
                </a:solidFill>
                <a:latin typeface="Arial" pitchFamily="34" charset="0"/>
                <a:cs typeface="Arial" pitchFamily="34" charset="0"/>
              </a:rPr>
              <a:t> named </a:t>
            </a:r>
            <a:r>
              <a:rPr lang="en-US" sz="1600" b="1" dirty="0" smtClean="0">
                <a:solidFill>
                  <a:srgbClr val="FF0000"/>
                </a:solidFill>
                <a:latin typeface="Arial" pitchFamily="34" charset="0"/>
                <a:cs typeface="Arial" pitchFamily="34" charset="0"/>
              </a:rPr>
              <a:t>app</a:t>
            </a:r>
            <a:endParaRPr lang="en-US" sz="1600" b="1" dirty="0">
              <a:solidFill>
                <a:srgbClr val="FF0000"/>
              </a:solidFill>
              <a:latin typeface="Arial" pitchFamily="34" charset="0"/>
              <a:cs typeface="Arial" pitchFamily="34" charset="0"/>
            </a:endParaRPr>
          </a:p>
        </p:txBody>
      </p:sp>
      <p:cxnSp>
        <p:nvCxnSpPr>
          <p:cNvPr id="32" name="Straight Connector 31"/>
          <p:cNvCxnSpPr/>
          <p:nvPr/>
        </p:nvCxnSpPr>
        <p:spPr>
          <a:xfrm>
            <a:off x="426274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96465" y="5831492"/>
            <a:ext cx="8534902" cy="338554"/>
          </a:xfrm>
          <a:prstGeom prst="rect">
            <a:avLst/>
          </a:prstGeom>
          <a:noFill/>
        </p:spPr>
        <p:txBody>
          <a:bodyPr wrap="square" rtlCol="0">
            <a:spAutoFit/>
          </a:bodyPr>
          <a:lstStyle/>
          <a:p>
            <a:pPr marL="630238" lvl="1" indent="-285750">
              <a:buFont typeface="Arial" panose="020B0604020202020204" pitchFamily="34" charset="0"/>
              <a:buChar char="•"/>
            </a:pPr>
            <a:r>
              <a:rPr lang="en-US" sz="1600" b="1" smtClean="0"/>
              <a:t>RegisterExtension </a:t>
            </a:r>
            <a:r>
              <a:rPr lang="en-US" sz="1600" dirty="0" smtClean="0"/>
              <a:t>then invokes </a:t>
            </a:r>
            <a:r>
              <a:rPr lang="en-US" sz="1600" b="1" dirty="0" err="1" smtClean="0"/>
              <a:t>WsfApplicationExtension</a:t>
            </a:r>
            <a:r>
              <a:rPr lang="en-US" sz="1600" dirty="0" smtClean="0"/>
              <a:t>::</a:t>
            </a:r>
            <a:r>
              <a:rPr lang="en-US" sz="1600" b="1" dirty="0" err="1" smtClean="0"/>
              <a:t>AddedToApplication</a:t>
            </a:r>
            <a:r>
              <a:rPr lang="en-US" sz="1600" dirty="0" smtClean="0"/>
              <a:t>(), </a:t>
            </a:r>
            <a:endParaRPr lang="en-US" sz="1600" dirty="0">
              <a:solidFill>
                <a:srgbClr val="0000CC"/>
              </a:solidFill>
            </a:endParaRPr>
          </a:p>
        </p:txBody>
      </p:sp>
      <p:cxnSp>
        <p:nvCxnSpPr>
          <p:cNvPr id="38" name="Straight Arrow Connector 37"/>
          <p:cNvCxnSpPr/>
          <p:nvPr/>
        </p:nvCxnSpPr>
        <p:spPr>
          <a:xfrm flipH="1">
            <a:off x="4262749" y="3830681"/>
            <a:ext cx="4230980" cy="13324"/>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221061" y="3634119"/>
            <a:ext cx="1293944" cy="230832"/>
          </a:xfrm>
          <a:prstGeom prst="rect">
            <a:avLst/>
          </a:prstGeom>
          <a:noFill/>
        </p:spPr>
        <p:txBody>
          <a:bodyPr wrap="none" rtlCol="0">
            <a:spAutoFit/>
          </a:bodyPr>
          <a:lstStyle/>
          <a:p>
            <a:r>
              <a:rPr lang="en-US" sz="900" dirty="0" err="1" smtClean="0">
                <a:latin typeface="Arial" pitchFamily="34" charset="0"/>
                <a:cs typeface="Arial" pitchFamily="34" charset="0"/>
              </a:rPr>
              <a:t>AddedToApplication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40" name="TextBox 39"/>
          <p:cNvSpPr txBox="1"/>
          <p:nvPr/>
        </p:nvSpPr>
        <p:spPr>
          <a:xfrm>
            <a:off x="698309" y="6119091"/>
            <a:ext cx="7890882" cy="738664"/>
          </a:xfrm>
          <a:prstGeom prst="rect">
            <a:avLst/>
          </a:prstGeom>
          <a:solidFill>
            <a:schemeClr val="bg1"/>
          </a:solidFill>
        </p:spPr>
        <p:txBody>
          <a:bodyPr wrap="square" rtlCol="0">
            <a:spAutoFit/>
          </a:bodyPr>
          <a:lstStyle/>
          <a:p>
            <a:pPr marL="630238" lvl="1" indent="-285750">
              <a:buFont typeface="Arial" panose="020B0604020202020204" pitchFamily="34" charset="0"/>
              <a:buChar char="•"/>
            </a:pPr>
            <a:r>
              <a:rPr lang="en-US" sz="1600" dirty="0" smtClean="0">
                <a:solidFill>
                  <a:srgbClr val="00B0F0"/>
                </a:solidFill>
              </a:rPr>
              <a:t>Note:  </a:t>
            </a:r>
            <a:r>
              <a:rPr lang="en-US" sz="1600" b="1" dirty="0" err="1" smtClean="0">
                <a:solidFill>
                  <a:srgbClr val="00B0F0"/>
                </a:solidFill>
              </a:rPr>
              <a:t>RegisterPhaserWeapon</a:t>
            </a:r>
            <a:r>
              <a:rPr lang="en-US" sz="1600" dirty="0" smtClean="0">
                <a:solidFill>
                  <a:srgbClr val="00B0F0"/>
                </a:solidFill>
              </a:rPr>
              <a:t> does not override </a:t>
            </a:r>
            <a:r>
              <a:rPr lang="en-US" sz="1600" b="1" dirty="0" err="1" smtClean="0">
                <a:solidFill>
                  <a:srgbClr val="00B0F0"/>
                </a:solidFill>
              </a:rPr>
              <a:t>AddedToApplication</a:t>
            </a:r>
            <a:r>
              <a:rPr lang="en-US" sz="1600" dirty="0" smtClean="0">
                <a:solidFill>
                  <a:srgbClr val="00B0F0"/>
                </a:solidFill>
              </a:rPr>
              <a:t>, hence this notification has no effect</a:t>
            </a:r>
          </a:p>
          <a:p>
            <a:pPr marL="630238" lvl="1" indent="-285750">
              <a:buFont typeface="Arial" panose="020B0604020202020204" pitchFamily="34" charset="0"/>
              <a:buChar char="•"/>
            </a:pPr>
            <a:endParaRPr lang="en-US" sz="1000" dirty="0">
              <a:solidFill>
                <a:srgbClr val="00B0F0"/>
              </a:solidFill>
            </a:endParaRPr>
          </a:p>
        </p:txBody>
      </p:sp>
      <p:sp>
        <p:nvSpPr>
          <p:cNvPr id="33" name="Down Arrow 32"/>
          <p:cNvSpPr/>
          <p:nvPr/>
        </p:nvSpPr>
        <p:spPr>
          <a:xfrm>
            <a:off x="4200593" y="2301796"/>
            <a:ext cx="177883" cy="290925"/>
          </a:xfrm>
          <a:prstGeom prst="downArrow">
            <a:avLst>
              <a:gd name="adj1" fmla="val 36207"/>
              <a:gd name="adj2" fmla="val 110549"/>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9372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5" grpId="0" animBg="1"/>
      <p:bldP spid="13" grpId="0"/>
      <p:bldP spid="23" grpId="0" animBg="1"/>
      <p:bldP spid="30" grpId="0"/>
      <p:bldP spid="43" grpId="0"/>
      <p:bldP spid="21" grpId="0" animBg="1"/>
      <p:bldP spid="7" grpId="0"/>
      <p:bldP spid="10" grpId="0"/>
      <p:bldP spid="31" grpId="0"/>
      <p:bldP spid="11" grpId="0"/>
      <p:bldP spid="37" grpId="0"/>
      <p:bldP spid="39" grpId="0"/>
      <p:bldP spid="40" grpId="0" animBg="1"/>
      <p:bldP spid="3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AFSIM Plugins &amp; Extensions</a:t>
            </a:r>
            <a:br>
              <a:rPr lang="en-US" dirty="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p:sp>
        <p:nvSpPr>
          <p:cNvPr id="2" name="Content Placeholder 1"/>
          <p:cNvSpPr>
            <a:spLocks noGrp="1"/>
          </p:cNvSpPr>
          <p:nvPr>
            <p:ph idx="1"/>
          </p:nvPr>
        </p:nvSpPr>
        <p:spPr>
          <a:xfrm>
            <a:off x="5807" y="4231782"/>
            <a:ext cx="8876871" cy="840908"/>
          </a:xfrm>
        </p:spPr>
        <p:txBody>
          <a:bodyPr>
            <a:normAutofit/>
          </a:bodyPr>
          <a:lstStyle/>
          <a:p>
            <a:pPr marL="225425" indent="0">
              <a:buNone/>
            </a:pPr>
            <a:r>
              <a:rPr lang="en-US" sz="2000" dirty="0" smtClean="0"/>
              <a:t>Mission</a:t>
            </a:r>
            <a:r>
              <a:rPr lang="en-US" sz="2000" b="0" dirty="0" smtClean="0"/>
              <a:t> then registers </a:t>
            </a:r>
            <a:r>
              <a:rPr lang="en-US" sz="2000" b="0" dirty="0"/>
              <a:t>all of the necessary </a:t>
            </a:r>
            <a:r>
              <a:rPr lang="en-US" sz="2000" b="0" i="1" dirty="0"/>
              <a:t>predefined</a:t>
            </a:r>
            <a:r>
              <a:rPr lang="en-US" sz="2000" b="0" dirty="0"/>
              <a:t> </a:t>
            </a:r>
            <a:r>
              <a:rPr lang="en-US" sz="2000" b="0" dirty="0" smtClean="0"/>
              <a:t>extensions with </a:t>
            </a:r>
            <a:r>
              <a:rPr lang="en-US" sz="2000" b="0" dirty="0" smtClean="0">
                <a:solidFill>
                  <a:srgbClr val="0000CC"/>
                </a:solidFill>
              </a:rPr>
              <a:t>app</a:t>
            </a:r>
            <a:endParaRPr lang="en-US" sz="2000" dirty="0" smtClean="0">
              <a:solidFill>
                <a:srgbClr val="0000CC"/>
              </a:solidFill>
            </a:endParaRP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1000" y="3001617"/>
            <a:ext cx="8115369"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1101" y="2794571"/>
            <a:ext cx="1313180" cy="230832"/>
          </a:xfrm>
          <a:prstGeom prst="rect">
            <a:avLst/>
          </a:prstGeom>
          <a:noFill/>
        </p:spPr>
        <p:txBody>
          <a:bodyPr wrap="none" rtlCol="0">
            <a:spAutoFit/>
          </a:bodyPr>
          <a:lstStyle/>
          <a:p>
            <a:r>
              <a:rPr lang="en-US" sz="900" dirty="0" err="1" smtClean="0">
                <a:latin typeface="Arial" pitchFamily="34" charset="0"/>
                <a:cs typeface="Arial" pitchFamily="34" charset="0"/>
              </a:rPr>
              <a:t>RegisterExtension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24" name="Straight Arrow Connector 23"/>
          <p:cNvCxnSpPr/>
          <p:nvPr/>
        </p:nvCxnSpPr>
        <p:spPr>
          <a:xfrm>
            <a:off x="381002" y="3187147"/>
            <a:ext cx="8115369"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91103" y="2980101"/>
            <a:ext cx="1313180" cy="230832"/>
          </a:xfrm>
          <a:prstGeom prst="rect">
            <a:avLst/>
          </a:prstGeom>
          <a:noFill/>
        </p:spPr>
        <p:txBody>
          <a:bodyPr wrap="none" rtlCol="0">
            <a:spAutoFit/>
          </a:bodyPr>
          <a:lstStyle/>
          <a:p>
            <a:r>
              <a:rPr lang="en-US" sz="900" dirty="0" err="1" smtClean="0">
                <a:latin typeface="Arial" pitchFamily="34" charset="0"/>
                <a:cs typeface="Arial" pitchFamily="34" charset="0"/>
              </a:rPr>
              <a:t>RegisterExtension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28" name="Straight Arrow Connector 27"/>
          <p:cNvCxnSpPr/>
          <p:nvPr/>
        </p:nvCxnSpPr>
        <p:spPr>
          <a:xfrm>
            <a:off x="381002" y="3597967"/>
            <a:ext cx="8115369"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91103" y="3390921"/>
            <a:ext cx="1313180" cy="230832"/>
          </a:xfrm>
          <a:prstGeom prst="rect">
            <a:avLst/>
          </a:prstGeom>
          <a:noFill/>
        </p:spPr>
        <p:txBody>
          <a:bodyPr wrap="none" rtlCol="0">
            <a:spAutoFit/>
          </a:bodyPr>
          <a:lstStyle/>
          <a:p>
            <a:r>
              <a:rPr lang="en-US" sz="900" dirty="0" err="1" smtClean="0">
                <a:latin typeface="Arial" pitchFamily="34" charset="0"/>
                <a:cs typeface="Arial" pitchFamily="34" charset="0"/>
              </a:rPr>
              <a:t>RegisterExtension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5" name="TextBox 4"/>
              <p:cNvSpPr txBox="1"/>
              <p:nvPr/>
            </p:nvSpPr>
            <p:spPr>
              <a:xfrm>
                <a:off x="1060172" y="3133273"/>
                <a:ext cx="290464"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ea typeface="Cambria Math" panose="02040503050406030204" pitchFamily="18" charset="0"/>
                          <a:cs typeface="Arial" pitchFamily="34" charset="0"/>
                        </a:rPr>
                        <m:t>⋮</m:t>
                      </m:r>
                    </m:oMath>
                  </m:oMathPara>
                </a14:m>
                <a:endParaRPr lang="en-US" dirty="0">
                  <a:latin typeface="Arial" pitchFamily="34" charset="0"/>
                  <a:cs typeface="Arial" pitchFamily="34"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1060172" y="3133273"/>
                <a:ext cx="290464" cy="307777"/>
              </a:xfrm>
              <a:prstGeom prst="rect">
                <a:avLst/>
              </a:prstGeom>
              <a:blipFill>
                <a:blip r:embed="rId4"/>
                <a:stretch>
                  <a:fillRect/>
                </a:stretch>
              </a:blipFill>
            </p:spPr>
            <p:txBody>
              <a:bodyPr/>
              <a:lstStyle/>
              <a:p>
                <a:r>
                  <a:rPr lang="en-US">
                    <a:noFill/>
                  </a:rPr>
                  <a:t> </a:t>
                </a:r>
              </a:p>
            </p:txBody>
          </p:sp>
        </mc:Fallback>
      </mc:AlternateContent>
      <p:sp>
        <p:nvSpPr>
          <p:cNvPr id="33" name="Rectangle 32"/>
          <p:cNvSpPr/>
          <p:nvPr/>
        </p:nvSpPr>
        <p:spPr>
          <a:xfrm>
            <a:off x="791101" y="1921910"/>
            <a:ext cx="4170005"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22" name="Down Arrow 21"/>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Tree>
    <p:extLst>
      <p:ext uri="{BB962C8B-B14F-4D97-AF65-F5344CB8AC3E}">
        <p14:creationId xmlns:p14="http://schemas.microsoft.com/office/powerpoint/2010/main" val="285317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500"/>
                                  </p:stCondLst>
                                  <p:childTnLst>
                                    <p:set>
                                      <p:cBhvr>
                                        <p:cTn id="13" dur="1" fill="hold">
                                          <p:stCondLst>
                                            <p:cond delay="0"/>
                                          </p:stCondLst>
                                        </p:cTn>
                                        <p:tgtEl>
                                          <p:spTgt spid="26"/>
                                        </p:tgtEl>
                                        <p:attrNameLst>
                                          <p:attrName>style.visibility</p:attrName>
                                        </p:attrNameLst>
                                      </p:cBhvr>
                                      <p:to>
                                        <p:strVal val="visible"/>
                                      </p:to>
                                    </p:set>
                                  </p:childTnLst>
                                </p:cTn>
                              </p:par>
                              <p:par>
                                <p:cTn id="14" presetID="1" presetClass="entr" presetSubtype="0" fill="hold" nodeType="withEffect">
                                  <p:stCondLst>
                                    <p:cond delay="500"/>
                                  </p:stCondLst>
                                  <p:childTnLst>
                                    <p:set>
                                      <p:cBhvr>
                                        <p:cTn id="15" dur="1" fill="hold">
                                          <p:stCondLst>
                                            <p:cond delay="0"/>
                                          </p:stCondLst>
                                        </p:cTn>
                                        <p:tgtEl>
                                          <p:spTgt spid="24"/>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0" nodeType="afterEffect">
                                  <p:stCondLst>
                                    <p:cond delay="50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500"/>
                                  </p:stCondLst>
                                  <p:childTnLst>
                                    <p:set>
                                      <p:cBhvr>
                                        <p:cTn id="21" dur="1" fill="hold">
                                          <p:stCondLst>
                                            <p:cond delay="0"/>
                                          </p:stCondLst>
                                        </p:cTn>
                                        <p:tgtEl>
                                          <p:spTgt spid="31"/>
                                        </p:tgtEl>
                                        <p:attrNameLst>
                                          <p:attrName>style.visibility</p:attrName>
                                        </p:attrNameLst>
                                      </p:cBhvr>
                                      <p:to>
                                        <p:strVal val="visible"/>
                                      </p:to>
                                    </p:set>
                                  </p:childTnLst>
                                </p:cTn>
                              </p:par>
                              <p:par>
                                <p:cTn id="22" presetID="1" presetClass="entr" presetSubtype="0" fill="hold" nodeType="withEffect">
                                  <p:stCondLst>
                                    <p:cond delay="50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31" grpId="0"/>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TextBox 39"/>
          <p:cNvSpPr txBox="1"/>
          <p:nvPr/>
        </p:nvSpPr>
        <p:spPr>
          <a:xfrm>
            <a:off x="603682" y="5688804"/>
            <a:ext cx="8540317" cy="747897"/>
          </a:xfrm>
          <a:prstGeom prst="rect">
            <a:avLst/>
          </a:prstGeom>
          <a:solidFill>
            <a:schemeClr val="bg1"/>
          </a:solidFill>
        </p:spPr>
        <p:txBody>
          <a:bodyPr wrap="square" bIns="0" rtlCol="0">
            <a:spAutoFit/>
          </a:bodyPr>
          <a:lstStyle/>
          <a:p>
            <a:pPr marL="230188" indent="-230188">
              <a:lnSpc>
                <a:spcPct val="95000"/>
              </a:lnSpc>
              <a:buFont typeface="Arial" panose="020B0604020202020204" pitchFamily="34" charset="0"/>
              <a:buChar char="•"/>
            </a:pPr>
            <a:r>
              <a:rPr lang="en-US" sz="1600" b="1" dirty="0" err="1" smtClean="0">
                <a:latin typeface="Arial" pitchFamily="34" charset="0"/>
                <a:cs typeface="Arial" pitchFamily="34" charset="0"/>
              </a:rPr>
              <a:t>RegisterPhaserWeapon</a:t>
            </a:r>
            <a:r>
              <a:rPr lang="en-US" sz="1600" dirty="0" smtClean="0">
                <a:latin typeface="Arial" pitchFamily="34" charset="0"/>
                <a:cs typeface="Arial" pitchFamily="34" charset="0"/>
              </a:rPr>
              <a:t>::</a:t>
            </a:r>
            <a:r>
              <a:rPr lang="en-US" sz="1600" b="1" dirty="0" err="1" smtClean="0">
                <a:latin typeface="Arial" pitchFamily="34" charset="0"/>
                <a:cs typeface="Arial" pitchFamily="34" charset="0"/>
              </a:rPr>
              <a:t>ScenarioCreated</a:t>
            </a:r>
            <a:r>
              <a:rPr lang="en-US" sz="1600" dirty="0" smtClean="0">
                <a:latin typeface="Arial" pitchFamily="34" charset="0"/>
                <a:cs typeface="Arial" pitchFamily="34" charset="0"/>
              </a:rPr>
              <a:t>() </a:t>
            </a:r>
            <a:r>
              <a:rPr lang="en-US" sz="1600" u="sng" dirty="0" smtClean="0">
                <a:latin typeface="Arial" pitchFamily="34" charset="0"/>
                <a:cs typeface="Arial" pitchFamily="34" charset="0"/>
              </a:rPr>
              <a:t>creates</a:t>
            </a:r>
            <a:r>
              <a:rPr lang="en-US" sz="1600" dirty="0" smtClean="0">
                <a:latin typeface="Arial" pitchFamily="34" charset="0"/>
                <a:cs typeface="Arial" pitchFamily="34" charset="0"/>
              </a:rPr>
              <a:t> and </a:t>
            </a:r>
            <a:r>
              <a:rPr lang="en-US" sz="1600" u="sng" dirty="0" smtClean="0">
                <a:latin typeface="Arial" pitchFamily="34" charset="0"/>
                <a:cs typeface="Arial" pitchFamily="34" charset="0"/>
              </a:rPr>
              <a:t>adds</a:t>
            </a:r>
            <a:r>
              <a:rPr lang="en-US" sz="1600" dirty="0" smtClean="0">
                <a:latin typeface="Arial" pitchFamily="34" charset="0"/>
                <a:cs typeface="Arial" pitchFamily="34" charset="0"/>
              </a:rPr>
              <a:t> the </a:t>
            </a:r>
            <a:r>
              <a:rPr lang="en-US" sz="1600" b="1" dirty="0" smtClean="0">
                <a:latin typeface="Arial" pitchFamily="34" charset="0"/>
                <a:cs typeface="Arial" pitchFamily="34" charset="0"/>
              </a:rPr>
              <a:t>PHASER_WEAPON </a:t>
            </a:r>
            <a:r>
              <a:rPr lang="en-US" sz="1600" dirty="0" smtClean="0">
                <a:latin typeface="Arial" pitchFamily="34" charset="0"/>
                <a:cs typeface="Arial" pitchFamily="34" charset="0"/>
              </a:rPr>
              <a:t>type to the list of weapon types, so that they can have their </a:t>
            </a:r>
            <a:r>
              <a:rPr lang="en-US" sz="1600" b="1" dirty="0" err="1" smtClean="0">
                <a:latin typeface="Arial" pitchFamily="34" charset="0"/>
                <a:cs typeface="Arial" pitchFamily="34" charset="0"/>
              </a:rPr>
              <a:t>ProcessInput</a:t>
            </a:r>
            <a:r>
              <a:rPr lang="en-US" sz="1600" dirty="0" smtClean="0">
                <a:latin typeface="Arial" pitchFamily="34" charset="0"/>
                <a:cs typeface="Arial" pitchFamily="34" charset="0"/>
              </a:rPr>
              <a:t>() methods invoked when </a:t>
            </a:r>
            <a:r>
              <a:rPr lang="en-US" sz="1600" b="1" dirty="0" smtClean="0">
                <a:latin typeface="Arial" pitchFamily="34" charset="0"/>
                <a:cs typeface="Arial" pitchFamily="34" charset="0"/>
              </a:rPr>
              <a:t>PHASER_WEAPON</a:t>
            </a:r>
            <a:r>
              <a:rPr lang="en-US" sz="1600" dirty="0" smtClean="0">
                <a:latin typeface="Arial" pitchFamily="34" charset="0"/>
                <a:cs typeface="Arial" pitchFamily="34" charset="0"/>
              </a:rPr>
              <a:t> commands are found in the scenario files</a:t>
            </a:r>
          </a:p>
        </p:txBody>
      </p:sp>
      <p:sp>
        <p:nvSpPr>
          <p:cNvPr id="4" name="Title 3"/>
          <p:cNvSpPr>
            <a:spLocks noGrp="1"/>
          </p:cNvSpPr>
          <p:nvPr>
            <p:ph type="title"/>
          </p:nvPr>
        </p:nvSpPr>
        <p:spPr/>
        <p:txBody>
          <a:bodyPr/>
          <a:lstStyle/>
          <a:p>
            <a:r>
              <a:rPr lang="en-US" dirty="0"/>
              <a:t>AFSIM Plugins &amp; Extensions</a:t>
            </a:r>
            <a:br>
              <a:rPr lang="en-US" dirty="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p:sp>
        <p:nvSpPr>
          <p:cNvPr id="2" name="Content Placeholder 1"/>
          <p:cNvSpPr>
            <a:spLocks noGrp="1"/>
          </p:cNvSpPr>
          <p:nvPr>
            <p:ph idx="1"/>
          </p:nvPr>
        </p:nvSpPr>
        <p:spPr>
          <a:xfrm>
            <a:off x="5807" y="4258743"/>
            <a:ext cx="8876871" cy="1539969"/>
          </a:xfrm>
        </p:spPr>
        <p:txBody>
          <a:bodyPr>
            <a:normAutofit fontScale="85000" lnSpcReduction="20000"/>
          </a:bodyPr>
          <a:lstStyle/>
          <a:p>
            <a:pPr marL="225425" indent="0">
              <a:buNone/>
            </a:pPr>
            <a:r>
              <a:rPr lang="en-US" dirty="0" smtClean="0"/>
              <a:t>Mission</a:t>
            </a:r>
            <a:r>
              <a:rPr lang="en-US" b="0" dirty="0" smtClean="0"/>
              <a:t> then creates </a:t>
            </a:r>
            <a:r>
              <a:rPr lang="en-US" b="0" dirty="0"/>
              <a:t>the </a:t>
            </a:r>
            <a:r>
              <a:rPr lang="en-US" b="0" dirty="0" smtClean="0"/>
              <a:t>scenario and invokes </a:t>
            </a:r>
            <a:r>
              <a:rPr lang="en-US" b="0" dirty="0"/>
              <a:t>the </a:t>
            </a:r>
            <a:r>
              <a:rPr lang="en-US" b="0" dirty="0" err="1"/>
              <a:t>WsfScenario</a:t>
            </a:r>
            <a:r>
              <a:rPr lang="en-US" b="0" dirty="0"/>
              <a:t> </a:t>
            </a:r>
            <a:r>
              <a:rPr lang="en-US" b="0" dirty="0" smtClean="0"/>
              <a:t>constructor:   </a:t>
            </a:r>
            <a:r>
              <a:rPr lang="en-US" sz="1900" b="0" dirty="0" err="1" smtClean="0">
                <a:solidFill>
                  <a:srgbClr val="7030A0"/>
                </a:solidFill>
                <a:latin typeface="Consolas" panose="020B0609020204030204" pitchFamily="49" charset="0"/>
              </a:rPr>
              <a:t>WsfScenario</a:t>
            </a:r>
            <a:r>
              <a:rPr lang="en-US" sz="1900" b="0" dirty="0" smtClean="0">
                <a:solidFill>
                  <a:srgbClr val="7030A0"/>
                </a:solidFill>
                <a:latin typeface="Consolas" panose="020B0609020204030204" pitchFamily="49" charset="0"/>
              </a:rPr>
              <a:t> </a:t>
            </a:r>
            <a:r>
              <a:rPr lang="en-US" sz="1900" b="0" dirty="0">
                <a:solidFill>
                  <a:srgbClr val="7030A0"/>
                </a:solidFill>
                <a:latin typeface="Consolas" panose="020B0609020204030204" pitchFamily="49" charset="0"/>
              </a:rPr>
              <a:t>scenario(app</a:t>
            </a:r>
            <a:r>
              <a:rPr lang="en-US" sz="1900" b="0" dirty="0" smtClean="0">
                <a:solidFill>
                  <a:srgbClr val="7030A0"/>
                </a:solidFill>
                <a:latin typeface="Consolas" panose="020B0609020204030204" pitchFamily="49" charset="0"/>
              </a:rPr>
              <a:t>);</a:t>
            </a:r>
            <a:endParaRPr lang="en-US" b="0" dirty="0">
              <a:solidFill>
                <a:srgbClr val="7030A0"/>
              </a:solidFill>
              <a:latin typeface="Consolas" panose="020B0609020204030204" pitchFamily="49" charset="0"/>
            </a:endParaRPr>
          </a:p>
          <a:p>
            <a:pPr marL="498503" lvl="1" indent="-228600"/>
            <a:r>
              <a:rPr lang="en-US" b="0" dirty="0"/>
              <a:t>This constructor invokes the </a:t>
            </a:r>
            <a:r>
              <a:rPr lang="en-US" dirty="0" err="1"/>
              <a:t>WsfApplication</a:t>
            </a:r>
            <a:r>
              <a:rPr lang="en-US" b="0" dirty="0"/>
              <a:t>::</a:t>
            </a:r>
            <a:r>
              <a:rPr lang="en-US" dirty="0" err="1" smtClean="0"/>
              <a:t>ScenarioCreated</a:t>
            </a:r>
            <a:r>
              <a:rPr lang="en-US" dirty="0" smtClean="0"/>
              <a:t>()</a:t>
            </a:r>
            <a:r>
              <a:rPr lang="en-US" b="0" dirty="0" smtClean="0"/>
              <a:t> </a:t>
            </a:r>
            <a:r>
              <a:rPr lang="en-US" b="0" dirty="0"/>
              <a:t>method </a:t>
            </a:r>
            <a:endParaRPr lang="en-US" b="0" dirty="0" smtClean="0"/>
          </a:p>
          <a:p>
            <a:pPr marL="498503" lvl="1" indent="-228600"/>
            <a:r>
              <a:rPr lang="en-US" b="0" dirty="0" smtClean="0"/>
              <a:t>This, in turn, invokes </a:t>
            </a:r>
            <a:r>
              <a:rPr lang="en-US" dirty="0" err="1" smtClean="0"/>
              <a:t>ScenarioCreated</a:t>
            </a:r>
            <a:r>
              <a:rPr lang="en-US" dirty="0" smtClean="0"/>
              <a:t>()</a:t>
            </a:r>
            <a:r>
              <a:rPr lang="en-US" b="0" dirty="0" smtClean="0"/>
              <a:t> for all registered application extensions (including our </a:t>
            </a:r>
            <a:r>
              <a:rPr lang="en-US" dirty="0" err="1" smtClean="0"/>
              <a:t>RegisterPhaserWeapon</a:t>
            </a:r>
            <a:r>
              <a:rPr lang="en-US" b="0" dirty="0" smtClean="0"/>
              <a:t> extension)</a:t>
            </a:r>
            <a:endParaRPr lang="en-US" b="0" dirty="0"/>
          </a:p>
          <a:p>
            <a:pPr marL="1084262" lvl="3" indent="0">
              <a:buNone/>
            </a:pPr>
            <a:endParaRPr lang="en-US" sz="1600" b="0" dirty="0" smtClean="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96527" y="2991862"/>
            <a:ext cx="5252182" cy="3946"/>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1101" y="2794571"/>
            <a:ext cx="1826141" cy="230832"/>
          </a:xfrm>
          <a:prstGeom prst="rect">
            <a:avLst/>
          </a:prstGeom>
          <a:noFill/>
        </p:spPr>
        <p:txBody>
          <a:bodyPr wrap="none" rtlCol="0">
            <a:spAutoFit/>
          </a:bodyPr>
          <a:lstStyle/>
          <a:p>
            <a:r>
              <a:rPr lang="en-US" sz="900" dirty="0" err="1" smtClean="0">
                <a:latin typeface="Arial" pitchFamily="34" charset="0"/>
                <a:cs typeface="Arial" pitchFamily="34" charset="0"/>
              </a:rPr>
              <a:t>WsfScenario</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WsfScenario</a:t>
            </a:r>
            <a:r>
              <a:rPr lang="en-US" sz="900" dirty="0" smtClean="0">
                <a:latin typeface="Arial" pitchFamily="34" charset="0"/>
                <a:cs typeface="Arial" pitchFamily="34" charset="0"/>
              </a:rPr>
              <a:t>(</a:t>
            </a:r>
            <a:r>
              <a:rPr lang="en-US" sz="900" b="1" dirty="0" smtClean="0">
                <a:solidFill>
                  <a:srgbClr val="0000CC"/>
                </a:solidFill>
                <a:latin typeface="Arial" pitchFamily="34" charset="0"/>
                <a:cs typeface="Arial" pitchFamily="34" charset="0"/>
              </a:rPr>
              <a:t>app</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24" name="Straight Arrow Connector 23"/>
          <p:cNvCxnSpPr/>
          <p:nvPr/>
        </p:nvCxnSpPr>
        <p:spPr>
          <a:xfrm>
            <a:off x="5648709" y="3200659"/>
            <a:ext cx="2847660"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594288" y="2995512"/>
            <a:ext cx="1242648" cy="230832"/>
          </a:xfrm>
          <a:prstGeom prst="rect">
            <a:avLst/>
          </a:prstGeom>
          <a:noFill/>
        </p:spPr>
        <p:txBody>
          <a:bodyPr wrap="none" rtlCol="0">
            <a:spAutoFit/>
          </a:bodyPr>
          <a:lstStyle/>
          <a:p>
            <a:r>
              <a:rPr lang="en-US" sz="900" dirty="0" err="1" smtClean="0">
                <a:latin typeface="Arial" pitchFamily="34" charset="0"/>
                <a:cs typeface="Arial" pitchFamily="34" charset="0"/>
              </a:rPr>
              <a:t>ScenarioCreated</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28" name="Straight Arrow Connector 27"/>
          <p:cNvCxnSpPr/>
          <p:nvPr/>
        </p:nvCxnSpPr>
        <p:spPr>
          <a:xfrm flipH="1">
            <a:off x="4284575" y="3587118"/>
            <a:ext cx="4211794"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7305578" y="3389118"/>
            <a:ext cx="1242648" cy="230832"/>
          </a:xfrm>
          <a:prstGeom prst="rect">
            <a:avLst/>
          </a:prstGeom>
          <a:noFill/>
        </p:spPr>
        <p:txBody>
          <a:bodyPr wrap="none" rtlCol="0">
            <a:spAutoFit/>
          </a:bodyPr>
          <a:lstStyle/>
          <a:p>
            <a:r>
              <a:rPr lang="en-US" sz="900" dirty="0" err="1" smtClean="0">
                <a:latin typeface="Arial" pitchFamily="34" charset="0"/>
                <a:cs typeface="Arial" pitchFamily="34" charset="0"/>
              </a:rPr>
              <a:t>ScenarioCreated</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a:off x="791101" y="1921910"/>
            <a:ext cx="4170005"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29" name="Down Arrow 28"/>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Tree>
    <p:extLst>
      <p:ext uri="{BB962C8B-B14F-4D97-AF65-F5344CB8AC3E}">
        <p14:creationId xmlns:p14="http://schemas.microsoft.com/office/powerpoint/2010/main" val="383479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13" grpId="0"/>
      <p:bldP spid="26" grpId="0"/>
      <p:bldP spid="31" grpId="0"/>
      <p:bldP spid="18" grpId="0" animBg="1"/>
      <p:bldP spid="19"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Connector 32"/>
          <p:cNvCxnSpPr/>
          <p:nvPr/>
        </p:nvCxnSpPr>
        <p:spPr>
          <a:xfrm>
            <a:off x="1670175" y="2760424"/>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2945524" y="2757746"/>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p:sp>
        <p:nvSpPr>
          <p:cNvPr id="2" name="Content Placeholder 1"/>
          <p:cNvSpPr>
            <a:spLocks noGrp="1"/>
          </p:cNvSpPr>
          <p:nvPr>
            <p:ph idx="1"/>
          </p:nvPr>
        </p:nvSpPr>
        <p:spPr>
          <a:xfrm>
            <a:off x="5807" y="3943872"/>
            <a:ext cx="9039339" cy="2669888"/>
          </a:xfrm>
        </p:spPr>
        <p:txBody>
          <a:bodyPr>
            <a:normAutofit fontScale="85000" lnSpcReduction="20000"/>
          </a:bodyPr>
          <a:lstStyle/>
          <a:p>
            <a:pPr marL="225425" indent="0">
              <a:buNone/>
            </a:pPr>
            <a:r>
              <a:rPr lang="en-US" dirty="0" smtClean="0"/>
              <a:t>Mission</a:t>
            </a:r>
            <a:r>
              <a:rPr lang="en-US" b="0" dirty="0" smtClean="0"/>
              <a:t> invokes </a:t>
            </a:r>
            <a:r>
              <a:rPr lang="en-US" dirty="0" err="1" smtClean="0">
                <a:solidFill>
                  <a:srgbClr val="0000CC"/>
                </a:solidFill>
              </a:rPr>
              <a:t>app</a:t>
            </a:r>
            <a:r>
              <a:rPr lang="en-US" b="0" dirty="0" err="1" smtClean="0"/>
              <a:t>.</a:t>
            </a:r>
            <a:r>
              <a:rPr lang="en-US" dirty="0" err="1" smtClean="0"/>
              <a:t>WsfStandardApplication</a:t>
            </a:r>
            <a:r>
              <a:rPr lang="en-US" b="0" dirty="0" smtClean="0"/>
              <a:t>::</a:t>
            </a:r>
            <a:r>
              <a:rPr lang="en-US" dirty="0" err="1" smtClean="0"/>
              <a:t>ProcessInputFiles</a:t>
            </a:r>
            <a:r>
              <a:rPr lang="en-US" b="0" dirty="0" smtClean="0"/>
              <a:t>()</a:t>
            </a:r>
            <a:endParaRPr lang="en-US" b="0" dirty="0"/>
          </a:p>
          <a:p>
            <a:pPr marL="568325" indent="-279400">
              <a:tabLst>
                <a:tab pos="688975" algn="l"/>
                <a:tab pos="914400" algn="l"/>
                <a:tab pos="1146175" algn="l"/>
                <a:tab pos="1371600" algn="l"/>
                <a:tab pos="1603375" algn="l"/>
                <a:tab pos="1828800" algn="l"/>
                <a:tab pos="2060575" algn="l"/>
                <a:tab pos="2286000" algn="l"/>
              </a:tabLst>
            </a:pPr>
            <a:r>
              <a:rPr lang="en-US" b="0" dirty="0"/>
              <a:t>w</a:t>
            </a:r>
            <a:r>
              <a:rPr lang="en-US" b="0" dirty="0" smtClean="0"/>
              <a:t>hich invokes </a:t>
            </a:r>
            <a:r>
              <a:rPr lang="en-US" dirty="0" err="1" smtClean="0"/>
              <a:t>WsfScenario</a:t>
            </a:r>
            <a:r>
              <a:rPr lang="en-US" b="0" dirty="0" smtClean="0"/>
              <a:t>::</a:t>
            </a:r>
            <a:r>
              <a:rPr lang="en-US" dirty="0" err="1" smtClean="0"/>
              <a:t>LoadFromFile</a:t>
            </a:r>
            <a:r>
              <a:rPr lang="en-US" b="0" dirty="0" smtClean="0"/>
              <a:t>()</a:t>
            </a:r>
          </a:p>
          <a:p>
            <a:pPr marL="517525" lvl="1" indent="0">
              <a:buNone/>
              <a:tabLst>
                <a:tab pos="914400" algn="l"/>
                <a:tab pos="1146175" algn="l"/>
                <a:tab pos="1371600" algn="l"/>
                <a:tab pos="1603375" algn="l"/>
                <a:tab pos="1828800" algn="l"/>
                <a:tab pos="2060575" algn="l"/>
                <a:tab pos="2286000" algn="l"/>
              </a:tabLst>
            </a:pPr>
            <a:r>
              <a:rPr lang="en-US" b="0" dirty="0"/>
              <a:t>	</a:t>
            </a:r>
            <a:r>
              <a:rPr lang="en-US" b="0" dirty="0" smtClean="0">
                <a:solidFill>
                  <a:srgbClr val="0000CC"/>
                </a:solidFill>
              </a:rPr>
              <a:t>For each command in input</a:t>
            </a:r>
            <a:r>
              <a:rPr lang="en-US" b="0" dirty="0" smtClean="0"/>
              <a:t>, </a:t>
            </a:r>
          </a:p>
          <a:p>
            <a:pPr marL="1203325" lvl="2" indent="-288925">
              <a:tabLst>
                <a:tab pos="914400" algn="l"/>
                <a:tab pos="1146175" algn="l"/>
                <a:tab pos="1376363" algn="l"/>
                <a:tab pos="1603375" algn="l"/>
                <a:tab pos="1828800" algn="l"/>
                <a:tab pos="2060575" algn="l"/>
                <a:tab pos="2286000" algn="l"/>
              </a:tabLst>
            </a:pPr>
            <a:r>
              <a:rPr lang="en-US" b="0" dirty="0"/>
              <a:t>I</a:t>
            </a:r>
            <a:r>
              <a:rPr lang="en-US" b="0" dirty="0" smtClean="0"/>
              <a:t>nvoke each of the core classes’ </a:t>
            </a:r>
            <a:r>
              <a:rPr lang="en-US" dirty="0" err="1" smtClean="0"/>
              <a:t>ProcessInput</a:t>
            </a:r>
            <a:r>
              <a:rPr lang="en-US" dirty="0" smtClean="0"/>
              <a:t>()</a:t>
            </a:r>
            <a:r>
              <a:rPr lang="en-US" b="0" dirty="0" smtClean="0"/>
              <a:t> methods</a:t>
            </a:r>
          </a:p>
          <a:p>
            <a:pPr marL="1544638" lvl="3" indent="-288925">
              <a:tabLst>
                <a:tab pos="914400" algn="l"/>
                <a:tab pos="1146175" algn="l"/>
                <a:tab pos="1376363" algn="l"/>
                <a:tab pos="1603375" algn="l"/>
                <a:tab pos="1828800" algn="l"/>
                <a:tab pos="2060575" algn="l"/>
                <a:tab pos="2286000" algn="l"/>
              </a:tabLst>
            </a:pPr>
            <a:r>
              <a:rPr lang="en-US" b="0" dirty="0" smtClean="0"/>
              <a:t>Invokes the </a:t>
            </a:r>
            <a:r>
              <a:rPr lang="en-US" dirty="0" err="1" smtClean="0"/>
              <a:t>PhaserWeapon</a:t>
            </a:r>
            <a:r>
              <a:rPr lang="en-US" b="0" dirty="0" smtClean="0"/>
              <a:t>::</a:t>
            </a:r>
            <a:r>
              <a:rPr lang="en-US" dirty="0" err="1" smtClean="0"/>
              <a:t>ProcessInput</a:t>
            </a:r>
            <a:r>
              <a:rPr lang="en-US" b="0" dirty="0" smtClean="0"/>
              <a:t>() to handle </a:t>
            </a:r>
            <a:r>
              <a:rPr lang="en-US" dirty="0" err="1" smtClean="0"/>
              <a:t>PhaserWeapon</a:t>
            </a:r>
            <a:r>
              <a:rPr lang="en-US" b="0" dirty="0" smtClean="0"/>
              <a:t> commands</a:t>
            </a:r>
          </a:p>
          <a:p>
            <a:pPr marL="1544638" lvl="3" indent="-288925">
              <a:tabLst>
                <a:tab pos="914400" algn="l"/>
                <a:tab pos="1146175" algn="l"/>
                <a:tab pos="1376363" algn="l"/>
                <a:tab pos="1603375" algn="l"/>
                <a:tab pos="1828800" algn="l"/>
                <a:tab pos="2060575" algn="l"/>
                <a:tab pos="2286000" algn="l"/>
              </a:tabLst>
            </a:pPr>
            <a:r>
              <a:rPr lang="en-US" b="0" dirty="0" smtClean="0"/>
              <a:t>Invokes the </a:t>
            </a:r>
            <a:r>
              <a:rPr lang="en-US" dirty="0" err="1" smtClean="0"/>
              <a:t>PhaserLethality</a:t>
            </a:r>
            <a:r>
              <a:rPr lang="en-US" b="0" dirty="0" smtClean="0"/>
              <a:t>::</a:t>
            </a:r>
            <a:r>
              <a:rPr lang="en-US" dirty="0" err="1" smtClean="0"/>
              <a:t>ProcessInput</a:t>
            </a:r>
            <a:r>
              <a:rPr lang="en-US" b="0" dirty="0" smtClean="0"/>
              <a:t>() to handle </a:t>
            </a:r>
            <a:r>
              <a:rPr lang="en-US" sz="1600" dirty="0" err="1" smtClean="0"/>
              <a:t>damage_rate</a:t>
            </a:r>
            <a:r>
              <a:rPr lang="en-US" b="0" dirty="0" smtClean="0"/>
              <a:t> commands</a:t>
            </a:r>
            <a:endParaRPr lang="en-US" b="0" dirty="0"/>
          </a:p>
          <a:p>
            <a:pPr marL="1203325" lvl="2" indent="-288925">
              <a:tabLst>
                <a:tab pos="914400" algn="l"/>
                <a:tab pos="1146175" algn="l"/>
                <a:tab pos="1376363" algn="l"/>
                <a:tab pos="1603375" algn="l"/>
                <a:tab pos="1828800" algn="l"/>
                <a:tab pos="2060575" algn="l"/>
                <a:tab pos="2286000" algn="l"/>
              </a:tabLst>
            </a:pPr>
            <a:r>
              <a:rPr lang="en-US" b="0" dirty="0" smtClean="0"/>
              <a:t>Invoke each registered scenario extension’s </a:t>
            </a:r>
            <a:r>
              <a:rPr lang="en-US" dirty="0" err="1" smtClean="0"/>
              <a:t>ProcessInput</a:t>
            </a:r>
            <a:r>
              <a:rPr lang="en-US" b="0" dirty="0" smtClean="0"/>
              <a:t>() – has no effect since there is no Scenario extension defined for </a:t>
            </a:r>
            <a:r>
              <a:rPr lang="en-US" b="0" dirty="0" err="1" smtClean="0"/>
              <a:t>phasers</a:t>
            </a:r>
            <a:endParaRPr lang="en-US" b="0" dirty="0" smtClean="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96527" y="2964566"/>
            <a:ext cx="8099842" cy="365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91101" y="2767275"/>
            <a:ext cx="2473754"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ProcessInputFiles</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24" name="Straight Arrow Connector 23"/>
          <p:cNvCxnSpPr/>
          <p:nvPr/>
        </p:nvCxnSpPr>
        <p:spPr>
          <a:xfrm flipH="1">
            <a:off x="5641756" y="3226477"/>
            <a:ext cx="2847660"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715821" y="2995386"/>
            <a:ext cx="1806905" cy="230832"/>
          </a:xfrm>
          <a:prstGeom prst="rect">
            <a:avLst/>
          </a:prstGeom>
          <a:noFill/>
        </p:spPr>
        <p:txBody>
          <a:bodyPr wrap="none" rtlCol="0">
            <a:spAutoFit/>
          </a:bodyPr>
          <a:lstStyle/>
          <a:p>
            <a:r>
              <a:rPr lang="en-US" sz="900" dirty="0" err="1" smtClean="0">
                <a:latin typeface="Arial" pitchFamily="34" charset="0"/>
                <a:cs typeface="Arial" pitchFamily="34" charset="0"/>
              </a:rPr>
              <a:t>WsfScenario</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LoadFromFile</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791101" y="1921910"/>
            <a:ext cx="4170005"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a:spLocks noChangeAspect="1"/>
          </p:cNvSpPr>
          <p:nvPr/>
        </p:nvSpPr>
        <p:spPr>
          <a:xfrm>
            <a:off x="2319774" y="2596581"/>
            <a:ext cx="1225296" cy="168700"/>
          </a:xfrm>
          <a:prstGeom prst="rect">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b="1" dirty="0" err="1" smtClean="0">
                <a:solidFill>
                  <a:schemeClr val="tx1"/>
                </a:solidFill>
              </a:rPr>
              <a:t>PhaserWeapon</a:t>
            </a:r>
            <a:endParaRPr lang="en-US" sz="700" b="1" dirty="0">
              <a:solidFill>
                <a:schemeClr val="tx1"/>
              </a:solidFill>
            </a:endParaRPr>
          </a:p>
        </p:txBody>
      </p:sp>
      <p:cxnSp>
        <p:nvCxnSpPr>
          <p:cNvPr id="43" name="Straight Arrow Connector 42"/>
          <p:cNvCxnSpPr/>
          <p:nvPr/>
        </p:nvCxnSpPr>
        <p:spPr>
          <a:xfrm flipH="1">
            <a:off x="2945524" y="3305972"/>
            <a:ext cx="2703186"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3762732" y="3067755"/>
            <a:ext cx="1947969" cy="230832"/>
          </a:xfrm>
          <a:prstGeom prst="rect">
            <a:avLst/>
          </a:prstGeom>
          <a:noFill/>
        </p:spPr>
        <p:txBody>
          <a:bodyPr wrap="none" rtlCol="0">
            <a:spAutoFit/>
          </a:bodyPr>
          <a:lstStyle/>
          <a:p>
            <a:r>
              <a:rPr lang="en-US" sz="900" dirty="0" err="1" smtClean="0">
                <a:latin typeface="Arial" pitchFamily="34" charset="0"/>
                <a:cs typeface="Arial" pitchFamily="34" charset="0"/>
              </a:rPr>
              <a:t>PhaserWeapon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ProcessInput</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45" name="Straight Arrow Connector 44"/>
          <p:cNvCxnSpPr/>
          <p:nvPr/>
        </p:nvCxnSpPr>
        <p:spPr>
          <a:xfrm flipH="1">
            <a:off x="1670175" y="3539690"/>
            <a:ext cx="3978536" cy="14298"/>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778019" y="3317809"/>
            <a:ext cx="1909497" cy="230832"/>
          </a:xfrm>
          <a:prstGeom prst="rect">
            <a:avLst/>
          </a:prstGeom>
          <a:noFill/>
        </p:spPr>
        <p:txBody>
          <a:bodyPr wrap="none" rtlCol="0">
            <a:spAutoFit/>
          </a:bodyPr>
          <a:lstStyle/>
          <a:p>
            <a:r>
              <a:rPr lang="en-US" sz="900" dirty="0" err="1" smtClean="0">
                <a:latin typeface="Arial" pitchFamily="34" charset="0"/>
                <a:cs typeface="Arial" pitchFamily="34" charset="0"/>
              </a:rPr>
              <a:t>PhaserLethality</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ProcessInput</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29" name="Rectangle 28"/>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30" name="Down Arrow 29"/>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
        <p:nvSpPr>
          <p:cNvPr id="31" name="Rectangle 30"/>
          <p:cNvSpPr>
            <a:spLocks noChangeAspect="1"/>
          </p:cNvSpPr>
          <p:nvPr/>
        </p:nvSpPr>
        <p:spPr>
          <a:xfrm>
            <a:off x="1044430" y="2598068"/>
            <a:ext cx="1225296" cy="174243"/>
          </a:xfrm>
          <a:prstGeom prst="rect">
            <a:avLst/>
          </a:prstGeom>
          <a:solidFill>
            <a:srgbClr val="92D05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b="1" dirty="0" err="1" smtClean="0">
                <a:solidFill>
                  <a:schemeClr val="tx1"/>
                </a:solidFill>
              </a:rPr>
              <a:t>PhaserLethality</a:t>
            </a:r>
            <a:endParaRPr lang="en-US" sz="700" b="1" dirty="0">
              <a:solidFill>
                <a:schemeClr val="tx1"/>
              </a:solidFill>
            </a:endParaRPr>
          </a:p>
        </p:txBody>
      </p:sp>
      <p:sp>
        <p:nvSpPr>
          <p:cNvPr id="5" name="Rectangle 4"/>
          <p:cNvSpPr/>
          <p:nvPr/>
        </p:nvSpPr>
        <p:spPr>
          <a:xfrm>
            <a:off x="1363579" y="6427537"/>
            <a:ext cx="6614695" cy="4304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98487" y="6378462"/>
            <a:ext cx="8560312" cy="415498"/>
          </a:xfrm>
          <a:prstGeom prst="rect">
            <a:avLst/>
          </a:prstGeom>
          <a:noFill/>
        </p:spPr>
        <p:txBody>
          <a:bodyPr wrap="square" bIns="0" rtlCol="0">
            <a:spAutoFit/>
          </a:bodyPr>
          <a:lstStyle/>
          <a:p>
            <a:r>
              <a:rPr lang="en-US" sz="1200" dirty="0">
                <a:solidFill>
                  <a:srgbClr val="0DAEFF"/>
                </a:solidFill>
                <a:latin typeface="Arial" pitchFamily="34" charset="0"/>
                <a:cs typeface="Arial" pitchFamily="34" charset="0"/>
              </a:rPr>
              <a:t>Note:  </a:t>
            </a:r>
            <a:r>
              <a:rPr lang="en-US" sz="1200" dirty="0" smtClean="0">
                <a:solidFill>
                  <a:srgbClr val="0DAEFF"/>
                </a:solidFill>
                <a:latin typeface="Arial" pitchFamily="34" charset="0"/>
                <a:cs typeface="Arial" pitchFamily="34" charset="0"/>
              </a:rPr>
              <a:t>In the scenario input files, a </a:t>
            </a:r>
            <a:r>
              <a:rPr lang="en-US" sz="1200" dirty="0" err="1" smtClean="0">
                <a:solidFill>
                  <a:srgbClr val="0DAEFF"/>
                </a:solidFill>
                <a:latin typeface="Arial" pitchFamily="34" charset="0"/>
                <a:cs typeface="Arial" pitchFamily="34" charset="0"/>
              </a:rPr>
              <a:t>PhaserWeapon</a:t>
            </a:r>
            <a:r>
              <a:rPr lang="en-US" sz="1200" dirty="0" smtClean="0">
                <a:solidFill>
                  <a:srgbClr val="0DAEFF"/>
                </a:solidFill>
                <a:latin typeface="Arial" pitchFamily="34" charset="0"/>
                <a:cs typeface="Arial" pitchFamily="34" charset="0"/>
              </a:rPr>
              <a:t> object is </a:t>
            </a:r>
            <a:r>
              <a:rPr lang="en-US" sz="1200" dirty="0">
                <a:solidFill>
                  <a:srgbClr val="0DAEFF"/>
                </a:solidFill>
                <a:latin typeface="Arial" pitchFamily="34" charset="0"/>
                <a:cs typeface="Arial" pitchFamily="34" charset="0"/>
              </a:rPr>
              <a:t>created when a </a:t>
            </a:r>
            <a:r>
              <a:rPr lang="en-US" sz="1200" dirty="0" smtClean="0">
                <a:solidFill>
                  <a:srgbClr val="0DAEFF"/>
                </a:solidFill>
                <a:latin typeface="Arial" pitchFamily="34" charset="0"/>
                <a:cs typeface="Arial" pitchFamily="34" charset="0"/>
              </a:rPr>
              <a:t>weapon block for a PHASER_WEAPON type is </a:t>
            </a:r>
            <a:r>
              <a:rPr lang="en-US" sz="1200" dirty="0" err="1" smtClean="0">
                <a:solidFill>
                  <a:srgbClr val="0DAEFF"/>
                </a:solidFill>
                <a:latin typeface="Arial" pitchFamily="34" charset="0"/>
                <a:cs typeface="Arial" pitchFamily="34" charset="0"/>
              </a:rPr>
              <a:t>encoutered</a:t>
            </a:r>
            <a:r>
              <a:rPr lang="en-US" sz="1200" dirty="0" smtClean="0">
                <a:solidFill>
                  <a:srgbClr val="0DAEFF"/>
                </a:solidFill>
                <a:latin typeface="Arial" pitchFamily="34" charset="0"/>
                <a:cs typeface="Arial" pitchFamily="34" charset="0"/>
              </a:rPr>
              <a:t>, and a </a:t>
            </a:r>
            <a:r>
              <a:rPr lang="en-US" sz="1200" dirty="0" err="1" smtClean="0">
                <a:solidFill>
                  <a:srgbClr val="0DAEFF"/>
                </a:solidFill>
                <a:latin typeface="Arial" pitchFamily="34" charset="0"/>
                <a:cs typeface="Arial" pitchFamily="34" charset="0"/>
              </a:rPr>
              <a:t>PhaserLethality</a:t>
            </a:r>
            <a:r>
              <a:rPr lang="en-US" sz="1200" dirty="0" smtClean="0">
                <a:solidFill>
                  <a:srgbClr val="0DAEFF"/>
                </a:solidFill>
                <a:latin typeface="Arial" pitchFamily="34" charset="0"/>
                <a:cs typeface="Arial" pitchFamily="34" charset="0"/>
              </a:rPr>
              <a:t> object is created when a </a:t>
            </a:r>
            <a:r>
              <a:rPr lang="en-US" sz="1200" dirty="0" err="1" smtClean="0">
                <a:solidFill>
                  <a:srgbClr val="0DAEFF"/>
                </a:solidFill>
                <a:latin typeface="Arial" pitchFamily="34" charset="0"/>
                <a:cs typeface="Arial" pitchFamily="34" charset="0"/>
              </a:rPr>
              <a:t>weapon_effects</a:t>
            </a:r>
            <a:r>
              <a:rPr lang="en-US" sz="1200" dirty="0" smtClean="0">
                <a:solidFill>
                  <a:srgbClr val="0DAEFF"/>
                </a:solidFill>
                <a:latin typeface="Arial" pitchFamily="34" charset="0"/>
                <a:cs typeface="Arial" pitchFamily="34" charset="0"/>
              </a:rPr>
              <a:t> for a PHASER_LETHALITY type is encountered</a:t>
            </a:r>
            <a:endParaRPr lang="en-US" sz="1200" dirty="0">
              <a:solidFill>
                <a:srgbClr val="0DAEFF"/>
              </a:solidFill>
              <a:latin typeface="Arial" pitchFamily="34" charset="0"/>
              <a:cs typeface="Arial" pitchFamily="34" charset="0"/>
            </a:endParaRPr>
          </a:p>
        </p:txBody>
      </p:sp>
      <p:cxnSp>
        <p:nvCxnSpPr>
          <p:cNvPr id="35" name="Straight Connector 34"/>
          <p:cNvCxnSpPr/>
          <p:nvPr/>
        </p:nvCxnSpPr>
        <p:spPr>
          <a:xfrm>
            <a:off x="2892047" y="1912871"/>
            <a:ext cx="0" cy="4572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H="1">
            <a:off x="4284568" y="3792854"/>
            <a:ext cx="1364136" cy="0"/>
          </a:xfrm>
          <a:prstGeom prst="straightConnector1">
            <a:avLst/>
          </a:prstGeom>
          <a:ln>
            <a:solidFill>
              <a:srgbClr val="0000CC"/>
            </a:solidFill>
            <a:prstDash val="solid"/>
            <a:tailEnd type="non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4657895" y="3575670"/>
            <a:ext cx="1050288" cy="230832"/>
          </a:xfrm>
          <a:prstGeom prst="rect">
            <a:avLst/>
          </a:prstGeom>
          <a:noFill/>
        </p:spPr>
        <p:txBody>
          <a:bodyPr wrap="none" rtlCol="0">
            <a:spAutoFit/>
          </a:bodyPr>
          <a:lstStyle/>
          <a:p>
            <a:r>
              <a:rPr lang="en-US" sz="900" dirty="0" err="1" smtClean="0">
                <a:latin typeface="Arial" pitchFamily="34" charset="0"/>
                <a:cs typeface="Arial" pitchFamily="34" charset="0"/>
              </a:rPr>
              <a:t>ProcessInput</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39" name="Straight Arrow Connector 38"/>
          <p:cNvCxnSpPr/>
          <p:nvPr/>
        </p:nvCxnSpPr>
        <p:spPr>
          <a:xfrm flipH="1">
            <a:off x="1233726" y="3792277"/>
            <a:ext cx="3044952" cy="0"/>
          </a:xfrm>
          <a:prstGeom prst="straightConnector1">
            <a:avLst/>
          </a:prstGeom>
          <a:ln>
            <a:solidFill>
              <a:srgbClr val="0000CC"/>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1267326" y="2147884"/>
            <a:ext cx="1627632" cy="0"/>
          </a:xfrm>
          <a:prstGeom prst="straightConnector1">
            <a:avLst/>
          </a:prstGeom>
          <a:ln>
            <a:solidFill>
              <a:srgbClr val="0000CC"/>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Freeform 8"/>
          <p:cNvSpPr/>
          <p:nvPr/>
        </p:nvSpPr>
        <p:spPr>
          <a:xfrm>
            <a:off x="817713" y="2149561"/>
            <a:ext cx="449613" cy="1642751"/>
          </a:xfrm>
          <a:custGeom>
            <a:avLst/>
            <a:gdLst>
              <a:gd name="connsiteX0" fmla="*/ 422876 w 449613"/>
              <a:gd name="connsiteY0" fmla="*/ 1641723 h 1642751"/>
              <a:gd name="connsiteX1" fmla="*/ 278498 w 449613"/>
              <a:gd name="connsiteY1" fmla="*/ 1641723 h 1642751"/>
              <a:gd name="connsiteX2" fmla="*/ 134119 w 449613"/>
              <a:gd name="connsiteY2" fmla="*/ 1631028 h 1642751"/>
              <a:gd name="connsiteX3" fmla="*/ 91340 w 449613"/>
              <a:gd name="connsiteY3" fmla="*/ 1582902 h 1642751"/>
              <a:gd name="connsiteX4" fmla="*/ 64603 w 449613"/>
              <a:gd name="connsiteY4" fmla="*/ 1427828 h 1642751"/>
              <a:gd name="connsiteX5" fmla="*/ 434 w 449613"/>
              <a:gd name="connsiteY5" fmla="*/ 738018 h 1642751"/>
              <a:gd name="connsiteX6" fmla="*/ 43213 w 449613"/>
              <a:gd name="connsiteY6" fmla="*/ 417176 h 1642751"/>
              <a:gd name="connsiteX7" fmla="*/ 166203 w 449613"/>
              <a:gd name="connsiteY7" fmla="*/ 58902 h 1642751"/>
              <a:gd name="connsiteX8" fmla="*/ 353361 w 449613"/>
              <a:gd name="connsiteY8" fmla="*/ 5428 h 1642751"/>
              <a:gd name="connsiteX9" fmla="*/ 449613 w 449613"/>
              <a:gd name="connsiteY9" fmla="*/ 5428 h 1642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9613" h="1642751">
                <a:moveTo>
                  <a:pt x="422876" y="1641723"/>
                </a:moveTo>
                <a:cubicBezTo>
                  <a:pt x="374750" y="1642614"/>
                  <a:pt x="326624" y="1643505"/>
                  <a:pt x="278498" y="1641723"/>
                </a:cubicBezTo>
                <a:cubicBezTo>
                  <a:pt x="230372" y="1639941"/>
                  <a:pt x="165312" y="1640831"/>
                  <a:pt x="134119" y="1631028"/>
                </a:cubicBezTo>
                <a:cubicBezTo>
                  <a:pt x="102926" y="1621225"/>
                  <a:pt x="102926" y="1616769"/>
                  <a:pt x="91340" y="1582902"/>
                </a:cubicBezTo>
                <a:cubicBezTo>
                  <a:pt x="79754" y="1549035"/>
                  <a:pt x="79754" y="1568642"/>
                  <a:pt x="64603" y="1427828"/>
                </a:cubicBezTo>
                <a:cubicBezTo>
                  <a:pt x="49452" y="1287014"/>
                  <a:pt x="3999" y="906460"/>
                  <a:pt x="434" y="738018"/>
                </a:cubicBezTo>
                <a:cubicBezTo>
                  <a:pt x="-3131" y="569576"/>
                  <a:pt x="15585" y="530362"/>
                  <a:pt x="43213" y="417176"/>
                </a:cubicBezTo>
                <a:cubicBezTo>
                  <a:pt x="70841" y="303990"/>
                  <a:pt x="114512" y="127526"/>
                  <a:pt x="166203" y="58902"/>
                </a:cubicBezTo>
                <a:cubicBezTo>
                  <a:pt x="217894" y="-9722"/>
                  <a:pt x="306126" y="14340"/>
                  <a:pt x="353361" y="5428"/>
                </a:cubicBezTo>
                <a:cubicBezTo>
                  <a:pt x="400596" y="-3484"/>
                  <a:pt x="439810" y="81"/>
                  <a:pt x="449613" y="5428"/>
                </a:cubicBezTo>
              </a:path>
            </a:pathLst>
          </a:custGeom>
          <a:noFill/>
          <a:ln w="9525">
            <a:solidFill>
              <a:srgbClr val="0000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799192" y="4361855"/>
            <a:ext cx="2337178" cy="738664"/>
          </a:xfrm>
          <a:prstGeom prst="rect">
            <a:avLst/>
          </a:prstGeom>
          <a:noFill/>
        </p:spPr>
        <p:txBody>
          <a:bodyPr wrap="none" lIns="0" rIns="0" rtlCol="0">
            <a:spAutoFit/>
          </a:bodyPr>
          <a:lstStyle/>
          <a:p>
            <a:r>
              <a:rPr lang="en-US" sz="1400" dirty="0" smtClean="0">
                <a:solidFill>
                  <a:srgbClr val="C00000"/>
                </a:solidFill>
                <a:latin typeface="Arial" pitchFamily="34" charset="0"/>
                <a:cs typeface="Arial" pitchFamily="34" charset="0"/>
              </a:rPr>
              <a:t>This happens because these </a:t>
            </a:r>
          </a:p>
          <a:p>
            <a:r>
              <a:rPr lang="en-US" sz="1400" dirty="0" smtClean="0">
                <a:solidFill>
                  <a:srgbClr val="C00000"/>
                </a:solidFill>
                <a:latin typeface="Arial" pitchFamily="34" charset="0"/>
                <a:cs typeface="Arial" pitchFamily="34" charset="0"/>
              </a:rPr>
              <a:t>classes are derived from </a:t>
            </a:r>
          </a:p>
          <a:p>
            <a:r>
              <a:rPr lang="en-US" sz="1400" dirty="0" smtClean="0">
                <a:solidFill>
                  <a:srgbClr val="C00000"/>
                </a:solidFill>
                <a:latin typeface="Arial" pitchFamily="34" charset="0"/>
                <a:cs typeface="Arial" pitchFamily="34" charset="0"/>
              </a:rPr>
              <a:t>core classes</a:t>
            </a:r>
            <a:endParaRPr lang="en-US" sz="1400" dirty="0">
              <a:solidFill>
                <a:srgbClr val="C00000"/>
              </a:solidFill>
              <a:latin typeface="Arial" pitchFamily="34" charset="0"/>
              <a:cs typeface="Arial" pitchFamily="34" charset="0"/>
            </a:endParaRPr>
          </a:p>
        </p:txBody>
      </p:sp>
      <p:sp>
        <p:nvSpPr>
          <p:cNvPr id="10" name="Freeform 9"/>
          <p:cNvSpPr/>
          <p:nvPr/>
        </p:nvSpPr>
        <p:spPr>
          <a:xfrm>
            <a:off x="5454808" y="4950746"/>
            <a:ext cx="3064794" cy="606820"/>
          </a:xfrm>
          <a:custGeom>
            <a:avLst/>
            <a:gdLst>
              <a:gd name="connsiteX0" fmla="*/ 2406868 w 3064794"/>
              <a:gd name="connsiteY0" fmla="*/ 0 h 606820"/>
              <a:gd name="connsiteX1" fmla="*/ 2947933 w 3064794"/>
              <a:gd name="connsiteY1" fmla="*/ 113623 h 606820"/>
              <a:gd name="connsiteX2" fmla="*/ 3061556 w 3064794"/>
              <a:gd name="connsiteY2" fmla="*/ 357103 h 606820"/>
              <a:gd name="connsiteX3" fmla="*/ 2877594 w 3064794"/>
              <a:gd name="connsiteY3" fmla="*/ 573529 h 606820"/>
              <a:gd name="connsiteX4" fmla="*/ 2033533 w 3064794"/>
              <a:gd name="connsiteY4" fmla="*/ 605992 h 606820"/>
              <a:gd name="connsiteX5" fmla="*/ 318356 w 3064794"/>
              <a:gd name="connsiteY5" fmla="*/ 595171 h 606820"/>
              <a:gd name="connsiteX6" fmla="*/ 4539 w 3064794"/>
              <a:gd name="connsiteY6" fmla="*/ 519422 h 606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64794" h="606820">
                <a:moveTo>
                  <a:pt x="2406868" y="0"/>
                </a:moveTo>
                <a:cubicBezTo>
                  <a:pt x="2622843" y="27053"/>
                  <a:pt x="2838818" y="54106"/>
                  <a:pt x="2947933" y="113623"/>
                </a:cubicBezTo>
                <a:cubicBezTo>
                  <a:pt x="3057048" y="173140"/>
                  <a:pt x="3073279" y="280452"/>
                  <a:pt x="3061556" y="357103"/>
                </a:cubicBezTo>
                <a:cubicBezTo>
                  <a:pt x="3049833" y="433754"/>
                  <a:pt x="3048931" y="532047"/>
                  <a:pt x="2877594" y="573529"/>
                </a:cubicBezTo>
                <a:cubicBezTo>
                  <a:pt x="2706257" y="615011"/>
                  <a:pt x="2033533" y="605992"/>
                  <a:pt x="2033533" y="605992"/>
                </a:cubicBezTo>
                <a:lnTo>
                  <a:pt x="318356" y="595171"/>
                </a:lnTo>
                <a:cubicBezTo>
                  <a:pt x="-19810" y="580743"/>
                  <a:pt x="-7636" y="550082"/>
                  <a:pt x="4539" y="519422"/>
                </a:cubicBezTo>
              </a:path>
            </a:pathLst>
          </a:custGeom>
          <a:noFill/>
          <a:ln w="158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p:cNvSpPr/>
          <p:nvPr/>
        </p:nvSpPr>
        <p:spPr>
          <a:xfrm>
            <a:off x="5480989" y="5550616"/>
            <a:ext cx="2104744" cy="168442"/>
          </a:xfrm>
          <a:custGeom>
            <a:avLst/>
            <a:gdLst>
              <a:gd name="connsiteX0" fmla="*/ 2104744 w 2104744"/>
              <a:gd name="connsiteY0" fmla="*/ 6123 h 168442"/>
              <a:gd name="connsiteX1" fmla="*/ 1406770 w 2104744"/>
              <a:gd name="connsiteY1" fmla="*/ 712 h 168442"/>
              <a:gd name="connsiteX2" fmla="*/ 865704 w 2104744"/>
              <a:gd name="connsiteY2" fmla="*/ 6123 h 168442"/>
              <a:gd name="connsiteX3" fmla="*/ 173141 w 2104744"/>
              <a:gd name="connsiteY3" fmla="*/ 54819 h 168442"/>
              <a:gd name="connsiteX4" fmla="*/ 0 w 2104744"/>
              <a:gd name="connsiteY4" fmla="*/ 168442 h 1684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04744" h="168442">
                <a:moveTo>
                  <a:pt x="2104744" y="6123"/>
                </a:moveTo>
                <a:lnTo>
                  <a:pt x="1406770" y="712"/>
                </a:lnTo>
                <a:cubicBezTo>
                  <a:pt x="1200263" y="712"/>
                  <a:pt x="1071309" y="-2895"/>
                  <a:pt x="865704" y="6123"/>
                </a:cubicBezTo>
                <a:cubicBezTo>
                  <a:pt x="660099" y="15141"/>
                  <a:pt x="317425" y="27766"/>
                  <a:pt x="173141" y="54819"/>
                </a:cubicBezTo>
                <a:cubicBezTo>
                  <a:pt x="28857" y="81872"/>
                  <a:pt x="28857" y="154014"/>
                  <a:pt x="0" y="168442"/>
                </a:cubicBezTo>
              </a:path>
            </a:pathLst>
          </a:custGeom>
          <a:noFill/>
          <a:ln w="158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9822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5" end="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6" end="6"/>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44" grpId="0"/>
      <p:bldP spid="46" grpId="0"/>
      <p:bldP spid="5" grpId="0" animBg="1"/>
      <p:bldP spid="3" grpId="0"/>
      <p:bldP spid="38" grpId="0"/>
      <p:bldP spid="9" grpId="0" animBg="1"/>
      <p:bldP spid="7" grpId="0"/>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p:sp>
        <p:nvSpPr>
          <p:cNvPr id="2" name="Content Placeholder 1"/>
          <p:cNvSpPr>
            <a:spLocks noGrp="1"/>
          </p:cNvSpPr>
          <p:nvPr>
            <p:ph idx="1"/>
          </p:nvPr>
        </p:nvSpPr>
        <p:spPr>
          <a:xfrm>
            <a:off x="6092" y="3952530"/>
            <a:ext cx="8876871" cy="1801659"/>
          </a:xfrm>
        </p:spPr>
        <p:txBody>
          <a:bodyPr>
            <a:normAutofit fontScale="85000" lnSpcReduction="20000"/>
          </a:bodyPr>
          <a:lstStyle/>
          <a:p>
            <a:pPr marL="225425" indent="0">
              <a:buNone/>
            </a:pPr>
            <a:r>
              <a:rPr lang="en-US" b="0" dirty="0" smtClean="0"/>
              <a:t>Mission invokes </a:t>
            </a:r>
            <a:r>
              <a:rPr lang="en-US" dirty="0" err="1" smtClean="0">
                <a:solidFill>
                  <a:srgbClr val="0000CC"/>
                </a:solidFill>
              </a:rPr>
              <a:t>app</a:t>
            </a:r>
            <a:r>
              <a:rPr lang="en-US" b="0" dirty="0" err="1" smtClean="0"/>
              <a:t>.</a:t>
            </a:r>
            <a:r>
              <a:rPr lang="en-US" dirty="0" err="1" smtClean="0"/>
              <a:t>WsfStandardApplication</a:t>
            </a:r>
            <a:r>
              <a:rPr lang="en-US" b="0" dirty="0" smtClean="0"/>
              <a:t>::</a:t>
            </a:r>
            <a:r>
              <a:rPr lang="en-US" dirty="0" err="1" smtClean="0"/>
              <a:t>ProcessInputFiles</a:t>
            </a:r>
            <a:r>
              <a:rPr lang="en-US" b="0" dirty="0" smtClean="0"/>
              <a:t>()</a:t>
            </a:r>
            <a:endParaRPr lang="en-US" b="0" dirty="0"/>
          </a:p>
          <a:p>
            <a:pPr marL="574675" indent="-287338">
              <a:tabLst>
                <a:tab pos="914400" algn="l"/>
                <a:tab pos="1146175" algn="l"/>
                <a:tab pos="1371600" algn="l"/>
                <a:tab pos="1603375" algn="l"/>
                <a:tab pos="1828800" algn="l"/>
                <a:tab pos="2060575" algn="l"/>
                <a:tab pos="2286000" algn="l"/>
              </a:tabLst>
            </a:pPr>
            <a:r>
              <a:rPr lang="en-US" b="0" dirty="0">
                <a:solidFill>
                  <a:schemeClr val="bg1">
                    <a:lumMod val="65000"/>
                  </a:schemeClr>
                </a:solidFill>
              </a:rPr>
              <a:t>w</a:t>
            </a:r>
            <a:r>
              <a:rPr lang="en-US" b="0" dirty="0" smtClean="0">
                <a:solidFill>
                  <a:schemeClr val="bg1">
                    <a:lumMod val="65000"/>
                  </a:schemeClr>
                </a:solidFill>
              </a:rPr>
              <a:t>hich, invokes </a:t>
            </a:r>
            <a:r>
              <a:rPr lang="en-US" dirty="0" err="1">
                <a:solidFill>
                  <a:schemeClr val="bg1">
                    <a:lumMod val="65000"/>
                  </a:schemeClr>
                </a:solidFill>
              </a:rPr>
              <a:t>WsfScenario</a:t>
            </a:r>
            <a:r>
              <a:rPr lang="en-US" b="0" dirty="0">
                <a:solidFill>
                  <a:schemeClr val="bg1">
                    <a:lumMod val="65000"/>
                  </a:schemeClr>
                </a:solidFill>
              </a:rPr>
              <a:t>::</a:t>
            </a:r>
            <a:r>
              <a:rPr lang="en-US" dirty="0" err="1">
                <a:solidFill>
                  <a:schemeClr val="bg1">
                    <a:lumMod val="65000"/>
                  </a:schemeClr>
                </a:solidFill>
              </a:rPr>
              <a:t>LoadFromFile</a:t>
            </a:r>
            <a:r>
              <a:rPr lang="en-US" b="0" dirty="0" smtClean="0">
                <a:solidFill>
                  <a:schemeClr val="bg1">
                    <a:lumMod val="65000"/>
                  </a:schemeClr>
                </a:solidFill>
              </a:rPr>
              <a:t>()</a:t>
            </a:r>
          </a:p>
          <a:p>
            <a:pPr marL="574675" indent="-287338">
              <a:tabLst>
                <a:tab pos="914400" algn="l"/>
                <a:tab pos="1146175" algn="l"/>
                <a:tab pos="1371600" algn="l"/>
                <a:tab pos="1603375" algn="l"/>
                <a:tab pos="1828800" algn="l"/>
                <a:tab pos="2060575" algn="l"/>
                <a:tab pos="2286000" algn="l"/>
              </a:tabLst>
            </a:pPr>
            <a:r>
              <a:rPr lang="en-US" b="0" dirty="0"/>
              <a:t>a</a:t>
            </a:r>
            <a:r>
              <a:rPr lang="en-US" b="0" dirty="0" smtClean="0"/>
              <a:t>nd then invokes </a:t>
            </a:r>
            <a:r>
              <a:rPr lang="en-US" dirty="0" err="1" smtClean="0"/>
              <a:t>WsfScenario</a:t>
            </a:r>
            <a:r>
              <a:rPr lang="en-US" b="0" dirty="0" smtClean="0"/>
              <a:t>::</a:t>
            </a:r>
            <a:r>
              <a:rPr lang="en-US" dirty="0" err="1" smtClean="0"/>
              <a:t>CompleteLoad</a:t>
            </a:r>
            <a:r>
              <a:rPr lang="en-US" b="0" dirty="0" smtClean="0"/>
              <a:t>()</a:t>
            </a:r>
          </a:p>
          <a:p>
            <a:pPr marL="860425" lvl="1" indent="-233363">
              <a:tabLst>
                <a:tab pos="914400" algn="l"/>
                <a:tab pos="1146175" algn="l"/>
                <a:tab pos="1371600" algn="l"/>
                <a:tab pos="1603375" algn="l"/>
                <a:tab pos="1828800" algn="l"/>
                <a:tab pos="2060575" algn="l"/>
                <a:tab pos="2286000" algn="l"/>
              </a:tabLst>
            </a:pPr>
            <a:r>
              <a:rPr lang="en-US" b="0" dirty="0" smtClean="0"/>
              <a:t>Invokes each scenario extension’s Complete()</a:t>
            </a:r>
          </a:p>
          <a:p>
            <a:pPr marL="860425" lvl="1" indent="-233363">
              <a:tabLst>
                <a:tab pos="914400" algn="l"/>
                <a:tab pos="1146175" algn="l"/>
                <a:tab pos="1371600" algn="l"/>
                <a:tab pos="1603375" algn="l"/>
                <a:tab pos="1828800" algn="l"/>
                <a:tab pos="2060575" algn="l"/>
                <a:tab pos="2286000" algn="l"/>
              </a:tabLst>
            </a:pPr>
            <a:r>
              <a:rPr lang="en-US" b="0" dirty="0" smtClean="0"/>
              <a:t>Then invokes each scenario extension’s Complete2()</a:t>
            </a:r>
            <a:endParaRPr lang="en-US" b="0" dirty="0"/>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396527" y="2964566"/>
            <a:ext cx="8099842" cy="365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791101" y="2767275"/>
            <a:ext cx="2473754"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ProcessInputFiles</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42" name="Straight Arrow Connector 41"/>
          <p:cNvCxnSpPr/>
          <p:nvPr/>
        </p:nvCxnSpPr>
        <p:spPr>
          <a:xfrm flipH="1">
            <a:off x="5664500" y="3529005"/>
            <a:ext cx="2847660"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697621" y="3297914"/>
            <a:ext cx="1845377" cy="230832"/>
          </a:xfrm>
          <a:prstGeom prst="rect">
            <a:avLst/>
          </a:prstGeom>
          <a:noFill/>
        </p:spPr>
        <p:txBody>
          <a:bodyPr wrap="none" rtlCol="0">
            <a:spAutoFit/>
          </a:bodyPr>
          <a:lstStyle/>
          <a:p>
            <a:r>
              <a:rPr lang="en-US" sz="900" dirty="0" err="1" smtClean="0">
                <a:latin typeface="Arial" pitchFamily="34" charset="0"/>
                <a:cs typeface="Arial" pitchFamily="34" charset="0"/>
              </a:rPr>
              <a:t>WsfScenario</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CompleteLoad</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44" name="Straight Arrow Connector 43"/>
          <p:cNvCxnSpPr/>
          <p:nvPr/>
        </p:nvCxnSpPr>
        <p:spPr>
          <a:xfrm flipH="1">
            <a:off x="4286846" y="3547156"/>
            <a:ext cx="1364136" cy="0"/>
          </a:xfrm>
          <a:prstGeom prst="straightConnector1">
            <a:avLst/>
          </a:prstGeom>
          <a:ln>
            <a:solidFill>
              <a:srgbClr val="0000CC"/>
            </a:solidFill>
            <a:tailEnd type="non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4660173" y="3350444"/>
            <a:ext cx="1063112" cy="230832"/>
          </a:xfrm>
          <a:prstGeom prst="rect">
            <a:avLst/>
          </a:prstGeom>
          <a:noFill/>
        </p:spPr>
        <p:txBody>
          <a:bodyPr wrap="none" rtlCol="0">
            <a:spAutoFit/>
          </a:bodyPr>
          <a:lstStyle/>
          <a:p>
            <a:r>
              <a:rPr lang="en-US" sz="900" dirty="0" smtClean="0">
                <a:latin typeface="Arial" pitchFamily="34" charset="0"/>
                <a:cs typeface="Arial" pitchFamily="34" charset="0"/>
              </a:rPr>
              <a:t>      Complete(…)</a:t>
            </a:r>
            <a:endParaRPr lang="en-US" sz="900" dirty="0">
              <a:latin typeface="Arial" pitchFamily="34" charset="0"/>
              <a:cs typeface="Arial" pitchFamily="34" charset="0"/>
            </a:endParaRPr>
          </a:p>
        </p:txBody>
      </p:sp>
      <p:cxnSp>
        <p:nvCxnSpPr>
          <p:cNvPr id="46" name="Straight Arrow Connector 45"/>
          <p:cNvCxnSpPr/>
          <p:nvPr/>
        </p:nvCxnSpPr>
        <p:spPr>
          <a:xfrm flipH="1">
            <a:off x="4289118" y="3699556"/>
            <a:ext cx="1364136" cy="0"/>
          </a:xfrm>
          <a:prstGeom prst="straightConnector1">
            <a:avLst/>
          </a:prstGeom>
          <a:ln>
            <a:solidFill>
              <a:srgbClr val="0000CC"/>
            </a:solidFill>
            <a:tailEnd type="non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4601029" y="3502844"/>
            <a:ext cx="1127232" cy="230832"/>
          </a:xfrm>
          <a:prstGeom prst="rect">
            <a:avLst/>
          </a:prstGeom>
          <a:noFill/>
        </p:spPr>
        <p:txBody>
          <a:bodyPr wrap="none" rtlCol="0">
            <a:spAutoFit/>
          </a:bodyPr>
          <a:lstStyle/>
          <a:p>
            <a:r>
              <a:rPr lang="en-US" sz="900" dirty="0" smtClean="0">
                <a:latin typeface="Arial" pitchFamily="34" charset="0"/>
                <a:cs typeface="Arial" pitchFamily="34" charset="0"/>
              </a:rPr>
              <a:t>      Complete2(…)</a:t>
            </a:r>
            <a:endParaRPr lang="en-US" sz="900" dirty="0">
              <a:latin typeface="Arial" pitchFamily="34" charset="0"/>
              <a:cs typeface="Arial" pitchFamily="34" charset="0"/>
            </a:endParaRPr>
          </a:p>
        </p:txBody>
      </p:sp>
      <p:sp>
        <p:nvSpPr>
          <p:cNvPr id="50" name="Rectangle 49"/>
          <p:cNvSpPr/>
          <p:nvPr/>
        </p:nvSpPr>
        <p:spPr>
          <a:xfrm>
            <a:off x="791101" y="1921910"/>
            <a:ext cx="4170005"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p:cNvSpPr txBox="1"/>
          <p:nvPr/>
        </p:nvSpPr>
        <p:spPr>
          <a:xfrm>
            <a:off x="1229166" y="5706756"/>
            <a:ext cx="6635468" cy="646331"/>
          </a:xfrm>
          <a:prstGeom prst="rect">
            <a:avLst/>
          </a:prstGeom>
          <a:solidFill>
            <a:schemeClr val="bg1"/>
          </a:solidFill>
        </p:spPr>
        <p:txBody>
          <a:bodyPr wrap="square" rtlCol="0">
            <a:spAutoFit/>
          </a:bodyPr>
          <a:lstStyle/>
          <a:p>
            <a:r>
              <a:rPr lang="en-US" dirty="0" smtClean="0">
                <a:solidFill>
                  <a:srgbClr val="0DAEFF"/>
                </a:solidFill>
                <a:latin typeface="Arial" pitchFamily="34" charset="0"/>
                <a:cs typeface="Arial" pitchFamily="34" charset="0"/>
              </a:rPr>
              <a:t>Note:  None of our classes inherit </a:t>
            </a:r>
            <a:r>
              <a:rPr lang="en-US" dirty="0" err="1" smtClean="0">
                <a:solidFill>
                  <a:srgbClr val="0DAEFF"/>
                </a:solidFill>
                <a:latin typeface="Arial" pitchFamily="34" charset="0"/>
                <a:cs typeface="Arial" pitchFamily="34" charset="0"/>
              </a:rPr>
              <a:t>WsfScenarioExtension</a:t>
            </a:r>
            <a:r>
              <a:rPr lang="en-US" dirty="0" smtClean="0">
                <a:solidFill>
                  <a:srgbClr val="0DAEFF"/>
                </a:solidFill>
                <a:latin typeface="Arial" pitchFamily="34" charset="0"/>
                <a:cs typeface="Arial" pitchFamily="34" charset="0"/>
              </a:rPr>
              <a:t>, so no Complete or Complete2 are defined that need to be called</a:t>
            </a:r>
            <a:endParaRPr lang="en-US" dirty="0">
              <a:solidFill>
                <a:srgbClr val="0DAEFF"/>
              </a:solidFill>
              <a:latin typeface="Arial" pitchFamily="34" charset="0"/>
              <a:cs typeface="Arial" pitchFamily="34" charset="0"/>
            </a:endParaRPr>
          </a:p>
        </p:txBody>
      </p:sp>
      <p:cxnSp>
        <p:nvCxnSpPr>
          <p:cNvPr id="54" name="Straight Connector 53"/>
          <p:cNvCxnSpPr/>
          <p:nvPr/>
        </p:nvCxnSpPr>
        <p:spPr>
          <a:xfrm>
            <a:off x="2892259" y="1919578"/>
            <a:ext cx="10739" cy="1814098"/>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2929250" y="3543864"/>
            <a:ext cx="1364136" cy="0"/>
          </a:xfrm>
          <a:prstGeom prst="straightConnector1">
            <a:avLst/>
          </a:prstGeom>
          <a:ln>
            <a:solidFill>
              <a:srgbClr val="0000CC"/>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2939608" y="3705142"/>
            <a:ext cx="1364136" cy="0"/>
          </a:xfrm>
          <a:prstGeom prst="straightConnector1">
            <a:avLst/>
          </a:prstGeom>
          <a:ln>
            <a:solidFill>
              <a:srgbClr val="0000CC"/>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49" name="Down Arrow 48"/>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8" name="Picture 5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Tree>
    <p:extLst>
      <p:ext uri="{BB962C8B-B14F-4D97-AF65-F5344CB8AC3E}">
        <p14:creationId xmlns:p14="http://schemas.microsoft.com/office/powerpoint/2010/main" val="4087706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P spid="45" grpId="0"/>
      <p:bldP spid="47" grpId="0"/>
      <p:bldP spid="5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Learning Objectives</a:t>
            </a:r>
            <a:endParaRPr lang="en-US" dirty="0"/>
          </a:p>
        </p:txBody>
      </p:sp>
      <p:sp>
        <p:nvSpPr>
          <p:cNvPr id="3" name="Content Placeholder 2"/>
          <p:cNvSpPr>
            <a:spLocks noGrp="1"/>
          </p:cNvSpPr>
          <p:nvPr>
            <p:ph idx="1"/>
          </p:nvPr>
        </p:nvSpPr>
        <p:spPr>
          <a:xfrm>
            <a:off x="457200" y="1371601"/>
            <a:ext cx="8229600" cy="4754566"/>
          </a:xfrm>
        </p:spPr>
        <p:txBody>
          <a:bodyPr>
            <a:normAutofit fontScale="92500" lnSpcReduction="20000"/>
          </a:bodyPr>
          <a:lstStyle/>
          <a:p>
            <a:r>
              <a:rPr lang="en-US" b="0" dirty="0" smtClean="0"/>
              <a:t>You gain hands-on knowledge about:</a:t>
            </a:r>
          </a:p>
          <a:p>
            <a:pPr lvl="1"/>
            <a:r>
              <a:rPr lang="en-US" b="0" dirty="0" smtClean="0"/>
              <a:t>Creating an Application Extension</a:t>
            </a:r>
          </a:p>
          <a:p>
            <a:pPr lvl="1"/>
            <a:r>
              <a:rPr lang="en-US" b="0" dirty="0" smtClean="0"/>
              <a:t>Creating a new Plugin</a:t>
            </a:r>
          </a:p>
          <a:p>
            <a:pPr lvl="1"/>
            <a:r>
              <a:rPr lang="en-US" b="0" dirty="0" smtClean="0"/>
              <a:t>Creating new types of weapons</a:t>
            </a:r>
          </a:p>
          <a:p>
            <a:pPr lvl="1"/>
            <a:r>
              <a:rPr lang="en-US" b="0" dirty="0" smtClean="0"/>
              <a:t>Implement a </a:t>
            </a:r>
            <a:r>
              <a:rPr lang="en-US" dirty="0" smtClean="0"/>
              <a:t>Fire</a:t>
            </a:r>
            <a:r>
              <a:rPr lang="en-US" b="0" dirty="0" smtClean="0"/>
              <a:t> method that can create and initiate a schedule of events for the weapon</a:t>
            </a:r>
          </a:p>
          <a:p>
            <a:pPr lvl="1"/>
            <a:r>
              <a:rPr lang="en-US" b="0" dirty="0" smtClean="0"/>
              <a:t>Extending the </a:t>
            </a:r>
            <a:r>
              <a:rPr lang="en-US" dirty="0" err="1" smtClean="0"/>
              <a:t>WsfEvent</a:t>
            </a:r>
            <a:r>
              <a:rPr lang="en-US" b="0" dirty="0" smtClean="0"/>
              <a:t> class to create a new event type that will schedule events for our new weapon </a:t>
            </a:r>
          </a:p>
          <a:p>
            <a:pPr lvl="1"/>
            <a:r>
              <a:rPr lang="en-US" b="0" dirty="0" smtClean="0"/>
              <a:t>Extending the </a:t>
            </a:r>
            <a:r>
              <a:rPr lang="en-US" dirty="0" err="1" smtClean="0"/>
              <a:t>WsfEvent</a:t>
            </a:r>
            <a:r>
              <a:rPr lang="en-US" b="0" dirty="0" err="1" smtClean="0"/>
              <a:t>’s</a:t>
            </a:r>
            <a:r>
              <a:rPr lang="en-US" b="0" dirty="0" smtClean="0"/>
              <a:t> virtual </a:t>
            </a:r>
            <a:r>
              <a:rPr lang="en-US" dirty="0" smtClean="0"/>
              <a:t>Execute</a:t>
            </a:r>
            <a:r>
              <a:rPr lang="en-US" b="0" dirty="0" smtClean="0"/>
              <a:t> function for a new event type that is specifically used for our weapon</a:t>
            </a:r>
          </a:p>
          <a:p>
            <a:pPr lvl="1"/>
            <a:r>
              <a:rPr lang="en-US" b="0" dirty="0" smtClean="0"/>
              <a:t>Implementing weapon actions in response to scheduled fire update events </a:t>
            </a:r>
          </a:p>
          <a:p>
            <a:pPr lvl="1"/>
            <a:r>
              <a:rPr lang="en-US" b="0" dirty="0" smtClean="0"/>
              <a:t>Rescheduling events for incomplete engagements, and delete events for completed engagement. </a:t>
            </a:r>
          </a:p>
          <a:p>
            <a:pPr lvl="1"/>
            <a:r>
              <a:rPr lang="en-US" b="0" dirty="0" smtClean="0"/>
              <a:t>Use AFSIM </a:t>
            </a:r>
            <a:r>
              <a:rPr lang="en-US" dirty="0" err="1" smtClean="0"/>
              <a:t>aux_data</a:t>
            </a:r>
            <a:r>
              <a:rPr lang="en-US" b="0" dirty="0" smtClean="0"/>
              <a:t> methods for rapid development of new capabilities</a:t>
            </a:r>
            <a:endParaRPr lang="en-US" b="0" dirty="0"/>
          </a:p>
        </p:txBody>
      </p:sp>
    </p:spTree>
    <p:extLst>
      <p:ext uri="{BB962C8B-B14F-4D97-AF65-F5344CB8AC3E}">
        <p14:creationId xmlns:p14="http://schemas.microsoft.com/office/powerpoint/2010/main" val="18954115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p:sp>
        <p:nvSpPr>
          <p:cNvPr id="2" name="Content Placeholder 1"/>
          <p:cNvSpPr>
            <a:spLocks noGrp="1"/>
          </p:cNvSpPr>
          <p:nvPr>
            <p:ph idx="1"/>
          </p:nvPr>
        </p:nvSpPr>
        <p:spPr>
          <a:xfrm>
            <a:off x="5807" y="3947154"/>
            <a:ext cx="8876871" cy="2008803"/>
          </a:xfrm>
        </p:spPr>
        <p:txBody>
          <a:bodyPr rIns="0">
            <a:normAutofit fontScale="85000" lnSpcReduction="10000"/>
          </a:bodyPr>
          <a:lstStyle/>
          <a:p>
            <a:pPr marL="225425" indent="0">
              <a:buNone/>
            </a:pPr>
            <a:r>
              <a:rPr lang="en-US" b="0" dirty="0" smtClean="0"/>
              <a:t>Mission creates the Simulation by executing:</a:t>
            </a:r>
            <a:endParaRPr lang="en-US" b="0" dirty="0"/>
          </a:p>
          <a:p>
            <a:pPr marL="225425" indent="0">
              <a:spcBef>
                <a:spcPts val="0"/>
              </a:spcBef>
              <a:buNone/>
            </a:pPr>
            <a:r>
              <a:rPr lang="en-US" b="0" dirty="0" smtClean="0">
                <a:solidFill>
                  <a:srgbClr val="7030A0"/>
                </a:solidFill>
                <a:latin typeface="Consolas" panose="020B0609020204030204" pitchFamily="49" charset="0"/>
              </a:rPr>
              <a:t>  </a:t>
            </a:r>
            <a:r>
              <a:rPr lang="en-US" b="0" dirty="0" err="1" smtClean="0">
                <a:solidFill>
                  <a:srgbClr val="7030A0"/>
                </a:solidFill>
                <a:latin typeface="Consolas" panose="020B0609020204030204" pitchFamily="49" charset="0"/>
              </a:rPr>
              <a:t>std</a:t>
            </a:r>
            <a:r>
              <a:rPr lang="en-US" b="0" dirty="0">
                <a:solidFill>
                  <a:srgbClr val="7030A0"/>
                </a:solidFill>
                <a:latin typeface="Consolas" panose="020B0609020204030204" pitchFamily="49" charset="0"/>
              </a:rPr>
              <a:t>::</a:t>
            </a:r>
            <a:r>
              <a:rPr lang="en-US" b="0" dirty="0" err="1">
                <a:solidFill>
                  <a:srgbClr val="7030A0"/>
                </a:solidFill>
                <a:latin typeface="Consolas" panose="020B0609020204030204" pitchFamily="49" charset="0"/>
              </a:rPr>
              <a:t>unique_ptr</a:t>
            </a:r>
            <a:r>
              <a:rPr lang="en-US" b="0" dirty="0">
                <a:solidFill>
                  <a:srgbClr val="7030A0"/>
                </a:solidFill>
                <a:latin typeface="Consolas" panose="020B0609020204030204" pitchFamily="49" charset="0"/>
              </a:rPr>
              <a:t>&lt;</a:t>
            </a:r>
            <a:r>
              <a:rPr lang="en-US" b="0" dirty="0" err="1">
                <a:solidFill>
                  <a:srgbClr val="7030A0"/>
                </a:solidFill>
                <a:latin typeface="Consolas" panose="020B0609020204030204" pitchFamily="49" charset="0"/>
              </a:rPr>
              <a:t>WsfSimulation</a:t>
            </a:r>
            <a:r>
              <a:rPr lang="en-US" b="0" dirty="0">
                <a:solidFill>
                  <a:srgbClr val="7030A0"/>
                </a:solidFill>
                <a:latin typeface="Consolas" panose="020B0609020204030204" pitchFamily="49" charset="0"/>
              </a:rPr>
              <a:t>&gt; </a:t>
            </a:r>
            <a:r>
              <a:rPr lang="en-US" b="0" dirty="0" err="1" smtClean="0">
                <a:solidFill>
                  <a:srgbClr val="7030A0"/>
                </a:solidFill>
                <a:latin typeface="Consolas" panose="020B0609020204030204" pitchFamily="49" charset="0"/>
              </a:rPr>
              <a:t>simPtr</a:t>
            </a:r>
            <a:r>
              <a:rPr lang="en-US" b="0" dirty="0" smtClean="0">
                <a:solidFill>
                  <a:srgbClr val="7030A0"/>
                </a:solidFill>
                <a:latin typeface="Consolas" panose="020B0609020204030204" pitchFamily="49" charset="0"/>
              </a:rPr>
              <a:t> </a:t>
            </a:r>
            <a:r>
              <a:rPr lang="en-US" b="0" dirty="0">
                <a:solidFill>
                  <a:srgbClr val="7030A0"/>
                </a:solidFill>
                <a:latin typeface="Consolas" panose="020B0609020204030204" pitchFamily="49" charset="0"/>
              </a:rPr>
              <a:t>= </a:t>
            </a:r>
            <a:endParaRPr lang="en-US" b="0" dirty="0" smtClean="0">
              <a:solidFill>
                <a:srgbClr val="7030A0"/>
              </a:solidFill>
              <a:latin typeface="Consolas" panose="020B0609020204030204" pitchFamily="49" charset="0"/>
            </a:endParaRPr>
          </a:p>
          <a:p>
            <a:pPr marL="225425" indent="0">
              <a:spcBef>
                <a:spcPts val="0"/>
              </a:spcBef>
              <a:buNone/>
            </a:pPr>
            <a:r>
              <a:rPr lang="en-US" b="0" dirty="0">
                <a:solidFill>
                  <a:srgbClr val="7030A0"/>
                </a:solidFill>
                <a:latin typeface="Consolas" panose="020B0609020204030204" pitchFamily="49" charset="0"/>
              </a:rPr>
              <a:t> </a:t>
            </a:r>
            <a:r>
              <a:rPr lang="en-US" b="0" dirty="0" smtClean="0">
                <a:solidFill>
                  <a:srgbClr val="7030A0"/>
                </a:solidFill>
                <a:latin typeface="Consolas" panose="020B0609020204030204" pitchFamily="49" charset="0"/>
              </a:rPr>
              <a:t>                          </a:t>
            </a:r>
            <a:r>
              <a:rPr lang="en-US" b="0" dirty="0" err="1" smtClean="0">
                <a:solidFill>
                  <a:srgbClr val="0000CC"/>
                </a:solidFill>
                <a:latin typeface="Consolas" panose="020B0609020204030204" pitchFamily="49" charset="0"/>
              </a:rPr>
              <a:t>app</a:t>
            </a:r>
            <a:r>
              <a:rPr lang="en-US" b="0" dirty="0" err="1" smtClean="0">
                <a:solidFill>
                  <a:srgbClr val="7030A0"/>
                </a:solidFill>
                <a:latin typeface="Consolas" panose="020B0609020204030204" pitchFamily="49" charset="0"/>
              </a:rPr>
              <a:t>.CreateSimulation</a:t>
            </a:r>
            <a:r>
              <a:rPr lang="en-US" b="0" dirty="0" smtClean="0">
                <a:solidFill>
                  <a:srgbClr val="7030A0"/>
                </a:solidFill>
                <a:latin typeface="Consolas" panose="020B0609020204030204" pitchFamily="49" charset="0"/>
              </a:rPr>
              <a:t>(</a:t>
            </a:r>
            <a:r>
              <a:rPr lang="en-US" b="0" dirty="0" smtClean="0">
                <a:solidFill>
                  <a:srgbClr val="0000CC"/>
                </a:solidFill>
                <a:latin typeface="Consolas" panose="020B0609020204030204" pitchFamily="49" charset="0"/>
              </a:rPr>
              <a:t>scenario</a:t>
            </a:r>
            <a:r>
              <a:rPr lang="en-US" b="0" dirty="0">
                <a:solidFill>
                  <a:srgbClr val="7030A0"/>
                </a:solidFill>
                <a:latin typeface="Consolas" panose="020B0609020204030204" pitchFamily="49" charset="0"/>
              </a:rPr>
              <a:t>, </a:t>
            </a:r>
            <a:r>
              <a:rPr lang="en-US" b="0" dirty="0" smtClean="0">
                <a:solidFill>
                  <a:srgbClr val="7030A0"/>
                </a:solidFill>
                <a:latin typeface="Consolas" panose="020B0609020204030204" pitchFamily="49" charset="0"/>
              </a:rPr>
              <a:t>…)</a:t>
            </a:r>
            <a:r>
              <a:rPr lang="en-US" sz="1900" b="0" dirty="0" smtClean="0">
                <a:solidFill>
                  <a:srgbClr val="7030A0"/>
                </a:solidFill>
                <a:latin typeface="Consolas" panose="020B0609020204030204" pitchFamily="49" charset="0"/>
              </a:rPr>
              <a:t>;</a:t>
            </a:r>
            <a:endParaRPr lang="en-US" sz="1900" b="0" dirty="0" smtClean="0"/>
          </a:p>
          <a:p>
            <a:pPr marL="574675" indent="-290513">
              <a:tabLst>
                <a:tab pos="914400" algn="l"/>
                <a:tab pos="1146175" algn="l"/>
                <a:tab pos="1371600" algn="l"/>
                <a:tab pos="1603375" algn="l"/>
                <a:tab pos="1828800" algn="l"/>
                <a:tab pos="2060575" algn="l"/>
                <a:tab pos="2286000" algn="l"/>
              </a:tabLst>
            </a:pPr>
            <a:r>
              <a:rPr lang="en-US" dirty="0" err="1" smtClean="0"/>
              <a:t>CreateSimulation</a:t>
            </a:r>
            <a:r>
              <a:rPr lang="en-US" b="0" dirty="0" smtClean="0"/>
              <a:t> invokes </a:t>
            </a:r>
            <a:r>
              <a:rPr lang="en-US" b="0" dirty="0"/>
              <a:t>the </a:t>
            </a:r>
            <a:r>
              <a:rPr lang="en-US" b="0" dirty="0" err="1"/>
              <a:t>WsfSimulation</a:t>
            </a:r>
            <a:r>
              <a:rPr lang="en-US" b="0" dirty="0"/>
              <a:t> object’s constructor </a:t>
            </a:r>
            <a:r>
              <a:rPr lang="en-US" b="0" dirty="0" smtClean="0"/>
              <a:t>(with </a:t>
            </a:r>
            <a:r>
              <a:rPr lang="en-US" dirty="0" smtClean="0">
                <a:solidFill>
                  <a:srgbClr val="0000CC"/>
                </a:solidFill>
              </a:rPr>
              <a:t>scenario</a:t>
            </a:r>
            <a:r>
              <a:rPr lang="en-US" b="0" dirty="0" smtClean="0"/>
              <a:t> </a:t>
            </a:r>
            <a:r>
              <a:rPr lang="en-US" b="0" dirty="0"/>
              <a:t>as </a:t>
            </a:r>
            <a:r>
              <a:rPr lang="en-US" b="0" dirty="0" smtClean="0"/>
              <a:t>argument)</a:t>
            </a:r>
          </a:p>
        </p:txBody>
      </p:sp>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7077658" y="3231177"/>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a:spLocks noChangeAspect="1"/>
          </p:cNvSpPr>
          <p:nvPr/>
        </p:nvSpPr>
        <p:spPr>
          <a:xfrm>
            <a:off x="6394269" y="2594993"/>
            <a:ext cx="1371600" cy="191192"/>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a:solidFill>
                  <a:schemeClr val="tx1"/>
                </a:solidFill>
              </a:rPr>
              <a:t>u</a:t>
            </a:r>
            <a:r>
              <a:rPr lang="en-US" sz="700" dirty="0" err="1" smtClean="0">
                <a:solidFill>
                  <a:schemeClr val="tx1"/>
                </a:solidFill>
              </a:rPr>
              <a:t>nique_ptr</a:t>
            </a:r>
            <a:r>
              <a:rPr lang="en-US" sz="700" dirty="0" smtClean="0">
                <a:solidFill>
                  <a:schemeClr val="tx1"/>
                </a:solidFill>
              </a:rPr>
              <a:t>&lt;</a:t>
            </a:r>
            <a:r>
              <a:rPr lang="en-US" sz="700" dirty="0" err="1" smtClean="0">
                <a:solidFill>
                  <a:schemeClr val="tx1"/>
                </a:solidFill>
              </a:rPr>
              <a:t>WsfSimulation</a:t>
            </a:r>
            <a:r>
              <a:rPr lang="en-US" sz="700" dirty="0" smtClean="0">
                <a:solidFill>
                  <a:schemeClr val="tx1"/>
                </a:solidFill>
              </a:rPr>
              <a:t>&gt;: </a:t>
            </a:r>
            <a:r>
              <a:rPr lang="en-US" sz="700" b="1" dirty="0" err="1">
                <a:solidFill>
                  <a:srgbClr val="0000CC"/>
                </a:solidFill>
              </a:rPr>
              <a:t>s</a:t>
            </a:r>
            <a:r>
              <a:rPr lang="en-US" sz="700" b="1" dirty="0" err="1" smtClean="0">
                <a:solidFill>
                  <a:srgbClr val="0000CC"/>
                </a:solidFill>
              </a:rPr>
              <a:t>imPtr</a:t>
            </a:r>
            <a:endParaRPr lang="en-US" sz="700" b="1" dirty="0" smtClean="0">
              <a:solidFill>
                <a:srgbClr val="0000CC"/>
              </a:solidFill>
            </a:endParaRPr>
          </a:p>
          <a:p>
            <a:pPr algn="ctr"/>
            <a:endParaRPr lang="en-US" sz="700" dirty="0">
              <a:solidFill>
                <a:schemeClr val="tx1"/>
              </a:solidFill>
            </a:endParaRPr>
          </a:p>
        </p:txBody>
      </p:sp>
      <p:sp>
        <p:nvSpPr>
          <p:cNvPr id="49" name="Down Arrow 48"/>
          <p:cNvSpPr/>
          <p:nvPr/>
        </p:nvSpPr>
        <p:spPr>
          <a:xfrm>
            <a:off x="6993653" y="1368195"/>
            <a:ext cx="174661" cy="1226798"/>
          </a:xfrm>
          <a:prstGeom prst="downArrow">
            <a:avLst>
              <a:gd name="adj1" fmla="val 36207"/>
              <a:gd name="adj2" fmla="val 110549"/>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7070351" y="2774583"/>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396527" y="3001694"/>
            <a:ext cx="8099842" cy="19158"/>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93373" y="2790019"/>
            <a:ext cx="2441694"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CreateSimulation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55" name="TextBox 54"/>
          <p:cNvSpPr txBox="1"/>
          <p:nvPr/>
        </p:nvSpPr>
        <p:spPr>
          <a:xfrm>
            <a:off x="6773743" y="3022166"/>
            <a:ext cx="1800493" cy="230832"/>
          </a:xfrm>
          <a:prstGeom prst="rect">
            <a:avLst/>
          </a:prstGeom>
          <a:noFill/>
        </p:spPr>
        <p:txBody>
          <a:bodyPr wrap="none" rtlCol="0">
            <a:spAutoFit/>
          </a:bodyPr>
          <a:lstStyle/>
          <a:p>
            <a:r>
              <a:rPr lang="en-US" sz="900" dirty="0" err="1" smtClean="0">
                <a:latin typeface="Arial" pitchFamily="34" charset="0"/>
                <a:cs typeface="Arial" pitchFamily="34" charset="0"/>
              </a:rPr>
              <a:t>WsfSimulation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WsfSimulation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36" name="Rectangle 35"/>
          <p:cNvSpPr/>
          <p:nvPr/>
        </p:nvSpPr>
        <p:spPr>
          <a:xfrm>
            <a:off x="793373" y="1921910"/>
            <a:ext cx="4167733"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26" name="Down Arrow 25"/>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Tree>
    <p:extLst>
      <p:ext uri="{BB962C8B-B14F-4D97-AF65-F5344CB8AC3E}">
        <p14:creationId xmlns:p14="http://schemas.microsoft.com/office/powerpoint/2010/main" val="345448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807" y="3951214"/>
                <a:ext cx="9069954" cy="1574378"/>
              </a:xfrm>
            </p:spPr>
            <p:txBody>
              <a:bodyPr rIns="0">
                <a:normAutofit fontScale="85000" lnSpcReduction="20000"/>
              </a:bodyPr>
              <a:lstStyle/>
              <a:p>
                <a:pPr marL="225425" indent="0">
                  <a:buNone/>
                </a:pPr>
                <a:r>
                  <a:rPr lang="en-US" b="0" dirty="0" smtClean="0"/>
                  <a:t>Mission initializes the Simulation by executing:</a:t>
                </a:r>
                <a:endParaRPr lang="en-US" b="0" dirty="0"/>
              </a:p>
              <a:p>
                <a:pPr marL="517525" lvl="1" indent="0">
                  <a:spcBef>
                    <a:spcPts val="600"/>
                  </a:spcBef>
                  <a:buNone/>
                  <a:tabLst>
                    <a:tab pos="914400" algn="l"/>
                    <a:tab pos="1146175" algn="l"/>
                    <a:tab pos="1371600" algn="l"/>
                    <a:tab pos="1603375" algn="l"/>
                    <a:tab pos="1828800" algn="l"/>
                    <a:tab pos="2060575" algn="l"/>
                    <a:tab pos="2286000" algn="l"/>
                  </a:tabLst>
                </a:pPr>
                <a:r>
                  <a:rPr lang="en-US" sz="2400" b="0" dirty="0" err="1" smtClean="0">
                    <a:solidFill>
                      <a:srgbClr val="0000CC"/>
                    </a:solidFill>
                    <a:latin typeface="Consolas" panose="020B0609020204030204" pitchFamily="49" charset="0"/>
                  </a:rPr>
                  <a:t>app</a:t>
                </a:r>
                <a:r>
                  <a:rPr lang="en-US" sz="2400" b="0" dirty="0" err="1" smtClean="0">
                    <a:solidFill>
                      <a:srgbClr val="7030A0"/>
                    </a:solidFill>
                    <a:latin typeface="Consolas" panose="020B0609020204030204" pitchFamily="49" charset="0"/>
                  </a:rPr>
                  <a:t>.InitializeSimulation</a:t>
                </a:r>
                <a:r>
                  <a:rPr lang="en-US" sz="2400" b="0" dirty="0" smtClean="0">
                    <a:solidFill>
                      <a:srgbClr val="7030A0"/>
                    </a:solidFill>
                    <a:latin typeface="Consolas" panose="020B0609020204030204" pitchFamily="49" charset="0"/>
                  </a:rPr>
                  <a:t>(</a:t>
                </a:r>
                <a:r>
                  <a:rPr lang="en-US" sz="2400" b="0" dirty="0" err="1" smtClean="0">
                    <a:solidFill>
                      <a:srgbClr val="0000CC"/>
                    </a:solidFill>
                    <a:latin typeface="Consolas" panose="020B0609020204030204" pitchFamily="49" charset="0"/>
                  </a:rPr>
                  <a:t>simPtr</a:t>
                </a:r>
                <a:r>
                  <a:rPr lang="en-US" sz="2400" b="0" dirty="0" err="1" smtClean="0">
                    <a:solidFill>
                      <a:srgbClr val="7030A0"/>
                    </a:solidFill>
                    <a:latin typeface="Consolas" panose="020B0609020204030204" pitchFamily="49" charset="0"/>
                  </a:rPr>
                  <a:t>.get</a:t>
                </a:r>
                <a:r>
                  <a:rPr lang="en-US" sz="2400" b="0" dirty="0" smtClean="0">
                    <a:solidFill>
                      <a:srgbClr val="7030A0"/>
                    </a:solidFill>
                    <a:latin typeface="Consolas" panose="020B0609020204030204" pitchFamily="49" charset="0"/>
                  </a:rPr>
                  <a:t>())</a:t>
                </a:r>
                <a:endParaRPr lang="en-US" sz="2400" b="0" dirty="0" smtClean="0"/>
              </a:p>
              <a:p>
                <a:pPr marL="457200" indent="-244475">
                  <a:tabLst>
                    <a:tab pos="914400" algn="l"/>
                    <a:tab pos="1146175" algn="l"/>
                    <a:tab pos="1371600" algn="l"/>
                    <a:tab pos="1603375" algn="l"/>
                    <a:tab pos="1828800" algn="l"/>
                    <a:tab pos="2060575" algn="l"/>
                    <a:tab pos="2286000" algn="l"/>
                  </a:tabLst>
                </a:pPr>
                <a:r>
                  <a:rPr lang="en-US" dirty="0" err="1" smtClean="0"/>
                  <a:t>InitializeSimulation</a:t>
                </a:r>
                <a:r>
                  <a:rPr lang="en-US" b="0" dirty="0" smtClean="0"/>
                  <a:t> invokes: </a:t>
                </a:r>
                <a:r>
                  <a:rPr lang="en-US" b="0" dirty="0" err="1" smtClean="0">
                    <a:solidFill>
                      <a:srgbClr val="7030A0"/>
                    </a:solidFill>
                    <a:latin typeface="Consolas" panose="020B0609020204030204" pitchFamily="49" charset="0"/>
                  </a:rPr>
                  <a:t>aSimPtr</a:t>
                </a:r>
                <a:r>
                  <a:rPr lang="en-US" b="0" dirty="0" smtClean="0">
                    <a:solidFill>
                      <a:srgbClr val="7030A0"/>
                    </a:solidFill>
                    <a:latin typeface="Consolas" panose="020B0609020204030204" pitchFamily="49" charset="0"/>
                  </a:rPr>
                  <a:t>-&gt;Initialize() </a:t>
                </a:r>
              </a:p>
              <a:p>
                <a:pPr marL="212725" indent="0">
                  <a:buNone/>
                  <a:tabLst>
                    <a:tab pos="914400" algn="l"/>
                    <a:tab pos="1146175" algn="l"/>
                    <a:tab pos="1371600" algn="l"/>
                    <a:tab pos="1603375" algn="l"/>
                    <a:tab pos="1828800" algn="l"/>
                    <a:tab pos="2060575" algn="l"/>
                    <a:tab pos="2286000" algn="l"/>
                  </a:tabLst>
                </a:pPr>
                <a:r>
                  <a:rPr lang="en-US" b="0" dirty="0" smtClean="0"/>
                  <a:t>	(where </a:t>
                </a:r>
                <a:r>
                  <a:rPr lang="en-US" b="0" dirty="0" err="1" smtClean="0">
                    <a:solidFill>
                      <a:srgbClr val="7030A0"/>
                    </a:solidFill>
                  </a:rPr>
                  <a:t>aSimPtr</a:t>
                </a:r>
                <a:r>
                  <a:rPr lang="en-US" b="0" dirty="0" smtClean="0"/>
                  <a:t> </a:t>
                </a:r>
                <a14:m>
                  <m:oMath xmlns:m="http://schemas.openxmlformats.org/officeDocument/2006/math">
                    <m:r>
                      <a:rPr lang="en-US" b="0" i="1">
                        <a:latin typeface="Cambria Math" panose="02040503050406030204" pitchFamily="18" charset="0"/>
                        <a:ea typeface="Cambria Math" panose="02040503050406030204" pitchFamily="18" charset="0"/>
                      </a:rPr>
                      <m:t>≡ </m:t>
                    </m:r>
                  </m:oMath>
                </a14:m>
                <a:r>
                  <a:rPr lang="en-US" dirty="0" err="1" smtClean="0">
                    <a:solidFill>
                      <a:srgbClr val="FF9900"/>
                    </a:solidFill>
                  </a:rPr>
                  <a:t>simPtr</a:t>
                </a:r>
                <a:r>
                  <a:rPr lang="en-US" b="0" dirty="0" err="1" smtClean="0">
                    <a:solidFill>
                      <a:srgbClr val="FF9900"/>
                    </a:solidFill>
                  </a:rPr>
                  <a:t>.get</a:t>
                </a:r>
                <a:r>
                  <a:rPr lang="en-US" b="0" dirty="0" smtClean="0">
                    <a:solidFill>
                      <a:srgbClr val="FF9900"/>
                    </a:solidFill>
                  </a:rPr>
                  <a:t>() </a:t>
                </a:r>
                <a:r>
                  <a:rPr lang="en-US" b="0" dirty="0" smtClean="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807" y="3951214"/>
                <a:ext cx="9069954" cy="1574378"/>
              </a:xfrm>
              <a:blipFill>
                <a:blip r:embed="rId3"/>
                <a:stretch>
                  <a:fillRect t="-775" b="-5426"/>
                </a:stretch>
              </a:blipFill>
            </p:spPr>
            <p:txBody>
              <a:bodyPr/>
              <a:lstStyle/>
              <a:p>
                <a:r>
                  <a:rPr lang="en-US">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7077658" y="3231177"/>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a:spLocks noChangeAspect="1"/>
          </p:cNvSpPr>
          <p:nvPr/>
        </p:nvSpPr>
        <p:spPr>
          <a:xfrm>
            <a:off x="6394269" y="2594993"/>
            <a:ext cx="1371600" cy="191192"/>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a:solidFill>
                  <a:schemeClr val="tx1"/>
                </a:solidFill>
              </a:rPr>
              <a:t>u</a:t>
            </a:r>
            <a:r>
              <a:rPr lang="en-US" sz="700" dirty="0" err="1" smtClean="0">
                <a:solidFill>
                  <a:schemeClr val="tx1"/>
                </a:solidFill>
              </a:rPr>
              <a:t>nique_ptr</a:t>
            </a:r>
            <a:r>
              <a:rPr lang="en-US" sz="700" dirty="0" smtClean="0">
                <a:solidFill>
                  <a:schemeClr val="tx1"/>
                </a:solidFill>
              </a:rPr>
              <a:t>&lt;</a:t>
            </a:r>
            <a:r>
              <a:rPr lang="en-US" sz="700" dirty="0" err="1" smtClean="0">
                <a:solidFill>
                  <a:schemeClr val="tx1"/>
                </a:solidFill>
              </a:rPr>
              <a:t>WsfSimulation</a:t>
            </a:r>
            <a:r>
              <a:rPr lang="en-US" sz="700" dirty="0" smtClean="0">
                <a:solidFill>
                  <a:schemeClr val="tx1"/>
                </a:solidFill>
              </a:rPr>
              <a:t>&gt;: </a:t>
            </a:r>
            <a:r>
              <a:rPr lang="en-US" sz="700" b="1" dirty="0" err="1" smtClean="0">
                <a:solidFill>
                  <a:srgbClr val="0000CC"/>
                </a:solidFill>
              </a:rPr>
              <a:t>SimPtr</a:t>
            </a:r>
            <a:endParaRPr lang="en-US" sz="700" b="1" dirty="0" smtClean="0">
              <a:solidFill>
                <a:srgbClr val="0000CC"/>
              </a:solidFill>
            </a:endParaRPr>
          </a:p>
          <a:p>
            <a:pPr algn="ctr"/>
            <a:endParaRPr lang="en-US" sz="700" dirty="0">
              <a:solidFill>
                <a:schemeClr val="tx1"/>
              </a:solidFill>
            </a:endParaRPr>
          </a:p>
        </p:txBody>
      </p:sp>
      <p:sp>
        <p:nvSpPr>
          <p:cNvPr id="49" name="Down Arrow 48"/>
          <p:cNvSpPr/>
          <p:nvPr/>
        </p:nvSpPr>
        <p:spPr>
          <a:xfrm>
            <a:off x="6993653" y="1368195"/>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7070351" y="2774583"/>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396527" y="3001694"/>
            <a:ext cx="8099842" cy="19158"/>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93373" y="2790019"/>
            <a:ext cx="2512226"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InitializeSimulation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55" name="TextBox 54"/>
          <p:cNvSpPr txBox="1"/>
          <p:nvPr/>
        </p:nvSpPr>
        <p:spPr>
          <a:xfrm>
            <a:off x="7094471" y="3022166"/>
            <a:ext cx="1479892" cy="230832"/>
          </a:xfrm>
          <a:prstGeom prst="rect">
            <a:avLst/>
          </a:prstGeom>
          <a:noFill/>
        </p:spPr>
        <p:txBody>
          <a:bodyPr wrap="none" rtlCol="0">
            <a:spAutoFit/>
          </a:bodyPr>
          <a:lstStyle/>
          <a:p>
            <a:r>
              <a:rPr lang="en-US" sz="900" dirty="0" err="1" smtClean="0">
                <a:latin typeface="Arial" pitchFamily="34" charset="0"/>
                <a:cs typeface="Arial" pitchFamily="34" charset="0"/>
              </a:rPr>
              <a:t>WsfSimulation</a:t>
            </a:r>
            <a:r>
              <a:rPr lang="en-US" sz="900" dirty="0" smtClean="0">
                <a:latin typeface="Arial" pitchFamily="34" charset="0"/>
                <a:cs typeface="Arial" pitchFamily="34" charset="0"/>
              </a:rPr>
              <a:t>::Initialize()</a:t>
            </a:r>
            <a:endParaRPr lang="en-US" sz="900" dirty="0">
              <a:latin typeface="Arial" pitchFamily="34" charset="0"/>
              <a:cs typeface="Arial" pitchFamily="34" charset="0"/>
            </a:endParaRPr>
          </a:p>
        </p:txBody>
      </p:sp>
      <p:sp>
        <p:nvSpPr>
          <p:cNvPr id="33" name="Rectangle 32"/>
          <p:cNvSpPr/>
          <p:nvPr/>
        </p:nvSpPr>
        <p:spPr>
          <a:xfrm>
            <a:off x="793373" y="1921910"/>
            <a:ext cx="4167733"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26" name="Down Arrow 25"/>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Tree>
    <p:extLst>
      <p:ext uri="{BB962C8B-B14F-4D97-AF65-F5344CB8AC3E}">
        <p14:creationId xmlns:p14="http://schemas.microsoft.com/office/powerpoint/2010/main" val="96420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806" y="3951213"/>
                <a:ext cx="9138194" cy="2011981"/>
              </a:xfrm>
            </p:spPr>
            <p:txBody>
              <a:bodyPr rIns="0">
                <a:normAutofit fontScale="85000" lnSpcReduction="20000"/>
              </a:bodyPr>
              <a:lstStyle/>
              <a:p>
                <a:pPr marL="225425" indent="0">
                  <a:buNone/>
                </a:pPr>
                <a:r>
                  <a:rPr lang="en-US" b="0" dirty="0" smtClean="0"/>
                  <a:t>Mission initializes the Simulation by executing:</a:t>
                </a:r>
                <a:endParaRPr lang="en-US" b="0" dirty="0"/>
              </a:p>
              <a:p>
                <a:pPr marL="517525" lvl="1" indent="0">
                  <a:spcBef>
                    <a:spcPts val="600"/>
                  </a:spcBef>
                  <a:buNone/>
                  <a:tabLst>
                    <a:tab pos="914400" algn="l"/>
                    <a:tab pos="1146175" algn="l"/>
                    <a:tab pos="1371600" algn="l"/>
                    <a:tab pos="1603375" algn="l"/>
                    <a:tab pos="1828800" algn="l"/>
                    <a:tab pos="2060575" algn="l"/>
                    <a:tab pos="2286000" algn="l"/>
                  </a:tabLst>
                </a:pPr>
                <a:r>
                  <a:rPr lang="en-US" sz="2400" b="0" dirty="0" err="1" smtClean="0">
                    <a:solidFill>
                      <a:srgbClr val="0000CC"/>
                    </a:solidFill>
                    <a:latin typeface="Consolas" panose="020B0609020204030204" pitchFamily="49" charset="0"/>
                  </a:rPr>
                  <a:t>app</a:t>
                </a:r>
                <a:r>
                  <a:rPr lang="en-US" sz="2400" b="0" dirty="0" err="1" smtClean="0">
                    <a:solidFill>
                      <a:srgbClr val="7030A0"/>
                    </a:solidFill>
                    <a:latin typeface="Consolas" panose="020B0609020204030204" pitchFamily="49" charset="0"/>
                  </a:rPr>
                  <a:t>.InitializeSimulation</a:t>
                </a:r>
                <a:r>
                  <a:rPr lang="en-US" sz="2400" b="0" dirty="0" smtClean="0">
                    <a:solidFill>
                      <a:srgbClr val="7030A0"/>
                    </a:solidFill>
                    <a:latin typeface="Consolas" panose="020B0609020204030204" pitchFamily="49" charset="0"/>
                  </a:rPr>
                  <a:t>(</a:t>
                </a:r>
                <a:r>
                  <a:rPr lang="en-US" sz="2400" b="0" dirty="0" err="1" smtClean="0">
                    <a:solidFill>
                      <a:srgbClr val="0000CC"/>
                    </a:solidFill>
                    <a:latin typeface="Consolas" panose="020B0609020204030204" pitchFamily="49" charset="0"/>
                  </a:rPr>
                  <a:t>simPtr</a:t>
                </a:r>
                <a:r>
                  <a:rPr lang="en-US" sz="2400" b="0" dirty="0" err="1" smtClean="0">
                    <a:solidFill>
                      <a:srgbClr val="7030A0"/>
                    </a:solidFill>
                    <a:latin typeface="Consolas" panose="020B0609020204030204" pitchFamily="49" charset="0"/>
                  </a:rPr>
                  <a:t>.get</a:t>
                </a:r>
                <a:r>
                  <a:rPr lang="en-US" sz="2400" b="0" dirty="0" smtClean="0">
                    <a:solidFill>
                      <a:srgbClr val="7030A0"/>
                    </a:solidFill>
                    <a:latin typeface="Consolas" panose="020B0609020204030204" pitchFamily="49" charset="0"/>
                  </a:rPr>
                  <a:t>())</a:t>
                </a:r>
                <a:endParaRPr lang="en-US" sz="2400" b="0" dirty="0" smtClean="0"/>
              </a:p>
              <a:p>
                <a:pPr marL="457200" indent="-244475">
                  <a:tabLst>
                    <a:tab pos="914400" algn="l"/>
                    <a:tab pos="1146175" algn="l"/>
                    <a:tab pos="1371600" algn="l"/>
                    <a:tab pos="1603375" algn="l"/>
                    <a:tab pos="1828800" algn="l"/>
                    <a:tab pos="2060575" algn="l"/>
                    <a:tab pos="2286000" algn="l"/>
                  </a:tabLst>
                </a:pPr>
                <a:r>
                  <a:rPr lang="en-US" dirty="0" err="1" smtClean="0"/>
                  <a:t>InitializeSimulation</a:t>
                </a:r>
                <a:r>
                  <a:rPr lang="en-US" b="0" dirty="0" smtClean="0"/>
                  <a:t> invokes: </a:t>
                </a:r>
                <a:r>
                  <a:rPr lang="en-US" b="0" dirty="0" err="1" smtClean="0">
                    <a:solidFill>
                      <a:srgbClr val="7030A0"/>
                    </a:solidFill>
                    <a:latin typeface="Consolas" panose="020B0609020204030204" pitchFamily="49" charset="0"/>
                  </a:rPr>
                  <a:t>aSimPtr</a:t>
                </a:r>
                <a:r>
                  <a:rPr lang="en-US" b="0" dirty="0" smtClean="0">
                    <a:solidFill>
                      <a:srgbClr val="7030A0"/>
                    </a:solidFill>
                    <a:latin typeface="Consolas" panose="020B0609020204030204" pitchFamily="49" charset="0"/>
                  </a:rPr>
                  <a:t>-&gt;Initialize() </a:t>
                </a:r>
                <a:endParaRPr lang="en-US" b="0" dirty="0">
                  <a:solidFill>
                    <a:srgbClr val="7030A0"/>
                  </a:solidFill>
                  <a:latin typeface="Consolas" panose="020B0609020204030204" pitchFamily="49" charset="0"/>
                </a:endParaRPr>
              </a:p>
              <a:p>
                <a:pPr marL="457200" indent="-244475">
                  <a:tabLst>
                    <a:tab pos="914400" algn="l"/>
                    <a:tab pos="1146175" algn="l"/>
                    <a:tab pos="1371600" algn="l"/>
                    <a:tab pos="1603375" algn="l"/>
                    <a:tab pos="1828800" algn="l"/>
                    <a:tab pos="2060575" algn="l"/>
                    <a:tab pos="2286000" algn="l"/>
                  </a:tabLst>
                </a:pPr>
                <a:r>
                  <a:rPr lang="en-US" dirty="0" err="1" smtClean="0"/>
                  <a:t>WsfSimulation</a:t>
                </a:r>
                <a:r>
                  <a:rPr lang="en-US" dirty="0" smtClean="0"/>
                  <a:t>::Initialize</a:t>
                </a:r>
                <a:r>
                  <a:rPr lang="en-US" b="0" dirty="0" smtClean="0"/>
                  <a:t> </a:t>
                </a:r>
                <a:r>
                  <a:rPr lang="en-US" b="0" dirty="0"/>
                  <a:t>invokes: </a:t>
                </a:r>
                <a:r>
                  <a:rPr lang="en-US" sz="2200" b="0" dirty="0" err="1">
                    <a:solidFill>
                      <a:srgbClr val="7030A0"/>
                    </a:solidFill>
                    <a:latin typeface="Consolas" panose="020B0609020204030204" pitchFamily="49" charset="0"/>
                  </a:rPr>
                  <a:t>mScenario.SimulationCreated</a:t>
                </a:r>
                <a:r>
                  <a:rPr lang="en-US" sz="2200" b="0" dirty="0">
                    <a:solidFill>
                      <a:srgbClr val="7030A0"/>
                    </a:solidFill>
                    <a:latin typeface="Consolas" panose="020B0609020204030204" pitchFamily="49" charset="0"/>
                  </a:rPr>
                  <a:t>(*this)</a:t>
                </a:r>
                <a:endParaRPr lang="en-US" sz="2200" b="0" dirty="0"/>
              </a:p>
              <a:p>
                <a:pPr marL="212725" indent="0">
                  <a:buNone/>
                  <a:tabLst>
                    <a:tab pos="914400" algn="l"/>
                    <a:tab pos="1146175" algn="l"/>
                    <a:tab pos="1371600" algn="l"/>
                    <a:tab pos="1603375" algn="l"/>
                    <a:tab pos="1828800" algn="l"/>
                    <a:tab pos="2060575" algn="l"/>
                    <a:tab pos="2286000" algn="l"/>
                  </a:tabLst>
                </a:pPr>
                <a:r>
                  <a:rPr lang="en-US" b="0" dirty="0"/>
                  <a:t>	(where </a:t>
                </a:r>
                <a:r>
                  <a:rPr lang="en-US" b="0" dirty="0" err="1">
                    <a:solidFill>
                      <a:srgbClr val="7030A0"/>
                    </a:solidFill>
                  </a:rPr>
                  <a:t>mScenario</a:t>
                </a:r>
                <a:r>
                  <a:rPr lang="en-US" b="0" dirty="0"/>
                  <a:t> </a:t>
                </a:r>
                <a14:m>
                  <m:oMath xmlns:m="http://schemas.openxmlformats.org/officeDocument/2006/math">
                    <m:r>
                      <a:rPr lang="en-US" b="0" i="1">
                        <a:latin typeface="Cambria Math" panose="02040503050406030204" pitchFamily="18" charset="0"/>
                        <a:ea typeface="Cambria Math" panose="02040503050406030204" pitchFamily="18" charset="0"/>
                      </a:rPr>
                      <m:t>≡ </m:t>
                    </m:r>
                  </m:oMath>
                </a14:m>
                <a:r>
                  <a:rPr lang="en-US" dirty="0">
                    <a:solidFill>
                      <a:srgbClr val="0000CC"/>
                    </a:solidFill>
                  </a:rPr>
                  <a:t>scenario</a:t>
                </a:r>
                <a:r>
                  <a:rPr lang="en-US" b="0" dirty="0"/>
                  <a:t> and </a:t>
                </a:r>
                <a:r>
                  <a:rPr lang="en-US" b="0" dirty="0">
                    <a:solidFill>
                      <a:srgbClr val="7030A0"/>
                    </a:solidFill>
                  </a:rPr>
                  <a:t>*this </a:t>
                </a:r>
                <a14:m>
                  <m:oMath xmlns:m="http://schemas.openxmlformats.org/officeDocument/2006/math">
                    <m:r>
                      <a:rPr lang="en-US" b="0" i="1">
                        <a:latin typeface="Cambria Math" panose="02040503050406030204" pitchFamily="18" charset="0"/>
                        <a:ea typeface="Cambria Math" panose="02040503050406030204" pitchFamily="18" charset="0"/>
                      </a:rPr>
                      <m:t>≡</m:t>
                    </m:r>
                  </m:oMath>
                </a14:m>
                <a:r>
                  <a:rPr lang="en-US" b="0" dirty="0"/>
                  <a:t> </a:t>
                </a:r>
                <a:r>
                  <a:rPr lang="en-US" dirty="0">
                    <a:solidFill>
                      <a:srgbClr val="FF9900"/>
                    </a:solidFill>
                  </a:rPr>
                  <a:t>*</a:t>
                </a:r>
                <a:r>
                  <a:rPr lang="en-US" dirty="0" err="1">
                    <a:solidFill>
                      <a:srgbClr val="FFC000"/>
                    </a:solidFill>
                  </a:rPr>
                  <a:t>simPtr.get</a:t>
                </a:r>
                <a:r>
                  <a:rPr lang="en-US" dirty="0" smtClean="0">
                    <a:solidFill>
                      <a:srgbClr val="FFC000"/>
                    </a:solidFill>
                  </a:rPr>
                  <a:t>() </a:t>
                </a:r>
                <a:r>
                  <a:rPr lang="en-US" b="0" dirty="0" smtClean="0"/>
                  <a:t>)</a:t>
                </a:r>
                <a:endParaRPr lang="en-US" b="0" dirty="0"/>
              </a:p>
              <a:p>
                <a:pPr marL="212725" indent="0">
                  <a:buNone/>
                  <a:tabLst>
                    <a:tab pos="914400" algn="l"/>
                    <a:tab pos="1146175" algn="l"/>
                    <a:tab pos="1371600" algn="l"/>
                    <a:tab pos="1603375" algn="l"/>
                    <a:tab pos="1828800" algn="l"/>
                    <a:tab pos="2060575" algn="l"/>
                    <a:tab pos="2286000" algn="l"/>
                  </a:tabLst>
                </a:pPr>
                <a:endParaRPr lang="en-US" b="0" dirty="0" smtClean="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806" y="3951213"/>
                <a:ext cx="9138194" cy="2011981"/>
              </a:xfrm>
              <a:blipFill>
                <a:blip r:embed="rId3"/>
                <a:stretch>
                  <a:fillRect t="-606" r="-1534" b="-2727"/>
                </a:stretch>
              </a:blipFill>
            </p:spPr>
            <p:txBody>
              <a:bodyPr/>
              <a:lstStyle/>
              <a:p>
                <a:r>
                  <a:rPr lang="en-US">
                    <a:noFill/>
                  </a:rPr>
                  <a:t> </a:t>
                </a:r>
              </a:p>
            </p:txBody>
          </p:sp>
        </mc:Fallback>
      </mc:AlternateContent>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7077658" y="3231177"/>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a:spLocks noChangeAspect="1"/>
          </p:cNvSpPr>
          <p:nvPr/>
        </p:nvSpPr>
        <p:spPr>
          <a:xfrm>
            <a:off x="6394269" y="2594993"/>
            <a:ext cx="1371600" cy="191192"/>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a:solidFill>
                  <a:schemeClr val="tx1"/>
                </a:solidFill>
              </a:rPr>
              <a:t>u</a:t>
            </a:r>
            <a:r>
              <a:rPr lang="en-US" sz="700" dirty="0" err="1" smtClean="0">
                <a:solidFill>
                  <a:schemeClr val="tx1"/>
                </a:solidFill>
              </a:rPr>
              <a:t>nique_ptr</a:t>
            </a:r>
            <a:r>
              <a:rPr lang="en-US" sz="700" dirty="0" smtClean="0">
                <a:solidFill>
                  <a:schemeClr val="tx1"/>
                </a:solidFill>
              </a:rPr>
              <a:t>&lt;</a:t>
            </a:r>
            <a:r>
              <a:rPr lang="en-US" sz="700" dirty="0" err="1" smtClean="0">
                <a:solidFill>
                  <a:schemeClr val="tx1"/>
                </a:solidFill>
              </a:rPr>
              <a:t>WsfSimulation</a:t>
            </a:r>
            <a:r>
              <a:rPr lang="en-US" sz="700" dirty="0" smtClean="0">
                <a:solidFill>
                  <a:schemeClr val="tx1"/>
                </a:solidFill>
              </a:rPr>
              <a:t>&gt;: </a:t>
            </a:r>
            <a:r>
              <a:rPr lang="en-US" sz="700" b="1" dirty="0" err="1" smtClean="0">
                <a:solidFill>
                  <a:srgbClr val="0000CC"/>
                </a:solidFill>
              </a:rPr>
              <a:t>SimPtr</a:t>
            </a:r>
            <a:endParaRPr lang="en-US" sz="700" b="1" dirty="0" smtClean="0">
              <a:solidFill>
                <a:srgbClr val="0000CC"/>
              </a:solidFill>
            </a:endParaRPr>
          </a:p>
          <a:p>
            <a:pPr algn="ctr"/>
            <a:endParaRPr lang="en-US" sz="700" dirty="0">
              <a:solidFill>
                <a:schemeClr val="tx1"/>
              </a:solidFill>
            </a:endParaRPr>
          </a:p>
        </p:txBody>
      </p:sp>
      <p:sp>
        <p:nvSpPr>
          <p:cNvPr id="49" name="Down Arrow 48"/>
          <p:cNvSpPr/>
          <p:nvPr/>
        </p:nvSpPr>
        <p:spPr>
          <a:xfrm>
            <a:off x="6993653" y="1368195"/>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7070351" y="2774583"/>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396527" y="3001694"/>
            <a:ext cx="8099842" cy="19158"/>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93373" y="2790019"/>
            <a:ext cx="2512226"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InitializeSimulation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55" name="TextBox 54"/>
          <p:cNvSpPr txBox="1"/>
          <p:nvPr/>
        </p:nvSpPr>
        <p:spPr>
          <a:xfrm>
            <a:off x="7094471" y="3022166"/>
            <a:ext cx="1479892" cy="230832"/>
          </a:xfrm>
          <a:prstGeom prst="rect">
            <a:avLst/>
          </a:prstGeom>
          <a:noFill/>
        </p:spPr>
        <p:txBody>
          <a:bodyPr wrap="none" rtlCol="0">
            <a:spAutoFit/>
          </a:bodyPr>
          <a:lstStyle/>
          <a:p>
            <a:r>
              <a:rPr lang="en-US" sz="900" dirty="0" err="1" smtClean="0">
                <a:latin typeface="Arial" pitchFamily="34" charset="0"/>
                <a:cs typeface="Arial" pitchFamily="34" charset="0"/>
              </a:rPr>
              <a:t>WsfSimulation</a:t>
            </a:r>
            <a:r>
              <a:rPr lang="en-US" sz="900" dirty="0" smtClean="0">
                <a:latin typeface="Arial" pitchFamily="34" charset="0"/>
                <a:cs typeface="Arial" pitchFamily="34" charset="0"/>
              </a:rPr>
              <a:t>::Initialize()</a:t>
            </a:r>
            <a:endParaRPr lang="en-US" sz="900" dirty="0">
              <a:latin typeface="Arial" pitchFamily="34" charset="0"/>
              <a:cs typeface="Arial" pitchFamily="34" charset="0"/>
            </a:endParaRPr>
          </a:p>
        </p:txBody>
      </p:sp>
      <p:cxnSp>
        <p:nvCxnSpPr>
          <p:cNvPr id="28" name="Straight Arrow Connector 27"/>
          <p:cNvCxnSpPr/>
          <p:nvPr/>
        </p:nvCxnSpPr>
        <p:spPr>
          <a:xfrm flipH="1" flipV="1">
            <a:off x="5646914" y="3274393"/>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13347" y="3065382"/>
            <a:ext cx="1992853" cy="230832"/>
          </a:xfrm>
          <a:prstGeom prst="rect">
            <a:avLst/>
          </a:prstGeom>
          <a:noFill/>
        </p:spPr>
        <p:txBody>
          <a:bodyPr wrap="none" rtlCol="0">
            <a:spAutoFit/>
          </a:bodyPr>
          <a:lstStyle/>
          <a:p>
            <a:r>
              <a:rPr lang="en-US" sz="900" dirty="0" err="1" smtClean="0">
                <a:latin typeface="Arial" pitchFamily="34" charset="0"/>
                <a:cs typeface="Arial" pitchFamily="34" charset="0"/>
              </a:rPr>
              <a:t>WsfScenario</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SimulationCreated</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38" name="Rectangle 37"/>
          <p:cNvSpPr/>
          <p:nvPr/>
        </p:nvSpPr>
        <p:spPr>
          <a:xfrm>
            <a:off x="793373" y="1921910"/>
            <a:ext cx="4167733"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30" name="Down Arrow 29"/>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Tree>
    <p:extLst>
      <p:ext uri="{BB962C8B-B14F-4D97-AF65-F5344CB8AC3E}">
        <p14:creationId xmlns:p14="http://schemas.microsoft.com/office/powerpoint/2010/main" val="206977618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806" y="3951212"/>
                <a:ext cx="9138194" cy="2501839"/>
              </a:xfrm>
            </p:spPr>
            <p:txBody>
              <a:bodyPr rIns="0">
                <a:normAutofit fontScale="85000" lnSpcReduction="20000"/>
              </a:bodyPr>
              <a:lstStyle/>
              <a:p>
                <a:pPr marL="225425" indent="0">
                  <a:buNone/>
                </a:pPr>
                <a:r>
                  <a:rPr lang="en-US" b="0" dirty="0" smtClean="0"/>
                  <a:t>Mission initializes the Simulation by executing:</a:t>
                </a:r>
                <a:endParaRPr lang="en-US" b="0" dirty="0"/>
              </a:p>
              <a:p>
                <a:pPr marL="517525" lvl="1" indent="0">
                  <a:spcBef>
                    <a:spcPts val="600"/>
                  </a:spcBef>
                  <a:buNone/>
                  <a:tabLst>
                    <a:tab pos="914400" algn="l"/>
                    <a:tab pos="1146175" algn="l"/>
                    <a:tab pos="1371600" algn="l"/>
                    <a:tab pos="1603375" algn="l"/>
                    <a:tab pos="1828800" algn="l"/>
                    <a:tab pos="2060575" algn="l"/>
                    <a:tab pos="2286000" algn="l"/>
                  </a:tabLst>
                </a:pPr>
                <a:r>
                  <a:rPr lang="en-US" sz="2400" b="0" dirty="0" err="1" smtClean="0">
                    <a:solidFill>
                      <a:srgbClr val="0000CC"/>
                    </a:solidFill>
                    <a:latin typeface="Consolas" panose="020B0609020204030204" pitchFamily="49" charset="0"/>
                  </a:rPr>
                  <a:t>app</a:t>
                </a:r>
                <a:r>
                  <a:rPr lang="en-US" sz="2400" b="0" dirty="0" err="1" smtClean="0">
                    <a:solidFill>
                      <a:srgbClr val="7030A0"/>
                    </a:solidFill>
                    <a:latin typeface="Consolas" panose="020B0609020204030204" pitchFamily="49" charset="0"/>
                  </a:rPr>
                  <a:t>.InitializeSimulation</a:t>
                </a:r>
                <a:r>
                  <a:rPr lang="en-US" sz="2400" b="0" dirty="0" smtClean="0">
                    <a:solidFill>
                      <a:srgbClr val="7030A0"/>
                    </a:solidFill>
                    <a:latin typeface="Consolas" panose="020B0609020204030204" pitchFamily="49" charset="0"/>
                  </a:rPr>
                  <a:t>(</a:t>
                </a:r>
                <a:r>
                  <a:rPr lang="en-US" sz="2400" b="0" dirty="0" err="1" smtClean="0">
                    <a:solidFill>
                      <a:srgbClr val="0000CC"/>
                    </a:solidFill>
                    <a:latin typeface="Consolas" panose="020B0609020204030204" pitchFamily="49" charset="0"/>
                  </a:rPr>
                  <a:t>simPtr</a:t>
                </a:r>
                <a:r>
                  <a:rPr lang="en-US" sz="2400" b="0" dirty="0" err="1" smtClean="0">
                    <a:solidFill>
                      <a:srgbClr val="7030A0"/>
                    </a:solidFill>
                    <a:latin typeface="Consolas" panose="020B0609020204030204" pitchFamily="49" charset="0"/>
                  </a:rPr>
                  <a:t>.get</a:t>
                </a:r>
                <a:r>
                  <a:rPr lang="en-US" sz="2400" b="0" dirty="0" smtClean="0">
                    <a:solidFill>
                      <a:srgbClr val="7030A0"/>
                    </a:solidFill>
                    <a:latin typeface="Consolas" panose="020B0609020204030204" pitchFamily="49" charset="0"/>
                  </a:rPr>
                  <a:t>())</a:t>
                </a:r>
                <a:endParaRPr lang="en-US" sz="2400" b="0" dirty="0" smtClean="0"/>
              </a:p>
              <a:p>
                <a:pPr marL="457200" indent="-244475">
                  <a:tabLst>
                    <a:tab pos="914400" algn="l"/>
                    <a:tab pos="1146175" algn="l"/>
                    <a:tab pos="1371600" algn="l"/>
                    <a:tab pos="1603375" algn="l"/>
                    <a:tab pos="1828800" algn="l"/>
                    <a:tab pos="2060575" algn="l"/>
                    <a:tab pos="2286000" algn="l"/>
                  </a:tabLst>
                </a:pPr>
                <a:r>
                  <a:rPr lang="en-US" dirty="0" err="1" smtClean="0"/>
                  <a:t>InitializeSimulation</a:t>
                </a:r>
                <a:r>
                  <a:rPr lang="en-US" b="0" dirty="0" smtClean="0"/>
                  <a:t> invokes: </a:t>
                </a:r>
                <a:r>
                  <a:rPr lang="en-US" b="0" dirty="0" err="1" smtClean="0">
                    <a:solidFill>
                      <a:srgbClr val="7030A0"/>
                    </a:solidFill>
                    <a:latin typeface="Consolas" panose="020B0609020204030204" pitchFamily="49" charset="0"/>
                  </a:rPr>
                  <a:t>aSimPtr</a:t>
                </a:r>
                <a:r>
                  <a:rPr lang="en-US" b="0" dirty="0" smtClean="0">
                    <a:solidFill>
                      <a:srgbClr val="7030A0"/>
                    </a:solidFill>
                    <a:latin typeface="Consolas" panose="020B0609020204030204" pitchFamily="49" charset="0"/>
                  </a:rPr>
                  <a:t>-&gt;Initialize() </a:t>
                </a:r>
                <a:endParaRPr lang="en-US" b="0" dirty="0">
                  <a:solidFill>
                    <a:srgbClr val="7030A0"/>
                  </a:solidFill>
                  <a:latin typeface="Consolas" panose="020B0609020204030204" pitchFamily="49" charset="0"/>
                </a:endParaRPr>
              </a:p>
              <a:p>
                <a:pPr marL="457200" indent="-244475">
                  <a:tabLst>
                    <a:tab pos="914400" algn="l"/>
                    <a:tab pos="1146175" algn="l"/>
                    <a:tab pos="1371600" algn="l"/>
                    <a:tab pos="1603375" algn="l"/>
                    <a:tab pos="1828800" algn="l"/>
                    <a:tab pos="2060575" algn="l"/>
                    <a:tab pos="2286000" algn="l"/>
                  </a:tabLst>
                </a:pPr>
                <a:r>
                  <a:rPr lang="en-US" dirty="0" err="1"/>
                  <a:t>WsfSimulation</a:t>
                </a:r>
                <a:r>
                  <a:rPr lang="en-US" dirty="0"/>
                  <a:t>::Initialize</a:t>
                </a:r>
                <a:r>
                  <a:rPr lang="en-US" b="0" dirty="0"/>
                  <a:t> invokes: </a:t>
                </a:r>
                <a:r>
                  <a:rPr lang="en-US" sz="2200" b="0" dirty="0" err="1">
                    <a:solidFill>
                      <a:srgbClr val="7030A0"/>
                    </a:solidFill>
                    <a:latin typeface="Consolas" panose="020B0609020204030204" pitchFamily="49" charset="0"/>
                  </a:rPr>
                  <a:t>mScenario.SimulationCreated</a:t>
                </a:r>
                <a:r>
                  <a:rPr lang="en-US" sz="2200" b="0" dirty="0">
                    <a:solidFill>
                      <a:srgbClr val="7030A0"/>
                    </a:solidFill>
                    <a:latin typeface="Consolas" panose="020B0609020204030204" pitchFamily="49" charset="0"/>
                  </a:rPr>
                  <a:t>(*this</a:t>
                </a:r>
                <a:r>
                  <a:rPr lang="en-US" sz="2200" b="0" dirty="0" smtClean="0">
                    <a:solidFill>
                      <a:srgbClr val="7030A0"/>
                    </a:solidFill>
                    <a:latin typeface="Consolas" panose="020B0609020204030204" pitchFamily="49" charset="0"/>
                  </a:rPr>
                  <a:t>)</a:t>
                </a:r>
                <a:endParaRPr lang="en-US" b="0" dirty="0"/>
              </a:p>
              <a:p>
                <a:pPr marL="457200" indent="-244475">
                  <a:tabLst>
                    <a:tab pos="914400" algn="l"/>
                    <a:tab pos="1146175" algn="l"/>
                    <a:tab pos="1371600" algn="l"/>
                    <a:tab pos="1603375" algn="l"/>
                    <a:tab pos="1828800" algn="l"/>
                    <a:tab pos="2060575" algn="l"/>
                    <a:tab pos="2286000" algn="l"/>
                  </a:tabLst>
                </a:pPr>
                <a:r>
                  <a:rPr lang="en-US" dirty="0" err="1"/>
                  <a:t>SimulationCreated</a:t>
                </a:r>
                <a:r>
                  <a:rPr lang="en-US" b="0" dirty="0"/>
                  <a:t> </a:t>
                </a:r>
                <a:r>
                  <a:rPr lang="en-US" b="0" dirty="0" smtClean="0"/>
                  <a:t>Invokes: </a:t>
                </a:r>
                <a:r>
                  <a:rPr lang="en-US" sz="1900" b="0" dirty="0" err="1" smtClean="0">
                    <a:solidFill>
                      <a:srgbClr val="7030A0"/>
                    </a:solidFill>
                    <a:latin typeface="Consolas" panose="020B0609020204030204" pitchFamily="49" charset="0"/>
                  </a:rPr>
                  <a:t>GetApplication</a:t>
                </a:r>
                <a:r>
                  <a:rPr lang="en-US" sz="1900" b="0" dirty="0">
                    <a:solidFill>
                      <a:srgbClr val="7030A0"/>
                    </a:solidFill>
                    <a:latin typeface="Consolas" panose="020B0609020204030204" pitchFamily="49" charset="0"/>
                  </a:rPr>
                  <a:t>().</a:t>
                </a:r>
                <a:r>
                  <a:rPr lang="en-US" sz="1900" b="0" dirty="0" err="1">
                    <a:solidFill>
                      <a:srgbClr val="7030A0"/>
                    </a:solidFill>
                    <a:latin typeface="Consolas" panose="020B0609020204030204" pitchFamily="49" charset="0"/>
                  </a:rPr>
                  <a:t>SimulationCreated</a:t>
                </a:r>
                <a:r>
                  <a:rPr lang="en-US" sz="1900" b="0" dirty="0">
                    <a:solidFill>
                      <a:srgbClr val="7030A0"/>
                    </a:solidFill>
                    <a:latin typeface="Consolas" panose="020B0609020204030204" pitchFamily="49" charset="0"/>
                  </a:rPr>
                  <a:t>(</a:t>
                </a:r>
                <a:r>
                  <a:rPr lang="en-US" sz="1900" b="0" dirty="0" err="1">
                    <a:solidFill>
                      <a:srgbClr val="7030A0"/>
                    </a:solidFill>
                    <a:latin typeface="Consolas" panose="020B0609020204030204" pitchFamily="49" charset="0"/>
                  </a:rPr>
                  <a:t>aSimulation</a:t>
                </a:r>
                <a:r>
                  <a:rPr lang="en-US" sz="1900" b="0" dirty="0">
                    <a:solidFill>
                      <a:srgbClr val="7030A0"/>
                    </a:solidFill>
                    <a:latin typeface="Consolas" panose="020B0609020204030204" pitchFamily="49" charset="0"/>
                  </a:rPr>
                  <a:t>)</a:t>
                </a:r>
                <a:endParaRPr lang="en-US" sz="1900" b="0" dirty="0"/>
              </a:p>
              <a:p>
                <a:pPr marL="212725" indent="0">
                  <a:spcBef>
                    <a:spcPts val="600"/>
                  </a:spcBef>
                  <a:buNone/>
                  <a:tabLst>
                    <a:tab pos="914400" algn="l"/>
                    <a:tab pos="1146175" algn="l"/>
                    <a:tab pos="1371600" algn="l"/>
                    <a:tab pos="1603375" algn="l"/>
                    <a:tab pos="1828800" algn="l"/>
                    <a:tab pos="2060575" algn="l"/>
                    <a:tab pos="2286000" algn="l"/>
                  </a:tabLst>
                </a:pPr>
                <a:r>
                  <a:rPr lang="en-US" b="0" dirty="0"/>
                  <a:t>	</a:t>
                </a:r>
                <a:r>
                  <a:rPr lang="en-US" b="0" dirty="0" smtClean="0"/>
                  <a:t>(where </a:t>
                </a:r>
                <a:r>
                  <a:rPr lang="en-US" b="0" dirty="0" err="1">
                    <a:solidFill>
                      <a:srgbClr val="7030A0"/>
                    </a:solidFill>
                  </a:rPr>
                  <a:t>GetApplication</a:t>
                </a:r>
                <a:r>
                  <a:rPr lang="en-US" b="0" dirty="0">
                    <a:solidFill>
                      <a:srgbClr val="7030A0"/>
                    </a:solidFill>
                  </a:rPr>
                  <a:t>() </a:t>
                </a:r>
                <a14:m>
                  <m:oMath xmlns:m="http://schemas.openxmlformats.org/officeDocument/2006/math">
                    <m:r>
                      <a:rPr lang="en-US" b="0" i="1">
                        <a:latin typeface="Cambria Math" panose="02040503050406030204" pitchFamily="18" charset="0"/>
                        <a:ea typeface="Cambria Math" panose="02040503050406030204" pitchFamily="18" charset="0"/>
                      </a:rPr>
                      <m:t>≡ </m:t>
                    </m:r>
                  </m:oMath>
                </a14:m>
                <a:r>
                  <a:rPr lang="en-US" dirty="0">
                    <a:solidFill>
                      <a:srgbClr val="0000CC"/>
                    </a:solidFill>
                  </a:rPr>
                  <a:t>app </a:t>
                </a:r>
                <a:r>
                  <a:rPr lang="en-US" b="0" dirty="0"/>
                  <a:t>and </a:t>
                </a:r>
                <a:r>
                  <a:rPr lang="en-US" b="0" dirty="0" err="1">
                    <a:solidFill>
                      <a:srgbClr val="7030A0"/>
                    </a:solidFill>
                  </a:rPr>
                  <a:t>aSimulation</a:t>
                </a:r>
                <a:r>
                  <a:rPr lang="en-US" b="0" dirty="0"/>
                  <a:t> </a:t>
                </a:r>
                <a14:m>
                  <m:oMath xmlns:m="http://schemas.openxmlformats.org/officeDocument/2006/math">
                    <m:r>
                      <a:rPr lang="en-US" b="0" i="1">
                        <a:latin typeface="Cambria Math" panose="02040503050406030204" pitchFamily="18" charset="0"/>
                        <a:ea typeface="Cambria Math" panose="02040503050406030204" pitchFamily="18" charset="0"/>
                      </a:rPr>
                      <m:t>≡</m:t>
                    </m:r>
                  </m:oMath>
                </a14:m>
                <a:r>
                  <a:rPr lang="en-US" b="0" dirty="0"/>
                  <a:t> </a:t>
                </a:r>
                <a:r>
                  <a:rPr lang="en-US" dirty="0">
                    <a:solidFill>
                      <a:srgbClr val="FF9900"/>
                    </a:solidFill>
                  </a:rPr>
                  <a:t>*</a:t>
                </a:r>
                <a:r>
                  <a:rPr lang="en-US" dirty="0" err="1">
                    <a:solidFill>
                      <a:srgbClr val="FFC000"/>
                    </a:solidFill>
                  </a:rPr>
                  <a:t>simPtr.get</a:t>
                </a:r>
                <a:r>
                  <a:rPr lang="en-US" dirty="0" smtClean="0">
                    <a:solidFill>
                      <a:srgbClr val="FFC000"/>
                    </a:solidFill>
                  </a:rPr>
                  <a:t>() </a:t>
                </a:r>
                <a:r>
                  <a:rPr lang="en-US" b="0" dirty="0" smtClean="0"/>
                  <a:t>)</a:t>
                </a:r>
                <a:endParaRPr lang="en-US" dirty="0"/>
              </a:p>
              <a:p>
                <a:pPr marL="457200" indent="-244475">
                  <a:tabLst>
                    <a:tab pos="914400" algn="l"/>
                    <a:tab pos="1146175" algn="l"/>
                    <a:tab pos="1371600" algn="l"/>
                    <a:tab pos="1603375" algn="l"/>
                    <a:tab pos="1828800" algn="l"/>
                    <a:tab pos="2060575" algn="l"/>
                    <a:tab pos="2286000" algn="l"/>
                  </a:tabLst>
                </a:pPr>
                <a:endParaRPr lang="en-US" b="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806" y="3951212"/>
                <a:ext cx="9138194" cy="2501839"/>
              </a:xfrm>
              <a:blipFill>
                <a:blip r:embed="rId3"/>
                <a:stretch>
                  <a:fillRect t="-487" r="-1534"/>
                </a:stretch>
              </a:blipFill>
            </p:spPr>
            <p:txBody>
              <a:bodyPr/>
              <a:lstStyle/>
              <a:p>
                <a:r>
                  <a:rPr lang="en-US">
                    <a:noFill/>
                  </a:rPr>
                  <a:t> </a:t>
                </a:r>
              </a:p>
            </p:txBody>
          </p:sp>
        </mc:Fallback>
      </mc:AlternateContent>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7077658" y="3231177"/>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a:spLocks noChangeAspect="1"/>
          </p:cNvSpPr>
          <p:nvPr/>
        </p:nvSpPr>
        <p:spPr>
          <a:xfrm>
            <a:off x="6394269" y="2594993"/>
            <a:ext cx="1371600" cy="191192"/>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a:solidFill>
                  <a:schemeClr val="tx1"/>
                </a:solidFill>
              </a:rPr>
              <a:t>u</a:t>
            </a:r>
            <a:r>
              <a:rPr lang="en-US" sz="700" dirty="0" err="1" smtClean="0">
                <a:solidFill>
                  <a:schemeClr val="tx1"/>
                </a:solidFill>
              </a:rPr>
              <a:t>nique_ptr</a:t>
            </a:r>
            <a:r>
              <a:rPr lang="en-US" sz="700" dirty="0" smtClean="0">
                <a:solidFill>
                  <a:schemeClr val="tx1"/>
                </a:solidFill>
              </a:rPr>
              <a:t>&lt;</a:t>
            </a:r>
            <a:r>
              <a:rPr lang="en-US" sz="700" dirty="0" err="1" smtClean="0">
                <a:solidFill>
                  <a:schemeClr val="tx1"/>
                </a:solidFill>
              </a:rPr>
              <a:t>WsfSimulation</a:t>
            </a:r>
            <a:r>
              <a:rPr lang="en-US" sz="700" dirty="0" smtClean="0">
                <a:solidFill>
                  <a:schemeClr val="tx1"/>
                </a:solidFill>
              </a:rPr>
              <a:t>&gt;: </a:t>
            </a:r>
            <a:r>
              <a:rPr lang="en-US" sz="700" b="1" dirty="0" err="1" smtClean="0">
                <a:solidFill>
                  <a:srgbClr val="0000CC"/>
                </a:solidFill>
              </a:rPr>
              <a:t>SimPtr</a:t>
            </a:r>
            <a:endParaRPr lang="en-US" sz="700" b="1" dirty="0" smtClean="0">
              <a:solidFill>
                <a:srgbClr val="0000CC"/>
              </a:solidFill>
            </a:endParaRPr>
          </a:p>
          <a:p>
            <a:pPr algn="ctr"/>
            <a:endParaRPr lang="en-US" sz="700" dirty="0">
              <a:solidFill>
                <a:schemeClr val="tx1"/>
              </a:solidFill>
            </a:endParaRPr>
          </a:p>
        </p:txBody>
      </p:sp>
      <p:sp>
        <p:nvSpPr>
          <p:cNvPr id="49" name="Down Arrow 48"/>
          <p:cNvSpPr/>
          <p:nvPr/>
        </p:nvSpPr>
        <p:spPr>
          <a:xfrm>
            <a:off x="6993653" y="1368195"/>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7070351" y="2774583"/>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396527" y="3001694"/>
            <a:ext cx="8099842" cy="19158"/>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93373" y="2790019"/>
            <a:ext cx="2512226"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InitializeSimulation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55" name="TextBox 54"/>
          <p:cNvSpPr txBox="1"/>
          <p:nvPr/>
        </p:nvSpPr>
        <p:spPr>
          <a:xfrm>
            <a:off x="7094471" y="3022166"/>
            <a:ext cx="1479892" cy="230832"/>
          </a:xfrm>
          <a:prstGeom prst="rect">
            <a:avLst/>
          </a:prstGeom>
          <a:noFill/>
        </p:spPr>
        <p:txBody>
          <a:bodyPr wrap="none" rtlCol="0">
            <a:spAutoFit/>
          </a:bodyPr>
          <a:lstStyle/>
          <a:p>
            <a:r>
              <a:rPr lang="en-US" sz="900" dirty="0" err="1" smtClean="0">
                <a:latin typeface="Arial" pitchFamily="34" charset="0"/>
                <a:cs typeface="Arial" pitchFamily="34" charset="0"/>
              </a:rPr>
              <a:t>WsfSimulation</a:t>
            </a:r>
            <a:r>
              <a:rPr lang="en-US" sz="900" dirty="0" smtClean="0">
                <a:latin typeface="Arial" pitchFamily="34" charset="0"/>
                <a:cs typeface="Arial" pitchFamily="34" charset="0"/>
              </a:rPr>
              <a:t>::Initialize()</a:t>
            </a:r>
            <a:endParaRPr lang="en-US" sz="900" dirty="0">
              <a:latin typeface="Arial" pitchFamily="34" charset="0"/>
              <a:cs typeface="Arial" pitchFamily="34" charset="0"/>
            </a:endParaRPr>
          </a:p>
        </p:txBody>
      </p:sp>
      <p:cxnSp>
        <p:nvCxnSpPr>
          <p:cNvPr id="28" name="Straight Arrow Connector 27"/>
          <p:cNvCxnSpPr/>
          <p:nvPr/>
        </p:nvCxnSpPr>
        <p:spPr>
          <a:xfrm flipH="1" flipV="1">
            <a:off x="5646914" y="3274393"/>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13347" y="3065382"/>
            <a:ext cx="1992853" cy="230832"/>
          </a:xfrm>
          <a:prstGeom prst="rect">
            <a:avLst/>
          </a:prstGeom>
          <a:noFill/>
        </p:spPr>
        <p:txBody>
          <a:bodyPr wrap="none" rtlCol="0">
            <a:spAutoFit/>
          </a:bodyPr>
          <a:lstStyle/>
          <a:p>
            <a:r>
              <a:rPr lang="en-US" sz="900" dirty="0" err="1" smtClean="0">
                <a:latin typeface="Arial" pitchFamily="34" charset="0"/>
                <a:cs typeface="Arial" pitchFamily="34" charset="0"/>
              </a:rPr>
              <a:t>WsfScenario</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SimulationCreated</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36" name="TextBox 35"/>
          <p:cNvSpPr txBox="1"/>
          <p:nvPr/>
        </p:nvSpPr>
        <p:spPr>
          <a:xfrm>
            <a:off x="5629758" y="3346567"/>
            <a:ext cx="2037737" cy="230832"/>
          </a:xfrm>
          <a:prstGeom prst="rect">
            <a:avLst/>
          </a:prstGeom>
          <a:noFill/>
        </p:spPr>
        <p:txBody>
          <a:bodyPr wrap="none" rtlCol="0">
            <a:spAutoFit/>
          </a:bodyPr>
          <a:lstStyle/>
          <a:p>
            <a:r>
              <a:rPr lang="en-US" sz="900" dirty="0" err="1" smtClean="0">
                <a:latin typeface="Arial" pitchFamily="34" charset="0"/>
                <a:cs typeface="Arial" pitchFamily="34" charset="0"/>
              </a:rPr>
              <a:t>WsfApplication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SimulationCreated</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37" name="Straight Arrow Connector 36"/>
          <p:cNvCxnSpPr/>
          <p:nvPr/>
        </p:nvCxnSpPr>
        <p:spPr>
          <a:xfrm flipV="1">
            <a:off x="5646914" y="3544563"/>
            <a:ext cx="2853753" cy="708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93373" y="1921910"/>
            <a:ext cx="4167733"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30" name="Down Arrow 29"/>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Tree>
    <p:extLst>
      <p:ext uri="{BB962C8B-B14F-4D97-AF65-F5344CB8AC3E}">
        <p14:creationId xmlns:p14="http://schemas.microsoft.com/office/powerpoint/2010/main" val="279902613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806" y="3951212"/>
                <a:ext cx="9138194" cy="2663772"/>
              </a:xfrm>
            </p:spPr>
            <p:txBody>
              <a:bodyPr rIns="0">
                <a:normAutofit fontScale="85000" lnSpcReduction="20000"/>
              </a:bodyPr>
              <a:lstStyle/>
              <a:p>
                <a:pPr marL="225425" indent="0">
                  <a:buNone/>
                </a:pPr>
                <a:r>
                  <a:rPr lang="en-US" b="0" dirty="0" smtClean="0"/>
                  <a:t>Mission initializes the Simulation by executing:</a:t>
                </a:r>
                <a:endParaRPr lang="en-US" b="0" dirty="0"/>
              </a:p>
              <a:p>
                <a:pPr marL="517525" lvl="1" indent="0">
                  <a:spcBef>
                    <a:spcPts val="600"/>
                  </a:spcBef>
                  <a:buNone/>
                  <a:tabLst>
                    <a:tab pos="914400" algn="l"/>
                    <a:tab pos="1146175" algn="l"/>
                    <a:tab pos="1371600" algn="l"/>
                    <a:tab pos="1603375" algn="l"/>
                    <a:tab pos="1828800" algn="l"/>
                    <a:tab pos="2060575" algn="l"/>
                    <a:tab pos="2286000" algn="l"/>
                  </a:tabLst>
                </a:pPr>
                <a:r>
                  <a:rPr lang="en-US" sz="2400" b="0" dirty="0" err="1" smtClean="0">
                    <a:solidFill>
                      <a:srgbClr val="0000CC"/>
                    </a:solidFill>
                    <a:latin typeface="Consolas" panose="020B0609020204030204" pitchFamily="49" charset="0"/>
                  </a:rPr>
                  <a:t>app</a:t>
                </a:r>
                <a:r>
                  <a:rPr lang="en-US" sz="2400" b="0" dirty="0" err="1" smtClean="0">
                    <a:solidFill>
                      <a:srgbClr val="7030A0"/>
                    </a:solidFill>
                    <a:latin typeface="Consolas" panose="020B0609020204030204" pitchFamily="49" charset="0"/>
                  </a:rPr>
                  <a:t>.InitializeSimulation</a:t>
                </a:r>
                <a:r>
                  <a:rPr lang="en-US" sz="2400" b="0" dirty="0" smtClean="0">
                    <a:solidFill>
                      <a:srgbClr val="7030A0"/>
                    </a:solidFill>
                    <a:latin typeface="Consolas" panose="020B0609020204030204" pitchFamily="49" charset="0"/>
                  </a:rPr>
                  <a:t>(</a:t>
                </a:r>
                <a:r>
                  <a:rPr lang="en-US" sz="2400" b="0" dirty="0" err="1" smtClean="0">
                    <a:solidFill>
                      <a:srgbClr val="0000CC"/>
                    </a:solidFill>
                    <a:latin typeface="Consolas" panose="020B0609020204030204" pitchFamily="49" charset="0"/>
                  </a:rPr>
                  <a:t>simPtr</a:t>
                </a:r>
                <a:r>
                  <a:rPr lang="en-US" sz="2400" b="0" dirty="0" err="1" smtClean="0">
                    <a:solidFill>
                      <a:srgbClr val="7030A0"/>
                    </a:solidFill>
                    <a:latin typeface="Consolas" panose="020B0609020204030204" pitchFamily="49" charset="0"/>
                  </a:rPr>
                  <a:t>.get</a:t>
                </a:r>
                <a:r>
                  <a:rPr lang="en-US" sz="2400" b="0" dirty="0" smtClean="0">
                    <a:solidFill>
                      <a:srgbClr val="7030A0"/>
                    </a:solidFill>
                    <a:latin typeface="Consolas" panose="020B0609020204030204" pitchFamily="49" charset="0"/>
                  </a:rPr>
                  <a:t>())</a:t>
                </a:r>
              </a:p>
              <a:p>
                <a:pPr marL="461963" indent="-236538">
                  <a:spcBef>
                    <a:spcPts val="600"/>
                  </a:spcBef>
                  <a:tabLst>
                    <a:tab pos="914400" algn="l"/>
                    <a:tab pos="1146175" algn="l"/>
                    <a:tab pos="1371600" algn="l"/>
                    <a:tab pos="1603375" algn="l"/>
                    <a:tab pos="1828800" algn="l"/>
                    <a:tab pos="2060575" algn="l"/>
                    <a:tab pos="2286000" algn="l"/>
                  </a:tabLst>
                </a:pPr>
                <a:r>
                  <a:rPr lang="en-US" dirty="0" err="1"/>
                  <a:t>InitializeSimulation</a:t>
                </a:r>
                <a:r>
                  <a:rPr lang="en-US" b="0" dirty="0"/>
                  <a:t> invokes: </a:t>
                </a:r>
                <a:r>
                  <a:rPr lang="en-US" b="0" dirty="0" err="1">
                    <a:solidFill>
                      <a:srgbClr val="7030A0"/>
                    </a:solidFill>
                    <a:latin typeface="Consolas" panose="020B0609020204030204" pitchFamily="49" charset="0"/>
                  </a:rPr>
                  <a:t>aSimPtr</a:t>
                </a:r>
                <a:r>
                  <a:rPr lang="en-US" b="0" dirty="0">
                    <a:solidFill>
                      <a:srgbClr val="7030A0"/>
                    </a:solidFill>
                    <a:latin typeface="Consolas" panose="020B0609020204030204" pitchFamily="49" charset="0"/>
                  </a:rPr>
                  <a:t>-&gt;Initialize</a:t>
                </a:r>
                <a:r>
                  <a:rPr lang="en-US" b="0" dirty="0" smtClean="0">
                    <a:solidFill>
                      <a:srgbClr val="7030A0"/>
                    </a:solidFill>
                    <a:latin typeface="Consolas" panose="020B0609020204030204" pitchFamily="49" charset="0"/>
                  </a:rPr>
                  <a:t>()</a:t>
                </a:r>
                <a:endParaRPr lang="en-US" sz="2100" b="0" dirty="0" smtClean="0"/>
              </a:p>
              <a:p>
                <a:pPr marL="457200" indent="-244475">
                  <a:tabLst>
                    <a:tab pos="914400" algn="l"/>
                    <a:tab pos="1146175" algn="l"/>
                    <a:tab pos="1371600" algn="l"/>
                    <a:tab pos="1603375" algn="l"/>
                    <a:tab pos="1828800" algn="l"/>
                    <a:tab pos="2060575" algn="l"/>
                    <a:tab pos="2286000" algn="l"/>
                  </a:tabLst>
                </a:pPr>
                <a:r>
                  <a:rPr lang="en-US" dirty="0" err="1"/>
                  <a:t>WsfSimulation</a:t>
                </a:r>
                <a:r>
                  <a:rPr lang="en-US" dirty="0"/>
                  <a:t>::Initialize</a:t>
                </a:r>
                <a:r>
                  <a:rPr lang="en-US" b="0" dirty="0"/>
                  <a:t> invokes: </a:t>
                </a:r>
                <a:r>
                  <a:rPr lang="en-US" sz="2200" b="0" dirty="0" err="1">
                    <a:solidFill>
                      <a:srgbClr val="7030A0"/>
                    </a:solidFill>
                    <a:latin typeface="Consolas" panose="020B0609020204030204" pitchFamily="49" charset="0"/>
                  </a:rPr>
                  <a:t>mScenario.SimulationCreated</a:t>
                </a:r>
                <a:r>
                  <a:rPr lang="en-US" sz="2200" b="0" dirty="0">
                    <a:solidFill>
                      <a:srgbClr val="7030A0"/>
                    </a:solidFill>
                    <a:latin typeface="Consolas" panose="020B0609020204030204" pitchFamily="49" charset="0"/>
                  </a:rPr>
                  <a:t>(*this</a:t>
                </a:r>
                <a:r>
                  <a:rPr lang="en-US" sz="2200" b="0" dirty="0" smtClean="0">
                    <a:solidFill>
                      <a:srgbClr val="7030A0"/>
                    </a:solidFill>
                    <a:latin typeface="Consolas" panose="020B0609020204030204" pitchFamily="49" charset="0"/>
                  </a:rPr>
                  <a:t>)</a:t>
                </a:r>
                <a:endParaRPr lang="en-US" b="0" dirty="0"/>
              </a:p>
              <a:p>
                <a:pPr marL="457200" indent="-244475">
                  <a:tabLst>
                    <a:tab pos="914400" algn="l"/>
                    <a:tab pos="1146175" algn="l"/>
                    <a:tab pos="1371600" algn="l"/>
                    <a:tab pos="1603375" algn="l"/>
                    <a:tab pos="1828800" algn="l"/>
                    <a:tab pos="2060575" algn="l"/>
                    <a:tab pos="2286000" algn="l"/>
                  </a:tabLst>
                </a:pPr>
                <a:r>
                  <a:rPr lang="en-US" dirty="0" err="1" smtClean="0"/>
                  <a:t>SimulationCreated</a:t>
                </a:r>
                <a:r>
                  <a:rPr lang="en-US" b="0" dirty="0" smtClean="0"/>
                  <a:t> Invokes: </a:t>
                </a:r>
                <a:r>
                  <a:rPr lang="en-US" sz="1900" b="0" dirty="0" err="1" smtClean="0">
                    <a:solidFill>
                      <a:srgbClr val="7030A0"/>
                    </a:solidFill>
                    <a:latin typeface="Consolas" panose="020B0609020204030204" pitchFamily="49" charset="0"/>
                  </a:rPr>
                  <a:t>GetApplication</a:t>
                </a:r>
                <a:r>
                  <a:rPr lang="en-US" sz="1900" b="0" dirty="0">
                    <a:solidFill>
                      <a:srgbClr val="7030A0"/>
                    </a:solidFill>
                    <a:latin typeface="Consolas" panose="020B0609020204030204" pitchFamily="49" charset="0"/>
                  </a:rPr>
                  <a:t>().</a:t>
                </a:r>
                <a:r>
                  <a:rPr lang="en-US" sz="1900" b="0" dirty="0" err="1" smtClean="0">
                    <a:solidFill>
                      <a:srgbClr val="7030A0"/>
                    </a:solidFill>
                    <a:latin typeface="Consolas" panose="020B0609020204030204" pitchFamily="49" charset="0"/>
                  </a:rPr>
                  <a:t>SimulationCreated</a:t>
                </a:r>
                <a:r>
                  <a:rPr lang="en-US" sz="1900" b="0" dirty="0" smtClean="0">
                    <a:solidFill>
                      <a:srgbClr val="7030A0"/>
                    </a:solidFill>
                    <a:latin typeface="Consolas" panose="020B0609020204030204" pitchFamily="49" charset="0"/>
                  </a:rPr>
                  <a:t>(</a:t>
                </a:r>
                <a:r>
                  <a:rPr lang="en-US" sz="1900" b="0" dirty="0" err="1" smtClean="0">
                    <a:solidFill>
                      <a:srgbClr val="7030A0"/>
                    </a:solidFill>
                    <a:latin typeface="Consolas" panose="020B0609020204030204" pitchFamily="49" charset="0"/>
                  </a:rPr>
                  <a:t>aSimulation</a:t>
                </a:r>
                <a:r>
                  <a:rPr lang="en-US" sz="1900" b="0" dirty="0" smtClean="0">
                    <a:solidFill>
                      <a:srgbClr val="7030A0"/>
                    </a:solidFill>
                    <a:latin typeface="Consolas" panose="020B0609020204030204" pitchFamily="49" charset="0"/>
                  </a:rPr>
                  <a:t>)</a:t>
                </a:r>
                <a:endParaRPr lang="en-US" b="0" dirty="0"/>
              </a:p>
              <a:p>
                <a:pPr marL="744538" lvl="1" indent="-244475">
                  <a:spcBef>
                    <a:spcPts val="600"/>
                  </a:spcBef>
                  <a:tabLst>
                    <a:tab pos="914400" algn="l"/>
                    <a:tab pos="1146175" algn="l"/>
                    <a:tab pos="1371600" algn="l"/>
                    <a:tab pos="1603375" algn="l"/>
                    <a:tab pos="1828800" algn="l"/>
                    <a:tab pos="2060575" algn="l"/>
                    <a:tab pos="2286000" algn="l"/>
                  </a:tabLst>
                </a:pPr>
                <a:r>
                  <a:rPr lang="en-US" b="0" dirty="0" smtClean="0"/>
                  <a:t>For </a:t>
                </a:r>
                <a:r>
                  <a:rPr lang="en-US" b="0" dirty="0"/>
                  <a:t>each application </a:t>
                </a:r>
                <a:r>
                  <a:rPr lang="en-US" b="0" dirty="0" smtClean="0"/>
                  <a:t>extension </a:t>
                </a:r>
                <a:r>
                  <a:rPr lang="en-US" b="0" dirty="0"/>
                  <a:t>invoke </a:t>
                </a:r>
                <a:r>
                  <a:rPr lang="en-US" b="0" dirty="0" err="1" smtClean="0">
                    <a:solidFill>
                      <a:srgbClr val="7030A0"/>
                    </a:solidFill>
                    <a:latin typeface="Consolas" panose="020B0609020204030204" pitchFamily="49" charset="0"/>
                  </a:rPr>
                  <a:t>SimulationCreated</a:t>
                </a:r>
                <a:r>
                  <a:rPr lang="en-US" b="0" dirty="0" smtClean="0">
                    <a:solidFill>
                      <a:srgbClr val="7030A0"/>
                    </a:solidFill>
                    <a:latin typeface="Consolas" panose="020B0609020204030204" pitchFamily="49" charset="0"/>
                  </a:rPr>
                  <a:t>(</a:t>
                </a:r>
                <a:r>
                  <a:rPr lang="en-US" b="0" dirty="0" err="1" smtClean="0">
                    <a:solidFill>
                      <a:srgbClr val="7030A0"/>
                    </a:solidFill>
                    <a:latin typeface="Consolas" panose="020B0609020204030204" pitchFamily="49" charset="0"/>
                  </a:rPr>
                  <a:t>aSimulation</a:t>
                </a:r>
                <a:r>
                  <a:rPr lang="en-US" b="0" dirty="0" smtClean="0">
                    <a:solidFill>
                      <a:srgbClr val="7030A0"/>
                    </a:solidFill>
                    <a:latin typeface="Consolas" panose="020B0609020204030204" pitchFamily="49" charset="0"/>
                  </a:rPr>
                  <a:t>)</a:t>
                </a:r>
                <a:endParaRPr lang="en-US" b="0" dirty="0" smtClean="0">
                  <a:solidFill>
                    <a:srgbClr val="7030A0"/>
                  </a:solidFill>
                </a:endParaRPr>
              </a:p>
              <a:p>
                <a:pPr marL="722816" lvl="1" indent="0">
                  <a:spcBef>
                    <a:spcPts val="600"/>
                  </a:spcBef>
                  <a:buNone/>
                  <a:tabLst>
                    <a:tab pos="914400" algn="l"/>
                    <a:tab pos="1146175" algn="l"/>
                    <a:tab pos="1371600" algn="l"/>
                    <a:tab pos="1603375" algn="l"/>
                    <a:tab pos="1828800" algn="l"/>
                    <a:tab pos="2060575" algn="l"/>
                    <a:tab pos="2286000" algn="l"/>
                  </a:tabLst>
                </a:pPr>
                <a:r>
                  <a:rPr lang="en-US" b="0" dirty="0">
                    <a:solidFill>
                      <a:srgbClr val="7030A0"/>
                    </a:solidFill>
                  </a:rPr>
                  <a:t>	</a:t>
                </a:r>
                <a:r>
                  <a:rPr lang="en-US" b="0" dirty="0" smtClean="0"/>
                  <a:t>(where </a:t>
                </a:r>
                <a:r>
                  <a:rPr lang="en-US" b="0" dirty="0" err="1">
                    <a:solidFill>
                      <a:srgbClr val="7030A0"/>
                    </a:solidFill>
                  </a:rPr>
                  <a:t>aSimulation</a:t>
                </a:r>
                <a:r>
                  <a:rPr lang="en-US" b="0" dirty="0"/>
                  <a:t> </a:t>
                </a:r>
                <a14:m>
                  <m:oMath xmlns:m="http://schemas.openxmlformats.org/officeDocument/2006/math">
                    <m:r>
                      <a:rPr lang="en-US" b="0" i="1">
                        <a:latin typeface="Cambria Math" panose="02040503050406030204" pitchFamily="18" charset="0"/>
                        <a:ea typeface="Cambria Math" panose="02040503050406030204" pitchFamily="18" charset="0"/>
                      </a:rPr>
                      <m:t>≡</m:t>
                    </m:r>
                  </m:oMath>
                </a14:m>
                <a:r>
                  <a:rPr lang="en-US" b="0" dirty="0"/>
                  <a:t> </a:t>
                </a:r>
                <a:r>
                  <a:rPr lang="en-US" dirty="0">
                    <a:solidFill>
                      <a:srgbClr val="FFC000"/>
                    </a:solidFill>
                  </a:rPr>
                  <a:t>*</a:t>
                </a:r>
                <a:r>
                  <a:rPr lang="en-US" dirty="0" err="1">
                    <a:solidFill>
                      <a:srgbClr val="FFC000"/>
                    </a:solidFill>
                  </a:rPr>
                  <a:t>simPtr.get</a:t>
                </a:r>
                <a:r>
                  <a:rPr lang="en-US" dirty="0" smtClean="0">
                    <a:solidFill>
                      <a:srgbClr val="FFC000"/>
                    </a:solidFill>
                  </a:rPr>
                  <a:t>() </a:t>
                </a:r>
                <a:r>
                  <a:rPr lang="en-US" b="0" dirty="0" smtClean="0"/>
                  <a:t>)</a:t>
                </a:r>
                <a:endParaRPr lang="en-US" b="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806" y="3951212"/>
                <a:ext cx="9138194" cy="2663772"/>
              </a:xfrm>
              <a:blipFill>
                <a:blip r:embed="rId3"/>
                <a:stretch>
                  <a:fillRect t="-458" r="-1534"/>
                </a:stretch>
              </a:blipFill>
            </p:spPr>
            <p:txBody>
              <a:bodyPr/>
              <a:lstStyle/>
              <a:p>
                <a:r>
                  <a:rPr lang="en-US">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7077658" y="3231177"/>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a:spLocks noChangeAspect="1"/>
          </p:cNvSpPr>
          <p:nvPr/>
        </p:nvSpPr>
        <p:spPr>
          <a:xfrm>
            <a:off x="6394269" y="2594993"/>
            <a:ext cx="1371600" cy="191192"/>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a:solidFill>
                  <a:schemeClr val="tx1"/>
                </a:solidFill>
              </a:rPr>
              <a:t>u</a:t>
            </a:r>
            <a:r>
              <a:rPr lang="en-US" sz="700" dirty="0" err="1" smtClean="0">
                <a:solidFill>
                  <a:schemeClr val="tx1"/>
                </a:solidFill>
              </a:rPr>
              <a:t>nique_ptr</a:t>
            </a:r>
            <a:r>
              <a:rPr lang="en-US" sz="700" dirty="0" smtClean="0">
                <a:solidFill>
                  <a:schemeClr val="tx1"/>
                </a:solidFill>
              </a:rPr>
              <a:t>&lt;</a:t>
            </a:r>
            <a:r>
              <a:rPr lang="en-US" sz="700" dirty="0" err="1" smtClean="0">
                <a:solidFill>
                  <a:schemeClr val="tx1"/>
                </a:solidFill>
              </a:rPr>
              <a:t>WsfSimulation</a:t>
            </a:r>
            <a:r>
              <a:rPr lang="en-US" sz="700" dirty="0" smtClean="0">
                <a:solidFill>
                  <a:schemeClr val="tx1"/>
                </a:solidFill>
              </a:rPr>
              <a:t>&gt;: </a:t>
            </a:r>
            <a:r>
              <a:rPr lang="en-US" sz="700" b="1" dirty="0" err="1" smtClean="0">
                <a:solidFill>
                  <a:srgbClr val="0000CC"/>
                </a:solidFill>
              </a:rPr>
              <a:t>SimPtr</a:t>
            </a:r>
            <a:endParaRPr lang="en-US" sz="700" b="1" dirty="0" smtClean="0">
              <a:solidFill>
                <a:srgbClr val="0000CC"/>
              </a:solidFill>
            </a:endParaRPr>
          </a:p>
          <a:p>
            <a:pPr algn="ctr"/>
            <a:endParaRPr lang="en-US" sz="700" dirty="0">
              <a:solidFill>
                <a:schemeClr val="tx1"/>
              </a:solidFill>
            </a:endParaRPr>
          </a:p>
        </p:txBody>
      </p:sp>
      <p:sp>
        <p:nvSpPr>
          <p:cNvPr id="49" name="Down Arrow 48"/>
          <p:cNvSpPr/>
          <p:nvPr/>
        </p:nvSpPr>
        <p:spPr>
          <a:xfrm>
            <a:off x="6993653" y="1368195"/>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7070351" y="2774583"/>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396527" y="3001694"/>
            <a:ext cx="8099842" cy="19158"/>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93373" y="2790019"/>
            <a:ext cx="2512226"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InitializeSimulation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55" name="TextBox 54"/>
          <p:cNvSpPr txBox="1"/>
          <p:nvPr/>
        </p:nvSpPr>
        <p:spPr>
          <a:xfrm>
            <a:off x="7094471" y="3022166"/>
            <a:ext cx="1479892" cy="230832"/>
          </a:xfrm>
          <a:prstGeom prst="rect">
            <a:avLst/>
          </a:prstGeom>
          <a:noFill/>
        </p:spPr>
        <p:txBody>
          <a:bodyPr wrap="none" rtlCol="0">
            <a:spAutoFit/>
          </a:bodyPr>
          <a:lstStyle/>
          <a:p>
            <a:r>
              <a:rPr lang="en-US" sz="900" dirty="0" err="1" smtClean="0">
                <a:latin typeface="Arial" pitchFamily="34" charset="0"/>
                <a:cs typeface="Arial" pitchFamily="34" charset="0"/>
              </a:rPr>
              <a:t>WsfSimulation</a:t>
            </a:r>
            <a:r>
              <a:rPr lang="en-US" sz="900" dirty="0" smtClean="0">
                <a:latin typeface="Arial" pitchFamily="34" charset="0"/>
                <a:cs typeface="Arial" pitchFamily="34" charset="0"/>
              </a:rPr>
              <a:t>::Initialize()</a:t>
            </a:r>
            <a:endParaRPr lang="en-US" sz="900" dirty="0">
              <a:latin typeface="Arial" pitchFamily="34" charset="0"/>
              <a:cs typeface="Arial" pitchFamily="34" charset="0"/>
            </a:endParaRPr>
          </a:p>
        </p:txBody>
      </p:sp>
      <p:cxnSp>
        <p:nvCxnSpPr>
          <p:cNvPr id="28" name="Straight Arrow Connector 27"/>
          <p:cNvCxnSpPr/>
          <p:nvPr/>
        </p:nvCxnSpPr>
        <p:spPr>
          <a:xfrm flipH="1" flipV="1">
            <a:off x="5646914" y="3274393"/>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13347" y="3065382"/>
            <a:ext cx="1992853" cy="230832"/>
          </a:xfrm>
          <a:prstGeom prst="rect">
            <a:avLst/>
          </a:prstGeom>
          <a:noFill/>
        </p:spPr>
        <p:txBody>
          <a:bodyPr wrap="none" rtlCol="0">
            <a:spAutoFit/>
          </a:bodyPr>
          <a:lstStyle/>
          <a:p>
            <a:r>
              <a:rPr lang="en-US" sz="900" dirty="0" err="1" smtClean="0">
                <a:latin typeface="Arial" pitchFamily="34" charset="0"/>
                <a:cs typeface="Arial" pitchFamily="34" charset="0"/>
              </a:rPr>
              <a:t>WsfScenario</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SimulationCreated</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36" name="TextBox 35"/>
          <p:cNvSpPr txBox="1"/>
          <p:nvPr/>
        </p:nvSpPr>
        <p:spPr>
          <a:xfrm>
            <a:off x="5629758" y="3346567"/>
            <a:ext cx="2037737" cy="230832"/>
          </a:xfrm>
          <a:prstGeom prst="rect">
            <a:avLst/>
          </a:prstGeom>
          <a:noFill/>
        </p:spPr>
        <p:txBody>
          <a:bodyPr wrap="none" rtlCol="0">
            <a:spAutoFit/>
          </a:bodyPr>
          <a:lstStyle/>
          <a:p>
            <a:r>
              <a:rPr lang="en-US" sz="900" dirty="0" err="1" smtClean="0">
                <a:latin typeface="Arial" pitchFamily="34" charset="0"/>
                <a:cs typeface="Arial" pitchFamily="34" charset="0"/>
              </a:rPr>
              <a:t>WsfApplication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SimulationCreated</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37" name="Straight Arrow Connector 36"/>
          <p:cNvCxnSpPr/>
          <p:nvPr/>
        </p:nvCxnSpPr>
        <p:spPr>
          <a:xfrm flipV="1">
            <a:off x="5646914" y="3544563"/>
            <a:ext cx="2853753" cy="708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a:xfrm>
            <a:off x="793373" y="1921910"/>
            <a:ext cx="4167733"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30" name="Down Arrow 29"/>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Tree>
    <p:extLst>
      <p:ext uri="{BB962C8B-B14F-4D97-AF65-F5344CB8AC3E}">
        <p14:creationId xmlns:p14="http://schemas.microsoft.com/office/powerpoint/2010/main" val="1389223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806" y="3951212"/>
                <a:ext cx="9138194" cy="2527965"/>
              </a:xfrm>
            </p:spPr>
            <p:txBody>
              <a:bodyPr rIns="0">
                <a:normAutofit fontScale="85000" lnSpcReduction="20000"/>
              </a:bodyPr>
              <a:lstStyle/>
              <a:p>
                <a:pPr marL="225425" indent="0">
                  <a:buNone/>
                </a:pPr>
                <a:r>
                  <a:rPr lang="en-US" b="0" dirty="0" smtClean="0"/>
                  <a:t>Mission initializes the Simulation by executing:</a:t>
                </a:r>
                <a:endParaRPr lang="en-US" b="0" dirty="0"/>
              </a:p>
              <a:p>
                <a:pPr marL="517525" lvl="1" indent="0">
                  <a:spcBef>
                    <a:spcPts val="600"/>
                  </a:spcBef>
                  <a:buNone/>
                  <a:tabLst>
                    <a:tab pos="914400" algn="l"/>
                    <a:tab pos="1146175" algn="l"/>
                    <a:tab pos="1371600" algn="l"/>
                    <a:tab pos="1603375" algn="l"/>
                    <a:tab pos="1828800" algn="l"/>
                    <a:tab pos="2060575" algn="l"/>
                    <a:tab pos="2286000" algn="l"/>
                  </a:tabLst>
                </a:pPr>
                <a:r>
                  <a:rPr lang="en-US" sz="2400" b="0" dirty="0" err="1" smtClean="0">
                    <a:solidFill>
                      <a:srgbClr val="0000CC"/>
                    </a:solidFill>
                    <a:latin typeface="Consolas" panose="020B0609020204030204" pitchFamily="49" charset="0"/>
                  </a:rPr>
                  <a:t>app</a:t>
                </a:r>
                <a:r>
                  <a:rPr lang="en-US" sz="2400" b="0" dirty="0" err="1" smtClean="0">
                    <a:solidFill>
                      <a:srgbClr val="7030A0"/>
                    </a:solidFill>
                    <a:latin typeface="Consolas" panose="020B0609020204030204" pitchFamily="49" charset="0"/>
                  </a:rPr>
                  <a:t>.InitializeSimulation</a:t>
                </a:r>
                <a:r>
                  <a:rPr lang="en-US" sz="2400" b="0" dirty="0" smtClean="0">
                    <a:solidFill>
                      <a:srgbClr val="7030A0"/>
                    </a:solidFill>
                    <a:latin typeface="Consolas" panose="020B0609020204030204" pitchFamily="49" charset="0"/>
                  </a:rPr>
                  <a:t>(</a:t>
                </a:r>
                <a:r>
                  <a:rPr lang="en-US" sz="2400" b="0" dirty="0" err="1" smtClean="0">
                    <a:solidFill>
                      <a:srgbClr val="0000CC"/>
                    </a:solidFill>
                    <a:latin typeface="Consolas" panose="020B0609020204030204" pitchFamily="49" charset="0"/>
                  </a:rPr>
                  <a:t>simPtr</a:t>
                </a:r>
                <a:r>
                  <a:rPr lang="en-US" sz="2400" b="0" dirty="0" err="1" smtClean="0">
                    <a:solidFill>
                      <a:srgbClr val="7030A0"/>
                    </a:solidFill>
                    <a:latin typeface="Consolas" panose="020B0609020204030204" pitchFamily="49" charset="0"/>
                  </a:rPr>
                  <a:t>.get</a:t>
                </a:r>
                <a:r>
                  <a:rPr lang="en-US" sz="2400" b="0" dirty="0" smtClean="0">
                    <a:solidFill>
                      <a:srgbClr val="7030A0"/>
                    </a:solidFill>
                    <a:latin typeface="Consolas" panose="020B0609020204030204" pitchFamily="49" charset="0"/>
                  </a:rPr>
                  <a:t>())</a:t>
                </a:r>
                <a:endParaRPr lang="en-US" sz="2400" b="0" dirty="0" smtClean="0"/>
              </a:p>
              <a:p>
                <a:pPr marL="212725" indent="0">
                  <a:buNone/>
                  <a:tabLst>
                    <a:tab pos="914400" algn="l"/>
                    <a:tab pos="1146175" algn="l"/>
                    <a:tab pos="1371600" algn="l"/>
                    <a:tab pos="1603375" algn="l"/>
                    <a:tab pos="1828800" algn="l"/>
                    <a:tab pos="2060575" algn="l"/>
                    <a:tab pos="2286000" algn="l"/>
                  </a:tabLst>
                </a:pPr>
                <a:r>
                  <a:rPr lang="en-US" dirty="0" smtClean="0">
                    <a:solidFill>
                      <a:schemeClr val="tx1"/>
                    </a:solidFill>
                  </a:rPr>
                  <a:t>	</a:t>
                </a:r>
                <a:r>
                  <a:rPr lang="en-US" b="0" dirty="0" smtClean="0">
                    <a:solidFill>
                      <a:schemeClr val="tx1"/>
                    </a:solidFill>
                    <a:latin typeface="Consolas" panose="020B0609020204030204" pitchFamily="49" charset="0"/>
                  </a:rPr>
                  <a:t> </a:t>
                </a:r>
                <a14:m>
                  <m:oMath xmlns:m="http://schemas.openxmlformats.org/officeDocument/2006/math">
                    <m:r>
                      <a:rPr lang="en-US" b="0" i="1" smtClean="0">
                        <a:solidFill>
                          <a:schemeClr val="tx1"/>
                        </a:solidFill>
                        <a:latin typeface="Cambria Math" panose="02040503050406030204" pitchFamily="18" charset="0"/>
                        <a:ea typeface="Cambria Math" panose="02040503050406030204" pitchFamily="18" charset="0"/>
                      </a:rPr>
                      <m:t>⋮</m:t>
                    </m:r>
                  </m:oMath>
                </a14:m>
                <a:endParaRPr lang="en-US" b="0" dirty="0">
                  <a:solidFill>
                    <a:schemeClr val="tx1"/>
                  </a:solidFill>
                  <a:latin typeface="Consolas" panose="020B0609020204030204" pitchFamily="49" charset="0"/>
                </a:endParaRPr>
              </a:p>
              <a:p>
                <a:pPr marL="457200" indent="-244475">
                  <a:tabLst>
                    <a:tab pos="914400" algn="l"/>
                    <a:tab pos="1146175" algn="l"/>
                    <a:tab pos="1371600" algn="l"/>
                    <a:tab pos="1603375" algn="l"/>
                    <a:tab pos="1828800" algn="l"/>
                    <a:tab pos="2060575" algn="l"/>
                    <a:tab pos="2286000" algn="l"/>
                  </a:tabLst>
                </a:pPr>
                <a:r>
                  <a:rPr lang="en-US" dirty="0" err="1" smtClean="0"/>
                  <a:t>SimulationCreated</a:t>
                </a:r>
                <a:r>
                  <a:rPr lang="en-US" b="0" dirty="0" smtClean="0"/>
                  <a:t> Invokes: </a:t>
                </a:r>
                <a:r>
                  <a:rPr lang="en-US" sz="1900" b="0" dirty="0" err="1" smtClean="0">
                    <a:solidFill>
                      <a:srgbClr val="7030A0"/>
                    </a:solidFill>
                    <a:latin typeface="Consolas" panose="020B0609020204030204" pitchFamily="49" charset="0"/>
                  </a:rPr>
                  <a:t>GetApplication</a:t>
                </a:r>
                <a:r>
                  <a:rPr lang="en-US" sz="1900" b="0" dirty="0">
                    <a:solidFill>
                      <a:srgbClr val="7030A0"/>
                    </a:solidFill>
                    <a:latin typeface="Consolas" panose="020B0609020204030204" pitchFamily="49" charset="0"/>
                  </a:rPr>
                  <a:t>().</a:t>
                </a:r>
                <a:r>
                  <a:rPr lang="en-US" sz="1900" b="0" dirty="0" err="1" smtClean="0">
                    <a:solidFill>
                      <a:srgbClr val="7030A0"/>
                    </a:solidFill>
                    <a:latin typeface="Consolas" panose="020B0609020204030204" pitchFamily="49" charset="0"/>
                  </a:rPr>
                  <a:t>SimulationCreated</a:t>
                </a:r>
                <a:r>
                  <a:rPr lang="en-US" sz="1900" b="0" dirty="0" smtClean="0">
                    <a:solidFill>
                      <a:srgbClr val="7030A0"/>
                    </a:solidFill>
                    <a:latin typeface="Consolas" panose="020B0609020204030204" pitchFamily="49" charset="0"/>
                  </a:rPr>
                  <a:t>(</a:t>
                </a:r>
                <a:r>
                  <a:rPr lang="en-US" sz="1900" b="0" dirty="0" err="1" smtClean="0">
                    <a:solidFill>
                      <a:srgbClr val="7030A0"/>
                    </a:solidFill>
                    <a:latin typeface="Consolas" panose="020B0609020204030204" pitchFamily="49" charset="0"/>
                  </a:rPr>
                  <a:t>aSimulation</a:t>
                </a:r>
                <a:r>
                  <a:rPr lang="en-US" sz="1900" b="0" dirty="0" smtClean="0">
                    <a:solidFill>
                      <a:srgbClr val="7030A0"/>
                    </a:solidFill>
                    <a:latin typeface="Consolas" panose="020B0609020204030204" pitchFamily="49" charset="0"/>
                  </a:rPr>
                  <a:t>)</a:t>
                </a:r>
                <a:endParaRPr lang="en-US" b="0" dirty="0"/>
              </a:p>
              <a:p>
                <a:pPr marL="744538" lvl="1" indent="-244475">
                  <a:spcBef>
                    <a:spcPts val="600"/>
                  </a:spcBef>
                  <a:tabLst>
                    <a:tab pos="914400" algn="l"/>
                    <a:tab pos="1146175" algn="l"/>
                    <a:tab pos="1371600" algn="l"/>
                    <a:tab pos="1603375" algn="l"/>
                    <a:tab pos="1828800" algn="l"/>
                    <a:tab pos="2060575" algn="l"/>
                    <a:tab pos="2286000" algn="l"/>
                  </a:tabLst>
                </a:pPr>
                <a:r>
                  <a:rPr lang="en-US" b="0" dirty="0" smtClean="0"/>
                  <a:t>For </a:t>
                </a:r>
                <a:r>
                  <a:rPr lang="en-US" b="0" dirty="0"/>
                  <a:t>each application </a:t>
                </a:r>
                <a:r>
                  <a:rPr lang="en-US" b="0" dirty="0" smtClean="0"/>
                  <a:t>extension </a:t>
                </a:r>
                <a:r>
                  <a:rPr lang="en-US" b="0" dirty="0"/>
                  <a:t>invoke </a:t>
                </a:r>
                <a:r>
                  <a:rPr lang="en-US" b="0" dirty="0" err="1" smtClean="0">
                    <a:solidFill>
                      <a:srgbClr val="7030A0"/>
                    </a:solidFill>
                    <a:latin typeface="Consolas" panose="020B0609020204030204" pitchFamily="49" charset="0"/>
                  </a:rPr>
                  <a:t>SimulationCreated</a:t>
                </a:r>
                <a:r>
                  <a:rPr lang="en-US" b="0" dirty="0" smtClean="0">
                    <a:solidFill>
                      <a:srgbClr val="7030A0"/>
                    </a:solidFill>
                    <a:latin typeface="Consolas" panose="020B0609020204030204" pitchFamily="49" charset="0"/>
                  </a:rPr>
                  <a:t>(</a:t>
                </a:r>
                <a:r>
                  <a:rPr lang="en-US" b="0" dirty="0" err="1" smtClean="0">
                    <a:solidFill>
                      <a:srgbClr val="7030A0"/>
                    </a:solidFill>
                    <a:latin typeface="Consolas" panose="020B0609020204030204" pitchFamily="49" charset="0"/>
                  </a:rPr>
                  <a:t>aSimulation</a:t>
                </a:r>
                <a:r>
                  <a:rPr lang="en-US" b="0" dirty="0" smtClean="0">
                    <a:solidFill>
                      <a:srgbClr val="7030A0"/>
                    </a:solidFill>
                    <a:latin typeface="Consolas" panose="020B0609020204030204" pitchFamily="49" charset="0"/>
                  </a:rPr>
                  <a:t>)</a:t>
                </a:r>
                <a:endParaRPr lang="en-US" b="0" dirty="0">
                  <a:solidFill>
                    <a:srgbClr val="7030A0"/>
                  </a:solidFill>
                </a:endParaRPr>
              </a:p>
              <a:p>
                <a:pPr marL="744538" lvl="1" indent="-244475">
                  <a:spcBef>
                    <a:spcPts val="600"/>
                  </a:spcBef>
                  <a:tabLst>
                    <a:tab pos="914400" algn="l"/>
                    <a:tab pos="1146175" algn="l"/>
                    <a:tab pos="1371600" algn="l"/>
                    <a:tab pos="1603375" algn="l"/>
                    <a:tab pos="1828800" algn="l"/>
                    <a:tab pos="2060575" algn="l"/>
                    <a:tab pos="2286000" algn="l"/>
                  </a:tabLst>
                </a:pPr>
                <a:r>
                  <a:rPr lang="en-US" b="0" dirty="0" smtClean="0"/>
                  <a:t>This Invokes </a:t>
                </a:r>
                <a:r>
                  <a:rPr lang="en-US" b="0" dirty="0" err="1" smtClean="0">
                    <a:solidFill>
                      <a:srgbClr val="7030A0"/>
                    </a:solidFill>
                    <a:latin typeface="Consolas" panose="020B0609020204030204" pitchFamily="49" charset="0"/>
                  </a:rPr>
                  <a:t>WsfApplicationExtension</a:t>
                </a:r>
                <a:r>
                  <a:rPr lang="en-US" b="0" dirty="0" smtClean="0">
                    <a:solidFill>
                      <a:srgbClr val="7030A0"/>
                    </a:solidFill>
                    <a:latin typeface="Consolas" panose="020B0609020204030204" pitchFamily="49" charset="0"/>
                  </a:rPr>
                  <a:t>::</a:t>
                </a:r>
                <a:r>
                  <a:rPr lang="en-US" b="0" dirty="0" err="1">
                    <a:solidFill>
                      <a:srgbClr val="7030A0"/>
                    </a:solidFill>
                    <a:latin typeface="Consolas" panose="020B0609020204030204" pitchFamily="49" charset="0"/>
                  </a:rPr>
                  <a:t>SimulationCreated</a:t>
                </a:r>
                <a:r>
                  <a:rPr lang="en-US" b="0" dirty="0">
                    <a:solidFill>
                      <a:srgbClr val="7030A0"/>
                    </a:solidFill>
                    <a:latin typeface="Consolas" panose="020B0609020204030204" pitchFamily="49" charset="0"/>
                  </a:rPr>
                  <a:t>(</a:t>
                </a:r>
                <a:r>
                  <a:rPr lang="en-US" b="0" dirty="0" err="1">
                    <a:solidFill>
                      <a:srgbClr val="7030A0"/>
                    </a:solidFill>
                    <a:latin typeface="Consolas" panose="020B0609020204030204" pitchFamily="49" charset="0"/>
                  </a:rPr>
                  <a:t>aSimulation</a:t>
                </a:r>
                <a:r>
                  <a:rPr lang="en-US" b="0" dirty="0">
                    <a:solidFill>
                      <a:srgbClr val="7030A0"/>
                    </a:solidFill>
                    <a:latin typeface="Consolas" panose="020B0609020204030204" pitchFamily="49" charset="0"/>
                  </a:rPr>
                  <a:t>) </a:t>
                </a:r>
                <a:endParaRPr lang="en-US" b="0" dirty="0" smtClean="0">
                  <a:solidFill>
                    <a:srgbClr val="7030A0"/>
                  </a:solidFill>
                  <a:latin typeface="Consolas" panose="020B0609020204030204" pitchFamily="49" charset="0"/>
                </a:endParaRPr>
              </a:p>
              <a:p>
                <a:pPr marL="500063" lvl="1" indent="0">
                  <a:spcBef>
                    <a:spcPts val="600"/>
                  </a:spcBef>
                  <a:buNone/>
                  <a:tabLst>
                    <a:tab pos="914400" algn="l"/>
                    <a:tab pos="1146175" algn="l"/>
                    <a:tab pos="1371600" algn="l"/>
                    <a:tab pos="1603375" algn="l"/>
                    <a:tab pos="1828800" algn="l"/>
                    <a:tab pos="2060575" algn="l"/>
                    <a:tab pos="2286000" algn="l"/>
                  </a:tabLst>
                </a:pPr>
                <a:r>
                  <a:rPr lang="en-US" dirty="0">
                    <a:solidFill>
                      <a:srgbClr val="7030A0"/>
                    </a:solidFill>
                    <a:latin typeface="Consolas" panose="020B0609020204030204" pitchFamily="49" charset="0"/>
                  </a:rPr>
                  <a:t>	</a:t>
                </a:r>
                <a:r>
                  <a:rPr lang="en-US" b="0" dirty="0" smtClean="0">
                    <a:latin typeface="Consolas" panose="020B0609020204030204" pitchFamily="49" charset="0"/>
                  </a:rPr>
                  <a:t>(</a:t>
                </a:r>
                <a:r>
                  <a:rPr lang="en-US" b="0" dirty="0" smtClean="0"/>
                  <a:t>where</a:t>
                </a:r>
                <a:r>
                  <a:rPr lang="en-US" dirty="0" smtClean="0">
                    <a:solidFill>
                      <a:srgbClr val="7030A0"/>
                    </a:solidFill>
                    <a:latin typeface="Consolas" panose="020B0609020204030204" pitchFamily="49" charset="0"/>
                  </a:rPr>
                  <a:t> </a:t>
                </a:r>
                <a:r>
                  <a:rPr lang="en-US" b="0" dirty="0">
                    <a:solidFill>
                      <a:srgbClr val="7030A0"/>
                    </a:solidFill>
                  </a:rPr>
                  <a:t>aSimulation</a:t>
                </a: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a:t> </a:t>
                </a:r>
                <a:r>
                  <a:rPr lang="en-US" dirty="0">
                    <a:solidFill>
                      <a:srgbClr val="FFC000"/>
                    </a:solidFill>
                  </a:rPr>
                  <a:t>*</a:t>
                </a:r>
                <a:r>
                  <a:rPr lang="en-US" dirty="0" err="1">
                    <a:solidFill>
                      <a:srgbClr val="FFC000"/>
                    </a:solidFill>
                  </a:rPr>
                  <a:t>simPtr.get</a:t>
                </a:r>
                <a:r>
                  <a:rPr lang="en-US" dirty="0" smtClean="0">
                    <a:solidFill>
                      <a:srgbClr val="FFC000"/>
                    </a:solidFill>
                  </a:rPr>
                  <a:t>() </a:t>
                </a:r>
                <a:r>
                  <a:rPr lang="en-US" b="0" dirty="0" smtClean="0"/>
                  <a:t>)</a:t>
                </a:r>
                <a:endParaRPr lang="en-US" b="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806" y="3951212"/>
                <a:ext cx="9138194" cy="2527965"/>
              </a:xfrm>
              <a:blipFill>
                <a:blip r:embed="rId3"/>
                <a:stretch>
                  <a:fillRect t="-482" r="-2602" b="-241"/>
                </a:stretch>
              </a:blipFill>
            </p:spPr>
            <p:txBody>
              <a:bodyPr/>
              <a:lstStyle/>
              <a:p>
                <a:r>
                  <a:rPr lang="en-US">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7077658" y="3231177"/>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8" name="Rectangle 47"/>
          <p:cNvSpPr>
            <a:spLocks noChangeAspect="1"/>
          </p:cNvSpPr>
          <p:nvPr/>
        </p:nvSpPr>
        <p:spPr>
          <a:xfrm>
            <a:off x="6394269" y="2594993"/>
            <a:ext cx="1371600" cy="191192"/>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a:solidFill>
                  <a:schemeClr val="tx1"/>
                </a:solidFill>
              </a:rPr>
              <a:t>u</a:t>
            </a:r>
            <a:r>
              <a:rPr lang="en-US" sz="700" dirty="0" err="1" smtClean="0">
                <a:solidFill>
                  <a:schemeClr val="tx1"/>
                </a:solidFill>
              </a:rPr>
              <a:t>nique_ptr</a:t>
            </a:r>
            <a:r>
              <a:rPr lang="en-US" sz="700" dirty="0" smtClean="0">
                <a:solidFill>
                  <a:schemeClr val="tx1"/>
                </a:solidFill>
              </a:rPr>
              <a:t>&lt;</a:t>
            </a:r>
            <a:r>
              <a:rPr lang="en-US" sz="700" dirty="0" err="1" smtClean="0">
                <a:solidFill>
                  <a:schemeClr val="tx1"/>
                </a:solidFill>
              </a:rPr>
              <a:t>WsfSimulation</a:t>
            </a:r>
            <a:r>
              <a:rPr lang="en-US" sz="700" dirty="0" smtClean="0">
                <a:solidFill>
                  <a:schemeClr val="tx1"/>
                </a:solidFill>
              </a:rPr>
              <a:t>&gt;: </a:t>
            </a:r>
            <a:r>
              <a:rPr lang="en-US" sz="700" b="1" dirty="0" err="1" smtClean="0">
                <a:solidFill>
                  <a:srgbClr val="0000CC"/>
                </a:solidFill>
              </a:rPr>
              <a:t>SimPtr</a:t>
            </a:r>
            <a:endParaRPr lang="en-US" sz="700" b="1" dirty="0" smtClean="0">
              <a:solidFill>
                <a:srgbClr val="0000CC"/>
              </a:solidFill>
            </a:endParaRPr>
          </a:p>
          <a:p>
            <a:pPr algn="ctr"/>
            <a:endParaRPr lang="en-US" sz="700" dirty="0">
              <a:solidFill>
                <a:schemeClr val="tx1"/>
              </a:solidFill>
            </a:endParaRPr>
          </a:p>
        </p:txBody>
      </p:sp>
      <p:sp>
        <p:nvSpPr>
          <p:cNvPr id="49" name="Down Arrow 48"/>
          <p:cNvSpPr/>
          <p:nvPr/>
        </p:nvSpPr>
        <p:spPr>
          <a:xfrm>
            <a:off x="6993653" y="1368195"/>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7070351" y="2774583"/>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V="1">
            <a:off x="396527" y="3001694"/>
            <a:ext cx="8099842" cy="19158"/>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93373" y="2790019"/>
            <a:ext cx="2512226"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InitializeSimulation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55" name="TextBox 54"/>
          <p:cNvSpPr txBox="1"/>
          <p:nvPr/>
        </p:nvSpPr>
        <p:spPr>
          <a:xfrm>
            <a:off x="7094471" y="3022166"/>
            <a:ext cx="1479892" cy="230832"/>
          </a:xfrm>
          <a:prstGeom prst="rect">
            <a:avLst/>
          </a:prstGeom>
          <a:noFill/>
        </p:spPr>
        <p:txBody>
          <a:bodyPr wrap="none" rtlCol="0">
            <a:spAutoFit/>
          </a:bodyPr>
          <a:lstStyle/>
          <a:p>
            <a:r>
              <a:rPr lang="en-US" sz="900" dirty="0" err="1" smtClean="0">
                <a:latin typeface="Arial" pitchFamily="34" charset="0"/>
                <a:cs typeface="Arial" pitchFamily="34" charset="0"/>
              </a:rPr>
              <a:t>WsfSimulation</a:t>
            </a:r>
            <a:r>
              <a:rPr lang="en-US" sz="900" dirty="0" smtClean="0">
                <a:latin typeface="Arial" pitchFamily="34" charset="0"/>
                <a:cs typeface="Arial" pitchFamily="34" charset="0"/>
              </a:rPr>
              <a:t>::Initialize()</a:t>
            </a:r>
            <a:endParaRPr lang="en-US" sz="900" dirty="0">
              <a:latin typeface="Arial" pitchFamily="34" charset="0"/>
              <a:cs typeface="Arial" pitchFamily="34" charset="0"/>
            </a:endParaRPr>
          </a:p>
        </p:txBody>
      </p:sp>
      <p:cxnSp>
        <p:nvCxnSpPr>
          <p:cNvPr id="28" name="Straight Arrow Connector 27"/>
          <p:cNvCxnSpPr/>
          <p:nvPr/>
        </p:nvCxnSpPr>
        <p:spPr>
          <a:xfrm flipH="1" flipV="1">
            <a:off x="5646914" y="3274393"/>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213347" y="3065382"/>
            <a:ext cx="1992853" cy="230832"/>
          </a:xfrm>
          <a:prstGeom prst="rect">
            <a:avLst/>
          </a:prstGeom>
          <a:noFill/>
        </p:spPr>
        <p:txBody>
          <a:bodyPr wrap="none" rtlCol="0">
            <a:spAutoFit/>
          </a:bodyPr>
          <a:lstStyle/>
          <a:p>
            <a:r>
              <a:rPr lang="en-US" sz="900" dirty="0" err="1" smtClean="0">
                <a:latin typeface="Arial" pitchFamily="34" charset="0"/>
                <a:cs typeface="Arial" pitchFamily="34" charset="0"/>
              </a:rPr>
              <a:t>WsfScenario</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SimulationCreated</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36" name="TextBox 35"/>
          <p:cNvSpPr txBox="1"/>
          <p:nvPr/>
        </p:nvSpPr>
        <p:spPr>
          <a:xfrm>
            <a:off x="5629758" y="3346567"/>
            <a:ext cx="2037737" cy="230832"/>
          </a:xfrm>
          <a:prstGeom prst="rect">
            <a:avLst/>
          </a:prstGeom>
          <a:noFill/>
        </p:spPr>
        <p:txBody>
          <a:bodyPr wrap="none" rtlCol="0">
            <a:spAutoFit/>
          </a:bodyPr>
          <a:lstStyle/>
          <a:p>
            <a:r>
              <a:rPr lang="en-US" sz="900" dirty="0" err="1" smtClean="0">
                <a:latin typeface="Arial" pitchFamily="34" charset="0"/>
                <a:cs typeface="Arial" pitchFamily="34" charset="0"/>
              </a:rPr>
              <a:t>WsfApplication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SimulationCreated</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cxnSp>
        <p:nvCxnSpPr>
          <p:cNvPr id="37" name="Straight Arrow Connector 36"/>
          <p:cNvCxnSpPr/>
          <p:nvPr/>
        </p:nvCxnSpPr>
        <p:spPr>
          <a:xfrm flipV="1">
            <a:off x="5646914" y="3544563"/>
            <a:ext cx="2853753" cy="708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H="1">
            <a:off x="4284574" y="3788244"/>
            <a:ext cx="4211795" cy="0"/>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023887" y="3583536"/>
            <a:ext cx="2582758" cy="230832"/>
          </a:xfrm>
          <a:prstGeom prst="rect">
            <a:avLst/>
          </a:prstGeom>
          <a:noFill/>
        </p:spPr>
        <p:txBody>
          <a:bodyPr wrap="none" rtlCol="0">
            <a:spAutoFit/>
          </a:bodyPr>
          <a:lstStyle/>
          <a:p>
            <a:r>
              <a:rPr lang="en-US" sz="900" dirty="0" err="1" smtClean="0">
                <a:latin typeface="Arial" pitchFamily="34" charset="0"/>
                <a:cs typeface="Arial" pitchFamily="34" charset="0"/>
              </a:rPr>
              <a:t>WsfApplicationExtension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SimulationCreated</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41" name="Rectangle 40"/>
          <p:cNvSpPr/>
          <p:nvPr/>
        </p:nvSpPr>
        <p:spPr>
          <a:xfrm>
            <a:off x="793373" y="1921910"/>
            <a:ext cx="4167733"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p:cNvSpPr txBox="1"/>
          <p:nvPr/>
        </p:nvSpPr>
        <p:spPr>
          <a:xfrm>
            <a:off x="0" y="6482918"/>
            <a:ext cx="8765254" cy="338554"/>
          </a:xfrm>
          <a:prstGeom prst="rect">
            <a:avLst/>
          </a:prstGeom>
          <a:solidFill>
            <a:schemeClr val="bg1"/>
          </a:solidFill>
        </p:spPr>
        <p:txBody>
          <a:bodyPr wrap="square" rIns="0" rtlCol="0">
            <a:spAutoFit/>
          </a:bodyPr>
          <a:lstStyle/>
          <a:p>
            <a:r>
              <a:rPr lang="en-US" sz="1600" dirty="0" smtClean="0">
                <a:solidFill>
                  <a:srgbClr val="0DAEFF"/>
                </a:solidFill>
                <a:latin typeface="Arial" pitchFamily="34" charset="0"/>
                <a:cs typeface="Arial" pitchFamily="34" charset="0"/>
              </a:rPr>
              <a:t>Note:  </a:t>
            </a:r>
            <a:r>
              <a:rPr lang="en-US" sz="1600" b="1" dirty="0" err="1" smtClean="0">
                <a:solidFill>
                  <a:srgbClr val="0DAEFF"/>
                </a:solidFill>
                <a:latin typeface="Arial" pitchFamily="34" charset="0"/>
                <a:cs typeface="Arial" pitchFamily="34" charset="0"/>
              </a:rPr>
              <a:t>RegisterPhaserWeapon</a:t>
            </a:r>
            <a:r>
              <a:rPr lang="en-US" sz="1600" dirty="0" smtClean="0">
                <a:solidFill>
                  <a:srgbClr val="0DAEFF"/>
                </a:solidFill>
                <a:latin typeface="Arial" pitchFamily="34" charset="0"/>
                <a:cs typeface="Arial" pitchFamily="34" charset="0"/>
              </a:rPr>
              <a:t> does not override </a:t>
            </a:r>
            <a:r>
              <a:rPr lang="en-US" sz="1600" b="1" dirty="0" err="1" smtClean="0">
                <a:solidFill>
                  <a:srgbClr val="0DAEFF"/>
                </a:solidFill>
                <a:latin typeface="Arial" pitchFamily="34" charset="0"/>
                <a:cs typeface="Arial" pitchFamily="34" charset="0"/>
              </a:rPr>
              <a:t>SimulationCreated</a:t>
            </a:r>
            <a:r>
              <a:rPr lang="en-US" sz="1600" dirty="0" smtClean="0">
                <a:solidFill>
                  <a:srgbClr val="0DAEFF"/>
                </a:solidFill>
                <a:latin typeface="Arial" pitchFamily="34" charset="0"/>
                <a:cs typeface="Arial" pitchFamily="34" charset="0"/>
              </a:rPr>
              <a:t>, so this call has no effect</a:t>
            </a:r>
          </a:p>
        </p:txBody>
      </p:sp>
      <p:sp>
        <p:nvSpPr>
          <p:cNvPr id="33" name="Rectangle 32"/>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34" name="Down Arrow 33"/>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Picture 4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Tree>
    <p:extLst>
      <p:ext uri="{BB962C8B-B14F-4D97-AF65-F5344CB8AC3E}">
        <p14:creationId xmlns:p14="http://schemas.microsoft.com/office/powerpoint/2010/main" val="128451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806" y="3951212"/>
                <a:ext cx="9064053" cy="2620069"/>
              </a:xfrm>
            </p:spPr>
            <p:txBody>
              <a:bodyPr rIns="0">
                <a:normAutofit fontScale="85000" lnSpcReduction="20000"/>
              </a:bodyPr>
              <a:lstStyle/>
              <a:p>
                <a:pPr marL="225425" indent="0">
                  <a:buNone/>
                </a:pPr>
                <a:r>
                  <a:rPr lang="en-US" b="0" dirty="0" smtClean="0"/>
                  <a:t>Mission initializes the Simulation by executing:</a:t>
                </a:r>
                <a:endParaRPr lang="en-US" b="0" dirty="0"/>
              </a:p>
              <a:p>
                <a:pPr marL="517525" lvl="1" indent="0">
                  <a:spcBef>
                    <a:spcPts val="600"/>
                  </a:spcBef>
                  <a:buNone/>
                  <a:tabLst>
                    <a:tab pos="914400" algn="l"/>
                    <a:tab pos="1146175" algn="l"/>
                    <a:tab pos="1371600" algn="l"/>
                    <a:tab pos="1603375" algn="l"/>
                    <a:tab pos="1828800" algn="l"/>
                    <a:tab pos="2060575" algn="l"/>
                    <a:tab pos="2286000" algn="l"/>
                  </a:tabLst>
                </a:pPr>
                <a:r>
                  <a:rPr lang="en-US" sz="2400" b="0" dirty="0" err="1" smtClean="0">
                    <a:solidFill>
                      <a:srgbClr val="0000CC"/>
                    </a:solidFill>
                    <a:latin typeface="Consolas" panose="020B0609020204030204" pitchFamily="49" charset="0"/>
                  </a:rPr>
                  <a:t>app</a:t>
                </a:r>
                <a:r>
                  <a:rPr lang="en-US" sz="2400" b="0" dirty="0" err="1" smtClean="0">
                    <a:solidFill>
                      <a:srgbClr val="7030A0"/>
                    </a:solidFill>
                    <a:latin typeface="Consolas" panose="020B0609020204030204" pitchFamily="49" charset="0"/>
                  </a:rPr>
                  <a:t>.InitializeSimulation</a:t>
                </a:r>
                <a:r>
                  <a:rPr lang="en-US" sz="2400" b="0" dirty="0" smtClean="0">
                    <a:solidFill>
                      <a:srgbClr val="7030A0"/>
                    </a:solidFill>
                    <a:latin typeface="Consolas" panose="020B0609020204030204" pitchFamily="49" charset="0"/>
                  </a:rPr>
                  <a:t>(</a:t>
                </a:r>
                <a:r>
                  <a:rPr lang="en-US" sz="2400" b="0" dirty="0" err="1" smtClean="0">
                    <a:solidFill>
                      <a:srgbClr val="0000CC"/>
                    </a:solidFill>
                    <a:latin typeface="Consolas" panose="020B0609020204030204" pitchFamily="49" charset="0"/>
                  </a:rPr>
                  <a:t>simPtr</a:t>
                </a:r>
                <a:r>
                  <a:rPr lang="en-US" sz="2400" b="0" dirty="0" err="1" smtClean="0">
                    <a:solidFill>
                      <a:srgbClr val="7030A0"/>
                    </a:solidFill>
                    <a:latin typeface="Consolas" panose="020B0609020204030204" pitchFamily="49" charset="0"/>
                  </a:rPr>
                  <a:t>.get</a:t>
                </a:r>
                <a:r>
                  <a:rPr lang="en-US" sz="2400" b="0" dirty="0" smtClean="0">
                    <a:solidFill>
                      <a:srgbClr val="7030A0"/>
                    </a:solidFill>
                    <a:latin typeface="Consolas" panose="020B0609020204030204" pitchFamily="49" charset="0"/>
                  </a:rPr>
                  <a:t>())</a:t>
                </a:r>
                <a:endParaRPr lang="en-US" sz="2400" b="0" dirty="0" smtClean="0"/>
              </a:p>
              <a:p>
                <a:pPr marL="457200" indent="-244475">
                  <a:tabLst>
                    <a:tab pos="914400" algn="l"/>
                    <a:tab pos="1146175" algn="l"/>
                    <a:tab pos="1371600" algn="l"/>
                    <a:tab pos="1603375" algn="l"/>
                    <a:tab pos="1828800" algn="l"/>
                    <a:tab pos="2060575" algn="l"/>
                    <a:tab pos="2286000" algn="l"/>
                  </a:tabLst>
                </a:pPr>
                <a:r>
                  <a:rPr lang="en-US" dirty="0" err="1" smtClean="0"/>
                  <a:t>InitializeSimulation</a:t>
                </a:r>
                <a:r>
                  <a:rPr lang="en-US" b="0" dirty="0" smtClean="0"/>
                  <a:t> invokes: </a:t>
                </a:r>
                <a:r>
                  <a:rPr lang="en-US" b="0" dirty="0" err="1" smtClean="0">
                    <a:solidFill>
                      <a:srgbClr val="7030A0"/>
                    </a:solidFill>
                    <a:latin typeface="Consolas" panose="020B0609020204030204" pitchFamily="49" charset="0"/>
                  </a:rPr>
                  <a:t>aSimPtr</a:t>
                </a:r>
                <a:r>
                  <a:rPr lang="en-US" b="0" dirty="0" smtClean="0">
                    <a:solidFill>
                      <a:srgbClr val="7030A0"/>
                    </a:solidFill>
                    <a:latin typeface="Consolas" panose="020B0609020204030204" pitchFamily="49" charset="0"/>
                  </a:rPr>
                  <a:t>-&gt;Initialize() </a:t>
                </a:r>
                <a:endParaRPr lang="en-US" b="0" dirty="0">
                  <a:solidFill>
                    <a:srgbClr val="7030A0"/>
                  </a:solidFill>
                  <a:latin typeface="Consolas" panose="020B0609020204030204" pitchFamily="49" charset="0"/>
                </a:endParaRPr>
              </a:p>
              <a:p>
                <a:pPr marL="212725" indent="0">
                  <a:buNone/>
                  <a:tabLst>
                    <a:tab pos="914400" algn="l"/>
                    <a:tab pos="1146175" algn="l"/>
                    <a:tab pos="1371600" algn="l"/>
                    <a:tab pos="1603375" algn="l"/>
                    <a:tab pos="1828800" algn="l"/>
                    <a:tab pos="2060575" algn="l"/>
                    <a:tab pos="2286000" algn="l"/>
                  </a:tabLst>
                </a:pPr>
                <a:r>
                  <a:rPr lang="en-US" b="0" dirty="0" smtClean="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endParaRPr lang="en-US" b="0" dirty="0" smtClean="0"/>
              </a:p>
              <a:p>
                <a:pPr marL="457200" indent="-244475">
                  <a:tabLst>
                    <a:tab pos="914400" algn="l"/>
                    <a:tab pos="1146175" algn="l"/>
                    <a:tab pos="1371600" algn="l"/>
                    <a:tab pos="1603375" algn="l"/>
                    <a:tab pos="1828800" algn="l"/>
                    <a:tab pos="2060575" algn="l"/>
                    <a:tab pos="2286000" algn="l"/>
                  </a:tabLst>
                </a:pPr>
                <a:r>
                  <a:rPr lang="en-US" b="0" dirty="0"/>
                  <a:t>Next,</a:t>
                </a:r>
                <a:r>
                  <a:rPr lang="en-US" dirty="0"/>
                  <a:t> </a:t>
                </a:r>
                <a:r>
                  <a:rPr lang="en-US" dirty="0" err="1"/>
                  <a:t>WsfSimulation</a:t>
                </a:r>
                <a:r>
                  <a:rPr lang="en-US" dirty="0"/>
                  <a:t>::Initialize</a:t>
                </a:r>
                <a:r>
                  <a:rPr lang="en-US" b="0" dirty="0"/>
                  <a:t> invokes:</a:t>
                </a:r>
                <a:endParaRPr lang="en-US" sz="1800" b="0" dirty="0"/>
              </a:p>
              <a:p>
                <a:pPr marL="457200" indent="-244475">
                  <a:tabLst>
                    <a:tab pos="914400" algn="l"/>
                    <a:tab pos="1146175" algn="l"/>
                    <a:tab pos="1371600" algn="l"/>
                    <a:tab pos="1603375" algn="l"/>
                    <a:tab pos="1828800" algn="l"/>
                    <a:tab pos="2060575" algn="l"/>
                    <a:tab pos="2286000" algn="l"/>
                  </a:tabLst>
                </a:pPr>
                <a:endParaRPr lang="en-US" sz="1900" b="0" dirty="0">
                  <a:solidFill>
                    <a:srgbClr val="009900"/>
                  </a:solidFill>
                </a:endParaRPr>
              </a:p>
              <a:p>
                <a:pPr marL="798513" lvl="1" indent="-244475">
                  <a:tabLst>
                    <a:tab pos="914400" algn="l"/>
                    <a:tab pos="1146175" algn="l"/>
                    <a:tab pos="1371600" algn="l"/>
                    <a:tab pos="1603375" algn="l"/>
                    <a:tab pos="1828800" algn="l"/>
                    <a:tab pos="2060575" algn="l"/>
                    <a:tab pos="2286000" algn="l"/>
                  </a:tabLst>
                </a:pPr>
                <a:r>
                  <a:rPr lang="en-US" sz="1900" b="0" dirty="0">
                    <a:solidFill>
                      <a:srgbClr val="009900"/>
                    </a:solidFill>
                  </a:rPr>
                  <a:t>This notifies all registered event observers that the simulation is about to be initialized</a:t>
                </a:r>
                <a:endParaRPr lang="en-US" sz="1400" b="0" dirty="0">
                  <a:solidFill>
                    <a:srgbClr val="009900"/>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806" y="3951212"/>
                <a:ext cx="9064053" cy="2620069"/>
              </a:xfrm>
              <a:blipFill>
                <a:blip r:embed="rId3"/>
                <a:stretch>
                  <a:fillRect t="-465" b="-233"/>
                </a:stretch>
              </a:blipFill>
            </p:spPr>
            <p:txBody>
              <a:bodyPr/>
              <a:lstStyle/>
              <a:p>
                <a:r>
                  <a:rPr lang="en-US">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48" name="Rectangle 47"/>
          <p:cNvSpPr>
            <a:spLocks noChangeAspect="1"/>
          </p:cNvSpPr>
          <p:nvPr/>
        </p:nvSpPr>
        <p:spPr>
          <a:xfrm>
            <a:off x="6394269" y="2594993"/>
            <a:ext cx="1371600" cy="191192"/>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a:solidFill>
                  <a:schemeClr val="tx1"/>
                </a:solidFill>
              </a:rPr>
              <a:t>u</a:t>
            </a:r>
            <a:r>
              <a:rPr lang="en-US" sz="700" dirty="0" err="1" smtClean="0">
                <a:solidFill>
                  <a:schemeClr val="tx1"/>
                </a:solidFill>
              </a:rPr>
              <a:t>nique_ptr</a:t>
            </a:r>
            <a:r>
              <a:rPr lang="en-US" sz="700" dirty="0" smtClean="0">
                <a:solidFill>
                  <a:schemeClr val="tx1"/>
                </a:solidFill>
              </a:rPr>
              <a:t>&lt;</a:t>
            </a:r>
            <a:r>
              <a:rPr lang="en-US" sz="700" dirty="0" err="1" smtClean="0">
                <a:solidFill>
                  <a:schemeClr val="tx1"/>
                </a:solidFill>
              </a:rPr>
              <a:t>WsfSimulation</a:t>
            </a:r>
            <a:r>
              <a:rPr lang="en-US" sz="700" dirty="0" smtClean="0">
                <a:solidFill>
                  <a:schemeClr val="tx1"/>
                </a:solidFill>
              </a:rPr>
              <a:t>&gt;: </a:t>
            </a:r>
            <a:r>
              <a:rPr lang="en-US" sz="700" b="1" dirty="0" err="1" smtClean="0">
                <a:solidFill>
                  <a:srgbClr val="0000CC"/>
                </a:solidFill>
              </a:rPr>
              <a:t>SimPtr</a:t>
            </a:r>
            <a:endParaRPr lang="en-US" sz="700" b="1" dirty="0" smtClean="0">
              <a:solidFill>
                <a:srgbClr val="0000CC"/>
              </a:solidFill>
            </a:endParaRPr>
          </a:p>
          <a:p>
            <a:pPr algn="ctr"/>
            <a:endParaRPr lang="en-US" sz="700" dirty="0">
              <a:solidFill>
                <a:schemeClr val="tx1"/>
              </a:solidFill>
            </a:endParaRPr>
          </a:p>
        </p:txBody>
      </p:sp>
      <p:sp>
        <p:nvSpPr>
          <p:cNvPr id="49" name="Down Arrow 48"/>
          <p:cNvSpPr/>
          <p:nvPr/>
        </p:nvSpPr>
        <p:spPr>
          <a:xfrm>
            <a:off x="6993653" y="1368195"/>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7070351" y="2774583"/>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flipV="1">
            <a:off x="7077658" y="3231177"/>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V="1">
            <a:off x="396527" y="3001694"/>
            <a:ext cx="8099842" cy="19158"/>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793373" y="2790019"/>
            <a:ext cx="2512226"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InitializeSimulation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51" name="TextBox 50"/>
          <p:cNvSpPr txBox="1"/>
          <p:nvPr/>
        </p:nvSpPr>
        <p:spPr>
          <a:xfrm>
            <a:off x="7094471" y="3022166"/>
            <a:ext cx="1479892" cy="230832"/>
          </a:xfrm>
          <a:prstGeom prst="rect">
            <a:avLst/>
          </a:prstGeom>
          <a:noFill/>
        </p:spPr>
        <p:txBody>
          <a:bodyPr wrap="none" rtlCol="0">
            <a:spAutoFit/>
          </a:bodyPr>
          <a:lstStyle/>
          <a:p>
            <a:r>
              <a:rPr lang="en-US" sz="900" dirty="0" err="1" smtClean="0">
                <a:latin typeface="Arial" pitchFamily="34" charset="0"/>
                <a:cs typeface="Arial" pitchFamily="34" charset="0"/>
              </a:rPr>
              <a:t>WsfSimulation</a:t>
            </a:r>
            <a:r>
              <a:rPr lang="en-US" sz="900" dirty="0" smtClean="0">
                <a:latin typeface="Arial" pitchFamily="34" charset="0"/>
                <a:cs typeface="Arial" pitchFamily="34" charset="0"/>
              </a:rPr>
              <a:t>::Initialize()</a:t>
            </a:r>
            <a:endParaRPr lang="en-US" sz="900" dirty="0">
              <a:latin typeface="Arial" pitchFamily="34" charset="0"/>
              <a:cs typeface="Arial" pitchFamily="34" charset="0"/>
            </a:endParaRPr>
          </a:p>
        </p:txBody>
      </p:sp>
      <p:sp>
        <p:nvSpPr>
          <p:cNvPr id="7" name="TextBox 6"/>
          <p:cNvSpPr txBox="1"/>
          <p:nvPr/>
        </p:nvSpPr>
        <p:spPr>
          <a:xfrm>
            <a:off x="257452" y="6446286"/>
            <a:ext cx="8479116" cy="369332"/>
          </a:xfrm>
          <a:prstGeom prst="rect">
            <a:avLst/>
          </a:prstGeom>
          <a:solidFill>
            <a:schemeClr val="bg1"/>
          </a:solidFill>
        </p:spPr>
        <p:txBody>
          <a:bodyPr wrap="square" rtlCol="0">
            <a:spAutoFit/>
          </a:bodyPr>
          <a:lstStyle/>
          <a:p>
            <a:r>
              <a:rPr lang="en-US" dirty="0" smtClean="0">
                <a:solidFill>
                  <a:srgbClr val="0DAEFF"/>
                </a:solidFill>
                <a:latin typeface="Arial" pitchFamily="34" charset="0"/>
                <a:cs typeface="Arial" pitchFamily="34" charset="0"/>
              </a:rPr>
              <a:t>Note:  we do not create any simulation observers, so the notification has no effect</a:t>
            </a:r>
            <a:endParaRPr lang="en-US" dirty="0">
              <a:solidFill>
                <a:srgbClr val="0DAEFF"/>
              </a:solidFill>
              <a:latin typeface="Arial" pitchFamily="34" charset="0"/>
              <a:cs typeface="Arial" pitchFamily="34" charset="0"/>
            </a:endParaRPr>
          </a:p>
        </p:txBody>
      </p:sp>
      <p:sp>
        <p:nvSpPr>
          <p:cNvPr id="28" name="Rectangle 27"/>
          <p:cNvSpPr/>
          <p:nvPr/>
        </p:nvSpPr>
        <p:spPr>
          <a:xfrm>
            <a:off x="793373" y="1921910"/>
            <a:ext cx="4167733"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793373" y="1921910"/>
            <a:ext cx="4167733"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3619264" y="5833603"/>
            <a:ext cx="5376793" cy="369332"/>
          </a:xfrm>
          <a:prstGeom prst="rect">
            <a:avLst/>
          </a:prstGeom>
          <a:noFill/>
        </p:spPr>
        <p:txBody>
          <a:bodyPr wrap="none" rtlCol="0">
            <a:spAutoFit/>
          </a:bodyPr>
          <a:lstStyle/>
          <a:p>
            <a:r>
              <a:rPr lang="en-US" dirty="0" err="1">
                <a:solidFill>
                  <a:srgbClr val="7030A0"/>
                </a:solidFill>
                <a:latin typeface="Consolas" panose="020B0609020204030204" pitchFamily="49" charset="0"/>
              </a:rPr>
              <a:t>WsfObserver</a:t>
            </a:r>
            <a:r>
              <a:rPr lang="en-US" dirty="0">
                <a:solidFill>
                  <a:srgbClr val="7030A0"/>
                </a:solidFill>
                <a:latin typeface="Consolas" panose="020B0609020204030204" pitchFamily="49" charset="0"/>
              </a:rPr>
              <a:t>::</a:t>
            </a:r>
            <a:r>
              <a:rPr lang="en-US" dirty="0" err="1" smtClean="0">
                <a:solidFill>
                  <a:srgbClr val="7030A0"/>
                </a:solidFill>
                <a:latin typeface="Consolas" panose="020B0609020204030204" pitchFamily="49" charset="0"/>
              </a:rPr>
              <a:t>SimulationInitializing</a:t>
            </a:r>
            <a:r>
              <a:rPr lang="en-US" dirty="0" smtClean="0">
                <a:solidFill>
                  <a:srgbClr val="7030A0"/>
                </a:solidFill>
                <a:latin typeface="Consolas" panose="020B0609020204030204" pitchFamily="49" charset="0"/>
              </a:rPr>
              <a:t>(this)</a:t>
            </a:r>
            <a:endParaRPr lang="en-US" dirty="0">
              <a:latin typeface="Arial" pitchFamily="34" charset="0"/>
              <a:cs typeface="Arial" pitchFamily="34" charset="0"/>
            </a:endParaRPr>
          </a:p>
        </p:txBody>
      </p:sp>
      <p:sp>
        <p:nvSpPr>
          <p:cNvPr id="30" name="Rectangle 29"/>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34" name="Down Arrow 33"/>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Tree>
    <p:extLst>
      <p:ext uri="{BB962C8B-B14F-4D97-AF65-F5344CB8AC3E}">
        <p14:creationId xmlns:p14="http://schemas.microsoft.com/office/powerpoint/2010/main" val="4098198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806" y="3951211"/>
                <a:ext cx="9138194" cy="2548443"/>
              </a:xfrm>
            </p:spPr>
            <p:txBody>
              <a:bodyPr rIns="0">
                <a:normAutofit fontScale="85000" lnSpcReduction="10000"/>
              </a:bodyPr>
              <a:lstStyle/>
              <a:p>
                <a:pPr marL="225425" indent="0">
                  <a:buNone/>
                </a:pPr>
                <a:r>
                  <a:rPr lang="en-US" b="0" dirty="0" smtClean="0"/>
                  <a:t>Mission initializes the Simulation by executing:</a:t>
                </a:r>
                <a:endParaRPr lang="en-US" b="0" dirty="0"/>
              </a:p>
              <a:p>
                <a:pPr marL="517525" lvl="1" indent="0">
                  <a:spcBef>
                    <a:spcPts val="600"/>
                  </a:spcBef>
                  <a:buNone/>
                  <a:tabLst>
                    <a:tab pos="914400" algn="l"/>
                    <a:tab pos="1146175" algn="l"/>
                    <a:tab pos="1371600" algn="l"/>
                    <a:tab pos="1603375" algn="l"/>
                    <a:tab pos="1828800" algn="l"/>
                    <a:tab pos="2060575" algn="l"/>
                    <a:tab pos="2286000" algn="l"/>
                  </a:tabLst>
                </a:pPr>
                <a:r>
                  <a:rPr lang="en-US" sz="2400" b="0" dirty="0" err="1" smtClean="0">
                    <a:solidFill>
                      <a:srgbClr val="0000CC"/>
                    </a:solidFill>
                    <a:latin typeface="Consolas" panose="020B0609020204030204" pitchFamily="49" charset="0"/>
                  </a:rPr>
                  <a:t>app</a:t>
                </a:r>
                <a:r>
                  <a:rPr lang="en-US" sz="2400" b="0" dirty="0" err="1" smtClean="0">
                    <a:solidFill>
                      <a:srgbClr val="7030A0"/>
                    </a:solidFill>
                    <a:latin typeface="Consolas" panose="020B0609020204030204" pitchFamily="49" charset="0"/>
                  </a:rPr>
                  <a:t>.InitializeSimulation</a:t>
                </a:r>
                <a:r>
                  <a:rPr lang="en-US" sz="2400" b="0" dirty="0" smtClean="0">
                    <a:solidFill>
                      <a:srgbClr val="7030A0"/>
                    </a:solidFill>
                    <a:latin typeface="Consolas" panose="020B0609020204030204" pitchFamily="49" charset="0"/>
                  </a:rPr>
                  <a:t>(</a:t>
                </a:r>
                <a:r>
                  <a:rPr lang="en-US" sz="2400" b="0" dirty="0" err="1" smtClean="0">
                    <a:solidFill>
                      <a:srgbClr val="0000CC"/>
                    </a:solidFill>
                    <a:latin typeface="Consolas" panose="020B0609020204030204" pitchFamily="49" charset="0"/>
                  </a:rPr>
                  <a:t>simPtr</a:t>
                </a:r>
                <a:r>
                  <a:rPr lang="en-US" sz="2400" b="0" dirty="0" err="1" smtClean="0">
                    <a:solidFill>
                      <a:srgbClr val="7030A0"/>
                    </a:solidFill>
                    <a:latin typeface="Consolas" panose="020B0609020204030204" pitchFamily="49" charset="0"/>
                  </a:rPr>
                  <a:t>.get</a:t>
                </a:r>
                <a:r>
                  <a:rPr lang="en-US" sz="2400" b="0" dirty="0" smtClean="0">
                    <a:solidFill>
                      <a:srgbClr val="7030A0"/>
                    </a:solidFill>
                    <a:latin typeface="Consolas" panose="020B0609020204030204" pitchFamily="49" charset="0"/>
                  </a:rPr>
                  <a:t>())</a:t>
                </a:r>
                <a:endParaRPr lang="en-US" sz="2400" b="0" dirty="0" smtClean="0"/>
              </a:p>
              <a:p>
                <a:pPr marL="457200" indent="-244475">
                  <a:tabLst>
                    <a:tab pos="914400" algn="l"/>
                    <a:tab pos="1146175" algn="l"/>
                    <a:tab pos="1371600" algn="l"/>
                    <a:tab pos="1603375" algn="l"/>
                    <a:tab pos="1828800" algn="l"/>
                    <a:tab pos="2060575" algn="l"/>
                    <a:tab pos="2286000" algn="l"/>
                  </a:tabLst>
                </a:pPr>
                <a:r>
                  <a:rPr lang="en-US" dirty="0" err="1" smtClean="0"/>
                  <a:t>InitializeSimulation</a:t>
                </a:r>
                <a:r>
                  <a:rPr lang="en-US" b="0" dirty="0" smtClean="0"/>
                  <a:t> invokes: </a:t>
                </a:r>
                <a:r>
                  <a:rPr lang="en-US" b="0" dirty="0" err="1" smtClean="0">
                    <a:solidFill>
                      <a:srgbClr val="7030A0"/>
                    </a:solidFill>
                    <a:latin typeface="Consolas" panose="020B0609020204030204" pitchFamily="49" charset="0"/>
                  </a:rPr>
                  <a:t>aSimPtr</a:t>
                </a:r>
                <a:r>
                  <a:rPr lang="en-US" b="0" dirty="0" smtClean="0">
                    <a:solidFill>
                      <a:srgbClr val="7030A0"/>
                    </a:solidFill>
                    <a:latin typeface="Consolas" panose="020B0609020204030204" pitchFamily="49" charset="0"/>
                  </a:rPr>
                  <a:t>-&gt;Initialize() </a:t>
                </a:r>
                <a:endParaRPr lang="en-US" b="0" dirty="0">
                  <a:solidFill>
                    <a:srgbClr val="7030A0"/>
                  </a:solidFill>
                  <a:latin typeface="Consolas" panose="020B0609020204030204" pitchFamily="49" charset="0"/>
                </a:endParaRPr>
              </a:p>
              <a:p>
                <a:pPr marL="212725" indent="0">
                  <a:buNone/>
                  <a:tabLst>
                    <a:tab pos="914400" algn="l"/>
                    <a:tab pos="1146175" algn="l"/>
                    <a:tab pos="1371600" algn="l"/>
                    <a:tab pos="1603375" algn="l"/>
                    <a:tab pos="1828800" algn="l"/>
                    <a:tab pos="2060575" algn="l"/>
                    <a:tab pos="2286000" algn="l"/>
                  </a:tabLst>
                </a:pPr>
                <a:r>
                  <a:rPr lang="en-US" b="0" dirty="0"/>
                  <a:t>	</a:t>
                </a:r>
                <a14:m>
                  <m:oMath xmlns:m="http://schemas.openxmlformats.org/officeDocument/2006/math">
                    <m:r>
                      <a:rPr lang="en-US" b="0" i="1">
                        <a:latin typeface="Cambria Math" panose="02040503050406030204" pitchFamily="18" charset="0"/>
                        <a:ea typeface="Cambria Math" panose="02040503050406030204" pitchFamily="18" charset="0"/>
                      </a:rPr>
                      <m:t>⋮</m:t>
                    </m:r>
                  </m:oMath>
                </a14:m>
                <a:endParaRPr lang="en-US" b="0" dirty="0"/>
              </a:p>
              <a:p>
                <a:pPr marL="457200" indent="-244475">
                  <a:spcBef>
                    <a:spcPts val="300"/>
                  </a:spcBef>
                  <a:tabLst>
                    <a:tab pos="914400" algn="l"/>
                    <a:tab pos="1146175" algn="l"/>
                    <a:tab pos="1371600" algn="l"/>
                    <a:tab pos="1603375" algn="l"/>
                    <a:tab pos="1828800" algn="l"/>
                    <a:tab pos="2060575" algn="l"/>
                    <a:tab pos="2286000" algn="l"/>
                  </a:tabLst>
                </a:pPr>
                <a:r>
                  <a:rPr lang="en-US" b="0" dirty="0"/>
                  <a:t>Next,</a:t>
                </a:r>
                <a:r>
                  <a:rPr lang="en-US" dirty="0"/>
                  <a:t> Initialize</a:t>
                </a:r>
                <a:r>
                  <a:rPr lang="en-US" b="0" dirty="0"/>
                  <a:t> </a:t>
                </a:r>
                <a:r>
                  <a:rPr lang="en-US" b="0" dirty="0" smtClean="0"/>
                  <a:t>invokes: </a:t>
                </a:r>
                <a:r>
                  <a:rPr lang="en-US" b="0" dirty="0" smtClean="0">
                    <a:solidFill>
                      <a:srgbClr val="7030A0"/>
                    </a:solidFill>
                    <a:latin typeface="Consolas" panose="020B0609020204030204" pitchFamily="49" charset="0"/>
                  </a:rPr>
                  <a:t>Initialize() </a:t>
                </a:r>
                <a:r>
                  <a:rPr lang="en-US" b="0" dirty="0" smtClean="0"/>
                  <a:t>on all the simulation extensions</a:t>
                </a:r>
                <a:endParaRPr lang="en-US" b="0" dirty="0"/>
              </a:p>
              <a:p>
                <a:pPr marL="798513" lvl="1" indent="-244475">
                  <a:spcBef>
                    <a:spcPts val="600"/>
                  </a:spcBef>
                  <a:tabLst>
                    <a:tab pos="914400" algn="l"/>
                    <a:tab pos="1146175" algn="l"/>
                    <a:tab pos="1371600" algn="l"/>
                    <a:tab pos="1603375" algn="l"/>
                    <a:tab pos="1828800" algn="l"/>
                    <a:tab pos="2060575" algn="l"/>
                    <a:tab pos="2286000" algn="l"/>
                  </a:tabLst>
                </a:pPr>
                <a:r>
                  <a:rPr lang="en-US" sz="2000" b="0" dirty="0" smtClean="0">
                    <a:solidFill>
                      <a:srgbClr val="0DAEFF"/>
                    </a:solidFill>
                  </a:rPr>
                  <a:t>This has no effect since there is no simulation extension for </a:t>
                </a:r>
                <a:r>
                  <a:rPr lang="en-US" sz="2000" b="0" dirty="0" err="1" smtClean="0">
                    <a:solidFill>
                      <a:srgbClr val="0DAEFF"/>
                    </a:solidFill>
                  </a:rPr>
                  <a:t>phasers</a:t>
                </a:r>
                <a:endParaRPr lang="en-US" sz="1600" b="0" dirty="0">
                  <a:solidFill>
                    <a:srgbClr val="0DAEFF"/>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806" y="3951211"/>
                <a:ext cx="9138194" cy="2548443"/>
              </a:xfrm>
              <a:blipFill>
                <a:blip r:embed="rId3"/>
                <a:stretch>
                  <a:fillRect t="-478"/>
                </a:stretch>
              </a:blipFill>
            </p:spPr>
            <p:txBody>
              <a:bodyPr/>
              <a:lstStyle/>
              <a:p>
                <a:r>
                  <a:rPr lang="en-US">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48" name="Rectangle 47"/>
          <p:cNvSpPr>
            <a:spLocks noChangeAspect="1"/>
          </p:cNvSpPr>
          <p:nvPr/>
        </p:nvSpPr>
        <p:spPr>
          <a:xfrm>
            <a:off x="6394269" y="2594993"/>
            <a:ext cx="1371600" cy="191192"/>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a:solidFill>
                  <a:schemeClr val="tx1"/>
                </a:solidFill>
              </a:rPr>
              <a:t>u</a:t>
            </a:r>
            <a:r>
              <a:rPr lang="en-US" sz="700" dirty="0" err="1" smtClean="0">
                <a:solidFill>
                  <a:schemeClr val="tx1"/>
                </a:solidFill>
              </a:rPr>
              <a:t>nique_ptr</a:t>
            </a:r>
            <a:r>
              <a:rPr lang="en-US" sz="700" dirty="0" smtClean="0">
                <a:solidFill>
                  <a:schemeClr val="tx1"/>
                </a:solidFill>
              </a:rPr>
              <a:t>&lt;</a:t>
            </a:r>
            <a:r>
              <a:rPr lang="en-US" sz="700" dirty="0" err="1" smtClean="0">
                <a:solidFill>
                  <a:schemeClr val="tx1"/>
                </a:solidFill>
              </a:rPr>
              <a:t>WsfSimulation</a:t>
            </a:r>
            <a:r>
              <a:rPr lang="en-US" sz="700" dirty="0" smtClean="0">
                <a:solidFill>
                  <a:schemeClr val="tx1"/>
                </a:solidFill>
              </a:rPr>
              <a:t>&gt;: </a:t>
            </a:r>
            <a:r>
              <a:rPr lang="en-US" sz="700" b="1" dirty="0" err="1" smtClean="0">
                <a:solidFill>
                  <a:srgbClr val="0000CC"/>
                </a:solidFill>
              </a:rPr>
              <a:t>SimPtr</a:t>
            </a:r>
            <a:endParaRPr lang="en-US" sz="700" b="1" dirty="0" smtClean="0">
              <a:solidFill>
                <a:srgbClr val="0000CC"/>
              </a:solidFill>
            </a:endParaRPr>
          </a:p>
          <a:p>
            <a:pPr algn="ctr"/>
            <a:endParaRPr lang="en-US" sz="700" dirty="0">
              <a:solidFill>
                <a:schemeClr val="tx1"/>
              </a:solidFill>
            </a:endParaRPr>
          </a:p>
        </p:txBody>
      </p:sp>
      <p:sp>
        <p:nvSpPr>
          <p:cNvPr id="49" name="Down Arrow 48"/>
          <p:cNvSpPr/>
          <p:nvPr/>
        </p:nvSpPr>
        <p:spPr>
          <a:xfrm>
            <a:off x="6993653" y="1368195"/>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7070351" y="2774583"/>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7077658" y="3231177"/>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96527" y="3001694"/>
            <a:ext cx="8099842" cy="19158"/>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93373" y="2790019"/>
            <a:ext cx="2512226"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InitializeSimulation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28" name="TextBox 27"/>
          <p:cNvSpPr txBox="1"/>
          <p:nvPr/>
        </p:nvSpPr>
        <p:spPr>
          <a:xfrm>
            <a:off x="7094471" y="3022166"/>
            <a:ext cx="1479892" cy="230832"/>
          </a:xfrm>
          <a:prstGeom prst="rect">
            <a:avLst/>
          </a:prstGeom>
          <a:noFill/>
        </p:spPr>
        <p:txBody>
          <a:bodyPr wrap="none" rtlCol="0">
            <a:spAutoFit/>
          </a:bodyPr>
          <a:lstStyle/>
          <a:p>
            <a:r>
              <a:rPr lang="en-US" sz="900" dirty="0" err="1" smtClean="0">
                <a:latin typeface="Arial" pitchFamily="34" charset="0"/>
                <a:cs typeface="Arial" pitchFamily="34" charset="0"/>
              </a:rPr>
              <a:t>WsfSimulation</a:t>
            </a:r>
            <a:r>
              <a:rPr lang="en-US" sz="900" dirty="0" smtClean="0">
                <a:latin typeface="Arial" pitchFamily="34" charset="0"/>
                <a:cs typeface="Arial" pitchFamily="34" charset="0"/>
              </a:rPr>
              <a:t>::Initialize()</a:t>
            </a:r>
            <a:endParaRPr lang="en-US" sz="900" dirty="0">
              <a:latin typeface="Arial" pitchFamily="34" charset="0"/>
              <a:cs typeface="Arial" pitchFamily="34" charset="0"/>
            </a:endParaRPr>
          </a:p>
        </p:txBody>
      </p:sp>
      <p:sp>
        <p:nvSpPr>
          <p:cNvPr id="36" name="TextBox 35"/>
          <p:cNvSpPr txBox="1"/>
          <p:nvPr/>
        </p:nvSpPr>
        <p:spPr>
          <a:xfrm>
            <a:off x="5154133" y="3256871"/>
            <a:ext cx="1986441" cy="230832"/>
          </a:xfrm>
          <a:prstGeom prst="rect">
            <a:avLst/>
          </a:prstGeom>
          <a:noFill/>
        </p:spPr>
        <p:txBody>
          <a:bodyPr wrap="none" rtlCol="0">
            <a:spAutoFit/>
          </a:bodyPr>
          <a:lstStyle/>
          <a:p>
            <a:r>
              <a:rPr lang="en-US" sz="900" dirty="0" err="1" smtClean="0">
                <a:latin typeface="Arial" pitchFamily="34" charset="0"/>
                <a:cs typeface="Arial" pitchFamily="34" charset="0"/>
              </a:rPr>
              <a:t>WsfSimulationExtension</a:t>
            </a:r>
            <a:r>
              <a:rPr lang="en-US" sz="900" dirty="0" smtClean="0">
                <a:latin typeface="Arial" pitchFamily="34" charset="0"/>
                <a:cs typeface="Arial" pitchFamily="34" charset="0"/>
              </a:rPr>
              <a:t>::Initialize()</a:t>
            </a:r>
            <a:endParaRPr lang="en-US" sz="900" dirty="0">
              <a:latin typeface="Arial" pitchFamily="34" charset="0"/>
              <a:cs typeface="Arial" pitchFamily="34" charset="0"/>
            </a:endParaRPr>
          </a:p>
        </p:txBody>
      </p:sp>
      <p:sp>
        <p:nvSpPr>
          <p:cNvPr id="37" name="Rectangle 36"/>
          <p:cNvSpPr/>
          <p:nvPr/>
        </p:nvSpPr>
        <p:spPr>
          <a:xfrm>
            <a:off x="793373" y="1921910"/>
            <a:ext cx="4167733"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793373" y="1921910"/>
            <a:ext cx="4167733"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H="1">
            <a:off x="4038601" y="3455459"/>
            <a:ext cx="3031750" cy="0"/>
          </a:xfrm>
          <a:prstGeom prst="straightConnector1">
            <a:avLst/>
          </a:prstGeom>
          <a:ln>
            <a:solidFill>
              <a:srgbClr val="0000CC"/>
            </a:solidFill>
            <a:tailEnd type="non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1542081" y="3455459"/>
            <a:ext cx="2513893" cy="0"/>
          </a:xfrm>
          <a:prstGeom prst="straightConnector1">
            <a:avLst/>
          </a:prstGeom>
          <a:ln>
            <a:solidFill>
              <a:srgbClr val="0000CC"/>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33" name="Down Arrow 32"/>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cxnSp>
        <p:nvCxnSpPr>
          <p:cNvPr id="34" name="Straight Connector 33"/>
          <p:cNvCxnSpPr/>
          <p:nvPr/>
        </p:nvCxnSpPr>
        <p:spPr>
          <a:xfrm>
            <a:off x="1506612" y="1931812"/>
            <a:ext cx="0" cy="192024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107180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AFSIM Plugins &amp; Extensions</a:t>
            </a:r>
            <a:br>
              <a:rPr lang="en-US" dirty="0" smtClean="0"/>
            </a:br>
            <a:r>
              <a:rPr lang="en-US" sz="2000" dirty="0">
                <a:solidFill>
                  <a:srgbClr val="0000CC"/>
                </a:solidFill>
              </a:rPr>
              <a:t>AFSIM</a:t>
            </a:r>
            <a:r>
              <a:rPr lang="en-US" sz="2000" b="0" dirty="0">
                <a:solidFill>
                  <a:srgbClr val="0000CC"/>
                </a:solidFill>
              </a:rPr>
              <a:t> </a:t>
            </a:r>
            <a:r>
              <a:rPr lang="en-US" sz="2000" dirty="0">
                <a:solidFill>
                  <a:srgbClr val="0000CC"/>
                </a:solidFill>
              </a:rPr>
              <a:t>mission</a:t>
            </a:r>
            <a:r>
              <a:rPr lang="en-US" sz="2000" b="0" dirty="0">
                <a:solidFill>
                  <a:srgbClr val="0000CC"/>
                </a:solidFill>
              </a:rPr>
              <a:t> startup sequence</a:t>
            </a:r>
            <a:endParaRPr lang="en-US" sz="2000" dirty="0"/>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806" y="3951211"/>
                <a:ext cx="9138194" cy="2666565"/>
              </a:xfrm>
            </p:spPr>
            <p:txBody>
              <a:bodyPr rIns="0">
                <a:normAutofit fontScale="85000" lnSpcReduction="20000"/>
              </a:bodyPr>
              <a:lstStyle/>
              <a:p>
                <a:pPr marL="225425" indent="0">
                  <a:buNone/>
                </a:pPr>
                <a:r>
                  <a:rPr lang="en-US" b="0" dirty="0" smtClean="0"/>
                  <a:t>Mission initializes the Simulation by executing:</a:t>
                </a:r>
                <a:endParaRPr lang="en-US" b="0" dirty="0"/>
              </a:p>
              <a:p>
                <a:pPr marL="517525" lvl="1" indent="0">
                  <a:spcBef>
                    <a:spcPts val="600"/>
                  </a:spcBef>
                  <a:buNone/>
                  <a:tabLst>
                    <a:tab pos="914400" algn="l"/>
                    <a:tab pos="1146175" algn="l"/>
                    <a:tab pos="1371600" algn="l"/>
                    <a:tab pos="1603375" algn="l"/>
                    <a:tab pos="1828800" algn="l"/>
                    <a:tab pos="2060575" algn="l"/>
                    <a:tab pos="2286000" algn="l"/>
                  </a:tabLst>
                </a:pPr>
                <a:r>
                  <a:rPr lang="en-US" sz="2400" b="0" dirty="0" err="1" smtClean="0">
                    <a:solidFill>
                      <a:srgbClr val="0000CC"/>
                    </a:solidFill>
                    <a:latin typeface="Consolas" panose="020B0609020204030204" pitchFamily="49" charset="0"/>
                  </a:rPr>
                  <a:t>app</a:t>
                </a:r>
                <a:r>
                  <a:rPr lang="en-US" sz="2400" b="0" dirty="0" err="1" smtClean="0">
                    <a:solidFill>
                      <a:srgbClr val="7030A0"/>
                    </a:solidFill>
                    <a:latin typeface="Consolas" panose="020B0609020204030204" pitchFamily="49" charset="0"/>
                  </a:rPr>
                  <a:t>.InitializeSimulation</a:t>
                </a:r>
                <a:r>
                  <a:rPr lang="en-US" sz="2400" b="0" dirty="0" smtClean="0">
                    <a:solidFill>
                      <a:srgbClr val="7030A0"/>
                    </a:solidFill>
                    <a:latin typeface="Consolas" panose="020B0609020204030204" pitchFamily="49" charset="0"/>
                  </a:rPr>
                  <a:t>(</a:t>
                </a:r>
                <a:r>
                  <a:rPr lang="en-US" sz="2400" b="0" dirty="0" err="1" smtClean="0">
                    <a:solidFill>
                      <a:srgbClr val="0000CC"/>
                    </a:solidFill>
                    <a:latin typeface="Consolas" panose="020B0609020204030204" pitchFamily="49" charset="0"/>
                  </a:rPr>
                  <a:t>simPtr</a:t>
                </a:r>
                <a:r>
                  <a:rPr lang="en-US" sz="2400" b="0" dirty="0" err="1" smtClean="0">
                    <a:solidFill>
                      <a:srgbClr val="7030A0"/>
                    </a:solidFill>
                    <a:latin typeface="Consolas" panose="020B0609020204030204" pitchFamily="49" charset="0"/>
                  </a:rPr>
                  <a:t>.get</a:t>
                </a:r>
                <a:r>
                  <a:rPr lang="en-US" sz="2400" b="0" dirty="0" smtClean="0">
                    <a:solidFill>
                      <a:srgbClr val="7030A0"/>
                    </a:solidFill>
                    <a:latin typeface="Consolas" panose="020B0609020204030204" pitchFamily="49" charset="0"/>
                  </a:rPr>
                  <a:t>())</a:t>
                </a:r>
                <a:endParaRPr lang="en-US" sz="2400" b="0" dirty="0" smtClean="0"/>
              </a:p>
              <a:p>
                <a:pPr marL="457200" indent="-244475">
                  <a:tabLst>
                    <a:tab pos="914400" algn="l"/>
                    <a:tab pos="1146175" algn="l"/>
                    <a:tab pos="1371600" algn="l"/>
                    <a:tab pos="1603375" algn="l"/>
                    <a:tab pos="1828800" algn="l"/>
                    <a:tab pos="2060575" algn="l"/>
                    <a:tab pos="2286000" algn="l"/>
                  </a:tabLst>
                </a:pPr>
                <a:r>
                  <a:rPr lang="en-US" dirty="0" err="1" smtClean="0"/>
                  <a:t>InitializeSimulation</a:t>
                </a:r>
                <a:r>
                  <a:rPr lang="en-US" b="0" dirty="0" smtClean="0"/>
                  <a:t> invokes: </a:t>
                </a:r>
                <a:r>
                  <a:rPr lang="en-US" b="0" dirty="0" err="1" smtClean="0">
                    <a:solidFill>
                      <a:srgbClr val="7030A0"/>
                    </a:solidFill>
                    <a:latin typeface="Consolas" panose="020B0609020204030204" pitchFamily="49" charset="0"/>
                  </a:rPr>
                  <a:t>aSimPtr</a:t>
                </a:r>
                <a:r>
                  <a:rPr lang="en-US" b="0" dirty="0" smtClean="0">
                    <a:solidFill>
                      <a:srgbClr val="7030A0"/>
                    </a:solidFill>
                    <a:latin typeface="Consolas" panose="020B0609020204030204" pitchFamily="49" charset="0"/>
                  </a:rPr>
                  <a:t>-&gt;Initialize() </a:t>
                </a:r>
                <a:endParaRPr lang="en-US" b="0" dirty="0">
                  <a:solidFill>
                    <a:srgbClr val="7030A0"/>
                  </a:solidFill>
                  <a:latin typeface="Consolas" panose="020B0609020204030204" pitchFamily="49" charset="0"/>
                </a:endParaRPr>
              </a:p>
              <a:p>
                <a:pPr marL="212725" indent="0">
                  <a:buNone/>
                  <a:tabLst>
                    <a:tab pos="914400" algn="l"/>
                    <a:tab pos="1146175" algn="l"/>
                    <a:tab pos="1371600" algn="l"/>
                    <a:tab pos="1603375" algn="l"/>
                    <a:tab pos="1828800" algn="l"/>
                    <a:tab pos="2060575" algn="l"/>
                    <a:tab pos="2286000" algn="l"/>
                  </a:tabLst>
                </a:pPr>
                <a:r>
                  <a:rPr lang="en-US" sz="1900" b="0" dirty="0"/>
                  <a:t>	</a:t>
                </a:r>
                <a14:m>
                  <m:oMath xmlns:m="http://schemas.openxmlformats.org/officeDocument/2006/math">
                    <m:r>
                      <a:rPr lang="en-US" sz="1900" b="0" i="1">
                        <a:latin typeface="Cambria Math" panose="02040503050406030204" pitchFamily="18" charset="0"/>
                        <a:ea typeface="Cambria Math" panose="02040503050406030204" pitchFamily="18" charset="0"/>
                      </a:rPr>
                      <m:t>⋮</m:t>
                    </m:r>
                  </m:oMath>
                </a14:m>
                <a:endParaRPr lang="en-US" sz="1900" b="0" dirty="0"/>
              </a:p>
              <a:p>
                <a:pPr marL="457200" indent="-244475">
                  <a:spcBef>
                    <a:spcPts val="300"/>
                  </a:spcBef>
                  <a:tabLst>
                    <a:tab pos="914400" algn="l"/>
                    <a:tab pos="1146175" algn="l"/>
                    <a:tab pos="1371600" algn="l"/>
                    <a:tab pos="1603375" algn="l"/>
                    <a:tab pos="1828800" algn="l"/>
                    <a:tab pos="2060575" algn="l"/>
                    <a:tab pos="2286000" algn="l"/>
                  </a:tabLst>
                </a:pPr>
                <a:r>
                  <a:rPr lang="en-US" b="0" dirty="0"/>
                  <a:t>Next,</a:t>
                </a:r>
                <a:r>
                  <a:rPr lang="en-US" dirty="0"/>
                  <a:t> </a:t>
                </a:r>
                <a:r>
                  <a:rPr lang="en-US" dirty="0" err="1" smtClean="0"/>
                  <a:t>WsfSimulation</a:t>
                </a:r>
                <a:r>
                  <a:rPr lang="en-US" b="0" dirty="0" smtClean="0"/>
                  <a:t>::</a:t>
                </a:r>
                <a:r>
                  <a:rPr lang="en-US" dirty="0" smtClean="0"/>
                  <a:t>Initialize</a:t>
                </a:r>
                <a:r>
                  <a:rPr lang="en-US" b="0" dirty="0" smtClean="0"/>
                  <a:t> adds all available platforms to the simulation’s platform list</a:t>
                </a:r>
              </a:p>
              <a:p>
                <a:pPr marL="457200" indent="-244475">
                  <a:spcBef>
                    <a:spcPts val="300"/>
                  </a:spcBef>
                  <a:tabLst>
                    <a:tab pos="914400" algn="l"/>
                    <a:tab pos="1146175" algn="l"/>
                    <a:tab pos="1371600" algn="l"/>
                    <a:tab pos="1603375" algn="l"/>
                    <a:tab pos="1828800" algn="l"/>
                    <a:tab pos="2060575" algn="l"/>
                    <a:tab pos="2286000" algn="l"/>
                  </a:tabLst>
                </a:pPr>
                <a:r>
                  <a:rPr lang="en-US" b="0" dirty="0" smtClean="0"/>
                  <a:t>Finally, </a:t>
                </a:r>
                <a:r>
                  <a:rPr lang="en-US" dirty="0" err="1"/>
                  <a:t>WsfSimulation</a:t>
                </a:r>
                <a:r>
                  <a:rPr lang="en-US" b="0" dirty="0" smtClean="0"/>
                  <a:t>::</a:t>
                </a:r>
                <a:r>
                  <a:rPr lang="en-US" dirty="0" smtClean="0"/>
                  <a:t>Initialize</a:t>
                </a:r>
                <a:r>
                  <a:rPr lang="en-US" b="0" dirty="0" smtClean="0"/>
                  <a:t> sets the simulation state to </a:t>
                </a:r>
                <a:r>
                  <a:rPr lang="en-US" sz="1900" b="0" dirty="0" err="1" smtClean="0">
                    <a:solidFill>
                      <a:srgbClr val="0000CC"/>
                    </a:solidFill>
                    <a:latin typeface="Arial Narrow" panose="020B0606020202030204" pitchFamily="34" charset="0"/>
                  </a:rPr>
                  <a:t>cPENDING_START</a:t>
                </a:r>
                <a:endParaRPr lang="en-US" sz="1900" b="0" dirty="0">
                  <a:solidFill>
                    <a:srgbClr val="0000CC"/>
                  </a:solidFill>
                  <a:latin typeface="Arial Narrow" panose="020B0606020202030204" pitchFamily="34" charset="0"/>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5806" y="3951211"/>
                <a:ext cx="9138194" cy="2666565"/>
              </a:xfrm>
              <a:blipFill>
                <a:blip r:embed="rId3"/>
                <a:stretch>
                  <a:fillRect t="-457"/>
                </a:stretch>
              </a:blipFill>
            </p:spPr>
            <p:txBody>
              <a:bodyPr/>
              <a:lstStyle/>
              <a:p>
                <a:r>
                  <a:rPr lang="en-US">
                    <a:noFill/>
                  </a:rPr>
                  <a:t> </a:t>
                </a:r>
              </a:p>
            </p:txBody>
          </p:sp>
        </mc:Fallback>
      </mc:AlternateContent>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7213" y="1160571"/>
            <a:ext cx="4100891" cy="559418"/>
          </a:xfrm>
          <a:prstGeom prst="rect">
            <a:avLst/>
          </a:prstGeom>
        </p:spPr>
      </p:pic>
      <p:sp>
        <p:nvSpPr>
          <p:cNvPr id="27" name="Rectangle 26"/>
          <p:cNvSpPr>
            <a:spLocks noChangeAspect="1"/>
          </p:cNvSpPr>
          <p:nvPr/>
        </p:nvSpPr>
        <p:spPr>
          <a:xfrm>
            <a:off x="7864634" y="2592722"/>
            <a:ext cx="1263470" cy="176120"/>
          </a:xfrm>
          <a:prstGeom prst="rect">
            <a:avLst/>
          </a:prstGeom>
          <a:solidFill>
            <a:srgbClr val="CDCDF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WsfStandardApplication</a:t>
            </a:r>
            <a:r>
              <a:rPr lang="en-US" sz="700" dirty="0" smtClean="0">
                <a:solidFill>
                  <a:schemeClr val="tx1"/>
                </a:solidFill>
              </a:rPr>
              <a:t>: </a:t>
            </a:r>
            <a:r>
              <a:rPr lang="en-US" sz="700" b="1" dirty="0" smtClean="0">
                <a:solidFill>
                  <a:srgbClr val="0000CC"/>
                </a:solidFill>
              </a:rPr>
              <a:t>app</a:t>
            </a:r>
          </a:p>
          <a:p>
            <a:pPr algn="ctr"/>
            <a:endParaRPr lang="en-US" sz="700" dirty="0">
              <a:solidFill>
                <a:schemeClr val="tx1"/>
              </a:solidFill>
            </a:endParaRPr>
          </a:p>
        </p:txBody>
      </p:sp>
      <p:sp>
        <p:nvSpPr>
          <p:cNvPr id="15" name="Down Arrow 14"/>
          <p:cNvSpPr/>
          <p:nvPr/>
        </p:nvSpPr>
        <p:spPr>
          <a:xfrm>
            <a:off x="8414530" y="1727224"/>
            <a:ext cx="174661" cy="865497"/>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a:spLocks noChangeAspect="1"/>
          </p:cNvSpPr>
          <p:nvPr/>
        </p:nvSpPr>
        <p:spPr>
          <a:xfrm>
            <a:off x="25685" y="2592721"/>
            <a:ext cx="741684" cy="176120"/>
          </a:xfrm>
          <a:prstGeom prst="rect">
            <a:avLst/>
          </a:prstGeom>
          <a:solidFill>
            <a:schemeClr val="accent1">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a:solidFill>
                  <a:schemeClr val="tx1"/>
                </a:solidFill>
              </a:rPr>
              <a:t>m</a:t>
            </a:r>
            <a:r>
              <a:rPr lang="en-US" sz="700" dirty="0" smtClean="0">
                <a:solidFill>
                  <a:schemeClr val="tx1"/>
                </a:solidFill>
              </a:rPr>
              <a:t>ission::main()</a:t>
            </a:r>
            <a:endParaRPr lang="en-US" sz="700" b="1" dirty="0" smtClean="0">
              <a:solidFill>
                <a:srgbClr val="0000CC"/>
              </a:solidFill>
            </a:endParaRPr>
          </a:p>
          <a:p>
            <a:pPr algn="ctr"/>
            <a:endParaRPr lang="en-US" sz="700" dirty="0">
              <a:solidFill>
                <a:schemeClr val="tx1"/>
              </a:solidFill>
            </a:endParaRPr>
          </a:p>
        </p:txBody>
      </p:sp>
      <p:cxnSp>
        <p:nvCxnSpPr>
          <p:cNvPr id="6" name="Straight Connector 5"/>
          <p:cNvCxnSpPr/>
          <p:nvPr/>
        </p:nvCxnSpPr>
        <p:spPr>
          <a:xfrm>
            <a:off x="381000" y="2773977"/>
            <a:ext cx="0" cy="91440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496369" y="277402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18" name="Rectangle 17"/>
          <p:cNvSpPr>
            <a:spLocks noChangeAspect="1"/>
          </p:cNvSpPr>
          <p:nvPr/>
        </p:nvSpPr>
        <p:spPr>
          <a:xfrm>
            <a:off x="5027213" y="2592721"/>
            <a:ext cx="1263470" cy="176120"/>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dirty="0" err="1" smtClean="0">
                <a:solidFill>
                  <a:schemeClr val="tx1"/>
                </a:solidFill>
              </a:rPr>
              <a:t>WsfScenario</a:t>
            </a:r>
            <a:r>
              <a:rPr lang="en-US" sz="700" dirty="0" smtClean="0">
                <a:solidFill>
                  <a:schemeClr val="tx1"/>
                </a:solidFill>
              </a:rPr>
              <a:t>: </a:t>
            </a:r>
            <a:r>
              <a:rPr lang="en-US" sz="700" b="1" dirty="0" smtClean="0">
                <a:solidFill>
                  <a:srgbClr val="0000CC"/>
                </a:solidFill>
              </a:rPr>
              <a:t>scenario</a:t>
            </a:r>
          </a:p>
          <a:p>
            <a:pPr algn="ctr"/>
            <a:endParaRPr lang="en-US" sz="700" dirty="0">
              <a:solidFill>
                <a:schemeClr val="tx1"/>
              </a:solidFill>
            </a:endParaRPr>
          </a:p>
        </p:txBody>
      </p:sp>
      <p:sp>
        <p:nvSpPr>
          <p:cNvPr id="19" name="Down Arrow 18"/>
          <p:cNvSpPr/>
          <p:nvPr/>
        </p:nvSpPr>
        <p:spPr>
          <a:xfrm>
            <a:off x="5572005" y="1365923"/>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5648710" y="2772311"/>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284574" y="2774022"/>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sp>
        <p:nvSpPr>
          <p:cNvPr id="48" name="Rectangle 47"/>
          <p:cNvSpPr>
            <a:spLocks noChangeAspect="1"/>
          </p:cNvSpPr>
          <p:nvPr/>
        </p:nvSpPr>
        <p:spPr>
          <a:xfrm>
            <a:off x="6394269" y="2594993"/>
            <a:ext cx="1371600" cy="191192"/>
          </a:xfrm>
          <a:prstGeom prst="rect">
            <a:avLst/>
          </a:prstGeom>
          <a:solidFill>
            <a:srgbClr val="E4EFF4"/>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a:solidFill>
                  <a:schemeClr val="tx1"/>
                </a:solidFill>
              </a:rPr>
              <a:t>u</a:t>
            </a:r>
            <a:r>
              <a:rPr lang="en-US" sz="700" dirty="0" err="1" smtClean="0">
                <a:solidFill>
                  <a:schemeClr val="tx1"/>
                </a:solidFill>
              </a:rPr>
              <a:t>nique_ptr</a:t>
            </a:r>
            <a:r>
              <a:rPr lang="en-US" sz="700" dirty="0" smtClean="0">
                <a:solidFill>
                  <a:schemeClr val="tx1"/>
                </a:solidFill>
              </a:rPr>
              <a:t>&lt;</a:t>
            </a:r>
            <a:r>
              <a:rPr lang="en-US" sz="700" dirty="0" err="1" smtClean="0">
                <a:solidFill>
                  <a:schemeClr val="tx1"/>
                </a:solidFill>
              </a:rPr>
              <a:t>WsfSimulation</a:t>
            </a:r>
            <a:r>
              <a:rPr lang="en-US" sz="700" dirty="0" smtClean="0">
                <a:solidFill>
                  <a:schemeClr val="tx1"/>
                </a:solidFill>
              </a:rPr>
              <a:t>&gt;: </a:t>
            </a:r>
            <a:r>
              <a:rPr lang="en-US" sz="700" b="1" dirty="0" err="1" smtClean="0">
                <a:solidFill>
                  <a:srgbClr val="0000CC"/>
                </a:solidFill>
              </a:rPr>
              <a:t>SimPtr</a:t>
            </a:r>
            <a:endParaRPr lang="en-US" sz="700" b="1" dirty="0" smtClean="0">
              <a:solidFill>
                <a:srgbClr val="0000CC"/>
              </a:solidFill>
            </a:endParaRPr>
          </a:p>
          <a:p>
            <a:pPr algn="ctr"/>
            <a:endParaRPr lang="en-US" sz="700" dirty="0">
              <a:solidFill>
                <a:schemeClr val="tx1"/>
              </a:solidFill>
            </a:endParaRPr>
          </a:p>
        </p:txBody>
      </p:sp>
      <p:sp>
        <p:nvSpPr>
          <p:cNvPr id="49" name="Down Arrow 48"/>
          <p:cNvSpPr/>
          <p:nvPr/>
        </p:nvSpPr>
        <p:spPr>
          <a:xfrm>
            <a:off x="6993653" y="1368195"/>
            <a:ext cx="174661" cy="1226798"/>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7070351" y="2774583"/>
            <a:ext cx="0" cy="1097280"/>
          </a:xfrm>
          <a:prstGeom prst="line">
            <a:avLst/>
          </a:prstGeom>
          <a:ln>
            <a:solidFill>
              <a:srgbClr val="FF9900"/>
            </a:solidFill>
            <a:prstDash val="lgDash"/>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flipV="1">
            <a:off x="7077658" y="3231177"/>
            <a:ext cx="1418711" cy="1349"/>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396527" y="3001694"/>
            <a:ext cx="8099842" cy="19158"/>
          </a:xfrm>
          <a:prstGeom prst="straightConnector1">
            <a:avLst/>
          </a:prstGeom>
          <a:ln>
            <a:solidFill>
              <a:srgbClr val="0000CC"/>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793373" y="2790019"/>
            <a:ext cx="2512226" cy="230832"/>
          </a:xfrm>
          <a:prstGeom prst="rect">
            <a:avLst/>
          </a:prstGeom>
          <a:noFill/>
        </p:spPr>
        <p:txBody>
          <a:bodyPr wrap="none" rtlCol="0">
            <a:spAutoFit/>
          </a:bodyPr>
          <a:lstStyle/>
          <a:p>
            <a:r>
              <a:rPr lang="en-US" sz="900" dirty="0" err="1" smtClean="0">
                <a:latin typeface="Arial" pitchFamily="34" charset="0"/>
                <a:cs typeface="Arial" pitchFamily="34" charset="0"/>
              </a:rPr>
              <a:t>WsfStandardApplication</a:t>
            </a:r>
            <a:r>
              <a:rPr lang="en-US" sz="900" dirty="0" smtClean="0">
                <a:latin typeface="Arial" pitchFamily="34" charset="0"/>
                <a:cs typeface="Arial" pitchFamily="34" charset="0"/>
              </a:rPr>
              <a:t>::</a:t>
            </a:r>
            <a:r>
              <a:rPr lang="en-US" sz="900" dirty="0" err="1" smtClean="0">
                <a:latin typeface="Arial" pitchFamily="34" charset="0"/>
                <a:cs typeface="Arial" pitchFamily="34" charset="0"/>
              </a:rPr>
              <a:t>InitializeSimulation</a:t>
            </a:r>
            <a:r>
              <a:rPr lang="en-US" sz="900" dirty="0" smtClean="0">
                <a:latin typeface="Arial" pitchFamily="34" charset="0"/>
                <a:cs typeface="Arial" pitchFamily="34" charset="0"/>
              </a:rPr>
              <a:t>()</a:t>
            </a:r>
            <a:endParaRPr lang="en-US" sz="900" dirty="0">
              <a:latin typeface="Arial" pitchFamily="34" charset="0"/>
              <a:cs typeface="Arial" pitchFamily="34" charset="0"/>
            </a:endParaRPr>
          </a:p>
        </p:txBody>
      </p:sp>
      <p:sp>
        <p:nvSpPr>
          <p:cNvPr id="28" name="TextBox 27"/>
          <p:cNvSpPr txBox="1"/>
          <p:nvPr/>
        </p:nvSpPr>
        <p:spPr>
          <a:xfrm>
            <a:off x="7094471" y="3022166"/>
            <a:ext cx="1479892" cy="230832"/>
          </a:xfrm>
          <a:prstGeom prst="rect">
            <a:avLst/>
          </a:prstGeom>
          <a:noFill/>
        </p:spPr>
        <p:txBody>
          <a:bodyPr wrap="none" rtlCol="0">
            <a:spAutoFit/>
          </a:bodyPr>
          <a:lstStyle/>
          <a:p>
            <a:r>
              <a:rPr lang="en-US" sz="900" dirty="0" err="1" smtClean="0">
                <a:latin typeface="Arial" pitchFamily="34" charset="0"/>
                <a:cs typeface="Arial" pitchFamily="34" charset="0"/>
              </a:rPr>
              <a:t>WsfSimulation</a:t>
            </a:r>
            <a:r>
              <a:rPr lang="en-US" sz="900" dirty="0" smtClean="0">
                <a:latin typeface="Arial" pitchFamily="34" charset="0"/>
                <a:cs typeface="Arial" pitchFamily="34" charset="0"/>
              </a:rPr>
              <a:t>::Initialize()</a:t>
            </a:r>
            <a:endParaRPr lang="en-US" sz="900" dirty="0">
              <a:latin typeface="Arial" pitchFamily="34" charset="0"/>
              <a:cs typeface="Arial" pitchFamily="34" charset="0"/>
            </a:endParaRPr>
          </a:p>
        </p:txBody>
      </p:sp>
      <p:sp>
        <p:nvSpPr>
          <p:cNvPr id="37" name="Rectangle 36"/>
          <p:cNvSpPr/>
          <p:nvPr/>
        </p:nvSpPr>
        <p:spPr>
          <a:xfrm>
            <a:off x="793373" y="1921910"/>
            <a:ext cx="4167733" cy="3982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noChangeAspect="1"/>
          </p:cNvSpPr>
          <p:nvPr/>
        </p:nvSpPr>
        <p:spPr>
          <a:xfrm>
            <a:off x="3578616" y="2595105"/>
            <a:ext cx="1371600" cy="188844"/>
          </a:xfrm>
          <a:prstGeom prst="rect">
            <a:avLst/>
          </a:prstGeom>
          <a:solidFill>
            <a:srgbClr val="99FF9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lstStyle/>
          <a:p>
            <a:pPr algn="ctr"/>
            <a:r>
              <a:rPr lang="en-US" sz="700" dirty="0" err="1" smtClean="0">
                <a:solidFill>
                  <a:schemeClr val="tx1"/>
                </a:solidFill>
              </a:rPr>
              <a:t>unique_ptr</a:t>
            </a:r>
            <a:r>
              <a:rPr lang="en-US" sz="700" dirty="0" smtClean="0">
                <a:solidFill>
                  <a:schemeClr val="tx1"/>
                </a:solidFill>
              </a:rPr>
              <a:t>&lt;</a:t>
            </a:r>
            <a:r>
              <a:rPr lang="en-US" sz="700" dirty="0" err="1" smtClean="0">
                <a:solidFill>
                  <a:schemeClr val="tx1"/>
                </a:solidFill>
              </a:rPr>
              <a:t>RegisterPhaserWeapon</a:t>
            </a:r>
            <a:r>
              <a:rPr lang="en-US" sz="700" dirty="0" smtClean="0">
                <a:solidFill>
                  <a:schemeClr val="tx1"/>
                </a:solidFill>
              </a:rPr>
              <a:t>&gt;</a:t>
            </a:r>
            <a:endParaRPr lang="en-US" sz="700" dirty="0">
              <a:solidFill>
                <a:schemeClr val="tx1"/>
              </a:solidFill>
            </a:endParaRPr>
          </a:p>
        </p:txBody>
      </p:sp>
      <p:sp>
        <p:nvSpPr>
          <p:cNvPr id="30" name="Down Arrow 29"/>
          <p:cNvSpPr/>
          <p:nvPr/>
        </p:nvSpPr>
        <p:spPr>
          <a:xfrm>
            <a:off x="4200593" y="2301796"/>
            <a:ext cx="177883" cy="290925"/>
          </a:xfrm>
          <a:prstGeom prst="downArrow">
            <a:avLst>
              <a:gd name="adj1" fmla="val 36207"/>
              <a:gd name="adj2" fmla="val 110549"/>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4909" y="1176330"/>
            <a:ext cx="4037731" cy="1127858"/>
          </a:xfrm>
          <a:prstGeom prst="rect">
            <a:avLst/>
          </a:prstGeom>
        </p:spPr>
      </p:pic>
    </p:spTree>
    <p:extLst>
      <p:ext uri="{BB962C8B-B14F-4D97-AF65-F5344CB8AC3E}">
        <p14:creationId xmlns:p14="http://schemas.microsoft.com/office/powerpoint/2010/main" val="228300604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 2</a:t>
            </a:r>
            <a:endParaRPr lang="en-US" dirty="0"/>
          </a:p>
        </p:txBody>
      </p:sp>
      <p:sp>
        <p:nvSpPr>
          <p:cNvPr id="3" name="Content Placeholder 2"/>
          <p:cNvSpPr>
            <a:spLocks noGrp="1"/>
          </p:cNvSpPr>
          <p:nvPr>
            <p:ph idx="1"/>
          </p:nvPr>
        </p:nvSpPr>
        <p:spPr/>
        <p:txBody>
          <a:bodyPr/>
          <a:lstStyle/>
          <a:p>
            <a:r>
              <a:rPr lang="en-US" b="0" dirty="0" smtClean="0"/>
              <a:t>Understand </a:t>
            </a:r>
            <a:r>
              <a:rPr lang="en-US" b="0" dirty="0"/>
              <a:t>and finish implementation of </a:t>
            </a:r>
            <a:r>
              <a:rPr lang="en-US" b="0" dirty="0" err="1"/>
              <a:t>phaser</a:t>
            </a:r>
            <a:r>
              <a:rPr lang="en-US" b="0" dirty="0"/>
              <a:t> </a:t>
            </a:r>
            <a:r>
              <a:rPr lang="en-US" b="0" dirty="0" err="1" smtClean="0"/>
              <a:t>ProcessInput</a:t>
            </a:r>
            <a:r>
              <a:rPr lang="en-US" b="0" dirty="0" smtClean="0"/>
              <a:t> </a:t>
            </a:r>
            <a:r>
              <a:rPr lang="en-US" b="0" dirty="0"/>
              <a:t>methods (</a:t>
            </a:r>
            <a:r>
              <a:rPr lang="en-US" b="0" dirty="0" err="1"/>
              <a:t>PhaserWeapon</a:t>
            </a:r>
            <a:r>
              <a:rPr lang="en-US" b="0" dirty="0"/>
              <a:t>::</a:t>
            </a:r>
            <a:r>
              <a:rPr lang="en-US" b="0" dirty="0" err="1"/>
              <a:t>ProcessInput</a:t>
            </a:r>
            <a:r>
              <a:rPr lang="en-US" b="0" dirty="0"/>
              <a:t> and </a:t>
            </a:r>
            <a:r>
              <a:rPr lang="en-US" b="0" dirty="0" err="1"/>
              <a:t>PhaserLethality</a:t>
            </a:r>
            <a:r>
              <a:rPr lang="en-US" b="0" dirty="0"/>
              <a:t>::</a:t>
            </a:r>
            <a:r>
              <a:rPr lang="en-US" b="0" dirty="0" err="1"/>
              <a:t>ProcessInput</a:t>
            </a:r>
            <a:r>
              <a:rPr lang="en-US" b="0" dirty="0"/>
              <a:t>)</a:t>
            </a:r>
          </a:p>
          <a:p>
            <a:r>
              <a:rPr lang="en-US" b="0" dirty="0"/>
              <a:t>Understand how a weapon fires, and how its effects are applied to a target</a:t>
            </a:r>
          </a:p>
          <a:p>
            <a:r>
              <a:rPr lang="en-US" b="0" dirty="0"/>
              <a:t>Finish implementation of methods related to firing a </a:t>
            </a:r>
            <a:r>
              <a:rPr lang="en-US" b="0" dirty="0" err="1"/>
              <a:t>phaser</a:t>
            </a:r>
            <a:endParaRPr lang="en-US" b="0" dirty="0"/>
          </a:p>
          <a:p>
            <a:endParaRPr lang="en-US" dirty="0"/>
          </a:p>
        </p:txBody>
      </p:sp>
    </p:spTree>
    <p:extLst>
      <p:ext uri="{BB962C8B-B14F-4D97-AF65-F5344CB8AC3E}">
        <p14:creationId xmlns:p14="http://schemas.microsoft.com/office/powerpoint/2010/main" val="3983223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Prerequisites</a:t>
            </a:r>
            <a:endParaRPr lang="en-US" dirty="0"/>
          </a:p>
        </p:txBody>
      </p:sp>
      <p:sp>
        <p:nvSpPr>
          <p:cNvPr id="3" name="Content Placeholder 2"/>
          <p:cNvSpPr>
            <a:spLocks noGrp="1"/>
          </p:cNvSpPr>
          <p:nvPr>
            <p:ph idx="1"/>
          </p:nvPr>
        </p:nvSpPr>
        <p:spPr>
          <a:xfrm>
            <a:off x="457200" y="1600203"/>
            <a:ext cx="8229600" cy="3886197"/>
          </a:xfrm>
        </p:spPr>
        <p:txBody>
          <a:bodyPr>
            <a:normAutofit lnSpcReduction="10000"/>
          </a:bodyPr>
          <a:lstStyle/>
          <a:p>
            <a:r>
              <a:rPr lang="en-US" b="0" dirty="0" smtClean="0"/>
              <a:t>Before working on this lab, you should: </a:t>
            </a:r>
          </a:p>
          <a:p>
            <a:pPr lvl="1"/>
            <a:r>
              <a:rPr lang="en-US" b="0" dirty="0" smtClean="0"/>
              <a:t>Be familiar with </a:t>
            </a:r>
            <a:r>
              <a:rPr lang="en-US" dirty="0" smtClean="0"/>
              <a:t>WIZARD</a:t>
            </a:r>
            <a:r>
              <a:rPr lang="en-US" b="0" dirty="0" smtClean="0"/>
              <a:t> and the </a:t>
            </a:r>
            <a:r>
              <a:rPr lang="en-US" dirty="0" smtClean="0"/>
              <a:t>AFSIM</a:t>
            </a:r>
            <a:r>
              <a:rPr lang="en-US" b="0" dirty="0" smtClean="0"/>
              <a:t> scripting Language</a:t>
            </a:r>
          </a:p>
          <a:p>
            <a:pPr lvl="2"/>
            <a:r>
              <a:rPr lang="en-US" dirty="0" smtClean="0"/>
              <a:t>AFSIM</a:t>
            </a:r>
            <a:r>
              <a:rPr lang="en-US" b="0" dirty="0" smtClean="0"/>
              <a:t> analyst course or equivalent experience is recommended</a:t>
            </a:r>
          </a:p>
          <a:p>
            <a:pPr lvl="1"/>
            <a:r>
              <a:rPr lang="en-US" b="0" dirty="0" smtClean="0"/>
              <a:t>Have available and be familiar with using </a:t>
            </a:r>
            <a:r>
              <a:rPr lang="en-US" dirty="0" smtClean="0"/>
              <a:t>Microsoft® Visual Studio 2017® </a:t>
            </a:r>
            <a:r>
              <a:rPr lang="en-US" b="0" dirty="0" smtClean="0"/>
              <a:t>or newer to compile an application</a:t>
            </a:r>
          </a:p>
          <a:p>
            <a:pPr lvl="1"/>
            <a:r>
              <a:rPr lang="en-US" b="0" dirty="0" smtClean="0"/>
              <a:t>Be familiar with using Microsoft Windows® Explorer</a:t>
            </a:r>
          </a:p>
          <a:p>
            <a:pPr lvl="1"/>
            <a:r>
              <a:rPr lang="en-US" b="0" dirty="0"/>
              <a:t>Have completed the Module “Building AFSIM with CMAKE”</a:t>
            </a:r>
          </a:p>
          <a:p>
            <a:pPr lvl="2"/>
            <a:r>
              <a:rPr lang="en-US" b="0" dirty="0"/>
              <a:t>Be familiar with using </a:t>
            </a:r>
            <a:r>
              <a:rPr lang="en-US" b="0" dirty="0" err="1"/>
              <a:t>cmake-gui</a:t>
            </a:r>
            <a:endParaRPr lang="en-US" b="0" dirty="0"/>
          </a:p>
          <a:p>
            <a:pPr lvl="2"/>
            <a:r>
              <a:rPr lang="en-US" b="0" dirty="0"/>
              <a:t>Be familiar with executing </a:t>
            </a:r>
            <a:r>
              <a:rPr lang="en-US" b="0" dirty="0" err="1"/>
              <a:t>cmake</a:t>
            </a:r>
            <a:r>
              <a:rPr lang="en-US" b="0" dirty="0"/>
              <a:t> (if developing on Linux) </a:t>
            </a:r>
          </a:p>
        </p:txBody>
      </p:sp>
    </p:spTree>
    <p:extLst>
      <p:ext uri="{BB962C8B-B14F-4D97-AF65-F5344CB8AC3E}">
        <p14:creationId xmlns:p14="http://schemas.microsoft.com/office/powerpoint/2010/main" val="243165274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2 – Review 1</a:t>
            </a:r>
            <a:endParaRPr lang="en-US" dirty="0"/>
          </a:p>
        </p:txBody>
      </p:sp>
      <p:sp>
        <p:nvSpPr>
          <p:cNvPr id="3" name="Content Placeholder 2"/>
          <p:cNvSpPr>
            <a:spLocks noGrp="1"/>
          </p:cNvSpPr>
          <p:nvPr>
            <p:ph idx="1"/>
          </p:nvPr>
        </p:nvSpPr>
        <p:spPr/>
        <p:txBody>
          <a:bodyPr>
            <a:normAutofit/>
          </a:bodyPr>
          <a:lstStyle/>
          <a:p>
            <a:r>
              <a:rPr lang="en-US" b="0" dirty="0" smtClean="0"/>
              <a:t>Inspect files </a:t>
            </a:r>
            <a:r>
              <a:rPr lang="en-US" dirty="0" smtClean="0"/>
              <a:t>WsfWeapon.hpp </a:t>
            </a:r>
            <a:r>
              <a:rPr lang="en-US" b="0" dirty="0" smtClean="0"/>
              <a:t>and</a:t>
            </a:r>
            <a:r>
              <a:rPr lang="en-US" dirty="0" smtClean="0"/>
              <a:t> WsfWeapon.cpp</a:t>
            </a:r>
          </a:p>
          <a:p>
            <a:pPr lvl="1"/>
            <a:r>
              <a:rPr lang="en-US" b="0" dirty="0" smtClean="0"/>
              <a:t>Note the inheritance from </a:t>
            </a:r>
            <a:r>
              <a:rPr lang="en-US" dirty="0" err="1" smtClean="0"/>
              <a:t>WsfArticulatedPart</a:t>
            </a:r>
            <a:endParaRPr lang="en-US" dirty="0" smtClean="0"/>
          </a:p>
          <a:p>
            <a:pPr lvl="1"/>
            <a:r>
              <a:rPr lang="en-US" b="0" dirty="0" smtClean="0"/>
              <a:t>Weapons can be aimed</a:t>
            </a:r>
          </a:p>
          <a:p>
            <a:pPr lvl="1"/>
            <a:endParaRPr lang="en-US" b="0" dirty="0" smtClean="0"/>
          </a:p>
          <a:p>
            <a:r>
              <a:rPr lang="en-US" b="0" dirty="0" smtClean="0"/>
              <a:t>In particular, examine the </a:t>
            </a:r>
            <a:r>
              <a:rPr lang="en-US" dirty="0" smtClean="0"/>
              <a:t>Fire </a:t>
            </a:r>
            <a:r>
              <a:rPr lang="en-US" b="0" dirty="0" smtClean="0"/>
              <a:t>method</a:t>
            </a:r>
          </a:p>
          <a:p>
            <a:pPr lvl="1"/>
            <a:r>
              <a:rPr lang="en-US" b="0" dirty="0" smtClean="0"/>
              <a:t>Note that this method is generic and takes three parameters</a:t>
            </a:r>
          </a:p>
          <a:p>
            <a:pPr lvl="1"/>
            <a:r>
              <a:rPr lang="en-US" b="0" dirty="0" smtClean="0"/>
              <a:t>Examine the </a:t>
            </a:r>
            <a:r>
              <a:rPr lang="en-US" dirty="0" err="1" smtClean="0"/>
              <a:t>FireTarget</a:t>
            </a:r>
            <a:r>
              <a:rPr lang="en-US" b="0" dirty="0" smtClean="0"/>
              <a:t> and </a:t>
            </a:r>
            <a:r>
              <a:rPr lang="en-US" dirty="0" err="1" smtClean="0"/>
              <a:t>FireOptions</a:t>
            </a:r>
            <a:r>
              <a:rPr lang="en-US" b="0" dirty="0" smtClean="0"/>
              <a:t> generic parameters, defined in WsfWeapon.hpp</a:t>
            </a:r>
          </a:p>
          <a:p>
            <a:pPr lvl="1"/>
            <a:endParaRPr lang="en-US" b="0" dirty="0" smtClean="0"/>
          </a:p>
          <a:p>
            <a:pPr>
              <a:buNone/>
            </a:pPr>
            <a:endParaRPr lang="en-US" b="0" dirty="0" smtClean="0"/>
          </a:p>
          <a:p>
            <a:pPr>
              <a:buNone/>
            </a:pPr>
            <a:endParaRPr lang="en-US" b="0" dirty="0"/>
          </a:p>
        </p:txBody>
      </p:sp>
    </p:spTree>
    <p:extLst>
      <p:ext uri="{BB962C8B-B14F-4D97-AF65-F5344CB8AC3E}">
        <p14:creationId xmlns:p14="http://schemas.microsoft.com/office/powerpoint/2010/main" val="265588532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Weapon Exercise 2 — Review 1</a:t>
            </a:r>
            <a:br>
              <a:rPr lang="en-US" dirty="0" smtClean="0"/>
            </a:br>
            <a:r>
              <a:rPr lang="en-US" sz="2000" b="0" dirty="0" smtClean="0">
                <a:solidFill>
                  <a:srgbClr val="0000FF"/>
                </a:solidFill>
              </a:rPr>
              <a:t>WsfWeapon.hpp</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1828800" y="1295400"/>
                <a:ext cx="5257800" cy="5016758"/>
              </a:xfrm>
              <a:prstGeom prst="rect">
                <a:avLst/>
              </a:prstGeom>
            </p:spPr>
            <p:txBody>
              <a:bodyPr wrap="square">
                <a:spAutoFit/>
              </a:bodyPr>
              <a:lstStyle/>
              <a:p>
                <a:r>
                  <a:rPr lang="en-US" sz="1100" b="1" dirty="0" smtClean="0">
                    <a:solidFill>
                      <a:srgbClr val="0000FF"/>
                    </a:solidFill>
                    <a:latin typeface="Consolas" panose="020B0609020204030204" pitchFamily="49" charset="0"/>
                  </a:rPr>
                  <a:t>class </a:t>
                </a:r>
                <a:r>
                  <a:rPr lang="en-US" sz="1100" b="1" dirty="0" err="1" smtClean="0">
                    <a:solidFill>
                      <a:srgbClr val="0000FF"/>
                    </a:solidFill>
                    <a:latin typeface="Consolas" panose="020B0609020204030204" pitchFamily="49" charset="0"/>
                  </a:rPr>
                  <a:t>WsfWeapon</a:t>
                </a:r>
                <a:r>
                  <a:rPr lang="en-US" sz="1100" b="1" dirty="0" smtClean="0">
                    <a:solidFill>
                      <a:srgbClr val="0000FF"/>
                    </a:solidFill>
                    <a:latin typeface="Consolas" panose="020B0609020204030204" pitchFamily="49" charset="0"/>
                  </a:rPr>
                  <a:t> </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public </a:t>
                </a:r>
                <a:r>
                  <a:rPr lang="en-US" sz="1100" b="1" dirty="0" err="1" smtClean="0">
                    <a:solidFill>
                      <a:srgbClr val="0000FF"/>
                    </a:solidFill>
                    <a:latin typeface="Consolas" panose="020B0609020204030204" pitchFamily="49" charset="0"/>
                  </a:rPr>
                  <a:t>WsfArticulatedPart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public</a:t>
                </a:r>
                <a:r>
                  <a:rPr lang="en-US" sz="1100" b="1" dirty="0" smtClean="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14:m>
                  <m:oMath xmlns:m="http://schemas.openxmlformats.org/officeDocument/2006/math">
                    <m:r>
                      <a:rPr lang="en-US" sz="2000" b="1" i="1" smtClean="0">
                        <a:solidFill>
                          <a:srgbClr val="000000"/>
                        </a:solidFill>
                        <a:latin typeface="Cambria Math" panose="02040503050406030204" pitchFamily="18" charset="0"/>
                        <a:ea typeface="Cambria Math" panose="02040503050406030204" pitchFamily="18" charset="0"/>
                      </a:rPr>
                      <m:t>⋮</m:t>
                    </m:r>
                  </m:oMath>
                </a14:m>
                <a:endParaRPr lang="en-US" sz="2000" b="1" dirty="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WsfWeapon</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const</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WsfScenario</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aScenario</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WsfWeapon</a:t>
                </a:r>
                <a:r>
                  <a:rPr lang="en-US" sz="1100" b="1" dirty="0" smtClean="0">
                    <a:solidFill>
                      <a:srgbClr val="000000"/>
                    </a:solidFill>
                    <a:latin typeface="Consolas" panose="020B0609020204030204" pitchFamily="49" charset="0"/>
                  </a:rPr>
                  <a:t>() </a:t>
                </a:r>
                <a:r>
                  <a:rPr lang="en-US" sz="1100" b="1" dirty="0" smtClean="0">
                    <a:solidFill>
                      <a:srgbClr val="0000FF"/>
                    </a:solidFill>
                    <a:latin typeface="Consolas" panose="020B0609020204030204" pitchFamily="49" charset="0"/>
                  </a:rPr>
                  <a:t>override</a:t>
                </a:r>
                <a:r>
                  <a:rPr lang="en-US" sz="1100" b="1" dirty="0" smtClean="0">
                    <a:solidFill>
                      <a:srgbClr val="000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endParaRPr lang="en-US" sz="1100" b="1" dirty="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virtual </a:t>
                </a:r>
                <a:r>
                  <a:rPr lang="en-US" sz="1100" b="1" dirty="0" err="1">
                    <a:solidFill>
                      <a:srgbClr val="0000FF"/>
                    </a:solidFill>
                    <a:latin typeface="Consolas" panose="020B0609020204030204" pitchFamily="49" charset="0"/>
                  </a:rPr>
                  <a:t>FireResult</a:t>
                </a:r>
                <a:r>
                  <a:rPr lang="en-US" sz="1100" b="1" dirty="0">
                    <a:solidFill>
                      <a:srgbClr val="0000FF"/>
                    </a:solidFill>
                    <a:latin typeface="Consolas" panose="020B0609020204030204" pitchFamily="49" charset="0"/>
                  </a:rPr>
                  <a:t> </a:t>
                </a:r>
                <a:r>
                  <a:rPr lang="en-US" sz="1100" b="1" dirty="0">
                    <a:solidFill>
                      <a:srgbClr val="880000"/>
                    </a:solidFill>
                    <a:latin typeface="Consolas" panose="020B0609020204030204" pitchFamily="49" charset="0"/>
                  </a:rPr>
                  <a:t>Fire</a:t>
                </a:r>
                <a:r>
                  <a:rPr lang="en-US" sz="1100" b="1" dirty="0">
                    <a:solidFill>
                      <a:srgbClr val="000000"/>
                    </a:solidFill>
                    <a:latin typeface="Consolas" panose="020B0609020204030204" pitchFamily="49" charset="0"/>
                  </a:rPr>
                  <a:t>(</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FireTarget</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aTarget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FireOptions</a:t>
                </a:r>
                <a:r>
                  <a:rPr lang="en-US" sz="1100" b="1" dirty="0">
                    <a:solidFill>
                      <a:srgbClr val="000000"/>
                    </a:solidFill>
                    <a:latin typeface="Consolas" panose="020B0609020204030204" pitchFamily="49" charset="0"/>
                  </a:rPr>
                  <a:t>&amp; </a:t>
                </a:r>
                <a:r>
                  <a:rPr lang="en-US" sz="1100" b="1" dirty="0" smtClean="0">
                    <a:solidFill>
                      <a:srgbClr val="000000"/>
                    </a:solidFill>
                    <a:latin typeface="Consolas" panose="020B0609020204030204" pitchFamily="49" charset="0"/>
                  </a:rPr>
                  <a:t> </a:t>
                </a:r>
                <a:r>
                  <a:rPr lang="en-US" sz="1100" b="1" dirty="0" err="1" smtClean="0">
                    <a:solidFill>
                      <a:srgbClr val="000080"/>
                    </a:solidFill>
                    <a:latin typeface="Consolas" panose="020B0609020204030204" pitchFamily="49" charset="0"/>
                  </a:rPr>
                  <a:t>aSettings</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virtual bool </a:t>
                </a:r>
                <a:r>
                  <a:rPr lang="en-US" sz="1100" b="1" dirty="0" err="1">
                    <a:solidFill>
                      <a:srgbClr val="880000"/>
                    </a:solidFill>
                    <a:latin typeface="Consolas" panose="020B0609020204030204" pitchFamily="49" charset="0"/>
                  </a:rPr>
                  <a:t>FireSalvo</a:t>
                </a:r>
                <a:r>
                  <a:rPr lang="en-US" sz="1100" b="1" dirty="0">
                    <a:solidFill>
                      <a:srgbClr val="000000"/>
                    </a:solidFill>
                    <a:latin typeface="Consolas" panose="020B0609020204030204" pitchFamily="49" charset="0"/>
                  </a:rPr>
                  <a:t>(</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FireTarget</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aTarget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SalvoOptions</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aSettings</a:t>
                </a:r>
                <a:r>
                  <a:rPr lang="en-US" sz="1100" b="1" dirty="0" smtClean="0">
                    <a:solidFill>
                      <a:srgbClr val="000000"/>
                    </a:solidFill>
                    <a:latin typeface="Consolas" panose="020B0609020204030204" pitchFamily="49" charset="0"/>
                  </a:rPr>
                  <a:t>);</a:t>
                </a:r>
              </a:p>
              <a:p>
                <a:r>
                  <a:rPr lang="en-US" sz="1100" b="1" dirty="0">
                    <a:solidFill>
                      <a:srgbClr val="000000"/>
                    </a:solidFill>
                    <a:ea typeface="Cambria Math" panose="02040503050406030204" pitchFamily="18" charset="0"/>
                  </a:rPr>
                  <a:t> </a:t>
                </a:r>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smtClean="0">
                    <a:solidFill>
                      <a:srgbClr val="0000FF"/>
                    </a:solidFill>
                    <a:latin typeface="Consolas" panose="020B0609020204030204" pitchFamily="49" charset="0"/>
                  </a:rPr>
                  <a:t>virtual void</a:t>
                </a:r>
                <a:r>
                  <a:rPr lang="en-US" sz="1100" b="1" dirty="0" smtClean="0">
                    <a:solidFill>
                      <a:srgbClr val="000000"/>
                    </a:solidFill>
                    <a:latin typeface="Consolas" panose="020B0609020204030204" pitchFamily="49" charset="0"/>
                  </a:rPr>
                  <a:t> </a:t>
                </a:r>
                <a:r>
                  <a:rPr lang="en-US" sz="1100" b="1" dirty="0" err="1" smtClean="0">
                    <a:solidFill>
                      <a:srgbClr val="880000"/>
                    </a:solidFill>
                    <a:latin typeface="Consolas" panose="020B0609020204030204" pitchFamily="49" charset="0"/>
                  </a:rPr>
                  <a:t>CeaseFire</a:t>
                </a:r>
                <a:r>
                  <a:rPr lang="en-US" sz="1100" b="1" dirty="0" smtClean="0">
                    <a:solidFill>
                      <a:srgbClr val="000000"/>
                    </a:solidFill>
                    <a:latin typeface="Consolas" panose="020B0609020204030204" pitchFamily="49" charset="0"/>
                  </a:rPr>
                  <a:t>(</a:t>
                </a:r>
                <a:r>
                  <a:rPr lang="en-US" sz="1100" b="1" dirty="0" smtClean="0">
                    <a:solidFill>
                      <a:srgbClr val="0000FF"/>
                    </a:solidFill>
                    <a:latin typeface="Consolas" panose="020B0609020204030204" pitchFamily="49" charset="0"/>
                  </a:rPr>
                  <a:t>double</a:t>
                </a:r>
                <a:r>
                  <a:rPr lang="en-US" sz="1100" b="1" dirty="0" smtClean="0">
                    <a:solidFill>
                      <a:srgbClr val="000000"/>
                    </a:solidFill>
                    <a:latin typeface="Consolas" panose="020B0609020204030204" pitchFamily="49" charset="0"/>
                  </a:rPr>
                  <a:t>&amp; </a:t>
                </a:r>
                <a:r>
                  <a:rPr lang="en-US" sz="1100" b="1" dirty="0" err="1" smtClean="0">
                    <a:solidFill>
                      <a:srgbClr val="000080"/>
                    </a:solidFill>
                    <a:latin typeface="Consolas" panose="020B0609020204030204" pitchFamily="49" charset="0"/>
                  </a:rPr>
                  <a:t>aSimTime</a:t>
                </a:r>
                <a:r>
                  <a:rPr lang="en-US" sz="1100" b="1" dirty="0" smtClean="0">
                    <a:solidFill>
                      <a:srgbClr val="000000"/>
                    </a:solidFill>
                    <a:latin typeface="Consolas" panose="020B0609020204030204" pitchFamily="49" charset="0"/>
                  </a:rPr>
                  <a:t>) </a:t>
                </a:r>
                <a:r>
                  <a:rPr lang="en-US" sz="1100" b="1" dirty="0" smtClean="0">
                    <a:solidFill>
                      <a:srgbClr val="0000FF"/>
                    </a:solidFill>
                    <a:latin typeface="Consolas" panose="020B0609020204030204" pitchFamily="49" charset="0"/>
                  </a:rPr>
                  <a:t>override;</a:t>
                </a:r>
              </a:p>
              <a:p>
                <a:r>
                  <a:rPr lang="en-US" sz="1100" b="1" dirty="0">
                    <a:solidFill>
                      <a:srgbClr val="000000"/>
                    </a:solidFill>
                    <a:ea typeface="Cambria Math" panose="02040503050406030204" pitchFamily="18" charset="0"/>
                  </a:rPr>
                  <a:t> </a:t>
                </a:r>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endParaRPr lang="en-US" sz="1100" b="1" dirty="0">
                  <a:solidFill>
                    <a:srgbClr val="0000FF"/>
                  </a:solidFill>
                  <a:latin typeface="Consolas" panose="020B0609020204030204" pitchFamily="49" charset="0"/>
                </a:endParaRPr>
              </a:p>
              <a:p>
                <a:r>
                  <a:rPr lang="en-US" sz="1100" b="1" dirty="0" smtClean="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WsfTrack</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CreateTargetTrack</a:t>
                </a:r>
                <a:r>
                  <a:rPr lang="en-US" sz="1100" b="1" dirty="0">
                    <a:solidFill>
                      <a:srgbClr val="000000"/>
                    </a:solidFill>
                    <a:latin typeface="Consolas" panose="020B0609020204030204" pitchFamily="49" charset="0"/>
                  </a:rPr>
                  <a:t>(</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WsfTrack</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aTrackPtr</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bool</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GetTargetLocationWCS</a:t>
                </a:r>
                <a:r>
                  <a:rPr lang="en-US" sz="1100" b="1" dirty="0">
                    <a:solidFill>
                      <a:srgbClr val="000000"/>
                    </a:solidFill>
                    <a:latin typeface="Consolas" panose="020B0609020204030204" pitchFamily="49" charset="0"/>
                  </a:rPr>
                  <a:t>(</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WsfTrack</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aTrackPtr</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aTargetLocWCS</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3</a:t>
                </a:r>
                <a:r>
                  <a:rPr lang="en-US" sz="1100" b="1" dirty="0" smtClean="0">
                    <a:solidFill>
                      <a:srgbClr val="000000"/>
                    </a:solidFill>
                    <a:latin typeface="Consolas" panose="020B0609020204030204" pitchFamily="49" charset="0"/>
                  </a:rPr>
                  <a:t>]);</a:t>
                </a:r>
              </a:p>
              <a:p>
                <a:r>
                  <a:rPr lang="en-US" sz="1100" b="1" dirty="0">
                    <a:solidFill>
                      <a:srgbClr val="000000"/>
                    </a:solidFill>
                    <a:ea typeface="Cambria Math" panose="02040503050406030204" pitchFamily="18" charset="0"/>
                  </a:rPr>
                  <a:t> </a:t>
                </a:r>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endParaRPr lang="en-US" sz="1100" b="1" dirty="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a:t>
                </a:r>
                <a:endParaRPr lang="en-US" sz="1100" b="1" dirty="0"/>
              </a:p>
            </p:txBody>
          </p:sp>
        </mc:Choice>
        <mc:Fallback xmlns="">
          <p:sp>
            <p:nvSpPr>
              <p:cNvPr id="3" name="Rectangle 2"/>
              <p:cNvSpPr>
                <a:spLocks noRot="1" noChangeAspect="1" noMove="1" noResize="1" noEditPoints="1" noAdjustHandles="1" noChangeArrowheads="1" noChangeShapeType="1" noTextEdit="1"/>
              </p:cNvSpPr>
              <p:nvPr/>
            </p:nvSpPr>
            <p:spPr>
              <a:xfrm>
                <a:off x="1828800" y="1295400"/>
                <a:ext cx="5257800" cy="5016758"/>
              </a:xfrm>
              <a:prstGeom prst="rect">
                <a:avLst/>
              </a:prstGeom>
              <a:blipFill>
                <a:blip r:embed="rId2"/>
                <a:stretch>
                  <a:fillRect/>
                </a:stretch>
              </a:blipFill>
            </p:spPr>
            <p:txBody>
              <a:bodyPr/>
              <a:lstStyle/>
              <a:p>
                <a:r>
                  <a:rPr lang="en-US">
                    <a:noFill/>
                  </a:rPr>
                  <a:t> </a:t>
                </a:r>
              </a:p>
            </p:txBody>
          </p:sp>
        </mc:Fallback>
      </mc:AlternateContent>
      <p:sp>
        <p:nvSpPr>
          <p:cNvPr id="4" name="Rectangle 3"/>
          <p:cNvSpPr/>
          <p:nvPr/>
        </p:nvSpPr>
        <p:spPr>
          <a:xfrm>
            <a:off x="2158254" y="2770094"/>
            <a:ext cx="5257800" cy="578224"/>
          </a:xfrm>
          <a:prstGeom prst="rect">
            <a:avLst/>
          </a:prstGeom>
          <a:noFill/>
          <a:ln w="19050">
            <a:solidFill>
              <a:srgbClr val="A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58677" y="1329016"/>
            <a:ext cx="2032742" cy="217396"/>
          </a:xfrm>
          <a:prstGeom prst="rect">
            <a:avLst/>
          </a:prstGeom>
          <a:noFill/>
          <a:ln w="19050">
            <a:solidFill>
              <a:srgbClr val="A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946884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Weapon Exercise 2 — Review 1</a:t>
            </a:r>
            <a:br>
              <a:rPr lang="en-US" dirty="0" smtClean="0"/>
            </a:br>
            <a:r>
              <a:rPr lang="en-US" sz="2000" b="0" dirty="0" smtClean="0">
                <a:solidFill>
                  <a:srgbClr val="0000FF"/>
                </a:solidFill>
              </a:rPr>
              <a:t>WsfWeapon.hpp</a:t>
            </a:r>
            <a:endParaRPr lang="en-US" dirty="0"/>
          </a:p>
        </p:txBody>
      </p:sp>
      <p:sp>
        <p:nvSpPr>
          <p:cNvPr id="6" name="Rectangle 5"/>
          <p:cNvSpPr/>
          <p:nvPr/>
        </p:nvSpPr>
        <p:spPr>
          <a:xfrm>
            <a:off x="0" y="1295400"/>
            <a:ext cx="5257800" cy="5339923"/>
          </a:xfrm>
          <a:prstGeom prst="rect">
            <a:avLst/>
          </a:prstGeom>
        </p:spPr>
        <p:txBody>
          <a:bodyPr wrap="square">
            <a:spAutoFit/>
          </a:bodyPr>
          <a:lstStyle/>
          <a:p>
            <a:r>
              <a:rPr lang="en-US" sz="1100" b="1" dirty="0">
                <a:solidFill>
                  <a:srgbClr val="0000FF"/>
                </a:solidFill>
                <a:latin typeface="Consolas" panose="020B0609020204030204" pitchFamily="49" charset="0"/>
              </a:rPr>
              <a:t>class </a:t>
            </a:r>
            <a:r>
              <a:rPr lang="en-US" sz="1100" b="1" dirty="0" err="1">
                <a:solidFill>
                  <a:srgbClr val="0000FF"/>
                </a:solidFill>
                <a:latin typeface="Consolas" panose="020B0609020204030204" pitchFamily="49" charset="0"/>
              </a:rPr>
              <a:t>FireTarget</a:t>
            </a:r>
            <a:endParaRPr lang="en-US" sz="1100" b="1" dirty="0">
              <a:solidFill>
                <a:srgbClr val="0000FF"/>
              </a:solidFill>
              <a:latin typeface="Consolas" panose="020B0609020204030204" pitchFamily="49" charset="0"/>
            </a:endParaRPr>
          </a:p>
          <a:p>
            <a:r>
              <a:rPr lang="en-US" sz="1100" b="1" dirty="0" smtClean="0">
                <a:latin typeface="Consolas" panose="020B0609020204030204" pitchFamily="49" charset="0"/>
              </a:rPr>
              <a:t>{</a:t>
            </a:r>
            <a:endParaRPr lang="en-US" sz="1100" b="1" dirty="0">
              <a:latin typeface="Consolas" panose="020B0609020204030204" pitchFamily="49" charset="0"/>
            </a:endParaRPr>
          </a:p>
          <a:p>
            <a:r>
              <a:rPr lang="en-US" sz="1100" b="1" dirty="0" smtClean="0">
                <a:solidFill>
                  <a:srgbClr val="0000FF"/>
                </a:solidFill>
                <a:latin typeface="Consolas" panose="020B0609020204030204" pitchFamily="49" charset="0"/>
              </a:rPr>
              <a:t>   </a:t>
            </a:r>
            <a:r>
              <a:rPr lang="en-US" sz="1100" b="1" dirty="0">
                <a:solidFill>
                  <a:srgbClr val="0000FF"/>
                </a:solidFill>
                <a:latin typeface="Consolas" panose="020B0609020204030204" pitchFamily="49" charset="0"/>
              </a:rPr>
              <a:t>public</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FireTarget</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mTrackPtr</a:t>
            </a:r>
            <a:r>
              <a:rPr lang="en-US" sz="1100" b="1" dirty="0">
                <a:latin typeface="Consolas" panose="020B0609020204030204" pitchFamily="49" charset="0"/>
              </a:rPr>
              <a:t>(</a:t>
            </a:r>
            <a:r>
              <a:rPr lang="en-US" sz="1100" b="1" dirty="0" err="1">
                <a:solidFill>
                  <a:srgbClr val="0000FF"/>
                </a:solidFill>
                <a:latin typeface="Consolas" panose="020B0609020204030204" pitchFamily="49" charset="0"/>
              </a:rPr>
              <a:t>nullptr</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a:latin typeface="Consolas" panose="020B0609020204030204" pitchFamily="49" charset="0"/>
              </a:rPr>
              <a:t>{ }</a:t>
            </a:r>
          </a:p>
          <a:p>
            <a:r>
              <a:rPr lang="en-US" sz="1100" b="1" dirty="0" smtClean="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FireTarget</a:t>
            </a:r>
            <a:r>
              <a:rPr lang="en-US" sz="1100" b="1" dirty="0">
                <a:latin typeface="Consolas" panose="020B0609020204030204" pitchFamily="49" charset="0"/>
              </a:rPr>
              <a:t>(</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WsfTrack</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aTrackPtr</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mTrackPtr</a:t>
            </a:r>
            <a:r>
              <a:rPr lang="en-US" sz="1100" b="1" dirty="0">
                <a:latin typeface="Consolas" panose="020B0609020204030204" pitchFamily="49" charset="0"/>
              </a:rPr>
              <a:t>(</a:t>
            </a:r>
            <a:r>
              <a:rPr lang="en-US" sz="1100" b="1" dirty="0" err="1">
                <a:solidFill>
                  <a:srgbClr val="000080"/>
                </a:solidFill>
                <a:latin typeface="Consolas" panose="020B0609020204030204" pitchFamily="49" charset="0"/>
              </a:rPr>
              <a:t>aTrackPtr</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a:solidFill>
                  <a:srgbClr val="0000FF"/>
                </a:solidFill>
                <a:latin typeface="Consolas" panose="020B0609020204030204" pitchFamily="49" charset="0"/>
              </a:rPr>
              <a:t>if </a:t>
            </a:r>
            <a:r>
              <a:rPr lang="en-US" sz="1100" b="1" dirty="0">
                <a:latin typeface="Consolas" panose="020B0609020204030204" pitchFamily="49" charset="0"/>
              </a:rPr>
              <a:t>(</a:t>
            </a:r>
            <a:r>
              <a:rPr lang="en-US" sz="1100" b="1" dirty="0" err="1">
                <a:solidFill>
                  <a:srgbClr val="000080"/>
                </a:solidFill>
                <a:latin typeface="Consolas" panose="020B0609020204030204" pitchFamily="49" charset="0"/>
              </a:rPr>
              <a:t>mTrackPtr</a:t>
            </a:r>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nullptr</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smtClean="0">
                <a:latin typeface="Consolas" panose="020B0609020204030204" pitchFamily="49" charset="0"/>
              </a:rPr>
              <a:t> </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mTrackId</a:t>
            </a:r>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mTrackPtr</a:t>
            </a:r>
            <a:r>
              <a:rPr lang="en-US" sz="1100" b="1" dirty="0">
                <a:latin typeface="Consolas" panose="020B0609020204030204" pitchFamily="49" charset="0"/>
              </a:rPr>
              <a:t>-&gt;</a:t>
            </a:r>
            <a:r>
              <a:rPr lang="en-US" sz="1100" b="1" dirty="0" err="1">
                <a:solidFill>
                  <a:srgbClr val="880000"/>
                </a:solidFill>
                <a:latin typeface="Consolas" panose="020B0609020204030204" pitchFamily="49" charset="0"/>
              </a:rPr>
              <a:t>GetTrackId</a:t>
            </a:r>
            <a:r>
              <a:rPr lang="en-US" sz="1100" b="1" dirty="0">
                <a:latin typeface="Consolas" panose="020B0609020204030204" pitchFamily="49" charset="0"/>
              </a:rPr>
              <a:t>();</a:t>
            </a:r>
          </a:p>
          <a:p>
            <a:r>
              <a:rPr lang="en-US" sz="1100" b="1" dirty="0" smtClean="0">
                <a:latin typeface="Consolas" panose="020B0609020204030204" pitchFamily="49" charset="0"/>
              </a:rPr>
              <a:t>         </a:t>
            </a:r>
            <a:r>
              <a:rPr lang="en-US" sz="1100" b="1" dirty="0">
                <a:latin typeface="Consolas" panose="020B0609020204030204" pitchFamily="49" charset="0"/>
              </a:rPr>
              <a:t>}</a:t>
            </a:r>
          </a:p>
          <a:p>
            <a:r>
              <a:rPr lang="en-US" sz="1100" b="1" dirty="0" smtClean="0">
                <a:latin typeface="Consolas" panose="020B0609020204030204" pitchFamily="49" charset="0"/>
              </a:rPr>
              <a:t>      </a:t>
            </a:r>
            <a:r>
              <a:rPr lang="en-US" sz="1100" b="1" dirty="0">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a:t>
            </a:r>
            <a:r>
              <a:rPr lang="en-US" sz="1100" b="1" dirty="0" smtClean="0">
                <a:solidFill>
                  <a:srgbClr val="0000FF"/>
                </a:solidFill>
                <a:latin typeface="Consolas" panose="020B0609020204030204" pitchFamily="49" charset="0"/>
              </a:rPr>
              <a:t>    </a:t>
            </a:r>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A pointer to the track that represents the target.</a:t>
            </a: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        If </a:t>
            </a:r>
            <a:r>
              <a:rPr lang="en-US" sz="1100" b="1" dirty="0" err="1">
                <a:solidFill>
                  <a:srgbClr val="008000"/>
                </a:solidFill>
                <a:latin typeface="Consolas" panose="020B0609020204030204" pitchFamily="49" charset="0"/>
              </a:rPr>
              <a:t>mTrackPtr</a:t>
            </a:r>
            <a:r>
              <a:rPr lang="en-US" sz="1100" b="1" dirty="0">
                <a:solidFill>
                  <a:srgbClr val="008000"/>
                </a:solidFill>
                <a:latin typeface="Consolas" panose="020B0609020204030204" pitchFamily="49" charset="0"/>
              </a:rPr>
              <a:t> is null, will attempt to use </a:t>
            </a:r>
            <a:endParaRPr lang="en-US" sz="1100" b="1" dirty="0" smtClean="0">
              <a:solidFill>
                <a:srgbClr val="008000"/>
              </a:solidFill>
              <a:latin typeface="Consolas" panose="020B0609020204030204" pitchFamily="49" charset="0"/>
            </a:endParaRP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a:t>
            </a:r>
            <a:r>
              <a:rPr lang="en-US" sz="1100" b="1" dirty="0" err="1" smtClean="0">
                <a:solidFill>
                  <a:srgbClr val="008000"/>
                </a:solidFill>
                <a:latin typeface="Consolas" panose="020B0609020204030204" pitchFamily="49" charset="0"/>
              </a:rPr>
              <a:t>WsfPlatform</a:t>
            </a:r>
            <a:r>
              <a:rPr lang="en-US" sz="1100" b="1" dirty="0">
                <a:solidFill>
                  <a:srgbClr val="008000"/>
                </a:solidFill>
                <a:latin typeface="Consolas" panose="020B0609020204030204" pitchFamily="49" charset="0"/>
              </a:rPr>
              <a:t>::</a:t>
            </a:r>
            <a:r>
              <a:rPr lang="en-US" sz="1100" b="1" dirty="0" err="1">
                <a:solidFill>
                  <a:srgbClr val="008000"/>
                </a:solidFill>
                <a:latin typeface="Consolas" panose="020B0609020204030204" pitchFamily="49" charset="0"/>
              </a:rPr>
              <a:t>GetCurrentTarget</a:t>
            </a:r>
            <a:r>
              <a:rPr lang="en-US" sz="1100" b="1" dirty="0">
                <a:solidFill>
                  <a:srgbClr val="008000"/>
                </a:solidFill>
                <a:latin typeface="Consolas" panose="020B0609020204030204" pitchFamily="49" charset="0"/>
              </a:rPr>
              <a:t>(). </a:t>
            </a:r>
            <a:endParaRPr lang="en-US" sz="1100" b="1" dirty="0" smtClean="0">
              <a:solidFill>
                <a:srgbClr val="008000"/>
              </a:solidFill>
              <a:latin typeface="Consolas" panose="020B0609020204030204" pitchFamily="49" charset="0"/>
            </a:endParaRPr>
          </a:p>
          <a:p>
            <a:r>
              <a:rPr lang="en-US" sz="1100" b="1" dirty="0" smtClean="0">
                <a:solidFill>
                  <a:srgbClr val="0000FF"/>
                </a:solidFill>
                <a:latin typeface="Consolas" panose="020B0609020204030204" pitchFamily="49" charset="0"/>
              </a:rPr>
              <a:t>     </a:t>
            </a:r>
            <a:r>
              <a:rPr lang="en-US" sz="1100" b="1" dirty="0" err="1" smtClean="0">
                <a:solidFill>
                  <a:srgbClr val="0000FF"/>
                </a:solidFill>
                <a:latin typeface="Consolas" panose="020B0609020204030204" pitchFamily="49" charset="0"/>
              </a:rPr>
              <a:t>const</a:t>
            </a:r>
            <a:r>
              <a:rPr lang="en-US" sz="1100" b="1" dirty="0" smtClean="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WsfTrack</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mTrackPtr</a:t>
            </a:r>
            <a:r>
              <a:rPr lang="en-US" sz="1100" b="1" dirty="0">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The target name against which to fire the weapon.</a:t>
            </a:r>
          </a:p>
          <a:p>
            <a:r>
              <a:rPr lang="en-US" sz="1100" b="1" dirty="0">
                <a:solidFill>
                  <a:srgbClr val="0000FF"/>
                </a:solidFill>
                <a:latin typeface="Consolas" panose="020B0609020204030204" pitchFamily="49" charset="0"/>
              </a:rPr>
              <a:t>     </a:t>
            </a:r>
            <a:r>
              <a:rPr lang="en-US" sz="1100" b="1" dirty="0" err="1" smtClean="0">
                <a:solidFill>
                  <a:srgbClr val="0000FF"/>
                </a:solidFill>
                <a:latin typeface="Consolas" panose="020B0609020204030204" pitchFamily="49" charset="0"/>
              </a:rPr>
              <a:t>std</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string        </a:t>
            </a:r>
            <a:r>
              <a:rPr lang="en-US" sz="1100" b="1" dirty="0" err="1">
                <a:solidFill>
                  <a:srgbClr val="000080"/>
                </a:solidFill>
                <a:latin typeface="Consolas" panose="020B0609020204030204" pitchFamily="49" charset="0"/>
              </a:rPr>
              <a:t>mTargetName</a:t>
            </a:r>
            <a:r>
              <a:rPr lang="en-US" sz="1100" b="1" dirty="0">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a:t>
            </a:r>
            <a:r>
              <a:rPr lang="en-US" sz="1100" b="1" dirty="0" err="1" smtClean="0">
                <a:solidFill>
                  <a:srgbClr val="0000FF"/>
                </a:solidFill>
                <a:latin typeface="Consolas" panose="020B0609020204030204" pitchFamily="49" charset="0"/>
              </a:rPr>
              <a:t>WsfTrackId</a:t>
            </a:r>
            <a:r>
              <a:rPr lang="en-US" sz="1100" b="1" dirty="0" smtClean="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mTrackId</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smtClean="0">
                <a:solidFill>
                  <a:srgbClr val="0000FF"/>
                </a:solidFill>
                <a:latin typeface="Consolas" panose="020B0609020204030204" pitchFamily="49" charset="0"/>
              </a:rPr>
              <a:t>    </a:t>
            </a:r>
            <a:r>
              <a:rPr lang="en-US" sz="1100" b="1" dirty="0">
                <a:solidFill>
                  <a:srgbClr val="008000"/>
                </a:solidFill>
                <a:latin typeface="Consolas" panose="020B0609020204030204" pitchFamily="49" charset="0"/>
              </a:rPr>
              <a:t>// For convenience only...</a:t>
            </a:r>
          </a:p>
          <a:p>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a:t>
            </a:r>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An string indicating a targeted sub-region of the target</a:t>
            </a: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(e.g., "canopy", "</a:t>
            </a:r>
            <a:r>
              <a:rPr lang="en-US" sz="1100" b="1" dirty="0" err="1">
                <a:solidFill>
                  <a:srgbClr val="008000"/>
                </a:solidFill>
                <a:latin typeface="Consolas" panose="020B0609020204030204" pitchFamily="49" charset="0"/>
              </a:rPr>
              <a:t>irst</a:t>
            </a:r>
            <a:r>
              <a:rPr lang="en-US" sz="1100" b="1" dirty="0">
                <a:solidFill>
                  <a:srgbClr val="008000"/>
                </a:solidFill>
                <a:latin typeface="Consolas" panose="020B0609020204030204" pitchFamily="49" charset="0"/>
              </a:rPr>
              <a:t>", "stabilizer"). This offset must </a:t>
            </a:r>
            <a:r>
              <a:rPr lang="en-US" sz="1100" b="1" dirty="0" smtClean="0">
                <a:solidFill>
                  <a:srgbClr val="008000"/>
                </a:solidFill>
                <a:latin typeface="Consolas" panose="020B0609020204030204" pitchFamily="49" charset="0"/>
              </a:rPr>
              <a:t>   </a:t>
            </a: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be </a:t>
            </a:r>
            <a:r>
              <a:rPr lang="en-US" sz="1100" b="1" dirty="0">
                <a:solidFill>
                  <a:srgbClr val="008000"/>
                </a:solidFill>
                <a:latin typeface="Consolas" panose="020B0609020204030204" pitchFamily="49" charset="0"/>
              </a:rPr>
              <a:t>recognized </a:t>
            </a:r>
            <a:r>
              <a:rPr lang="en-US" sz="1100" b="1" dirty="0" smtClean="0">
                <a:solidFill>
                  <a:srgbClr val="008000"/>
                </a:solidFill>
                <a:latin typeface="Consolas" panose="020B0609020204030204" pitchFamily="49" charset="0"/>
              </a:rPr>
              <a:t>by and </a:t>
            </a:r>
            <a:r>
              <a:rPr lang="en-US" sz="1100" b="1" dirty="0">
                <a:solidFill>
                  <a:srgbClr val="008000"/>
                </a:solidFill>
                <a:latin typeface="Consolas" panose="020B0609020204030204" pitchFamily="49" charset="0"/>
              </a:rPr>
              <a:t>used by the weapon effects type </a:t>
            </a:r>
            <a:endParaRPr lang="en-US" sz="1100" b="1" dirty="0" smtClean="0">
              <a:solidFill>
                <a:srgbClr val="008000"/>
              </a:solidFill>
              <a:latin typeface="Consolas" panose="020B0609020204030204" pitchFamily="49" charset="0"/>
            </a:endParaRP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associated </a:t>
            </a:r>
            <a:r>
              <a:rPr lang="en-US" sz="1100" b="1" dirty="0">
                <a:solidFill>
                  <a:srgbClr val="008000"/>
                </a:solidFill>
                <a:latin typeface="Consolas" panose="020B0609020204030204" pitchFamily="49" charset="0"/>
              </a:rPr>
              <a:t>with the weapon.</a:t>
            </a:r>
          </a:p>
          <a:p>
            <a:r>
              <a:rPr lang="en-US" sz="1100" b="1" dirty="0">
                <a:solidFill>
                  <a:srgbClr val="0000FF"/>
                </a:solidFill>
                <a:latin typeface="Consolas" panose="020B0609020204030204" pitchFamily="49" charset="0"/>
              </a:rPr>
              <a:t>     </a:t>
            </a:r>
            <a:r>
              <a:rPr lang="en-US" sz="1100" b="1" dirty="0" err="1" smtClean="0">
                <a:solidFill>
                  <a:srgbClr val="0000FF"/>
                </a:solidFill>
                <a:latin typeface="Consolas" panose="020B0609020204030204" pitchFamily="49" charset="0"/>
              </a:rPr>
              <a:t>std</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string        </a:t>
            </a:r>
            <a:r>
              <a:rPr lang="en-US" sz="1100" b="1" dirty="0" err="1">
                <a:solidFill>
                  <a:srgbClr val="000080"/>
                </a:solidFill>
                <a:latin typeface="Consolas" panose="020B0609020204030204" pitchFamily="49" charset="0"/>
              </a:rPr>
              <a:t>mTargetOffset</a:t>
            </a:r>
            <a:r>
              <a:rPr lang="en-US" sz="1100" b="1" dirty="0">
                <a:latin typeface="Consolas" panose="020B0609020204030204" pitchFamily="49" charset="0"/>
              </a:rPr>
              <a:t>;</a:t>
            </a:r>
          </a:p>
          <a:p>
            <a:r>
              <a:rPr lang="en-US" sz="1100" b="1" dirty="0" smtClean="0">
                <a:solidFill>
                  <a:srgbClr val="000000"/>
                </a:solidFill>
                <a:latin typeface="Consolas" panose="020B0609020204030204" pitchFamily="49" charset="0"/>
              </a:rPr>
              <a:t>};</a:t>
            </a:r>
            <a:endParaRPr lang="en-US" sz="1100" b="1" dirty="0"/>
          </a:p>
        </p:txBody>
      </p:sp>
      <p:sp>
        <p:nvSpPr>
          <p:cNvPr id="5" name="Rectangle 4"/>
          <p:cNvSpPr/>
          <p:nvPr/>
        </p:nvSpPr>
        <p:spPr>
          <a:xfrm>
            <a:off x="5084064" y="1295400"/>
            <a:ext cx="4191000" cy="4154984"/>
          </a:xfrm>
          <a:prstGeom prst="rect">
            <a:avLst/>
          </a:prstGeom>
        </p:spPr>
        <p:txBody>
          <a:bodyPr wrap="square">
            <a:spAutoFit/>
          </a:bodyPr>
          <a:lstStyle/>
          <a:p>
            <a:r>
              <a:rPr lang="en-US" sz="1100" b="1" dirty="0" smtClean="0">
                <a:solidFill>
                  <a:srgbClr val="0000FF"/>
                </a:solidFill>
                <a:latin typeface="Consolas" panose="020B0609020204030204" pitchFamily="49" charset="0"/>
              </a:rPr>
              <a:t>class </a:t>
            </a:r>
            <a:r>
              <a:rPr lang="en-US" sz="1100" b="1" dirty="0" err="1">
                <a:solidFill>
                  <a:srgbClr val="0000FF"/>
                </a:solidFill>
                <a:latin typeface="Consolas" panose="020B0609020204030204" pitchFamily="49" charset="0"/>
              </a:rPr>
              <a:t>FireOptions</a:t>
            </a:r>
            <a:endParaRPr lang="en-US" sz="1100" b="1" dirty="0">
              <a:solidFill>
                <a:srgbClr val="0000FF"/>
              </a:solidFill>
              <a:latin typeface="Consolas" panose="020B0609020204030204" pitchFamily="49" charset="0"/>
            </a:endParaRPr>
          </a:p>
          <a:p>
            <a:r>
              <a:rPr lang="en-US" sz="1100" b="1" dirty="0" smtClean="0">
                <a:latin typeface="Consolas" panose="020B0609020204030204" pitchFamily="49" charset="0"/>
              </a:rPr>
              <a:t>{</a:t>
            </a:r>
            <a:endParaRPr lang="en-US" sz="1100" b="1" dirty="0">
              <a:latin typeface="Consolas" panose="020B0609020204030204" pitchFamily="49" charset="0"/>
            </a:endParaRPr>
          </a:p>
          <a:p>
            <a:r>
              <a:rPr lang="en-US" sz="1100" b="1" dirty="0" smtClean="0">
                <a:solidFill>
                  <a:srgbClr val="0000FF"/>
                </a:solidFill>
                <a:latin typeface="Consolas" panose="020B0609020204030204" pitchFamily="49" charset="0"/>
              </a:rPr>
              <a:t>   public</a:t>
            </a:r>
            <a:r>
              <a:rPr lang="en-US" sz="1100" b="1" dirty="0">
                <a:solidFill>
                  <a:srgbClr val="0000FF"/>
                </a:solidFill>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FireOptions</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mWeaponId</a:t>
            </a:r>
            <a:r>
              <a:rPr lang="en-US" sz="1100" b="1" dirty="0">
                <a:latin typeface="Consolas" panose="020B0609020204030204" pitchFamily="49" charset="0"/>
              </a:rPr>
              <a:t>(</a:t>
            </a:r>
            <a:r>
              <a:rPr lang="en-US" sz="1100" b="1" dirty="0">
                <a:solidFill>
                  <a:srgbClr val="643C14"/>
                </a:solidFill>
                <a:latin typeface="Consolas" panose="020B0609020204030204" pitchFamily="49" charset="0"/>
              </a:rPr>
              <a:t>0</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smtClean="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FireOptions</a:t>
            </a:r>
            <a:r>
              <a:rPr lang="en-US" sz="1100" b="1" dirty="0">
                <a:latin typeface="Consolas" panose="020B0609020204030204" pitchFamily="49" charset="0"/>
              </a:rPr>
              <a:t>(</a:t>
            </a:r>
            <a:r>
              <a:rPr lang="en-US" sz="1100" b="1" dirty="0" err="1">
                <a:solidFill>
                  <a:srgbClr val="0000FF"/>
                </a:solidFill>
                <a:latin typeface="Consolas" panose="020B0609020204030204" pitchFamily="49" charset="0"/>
              </a:rPr>
              <a:t>int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aWeaponId</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mWeaponId</a:t>
            </a:r>
            <a:r>
              <a:rPr lang="en-US" sz="1100" b="1" dirty="0">
                <a:latin typeface="Consolas" panose="020B0609020204030204" pitchFamily="49" charset="0"/>
              </a:rPr>
              <a:t>(</a:t>
            </a:r>
            <a:r>
              <a:rPr lang="en-US" sz="1100" b="1" dirty="0" err="1">
                <a:solidFill>
                  <a:srgbClr val="000080"/>
                </a:solidFill>
                <a:latin typeface="Consolas" panose="020B0609020204030204" pitchFamily="49" charset="0"/>
              </a:rPr>
              <a:t>aWeaponId</a:t>
            </a:r>
            <a:r>
              <a:rPr lang="en-US" sz="1100" b="1" dirty="0">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smtClean="0">
                <a:solidFill>
                  <a:srgbClr val="0000FF"/>
                </a:solidFill>
                <a:latin typeface="Consolas" panose="020B0609020204030204" pitchFamily="49" charset="0"/>
              </a:rPr>
              <a:t>      </a:t>
            </a:r>
            <a:r>
              <a:rPr lang="en-US" sz="1100" b="1" dirty="0">
                <a:solidFill>
                  <a:srgbClr val="008000"/>
                </a:solidFill>
                <a:latin typeface="Consolas" panose="020B0609020204030204" pitchFamily="49" charset="0"/>
              </a:rPr>
              <a:t>//! The weapon id assigned to an allocated </a:t>
            </a:r>
            <a:endParaRPr lang="en-US" sz="1100" b="1" dirty="0" smtClean="0">
              <a:solidFill>
                <a:srgbClr val="008000"/>
              </a:solidFill>
              <a:latin typeface="Consolas" panose="020B0609020204030204" pitchFamily="49" charset="0"/>
            </a:endParaRP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weapon </a:t>
            </a:r>
            <a:r>
              <a:rPr lang="en-US" sz="1100" b="1" dirty="0">
                <a:solidFill>
                  <a:srgbClr val="008000"/>
                </a:solidFill>
                <a:latin typeface="Consolas" panose="020B0609020204030204" pitchFamily="49" charset="0"/>
              </a:rPr>
              <a:t>platform.</a:t>
            </a:r>
          </a:p>
          <a:p>
            <a:r>
              <a:rPr lang="en-US" sz="1100" b="1" dirty="0" smtClean="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int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mWeaponId</a:t>
            </a:r>
            <a:r>
              <a:rPr lang="en-US" sz="1100" b="1" dirty="0">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smtClean="0">
                <a:solidFill>
                  <a:srgbClr val="0000FF"/>
                </a:solidFill>
                <a:latin typeface="Consolas" panose="020B0609020204030204" pitchFamily="49" charset="0"/>
              </a:rPr>
              <a:t>      </a:t>
            </a:r>
            <a:r>
              <a:rPr lang="en-US" sz="1100" b="1" dirty="0">
                <a:solidFill>
                  <a:srgbClr val="008000"/>
                </a:solidFill>
                <a:latin typeface="Consolas" panose="020B0609020204030204" pitchFamily="49" charset="0"/>
              </a:rPr>
              <a:t>//! Name of the explicit weapon platform.  If </a:t>
            </a:r>
            <a:endParaRPr lang="en-US" sz="1100" b="1" dirty="0" smtClean="0">
              <a:solidFill>
                <a:srgbClr val="008000"/>
              </a:solidFill>
              <a:latin typeface="Consolas" panose="020B0609020204030204" pitchFamily="49" charset="0"/>
            </a:endParaRP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empty</a:t>
            </a:r>
            <a:r>
              <a:rPr lang="en-US" sz="1100" b="1" dirty="0">
                <a:solidFill>
                  <a:srgbClr val="008000"/>
                </a:solidFill>
                <a:latin typeface="Consolas" panose="020B0609020204030204" pitchFamily="49" charset="0"/>
              </a:rPr>
              <a:t>, the weapon will create a new unique </a:t>
            </a:r>
            <a:endParaRPr lang="en-US" sz="1100" b="1" dirty="0" smtClean="0">
              <a:solidFill>
                <a:srgbClr val="008000"/>
              </a:solidFill>
              <a:latin typeface="Consolas" panose="020B0609020204030204" pitchFamily="49" charset="0"/>
            </a:endParaRP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name</a:t>
            </a:r>
            <a:r>
              <a:rPr lang="en-US" sz="1100" b="1" dirty="0">
                <a:solidFill>
                  <a:srgbClr val="008000"/>
                </a:solidFill>
                <a:latin typeface="Consolas" panose="020B0609020204030204" pitchFamily="49" charset="0"/>
              </a:rPr>
              <a:t>.</a:t>
            </a:r>
          </a:p>
          <a:p>
            <a:r>
              <a:rPr lang="en-US" sz="1100" b="1" dirty="0" smtClean="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std</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string        </a:t>
            </a:r>
            <a:r>
              <a:rPr lang="en-US" sz="1100" b="1" dirty="0" err="1">
                <a:solidFill>
                  <a:srgbClr val="000080"/>
                </a:solidFill>
                <a:latin typeface="Consolas" panose="020B0609020204030204" pitchFamily="49" charset="0"/>
              </a:rPr>
              <a:t>mWeaponPlatformName</a:t>
            </a:r>
            <a:r>
              <a:rPr lang="en-US" sz="1100" b="1" dirty="0">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 Name of the weapon component that will be </a:t>
            </a:r>
            <a:endParaRPr lang="en-US" sz="1100" b="1" dirty="0" smtClean="0">
              <a:solidFill>
                <a:srgbClr val="008000"/>
              </a:solidFill>
              <a:latin typeface="Consolas" panose="020B0609020204030204" pitchFamily="49" charset="0"/>
            </a:endParaRP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used </a:t>
            </a:r>
            <a:r>
              <a:rPr lang="en-US" sz="1100" b="1" dirty="0">
                <a:solidFill>
                  <a:srgbClr val="008000"/>
                </a:solidFill>
                <a:latin typeface="Consolas" panose="020B0609020204030204" pitchFamily="49" charset="0"/>
              </a:rPr>
              <a:t>to fire.</a:t>
            </a:r>
          </a:p>
          <a:p>
            <a:r>
              <a:rPr lang="en-US" sz="1100" b="1" dirty="0" smtClean="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WsfStringId</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mWeaponComponentName</a:t>
            </a:r>
            <a:r>
              <a:rPr lang="en-US" sz="1100" b="1" dirty="0">
                <a:latin typeface="Consolas" panose="020B0609020204030204" pitchFamily="49" charset="0"/>
              </a:rPr>
              <a:t>;</a:t>
            </a:r>
          </a:p>
          <a:p>
            <a:r>
              <a:rPr lang="en-US" sz="1100" b="1" dirty="0" smtClean="0">
                <a:solidFill>
                  <a:srgbClr val="000000"/>
                </a:solidFill>
                <a:latin typeface="Consolas" panose="020B0609020204030204" pitchFamily="49" charset="0"/>
              </a:rPr>
              <a:t>};</a:t>
            </a:r>
            <a:endParaRPr lang="en-US" sz="1100" b="1" dirty="0"/>
          </a:p>
        </p:txBody>
      </p:sp>
      <p:cxnSp>
        <p:nvCxnSpPr>
          <p:cNvPr id="7" name="Straight Connector 6"/>
          <p:cNvCxnSpPr/>
          <p:nvPr/>
        </p:nvCxnSpPr>
        <p:spPr>
          <a:xfrm flipV="1">
            <a:off x="5105400" y="1219200"/>
            <a:ext cx="0" cy="5181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1295399"/>
            <a:ext cx="5062818" cy="5254171"/>
          </a:xfrm>
          <a:prstGeom prst="rect">
            <a:avLst/>
          </a:prstGeom>
          <a:noFill/>
          <a:ln w="19050">
            <a:solidFill>
              <a:srgbClr val="A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44963" y="1293155"/>
            <a:ext cx="3999037" cy="5254171"/>
          </a:xfrm>
          <a:prstGeom prst="rect">
            <a:avLst/>
          </a:prstGeom>
          <a:noFill/>
          <a:ln w="19050">
            <a:solidFill>
              <a:srgbClr val="A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75753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2 – Review 2</a:t>
            </a:r>
            <a:endParaRPr lang="en-US" dirty="0"/>
          </a:p>
        </p:txBody>
      </p:sp>
      <p:sp>
        <p:nvSpPr>
          <p:cNvPr id="3" name="Content Placeholder 2"/>
          <p:cNvSpPr>
            <a:spLocks noGrp="1"/>
          </p:cNvSpPr>
          <p:nvPr>
            <p:ph idx="1"/>
          </p:nvPr>
        </p:nvSpPr>
        <p:spPr/>
        <p:txBody>
          <a:bodyPr>
            <a:normAutofit lnSpcReduction="10000"/>
          </a:bodyPr>
          <a:lstStyle/>
          <a:p>
            <a:r>
              <a:rPr lang="en-US" b="0" dirty="0" smtClean="0"/>
              <a:t>Inspect file </a:t>
            </a:r>
            <a:r>
              <a:rPr lang="en-US" dirty="0" smtClean="0"/>
              <a:t>PhaserWeapon.hpp</a:t>
            </a:r>
          </a:p>
          <a:p>
            <a:pPr lvl="1"/>
            <a:r>
              <a:rPr lang="en-US" b="0" dirty="0" smtClean="0"/>
              <a:t>Note the inheritance from </a:t>
            </a:r>
            <a:r>
              <a:rPr lang="en-US" dirty="0" err="1" smtClean="0"/>
              <a:t>WsfImplicitWeapon</a:t>
            </a:r>
            <a:endParaRPr lang="en-US" dirty="0" smtClean="0"/>
          </a:p>
          <a:p>
            <a:pPr lvl="1"/>
            <a:r>
              <a:rPr lang="en-US" b="0" dirty="0" smtClean="0"/>
              <a:t>Examine the class attributes and functions assumed for our solution</a:t>
            </a:r>
          </a:p>
          <a:p>
            <a:pPr lvl="1"/>
            <a:endParaRPr lang="en-US" b="0" dirty="0" smtClean="0"/>
          </a:p>
          <a:p>
            <a:r>
              <a:rPr lang="en-US" b="0" dirty="0" smtClean="0"/>
              <a:t>In particular, examine the </a:t>
            </a:r>
            <a:r>
              <a:rPr lang="en-US" dirty="0" smtClean="0"/>
              <a:t>Fire </a:t>
            </a:r>
            <a:r>
              <a:rPr lang="en-US" b="0" dirty="0" smtClean="0"/>
              <a:t>method</a:t>
            </a:r>
          </a:p>
          <a:p>
            <a:pPr lvl="1"/>
            <a:r>
              <a:rPr lang="en-US" b="0" dirty="0" smtClean="0"/>
              <a:t>Note that this method is generic and takes three parameters</a:t>
            </a:r>
          </a:p>
          <a:p>
            <a:pPr lvl="1"/>
            <a:endParaRPr lang="en-US" b="0" dirty="0" smtClean="0"/>
          </a:p>
          <a:p>
            <a:r>
              <a:rPr lang="en-US" b="0" dirty="0" smtClean="0"/>
              <a:t>For this exercise, you will modify </a:t>
            </a:r>
            <a:r>
              <a:rPr lang="en-US" dirty="0" smtClean="0"/>
              <a:t>PhaserWeapon.hpp </a:t>
            </a:r>
            <a:r>
              <a:rPr lang="en-US" b="0" dirty="0" smtClean="0"/>
              <a:t>and</a:t>
            </a:r>
            <a:r>
              <a:rPr lang="en-US" dirty="0" smtClean="0"/>
              <a:t> PhaserWeapon.cpp</a:t>
            </a:r>
          </a:p>
          <a:p>
            <a:pPr>
              <a:buNone/>
            </a:pPr>
            <a:endParaRPr lang="en-US" b="0" dirty="0" smtClean="0"/>
          </a:p>
          <a:p>
            <a:pPr>
              <a:buNone/>
            </a:pPr>
            <a:endParaRPr lang="en-US" b="0" dirty="0"/>
          </a:p>
        </p:txBody>
      </p:sp>
    </p:spTree>
    <p:extLst>
      <p:ext uri="{BB962C8B-B14F-4D97-AF65-F5344CB8AC3E}">
        <p14:creationId xmlns:p14="http://schemas.microsoft.com/office/powerpoint/2010/main" val="77481032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Weapon Exercise 2 — Review 2</a:t>
            </a:r>
            <a:br>
              <a:rPr lang="en-US" dirty="0" smtClean="0"/>
            </a:br>
            <a:r>
              <a:rPr lang="en-US" sz="2000" b="0" dirty="0" smtClean="0">
                <a:solidFill>
                  <a:srgbClr val="0000FF"/>
                </a:solidFill>
              </a:rPr>
              <a:t>PhaserWeapon.hpp</a:t>
            </a:r>
            <a:endParaRPr lang="en-US" b="0" dirty="0">
              <a:solidFill>
                <a:srgbClr val="0000FF"/>
              </a:solidFill>
            </a:endParaRPr>
          </a:p>
        </p:txBody>
      </p:sp>
      <mc:AlternateContent xmlns:mc="http://schemas.openxmlformats.org/markup-compatibility/2006" xmlns:a14="http://schemas.microsoft.com/office/drawing/2010/main">
        <mc:Choice Requires="a14">
          <p:sp>
            <p:nvSpPr>
              <p:cNvPr id="3" name="Rectangle 2"/>
              <p:cNvSpPr/>
              <p:nvPr/>
            </p:nvSpPr>
            <p:spPr>
              <a:xfrm>
                <a:off x="0" y="1143000"/>
                <a:ext cx="4953000" cy="5724644"/>
              </a:xfrm>
              <a:prstGeom prst="rect">
                <a:avLst/>
              </a:prstGeom>
            </p:spPr>
            <p:txBody>
              <a:bodyPr wrap="square">
                <a:spAutoFit/>
              </a:bodyPr>
              <a:lstStyle/>
              <a:p>
                <a:r>
                  <a:rPr lang="en-US" sz="1100" b="1" dirty="0">
                    <a:solidFill>
                      <a:srgbClr val="0000FF"/>
                    </a:solidFill>
                    <a:latin typeface="Consolas" panose="020B0609020204030204" pitchFamily="49" charset="0"/>
                  </a:rPr>
                  <a:t>class </a:t>
                </a:r>
                <a:r>
                  <a:rPr lang="en-US" sz="1100" b="1" dirty="0" err="1">
                    <a:solidFill>
                      <a:srgbClr val="0000FF"/>
                    </a:solidFill>
                    <a:latin typeface="Consolas" panose="020B0609020204030204" pitchFamily="49" charset="0"/>
                  </a:rPr>
                  <a:t>PhaserWeapon</a:t>
                </a:r>
                <a:r>
                  <a:rPr lang="en-US" sz="1100" b="1" dirty="0">
                    <a:solidFill>
                      <a:srgbClr val="0000FF"/>
                    </a:solidFill>
                    <a:latin typeface="Consolas" panose="020B0609020204030204" pitchFamily="49" charset="0"/>
                  </a:rPr>
                  <a:t> </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public </a:t>
                </a:r>
                <a:r>
                  <a:rPr lang="en-US" sz="1100" b="1" dirty="0" err="1">
                    <a:solidFill>
                      <a:srgbClr val="0000FF"/>
                    </a:solidFill>
                    <a:latin typeface="Consolas" panose="020B0609020204030204" pitchFamily="49" charset="0"/>
                  </a:rPr>
                  <a:t>WsfImplicitWeapon</a:t>
                </a:r>
                <a:endParaRPr lang="en-US" sz="1100" b="1" dirty="0">
                  <a:solidFill>
                    <a:srgbClr val="0000FF"/>
                  </a:solidFill>
                  <a:latin typeface="Consolas" panose="020B0609020204030204" pitchFamily="49" charset="0"/>
                </a:endParaRPr>
              </a:p>
              <a:p>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public</a:t>
                </a:r>
                <a:r>
                  <a:rPr lang="en-US" sz="1100" b="1" dirty="0" smtClean="0">
                    <a:solidFill>
                      <a:srgbClr val="000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6600"/>
                    </a:solidFill>
                    <a:latin typeface="Consolas" panose="020B0609020204030204" pitchFamily="49" charset="0"/>
                  </a:rPr>
                  <a:t>      //! Constructor</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explicit</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PhaserWeapon</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WsfScenario</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aScenario</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6600"/>
                    </a:solidFill>
                    <a:latin typeface="Consolas" panose="020B0609020204030204" pitchFamily="49" charset="0"/>
                  </a:rPr>
                  <a:t>      //! Virtual destructor</a:t>
                </a:r>
              </a:p>
              <a:p>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PhaserWeapon</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noexcept</a:t>
                </a:r>
                <a:r>
                  <a:rPr lang="en-US" sz="1100" b="1" dirty="0">
                    <a:solidFill>
                      <a:srgbClr val="0000FF"/>
                    </a:solidFill>
                    <a:latin typeface="Consolas" panose="020B0609020204030204" pitchFamily="49" charset="0"/>
                  </a:rPr>
                  <a:t> override </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default</a:t>
                </a:r>
                <a:r>
                  <a:rPr lang="en-US" sz="1100" b="1" dirty="0">
                    <a:solidFill>
                      <a:srgbClr val="000000"/>
                    </a:solidFill>
                    <a:latin typeface="Consolas" panose="020B0609020204030204" pitchFamily="49" charset="0"/>
                  </a:rPr>
                  <a:t>;</a:t>
                </a:r>
              </a:p>
              <a:p>
                <a:r>
                  <a:rPr lang="en-US" sz="1100" b="1" dirty="0">
                    <a:solidFill>
                      <a:srgbClr val="000000"/>
                    </a:solidFill>
                    <a:ea typeface="Cambria Math" panose="02040503050406030204" pitchFamily="18" charset="0"/>
                  </a:rPr>
                  <a:t> </a:t>
                </a:r>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endParaRPr lang="en-US" sz="1100" b="1" dirty="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      </a:t>
                </a:r>
                <a:r>
                  <a:rPr lang="en-US" sz="1100" b="1" dirty="0" err="1" smtClean="0">
                    <a:solidFill>
                      <a:srgbClr val="0000FF"/>
                    </a:solidFill>
                    <a:latin typeface="Consolas" panose="020B0609020204030204" pitchFamily="49" charset="0"/>
                  </a:rPr>
                  <a:t>WsfWeapon</a:t>
                </a:r>
                <a:r>
                  <a:rPr lang="en-US" sz="1100" b="1" dirty="0">
                    <a:solidFill>
                      <a:srgbClr val="000000"/>
                    </a:solidFill>
                    <a:latin typeface="Consolas" panose="020B0609020204030204" pitchFamily="49" charset="0"/>
                  </a:rPr>
                  <a:t>* </a:t>
                </a:r>
                <a:r>
                  <a:rPr lang="en-US" sz="1100" b="1" dirty="0">
                    <a:solidFill>
                      <a:srgbClr val="880000"/>
                    </a:solidFill>
                    <a:latin typeface="Consolas" panose="020B0609020204030204" pitchFamily="49" charset="0"/>
                  </a:rPr>
                  <a:t>Clone</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override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bool</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ProcessInput</a:t>
                </a:r>
                <a:r>
                  <a:rPr lang="en-US" sz="1100" b="1" dirty="0">
                    <a:solidFill>
                      <a:srgbClr val="000000"/>
                    </a:solidFill>
                    <a:latin typeface="Consolas" panose="020B0609020204030204" pitchFamily="49" charset="0"/>
                  </a:rPr>
                  <a:t>(</a:t>
                </a:r>
                <a:r>
                  <a:rPr lang="en-US" sz="1100" b="1" dirty="0" err="1">
                    <a:solidFill>
                      <a:srgbClr val="000000"/>
                    </a:solidFill>
                    <a:latin typeface="Consolas" panose="020B0609020204030204" pitchFamily="49" charset="0"/>
                  </a:rPr>
                  <a:t>UtInput</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aInput</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override</a:t>
                </a:r>
                <a:r>
                  <a:rPr lang="en-US" sz="1100" b="1" dirty="0" smtClean="0">
                    <a:solidFill>
                      <a:srgbClr val="000000"/>
                    </a:solidFill>
                    <a:latin typeface="Consolas" panose="020B0609020204030204" pitchFamily="49" charset="0"/>
                  </a:rPr>
                  <a:t>;</a:t>
                </a:r>
              </a:p>
              <a:p>
                <a:r>
                  <a:rPr lang="en-US" sz="1100" b="1" dirty="0">
                    <a:solidFill>
                      <a:srgbClr val="000000"/>
                    </a:solidFill>
                    <a:ea typeface="Cambria Math" panose="02040503050406030204" pitchFamily="18" charset="0"/>
                  </a:rPr>
                  <a:t> </a:t>
                </a:r>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endParaRPr lang="en-US" sz="1100" b="1" dirty="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      </a:t>
                </a:r>
                <a:r>
                  <a:rPr lang="en-US" sz="1100" b="1" dirty="0" err="1" smtClean="0">
                    <a:solidFill>
                      <a:srgbClr val="0000FF"/>
                    </a:solidFill>
                    <a:latin typeface="Consolas" panose="020B0609020204030204" pitchFamily="49" charset="0"/>
                  </a:rPr>
                  <a:t>FireResult</a:t>
                </a:r>
                <a:r>
                  <a:rPr lang="en-US" sz="1100" b="1" dirty="0" smtClean="0">
                    <a:solidFill>
                      <a:srgbClr val="000000"/>
                    </a:solidFill>
                    <a:latin typeface="Consolas" panose="020B0609020204030204" pitchFamily="49" charset="0"/>
                  </a:rPr>
                  <a:t> </a:t>
                </a:r>
                <a:r>
                  <a:rPr lang="en-US" sz="1100" b="1" dirty="0">
                    <a:solidFill>
                      <a:srgbClr val="880000"/>
                    </a:solidFill>
                    <a:latin typeface="Consolas" panose="020B0609020204030204" pitchFamily="49" charset="0"/>
                  </a:rPr>
                  <a:t>Fire</a:t>
                </a:r>
                <a:r>
                  <a:rPr lang="en-US" sz="1100" b="1" dirty="0">
                    <a:solidFill>
                      <a:srgbClr val="000000"/>
                    </a:solidFill>
                    <a:latin typeface="Consolas" panose="020B0609020204030204" pitchFamily="49" charset="0"/>
                  </a:rPr>
                  <a:t>(</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FireTarget</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aTarget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FireOptions</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aSettings</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override</a:t>
                </a:r>
                <a:r>
                  <a:rPr lang="en-US" sz="1100" b="1" dirty="0">
                    <a:solidFill>
                      <a:srgbClr val="000000"/>
                    </a:solidFill>
                    <a:latin typeface="Consolas" panose="020B0609020204030204" pitchFamily="49" charset="0"/>
                  </a:rPr>
                  <a:t>;</a:t>
                </a:r>
              </a:p>
              <a:p>
                <a:r>
                  <a:rPr lang="en-US" sz="1100" b="1" dirty="0">
                    <a:solidFill>
                      <a:srgbClr val="000000"/>
                    </a:solidFill>
                    <a:ea typeface="Cambria Math" panose="02040503050406030204" pitchFamily="18" charset="0"/>
                  </a:rPr>
                  <a:t> </a:t>
                </a:r>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protected</a:t>
                </a:r>
                <a:r>
                  <a:rPr lang="en-US" sz="1100" b="1" dirty="0" smtClean="0">
                    <a:solidFill>
                      <a:srgbClr val="000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6600"/>
                    </a:solidFill>
                    <a:latin typeface="Consolas" panose="020B0609020204030204" pitchFamily="49" charset="0"/>
                  </a:rPr>
                  <a:t>      //! Copy Constructor; used by clone</a:t>
                </a:r>
              </a:p>
              <a:p>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PhaserWeapon</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const</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PhaserWeapon</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aSrc</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PhaserWeapon</a:t>
                </a:r>
                <a:r>
                  <a:rPr lang="en-US" sz="1100" b="1" dirty="0">
                    <a:solidFill>
                      <a:srgbClr val="000000"/>
                    </a:solidFill>
                    <a:latin typeface="Consolas" panose="020B0609020204030204" pitchFamily="49" charset="0"/>
                  </a:rPr>
                  <a:t>&amp; </a:t>
                </a:r>
                <a:r>
                  <a:rPr lang="en-US" sz="1100" b="1" dirty="0">
                    <a:solidFill>
                      <a:srgbClr val="008080"/>
                    </a:solidFill>
                    <a:latin typeface="Consolas" panose="020B0609020204030204" pitchFamily="49" charset="0"/>
                  </a:rPr>
                  <a:t>operator=</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PhaserWeapon</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aSrc</a:t>
                </a:r>
                <a:r>
                  <a:rPr lang="en-US" sz="1100" b="1" dirty="0" smtClean="0">
                    <a:solidFill>
                      <a:srgbClr val="000000"/>
                    </a:solidFill>
                    <a:latin typeface="Consolas" panose="020B0609020204030204" pitchFamily="49" charset="0"/>
                  </a:rPr>
                  <a:t>);</a:t>
                </a:r>
                <a:endParaRPr lang="en-US" sz="1100" b="1" dirty="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private</a:t>
                </a:r>
                <a:r>
                  <a:rPr lang="en-US" sz="1100" b="1" dirty="0" smtClean="0">
                    <a:solidFill>
                      <a:srgbClr val="000000"/>
                    </a:solidFill>
                    <a:latin typeface="Consolas" panose="020B0609020204030204" pitchFamily="49" charset="0"/>
                  </a:rPr>
                  <a: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bool</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FireUpdate</a:t>
                </a:r>
                <a:r>
                  <a:rPr lang="en-US" sz="1100" b="1" dirty="0">
                    <a:solidFill>
                      <a:srgbClr val="000000"/>
                    </a:solidFill>
                    <a:latin typeface="Consolas" panose="020B0609020204030204" pitchFamily="49" charset="0"/>
                  </a:rPr>
                  <a:t>(</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b="1" dirty="0" err="1" smtClean="0">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WsfStringId</a:t>
                </a:r>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b="1" dirty="0" err="1" smtClean="0">
                    <a:solidFill>
                      <a:srgbClr val="000080"/>
                    </a:solidFill>
                    <a:latin typeface="Consolas" panose="020B0609020204030204" pitchFamily="49" charset="0"/>
                  </a:rPr>
                  <a:t>aTargetName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FireComplete</a:t>
                </a:r>
                <a:r>
                  <a:rPr lang="en-US" sz="1100" b="1" dirty="0">
                    <a:solidFill>
                      <a:srgbClr val="000000"/>
                    </a:solidFill>
                    <a:latin typeface="Consolas" panose="020B0609020204030204" pitchFamily="49" charset="0"/>
                  </a:rPr>
                  <a:t>(</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b="1" dirty="0" err="1" smtClean="0">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WsfStringId</a:t>
                </a:r>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b="1" dirty="0" err="1" smtClean="0">
                    <a:solidFill>
                      <a:srgbClr val="000080"/>
                    </a:solidFill>
                    <a:latin typeface="Consolas" panose="020B0609020204030204" pitchFamily="49" charset="0"/>
                  </a:rPr>
                  <a:t>aTargetName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DisplayEngagement</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WsfStringId</a:t>
                </a:r>
                <a:r>
                  <a:rPr lang="en-US" sz="1100" b="1" dirty="0">
                    <a:solidFill>
                      <a:srgbClr val="000000"/>
                    </a:solidFill>
                    <a:latin typeface="Consolas" panose="020B0609020204030204" pitchFamily="49" charset="0"/>
                  </a:rPr>
                  <a:t> </a:t>
                </a:r>
                <a:r>
                  <a:rPr lang="en-US" sz="1100" b="1" dirty="0" err="1" smtClean="0">
                    <a:solidFill>
                      <a:srgbClr val="000080"/>
                    </a:solidFill>
                    <a:latin typeface="Consolas" panose="020B0609020204030204" pitchFamily="49" charset="0"/>
                  </a:rPr>
                  <a:t>aTargetName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bool</a:t>
                </a:r>
                <a:r>
                  <a:rPr lang="en-US" sz="1100" b="1" dirty="0">
                    <a:solidFill>
                      <a:srgbClr val="000000"/>
                    </a:solidFill>
                    <a:latin typeface="Consolas" panose="020B0609020204030204" pitchFamily="49" charset="0"/>
                  </a:rPr>
                  <a:t>        </a:t>
                </a:r>
                <a:r>
                  <a:rPr lang="en-US" sz="1100" b="1" dirty="0" err="1" smtClean="0">
                    <a:solidFill>
                      <a:srgbClr val="000080"/>
                    </a:solidFill>
                    <a:latin typeface="Consolas" panose="020B0609020204030204" pitchFamily="49" charset="0"/>
                  </a:rPr>
                  <a:t>aErase</a:t>
                </a:r>
                <a:r>
                  <a:rPr lang="en-US" sz="1100" b="1" dirty="0" smtClean="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false</a:t>
                </a:r>
                <a:r>
                  <a:rPr lang="en-US" sz="1100" b="1" dirty="0">
                    <a:solidFill>
                      <a:srgbClr val="000000"/>
                    </a:solidFill>
                    <a:latin typeface="Consolas" panose="020B0609020204030204" pitchFamily="49" charset="0"/>
                  </a:rPr>
                  <a:t>);</a:t>
                </a:r>
                <a:endParaRPr lang="en-US" sz="1100" b="1" dirty="0" smtClean="0">
                  <a:solidFill>
                    <a:srgbClr val="000000"/>
                  </a:solidFill>
                  <a:latin typeface="Consolas" panose="020B0609020204030204" pitchFamily="49" charset="0"/>
                </a:endParaRPr>
              </a:p>
              <a:p>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endParaRPr lang="en-US" sz="1100" b="1" dirty="0">
                  <a:solidFill>
                    <a:srgbClr val="000000"/>
                  </a:solidFill>
                  <a:latin typeface="Consolas" panose="020B0609020204030204" pitchFamily="49"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0" y="1143000"/>
                <a:ext cx="4953000" cy="572464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724400" y="1143000"/>
                <a:ext cx="4953000" cy="5309146"/>
              </a:xfrm>
              <a:prstGeom prst="rect">
                <a:avLst/>
              </a:prstGeom>
            </p:spPr>
            <p:txBody>
              <a:bodyPr wrap="square">
                <a:spAutoFit/>
              </a:bodyPr>
              <a:lstStyle/>
              <a:p>
                <a:r>
                  <a:rPr lang="en-US" sz="1100" b="1" dirty="0">
                    <a:solidFill>
                      <a:srgbClr val="000000"/>
                    </a:solidFill>
                    <a:ea typeface="Cambria Math" panose="02040503050406030204" pitchFamily="18" charset="0"/>
                  </a:rPr>
                  <a:t> </a:t>
                </a:r>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endParaRPr lang="en-US" sz="1100" b="1" dirty="0" smtClean="0">
                  <a:solidFill>
                    <a:srgbClr val="000000"/>
                  </a:solidFill>
                  <a:latin typeface="Consolas" panose="020B0609020204030204" pitchFamily="49" charset="0"/>
                </a:endParaRPr>
              </a:p>
              <a:p>
                <a:r>
                  <a:rPr lang="en-US" sz="1100" b="1" dirty="0" smtClean="0">
                    <a:solidFill>
                      <a:srgbClr val="006600"/>
                    </a:solidFill>
                    <a:latin typeface="Consolas" panose="020B0609020204030204" pitchFamily="49" charset="0"/>
                  </a:rPr>
                  <a:t>      //! </a:t>
                </a:r>
                <a:r>
                  <a:rPr lang="en-US" sz="1100" b="1" dirty="0" err="1">
                    <a:solidFill>
                      <a:srgbClr val="006600"/>
                    </a:solidFill>
                    <a:latin typeface="Consolas" panose="020B0609020204030204" pitchFamily="49" charset="0"/>
                  </a:rPr>
                  <a:t>FireUpdateEvent</a:t>
                </a:r>
                <a:r>
                  <a:rPr lang="en-US" sz="1100" b="1" dirty="0">
                    <a:solidFill>
                      <a:srgbClr val="006600"/>
                    </a:solidFill>
                    <a:latin typeface="Consolas" panose="020B0609020204030204" pitchFamily="49" charset="0"/>
                  </a:rPr>
                  <a:t> is executed at a regular </a:t>
                </a:r>
                <a:endParaRPr lang="en-US" sz="1100" b="1" dirty="0" smtClean="0">
                  <a:solidFill>
                    <a:srgbClr val="006600"/>
                  </a:solidFill>
                  <a:latin typeface="Consolas" panose="020B0609020204030204" pitchFamily="49" charset="0"/>
                </a:endParaRPr>
              </a:p>
              <a:p>
                <a:r>
                  <a:rPr lang="en-US" sz="1100" b="1" dirty="0">
                    <a:solidFill>
                      <a:srgbClr val="006600"/>
                    </a:solidFill>
                    <a:latin typeface="Consolas" panose="020B0609020204030204" pitchFamily="49" charset="0"/>
                  </a:rPr>
                  <a:t> </a:t>
                </a:r>
                <a:r>
                  <a:rPr lang="en-US" sz="1100" b="1" dirty="0" smtClean="0">
                    <a:solidFill>
                      <a:srgbClr val="006600"/>
                    </a:solidFill>
                    <a:latin typeface="Consolas" panose="020B0609020204030204" pitchFamily="49" charset="0"/>
                  </a:rPr>
                  <a:t>     //! Interval to </a:t>
                </a:r>
                <a:r>
                  <a:rPr lang="en-US" sz="1100" b="1" dirty="0">
                    <a:solidFill>
                      <a:srgbClr val="006600"/>
                    </a:solidFill>
                    <a:latin typeface="Consolas" panose="020B0609020204030204" pitchFamily="49" charset="0"/>
                  </a:rPr>
                  <a:t>apply damage from the </a:t>
                </a:r>
                <a:r>
                  <a:rPr lang="en-US" sz="1100" b="1" dirty="0" err="1">
                    <a:solidFill>
                      <a:srgbClr val="006600"/>
                    </a:solidFill>
                    <a:latin typeface="Consolas" panose="020B0609020204030204" pitchFamily="49" charset="0"/>
                  </a:rPr>
                  <a:t>phaser</a:t>
                </a:r>
                <a:r>
                  <a:rPr lang="en-US" sz="1100" b="1" dirty="0">
                    <a:solidFill>
                      <a:srgbClr val="006600"/>
                    </a:solidFill>
                    <a:latin typeface="Consolas" panose="020B0609020204030204" pitchFamily="49" charset="0"/>
                  </a:rPr>
                  <a:t> to </a:t>
                </a:r>
                <a:endParaRPr lang="en-US" sz="1100" b="1" dirty="0" smtClean="0">
                  <a:solidFill>
                    <a:srgbClr val="006600"/>
                  </a:solidFill>
                  <a:latin typeface="Consolas" panose="020B0609020204030204" pitchFamily="49" charset="0"/>
                </a:endParaRPr>
              </a:p>
              <a:p>
                <a:r>
                  <a:rPr lang="en-US" sz="1100" b="1" dirty="0">
                    <a:solidFill>
                      <a:srgbClr val="006600"/>
                    </a:solidFill>
                    <a:latin typeface="Consolas" panose="020B0609020204030204" pitchFamily="49" charset="0"/>
                  </a:rPr>
                  <a:t> </a:t>
                </a:r>
                <a:r>
                  <a:rPr lang="en-US" sz="1100" b="1" dirty="0" smtClean="0">
                    <a:solidFill>
                      <a:srgbClr val="006600"/>
                    </a:solidFill>
                    <a:latin typeface="Consolas" panose="020B0609020204030204" pitchFamily="49" charset="0"/>
                  </a:rPr>
                  <a:t>     //! the </a:t>
                </a:r>
                <a:r>
                  <a:rPr lang="en-US" sz="1100" b="1" dirty="0">
                    <a:solidFill>
                      <a:srgbClr val="006600"/>
                    </a:solidFill>
                    <a:latin typeface="Consolas" panose="020B0609020204030204" pitchFamily="49" charset="0"/>
                  </a:rPr>
                  <a:t>target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class </a:t>
                </a:r>
                <a:r>
                  <a:rPr lang="en-US" sz="1100" b="1" dirty="0" err="1">
                    <a:solidFill>
                      <a:srgbClr val="0000FF"/>
                    </a:solidFill>
                    <a:latin typeface="Consolas" panose="020B0609020204030204" pitchFamily="49" charset="0"/>
                  </a:rPr>
                  <a:t>FireUpdateEvent</a:t>
                </a:r>
                <a:r>
                  <a:rPr lang="en-US" sz="1100" b="1" dirty="0">
                    <a:solidFill>
                      <a:srgbClr val="0000FF"/>
                    </a:solidFill>
                    <a:latin typeface="Consolas" panose="020B0609020204030204" pitchFamily="49" charset="0"/>
                  </a:rPr>
                  <a:t> </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public </a:t>
                </a:r>
                <a:r>
                  <a:rPr lang="en-US" sz="1100" b="1" dirty="0" err="1">
                    <a:solidFill>
                      <a:srgbClr val="0000FF"/>
                    </a:solidFill>
                    <a:latin typeface="Consolas" panose="020B0609020204030204" pitchFamily="49" charset="0"/>
                  </a:rPr>
                  <a:t>WsfEvent</a:t>
                </a:r>
                <a:endParaRPr lang="en-US" sz="1100" b="1" dirty="0">
                  <a:solidFill>
                    <a:srgbClr val="0000FF"/>
                  </a:solidFill>
                  <a:latin typeface="Consolas" panose="020B0609020204030204" pitchFamily="49" charset="0"/>
                </a:endParaRP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public</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FireUpdateEvent</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FireUpdateEvent</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noexcept</a:t>
                </a:r>
                <a:r>
                  <a:rPr lang="en-US" sz="1100" b="1" dirty="0">
                    <a:solidFill>
                      <a:srgbClr val="0000FF"/>
                    </a:solidFill>
                    <a:latin typeface="Consolas" panose="020B0609020204030204" pitchFamily="49" charset="0"/>
                  </a:rPr>
                  <a:t> </a:t>
                </a:r>
                <a:r>
                  <a:rPr lang="en-US" sz="1100" b="1" dirty="0" smtClean="0">
                    <a:solidFill>
                      <a:srgbClr val="0000FF"/>
                    </a:solidFill>
                    <a:latin typeface="Consolas" panose="020B0609020204030204" pitchFamily="49" charset="0"/>
                  </a:rPr>
                  <a:t>override</a:t>
                </a:r>
                <a:r>
                  <a:rPr lang="en-US" sz="1100" b="1" dirty="0" smtClean="0">
                    <a:solidFill>
                      <a:srgbClr val="000000"/>
                    </a:solidFill>
                    <a:latin typeface="Consolas" panose="020B0609020204030204" pitchFamily="49" charset="0"/>
                  </a:rPr>
                  <a:t>=</a:t>
                </a:r>
                <a:r>
                  <a:rPr lang="en-US" sz="1100" b="1" dirty="0" smtClean="0">
                    <a:solidFill>
                      <a:srgbClr val="0000FF"/>
                    </a:solidFill>
                    <a:latin typeface="Consolas" panose="020B0609020204030204" pitchFamily="49" charset="0"/>
                  </a:rPr>
                  <a:t>default</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pPr lvl="1"/>
                <a:r>
                  <a:rPr lang="en-US" sz="1100" b="1" dirty="0">
                    <a:solidFill>
                      <a:srgbClr val="000000"/>
                    </a:solidFill>
                    <a:latin typeface="Consolas" panose="020B0609020204030204" pitchFamily="49" charset="0"/>
                  </a:rPr>
                  <a:t>      </a:t>
                </a:r>
                <a:r>
                  <a:rPr lang="en-US" sz="1100" b="1" dirty="0" err="1" smtClean="0">
                    <a:solidFill>
                      <a:srgbClr val="0000FF"/>
                    </a:solidFill>
                    <a:latin typeface="Consolas" panose="020B0609020204030204" pitchFamily="49" charset="0"/>
                  </a:rPr>
                  <a:t>EventDisposition</a:t>
                </a:r>
                <a:r>
                  <a:rPr lang="en-US" sz="1100" b="1" dirty="0" smtClean="0">
                    <a:solidFill>
                      <a:srgbClr val="000000"/>
                    </a:solidFill>
                    <a:latin typeface="Consolas" panose="020B0609020204030204" pitchFamily="49" charset="0"/>
                  </a:rPr>
                  <a:t> </a:t>
                </a:r>
                <a:r>
                  <a:rPr lang="en-US" sz="1100" b="1" dirty="0">
                    <a:solidFill>
                      <a:srgbClr val="880000"/>
                    </a:solidFill>
                    <a:latin typeface="Consolas" panose="020B0609020204030204" pitchFamily="49" charset="0"/>
                  </a:rPr>
                  <a:t>Execute</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override</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6600"/>
                    </a:solidFill>
                    <a:latin typeface="Consolas" panose="020B0609020204030204" pitchFamily="49" charset="0"/>
                  </a:rPr>
                  <a:t>            // EXERCISE 1 TRAINING TASK 2</a:t>
                </a:r>
              </a:p>
              <a:p>
                <a:r>
                  <a:rPr lang="en-US" sz="1100" b="1" dirty="0" smtClean="0">
                    <a:solidFill>
                      <a:srgbClr val="006600"/>
                    </a:solidFill>
                    <a:latin typeface="Consolas" panose="020B0609020204030204" pitchFamily="49" charset="0"/>
                  </a:rPr>
                  <a:t>            </a:t>
                </a:r>
                <a:r>
                  <a:rPr lang="en-US" sz="1100" b="1" dirty="0">
                    <a:solidFill>
                      <a:srgbClr val="006600"/>
                    </a:solidFill>
                    <a:latin typeface="Consolas" panose="020B0609020204030204" pitchFamily="49" charset="0"/>
                  </a:rPr>
                  <a:t>// PLACE YOUR CODE HERE</a:t>
                </a:r>
              </a:p>
              <a:p>
                <a:endParaRPr lang="en-US" sz="1100" b="1" dirty="0" smtClean="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bool</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mComplete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endParaRPr lang="en-US" sz="1100" b="1" dirty="0">
                  <a:solidFill>
                    <a:srgbClr val="000000"/>
                  </a:solidFill>
                  <a:latin typeface="Consolas" panose="020B0609020204030204" pitchFamily="49" charset="0"/>
                </a:endParaRPr>
              </a:p>
              <a:p>
                <a:r>
                  <a:rPr lang="en-US" sz="1100" b="1" dirty="0">
                    <a:solidFill>
                      <a:srgbClr val="006600"/>
                    </a:solidFill>
                    <a:latin typeface="Consolas" panose="020B0609020204030204" pitchFamily="49" charset="0"/>
                  </a:rPr>
                  <a:t>      //! </a:t>
                </a:r>
                <a:r>
                  <a:rPr lang="en-US" sz="1100" b="1" dirty="0" err="1">
                    <a:solidFill>
                      <a:srgbClr val="006600"/>
                    </a:solidFill>
                    <a:latin typeface="Consolas" panose="020B0609020204030204" pitchFamily="49" charset="0"/>
                  </a:rPr>
                  <a:t>Phaser</a:t>
                </a:r>
                <a:r>
                  <a:rPr lang="en-US" sz="1100" b="1" dirty="0">
                    <a:solidFill>
                      <a:srgbClr val="006600"/>
                    </a:solidFill>
                    <a:latin typeface="Consolas" panose="020B0609020204030204" pitchFamily="49" charset="0"/>
                  </a:rPr>
                  <a:t> effects are applied at this discrete </a:t>
                </a:r>
                <a:endParaRPr lang="en-US" sz="1100" b="1" dirty="0" smtClean="0">
                  <a:solidFill>
                    <a:srgbClr val="006600"/>
                  </a:solidFill>
                  <a:latin typeface="Consolas" panose="020B0609020204030204" pitchFamily="49" charset="0"/>
                </a:endParaRPr>
              </a:p>
              <a:p>
                <a:r>
                  <a:rPr lang="en-US" sz="1100" b="1" dirty="0">
                    <a:solidFill>
                      <a:srgbClr val="006600"/>
                    </a:solidFill>
                    <a:latin typeface="Consolas" panose="020B0609020204030204" pitchFamily="49" charset="0"/>
                  </a:rPr>
                  <a:t> </a:t>
                </a:r>
                <a:r>
                  <a:rPr lang="en-US" sz="1100" b="1" dirty="0" smtClean="0">
                    <a:solidFill>
                      <a:srgbClr val="006600"/>
                    </a:solidFill>
                    <a:latin typeface="Consolas" panose="020B0609020204030204" pitchFamily="49" charset="0"/>
                  </a:rPr>
                  <a:t>     //! time </a:t>
                </a:r>
                <a:r>
                  <a:rPr lang="en-US" sz="1100" b="1" dirty="0">
                    <a:solidFill>
                      <a:srgbClr val="006600"/>
                    </a:solidFill>
                    <a:latin typeface="Consolas" panose="020B0609020204030204" pitchFamily="49" charset="0"/>
                  </a:rPr>
                  <a:t>interval; units are in seconds</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mFireIntegrationInterval</a:t>
                </a:r>
                <a:r>
                  <a:rPr lang="en-US" sz="1100" b="1" dirty="0">
                    <a:solidFill>
                      <a:srgbClr val="000000"/>
                    </a:solidFill>
                    <a:latin typeface="Consolas" panose="020B0609020204030204" pitchFamily="49" charset="0"/>
                  </a:rPr>
                  <a:t>;</a:t>
                </a:r>
              </a:p>
              <a:p>
                <a:r>
                  <a:rPr lang="en-US" sz="1100" b="1" dirty="0">
                    <a:solidFill>
                      <a:srgbClr val="006600"/>
                    </a:solidFill>
                    <a:latin typeface="Consolas" panose="020B0609020204030204" pitchFamily="49" charset="0"/>
                  </a:rPr>
                  <a:t>      //! Each time the </a:t>
                </a:r>
                <a:r>
                  <a:rPr lang="en-US" sz="1100" b="1" dirty="0" err="1">
                    <a:solidFill>
                      <a:srgbClr val="006600"/>
                    </a:solidFill>
                    <a:latin typeface="Consolas" panose="020B0609020204030204" pitchFamily="49" charset="0"/>
                  </a:rPr>
                  <a:t>phaser</a:t>
                </a:r>
                <a:r>
                  <a:rPr lang="en-US" sz="1100" b="1" dirty="0">
                    <a:solidFill>
                      <a:srgbClr val="006600"/>
                    </a:solidFill>
                    <a:latin typeface="Consolas" panose="020B0609020204030204" pitchFamily="49" charset="0"/>
                  </a:rPr>
                  <a:t> fires, it keeps the </a:t>
                </a:r>
                <a:r>
                  <a:rPr lang="en-US" sz="1100" b="1" dirty="0" smtClean="0">
                    <a:solidFill>
                      <a:srgbClr val="006600"/>
                    </a:solidFill>
                    <a:latin typeface="Consolas" panose="020B0609020204030204" pitchFamily="49" charset="0"/>
                  </a:rPr>
                  <a:t>beam</a:t>
                </a:r>
              </a:p>
              <a:p>
                <a:r>
                  <a:rPr lang="en-US" sz="1100" b="1" dirty="0">
                    <a:solidFill>
                      <a:srgbClr val="006600"/>
                    </a:solidFill>
                    <a:latin typeface="Consolas" panose="020B0609020204030204" pitchFamily="49" charset="0"/>
                  </a:rPr>
                  <a:t> </a:t>
                </a:r>
                <a:r>
                  <a:rPr lang="en-US" sz="1100" b="1" dirty="0" smtClean="0">
                    <a:solidFill>
                      <a:srgbClr val="006600"/>
                    </a:solidFill>
                    <a:latin typeface="Consolas" panose="020B0609020204030204" pitchFamily="49" charset="0"/>
                  </a:rPr>
                  <a:t>     //! </a:t>
                </a:r>
                <a:r>
                  <a:rPr lang="en-US" sz="1100" b="1" dirty="0">
                    <a:solidFill>
                      <a:srgbClr val="006600"/>
                    </a:solidFill>
                    <a:latin typeface="Consolas" panose="020B0609020204030204" pitchFamily="49" charset="0"/>
                  </a:rPr>
                  <a:t>on the target for this much time in seconds</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mFireDuration</a:t>
                </a:r>
                <a:r>
                  <a:rPr lang="en-US" sz="1100" b="1" dirty="0">
                    <a:solidFill>
                      <a:srgbClr val="000000"/>
                    </a:solidFill>
                    <a:latin typeface="Consolas" panose="020B0609020204030204" pitchFamily="49" charset="0"/>
                  </a:rPr>
                  <a:t>;</a:t>
                </a:r>
              </a:p>
              <a:p>
                <a:r>
                  <a:rPr lang="en-US" sz="1100" b="1" dirty="0">
                    <a:solidFill>
                      <a:srgbClr val="006600"/>
                    </a:solidFill>
                    <a:latin typeface="Consolas" panose="020B0609020204030204" pitchFamily="49" charset="0"/>
                  </a:rPr>
                  <a:t>      //! Display firing and lethality data using </a:t>
                </a:r>
                <a:r>
                  <a:rPr lang="en-US" sz="1100" b="1" dirty="0" err="1">
                    <a:solidFill>
                      <a:srgbClr val="006600"/>
                    </a:solidFill>
                    <a:latin typeface="Consolas" panose="020B0609020204030204" pitchFamily="49" charset="0"/>
                  </a:rPr>
                  <a:t>WsfDraw</a:t>
                </a:r>
                <a:endParaRPr lang="en-US" sz="1100" b="1" dirty="0">
                  <a:solidFill>
                    <a:srgbClr val="0066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bool</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mDisplayEngagements</a:t>
                </a:r>
                <a:r>
                  <a:rPr lang="en-US" sz="1100" b="1" dirty="0">
                    <a:solidFill>
                      <a:srgbClr val="000000"/>
                    </a:solidFill>
                    <a:latin typeface="Consolas" panose="020B0609020204030204" pitchFamily="49" charset="0"/>
                  </a:rPr>
                  <a:t>;</a:t>
                </a:r>
                <a:endParaRPr lang="en-US" sz="1100" b="1" dirty="0" smtClean="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a:t>
                </a:r>
                <a:endParaRPr lang="en-US" sz="1100" b="1" dirty="0"/>
              </a:p>
            </p:txBody>
          </p:sp>
        </mc:Choice>
        <mc:Fallback xmlns="">
          <p:sp>
            <p:nvSpPr>
              <p:cNvPr id="6" name="Rectangle 5"/>
              <p:cNvSpPr>
                <a:spLocks noRot="1" noChangeAspect="1" noMove="1" noResize="1" noEditPoints="1" noAdjustHandles="1" noChangeArrowheads="1" noChangeShapeType="1" noTextEdit="1"/>
              </p:cNvSpPr>
              <p:nvPr/>
            </p:nvSpPr>
            <p:spPr>
              <a:xfrm>
                <a:off x="4724400" y="1143000"/>
                <a:ext cx="4953000" cy="5309146"/>
              </a:xfrm>
              <a:prstGeom prst="rect">
                <a:avLst/>
              </a:prstGeom>
              <a:blipFill>
                <a:blip r:embed="rId3"/>
                <a:stretch>
                  <a:fillRect/>
                </a:stretch>
              </a:blipFill>
            </p:spPr>
            <p:txBody>
              <a:bodyPr/>
              <a:lstStyle/>
              <a:p>
                <a:r>
                  <a:rPr lang="en-US">
                    <a:noFill/>
                  </a:rPr>
                  <a:t> </a:t>
                </a:r>
              </a:p>
            </p:txBody>
          </p:sp>
        </mc:Fallback>
      </mc:AlternateContent>
      <p:cxnSp>
        <p:nvCxnSpPr>
          <p:cNvPr id="5" name="Straight Connector 4"/>
          <p:cNvCxnSpPr/>
          <p:nvPr/>
        </p:nvCxnSpPr>
        <p:spPr>
          <a:xfrm flipV="1">
            <a:off x="4800600" y="1143000"/>
            <a:ext cx="0" cy="54102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2151" y="3425189"/>
            <a:ext cx="4549628" cy="578224"/>
          </a:xfrm>
          <a:prstGeom prst="rect">
            <a:avLst/>
          </a:prstGeom>
          <a:noFill/>
          <a:ln w="19050">
            <a:solidFill>
              <a:srgbClr val="A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634590" y="1178890"/>
            <a:ext cx="2032742" cy="217396"/>
          </a:xfrm>
          <a:prstGeom prst="rect">
            <a:avLst/>
          </a:prstGeom>
          <a:noFill/>
          <a:ln w="19050">
            <a:solidFill>
              <a:srgbClr val="A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051573" y="1418573"/>
            <a:ext cx="4092427" cy="3324024"/>
          </a:xfrm>
          <a:prstGeom prst="rect">
            <a:avLst/>
          </a:prstGeom>
          <a:noFill/>
          <a:ln w="19050">
            <a:solidFill>
              <a:srgbClr val="A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442917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2 – Review 3</a:t>
            </a:r>
            <a:endParaRPr lang="en-US" dirty="0"/>
          </a:p>
        </p:txBody>
      </p:sp>
      <p:sp>
        <p:nvSpPr>
          <p:cNvPr id="3" name="Content Placeholder 2"/>
          <p:cNvSpPr>
            <a:spLocks noGrp="1"/>
          </p:cNvSpPr>
          <p:nvPr>
            <p:ph idx="1"/>
          </p:nvPr>
        </p:nvSpPr>
        <p:spPr/>
        <p:txBody>
          <a:bodyPr/>
          <a:lstStyle/>
          <a:p>
            <a:r>
              <a:rPr lang="en-US" b="0" dirty="0" smtClean="0"/>
              <a:t>Inspect file </a:t>
            </a:r>
            <a:r>
              <a:rPr lang="en-US" dirty="0" smtClean="0"/>
              <a:t>PhaserLethality.hpp</a:t>
            </a:r>
          </a:p>
          <a:p>
            <a:pPr lvl="1"/>
            <a:r>
              <a:rPr lang="en-US" b="0" dirty="0" smtClean="0"/>
              <a:t>Note the inheritance from </a:t>
            </a:r>
            <a:r>
              <a:rPr lang="en-US" dirty="0" err="1" smtClean="0"/>
              <a:t>WsfWeaponEffects</a:t>
            </a:r>
            <a:endParaRPr lang="en-US" dirty="0" smtClean="0"/>
          </a:p>
          <a:p>
            <a:pPr lvl="1"/>
            <a:r>
              <a:rPr lang="en-US" b="0" dirty="0" smtClean="0"/>
              <a:t>Examine the class attributes and functions assumed for our solution</a:t>
            </a:r>
          </a:p>
          <a:p>
            <a:pPr lvl="1"/>
            <a:endParaRPr lang="en-US" b="0" dirty="0" smtClean="0"/>
          </a:p>
          <a:p>
            <a:r>
              <a:rPr lang="en-US" b="0" dirty="0" smtClean="0"/>
              <a:t>In particular, examine the </a:t>
            </a:r>
            <a:r>
              <a:rPr lang="en-US" dirty="0" err="1" smtClean="0"/>
              <a:t>ApplyEffectTo</a:t>
            </a:r>
            <a:r>
              <a:rPr lang="en-US" b="0" dirty="0" smtClean="0"/>
              <a:t> method</a:t>
            </a:r>
          </a:p>
          <a:p>
            <a:pPr lvl="1"/>
            <a:r>
              <a:rPr lang="en-US" b="0" dirty="0" smtClean="0"/>
              <a:t>Note that this method affects a single target</a:t>
            </a:r>
          </a:p>
          <a:p>
            <a:pPr lvl="1"/>
            <a:r>
              <a:rPr lang="en-US" b="0" dirty="0" smtClean="0"/>
              <a:t>Note the calling / interaction sequence in </a:t>
            </a:r>
            <a:r>
              <a:rPr lang="en-US" dirty="0" smtClean="0"/>
              <a:t>PhaserLethality.cpp</a:t>
            </a:r>
            <a:r>
              <a:rPr lang="en-US" b="0" dirty="0" smtClean="0"/>
              <a:t> vs. that in </a:t>
            </a:r>
            <a:r>
              <a:rPr lang="en-US" dirty="0" smtClean="0"/>
              <a:t>WsfWeaponEffects.cpp</a:t>
            </a:r>
          </a:p>
          <a:p>
            <a:pPr>
              <a:buNone/>
            </a:pPr>
            <a:endParaRPr lang="en-US" b="0" dirty="0" smtClean="0"/>
          </a:p>
          <a:p>
            <a:pPr>
              <a:buNone/>
            </a:pPr>
            <a:endParaRPr lang="en-US" b="0" dirty="0"/>
          </a:p>
        </p:txBody>
      </p:sp>
    </p:spTree>
    <p:extLst>
      <p:ext uri="{BB962C8B-B14F-4D97-AF65-F5344CB8AC3E}">
        <p14:creationId xmlns:p14="http://schemas.microsoft.com/office/powerpoint/2010/main" val="142567369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Weapon Exercise 2 — Review 3</a:t>
            </a:r>
            <a:br>
              <a:rPr lang="en-US" dirty="0" smtClean="0"/>
            </a:br>
            <a:r>
              <a:rPr lang="en-US" sz="2000" b="0" dirty="0" smtClean="0">
                <a:solidFill>
                  <a:srgbClr val="0000FF"/>
                </a:solidFill>
              </a:rPr>
              <a:t>PhaserLethality.hpp</a:t>
            </a:r>
            <a:endParaRPr lang="en-US" b="0" dirty="0">
              <a:solidFill>
                <a:srgbClr val="0000FF"/>
              </a:solidFill>
            </a:endParaRPr>
          </a:p>
        </p:txBody>
      </p:sp>
      <mc:AlternateContent xmlns:mc="http://schemas.openxmlformats.org/markup-compatibility/2006" xmlns:a14="http://schemas.microsoft.com/office/drawing/2010/main">
        <mc:Choice Requires="a14">
          <p:sp>
            <p:nvSpPr>
              <p:cNvPr id="3" name="Rectangle 2"/>
              <p:cNvSpPr/>
              <p:nvPr/>
            </p:nvSpPr>
            <p:spPr>
              <a:xfrm>
                <a:off x="0" y="1143000"/>
                <a:ext cx="4953000" cy="4693593"/>
              </a:xfrm>
              <a:prstGeom prst="rect">
                <a:avLst/>
              </a:prstGeom>
            </p:spPr>
            <p:txBody>
              <a:bodyPr wrap="square">
                <a:spAutoFit/>
              </a:bodyPr>
              <a:lstStyle/>
              <a:p>
                <a:r>
                  <a:rPr lang="en-US" sz="1100" b="1" dirty="0">
                    <a:solidFill>
                      <a:srgbClr val="0000FF"/>
                    </a:solidFill>
                    <a:latin typeface="Consolas" panose="020B0609020204030204" pitchFamily="49" charset="0"/>
                  </a:rPr>
                  <a:t>class </a:t>
                </a:r>
                <a:r>
                  <a:rPr lang="en-US" sz="1100" b="1" dirty="0" err="1">
                    <a:solidFill>
                      <a:srgbClr val="0000FF"/>
                    </a:solidFill>
                    <a:latin typeface="Consolas" panose="020B0609020204030204" pitchFamily="49" charset="0"/>
                  </a:rPr>
                  <a:t>PhaserLethality</a:t>
                </a:r>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public </a:t>
                </a:r>
                <a:r>
                  <a:rPr lang="en-US" sz="1100" b="1" dirty="0" err="1">
                    <a:solidFill>
                      <a:srgbClr val="0000FF"/>
                    </a:solidFill>
                    <a:latin typeface="Consolas" panose="020B0609020204030204" pitchFamily="49" charset="0"/>
                  </a:rPr>
                  <a:t>WsfWeaponEffects</a:t>
                </a:r>
                <a:endParaRPr lang="en-US" sz="1100" b="1" dirty="0">
                  <a:solidFill>
                    <a:srgbClr val="0000FF"/>
                  </a:solidFill>
                  <a:latin typeface="Consolas" panose="020B0609020204030204" pitchFamily="49" charset="0"/>
                </a:endParaRPr>
              </a:p>
              <a:p>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public</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explicit </a:t>
                </a:r>
                <a:r>
                  <a:rPr lang="en-US" sz="1100" b="1" dirty="0" err="1">
                    <a:solidFill>
                      <a:srgbClr val="880000"/>
                    </a:solidFill>
                    <a:latin typeface="Consolas" panose="020B0609020204030204" pitchFamily="49" charset="0"/>
                  </a:rPr>
                  <a:t>PhaserLethality</a:t>
                </a:r>
                <a:r>
                  <a:rPr lang="en-US" sz="1100" b="1" dirty="0">
                    <a:solidFill>
                      <a:srgbClr val="0000FF"/>
                    </a:solidFill>
                    <a:latin typeface="Consolas" panose="020B0609020204030204" pitchFamily="49" charset="0"/>
                  </a:rPr>
                  <a:t>(</a:t>
                </a:r>
                <a:r>
                  <a:rPr lang="en-US" sz="1100" b="1" dirty="0" err="1">
                    <a:solidFill>
                      <a:srgbClr val="0000FF"/>
                    </a:solidFill>
                    <a:latin typeface="Consolas" panose="020B0609020204030204" pitchFamily="49" charset="0"/>
                  </a:rPr>
                  <a:t>WsfScenario</a:t>
                </a:r>
                <a:r>
                  <a:rPr lang="en-US" sz="1100" b="1" dirty="0">
                    <a:solidFill>
                      <a:srgbClr val="0000FF"/>
                    </a:solidFill>
                    <a:latin typeface="Consolas" panose="020B0609020204030204" pitchFamily="49" charset="0"/>
                  </a:rPr>
                  <a:t>&amp; </a:t>
                </a:r>
                <a:r>
                  <a:rPr lang="en-US" sz="1100" b="1" dirty="0" err="1">
                    <a:solidFill>
                      <a:srgbClr val="000080"/>
                    </a:solidFill>
                    <a:latin typeface="Consolas" panose="020B0609020204030204" pitchFamily="49" charset="0"/>
                  </a:rPr>
                  <a:t>aScenario</a:t>
                </a:r>
                <a:r>
                  <a:rPr lang="en-US" sz="1100" b="1" dirty="0">
                    <a:solidFill>
                      <a:srgbClr val="0000FF"/>
                    </a:solidFill>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PhaserLethality</a:t>
                </a:r>
                <a:r>
                  <a:rPr lang="en-US" sz="1100" b="1" dirty="0">
                    <a:solidFill>
                      <a:srgbClr val="0000FF"/>
                    </a:solidFill>
                    <a:latin typeface="Consolas" panose="020B0609020204030204" pitchFamily="49" charset="0"/>
                  </a:rPr>
                  <a:t>(</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PhaserLethality</a:t>
                </a:r>
                <a:r>
                  <a:rPr lang="en-US" sz="1100" b="1" dirty="0">
                    <a:solidFill>
                      <a:srgbClr val="0000FF"/>
                    </a:solidFill>
                    <a:latin typeface="Consolas" panose="020B0609020204030204" pitchFamily="49" charset="0"/>
                  </a:rPr>
                  <a:t>&amp; </a:t>
                </a:r>
                <a:r>
                  <a:rPr lang="en-US" sz="1100" b="1" dirty="0" err="1">
                    <a:solidFill>
                      <a:srgbClr val="000080"/>
                    </a:solidFill>
                    <a:latin typeface="Consolas" panose="020B0609020204030204" pitchFamily="49" charset="0"/>
                  </a:rPr>
                  <a:t>aLethality</a:t>
                </a:r>
                <a:r>
                  <a:rPr lang="en-US" sz="1100" b="1" dirty="0">
                    <a:solidFill>
                      <a:srgbClr val="0000FF"/>
                    </a:solidFill>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PhaserLethality</a:t>
                </a:r>
                <a:r>
                  <a:rPr lang="en-US" sz="1100" b="1" dirty="0">
                    <a:solidFill>
                      <a:srgbClr val="0000FF"/>
                    </a:solidFill>
                    <a:latin typeface="Consolas" panose="020B0609020204030204" pitchFamily="49" charset="0"/>
                  </a:rPr>
                  <a:t>&amp; </a:t>
                </a:r>
                <a:r>
                  <a:rPr lang="en-US" sz="1100" b="1" dirty="0">
                    <a:solidFill>
                      <a:srgbClr val="008080"/>
                    </a:solidFill>
                    <a:latin typeface="Consolas" panose="020B0609020204030204" pitchFamily="49" charset="0"/>
                  </a:rPr>
                  <a:t>operator=</a:t>
                </a:r>
                <a:r>
                  <a:rPr lang="en-US" sz="1100" b="1" dirty="0">
                    <a:solidFill>
                      <a:srgbClr val="0000FF"/>
                    </a:solidFill>
                    <a:latin typeface="Consolas" panose="020B0609020204030204" pitchFamily="49" charset="0"/>
                  </a:rPr>
                  <a:t>(</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PhaserLethality</a:t>
                </a:r>
                <a:r>
                  <a:rPr lang="en-US" sz="1100" b="1" dirty="0">
                    <a:solidFill>
                      <a:srgbClr val="0000FF"/>
                    </a:solidFill>
                    <a:latin typeface="Consolas" panose="020B0609020204030204" pitchFamily="49" charset="0"/>
                  </a:rPr>
                  <a:t>&amp;)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endParaRPr lang="en-US" sz="1100" b="1" dirty="0" smtClean="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a:t>
                </a:r>
                <a:r>
                  <a:rPr lang="en-US" sz="1100" b="1" dirty="0" smtClean="0">
                    <a:solidFill>
                      <a:srgbClr val="0000FF"/>
                    </a:solidFill>
                    <a:latin typeface="Consolas" panose="020B0609020204030204" pitchFamily="49" charset="0"/>
                  </a:rPr>
                  <a:t>                                                     delete</a:t>
                </a:r>
                <a:r>
                  <a:rPr lang="en-US" sz="1100" b="1" dirty="0">
                    <a:solidFill>
                      <a:srgbClr val="0000FF"/>
                    </a:solidFill>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PhaserLethality</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noexcept</a:t>
                </a:r>
                <a:r>
                  <a:rPr lang="en-US" sz="1100" b="1" dirty="0">
                    <a:solidFill>
                      <a:srgbClr val="0000FF"/>
                    </a:solidFill>
                    <a:latin typeface="Consolas" panose="020B0609020204030204" pitchFamily="49" charset="0"/>
                  </a:rPr>
                  <a:t> override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default;</a:t>
                </a:r>
              </a:p>
              <a:p>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WsfWeaponEffects</a:t>
                </a:r>
                <a:r>
                  <a:rPr lang="en-US" sz="1100" b="1" dirty="0">
                    <a:solidFill>
                      <a:srgbClr val="0000FF"/>
                    </a:solidFill>
                    <a:latin typeface="Consolas" panose="020B0609020204030204" pitchFamily="49" charset="0"/>
                  </a:rPr>
                  <a:t>* </a:t>
                </a:r>
                <a:r>
                  <a:rPr lang="en-US" sz="1100" b="1" dirty="0">
                    <a:solidFill>
                      <a:srgbClr val="880000"/>
                    </a:solidFill>
                    <a:latin typeface="Consolas" panose="020B0609020204030204" pitchFamily="49" charset="0"/>
                  </a:rPr>
                  <a:t>Clone</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override</a:t>
                </a:r>
              </a:p>
              <a:p>
                <a:r>
                  <a:rPr lang="en-US" sz="1100" b="1" dirty="0">
                    <a:solidFill>
                      <a:srgbClr val="0000FF"/>
                    </a:solidFill>
                    <a:latin typeface="Consolas" panose="020B0609020204030204" pitchFamily="49" charset="0"/>
                  </a:rPr>
                  <a:t>      {</a:t>
                </a:r>
              </a:p>
              <a:p>
                <a:r>
                  <a:rPr lang="en-US" sz="1100" b="1" dirty="0">
                    <a:solidFill>
                      <a:srgbClr val="0000FF"/>
                    </a:solidFill>
                    <a:latin typeface="Consolas" panose="020B0609020204030204" pitchFamily="49" charset="0"/>
                  </a:rPr>
                  <a:t>         return new </a:t>
                </a:r>
                <a:r>
                  <a:rPr lang="en-US" sz="1100" b="1" dirty="0" err="1">
                    <a:solidFill>
                      <a:srgbClr val="0000FF"/>
                    </a:solidFill>
                    <a:latin typeface="Consolas" panose="020B0609020204030204" pitchFamily="49" charset="0"/>
                  </a:rPr>
                  <a:t>PhaserLethality</a:t>
                </a:r>
                <a:r>
                  <a:rPr lang="en-US" sz="1100" b="1" dirty="0">
                    <a:solidFill>
                      <a:srgbClr val="0000FF"/>
                    </a:solidFill>
                    <a:latin typeface="Consolas" panose="020B0609020204030204" pitchFamily="49" charset="0"/>
                  </a:rPr>
                  <a:t>(*</a:t>
                </a:r>
                <a:r>
                  <a:rPr lang="en-US" sz="1100" b="1" dirty="0">
                    <a:solidFill>
                      <a:srgbClr val="0000CC"/>
                    </a:solidFill>
                    <a:latin typeface="Consolas" panose="020B0609020204030204" pitchFamily="49" charset="0"/>
                  </a:rPr>
                  <a:t>this</a:t>
                </a:r>
                <a:r>
                  <a:rPr lang="en-US" sz="1100" b="1" dirty="0">
                    <a:solidFill>
                      <a:srgbClr val="0000FF"/>
                    </a:solidFill>
                    <a:latin typeface="Consolas" panose="020B0609020204030204" pitchFamily="49" charset="0"/>
                  </a:rPr>
                  <a:t>);</a:t>
                </a:r>
              </a:p>
              <a:p>
                <a:r>
                  <a:rPr lang="en-US" sz="1100" b="1" dirty="0">
                    <a:solidFill>
                      <a:srgbClr val="0000FF"/>
                    </a:solidFill>
                    <a:latin typeface="Consolas" panose="020B0609020204030204" pitchFamily="49" charset="0"/>
                  </a:rPr>
                  <a:t>      }</a:t>
                </a:r>
              </a:p>
              <a:p>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bool </a:t>
                </a:r>
                <a:r>
                  <a:rPr lang="en-US" sz="1100" b="1" dirty="0" err="1">
                    <a:solidFill>
                      <a:srgbClr val="880000"/>
                    </a:solidFill>
                    <a:latin typeface="Consolas" panose="020B0609020204030204" pitchFamily="49" charset="0"/>
                  </a:rPr>
                  <a:t>ProcessInput</a:t>
                </a:r>
                <a:r>
                  <a:rPr lang="en-US" sz="1100" b="1" dirty="0">
                    <a:solidFill>
                      <a:srgbClr val="0000FF"/>
                    </a:solidFill>
                    <a:latin typeface="Consolas" panose="020B0609020204030204" pitchFamily="49" charset="0"/>
                  </a:rPr>
                  <a:t>(</a:t>
                </a:r>
                <a:r>
                  <a:rPr lang="en-US" sz="1100" b="1" dirty="0" err="1">
                    <a:solidFill>
                      <a:srgbClr val="0000FF"/>
                    </a:solidFill>
                    <a:latin typeface="Consolas" panose="020B0609020204030204" pitchFamily="49" charset="0"/>
                  </a:rPr>
                  <a:t>UtInput</a:t>
                </a:r>
                <a:r>
                  <a:rPr lang="en-US" sz="1100" b="1" dirty="0">
                    <a:solidFill>
                      <a:srgbClr val="0000FF"/>
                    </a:solidFill>
                    <a:latin typeface="Consolas" panose="020B0609020204030204" pitchFamily="49" charset="0"/>
                  </a:rPr>
                  <a:t>&amp; </a:t>
                </a:r>
                <a:r>
                  <a:rPr lang="en-US" sz="1100" b="1" dirty="0" err="1">
                    <a:solidFill>
                      <a:srgbClr val="000080"/>
                    </a:solidFill>
                    <a:latin typeface="Consolas" panose="020B0609020204030204" pitchFamily="49" charset="0"/>
                  </a:rPr>
                  <a:t>aInput</a:t>
                </a:r>
                <a:r>
                  <a:rPr lang="en-US" sz="1100" b="1" dirty="0">
                    <a:solidFill>
                      <a:srgbClr val="0000FF"/>
                    </a:solidFill>
                    <a:latin typeface="Consolas" panose="020B0609020204030204" pitchFamily="49" charset="0"/>
                  </a:rPr>
                  <a:t>) override;</a:t>
                </a:r>
              </a:p>
              <a:p>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bool </a:t>
                </a:r>
                <a:r>
                  <a:rPr lang="en-US" sz="1100" b="1" dirty="0">
                    <a:solidFill>
                      <a:srgbClr val="880000"/>
                    </a:solidFill>
                    <a:latin typeface="Consolas" panose="020B0609020204030204" pitchFamily="49" charset="0"/>
                  </a:rPr>
                  <a:t>Initialize</a:t>
                </a:r>
                <a:r>
                  <a:rPr lang="en-US" sz="1100" b="1" dirty="0">
                    <a:solidFill>
                      <a:srgbClr val="0000FF"/>
                    </a:solidFill>
                    <a:latin typeface="Consolas" panose="020B0609020204030204" pitchFamily="49" charset="0"/>
                  </a:rPr>
                  <a:t>(double </a:t>
                </a:r>
                <a:r>
                  <a:rPr lang="en-US" sz="1100" b="1" dirty="0" err="1" smtClean="0">
                    <a:solidFill>
                      <a:srgbClr val="000080"/>
                    </a:solidFill>
                    <a:latin typeface="Consolas" panose="020B0609020204030204" pitchFamily="49" charset="0"/>
                  </a:rPr>
                  <a:t>aSimTime</a:t>
                </a:r>
                <a:r>
                  <a:rPr lang="en-US" sz="1100" b="1" dirty="0">
                    <a:solidFill>
                      <a:srgbClr val="0000FF"/>
                    </a:solidFill>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FF"/>
                    </a:solidFill>
                    <a:latin typeface="Consolas" panose="020B0609020204030204" pitchFamily="49" charset="0"/>
                  </a:rPr>
                  <a:t> </a:t>
                </a:r>
                <a:r>
                  <a:rPr lang="en-US" sz="1100" b="1" dirty="0" smtClean="0">
                    <a:solidFill>
                      <a:srgbClr val="0000FF"/>
                    </a:solidFill>
                    <a:latin typeface="Consolas" panose="020B0609020204030204" pitchFamily="49" charset="0"/>
                  </a:rPr>
                  <a:t> </a:t>
                </a:r>
                <a:r>
                  <a:rPr lang="en-US" sz="1100" b="1" dirty="0" err="1" smtClean="0">
                    <a:solidFill>
                      <a:srgbClr val="0000FF"/>
                    </a:solidFill>
                    <a:latin typeface="Consolas" panose="020B0609020204030204" pitchFamily="49" charset="0"/>
                  </a:rPr>
                  <a:t>WsfWeaponEngagement</a:t>
                </a:r>
                <a:r>
                  <a:rPr lang="en-US" sz="1100" b="1" dirty="0">
                    <a:solidFill>
                      <a:srgbClr val="0000FF"/>
                    </a:solidFill>
                    <a:latin typeface="Consolas" panose="020B0609020204030204" pitchFamily="49" charset="0"/>
                  </a:rPr>
                  <a:t>* </a:t>
                </a:r>
                <a:endParaRPr lang="en-US" sz="1100" b="1" dirty="0" smtClean="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a:t>
                </a:r>
                <a:r>
                  <a:rPr lang="en-US" sz="1100" b="1" dirty="0" smtClean="0">
                    <a:solidFill>
                      <a:srgbClr val="0000FF"/>
                    </a:solidFill>
                    <a:latin typeface="Consolas" panose="020B0609020204030204" pitchFamily="49" charset="0"/>
                  </a:rPr>
                  <a:t>                                   </a:t>
                </a:r>
                <a:r>
                  <a:rPr lang="en-US" sz="1100" b="1" dirty="0" err="1" smtClean="0">
                    <a:solidFill>
                      <a:srgbClr val="000080"/>
                    </a:solidFill>
                    <a:latin typeface="Consolas" panose="020B0609020204030204" pitchFamily="49" charset="0"/>
                  </a:rPr>
                  <a:t>aEngagementPtr</a:t>
                </a:r>
                <a:r>
                  <a:rPr lang="en-US" sz="1100" b="1" dirty="0">
                    <a:solidFill>
                      <a:srgbClr val="0000FF"/>
                    </a:solidFill>
                    <a:latin typeface="Consolas" panose="020B0609020204030204" pitchFamily="49" charset="0"/>
                  </a:rPr>
                  <a:t>) override;</a:t>
                </a:r>
              </a:p>
              <a:p>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protected</a:t>
                </a:r>
                <a:r>
                  <a:rPr lang="en-US" sz="1100" b="1" dirty="0" smtClean="0">
                    <a:solidFill>
                      <a:srgbClr val="0000FF"/>
                    </a:solidFill>
                    <a:latin typeface="Consolas" panose="020B0609020204030204" pitchFamily="49" charset="0"/>
                  </a:rPr>
                  <a:t>:</a:t>
                </a:r>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void </a:t>
                </a:r>
                <a:r>
                  <a:rPr lang="en-US" sz="1100" b="1" dirty="0" err="1">
                    <a:solidFill>
                      <a:srgbClr val="880000"/>
                    </a:solidFill>
                    <a:latin typeface="Consolas" panose="020B0609020204030204" pitchFamily="49" charset="0"/>
                  </a:rPr>
                  <a:t>ApplyEffectTo</a:t>
                </a:r>
                <a:r>
                  <a:rPr lang="en-US" sz="1100" b="1" dirty="0">
                    <a:solidFill>
                      <a:srgbClr val="0000FF"/>
                    </a:solidFill>
                    <a:latin typeface="Consolas" panose="020B0609020204030204" pitchFamily="49" charset="0"/>
                  </a:rPr>
                  <a:t>(double       </a:t>
                </a:r>
                <a:r>
                  <a:rPr lang="en-US" sz="1100" b="1" dirty="0" err="1">
                    <a:solidFill>
                      <a:srgbClr val="000080"/>
                    </a:solidFill>
                    <a:latin typeface="Consolas" panose="020B0609020204030204" pitchFamily="49" charset="0"/>
                  </a:rPr>
                  <a:t>aSimTime</a:t>
                </a:r>
                <a:r>
                  <a:rPr lang="en-US" sz="1100" b="1" dirty="0">
                    <a:solidFill>
                      <a:srgbClr val="0000FF"/>
                    </a:solidFill>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WsfPlatform</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aTargetPtr</a:t>
                </a:r>
                <a:r>
                  <a:rPr lang="en-US" sz="1100" b="1" dirty="0">
                    <a:solidFill>
                      <a:srgbClr val="0000FF"/>
                    </a:solidFill>
                    <a:latin typeface="Consolas" panose="020B0609020204030204" pitchFamily="49" charset="0"/>
                  </a:rPr>
                  <a:t>) override</a:t>
                </a:r>
                <a:r>
                  <a:rPr lang="en-US" sz="1100" b="1" dirty="0" smtClean="0">
                    <a:solidFill>
                      <a:srgbClr val="0000FF"/>
                    </a:solidFill>
                    <a:latin typeface="Consolas" panose="020B0609020204030204" pitchFamily="49" charset="0"/>
                  </a:rPr>
                  <a:t>;</a:t>
                </a:r>
              </a:p>
              <a:p>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endParaRPr lang="en-US" sz="1100" b="1" dirty="0">
                  <a:solidFill>
                    <a:srgbClr val="000000"/>
                  </a:solidFill>
                  <a:latin typeface="Consolas" panose="020B0609020204030204" pitchFamily="49" charset="0"/>
                </a:endParaRPr>
              </a:p>
            </p:txBody>
          </p:sp>
        </mc:Choice>
        <mc:Fallback xmlns="">
          <p:sp>
            <p:nvSpPr>
              <p:cNvPr id="3" name="Rectangle 2"/>
              <p:cNvSpPr>
                <a:spLocks noRot="1" noChangeAspect="1" noMove="1" noResize="1" noEditPoints="1" noAdjustHandles="1" noChangeArrowheads="1" noChangeShapeType="1" noTextEdit="1"/>
              </p:cNvSpPr>
              <p:nvPr/>
            </p:nvSpPr>
            <p:spPr>
              <a:xfrm>
                <a:off x="0" y="1143000"/>
                <a:ext cx="4953000" cy="46935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724400" y="1143000"/>
                <a:ext cx="4953000" cy="2431435"/>
              </a:xfrm>
              <a:prstGeom prst="rect">
                <a:avLst/>
              </a:prstGeom>
            </p:spPr>
            <p:txBody>
              <a:bodyPr wrap="square">
                <a:spAutoFit/>
              </a:bodyPr>
              <a:lstStyle/>
              <a:p>
                <a:r>
                  <a:rPr lang="en-US" sz="1100" b="1" dirty="0">
                    <a:solidFill>
                      <a:srgbClr val="000000"/>
                    </a:solidFill>
                    <a:ea typeface="Cambria Math" panose="02040503050406030204" pitchFamily="18" charset="0"/>
                  </a:rPr>
                  <a:t> </a:t>
                </a:r>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endParaRPr lang="en-US" sz="1100" b="1" dirty="0" smtClean="0">
                  <a:solidFill>
                    <a:srgbClr val="000000"/>
                  </a:solidFill>
                  <a:latin typeface="Consolas" panose="020B0609020204030204" pitchFamily="49" charset="0"/>
                </a:endParaRPr>
              </a:p>
              <a:p>
                <a:r>
                  <a:rPr lang="en-US" sz="1100" b="1" dirty="0">
                    <a:solidFill>
                      <a:srgbClr val="0000FF"/>
                    </a:solidFill>
                    <a:latin typeface="Consolas" panose="020B0609020204030204" pitchFamily="49" charset="0"/>
                  </a:rPr>
                  <a:t> private</a:t>
                </a:r>
                <a:r>
                  <a:rPr lang="en-US" sz="1100" b="1" dirty="0">
                    <a:latin typeface="Consolas" panose="020B0609020204030204" pitchFamily="49" charset="0"/>
                  </a:rPr>
                  <a:t>:</a:t>
                </a:r>
              </a:p>
              <a:p>
                <a:r>
                  <a:rPr lang="en-US" sz="1100" b="1" dirty="0">
                    <a:solidFill>
                      <a:srgbClr val="006600"/>
                    </a:solidFill>
                    <a:latin typeface="Consolas" panose="020B0609020204030204" pitchFamily="49" charset="0"/>
                  </a:rPr>
                  <a:t>      //! For each second of beam on target, the shield </a:t>
                </a:r>
                <a:endParaRPr lang="en-US" sz="1100" b="1" dirty="0" smtClean="0">
                  <a:solidFill>
                    <a:srgbClr val="006600"/>
                  </a:solidFill>
                  <a:latin typeface="Consolas" panose="020B0609020204030204" pitchFamily="49" charset="0"/>
                </a:endParaRPr>
              </a:p>
              <a:p>
                <a:r>
                  <a:rPr lang="en-US" sz="1100" b="1" dirty="0">
                    <a:solidFill>
                      <a:srgbClr val="006600"/>
                    </a:solidFill>
                    <a:latin typeface="Consolas" panose="020B0609020204030204" pitchFamily="49" charset="0"/>
                  </a:rPr>
                  <a:t> </a:t>
                </a:r>
                <a:r>
                  <a:rPr lang="en-US" sz="1100" b="1" dirty="0" smtClean="0">
                    <a:solidFill>
                      <a:srgbClr val="006600"/>
                    </a:solidFill>
                    <a:latin typeface="Consolas" panose="020B0609020204030204" pitchFamily="49" charset="0"/>
                  </a:rPr>
                  <a:t>     //! is </a:t>
                </a:r>
                <a:r>
                  <a:rPr lang="en-US" sz="1100" b="1" dirty="0">
                    <a:solidFill>
                      <a:srgbClr val="006600"/>
                    </a:solidFill>
                    <a:latin typeface="Consolas" panose="020B0609020204030204" pitchFamily="49" charset="0"/>
                  </a:rPr>
                  <a:t>reduced by this amount</a:t>
                </a:r>
              </a:p>
              <a:p>
                <a:r>
                  <a:rPr lang="en-US" sz="1100" b="1" dirty="0">
                    <a:solidFill>
                      <a:srgbClr val="0000FF"/>
                    </a:solidFill>
                    <a:latin typeface="Consolas" panose="020B0609020204030204" pitchFamily="49" charset="0"/>
                  </a:rPr>
                  <a:t>      double   </a:t>
                </a:r>
                <a:r>
                  <a:rPr lang="en-US" sz="1100" b="1" dirty="0" err="1">
                    <a:solidFill>
                      <a:srgbClr val="000080"/>
                    </a:solidFill>
                    <a:latin typeface="Consolas" panose="020B0609020204030204" pitchFamily="49" charset="0"/>
                  </a:rPr>
                  <a:t>mShieldDamageRate</a:t>
                </a:r>
                <a:r>
                  <a:rPr lang="en-US" sz="1100" b="1" dirty="0">
                    <a:solidFill>
                      <a:srgbClr val="0000FF"/>
                    </a:solidFill>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a:solidFill>
                      <a:srgbClr val="006600"/>
                    </a:solidFill>
                    <a:latin typeface="Consolas" panose="020B0609020204030204" pitchFamily="49" charset="0"/>
                  </a:rPr>
                  <a:t>      //! Once the shield is gone, the armor is reduced </a:t>
                </a:r>
                <a:endParaRPr lang="en-US" sz="1100" b="1" dirty="0" smtClean="0">
                  <a:solidFill>
                    <a:srgbClr val="006600"/>
                  </a:solidFill>
                  <a:latin typeface="Consolas" panose="020B0609020204030204" pitchFamily="49" charset="0"/>
                </a:endParaRPr>
              </a:p>
              <a:p>
                <a:r>
                  <a:rPr lang="en-US" sz="1100" b="1" dirty="0">
                    <a:solidFill>
                      <a:srgbClr val="006600"/>
                    </a:solidFill>
                    <a:latin typeface="Consolas" panose="020B0609020204030204" pitchFamily="49" charset="0"/>
                  </a:rPr>
                  <a:t> </a:t>
                </a:r>
                <a:r>
                  <a:rPr lang="en-US" sz="1100" b="1" dirty="0" smtClean="0">
                    <a:solidFill>
                      <a:srgbClr val="006600"/>
                    </a:solidFill>
                    <a:latin typeface="Consolas" panose="020B0609020204030204" pitchFamily="49" charset="0"/>
                  </a:rPr>
                  <a:t>     //! by </a:t>
                </a:r>
                <a:r>
                  <a:rPr lang="en-US" sz="1100" b="1" dirty="0">
                    <a:solidFill>
                      <a:srgbClr val="006600"/>
                    </a:solidFill>
                    <a:latin typeface="Consolas" panose="020B0609020204030204" pitchFamily="49" charset="0"/>
                  </a:rPr>
                  <a:t>this amount.</a:t>
                </a:r>
              </a:p>
              <a:p>
                <a:r>
                  <a:rPr lang="en-US" sz="1100" b="1" dirty="0">
                    <a:solidFill>
                      <a:srgbClr val="0000FF"/>
                    </a:solidFill>
                    <a:latin typeface="Consolas" panose="020B0609020204030204" pitchFamily="49" charset="0"/>
                  </a:rPr>
                  <a:t>      double   </a:t>
                </a:r>
                <a:r>
                  <a:rPr lang="en-US" sz="1100" b="1" dirty="0" err="1">
                    <a:solidFill>
                      <a:srgbClr val="000080"/>
                    </a:solidFill>
                    <a:latin typeface="Consolas" panose="020B0609020204030204" pitchFamily="49" charset="0"/>
                  </a:rPr>
                  <a:t>mArmorDamageRate</a:t>
                </a:r>
                <a:r>
                  <a:rPr lang="en-US" sz="1100" b="1" dirty="0">
                    <a:solidFill>
                      <a:srgbClr val="0000FF"/>
                    </a:solidFill>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a:solidFill>
                      <a:srgbClr val="006600"/>
                    </a:solidFill>
                    <a:latin typeface="Consolas" panose="020B0609020204030204" pitchFamily="49" charset="0"/>
                  </a:rPr>
                  <a:t>      //! The last time we applied damage to the target</a:t>
                </a:r>
              </a:p>
              <a:p>
                <a:r>
                  <a:rPr lang="en-US" sz="1100" b="1" dirty="0">
                    <a:solidFill>
                      <a:srgbClr val="0000FF"/>
                    </a:solidFill>
                    <a:latin typeface="Consolas" panose="020B0609020204030204" pitchFamily="49" charset="0"/>
                  </a:rPr>
                  <a:t>      double   </a:t>
                </a:r>
                <a:r>
                  <a:rPr lang="en-US" sz="1100" b="1" dirty="0" err="1">
                    <a:solidFill>
                      <a:srgbClr val="000080"/>
                    </a:solidFill>
                    <a:latin typeface="Consolas" panose="020B0609020204030204" pitchFamily="49" charset="0"/>
                  </a:rPr>
                  <a:t>mLastUpdateTime</a:t>
                </a:r>
                <a:r>
                  <a:rPr lang="en-US" sz="1100" b="1" dirty="0">
                    <a:solidFill>
                      <a:srgbClr val="0000FF"/>
                    </a:solidFill>
                    <a:latin typeface="Consolas" panose="020B0609020204030204" pitchFamily="49" charset="0"/>
                  </a:rPr>
                  <a:t>;</a:t>
                </a:r>
              </a:p>
              <a:p>
                <a:r>
                  <a:rPr lang="en-US" sz="1100" b="1" dirty="0">
                    <a:latin typeface="Consolas" panose="020B0609020204030204" pitchFamily="49" charset="0"/>
                  </a:rPr>
                  <a:t>};</a:t>
                </a:r>
                <a:endParaRPr lang="en-US" sz="1100" b="1" dirty="0"/>
              </a:p>
            </p:txBody>
          </p:sp>
        </mc:Choice>
        <mc:Fallback xmlns="">
          <p:sp>
            <p:nvSpPr>
              <p:cNvPr id="6" name="Rectangle 5"/>
              <p:cNvSpPr>
                <a:spLocks noRot="1" noChangeAspect="1" noMove="1" noResize="1" noEditPoints="1" noAdjustHandles="1" noChangeArrowheads="1" noChangeShapeType="1" noTextEdit="1"/>
              </p:cNvSpPr>
              <p:nvPr/>
            </p:nvSpPr>
            <p:spPr>
              <a:xfrm>
                <a:off x="4724400" y="1143000"/>
                <a:ext cx="4953000" cy="2431435"/>
              </a:xfrm>
              <a:prstGeom prst="rect">
                <a:avLst/>
              </a:prstGeom>
              <a:blipFill>
                <a:blip r:embed="rId3"/>
                <a:stretch>
                  <a:fillRect b="-754"/>
                </a:stretch>
              </a:blipFill>
            </p:spPr>
            <p:txBody>
              <a:bodyPr/>
              <a:lstStyle/>
              <a:p>
                <a:r>
                  <a:rPr lang="en-US">
                    <a:noFill/>
                  </a:rPr>
                  <a:t> </a:t>
                </a:r>
              </a:p>
            </p:txBody>
          </p:sp>
        </mc:Fallback>
      </mc:AlternateContent>
      <p:cxnSp>
        <p:nvCxnSpPr>
          <p:cNvPr id="5" name="Straight Connector 4"/>
          <p:cNvCxnSpPr/>
          <p:nvPr/>
        </p:nvCxnSpPr>
        <p:spPr>
          <a:xfrm flipV="1">
            <a:off x="4800600" y="1143000"/>
            <a:ext cx="0" cy="530914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2151" y="5056101"/>
            <a:ext cx="4549628" cy="578224"/>
          </a:xfrm>
          <a:prstGeom prst="rect">
            <a:avLst/>
          </a:prstGeom>
          <a:noFill/>
          <a:ln w="19050">
            <a:solidFill>
              <a:srgbClr val="A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867097" y="1168754"/>
            <a:ext cx="1906509" cy="230142"/>
          </a:xfrm>
          <a:prstGeom prst="rect">
            <a:avLst/>
          </a:prstGeom>
          <a:noFill/>
          <a:ln w="19050">
            <a:solidFill>
              <a:srgbClr val="A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153361" y="1655117"/>
            <a:ext cx="3990639" cy="1750000"/>
          </a:xfrm>
          <a:prstGeom prst="rect">
            <a:avLst/>
          </a:prstGeom>
          <a:noFill/>
          <a:ln w="19050">
            <a:solidFill>
              <a:srgbClr val="A00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7523945"/>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smtClean="0"/>
              <a:t>ApplyEffectTo</a:t>
            </a:r>
            <a:endParaRPr lang="en-US" dirty="0"/>
          </a:p>
        </p:txBody>
      </p:sp>
      <p:sp>
        <p:nvSpPr>
          <p:cNvPr id="4" name="Content Placeholder 3"/>
          <p:cNvSpPr>
            <a:spLocks noGrp="1"/>
          </p:cNvSpPr>
          <p:nvPr>
            <p:ph idx="1"/>
          </p:nvPr>
        </p:nvSpPr>
        <p:spPr>
          <a:xfrm>
            <a:off x="457200" y="1257301"/>
            <a:ext cx="8229600" cy="4868866"/>
          </a:xfrm>
        </p:spPr>
        <p:txBody>
          <a:bodyPr>
            <a:normAutofit fontScale="85000" lnSpcReduction="20000"/>
          </a:bodyPr>
          <a:lstStyle/>
          <a:p>
            <a:r>
              <a:rPr lang="en-US" b="0" dirty="0" smtClean="0"/>
              <a:t>In</a:t>
            </a:r>
            <a:r>
              <a:rPr lang="en-US" dirty="0" smtClean="0"/>
              <a:t> </a:t>
            </a:r>
            <a:r>
              <a:rPr lang="en-US" dirty="0" err="1" smtClean="0"/>
              <a:t>WsfWeaponEffects</a:t>
            </a:r>
            <a:r>
              <a:rPr lang="en-US" b="0" dirty="0" smtClean="0"/>
              <a:t>::</a:t>
            </a:r>
            <a:r>
              <a:rPr lang="en-US" dirty="0" err="1" smtClean="0"/>
              <a:t>ApplyEffectTo</a:t>
            </a:r>
            <a:endParaRPr lang="en-US" dirty="0" smtClean="0"/>
          </a:p>
          <a:p>
            <a:pPr lvl="1"/>
            <a:r>
              <a:rPr lang="en-US" b="0" dirty="0" smtClean="0"/>
              <a:t>Damage to a platform is applied as follows:</a:t>
            </a:r>
          </a:p>
          <a:p>
            <a:pPr lvl="2"/>
            <a:r>
              <a:rPr lang="en-US" b="0" dirty="0" smtClean="0"/>
              <a:t>If the platform is indestructible, </a:t>
            </a:r>
          </a:p>
          <a:p>
            <a:pPr lvl="3"/>
            <a:r>
              <a:rPr lang="en-US" b="0" dirty="0" smtClean="0"/>
              <a:t>a continually applied logarithmically decaying amount of damage (based upon the PK constraint) is applied to the platform, but it is never killed</a:t>
            </a:r>
          </a:p>
          <a:p>
            <a:pPr lvl="2"/>
            <a:r>
              <a:rPr lang="en-US" b="0" dirty="0"/>
              <a:t>If the platform is </a:t>
            </a:r>
            <a:r>
              <a:rPr lang="en-US" b="0" dirty="0" smtClean="0"/>
              <a:t>destructible </a:t>
            </a:r>
          </a:p>
          <a:p>
            <a:pPr lvl="3"/>
            <a:r>
              <a:rPr lang="en-US" b="0" dirty="0" smtClean="0"/>
              <a:t>A random number determining the amount of damage is calculated, and either the platform is killed (if the random number is less than the Probability of a Kill) or no damage is applied at all</a:t>
            </a:r>
          </a:p>
          <a:p>
            <a:r>
              <a:rPr lang="en-US" b="0" dirty="0" smtClean="0"/>
              <a:t>In</a:t>
            </a:r>
            <a:r>
              <a:rPr lang="en-US" dirty="0" smtClean="0"/>
              <a:t> </a:t>
            </a:r>
            <a:r>
              <a:rPr lang="en-US" dirty="0" err="1" smtClean="0"/>
              <a:t>PhaserLethality</a:t>
            </a:r>
            <a:r>
              <a:rPr lang="en-US" b="0" dirty="0" smtClean="0"/>
              <a:t>::</a:t>
            </a:r>
            <a:r>
              <a:rPr lang="en-US" dirty="0" err="1" smtClean="0"/>
              <a:t>ApplyEffectTo</a:t>
            </a:r>
            <a:endParaRPr lang="en-US" dirty="0" smtClean="0"/>
          </a:p>
          <a:p>
            <a:pPr lvl="1"/>
            <a:r>
              <a:rPr lang="en-US" b="0" dirty="0" smtClean="0"/>
              <a:t>Damage to a platform with shields is applied to:</a:t>
            </a:r>
          </a:p>
          <a:p>
            <a:pPr lvl="2"/>
            <a:r>
              <a:rPr lang="en-US" b="0" dirty="0" smtClean="0"/>
              <a:t>The shields first, reducing the amount of shields by an increment, until it is 0</a:t>
            </a:r>
          </a:p>
          <a:p>
            <a:pPr lvl="2"/>
            <a:r>
              <a:rPr lang="en-US" b="0" dirty="0" smtClean="0"/>
              <a:t>Once the shields are reduced to 0, damage is applied to the platform’s armor by an increment, until it is 0</a:t>
            </a:r>
          </a:p>
          <a:p>
            <a:pPr lvl="2"/>
            <a:r>
              <a:rPr lang="en-US" b="0" dirty="0" smtClean="0"/>
              <a:t>Once the armor is reduced to 0, the platform is killed </a:t>
            </a:r>
            <a:endParaRPr lang="en-US" b="0" dirty="0"/>
          </a:p>
        </p:txBody>
      </p:sp>
    </p:spTree>
    <p:extLst>
      <p:ext uri="{BB962C8B-B14F-4D97-AF65-F5344CB8AC3E}">
        <p14:creationId xmlns:p14="http://schemas.microsoft.com/office/powerpoint/2010/main" val="41620060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2 — Task 1</a:t>
            </a:r>
            <a:endParaRPr lang="en-US" dirty="0"/>
          </a:p>
        </p:txBody>
      </p:sp>
      <p:sp>
        <p:nvSpPr>
          <p:cNvPr id="3" name="Content Placeholder 2"/>
          <p:cNvSpPr>
            <a:spLocks noGrp="1"/>
          </p:cNvSpPr>
          <p:nvPr>
            <p:ph idx="1"/>
          </p:nvPr>
        </p:nvSpPr>
        <p:spPr>
          <a:xfrm>
            <a:off x="457200" y="1364877"/>
            <a:ext cx="8229600" cy="2474258"/>
          </a:xfrm>
        </p:spPr>
        <p:txBody>
          <a:bodyPr>
            <a:normAutofit fontScale="85000" lnSpcReduction="10000"/>
          </a:bodyPr>
          <a:lstStyle/>
          <a:p>
            <a:pPr marL="226473" indent="0">
              <a:buNone/>
              <a:tabLst>
                <a:tab pos="7772400" algn="r"/>
              </a:tabLst>
            </a:pPr>
            <a:r>
              <a:rPr lang="en-US" b="0" dirty="0" smtClean="0"/>
              <a:t>In file </a:t>
            </a:r>
            <a:r>
              <a:rPr lang="en-US" dirty="0" smtClean="0"/>
              <a:t>PhaserWeapon</a:t>
            </a:r>
            <a:r>
              <a:rPr lang="en-US" b="0" dirty="0" smtClean="0"/>
              <a:t>.</a:t>
            </a:r>
            <a:r>
              <a:rPr lang="en-US" dirty="0" smtClean="0"/>
              <a:t>hpp</a:t>
            </a:r>
          </a:p>
          <a:p>
            <a:pPr>
              <a:tabLst>
                <a:tab pos="7772400" algn="r"/>
              </a:tabLst>
            </a:pPr>
            <a:r>
              <a:rPr lang="en-US" b="0" dirty="0" smtClean="0"/>
              <a:t>Add member variables to the </a:t>
            </a:r>
            <a:r>
              <a:rPr lang="en-US" b="1" dirty="0" err="1" smtClean="0"/>
              <a:t>PhaserWeapon</a:t>
            </a:r>
            <a:r>
              <a:rPr lang="en-US" b="1" dirty="0" smtClean="0"/>
              <a:t>::</a:t>
            </a:r>
            <a:r>
              <a:rPr lang="en-US" b="1" dirty="0" err="1" smtClean="0"/>
              <a:t>FireUpdateEvent</a:t>
            </a:r>
            <a:r>
              <a:rPr lang="en-US" b="1" dirty="0" smtClean="0"/>
              <a:t> </a:t>
            </a:r>
            <a:r>
              <a:rPr lang="en-US" b="0" dirty="0" smtClean="0"/>
              <a:t>class to store the following:</a:t>
            </a:r>
            <a:endParaRPr lang="en-US" i="1" dirty="0" smtClean="0"/>
          </a:p>
          <a:p>
            <a:pPr lvl="1">
              <a:tabLst>
                <a:tab pos="7772400" algn="r"/>
              </a:tabLst>
            </a:pPr>
            <a:r>
              <a:rPr lang="en-US" b="0" dirty="0" smtClean="0"/>
              <a:t>The fire time left (double)</a:t>
            </a:r>
          </a:p>
          <a:p>
            <a:pPr lvl="1">
              <a:tabLst>
                <a:tab pos="7772400" algn="r"/>
              </a:tabLst>
            </a:pPr>
            <a:r>
              <a:rPr lang="en-US" sz="2000" b="0" dirty="0" smtClean="0"/>
              <a:t>Platform index of entity holding the track (</a:t>
            </a:r>
            <a:r>
              <a:rPr lang="en-US" sz="2000" b="0" dirty="0" err="1" smtClean="0"/>
              <a:t>int</a:t>
            </a:r>
            <a:r>
              <a:rPr lang="en-US" sz="2000" b="0" dirty="0" smtClean="0"/>
              <a:t>)</a:t>
            </a:r>
            <a:endParaRPr lang="en-US" sz="2000" b="0" i="1" dirty="0" smtClean="0"/>
          </a:p>
          <a:p>
            <a:pPr lvl="1">
              <a:tabLst>
                <a:tab pos="7772400" algn="r"/>
              </a:tabLst>
            </a:pPr>
            <a:r>
              <a:rPr lang="en-US" sz="2000" b="0" dirty="0" smtClean="0"/>
              <a:t>The weapon pointer (</a:t>
            </a:r>
            <a:r>
              <a:rPr lang="en-US" sz="2000" b="0" dirty="0" err="1" smtClean="0"/>
              <a:t>PhaserWeapon</a:t>
            </a:r>
            <a:r>
              <a:rPr lang="en-US" sz="2000" b="0" dirty="0" smtClean="0"/>
              <a:t>*)</a:t>
            </a:r>
          </a:p>
          <a:p>
            <a:pPr lvl="1">
              <a:tabLst>
                <a:tab pos="7772400" algn="r"/>
              </a:tabLst>
            </a:pPr>
            <a:r>
              <a:rPr lang="en-US" sz="2000" b="0" dirty="0" smtClean="0"/>
              <a:t>The target </a:t>
            </a:r>
            <a:r>
              <a:rPr lang="en-US" b="0" dirty="0" smtClean="0"/>
              <a:t>name (</a:t>
            </a:r>
            <a:r>
              <a:rPr lang="en-US" b="0" dirty="0" err="1" smtClean="0"/>
              <a:t>WsfStringId</a:t>
            </a:r>
            <a:r>
              <a:rPr lang="en-US" b="0" dirty="0" smtClean="0"/>
              <a:t>)</a:t>
            </a:r>
            <a:r>
              <a:rPr lang="en-US" sz="2000" dirty="0" smtClean="0"/>
              <a:t>	</a:t>
            </a:r>
            <a:endParaRPr lang="en-US" dirty="0"/>
          </a:p>
        </p:txBody>
      </p:sp>
    </p:spTree>
    <p:extLst>
      <p:ext uri="{BB962C8B-B14F-4D97-AF65-F5344CB8AC3E}">
        <p14:creationId xmlns:p14="http://schemas.microsoft.com/office/powerpoint/2010/main" val="1100401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p:cNvSpPr>
            <a:spLocks noChangeArrowheads="1"/>
          </p:cNvSpPr>
          <p:nvPr/>
        </p:nvSpPr>
        <p:spPr bwMode="auto">
          <a:xfrm>
            <a:off x="1060622" y="3733800"/>
            <a:ext cx="4730578" cy="914399"/>
          </a:xfrm>
          <a:prstGeom prst="rect">
            <a:avLst/>
          </a:prstGeom>
          <a:solidFill>
            <a:srgbClr val="FFF0F0">
              <a:alpha val="50000"/>
            </a:srgbClr>
          </a:solidFill>
          <a:ln w="1905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2 — Task 1 Solution</a:t>
            </a:r>
            <a:br>
              <a:rPr lang="en-US" dirty="0" smtClean="0"/>
            </a:br>
            <a:r>
              <a:rPr lang="en-US" sz="2000" b="0" dirty="0" smtClean="0">
                <a:solidFill>
                  <a:srgbClr val="0000FF"/>
                </a:solidFill>
              </a:rPr>
              <a:t>PhaserWeapon.hpp</a:t>
            </a:r>
            <a:endParaRPr lang="en-US" b="0" dirty="0">
              <a:solidFill>
                <a:srgbClr val="0000FF"/>
              </a:solidFill>
            </a:endParaRPr>
          </a:p>
        </p:txBody>
      </p:sp>
      <p:sp>
        <p:nvSpPr>
          <p:cNvPr id="6" name="Rectangle 5"/>
          <p:cNvSpPr/>
          <p:nvPr/>
        </p:nvSpPr>
        <p:spPr>
          <a:xfrm>
            <a:off x="1066800" y="2209800"/>
            <a:ext cx="4724400" cy="2970044"/>
          </a:xfrm>
          <a:prstGeom prst="rect">
            <a:avLst/>
          </a:prstGeom>
        </p:spPr>
        <p:txBody>
          <a:bodyPr wrap="square">
            <a:spAutoFit/>
          </a:bodyPr>
          <a:lstStyle/>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b="1" dirty="0" smtClean="0">
                <a:solidFill>
                  <a:srgbClr val="0000FF"/>
                </a:solidFill>
                <a:latin typeface="Consolas" panose="020B0609020204030204" pitchFamily="49" charset="0"/>
              </a:rPr>
              <a:t>class</a:t>
            </a:r>
            <a:r>
              <a:rPr lang="en-US" sz="1100" b="1" dirty="0" smtClean="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FireUpdateEvent</a:t>
            </a:r>
            <a:r>
              <a:rPr lang="en-US" sz="1100" b="1" dirty="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public</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WsfEvent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public</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FireUpdateEvent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FireUpdateEvent</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noexcept</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override</a:t>
            </a:r>
            <a:r>
              <a:rPr lang="en-US" sz="1100" b="1" dirty="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default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EventDisposition</a:t>
            </a:r>
            <a:r>
              <a:rPr lang="en-US" sz="1100" b="1" dirty="0">
                <a:solidFill>
                  <a:srgbClr val="000000"/>
                </a:solidFill>
                <a:latin typeface="Consolas" panose="020B0609020204030204" pitchFamily="49" charset="0"/>
              </a:rPr>
              <a:t> </a:t>
            </a:r>
            <a:r>
              <a:rPr lang="en-US" sz="1100" b="1" dirty="0">
                <a:solidFill>
                  <a:srgbClr val="880000"/>
                </a:solidFill>
                <a:latin typeface="Consolas" panose="020B0609020204030204" pitchFamily="49" charset="0"/>
              </a:rPr>
              <a:t>Execute</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override</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2 TASK 1</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mFireTimeLeft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i="1" dirty="0" err="1">
                <a:solidFill>
                  <a:srgbClr val="0000FF"/>
                </a:solidFill>
                <a:latin typeface="Consolas" panose="020B0609020204030204" pitchFamily="49" charset="0"/>
              </a:rPr>
              <a:t>size_t</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mPlatformIndex</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PhaserWeapon</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mWeaponPtr</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WsfStringId</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mTargetName</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bool</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mComplete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endParaRPr lang="en-US" sz="1100" b="1" dirty="0"/>
          </a:p>
        </p:txBody>
      </p:sp>
    </p:spTree>
    <p:extLst>
      <p:ext uri="{BB962C8B-B14F-4D97-AF65-F5344CB8AC3E}">
        <p14:creationId xmlns:p14="http://schemas.microsoft.com/office/powerpoint/2010/main" val="28833007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925" y="333675"/>
            <a:ext cx="6629400" cy="1143000"/>
          </a:xfrm>
        </p:spPr>
        <p:txBody>
          <a:bodyPr/>
          <a:lstStyle/>
          <a:p>
            <a:r>
              <a:rPr lang="en-US" dirty="0" smtClean="0"/>
              <a:t>Weapons in the AFSIM </a:t>
            </a:r>
            <a:r>
              <a:rPr lang="en-US" kern="0" dirty="0"/>
              <a:t>Framework</a:t>
            </a:r>
            <a:r>
              <a:rPr lang="en-US" kern="0" dirty="0">
                <a:solidFill>
                  <a:srgbClr val="0039A6"/>
                </a:solidFill>
              </a:rPr>
              <a:t/>
            </a:r>
            <a:br>
              <a:rPr lang="en-US" kern="0" dirty="0">
                <a:solidFill>
                  <a:srgbClr val="0039A6"/>
                </a:solidFill>
              </a:rPr>
            </a:br>
            <a:endParaRPr lang="en-US" dirty="0"/>
          </a:p>
        </p:txBody>
      </p:sp>
      <p:sp>
        <p:nvSpPr>
          <p:cNvPr id="3" name="Content Placeholder 2"/>
          <p:cNvSpPr>
            <a:spLocks noGrp="1"/>
          </p:cNvSpPr>
          <p:nvPr>
            <p:ph idx="1"/>
          </p:nvPr>
        </p:nvSpPr>
        <p:spPr>
          <a:xfrm>
            <a:off x="389825" y="1135739"/>
            <a:ext cx="8229600" cy="1419076"/>
          </a:xfrm>
        </p:spPr>
        <p:txBody>
          <a:bodyPr>
            <a:normAutofit fontScale="77500" lnSpcReduction="20000"/>
          </a:bodyPr>
          <a:lstStyle/>
          <a:p>
            <a:r>
              <a:rPr lang="en-US" b="0" dirty="0" smtClean="0"/>
              <a:t>AFSIM includes a robust set of weapons options within the basic framework</a:t>
            </a:r>
          </a:p>
          <a:p>
            <a:r>
              <a:rPr lang="en-US" b="0" dirty="0" smtClean="0"/>
              <a:t>Using the C++ architecture, developers can extend classes to create new weapons or new weapon behaviors</a:t>
            </a:r>
          </a:p>
          <a:p>
            <a:endParaRPr lang="en-US" b="0" dirty="0"/>
          </a:p>
        </p:txBody>
      </p:sp>
      <p:sp>
        <p:nvSpPr>
          <p:cNvPr id="6" name="Rectangle 5"/>
          <p:cNvSpPr/>
          <p:nvPr/>
        </p:nvSpPr>
        <p:spPr>
          <a:xfrm>
            <a:off x="441030" y="2667000"/>
            <a:ext cx="8264767" cy="3787930"/>
          </a:xfrm>
          <a:prstGeom prst="rect">
            <a:avLst/>
          </a:prstGeom>
          <a:solidFill>
            <a:srgbClr val="7F7F7F"/>
          </a:solidFill>
          <a:ln>
            <a:noFill/>
          </a:ln>
          <a:scene3d>
            <a:camera prst="orthographicFront"/>
            <a:lightRig rig="threePt" dir="t"/>
          </a:scene3d>
          <a:sp3d>
            <a:bevelT w="279400"/>
          </a:sp3d>
        </p:spPr>
        <p:style>
          <a:lnRef idx="2">
            <a:schemeClr val="accent1">
              <a:shade val="50000"/>
            </a:schemeClr>
          </a:lnRef>
          <a:fillRef idx="1">
            <a:schemeClr val="accent1"/>
          </a:fillRef>
          <a:effectRef idx="0">
            <a:schemeClr val="accent1"/>
          </a:effectRef>
          <a:fontRef idx="minor">
            <a:schemeClr val="lt1"/>
          </a:fontRef>
        </p:style>
        <p:txBody>
          <a:bodyPr tIns="54864" rtlCol="0" anchor="t" anchorCtr="0"/>
          <a:lstStyle/>
          <a:p>
            <a:pPr algn="ctr"/>
            <a:r>
              <a:rPr lang="en-US" sz="1600" b="1" dirty="0" smtClean="0">
                <a:effectLst>
                  <a:outerShdw blurRad="50800" dist="38100" dir="8100000" algn="tr" rotWithShape="0">
                    <a:prstClr val="black">
                      <a:alpha val="40000"/>
                    </a:prstClr>
                  </a:outerShdw>
                </a:effectLst>
                <a:ea typeface="Microsoft Sans Serif" panose="020B0604020202020204" pitchFamily="34" charset="0"/>
                <a:cs typeface="Microsoft Sans Serif" panose="020B0604020202020204" pitchFamily="34" charset="0"/>
              </a:rPr>
              <a:t>AFSIM Framework</a:t>
            </a:r>
            <a:endParaRPr lang="en-US" sz="1600" b="1" dirty="0">
              <a:effectLst>
                <a:outerShdw blurRad="50800" dist="38100" dir="8100000" algn="tr" rotWithShape="0">
                  <a:prstClr val="black">
                    <a:alpha val="40000"/>
                  </a:prstClr>
                </a:outerShdw>
              </a:effectLst>
              <a:ea typeface="Microsoft Sans Serif" panose="020B0604020202020204" pitchFamily="34" charset="0"/>
              <a:cs typeface="Microsoft Sans Serif" panose="020B0604020202020204" pitchFamily="34" charset="0"/>
            </a:endParaRPr>
          </a:p>
        </p:txBody>
      </p:sp>
      <p:sp>
        <p:nvSpPr>
          <p:cNvPr id="8" name="Rectangle 7"/>
          <p:cNvSpPr/>
          <p:nvPr/>
        </p:nvSpPr>
        <p:spPr>
          <a:xfrm>
            <a:off x="673456" y="2961801"/>
            <a:ext cx="4926899" cy="1629624"/>
          </a:xfrm>
          <a:prstGeom prst="rect">
            <a:avLst/>
          </a:prstGeom>
          <a:solidFill>
            <a:srgbClr val="C8A700"/>
          </a:solidFill>
          <a:ln>
            <a:noFill/>
          </a:ln>
          <a:scene3d>
            <a:camera prst="orthographicFront"/>
            <a:lightRig rig="threePt" dir="t"/>
          </a:scene3d>
          <a:sp3d>
            <a:bevelT w="146050" h="4445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effectLst>
                  <a:outerShdw blurRad="50800" dist="38100" dir="8100000" algn="tr" rotWithShape="0">
                    <a:prstClr val="black">
                      <a:alpha val="40000"/>
                    </a:prstClr>
                  </a:outerShdw>
                </a:effectLst>
              </a:rPr>
              <a:t>Infrastructure</a:t>
            </a:r>
            <a:endParaRPr lang="en-US" sz="1400" b="1" dirty="0">
              <a:effectLst>
                <a:outerShdw blurRad="50800" dist="38100" dir="8100000" algn="tr" rotWithShape="0">
                  <a:prstClr val="black">
                    <a:alpha val="40000"/>
                  </a:prstClr>
                </a:outerShdw>
              </a:effectLst>
            </a:endParaRPr>
          </a:p>
        </p:txBody>
      </p:sp>
      <p:sp>
        <p:nvSpPr>
          <p:cNvPr id="9" name="Rectangle 8"/>
          <p:cNvSpPr/>
          <p:nvPr/>
        </p:nvSpPr>
        <p:spPr>
          <a:xfrm>
            <a:off x="670215" y="4691830"/>
            <a:ext cx="7818120" cy="1631244"/>
          </a:xfrm>
          <a:prstGeom prst="rect">
            <a:avLst/>
          </a:prstGeom>
          <a:solidFill>
            <a:srgbClr val="14425D"/>
          </a:solidFill>
          <a:ln>
            <a:noFill/>
          </a:ln>
          <a:scene3d>
            <a:camera prst="orthographicFront"/>
            <a:lightRig rig="threePt" dir="t"/>
          </a:scene3d>
          <a:sp3d>
            <a:bevelT w="146050" h="44450"/>
          </a:sp3d>
        </p:spPr>
        <p:style>
          <a:lnRef idx="2">
            <a:schemeClr val="accent1">
              <a:shade val="50000"/>
            </a:schemeClr>
          </a:lnRef>
          <a:fillRef idx="1">
            <a:schemeClr val="accent1"/>
          </a:fillRef>
          <a:effectRef idx="0">
            <a:schemeClr val="accent1"/>
          </a:effectRef>
          <a:fontRef idx="minor">
            <a:schemeClr val="lt1"/>
          </a:fontRef>
        </p:style>
        <p:txBody>
          <a:bodyPr tIns="82296" rtlCol="0" anchor="t" anchorCtr="0"/>
          <a:lstStyle/>
          <a:p>
            <a:r>
              <a:rPr lang="en-US" sz="1400" b="1" dirty="0" smtClean="0">
                <a:effectLst>
                  <a:outerShdw blurRad="50800" dist="38100" dir="8100000" algn="tr" rotWithShape="0">
                    <a:prstClr val="black">
                      <a:alpha val="40000"/>
                    </a:prstClr>
                  </a:outerShdw>
                </a:effectLst>
              </a:rPr>
              <a:t>Components</a:t>
            </a:r>
            <a:endParaRPr lang="en-US" sz="1400" b="1" dirty="0">
              <a:effectLst>
                <a:outerShdw blurRad="50800" dist="38100" dir="8100000" algn="tr" rotWithShape="0">
                  <a:prstClr val="black">
                    <a:alpha val="40000"/>
                  </a:prstClr>
                </a:outerShdw>
              </a:effectLst>
            </a:endParaRPr>
          </a:p>
        </p:txBody>
      </p:sp>
      <p:sp>
        <p:nvSpPr>
          <p:cNvPr id="10" name="AutoShape 7"/>
          <p:cNvSpPr>
            <a:spLocks noChangeArrowheads="1"/>
          </p:cNvSpPr>
          <p:nvPr/>
        </p:nvSpPr>
        <p:spPr bwMode="auto">
          <a:xfrm>
            <a:off x="822102" y="5016314"/>
            <a:ext cx="6534459" cy="1169169"/>
          </a:xfrm>
          <a:prstGeom prst="rect">
            <a:avLst/>
          </a:prstGeom>
          <a:solidFill>
            <a:srgbClr val="3B6431"/>
          </a:solidFill>
          <a:ln w="12700" algn="ctr">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tIns="82296" anchor="t" anchorCtr="0"/>
          <a:lstStyle/>
          <a:p>
            <a:pPr eaLnBrk="0" fontAlgn="base" hangingPunct="0">
              <a:spcBef>
                <a:spcPct val="0"/>
              </a:spcBef>
              <a:spcAft>
                <a:spcPct val="0"/>
              </a:spcAft>
            </a:pPr>
            <a:r>
              <a:rPr lang="en-US" sz="1200" b="1" dirty="0" smtClean="0">
                <a:solidFill>
                  <a:schemeClr val="bg1"/>
                </a:solidFill>
                <a:effectLst>
                  <a:outerShdw blurRad="50800" dist="38100" dir="8100000" algn="tr" rotWithShape="0">
                    <a:prstClr val="black">
                      <a:alpha val="40000"/>
                    </a:prstClr>
                  </a:outerShdw>
                </a:effectLst>
              </a:rPr>
              <a:t>Platform Components</a:t>
            </a:r>
            <a:endParaRPr lang="en-US" sz="1200" b="1" dirty="0">
              <a:solidFill>
                <a:schemeClr val="bg1"/>
              </a:solidFill>
              <a:effectLst>
                <a:outerShdw blurRad="50800" dist="38100" dir="8100000" algn="tr" rotWithShape="0">
                  <a:prstClr val="black">
                    <a:alpha val="40000"/>
                  </a:prstClr>
                </a:outerShdw>
              </a:effectLst>
            </a:endParaRPr>
          </a:p>
        </p:txBody>
      </p:sp>
      <p:sp>
        <p:nvSpPr>
          <p:cNvPr id="11" name="AutoShape 20"/>
          <p:cNvSpPr>
            <a:spLocks noChangeArrowheads="1"/>
          </p:cNvSpPr>
          <p:nvPr/>
        </p:nvSpPr>
        <p:spPr bwMode="auto">
          <a:xfrm>
            <a:off x="984298" y="3239526"/>
            <a:ext cx="987552" cy="530352"/>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Scenario</a:t>
            </a:r>
            <a:r>
              <a:rPr lang="en-US" sz="1100" b="1" dirty="0">
                <a:solidFill>
                  <a:prstClr val="black"/>
                </a:solidFill>
              </a:rPr>
              <a:t/>
            </a:r>
            <a:br>
              <a:rPr lang="en-US" sz="1100" b="1" dirty="0">
                <a:solidFill>
                  <a:prstClr val="black"/>
                </a:solidFill>
              </a:rPr>
            </a:br>
            <a:r>
              <a:rPr lang="en-US" sz="1100" b="1" dirty="0">
                <a:solidFill>
                  <a:prstClr val="black"/>
                </a:solidFill>
              </a:rPr>
              <a:t>Management</a:t>
            </a:r>
          </a:p>
        </p:txBody>
      </p:sp>
      <p:sp>
        <p:nvSpPr>
          <p:cNvPr id="12" name="AutoShape 21"/>
          <p:cNvSpPr>
            <a:spLocks noChangeArrowheads="1"/>
          </p:cNvSpPr>
          <p:nvPr/>
        </p:nvSpPr>
        <p:spPr bwMode="auto">
          <a:xfrm>
            <a:off x="2139998" y="3239526"/>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Time</a:t>
            </a:r>
            <a:br>
              <a:rPr lang="en-US" sz="1100" b="1" dirty="0">
                <a:solidFill>
                  <a:prstClr val="black"/>
                </a:solidFill>
              </a:rPr>
            </a:br>
            <a:r>
              <a:rPr lang="en-US" sz="1100" b="1" dirty="0">
                <a:solidFill>
                  <a:prstClr val="black"/>
                </a:solidFill>
              </a:rPr>
              <a:t>Management</a:t>
            </a:r>
          </a:p>
        </p:txBody>
      </p:sp>
      <p:sp>
        <p:nvSpPr>
          <p:cNvPr id="13" name="Rectangle 12"/>
          <p:cNvSpPr/>
          <p:nvPr/>
        </p:nvSpPr>
        <p:spPr>
          <a:xfrm>
            <a:off x="5904482" y="2962635"/>
            <a:ext cx="2583851" cy="1629624"/>
          </a:xfrm>
          <a:prstGeom prst="rect">
            <a:avLst/>
          </a:prstGeom>
          <a:solidFill>
            <a:schemeClr val="accent1">
              <a:lumMod val="75000"/>
            </a:schemeClr>
          </a:solidFill>
          <a:ln>
            <a:noFill/>
          </a:ln>
          <a:scene3d>
            <a:camera prst="orthographicFront"/>
            <a:lightRig rig="threePt" dir="t"/>
          </a:scene3d>
          <a:sp3d>
            <a:bevelT w="146050" h="44450"/>
          </a:sp3d>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en-US" sz="1400" b="1" dirty="0" smtClean="0">
                <a:effectLst>
                  <a:outerShdw blurRad="50800" dist="38100" dir="8100000" algn="tr" rotWithShape="0">
                    <a:prstClr val="black">
                      <a:alpha val="40000"/>
                    </a:prstClr>
                  </a:outerShdw>
                </a:effectLst>
              </a:rPr>
              <a:t>Interface</a:t>
            </a:r>
            <a:endParaRPr lang="en-US" sz="1400" b="1" dirty="0">
              <a:effectLst>
                <a:outerShdw blurRad="50800" dist="38100" dir="8100000" algn="tr" rotWithShape="0">
                  <a:prstClr val="black">
                    <a:alpha val="40000"/>
                  </a:prstClr>
                </a:outerShdw>
              </a:effectLst>
            </a:endParaRPr>
          </a:p>
        </p:txBody>
      </p:sp>
      <p:sp>
        <p:nvSpPr>
          <p:cNvPr id="14" name="AutoShape 23"/>
          <p:cNvSpPr>
            <a:spLocks noChangeArrowheads="1"/>
          </p:cNvSpPr>
          <p:nvPr/>
        </p:nvSpPr>
        <p:spPr bwMode="auto">
          <a:xfrm>
            <a:off x="3301615" y="3239526"/>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Event</a:t>
            </a:r>
            <a:r>
              <a:rPr lang="en-US" sz="1100" b="1" dirty="0">
                <a:solidFill>
                  <a:prstClr val="black"/>
                </a:solidFill>
              </a:rPr>
              <a:t/>
            </a:r>
            <a:br>
              <a:rPr lang="en-US" sz="1100" b="1" dirty="0">
                <a:solidFill>
                  <a:prstClr val="black"/>
                </a:solidFill>
              </a:rPr>
            </a:br>
            <a:r>
              <a:rPr lang="en-US" sz="1100" b="1" dirty="0">
                <a:solidFill>
                  <a:prstClr val="black"/>
                </a:solidFill>
              </a:rPr>
              <a:t>Management</a:t>
            </a:r>
          </a:p>
        </p:txBody>
      </p:sp>
      <p:sp>
        <p:nvSpPr>
          <p:cNvPr id="15" name="AutoShape 24"/>
          <p:cNvSpPr>
            <a:spLocks noChangeArrowheads="1"/>
          </p:cNvSpPr>
          <p:nvPr/>
        </p:nvSpPr>
        <p:spPr bwMode="auto">
          <a:xfrm>
            <a:off x="7335110" y="3241865"/>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Distributed</a:t>
            </a:r>
            <a:br>
              <a:rPr lang="en-US" sz="1100" b="1" dirty="0">
                <a:solidFill>
                  <a:prstClr val="black"/>
                </a:solidFill>
              </a:rPr>
            </a:br>
            <a:r>
              <a:rPr lang="en-US" sz="1100" b="1" dirty="0">
                <a:solidFill>
                  <a:prstClr val="black"/>
                </a:solidFill>
              </a:rPr>
              <a:t>Simulation</a:t>
            </a:r>
            <a:br>
              <a:rPr lang="en-US" sz="1100" b="1" dirty="0">
                <a:solidFill>
                  <a:prstClr val="black"/>
                </a:solidFill>
              </a:rPr>
            </a:br>
            <a:r>
              <a:rPr lang="en-US" sz="1100" b="1" dirty="0">
                <a:solidFill>
                  <a:prstClr val="black"/>
                </a:solidFill>
              </a:rPr>
              <a:t>Interfaces</a:t>
            </a:r>
          </a:p>
        </p:txBody>
      </p:sp>
      <p:sp>
        <p:nvSpPr>
          <p:cNvPr id="16" name="AutoShape 25"/>
          <p:cNvSpPr>
            <a:spLocks noChangeArrowheads="1"/>
          </p:cNvSpPr>
          <p:nvPr/>
        </p:nvSpPr>
        <p:spPr bwMode="auto">
          <a:xfrm>
            <a:off x="6179410" y="3241865"/>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Script</a:t>
            </a:r>
            <a:endParaRPr lang="en-US" sz="1100" b="1" dirty="0">
              <a:solidFill>
                <a:prstClr val="black"/>
              </a:solidFill>
            </a:endParaRPr>
          </a:p>
        </p:txBody>
      </p:sp>
      <p:sp>
        <p:nvSpPr>
          <p:cNvPr id="17" name="AutoShape 25"/>
          <p:cNvSpPr>
            <a:spLocks noChangeArrowheads="1"/>
          </p:cNvSpPr>
          <p:nvPr/>
        </p:nvSpPr>
        <p:spPr bwMode="auto">
          <a:xfrm>
            <a:off x="4458144" y="3239526"/>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Geospatial Data</a:t>
            </a:r>
            <a:br>
              <a:rPr lang="en-US" sz="1100" b="1" dirty="0">
                <a:solidFill>
                  <a:prstClr val="black"/>
                </a:solidFill>
              </a:rPr>
            </a:br>
            <a:r>
              <a:rPr lang="en-US" sz="1100" b="1" dirty="0">
                <a:solidFill>
                  <a:prstClr val="black"/>
                </a:solidFill>
              </a:rPr>
              <a:t>Management</a:t>
            </a:r>
          </a:p>
        </p:txBody>
      </p:sp>
      <p:sp>
        <p:nvSpPr>
          <p:cNvPr id="18" name="AutoShape 20"/>
          <p:cNvSpPr>
            <a:spLocks noChangeArrowheads="1"/>
          </p:cNvSpPr>
          <p:nvPr/>
        </p:nvSpPr>
        <p:spPr bwMode="auto">
          <a:xfrm>
            <a:off x="982794" y="3892623"/>
            <a:ext cx="987552" cy="530352"/>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Simulation</a:t>
            </a:r>
            <a:br>
              <a:rPr lang="en-US" sz="1100" b="1" dirty="0">
                <a:solidFill>
                  <a:prstClr val="black"/>
                </a:solidFill>
              </a:rPr>
            </a:br>
            <a:r>
              <a:rPr lang="en-US" sz="1100" b="1" dirty="0">
                <a:solidFill>
                  <a:prstClr val="black"/>
                </a:solidFill>
              </a:rPr>
              <a:t>Management</a:t>
            </a:r>
          </a:p>
        </p:txBody>
      </p:sp>
      <p:sp>
        <p:nvSpPr>
          <p:cNvPr id="19" name="AutoShape 21"/>
          <p:cNvSpPr>
            <a:spLocks noChangeArrowheads="1"/>
          </p:cNvSpPr>
          <p:nvPr/>
        </p:nvSpPr>
        <p:spPr bwMode="auto">
          <a:xfrm>
            <a:off x="2138494" y="3889853"/>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Event</a:t>
            </a:r>
            <a:br>
              <a:rPr lang="en-US" sz="1100" b="1" dirty="0">
                <a:solidFill>
                  <a:prstClr val="black"/>
                </a:solidFill>
              </a:rPr>
            </a:br>
            <a:r>
              <a:rPr lang="en-US" sz="1100" b="1" dirty="0" smtClean="0">
                <a:solidFill>
                  <a:prstClr val="black"/>
                </a:solidFill>
              </a:rPr>
              <a:t>Management</a:t>
            </a:r>
            <a:endParaRPr lang="en-US" sz="1100" b="1" dirty="0">
              <a:solidFill>
                <a:prstClr val="black"/>
              </a:solidFill>
            </a:endParaRPr>
          </a:p>
        </p:txBody>
      </p:sp>
      <p:sp>
        <p:nvSpPr>
          <p:cNvPr id="20" name="AutoShape 24"/>
          <p:cNvSpPr>
            <a:spLocks noChangeArrowheads="1"/>
          </p:cNvSpPr>
          <p:nvPr/>
        </p:nvSpPr>
        <p:spPr bwMode="auto">
          <a:xfrm>
            <a:off x="7333606" y="3888899"/>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Extensions</a:t>
            </a:r>
            <a:endParaRPr lang="en-US" sz="1050" b="1" dirty="0">
              <a:solidFill>
                <a:prstClr val="black"/>
              </a:solidFill>
            </a:endParaRPr>
          </a:p>
        </p:txBody>
      </p:sp>
      <p:sp>
        <p:nvSpPr>
          <p:cNvPr id="21" name="AutoShape 25"/>
          <p:cNvSpPr>
            <a:spLocks noChangeArrowheads="1"/>
          </p:cNvSpPr>
          <p:nvPr/>
        </p:nvSpPr>
        <p:spPr bwMode="auto">
          <a:xfrm>
            <a:off x="6177906" y="3889853"/>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Observers</a:t>
            </a:r>
            <a:endParaRPr lang="en-US" sz="1100" b="1" dirty="0">
              <a:solidFill>
                <a:prstClr val="black"/>
              </a:solidFill>
            </a:endParaRPr>
          </a:p>
        </p:txBody>
      </p:sp>
      <p:sp>
        <p:nvSpPr>
          <p:cNvPr id="22" name="AutoShape 20"/>
          <p:cNvSpPr>
            <a:spLocks noChangeArrowheads="1"/>
          </p:cNvSpPr>
          <p:nvPr/>
        </p:nvSpPr>
        <p:spPr bwMode="auto">
          <a:xfrm>
            <a:off x="910855" y="5327077"/>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Movers</a:t>
            </a:r>
            <a:endParaRPr lang="en-US" sz="1100" b="1" dirty="0">
              <a:solidFill>
                <a:prstClr val="black"/>
              </a:solidFill>
            </a:endParaRPr>
          </a:p>
        </p:txBody>
      </p:sp>
      <p:sp>
        <p:nvSpPr>
          <p:cNvPr id="23" name="AutoShape 21"/>
          <p:cNvSpPr>
            <a:spLocks noChangeArrowheads="1"/>
          </p:cNvSpPr>
          <p:nvPr/>
        </p:nvSpPr>
        <p:spPr bwMode="auto">
          <a:xfrm>
            <a:off x="1960778" y="5325301"/>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Sensors</a:t>
            </a:r>
            <a:endParaRPr lang="en-US" sz="1100" b="1" dirty="0">
              <a:solidFill>
                <a:prstClr val="black"/>
              </a:solidFill>
            </a:endParaRPr>
          </a:p>
        </p:txBody>
      </p:sp>
      <p:sp>
        <p:nvSpPr>
          <p:cNvPr id="24" name="AutoShape 22"/>
          <p:cNvSpPr>
            <a:spLocks noChangeArrowheads="1"/>
          </p:cNvSpPr>
          <p:nvPr/>
        </p:nvSpPr>
        <p:spPr bwMode="auto">
          <a:xfrm>
            <a:off x="3011654" y="5326773"/>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Weapons</a:t>
            </a:r>
            <a:endParaRPr lang="en-US" sz="1100" b="1" dirty="0">
              <a:solidFill>
                <a:prstClr val="black"/>
              </a:solidFill>
            </a:endParaRPr>
          </a:p>
        </p:txBody>
      </p:sp>
      <p:sp>
        <p:nvSpPr>
          <p:cNvPr id="25" name="AutoShape 25"/>
          <p:cNvSpPr>
            <a:spLocks noChangeArrowheads="1"/>
          </p:cNvSpPr>
          <p:nvPr/>
        </p:nvSpPr>
        <p:spPr bwMode="auto">
          <a:xfrm>
            <a:off x="4060270" y="5324406"/>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Communications</a:t>
            </a:r>
            <a:endParaRPr lang="en-US" sz="1100" b="1" dirty="0">
              <a:solidFill>
                <a:prstClr val="black"/>
              </a:solidFill>
            </a:endParaRPr>
          </a:p>
        </p:txBody>
      </p:sp>
      <mc:AlternateContent xmlns:mc="http://schemas.openxmlformats.org/markup-compatibility/2006" xmlns:a14="http://schemas.microsoft.com/office/drawing/2010/main">
        <mc:Choice Requires="a14">
          <p:sp>
            <p:nvSpPr>
              <p:cNvPr id="26" name="TextBox 25"/>
              <p:cNvSpPr txBox="1"/>
              <p:nvPr/>
            </p:nvSpPr>
            <p:spPr>
              <a:xfrm>
                <a:off x="6056742" y="5533735"/>
                <a:ext cx="262892"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cs typeface="Arial" pitchFamily="34" charset="0"/>
                        </a:rPr>
                        <m:t>…</m:t>
                      </m:r>
                    </m:oMath>
                  </m:oMathPara>
                </a14:m>
                <a:endParaRPr lang="en-US" sz="2800" dirty="0">
                  <a:solidFill>
                    <a:schemeClr val="bg1"/>
                  </a:solidFill>
                  <a:latin typeface="Arial" pitchFamily="34" charset="0"/>
                  <a:cs typeface="Arial" pitchFamily="34" charset="0"/>
                </a:endParaRPr>
              </a:p>
            </p:txBody>
          </p:sp>
        </mc:Choice>
        <mc:Fallback xmlns="">
          <p:sp>
            <p:nvSpPr>
              <p:cNvPr id="26" name="TextBox 25"/>
              <p:cNvSpPr txBox="1">
                <a:spLocks noRot="1" noChangeAspect="1" noMove="1" noResize="1" noEditPoints="1" noAdjustHandles="1" noChangeArrowheads="1" noChangeShapeType="1" noTextEdit="1"/>
              </p:cNvSpPr>
              <p:nvPr/>
            </p:nvSpPr>
            <p:spPr>
              <a:xfrm>
                <a:off x="6056742" y="5533735"/>
                <a:ext cx="262892" cy="307777"/>
              </a:xfrm>
              <a:prstGeom prst="rect">
                <a:avLst/>
              </a:prstGeom>
              <a:blipFill>
                <a:blip r:embed="rId2"/>
                <a:stretch>
                  <a:fillRect/>
                </a:stretch>
              </a:blipFill>
            </p:spPr>
            <p:txBody>
              <a:bodyPr/>
              <a:lstStyle/>
              <a:p>
                <a:r>
                  <a:rPr lang="en-US">
                    <a:noFill/>
                  </a:rPr>
                  <a:t> </a:t>
                </a:r>
              </a:p>
            </p:txBody>
          </p:sp>
        </mc:Fallback>
      </mc:AlternateContent>
      <p:sp>
        <p:nvSpPr>
          <p:cNvPr id="27" name="AutoShape 23"/>
          <p:cNvSpPr>
            <a:spLocks noChangeArrowheads="1"/>
          </p:cNvSpPr>
          <p:nvPr/>
        </p:nvSpPr>
        <p:spPr bwMode="auto">
          <a:xfrm>
            <a:off x="5109240" y="5323366"/>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Processors</a:t>
            </a:r>
            <a:endParaRPr lang="en-US" sz="1100" b="1" dirty="0">
              <a:solidFill>
                <a:prstClr val="black"/>
              </a:solidFill>
            </a:endParaRPr>
          </a:p>
        </p:txBody>
      </p:sp>
      <p:sp>
        <p:nvSpPr>
          <p:cNvPr id="28" name="AutoShape 23"/>
          <p:cNvSpPr>
            <a:spLocks noChangeArrowheads="1"/>
          </p:cNvSpPr>
          <p:nvPr/>
        </p:nvSpPr>
        <p:spPr bwMode="auto">
          <a:xfrm>
            <a:off x="6303399" y="5324631"/>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Other Platform</a:t>
            </a:r>
          </a:p>
          <a:p>
            <a:pPr algn="ctr" fontAlgn="base">
              <a:spcBef>
                <a:spcPct val="0"/>
              </a:spcBef>
              <a:spcAft>
                <a:spcPct val="0"/>
              </a:spcAft>
            </a:pPr>
            <a:r>
              <a:rPr lang="en-US" sz="1100" b="1" dirty="0" smtClean="0">
                <a:solidFill>
                  <a:prstClr val="black"/>
                </a:solidFill>
              </a:rPr>
              <a:t>Components</a:t>
            </a:r>
            <a:endParaRPr lang="en-US" sz="1100" b="1" dirty="0">
              <a:solidFill>
                <a:prstClr val="black"/>
              </a:solidFill>
            </a:endParaRPr>
          </a:p>
        </p:txBody>
      </p:sp>
      <p:sp>
        <p:nvSpPr>
          <p:cNvPr id="29" name="AutoShape 20"/>
          <p:cNvSpPr>
            <a:spLocks noChangeArrowheads="1"/>
          </p:cNvSpPr>
          <p:nvPr/>
        </p:nvSpPr>
        <p:spPr bwMode="auto">
          <a:xfrm>
            <a:off x="982794" y="3242296"/>
            <a:ext cx="987552" cy="530352"/>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Scenario</a:t>
            </a:r>
            <a:r>
              <a:rPr lang="en-US" sz="1100" b="1" dirty="0">
                <a:solidFill>
                  <a:prstClr val="black"/>
                </a:solidFill>
              </a:rPr>
              <a:t/>
            </a:r>
            <a:br>
              <a:rPr lang="en-US" sz="1100" b="1" dirty="0">
                <a:solidFill>
                  <a:prstClr val="black"/>
                </a:solidFill>
              </a:rPr>
            </a:br>
            <a:r>
              <a:rPr lang="en-US" sz="1100" b="1" dirty="0">
                <a:solidFill>
                  <a:prstClr val="black"/>
                </a:solidFill>
              </a:rPr>
              <a:t>Management</a:t>
            </a:r>
          </a:p>
        </p:txBody>
      </p:sp>
      <p:sp>
        <p:nvSpPr>
          <p:cNvPr id="30" name="AutoShape 21"/>
          <p:cNvSpPr>
            <a:spLocks noChangeArrowheads="1"/>
          </p:cNvSpPr>
          <p:nvPr/>
        </p:nvSpPr>
        <p:spPr bwMode="auto">
          <a:xfrm>
            <a:off x="2138494" y="3239526"/>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Time</a:t>
            </a:r>
            <a:br>
              <a:rPr lang="en-US" sz="1100" b="1" dirty="0">
                <a:solidFill>
                  <a:prstClr val="black"/>
                </a:solidFill>
              </a:rPr>
            </a:br>
            <a:r>
              <a:rPr lang="en-US" sz="1100" b="1" dirty="0">
                <a:solidFill>
                  <a:prstClr val="black"/>
                </a:solidFill>
              </a:rPr>
              <a:t>Management</a:t>
            </a:r>
          </a:p>
        </p:txBody>
      </p:sp>
      <p:sp>
        <p:nvSpPr>
          <p:cNvPr id="32" name="AutoShape 23"/>
          <p:cNvSpPr>
            <a:spLocks noChangeArrowheads="1"/>
          </p:cNvSpPr>
          <p:nvPr/>
        </p:nvSpPr>
        <p:spPr bwMode="auto">
          <a:xfrm>
            <a:off x="3297252" y="3239526"/>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Geospatial Data</a:t>
            </a:r>
            <a:br>
              <a:rPr lang="en-US" sz="1100" b="1" dirty="0">
                <a:solidFill>
                  <a:prstClr val="black"/>
                </a:solidFill>
              </a:rPr>
            </a:br>
            <a:r>
              <a:rPr lang="en-US" sz="1100" b="1" dirty="0">
                <a:solidFill>
                  <a:prstClr val="black"/>
                </a:solidFill>
              </a:rPr>
              <a:t>Management</a:t>
            </a:r>
          </a:p>
        </p:txBody>
      </p:sp>
      <p:sp>
        <p:nvSpPr>
          <p:cNvPr id="33" name="AutoShape 24"/>
          <p:cNvSpPr>
            <a:spLocks noChangeArrowheads="1"/>
          </p:cNvSpPr>
          <p:nvPr/>
        </p:nvSpPr>
        <p:spPr bwMode="auto">
          <a:xfrm>
            <a:off x="7333606" y="3240480"/>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Distributed</a:t>
            </a:r>
            <a:br>
              <a:rPr lang="en-US" sz="1100" b="1" dirty="0">
                <a:solidFill>
                  <a:prstClr val="black"/>
                </a:solidFill>
              </a:rPr>
            </a:br>
            <a:r>
              <a:rPr lang="en-US" sz="1100" b="1" dirty="0">
                <a:solidFill>
                  <a:prstClr val="black"/>
                </a:solidFill>
              </a:rPr>
              <a:t>Simulation</a:t>
            </a:r>
            <a:br>
              <a:rPr lang="en-US" sz="1100" b="1" dirty="0">
                <a:solidFill>
                  <a:prstClr val="black"/>
                </a:solidFill>
              </a:rPr>
            </a:br>
            <a:r>
              <a:rPr lang="en-US" sz="1100" b="1" dirty="0">
                <a:solidFill>
                  <a:prstClr val="black"/>
                </a:solidFill>
              </a:rPr>
              <a:t>Interfaces</a:t>
            </a:r>
          </a:p>
        </p:txBody>
      </p:sp>
      <p:sp>
        <p:nvSpPr>
          <p:cNvPr id="34" name="AutoShape 25"/>
          <p:cNvSpPr>
            <a:spLocks noChangeArrowheads="1"/>
          </p:cNvSpPr>
          <p:nvPr/>
        </p:nvSpPr>
        <p:spPr bwMode="auto">
          <a:xfrm>
            <a:off x="6176953" y="3240480"/>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Scripting</a:t>
            </a:r>
          </a:p>
          <a:p>
            <a:pPr algn="ctr" fontAlgn="base">
              <a:spcBef>
                <a:spcPct val="0"/>
              </a:spcBef>
              <a:spcAft>
                <a:spcPct val="0"/>
              </a:spcAft>
            </a:pPr>
            <a:r>
              <a:rPr lang="en-US" sz="1100" b="1" dirty="0" smtClean="0">
                <a:solidFill>
                  <a:prstClr val="black"/>
                </a:solidFill>
              </a:rPr>
              <a:t>Language</a:t>
            </a:r>
            <a:endParaRPr lang="en-US" sz="1100" b="1" dirty="0">
              <a:solidFill>
                <a:prstClr val="black"/>
              </a:solidFill>
            </a:endParaRPr>
          </a:p>
        </p:txBody>
      </p:sp>
      <p:sp>
        <p:nvSpPr>
          <p:cNvPr id="35" name="AutoShape 25"/>
          <p:cNvSpPr>
            <a:spLocks noChangeArrowheads="1"/>
          </p:cNvSpPr>
          <p:nvPr/>
        </p:nvSpPr>
        <p:spPr bwMode="auto">
          <a:xfrm>
            <a:off x="4453781" y="3239526"/>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Utilities</a:t>
            </a:r>
            <a:endParaRPr lang="en-US" sz="1100" b="1" dirty="0">
              <a:solidFill>
                <a:prstClr val="black"/>
              </a:solidFill>
            </a:endParaRPr>
          </a:p>
        </p:txBody>
      </p:sp>
      <p:sp>
        <p:nvSpPr>
          <p:cNvPr id="36" name="AutoShape 24"/>
          <p:cNvSpPr>
            <a:spLocks noChangeArrowheads="1"/>
          </p:cNvSpPr>
          <p:nvPr/>
        </p:nvSpPr>
        <p:spPr bwMode="auto">
          <a:xfrm>
            <a:off x="7333055" y="3890284"/>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Extensions</a:t>
            </a:r>
            <a:endParaRPr lang="en-US" sz="1050" b="1" dirty="0">
              <a:solidFill>
                <a:prstClr val="black"/>
              </a:solidFill>
            </a:endParaRPr>
          </a:p>
        </p:txBody>
      </p:sp>
      <p:sp>
        <p:nvSpPr>
          <p:cNvPr id="37" name="AutoShape 25"/>
          <p:cNvSpPr>
            <a:spLocks noChangeArrowheads="1"/>
          </p:cNvSpPr>
          <p:nvPr/>
        </p:nvSpPr>
        <p:spPr bwMode="auto">
          <a:xfrm>
            <a:off x="6176402" y="3891238"/>
            <a:ext cx="987552" cy="533400"/>
          </a:xfrm>
          <a:prstGeom prst="rect">
            <a:avLst/>
          </a:prstGeom>
          <a:solidFill>
            <a:srgbClr val="F9B26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smtClean="0">
                <a:solidFill>
                  <a:prstClr val="black"/>
                </a:solidFill>
              </a:rPr>
              <a:t>Observers</a:t>
            </a:r>
            <a:endParaRPr lang="en-US" sz="1100" b="1" dirty="0">
              <a:solidFill>
                <a:prstClr val="black"/>
              </a:solidFill>
            </a:endParaRPr>
          </a:p>
        </p:txBody>
      </p:sp>
      <p:sp>
        <p:nvSpPr>
          <p:cNvPr id="38" name="AutoShape 25"/>
          <p:cNvSpPr>
            <a:spLocks noChangeArrowheads="1"/>
          </p:cNvSpPr>
          <p:nvPr/>
        </p:nvSpPr>
        <p:spPr bwMode="auto">
          <a:xfrm>
            <a:off x="2123780" y="5654462"/>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smtClean="0">
                <a:solidFill>
                  <a:prstClr val="black"/>
                </a:solidFill>
              </a:rPr>
              <a:t>Sensor</a:t>
            </a: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39" name="AutoShape 25"/>
          <p:cNvSpPr>
            <a:spLocks noChangeArrowheads="1"/>
          </p:cNvSpPr>
          <p:nvPr/>
        </p:nvSpPr>
        <p:spPr bwMode="auto">
          <a:xfrm>
            <a:off x="3176726" y="5658658"/>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smtClean="0">
                <a:solidFill>
                  <a:prstClr val="black"/>
                </a:solidFill>
              </a:rPr>
              <a:t>Weapon</a:t>
            </a: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40" name="AutoShape 25"/>
          <p:cNvSpPr>
            <a:spLocks noChangeArrowheads="1"/>
          </p:cNvSpPr>
          <p:nvPr/>
        </p:nvSpPr>
        <p:spPr bwMode="auto">
          <a:xfrm>
            <a:off x="5271555" y="5659045"/>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smtClean="0">
                <a:solidFill>
                  <a:prstClr val="black"/>
                </a:solidFill>
              </a:rPr>
              <a:t>Processor</a:t>
            </a: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41" name="AutoShape 25"/>
          <p:cNvSpPr>
            <a:spLocks noChangeArrowheads="1"/>
          </p:cNvSpPr>
          <p:nvPr/>
        </p:nvSpPr>
        <p:spPr bwMode="auto">
          <a:xfrm>
            <a:off x="4219621" y="5659043"/>
            <a:ext cx="760942" cy="298730"/>
          </a:xfrm>
          <a:prstGeom prst="rect">
            <a:avLst/>
          </a:prstGeom>
          <a:solidFill>
            <a:srgbClr val="FA3CFA"/>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lnSpc>
                <a:spcPts val="900"/>
              </a:lnSpc>
              <a:spcBef>
                <a:spcPct val="0"/>
              </a:spcBef>
              <a:spcAft>
                <a:spcPct val="0"/>
              </a:spcAft>
            </a:pPr>
            <a:r>
              <a:rPr lang="en-US" sz="900" b="1" dirty="0" err="1" smtClean="0">
                <a:solidFill>
                  <a:prstClr val="black"/>
                </a:solidFill>
              </a:rPr>
              <a:t>Comm</a:t>
            </a:r>
            <a:endParaRPr lang="en-US" sz="900" b="1" dirty="0" smtClean="0">
              <a:solidFill>
                <a:prstClr val="black"/>
              </a:solidFill>
            </a:endParaRPr>
          </a:p>
          <a:p>
            <a:pPr algn="ctr" fontAlgn="base">
              <a:lnSpc>
                <a:spcPts val="900"/>
              </a:lnSpc>
              <a:spcBef>
                <a:spcPct val="0"/>
              </a:spcBef>
              <a:spcAft>
                <a:spcPct val="0"/>
              </a:spcAft>
            </a:pPr>
            <a:r>
              <a:rPr lang="en-US" sz="900" b="1" dirty="0" smtClean="0">
                <a:solidFill>
                  <a:prstClr val="black"/>
                </a:solidFill>
              </a:rPr>
              <a:t>Components</a:t>
            </a:r>
            <a:endParaRPr lang="en-US" sz="900" b="1" dirty="0">
              <a:solidFill>
                <a:prstClr val="black"/>
              </a:solidFill>
            </a:endParaRPr>
          </a:p>
        </p:txBody>
      </p:sp>
      <p:sp>
        <p:nvSpPr>
          <p:cNvPr id="42" name="AutoShape 21"/>
          <p:cNvSpPr>
            <a:spLocks noChangeArrowheads="1"/>
          </p:cNvSpPr>
          <p:nvPr/>
        </p:nvSpPr>
        <p:spPr bwMode="auto">
          <a:xfrm>
            <a:off x="3296762" y="3889849"/>
            <a:ext cx="987552" cy="533400"/>
          </a:xfrm>
          <a:prstGeom prst="rect">
            <a:avLst/>
          </a:prstGeom>
          <a:solidFill>
            <a:srgbClr val="F9F430"/>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ctr"/>
          <a:lstStyle/>
          <a:p>
            <a:pPr algn="ctr" fontAlgn="base">
              <a:spcBef>
                <a:spcPct val="0"/>
              </a:spcBef>
              <a:spcAft>
                <a:spcPct val="0"/>
              </a:spcAft>
            </a:pPr>
            <a:r>
              <a:rPr lang="en-US" sz="1100" b="1" dirty="0">
                <a:solidFill>
                  <a:prstClr val="black"/>
                </a:solidFill>
              </a:rPr>
              <a:t>Plug-in</a:t>
            </a:r>
          </a:p>
          <a:p>
            <a:pPr algn="ctr" fontAlgn="base">
              <a:spcBef>
                <a:spcPct val="0"/>
              </a:spcBef>
              <a:spcAft>
                <a:spcPct val="0"/>
              </a:spcAft>
            </a:pPr>
            <a:r>
              <a:rPr lang="en-US" sz="1100" b="1" dirty="0" smtClean="0">
                <a:solidFill>
                  <a:prstClr val="black"/>
                </a:solidFill>
              </a:rPr>
              <a:t>Management</a:t>
            </a:r>
            <a:endParaRPr lang="en-US" sz="1100" b="1" dirty="0">
              <a:solidFill>
                <a:prstClr val="black"/>
              </a:solidFill>
            </a:endParaRPr>
          </a:p>
        </p:txBody>
      </p:sp>
      <p:sp>
        <p:nvSpPr>
          <p:cNvPr id="43" name="AutoShape 23"/>
          <p:cNvSpPr>
            <a:spLocks noChangeArrowheads="1"/>
          </p:cNvSpPr>
          <p:nvPr/>
        </p:nvSpPr>
        <p:spPr bwMode="auto">
          <a:xfrm>
            <a:off x="7432164" y="5323108"/>
            <a:ext cx="987552" cy="713232"/>
          </a:xfrm>
          <a:prstGeom prst="rect">
            <a:avLst/>
          </a:prstGeom>
          <a:solidFill>
            <a:srgbClr val="4EA5D8"/>
          </a:solidFill>
          <a:ln w="12700">
            <a:noFill/>
            <a:round/>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anchor="t"/>
          <a:lstStyle/>
          <a:p>
            <a:pPr algn="ctr" fontAlgn="base">
              <a:spcBef>
                <a:spcPct val="0"/>
              </a:spcBef>
              <a:spcAft>
                <a:spcPct val="0"/>
              </a:spcAft>
            </a:pPr>
            <a:endParaRPr lang="en-US" sz="600" b="1" dirty="0" smtClean="0">
              <a:solidFill>
                <a:prstClr val="black"/>
              </a:solidFill>
            </a:endParaRPr>
          </a:p>
          <a:p>
            <a:pPr algn="ctr" fontAlgn="base">
              <a:spcBef>
                <a:spcPct val="0"/>
              </a:spcBef>
              <a:spcAft>
                <a:spcPct val="0"/>
              </a:spcAft>
            </a:pPr>
            <a:r>
              <a:rPr lang="en-US" sz="1100" b="1" dirty="0" smtClean="0">
                <a:solidFill>
                  <a:prstClr val="black"/>
                </a:solidFill>
              </a:rPr>
              <a:t>Non-Platform</a:t>
            </a:r>
          </a:p>
          <a:p>
            <a:pPr algn="ctr" fontAlgn="base">
              <a:spcBef>
                <a:spcPct val="0"/>
              </a:spcBef>
              <a:spcAft>
                <a:spcPct val="0"/>
              </a:spcAft>
            </a:pPr>
            <a:r>
              <a:rPr lang="en-US" sz="1100" b="1" dirty="0" smtClean="0">
                <a:solidFill>
                  <a:prstClr val="black"/>
                </a:solidFill>
              </a:rPr>
              <a:t>Components</a:t>
            </a:r>
            <a:endParaRPr lang="en-US" sz="1100" b="1" dirty="0">
              <a:solidFill>
                <a:prstClr val="black"/>
              </a:solidFill>
            </a:endParaRPr>
          </a:p>
        </p:txBody>
      </p:sp>
      <p:sp>
        <p:nvSpPr>
          <p:cNvPr id="44" name="Oval 27"/>
          <p:cNvSpPr>
            <a:spLocks noChangeArrowheads="1"/>
          </p:cNvSpPr>
          <p:nvPr/>
        </p:nvSpPr>
        <p:spPr bwMode="auto">
          <a:xfrm>
            <a:off x="2918314" y="5219446"/>
            <a:ext cx="1193800" cy="952754"/>
          </a:xfrm>
          <a:prstGeom prst="ellipse">
            <a:avLst/>
          </a:prstGeom>
          <a:noFill/>
          <a:ln w="38100" algn="ctr">
            <a:solidFill>
              <a:srgbClr val="FF0000"/>
            </a:solidFill>
            <a:round/>
            <a:headEnd/>
            <a:tailEnd/>
          </a:ln>
          <a:effectLst/>
        </p:spPr>
        <p:txBody>
          <a:bodyPr wrap="none" anchor="ctr"/>
          <a:lstStyle/>
          <a:p>
            <a:endParaRPr lang="en-US" dirty="0">
              <a:solidFill>
                <a:schemeClr val="tx2"/>
              </a:solidFill>
            </a:endParaRPr>
          </a:p>
        </p:txBody>
      </p:sp>
    </p:spTree>
    <p:extLst>
      <p:ext uri="{BB962C8B-B14F-4D97-AF65-F5344CB8AC3E}">
        <p14:creationId xmlns:p14="http://schemas.microsoft.com/office/powerpoint/2010/main" val="2812358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par>
                          <p:cTn id="7" fill="hold">
                            <p:stCondLst>
                              <p:cond delay="0"/>
                            </p:stCondLst>
                            <p:childTnLst>
                              <p:par>
                                <p:cTn id="8" presetID="8" presetClass="emph" presetSubtype="0" fill="hold" grpId="1" nodeType="afterEffect">
                                  <p:stCondLst>
                                    <p:cond delay="500"/>
                                  </p:stCondLst>
                                  <p:childTnLst>
                                    <p:animRot by="10800000">
                                      <p:cBhvr>
                                        <p:cTn id="9" dur="1000" fill="hold"/>
                                        <p:tgtEl>
                                          <p:spTgt spid="44"/>
                                        </p:tgtEl>
                                        <p:attrNameLst>
                                          <p:attrName>r</p:attrName>
                                        </p:attrNameLst>
                                      </p:cBhvr>
                                    </p:animRot>
                                  </p:childTnLst>
                                </p:cTn>
                              </p:par>
                              <p:par>
                                <p:cTn id="10" presetID="26" presetClass="emph" presetSubtype="0" fill="hold" grpId="2" nodeType="withEffect">
                                  <p:stCondLst>
                                    <p:cond delay="500"/>
                                  </p:stCondLst>
                                  <p:childTnLst>
                                    <p:animEffect transition="out" filter="fade">
                                      <p:cBhvr>
                                        <p:cTn id="11" dur="500" tmFilter="0, 0; .2, .5; .8, .5; 1, 0"/>
                                        <p:tgtEl>
                                          <p:spTgt spid="44"/>
                                        </p:tgtEl>
                                      </p:cBhvr>
                                    </p:animEffect>
                                    <p:animScale>
                                      <p:cBhvr>
                                        <p:cTn id="12" dur="250" autoRev="1" fill="hold"/>
                                        <p:tgtEl>
                                          <p:spTgt spid="4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animBg="1"/>
      <p:bldP spid="44" grpId="2"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of </a:t>
            </a:r>
            <a:r>
              <a:rPr lang="en-US" dirty="0" err="1" smtClean="0"/>
              <a:t>ProcessInput</a:t>
            </a:r>
            <a:endParaRPr lang="en-US" dirty="0"/>
          </a:p>
        </p:txBody>
      </p:sp>
      <p:sp>
        <p:nvSpPr>
          <p:cNvPr id="11" name="Content Placeholder 2"/>
          <p:cNvSpPr txBox="1">
            <a:spLocks/>
          </p:cNvSpPr>
          <p:nvPr/>
        </p:nvSpPr>
        <p:spPr>
          <a:xfrm>
            <a:off x="457200" y="1371600"/>
            <a:ext cx="8382000" cy="2133600"/>
          </a:xfrm>
          <a:prstGeom prst="rect">
            <a:avLst/>
          </a:prstGeom>
        </p:spPr>
        <p:txBody>
          <a:bodyPr>
            <a:normAutofit fontScale="55000" lnSpcReduction="20000"/>
          </a:bodyPr>
          <a:lstStyle>
            <a:lvl1pPr marL="457177" indent="-457177" algn="l" defTabSz="121913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1" indent="-380982" algn="l" defTabSz="121913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3" indent="-304784" algn="l" defTabSz="121913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pPr>
              <a:lnSpc>
                <a:spcPct val="140000"/>
              </a:lnSpc>
            </a:pPr>
            <a:r>
              <a:rPr lang="en-US" dirty="0" smtClean="0">
                <a:latin typeface="Arial" panose="020B0604020202020204" pitchFamily="34" charset="0"/>
                <a:cs typeface="Arial" panose="020B0604020202020204" pitchFamily="34" charset="0"/>
              </a:rPr>
              <a:t>Remember, </a:t>
            </a:r>
            <a:r>
              <a:rPr lang="en-US" b="1" dirty="0" err="1" smtClean="0">
                <a:latin typeface="Arial" panose="020B0604020202020204" pitchFamily="34" charset="0"/>
                <a:cs typeface="Arial" panose="020B0604020202020204" pitchFamily="34" charset="0"/>
              </a:rPr>
              <a:t>ProcessInput</a:t>
            </a:r>
            <a:r>
              <a:rPr lang="en-US" dirty="0" smtClean="0">
                <a:latin typeface="Arial" panose="020B0604020202020204" pitchFamily="34" charset="0"/>
                <a:cs typeface="Arial" panose="020B0604020202020204" pitchFamily="34" charset="0"/>
              </a:rPr>
              <a:t> methods are called as a result of loading the scenario</a:t>
            </a:r>
          </a:p>
          <a:p>
            <a:pPr lvl="1">
              <a:lnSpc>
                <a:spcPct val="140000"/>
              </a:lnSpc>
            </a:pPr>
            <a:r>
              <a:rPr lang="en-US" b="1" dirty="0" err="1" smtClean="0">
                <a:latin typeface="Arial" panose="020B0604020202020204" pitchFamily="34" charset="0"/>
                <a:cs typeface="Arial" panose="020B0604020202020204" pitchFamily="34" charset="0"/>
              </a:rPr>
              <a:t>ProcessInput</a:t>
            </a:r>
            <a:r>
              <a:rPr lang="en-US" dirty="0" smtClean="0">
                <a:latin typeface="Arial" panose="020B0604020202020204" pitchFamily="34" charset="0"/>
                <a:cs typeface="Arial" panose="020B0604020202020204" pitchFamily="34" charset="0"/>
              </a:rPr>
              <a:t> is a virtual method which executes </a:t>
            </a:r>
            <a:r>
              <a:rPr lang="en-US" dirty="0" err="1" smtClean="0">
                <a:latin typeface="Arial" panose="020B0604020202020204" pitchFamily="34" charset="0"/>
                <a:cs typeface="Arial" panose="020B0604020202020204" pitchFamily="34" charset="0"/>
              </a:rPr>
              <a:t>polymorphically</a:t>
            </a:r>
            <a:r>
              <a:rPr lang="en-US" dirty="0" smtClean="0">
                <a:latin typeface="Arial" panose="020B0604020202020204" pitchFamily="34" charset="0"/>
                <a:cs typeface="Arial" panose="020B0604020202020204" pitchFamily="34" charset="0"/>
              </a:rPr>
              <a:t> (starting with the most derived object’s </a:t>
            </a:r>
            <a:r>
              <a:rPr lang="en-US" b="1" dirty="0" err="1" smtClean="0">
                <a:latin typeface="Arial" panose="020B0604020202020204" pitchFamily="34" charset="0"/>
                <a:cs typeface="Arial" panose="020B0604020202020204" pitchFamily="34" charset="0"/>
              </a:rPr>
              <a:t>ProcessInput</a:t>
            </a:r>
            <a:r>
              <a:rPr lang="en-US" dirty="0" smtClean="0">
                <a:latin typeface="Arial" panose="020B0604020202020204" pitchFamily="34" charset="0"/>
                <a:cs typeface="Arial" panose="020B0604020202020204" pitchFamily="34" charset="0"/>
              </a:rPr>
              <a:t> method)</a:t>
            </a:r>
          </a:p>
        </p:txBody>
      </p:sp>
      <p:grpSp>
        <p:nvGrpSpPr>
          <p:cNvPr id="46" name="Group 45"/>
          <p:cNvGrpSpPr/>
          <p:nvPr/>
        </p:nvGrpSpPr>
        <p:grpSpPr>
          <a:xfrm>
            <a:off x="811080" y="3886200"/>
            <a:ext cx="7782058" cy="2514600"/>
            <a:chOff x="811080" y="4267200"/>
            <a:chExt cx="7782058" cy="2514600"/>
          </a:xfrm>
        </p:grpSpPr>
        <p:sp>
          <p:nvSpPr>
            <p:cNvPr id="5" name="Rectangle 4"/>
            <p:cNvSpPr/>
            <p:nvPr/>
          </p:nvSpPr>
          <p:spPr>
            <a:xfrm>
              <a:off x="811080" y="4343400"/>
              <a:ext cx="1143000" cy="457200"/>
            </a:xfrm>
            <a:prstGeom prst="rect">
              <a:avLst/>
            </a:prstGeom>
            <a:noFill/>
            <a:ln w="6350">
              <a:solidFill>
                <a:srgbClr val="808000"/>
              </a:solidFill>
            </a:ln>
          </p:spPr>
          <p:style>
            <a:lnRef idx="2">
              <a:schemeClr val="accent1">
                <a:shade val="50000"/>
              </a:schemeClr>
            </a:lnRef>
            <a:fillRef idx="1">
              <a:schemeClr val="accent1"/>
            </a:fillRef>
            <a:effectRef idx="0">
              <a:schemeClr val="accent1"/>
            </a:effectRef>
            <a:fontRef idx="minor">
              <a:schemeClr val="lt1"/>
            </a:fontRef>
          </p:style>
          <p:txBody>
            <a:bodyPr tIns="0" rtlCol="0" anchor="t"/>
            <a:lstStyle/>
            <a:p>
              <a:pPr algn="ctr"/>
              <a:r>
                <a:rPr lang="en-US" sz="1050" dirty="0" err="1" smtClean="0">
                  <a:solidFill>
                    <a:schemeClr val="tx1"/>
                  </a:solidFill>
                </a:rPr>
                <a:t>WsfScenario</a:t>
              </a:r>
              <a:endParaRPr lang="en-US" sz="1050" dirty="0">
                <a:solidFill>
                  <a:schemeClr val="tx1"/>
                </a:solidFill>
              </a:endParaRPr>
            </a:p>
          </p:txBody>
        </p:sp>
        <p:cxnSp>
          <p:nvCxnSpPr>
            <p:cNvPr id="6" name="Straight Connector 5"/>
            <p:cNvCxnSpPr>
              <a:stCxn id="5" idx="2"/>
            </p:cNvCxnSpPr>
            <p:nvPr/>
          </p:nvCxnSpPr>
          <p:spPr>
            <a:xfrm>
              <a:off x="1382580" y="4800600"/>
              <a:ext cx="1937" cy="670302"/>
            </a:xfrm>
            <a:prstGeom prst="line">
              <a:avLst/>
            </a:prstGeom>
            <a:ln w="6350">
              <a:solidFill>
                <a:srgbClr val="808000"/>
              </a:solidFill>
              <a:prstDash val="lgDash"/>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379351" y="5000786"/>
              <a:ext cx="1064217" cy="5167"/>
            </a:xfrm>
            <a:prstGeom prst="line">
              <a:avLst/>
            </a:prstGeom>
            <a:ln>
              <a:solidFill>
                <a:srgbClr val="008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440991" y="4993040"/>
              <a:ext cx="1064217" cy="5167"/>
            </a:xfrm>
            <a:prstGeom prst="line">
              <a:avLst/>
            </a:prstGeom>
            <a:ln>
              <a:solidFill>
                <a:srgbClr val="008000"/>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05208" y="4993040"/>
              <a:ext cx="829161" cy="2587"/>
            </a:xfrm>
            <a:prstGeom prst="line">
              <a:avLst/>
            </a:prstGeom>
            <a:ln>
              <a:solidFill>
                <a:srgbClr val="008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71238" y="4775284"/>
              <a:ext cx="1534394" cy="253916"/>
            </a:xfrm>
            <a:prstGeom prst="rect">
              <a:avLst/>
            </a:prstGeom>
            <a:noFill/>
          </p:spPr>
          <p:txBody>
            <a:bodyPr wrap="none" rtlCol="0">
              <a:spAutoFit/>
            </a:bodyPr>
            <a:lstStyle/>
            <a:p>
              <a:r>
                <a:rPr lang="en-US" sz="1050" dirty="0" smtClean="0">
                  <a:solidFill>
                    <a:srgbClr val="000080"/>
                  </a:solidFill>
                  <a:latin typeface="Arial" pitchFamily="34" charset="0"/>
                  <a:cs typeface="Arial" pitchFamily="34" charset="0"/>
                </a:rPr>
                <a:t>…</a:t>
              </a:r>
              <a:r>
                <a:rPr lang="en-US" sz="900" dirty="0" smtClean="0">
                  <a:solidFill>
                    <a:srgbClr val="000080"/>
                  </a:solidFill>
                  <a:latin typeface="Arial" pitchFamily="34" charset="0"/>
                  <a:cs typeface="Arial" pitchFamily="34" charset="0"/>
                </a:rPr>
                <a:t> </a:t>
              </a:r>
              <a:r>
                <a:rPr lang="en-US" sz="1000" dirty="0" err="1" smtClean="0">
                  <a:solidFill>
                    <a:srgbClr val="000080"/>
                  </a:solidFill>
                  <a:latin typeface="Arial" pitchFamily="34" charset="0"/>
                  <a:cs typeface="Arial" pitchFamily="34" charset="0"/>
                </a:rPr>
                <a:t>ProcessInput</a:t>
              </a:r>
              <a:r>
                <a:rPr lang="en-US" sz="1000" dirty="0" smtClean="0">
                  <a:solidFill>
                    <a:srgbClr val="000080"/>
                  </a:solidFill>
                  <a:latin typeface="Arial" pitchFamily="34" charset="0"/>
                  <a:cs typeface="Arial" pitchFamily="34" charset="0"/>
                </a:rPr>
                <a:t>(</a:t>
              </a:r>
              <a:r>
                <a:rPr lang="en-US" sz="1000" dirty="0" err="1" smtClean="0">
                  <a:solidFill>
                    <a:srgbClr val="000080"/>
                  </a:solidFill>
                  <a:latin typeface="Arial" pitchFamily="34" charset="0"/>
                  <a:cs typeface="Arial" pitchFamily="34" charset="0"/>
                </a:rPr>
                <a:t>aInput</a:t>
              </a:r>
              <a:r>
                <a:rPr lang="en-US" sz="1000" dirty="0" smtClean="0">
                  <a:solidFill>
                    <a:srgbClr val="000080"/>
                  </a:solidFill>
                  <a:latin typeface="Arial" pitchFamily="34" charset="0"/>
                  <a:cs typeface="Arial" pitchFamily="34" charset="0"/>
                </a:rPr>
                <a:t>)</a:t>
              </a:r>
              <a:endParaRPr lang="en-US" sz="900" dirty="0">
                <a:solidFill>
                  <a:srgbClr val="000080"/>
                </a:solidFill>
                <a:latin typeface="Arial" pitchFamily="34" charset="0"/>
                <a:cs typeface="Arial" pitchFamily="34" charset="0"/>
              </a:endParaRPr>
            </a:p>
          </p:txBody>
        </p:sp>
        <p:grpSp>
          <p:nvGrpSpPr>
            <p:cNvPr id="12" name="Group 4"/>
            <p:cNvGrpSpPr>
              <a:grpSpLocks noChangeAspect="1"/>
            </p:cNvGrpSpPr>
            <p:nvPr/>
          </p:nvGrpSpPr>
          <p:grpSpPr bwMode="auto">
            <a:xfrm>
              <a:off x="3649663" y="4267200"/>
              <a:ext cx="4943475" cy="2514600"/>
              <a:chOff x="2299" y="2688"/>
              <a:chExt cx="3114" cy="1584"/>
            </a:xfrm>
          </p:grpSpPr>
          <p:sp>
            <p:nvSpPr>
              <p:cNvPr id="13" name="AutoShape 3"/>
              <p:cNvSpPr>
                <a:spLocks noChangeAspect="1" noChangeArrowheads="1" noTextEdit="1"/>
              </p:cNvSpPr>
              <p:nvPr/>
            </p:nvSpPr>
            <p:spPr bwMode="auto">
              <a:xfrm>
                <a:off x="2299" y="2688"/>
                <a:ext cx="3108"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5"/>
              <p:cNvSpPr>
                <a:spLocks noChangeArrowheads="1"/>
              </p:cNvSpPr>
              <p:nvPr/>
            </p:nvSpPr>
            <p:spPr bwMode="auto">
              <a:xfrm>
                <a:off x="2299" y="2688"/>
                <a:ext cx="3114" cy="1584"/>
              </a:xfrm>
              <a:prstGeom prst="rect">
                <a:avLst/>
              </a:prstGeom>
              <a:noFill/>
              <a:ln w="9525">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6"/>
              <p:cNvSpPr>
                <a:spLocks noChangeShapeType="1"/>
              </p:cNvSpPr>
              <p:nvPr/>
            </p:nvSpPr>
            <p:spPr bwMode="auto">
              <a:xfrm>
                <a:off x="2731" y="3060"/>
                <a:ext cx="0" cy="1164"/>
              </a:xfrm>
              <a:prstGeom prst="line">
                <a:avLst/>
              </a:prstGeom>
              <a:noFill/>
              <a:ln w="0">
                <a:solidFill>
                  <a:srgbClr val="797A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7"/>
              <p:cNvSpPr>
                <a:spLocks noChangeArrowheads="1"/>
              </p:cNvSpPr>
              <p:nvPr/>
            </p:nvSpPr>
            <p:spPr bwMode="auto">
              <a:xfrm>
                <a:off x="2359" y="2748"/>
                <a:ext cx="738" cy="312"/>
              </a:xfrm>
              <a:prstGeom prst="rect">
                <a:avLst/>
              </a:prstGeom>
              <a:solidFill>
                <a:srgbClr val="FFFFFF"/>
              </a:solidFill>
              <a:ln w="0">
                <a:solidFill>
                  <a:srgbClr val="797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8"/>
              <p:cNvSpPr>
                <a:spLocks noChangeShapeType="1"/>
              </p:cNvSpPr>
              <p:nvPr/>
            </p:nvSpPr>
            <p:spPr bwMode="auto">
              <a:xfrm>
                <a:off x="2629" y="4224"/>
                <a:ext cx="198" cy="0"/>
              </a:xfrm>
              <a:prstGeom prst="line">
                <a:avLst/>
              </a:prstGeom>
              <a:noFill/>
              <a:ln w="0">
                <a:solidFill>
                  <a:srgbClr val="797A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9"/>
              <p:cNvSpPr>
                <a:spLocks noChangeArrowheads="1"/>
              </p:cNvSpPr>
              <p:nvPr/>
            </p:nvSpPr>
            <p:spPr bwMode="auto">
              <a:xfrm>
                <a:off x="2365" y="2754"/>
                <a:ext cx="72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10"/>
              <p:cNvSpPr>
                <a:spLocks noChangeArrowheads="1"/>
              </p:cNvSpPr>
              <p:nvPr/>
            </p:nvSpPr>
            <p:spPr bwMode="auto">
              <a:xfrm>
                <a:off x="2455" y="2754"/>
                <a:ext cx="55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err="1" smtClean="0">
                    <a:solidFill>
                      <a:srgbClr val="000000"/>
                    </a:solidFill>
                  </a:rPr>
                  <a:t>PhaserWeapon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Line 11"/>
              <p:cNvSpPr>
                <a:spLocks noChangeShapeType="1"/>
              </p:cNvSpPr>
              <p:nvPr/>
            </p:nvSpPr>
            <p:spPr bwMode="auto">
              <a:xfrm>
                <a:off x="3847" y="3060"/>
                <a:ext cx="0" cy="1164"/>
              </a:xfrm>
              <a:prstGeom prst="line">
                <a:avLst/>
              </a:prstGeom>
              <a:noFill/>
              <a:ln w="0">
                <a:solidFill>
                  <a:srgbClr val="797A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Rectangle 12"/>
              <p:cNvSpPr>
                <a:spLocks noChangeArrowheads="1"/>
              </p:cNvSpPr>
              <p:nvPr/>
            </p:nvSpPr>
            <p:spPr bwMode="auto">
              <a:xfrm>
                <a:off x="3559" y="2748"/>
                <a:ext cx="576" cy="312"/>
              </a:xfrm>
              <a:prstGeom prst="rect">
                <a:avLst/>
              </a:prstGeom>
              <a:solidFill>
                <a:srgbClr val="FFFFFF"/>
              </a:solidFill>
              <a:ln w="0">
                <a:solidFill>
                  <a:srgbClr val="797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3"/>
              <p:cNvSpPr>
                <a:spLocks noChangeShapeType="1"/>
              </p:cNvSpPr>
              <p:nvPr/>
            </p:nvSpPr>
            <p:spPr bwMode="auto">
              <a:xfrm>
                <a:off x="3769" y="4224"/>
                <a:ext cx="156" cy="0"/>
              </a:xfrm>
              <a:prstGeom prst="line">
                <a:avLst/>
              </a:prstGeom>
              <a:noFill/>
              <a:ln w="0">
                <a:solidFill>
                  <a:srgbClr val="797A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14"/>
              <p:cNvSpPr>
                <a:spLocks noChangeArrowheads="1"/>
              </p:cNvSpPr>
              <p:nvPr/>
            </p:nvSpPr>
            <p:spPr bwMode="auto">
              <a:xfrm>
                <a:off x="3565" y="2754"/>
                <a:ext cx="564"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15"/>
              <p:cNvSpPr>
                <a:spLocks noChangeArrowheads="1"/>
              </p:cNvSpPr>
              <p:nvPr/>
            </p:nvSpPr>
            <p:spPr bwMode="auto">
              <a:xfrm>
                <a:off x="3643" y="2754"/>
                <a:ext cx="4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rgbClr val="000000"/>
                    </a:solidFill>
                    <a:effectLst/>
                    <a:latin typeface="Arial" panose="020B0604020202020204" pitchFamily="34" charset="0"/>
                  </a:rPr>
                  <a:t>::</a:t>
                </a:r>
                <a:r>
                  <a:rPr kumimoji="0" lang="en-US" altLang="en-US" sz="1000" b="0" i="0" u="none" strike="noStrike" cap="none" normalizeH="0" baseline="0" dirty="0" err="1" smtClean="0">
                    <a:ln>
                      <a:noFill/>
                    </a:ln>
                    <a:solidFill>
                      <a:srgbClr val="000000"/>
                    </a:solidFill>
                    <a:effectLst/>
                    <a:latin typeface="Arial" panose="020B0604020202020204" pitchFamily="34" charset="0"/>
                  </a:rPr>
                  <a:t>WsfWeapon</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5" name="Line 16"/>
              <p:cNvSpPr>
                <a:spLocks noChangeShapeType="1"/>
              </p:cNvSpPr>
              <p:nvPr/>
            </p:nvSpPr>
            <p:spPr bwMode="auto">
              <a:xfrm>
                <a:off x="2731" y="3276"/>
                <a:ext cx="1110" cy="0"/>
              </a:xfrm>
              <a:prstGeom prst="line">
                <a:avLst/>
              </a:prstGeom>
              <a:noFill/>
              <a:ln w="9525">
                <a:solidFill>
                  <a:srgbClr val="007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p:cNvSpPr>
                <a:spLocks/>
              </p:cNvSpPr>
              <p:nvPr/>
            </p:nvSpPr>
            <p:spPr bwMode="auto">
              <a:xfrm>
                <a:off x="3781" y="3252"/>
                <a:ext cx="60" cy="48"/>
              </a:xfrm>
              <a:custGeom>
                <a:avLst/>
                <a:gdLst>
                  <a:gd name="T0" fmla="*/ 60 w 60"/>
                  <a:gd name="T1" fmla="*/ 24 h 48"/>
                  <a:gd name="T2" fmla="*/ 0 w 60"/>
                  <a:gd name="T3" fmla="*/ 0 h 48"/>
                  <a:gd name="T4" fmla="*/ 0 w 60"/>
                  <a:gd name="T5" fmla="*/ 48 h 48"/>
                  <a:gd name="T6" fmla="*/ 60 w 60"/>
                  <a:gd name="T7" fmla="*/ 24 h 48"/>
                </a:gdLst>
                <a:ahLst/>
                <a:cxnLst>
                  <a:cxn ang="0">
                    <a:pos x="T0" y="T1"/>
                  </a:cxn>
                  <a:cxn ang="0">
                    <a:pos x="T2" y="T3"/>
                  </a:cxn>
                  <a:cxn ang="0">
                    <a:pos x="T4" y="T5"/>
                  </a:cxn>
                  <a:cxn ang="0">
                    <a:pos x="T6" y="T7"/>
                  </a:cxn>
                </a:cxnLst>
                <a:rect l="0" t="0" r="r" b="b"/>
                <a:pathLst>
                  <a:path w="60" h="48">
                    <a:moveTo>
                      <a:pt x="60" y="24"/>
                    </a:moveTo>
                    <a:lnTo>
                      <a:pt x="0" y="0"/>
                    </a:lnTo>
                    <a:lnTo>
                      <a:pt x="0" y="48"/>
                    </a:lnTo>
                    <a:lnTo>
                      <a:pt x="60" y="24"/>
                    </a:lnTo>
                    <a:close/>
                  </a:path>
                </a:pathLst>
              </a:custGeom>
              <a:solidFill>
                <a:srgbClr val="007000"/>
              </a:solidFill>
              <a:ln w="9525">
                <a:solidFill>
                  <a:srgbClr val="007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18"/>
              <p:cNvSpPr>
                <a:spLocks noChangeArrowheads="1"/>
              </p:cNvSpPr>
              <p:nvPr/>
            </p:nvSpPr>
            <p:spPr bwMode="auto">
              <a:xfrm>
                <a:off x="2731" y="3168"/>
                <a:ext cx="85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Rectangle 19"/>
              <p:cNvSpPr>
                <a:spLocks noChangeArrowheads="1"/>
              </p:cNvSpPr>
              <p:nvPr/>
            </p:nvSpPr>
            <p:spPr bwMode="auto">
              <a:xfrm>
                <a:off x="2767" y="3168"/>
                <a:ext cx="75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80"/>
                    </a:solidFill>
                    <a:effectLst/>
                    <a:latin typeface="Arial" panose="020B0604020202020204" pitchFamily="34" charset="0"/>
                  </a:rPr>
                  <a:t>ProcessInput(aInput)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29" name="Line 20"/>
              <p:cNvSpPr>
                <a:spLocks noChangeShapeType="1"/>
              </p:cNvSpPr>
              <p:nvPr/>
            </p:nvSpPr>
            <p:spPr bwMode="auto">
              <a:xfrm>
                <a:off x="2731" y="3276"/>
                <a:ext cx="1110" cy="0"/>
              </a:xfrm>
              <a:prstGeom prst="line">
                <a:avLst/>
              </a:prstGeom>
              <a:noFill/>
              <a:ln w="9525">
                <a:solidFill>
                  <a:srgbClr val="007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p:cNvSpPr>
                <a:spLocks/>
              </p:cNvSpPr>
              <p:nvPr/>
            </p:nvSpPr>
            <p:spPr bwMode="auto">
              <a:xfrm>
                <a:off x="3781" y="3252"/>
                <a:ext cx="60" cy="48"/>
              </a:xfrm>
              <a:custGeom>
                <a:avLst/>
                <a:gdLst>
                  <a:gd name="T0" fmla="*/ 60 w 60"/>
                  <a:gd name="T1" fmla="*/ 24 h 48"/>
                  <a:gd name="T2" fmla="*/ 0 w 60"/>
                  <a:gd name="T3" fmla="*/ 0 h 48"/>
                  <a:gd name="T4" fmla="*/ 0 w 60"/>
                  <a:gd name="T5" fmla="*/ 48 h 48"/>
                  <a:gd name="T6" fmla="*/ 60 w 60"/>
                  <a:gd name="T7" fmla="*/ 24 h 48"/>
                </a:gdLst>
                <a:ahLst/>
                <a:cxnLst>
                  <a:cxn ang="0">
                    <a:pos x="T0" y="T1"/>
                  </a:cxn>
                  <a:cxn ang="0">
                    <a:pos x="T2" y="T3"/>
                  </a:cxn>
                  <a:cxn ang="0">
                    <a:pos x="T4" y="T5"/>
                  </a:cxn>
                  <a:cxn ang="0">
                    <a:pos x="T6" y="T7"/>
                  </a:cxn>
                </a:cxnLst>
                <a:rect l="0" t="0" r="r" b="b"/>
                <a:pathLst>
                  <a:path w="60" h="48">
                    <a:moveTo>
                      <a:pt x="60" y="24"/>
                    </a:moveTo>
                    <a:lnTo>
                      <a:pt x="0" y="0"/>
                    </a:lnTo>
                    <a:lnTo>
                      <a:pt x="0" y="48"/>
                    </a:lnTo>
                    <a:lnTo>
                      <a:pt x="60" y="24"/>
                    </a:lnTo>
                    <a:close/>
                  </a:path>
                </a:pathLst>
              </a:custGeom>
              <a:solidFill>
                <a:srgbClr val="007000"/>
              </a:solidFill>
              <a:ln w="9525">
                <a:solidFill>
                  <a:srgbClr val="007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2"/>
              <p:cNvSpPr>
                <a:spLocks noChangeArrowheads="1"/>
              </p:cNvSpPr>
              <p:nvPr/>
            </p:nvSpPr>
            <p:spPr bwMode="auto">
              <a:xfrm>
                <a:off x="2731" y="3168"/>
                <a:ext cx="85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Rectangle 23"/>
              <p:cNvSpPr>
                <a:spLocks noChangeArrowheads="1"/>
              </p:cNvSpPr>
              <p:nvPr/>
            </p:nvSpPr>
            <p:spPr bwMode="auto">
              <a:xfrm>
                <a:off x="2767" y="3168"/>
                <a:ext cx="75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smtClean="0">
                    <a:ln>
                      <a:noFill/>
                    </a:ln>
                    <a:solidFill>
                      <a:srgbClr val="000080"/>
                    </a:solidFill>
                    <a:effectLst/>
                    <a:latin typeface="Arial" panose="020B0604020202020204" pitchFamily="34" charset="0"/>
                  </a:rPr>
                  <a:t>ProcessInput</a:t>
                </a:r>
                <a:r>
                  <a:rPr kumimoji="0" lang="en-US" altLang="en-US" sz="1000" b="0" i="0" u="none" strike="noStrike" cap="none" normalizeH="0" baseline="0" dirty="0" smtClean="0">
                    <a:ln>
                      <a:noFill/>
                    </a:ln>
                    <a:solidFill>
                      <a:srgbClr val="000080"/>
                    </a:solidFill>
                    <a:effectLst/>
                    <a:latin typeface="Arial" panose="020B0604020202020204" pitchFamily="34" charset="0"/>
                  </a:rPr>
                  <a:t>(</a:t>
                </a:r>
                <a:r>
                  <a:rPr kumimoji="0" lang="en-US" altLang="en-US" sz="1000" b="0" i="0" u="none" strike="noStrike" cap="none" normalizeH="0" baseline="0" dirty="0" err="1" smtClean="0">
                    <a:ln>
                      <a:noFill/>
                    </a:ln>
                    <a:solidFill>
                      <a:srgbClr val="000080"/>
                    </a:solidFill>
                    <a:effectLst/>
                    <a:latin typeface="Arial" panose="020B0604020202020204" pitchFamily="34" charset="0"/>
                  </a:rPr>
                  <a:t>aInput</a:t>
                </a:r>
                <a:r>
                  <a:rPr kumimoji="0" lang="en-US" altLang="en-US" sz="1000" b="0" i="0" u="none" strike="noStrike" cap="none" normalizeH="0" baseline="0" dirty="0" smtClean="0">
                    <a:ln>
                      <a:noFill/>
                    </a:ln>
                    <a:solidFill>
                      <a:srgbClr val="000080"/>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3" name="Line 24"/>
              <p:cNvSpPr>
                <a:spLocks noChangeShapeType="1"/>
              </p:cNvSpPr>
              <p:nvPr/>
            </p:nvSpPr>
            <p:spPr bwMode="auto">
              <a:xfrm>
                <a:off x="3847" y="3396"/>
                <a:ext cx="1056" cy="0"/>
              </a:xfrm>
              <a:prstGeom prst="line">
                <a:avLst/>
              </a:prstGeom>
              <a:noFill/>
              <a:ln w="9525">
                <a:solidFill>
                  <a:srgbClr val="007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p:cNvSpPr>
                <a:spLocks/>
              </p:cNvSpPr>
              <p:nvPr/>
            </p:nvSpPr>
            <p:spPr bwMode="auto">
              <a:xfrm>
                <a:off x="4843" y="3372"/>
                <a:ext cx="60" cy="48"/>
              </a:xfrm>
              <a:custGeom>
                <a:avLst/>
                <a:gdLst>
                  <a:gd name="T0" fmla="*/ 60 w 60"/>
                  <a:gd name="T1" fmla="*/ 24 h 48"/>
                  <a:gd name="T2" fmla="*/ 0 w 60"/>
                  <a:gd name="T3" fmla="*/ 0 h 48"/>
                  <a:gd name="T4" fmla="*/ 0 w 60"/>
                  <a:gd name="T5" fmla="*/ 48 h 48"/>
                  <a:gd name="T6" fmla="*/ 60 w 60"/>
                  <a:gd name="T7" fmla="*/ 24 h 48"/>
                </a:gdLst>
                <a:ahLst/>
                <a:cxnLst>
                  <a:cxn ang="0">
                    <a:pos x="T0" y="T1"/>
                  </a:cxn>
                  <a:cxn ang="0">
                    <a:pos x="T2" y="T3"/>
                  </a:cxn>
                  <a:cxn ang="0">
                    <a:pos x="T4" y="T5"/>
                  </a:cxn>
                  <a:cxn ang="0">
                    <a:pos x="T6" y="T7"/>
                  </a:cxn>
                </a:cxnLst>
                <a:rect l="0" t="0" r="r" b="b"/>
                <a:pathLst>
                  <a:path w="60" h="48">
                    <a:moveTo>
                      <a:pt x="60" y="24"/>
                    </a:moveTo>
                    <a:lnTo>
                      <a:pt x="0" y="0"/>
                    </a:lnTo>
                    <a:lnTo>
                      <a:pt x="0" y="48"/>
                    </a:lnTo>
                    <a:lnTo>
                      <a:pt x="60" y="24"/>
                    </a:lnTo>
                    <a:close/>
                  </a:path>
                </a:pathLst>
              </a:custGeom>
              <a:solidFill>
                <a:srgbClr val="007000"/>
              </a:solidFill>
              <a:ln w="9525">
                <a:solidFill>
                  <a:srgbClr val="007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Rectangle 26"/>
              <p:cNvSpPr>
                <a:spLocks noChangeArrowheads="1"/>
              </p:cNvSpPr>
              <p:nvPr/>
            </p:nvSpPr>
            <p:spPr bwMode="auto">
              <a:xfrm>
                <a:off x="3847" y="3288"/>
                <a:ext cx="85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Rectangle 27"/>
              <p:cNvSpPr>
                <a:spLocks noChangeArrowheads="1"/>
              </p:cNvSpPr>
              <p:nvPr/>
            </p:nvSpPr>
            <p:spPr bwMode="auto">
              <a:xfrm>
                <a:off x="3883" y="3288"/>
                <a:ext cx="75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80"/>
                    </a:solidFill>
                    <a:effectLst/>
                    <a:latin typeface="Arial" panose="020B0604020202020204" pitchFamily="34" charset="0"/>
                  </a:rPr>
                  <a:t>ProcessInput(aInput)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Line 28"/>
              <p:cNvSpPr>
                <a:spLocks noChangeShapeType="1"/>
              </p:cNvSpPr>
              <p:nvPr/>
            </p:nvSpPr>
            <p:spPr bwMode="auto">
              <a:xfrm>
                <a:off x="4909" y="3060"/>
                <a:ext cx="0" cy="1164"/>
              </a:xfrm>
              <a:prstGeom prst="line">
                <a:avLst/>
              </a:prstGeom>
              <a:noFill/>
              <a:ln w="0">
                <a:solidFill>
                  <a:srgbClr val="797A00"/>
                </a:solidFill>
                <a:prstDash val="sys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29"/>
              <p:cNvSpPr>
                <a:spLocks noChangeArrowheads="1"/>
              </p:cNvSpPr>
              <p:nvPr/>
            </p:nvSpPr>
            <p:spPr bwMode="auto">
              <a:xfrm>
                <a:off x="4465" y="2748"/>
                <a:ext cx="888" cy="312"/>
              </a:xfrm>
              <a:prstGeom prst="rect">
                <a:avLst/>
              </a:prstGeom>
              <a:solidFill>
                <a:srgbClr val="FFFFFF"/>
              </a:solidFill>
              <a:ln w="0">
                <a:solidFill>
                  <a:srgbClr val="797A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Line 30"/>
              <p:cNvSpPr>
                <a:spLocks noChangeShapeType="1"/>
              </p:cNvSpPr>
              <p:nvPr/>
            </p:nvSpPr>
            <p:spPr bwMode="auto">
              <a:xfrm>
                <a:off x="4789" y="4224"/>
                <a:ext cx="240" cy="0"/>
              </a:xfrm>
              <a:prstGeom prst="line">
                <a:avLst/>
              </a:prstGeom>
              <a:noFill/>
              <a:ln w="0">
                <a:solidFill>
                  <a:srgbClr val="797A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1"/>
              <p:cNvSpPr>
                <a:spLocks noChangeArrowheads="1"/>
              </p:cNvSpPr>
              <p:nvPr/>
            </p:nvSpPr>
            <p:spPr bwMode="auto">
              <a:xfrm>
                <a:off x="4471" y="2754"/>
                <a:ext cx="876" cy="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Rectangle 32"/>
              <p:cNvSpPr>
                <a:spLocks noChangeArrowheads="1"/>
              </p:cNvSpPr>
              <p:nvPr/>
            </p:nvSpPr>
            <p:spPr bwMode="auto">
              <a:xfrm>
                <a:off x="4537" y="2754"/>
                <a:ext cx="55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000" dirty="0" err="1" smtClean="0">
                    <a:solidFill>
                      <a:srgbClr val="000000"/>
                    </a:solidFill>
                  </a:rPr>
                  <a:t>PhaserLethality</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2" name="Line 33"/>
              <p:cNvSpPr>
                <a:spLocks noChangeShapeType="1"/>
              </p:cNvSpPr>
              <p:nvPr/>
            </p:nvSpPr>
            <p:spPr bwMode="auto">
              <a:xfrm>
                <a:off x="3847" y="3396"/>
                <a:ext cx="1056" cy="0"/>
              </a:xfrm>
              <a:prstGeom prst="line">
                <a:avLst/>
              </a:prstGeom>
              <a:noFill/>
              <a:ln w="9525">
                <a:solidFill>
                  <a:srgbClr val="00700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Freeform 34"/>
              <p:cNvSpPr>
                <a:spLocks/>
              </p:cNvSpPr>
              <p:nvPr/>
            </p:nvSpPr>
            <p:spPr bwMode="auto">
              <a:xfrm>
                <a:off x="4843" y="3372"/>
                <a:ext cx="60" cy="48"/>
              </a:xfrm>
              <a:custGeom>
                <a:avLst/>
                <a:gdLst>
                  <a:gd name="T0" fmla="*/ 60 w 60"/>
                  <a:gd name="T1" fmla="*/ 24 h 48"/>
                  <a:gd name="T2" fmla="*/ 0 w 60"/>
                  <a:gd name="T3" fmla="*/ 0 h 48"/>
                  <a:gd name="T4" fmla="*/ 0 w 60"/>
                  <a:gd name="T5" fmla="*/ 48 h 48"/>
                  <a:gd name="T6" fmla="*/ 60 w 60"/>
                  <a:gd name="T7" fmla="*/ 24 h 48"/>
                </a:gdLst>
                <a:ahLst/>
                <a:cxnLst>
                  <a:cxn ang="0">
                    <a:pos x="T0" y="T1"/>
                  </a:cxn>
                  <a:cxn ang="0">
                    <a:pos x="T2" y="T3"/>
                  </a:cxn>
                  <a:cxn ang="0">
                    <a:pos x="T4" y="T5"/>
                  </a:cxn>
                  <a:cxn ang="0">
                    <a:pos x="T6" y="T7"/>
                  </a:cxn>
                </a:cxnLst>
                <a:rect l="0" t="0" r="r" b="b"/>
                <a:pathLst>
                  <a:path w="60" h="48">
                    <a:moveTo>
                      <a:pt x="60" y="24"/>
                    </a:moveTo>
                    <a:lnTo>
                      <a:pt x="0" y="0"/>
                    </a:lnTo>
                    <a:lnTo>
                      <a:pt x="0" y="48"/>
                    </a:lnTo>
                    <a:lnTo>
                      <a:pt x="60" y="24"/>
                    </a:lnTo>
                    <a:close/>
                  </a:path>
                </a:pathLst>
              </a:custGeom>
              <a:solidFill>
                <a:srgbClr val="007000"/>
              </a:solidFill>
              <a:ln w="9525">
                <a:solidFill>
                  <a:srgbClr val="007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4" name="Rectangle 35"/>
              <p:cNvSpPr>
                <a:spLocks noChangeArrowheads="1"/>
              </p:cNvSpPr>
              <p:nvPr/>
            </p:nvSpPr>
            <p:spPr bwMode="auto">
              <a:xfrm>
                <a:off x="3847" y="3288"/>
                <a:ext cx="852"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Rectangle 36"/>
              <p:cNvSpPr>
                <a:spLocks noChangeArrowheads="1"/>
              </p:cNvSpPr>
              <p:nvPr/>
            </p:nvSpPr>
            <p:spPr bwMode="auto">
              <a:xfrm>
                <a:off x="3883" y="3288"/>
                <a:ext cx="756" cy="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smtClean="0">
                    <a:ln>
                      <a:noFill/>
                    </a:ln>
                    <a:solidFill>
                      <a:srgbClr val="000080"/>
                    </a:solidFill>
                    <a:effectLst/>
                    <a:latin typeface="Arial" panose="020B0604020202020204" pitchFamily="34" charset="0"/>
                  </a:rPr>
                  <a:t>ProcessInput(aInput)</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grpSp>
      </p:grpSp>
    </p:spTree>
    <p:extLst>
      <p:ext uri="{BB962C8B-B14F-4D97-AF65-F5344CB8AC3E}">
        <p14:creationId xmlns:p14="http://schemas.microsoft.com/office/powerpoint/2010/main" val="21805505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2 — Task 2</a:t>
            </a:r>
            <a:endParaRPr lang="en-US" dirty="0"/>
          </a:p>
        </p:txBody>
      </p:sp>
      <p:sp>
        <p:nvSpPr>
          <p:cNvPr id="3" name="Content Placeholder 2"/>
          <p:cNvSpPr>
            <a:spLocks noGrp="1"/>
          </p:cNvSpPr>
          <p:nvPr>
            <p:ph idx="1"/>
          </p:nvPr>
        </p:nvSpPr>
        <p:spPr>
          <a:xfrm>
            <a:off x="457200" y="1371600"/>
            <a:ext cx="8382000" cy="4525963"/>
          </a:xfrm>
        </p:spPr>
        <p:txBody>
          <a:bodyPr>
            <a:normAutofit/>
          </a:bodyPr>
          <a:lstStyle/>
          <a:p>
            <a:pPr marL="226473" indent="0">
              <a:buNone/>
            </a:pPr>
            <a:r>
              <a:rPr lang="en-US" b="0" dirty="0" smtClean="0"/>
              <a:t>In file </a:t>
            </a:r>
            <a:r>
              <a:rPr lang="en-US" dirty="0" smtClean="0"/>
              <a:t>PhaserLethality</a:t>
            </a:r>
            <a:r>
              <a:rPr lang="en-US" b="0" dirty="0" smtClean="0"/>
              <a:t>.</a:t>
            </a:r>
            <a:r>
              <a:rPr lang="en-US" dirty="0" smtClean="0"/>
              <a:t>cpp</a:t>
            </a:r>
            <a:r>
              <a:rPr lang="en-US" b="0" dirty="0" smtClean="0"/>
              <a:t>:</a:t>
            </a:r>
          </a:p>
          <a:p>
            <a:r>
              <a:rPr lang="en-US" b="0" dirty="0" smtClean="0"/>
              <a:t>Implement </a:t>
            </a:r>
            <a:r>
              <a:rPr lang="en-US" dirty="0" err="1" smtClean="0"/>
              <a:t>PhaserLethality</a:t>
            </a:r>
            <a:r>
              <a:rPr lang="en-US" dirty="0" smtClean="0"/>
              <a:t>::</a:t>
            </a:r>
            <a:r>
              <a:rPr lang="en-US" dirty="0" err="1" smtClean="0"/>
              <a:t>ProcessInput</a:t>
            </a:r>
            <a:r>
              <a:rPr lang="en-US" dirty="0" smtClean="0"/>
              <a:t> </a:t>
            </a:r>
            <a:r>
              <a:rPr lang="en-US" b="0" dirty="0" smtClean="0"/>
              <a:t>to read:</a:t>
            </a:r>
          </a:p>
          <a:p>
            <a:pPr lvl="1">
              <a:lnSpc>
                <a:spcPct val="140000"/>
              </a:lnSpc>
            </a:pPr>
            <a:r>
              <a:rPr lang="en-US" dirty="0" err="1" smtClean="0"/>
              <a:t>armor_damage_rate</a:t>
            </a:r>
            <a:r>
              <a:rPr lang="en-US" dirty="0" smtClean="0"/>
              <a:t> </a:t>
            </a:r>
            <a:r>
              <a:rPr lang="en-US" b="0" dirty="0" smtClean="0"/>
              <a:t>using</a:t>
            </a:r>
            <a:r>
              <a:rPr lang="en-US" dirty="0" smtClean="0"/>
              <a:t> </a:t>
            </a:r>
            <a:r>
              <a:rPr lang="en-US" dirty="0" err="1" smtClean="0"/>
              <a:t>aInput.ReadValue</a:t>
            </a:r>
            <a:r>
              <a:rPr lang="en-US" dirty="0" smtClean="0"/>
              <a:t>()</a:t>
            </a:r>
          </a:p>
          <a:p>
            <a:pPr lvl="1">
              <a:lnSpc>
                <a:spcPct val="140000"/>
              </a:lnSpc>
            </a:pPr>
            <a:endParaRPr lang="en-US" b="0" dirty="0" smtClean="0"/>
          </a:p>
          <a:p>
            <a:endParaRPr lang="en-US" b="0" dirty="0"/>
          </a:p>
        </p:txBody>
      </p:sp>
      <p:sp>
        <p:nvSpPr>
          <p:cNvPr id="5" name="Rectangle 4"/>
          <p:cNvSpPr>
            <a:spLocks noChangeArrowheads="1"/>
          </p:cNvSpPr>
          <p:nvPr/>
        </p:nvSpPr>
        <p:spPr bwMode="auto">
          <a:xfrm>
            <a:off x="996950" y="5873750"/>
            <a:ext cx="7150100" cy="527050"/>
          </a:xfrm>
          <a:prstGeom prst="rect">
            <a:avLst/>
          </a:prstGeom>
          <a:solidFill>
            <a:srgbClr val="CCFFCC"/>
          </a:solidFill>
          <a:ln w="9525" algn="ctr">
            <a:solidFill>
              <a:srgbClr val="339966"/>
            </a:solidFill>
            <a:miter lim="800000"/>
            <a:headEnd/>
            <a:tailEnd/>
          </a:ln>
          <a:effectLst>
            <a:outerShdw dist="107763" dir="2700000" algn="ctr" rotWithShape="0">
              <a:schemeClr val="bg2">
                <a:alpha val="50000"/>
              </a:schemeClr>
            </a:outerShdw>
          </a:effectLst>
        </p:spPr>
        <p:txBody>
          <a:bodyPr>
            <a:spAutoFit/>
          </a:bodyPr>
          <a:lstStyle/>
          <a:p>
            <a:pPr algn="ctr"/>
            <a:r>
              <a:rPr lang="en-US" sz="1400" b="0" noProof="1" smtClean="0">
                <a:solidFill>
                  <a:srgbClr val="000000"/>
                </a:solidFill>
              </a:rPr>
              <a:t>AFSIM </a:t>
            </a:r>
            <a:r>
              <a:rPr lang="en-US" sz="1400" b="0" noProof="1">
                <a:solidFill>
                  <a:srgbClr val="000000"/>
                </a:solidFill>
              </a:rPr>
              <a:t>examples </a:t>
            </a:r>
            <a:r>
              <a:rPr lang="en-US" sz="1400" b="0" dirty="0">
                <a:solidFill>
                  <a:srgbClr val="000000"/>
                </a:solidFill>
              </a:rPr>
              <a:t>can be found </a:t>
            </a:r>
            <a:r>
              <a:rPr lang="en-US" sz="1400" b="0" noProof="1">
                <a:solidFill>
                  <a:srgbClr val="000000"/>
                </a:solidFill>
              </a:rPr>
              <a:t>by searching </a:t>
            </a:r>
            <a:r>
              <a:rPr lang="en-US" sz="1400" b="0" dirty="0">
                <a:solidFill>
                  <a:srgbClr val="000000"/>
                </a:solidFill>
              </a:rPr>
              <a:t>source codes using </a:t>
            </a:r>
            <a:r>
              <a:rPr lang="en-US" sz="1400" b="0" noProof="1">
                <a:solidFill>
                  <a:srgbClr val="000000"/>
                </a:solidFill>
              </a:rPr>
              <a:t>references to </a:t>
            </a:r>
            <a:r>
              <a:rPr lang="en-US" sz="1400" b="0" dirty="0">
                <a:solidFill>
                  <a:srgbClr val="000000"/>
                </a:solidFill>
              </a:rPr>
              <a:t>“</a:t>
            </a:r>
            <a:r>
              <a:rPr lang="en-US" sz="1400" b="0" noProof="1">
                <a:solidFill>
                  <a:srgbClr val="000000"/>
                </a:solidFill>
              </a:rPr>
              <a:t>Read</a:t>
            </a:r>
            <a:r>
              <a:rPr lang="en-US" sz="1400" b="0" dirty="0">
                <a:solidFill>
                  <a:srgbClr val="000000"/>
                </a:solidFill>
              </a:rPr>
              <a:t>Value” and “</a:t>
            </a:r>
            <a:r>
              <a:rPr lang="en-US" sz="1400" b="0" dirty="0" err="1">
                <a:solidFill>
                  <a:srgbClr val="000000"/>
                </a:solidFill>
              </a:rPr>
              <a:t>ReadValueOfType</a:t>
            </a:r>
            <a:r>
              <a:rPr lang="en-US" sz="1400" b="0" dirty="0">
                <a:solidFill>
                  <a:srgbClr val="000000"/>
                </a:solidFill>
              </a:rPr>
              <a:t>”</a:t>
            </a:r>
            <a:r>
              <a:rPr lang="en-US" sz="1400" b="0" noProof="1">
                <a:solidFill>
                  <a:srgbClr val="000000"/>
                </a:solidFill>
              </a:rPr>
              <a:t>.</a:t>
            </a:r>
            <a:endParaRPr lang="en-US" sz="1400" b="0" dirty="0">
              <a:solidFill>
                <a:srgbClr val="000000"/>
              </a:solidFill>
            </a:endParaRPr>
          </a:p>
        </p:txBody>
      </p:sp>
    </p:spTree>
    <p:extLst>
      <p:ext uri="{BB962C8B-B14F-4D97-AF65-F5344CB8AC3E}">
        <p14:creationId xmlns:p14="http://schemas.microsoft.com/office/powerpoint/2010/main" val="4152500115"/>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ChangeArrowheads="1"/>
          </p:cNvSpPr>
          <p:nvPr/>
        </p:nvSpPr>
        <p:spPr bwMode="auto">
          <a:xfrm>
            <a:off x="914400" y="3101470"/>
            <a:ext cx="5638800" cy="352930"/>
          </a:xfrm>
          <a:prstGeom prst="rect">
            <a:avLst/>
          </a:prstGeom>
          <a:solidFill>
            <a:srgbClr val="FFF0F0">
              <a:alpha val="50000"/>
            </a:srgbClr>
          </a:solidFill>
          <a:ln w="1905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2 — Task 2 Solution</a:t>
            </a:r>
            <a:br>
              <a:rPr lang="en-US" dirty="0" smtClean="0"/>
            </a:br>
            <a:r>
              <a:rPr lang="en-US" sz="2000" b="0" dirty="0" smtClean="0">
                <a:solidFill>
                  <a:srgbClr val="0000FF"/>
                </a:solidFill>
              </a:rPr>
              <a:t>PhaserLethality.cpp</a:t>
            </a:r>
            <a:endParaRPr lang="en-US" b="0" dirty="0">
              <a:solidFill>
                <a:srgbClr val="0000FF"/>
              </a:solidFill>
            </a:endParaRPr>
          </a:p>
        </p:txBody>
      </p:sp>
      <p:sp>
        <p:nvSpPr>
          <p:cNvPr id="4" name="Rectangle 3"/>
          <p:cNvSpPr/>
          <p:nvPr/>
        </p:nvSpPr>
        <p:spPr>
          <a:xfrm>
            <a:off x="914400" y="1371600"/>
            <a:ext cx="4114800" cy="2631490"/>
          </a:xfrm>
          <a:prstGeom prst="rect">
            <a:avLst/>
          </a:prstGeom>
        </p:spPr>
        <p:txBody>
          <a:bodyPr wrap="square">
            <a:spAutoFit/>
          </a:bodyPr>
          <a:lstStyle/>
          <a:p>
            <a:r>
              <a:rPr lang="en-US" sz="1100" b="1" dirty="0">
                <a:solidFill>
                  <a:srgbClr val="0000FF"/>
                </a:solidFill>
                <a:latin typeface="Consolas" panose="020B0609020204030204" pitchFamily="49" charset="0"/>
              </a:rPr>
              <a:t>bool</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PhaserLethality</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ProcessInput</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UtInput</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aInput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bool</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myCommand</a:t>
            </a:r>
            <a:r>
              <a:rPr lang="en-US" sz="1100" b="1" dirty="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true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i="1" dirty="0" err="1">
                <a:solidFill>
                  <a:srgbClr val="0000FF"/>
                </a:solidFill>
                <a:latin typeface="Consolas" panose="020B0609020204030204" pitchFamily="49" charset="0"/>
              </a:rPr>
              <a:t>std</a:t>
            </a:r>
            <a:r>
              <a:rPr lang="en-US" sz="1100" b="1" dirty="0">
                <a:solidFill>
                  <a:srgbClr val="000000"/>
                </a:solidFill>
                <a:latin typeface="Consolas" panose="020B0609020204030204" pitchFamily="49" charset="0"/>
              </a:rPr>
              <a:t>::</a:t>
            </a:r>
            <a:r>
              <a:rPr lang="en-US" sz="1100" b="1" dirty="0">
                <a:solidFill>
                  <a:srgbClr val="0000FF"/>
                </a:solidFill>
                <a:latin typeface="Consolas" panose="020B0609020204030204" pitchFamily="49" charset="0"/>
              </a:rPr>
              <a:t>string</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command</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aInput</a:t>
            </a:r>
            <a:r>
              <a:rPr lang="en-US" sz="1100" b="1" dirty="0" err="1">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GetCommand</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command</a:t>
            </a:r>
            <a:r>
              <a:rPr lang="en-US" sz="1100" b="1" dirty="0">
                <a:solidFill>
                  <a:srgbClr val="000000"/>
                </a:solidFill>
                <a:latin typeface="Consolas" panose="020B0609020204030204" pitchFamily="49" charset="0"/>
              </a:rPr>
              <a:t> </a:t>
            </a:r>
            <a:r>
              <a:rPr lang="en-US" sz="1100" b="1" dirty="0">
                <a:solidFill>
                  <a:srgbClr val="008080"/>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a:solidFill>
                  <a:srgbClr val="643C14"/>
                </a:solidFill>
                <a:latin typeface="Consolas" panose="020B0609020204030204" pitchFamily="49" charset="0"/>
              </a:rPr>
              <a:t>"</a:t>
            </a:r>
            <a:r>
              <a:rPr lang="en-US" sz="1100" b="1" dirty="0" err="1">
                <a:solidFill>
                  <a:srgbClr val="643C14"/>
                </a:solidFill>
                <a:latin typeface="Consolas" panose="020B0609020204030204" pitchFamily="49" charset="0"/>
              </a:rPr>
              <a:t>shield_damage_rate</a:t>
            </a:r>
            <a:r>
              <a:rPr lang="en-US" sz="1100" b="1" dirty="0">
                <a:solidFill>
                  <a:srgbClr val="643C14"/>
                </a:solidFill>
                <a:latin typeface="Consolas" panose="020B0609020204030204" pitchFamily="49" charset="0"/>
              </a:rPr>
              <a: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aInput</a:t>
            </a:r>
            <a:r>
              <a:rPr lang="en-US" sz="1100" b="1" dirty="0" err="1">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ReadValue</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mShieldDamageRate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else</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command</a:t>
            </a:r>
            <a:r>
              <a:rPr lang="en-US" sz="1100" b="1" dirty="0">
                <a:solidFill>
                  <a:srgbClr val="000000"/>
                </a:solidFill>
                <a:latin typeface="Consolas" panose="020B0609020204030204" pitchFamily="49" charset="0"/>
              </a:rPr>
              <a:t> </a:t>
            </a:r>
            <a:r>
              <a:rPr lang="en-US" sz="1100" b="1" dirty="0">
                <a:solidFill>
                  <a:srgbClr val="008080"/>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a:solidFill>
                  <a:srgbClr val="643C14"/>
                </a:solidFill>
                <a:latin typeface="Consolas" panose="020B0609020204030204" pitchFamily="49" charset="0"/>
              </a:rPr>
              <a:t>"</a:t>
            </a:r>
            <a:r>
              <a:rPr lang="en-US" sz="1100" b="1" dirty="0" err="1">
                <a:solidFill>
                  <a:srgbClr val="643C14"/>
                </a:solidFill>
                <a:latin typeface="Consolas" panose="020B0609020204030204" pitchFamily="49" charset="0"/>
              </a:rPr>
              <a:t>armor_damage_rate</a:t>
            </a:r>
            <a:r>
              <a:rPr lang="en-US" sz="1100" b="1" dirty="0">
                <a:solidFill>
                  <a:srgbClr val="643C14"/>
                </a:solidFill>
                <a:latin typeface="Consolas" panose="020B0609020204030204" pitchFamily="49" charset="0"/>
              </a:rPr>
              <a: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2 TASK 2</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aInput</a:t>
            </a:r>
            <a:r>
              <a:rPr lang="en-US" sz="1100" b="1" dirty="0" err="1">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ReadValue</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mArmorDamageRate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myCommand</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endParaRPr lang="en-US" sz="2800" b="1" dirty="0"/>
          </a:p>
        </p:txBody>
      </p:sp>
    </p:spTree>
    <p:extLst>
      <p:ext uri="{BB962C8B-B14F-4D97-AF65-F5344CB8AC3E}">
        <p14:creationId xmlns:p14="http://schemas.microsoft.com/office/powerpoint/2010/main" val="390124906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2 — Task 3</a:t>
            </a:r>
            <a:endParaRPr lang="en-US" dirty="0"/>
          </a:p>
        </p:txBody>
      </p:sp>
      <p:sp>
        <p:nvSpPr>
          <p:cNvPr id="3" name="Content Placeholder 2"/>
          <p:cNvSpPr>
            <a:spLocks noGrp="1"/>
          </p:cNvSpPr>
          <p:nvPr>
            <p:ph idx="1"/>
          </p:nvPr>
        </p:nvSpPr>
        <p:spPr>
          <a:xfrm>
            <a:off x="457200" y="1371600"/>
            <a:ext cx="8382000" cy="4525963"/>
          </a:xfrm>
        </p:spPr>
        <p:txBody>
          <a:bodyPr>
            <a:normAutofit lnSpcReduction="10000"/>
          </a:bodyPr>
          <a:lstStyle/>
          <a:p>
            <a:pPr marL="226473" indent="0">
              <a:buNone/>
            </a:pPr>
            <a:r>
              <a:rPr lang="en-US" b="0" dirty="0" smtClean="0"/>
              <a:t>In file </a:t>
            </a:r>
            <a:r>
              <a:rPr lang="en-US" dirty="0" smtClean="0"/>
              <a:t>PhaserWeapon</a:t>
            </a:r>
            <a:r>
              <a:rPr lang="en-US" b="0" dirty="0" smtClean="0"/>
              <a:t>.</a:t>
            </a:r>
            <a:r>
              <a:rPr lang="en-US" dirty="0" smtClean="0"/>
              <a:t>cpp</a:t>
            </a:r>
            <a:r>
              <a:rPr lang="en-US" b="0" dirty="0" smtClean="0"/>
              <a:t>:</a:t>
            </a:r>
          </a:p>
          <a:p>
            <a:r>
              <a:rPr lang="en-US" b="0" dirty="0" smtClean="0"/>
              <a:t>Implement </a:t>
            </a:r>
            <a:r>
              <a:rPr lang="en-US" dirty="0" err="1" smtClean="0"/>
              <a:t>PhaserWeapon</a:t>
            </a:r>
            <a:r>
              <a:rPr lang="en-US" dirty="0" smtClean="0"/>
              <a:t>::</a:t>
            </a:r>
            <a:r>
              <a:rPr lang="en-US" dirty="0" err="1" smtClean="0"/>
              <a:t>ProcessInput</a:t>
            </a:r>
            <a:r>
              <a:rPr lang="en-US" dirty="0" smtClean="0"/>
              <a:t> </a:t>
            </a:r>
            <a:r>
              <a:rPr lang="en-US" b="0" dirty="0" smtClean="0"/>
              <a:t>to read:</a:t>
            </a:r>
          </a:p>
          <a:p>
            <a:pPr lvl="1">
              <a:lnSpc>
                <a:spcPct val="140000"/>
              </a:lnSpc>
            </a:pPr>
            <a:r>
              <a:rPr lang="en-US" dirty="0" err="1" smtClean="0"/>
              <a:t>fire_integration_interval</a:t>
            </a:r>
            <a:r>
              <a:rPr lang="en-US" dirty="0" smtClean="0"/>
              <a:t> </a:t>
            </a:r>
            <a:r>
              <a:rPr lang="en-US" b="0" dirty="0"/>
              <a:t>using</a:t>
            </a:r>
            <a:r>
              <a:rPr lang="en-US" dirty="0"/>
              <a:t> </a:t>
            </a:r>
            <a:r>
              <a:rPr lang="en-US" dirty="0" err="1" smtClean="0"/>
              <a:t>aInput.ReadValueOfType</a:t>
            </a:r>
            <a:r>
              <a:rPr lang="en-US" dirty="0" smtClean="0"/>
              <a:t>() </a:t>
            </a:r>
            <a:r>
              <a:rPr lang="en-US" b="0" dirty="0" smtClean="0"/>
              <a:t>for a type of </a:t>
            </a:r>
            <a:r>
              <a:rPr lang="en-US" dirty="0" err="1" smtClean="0"/>
              <a:t>cTIME</a:t>
            </a:r>
            <a:endParaRPr lang="en-US" dirty="0" smtClean="0"/>
          </a:p>
          <a:p>
            <a:pPr>
              <a:lnSpc>
                <a:spcPct val="140000"/>
              </a:lnSpc>
            </a:pPr>
            <a:r>
              <a:rPr lang="en-US" b="0" dirty="0" smtClean="0"/>
              <a:t>Remember, </a:t>
            </a:r>
            <a:r>
              <a:rPr lang="en-US" dirty="0" err="1" smtClean="0"/>
              <a:t>ProcessInput</a:t>
            </a:r>
            <a:r>
              <a:rPr lang="en-US" b="0" dirty="0" smtClean="0"/>
              <a:t> methods are called as a result of loading the scenario</a:t>
            </a:r>
          </a:p>
          <a:p>
            <a:pPr lvl="1">
              <a:lnSpc>
                <a:spcPct val="140000"/>
              </a:lnSpc>
            </a:pPr>
            <a:r>
              <a:rPr lang="en-US" dirty="0" err="1" smtClean="0"/>
              <a:t>ProcessInput</a:t>
            </a:r>
            <a:r>
              <a:rPr lang="en-US" b="0" dirty="0" smtClean="0"/>
              <a:t> is a virtual method which executes </a:t>
            </a:r>
            <a:r>
              <a:rPr lang="en-US" b="0" dirty="0" err="1" smtClean="0"/>
              <a:t>polymorphically</a:t>
            </a:r>
            <a:r>
              <a:rPr lang="en-US" b="0" dirty="0" smtClean="0"/>
              <a:t> (starting with the most derived object’s </a:t>
            </a:r>
            <a:r>
              <a:rPr lang="en-US" dirty="0" err="1" smtClean="0"/>
              <a:t>ProcessInput</a:t>
            </a:r>
            <a:r>
              <a:rPr lang="en-US" b="0" dirty="0" smtClean="0"/>
              <a:t> method)</a:t>
            </a:r>
          </a:p>
          <a:p>
            <a:endParaRPr lang="en-US" b="0" dirty="0"/>
          </a:p>
        </p:txBody>
      </p:sp>
      <p:sp>
        <p:nvSpPr>
          <p:cNvPr id="5" name="Rectangle 4"/>
          <p:cNvSpPr>
            <a:spLocks noChangeArrowheads="1"/>
          </p:cNvSpPr>
          <p:nvPr/>
        </p:nvSpPr>
        <p:spPr bwMode="auto">
          <a:xfrm>
            <a:off x="996950" y="5873750"/>
            <a:ext cx="7150100" cy="527050"/>
          </a:xfrm>
          <a:prstGeom prst="rect">
            <a:avLst/>
          </a:prstGeom>
          <a:solidFill>
            <a:srgbClr val="CCFFCC"/>
          </a:solidFill>
          <a:ln w="9525" algn="ctr">
            <a:solidFill>
              <a:srgbClr val="339966"/>
            </a:solidFill>
            <a:miter lim="800000"/>
            <a:headEnd/>
            <a:tailEnd/>
          </a:ln>
          <a:effectLst>
            <a:outerShdw dist="107763" dir="2700000" algn="ctr" rotWithShape="0">
              <a:schemeClr val="bg2">
                <a:alpha val="50000"/>
              </a:schemeClr>
            </a:outerShdw>
          </a:effectLst>
        </p:spPr>
        <p:txBody>
          <a:bodyPr>
            <a:spAutoFit/>
          </a:bodyPr>
          <a:lstStyle/>
          <a:p>
            <a:pPr algn="ctr"/>
            <a:r>
              <a:rPr lang="en-US" sz="1400" b="0" noProof="1" smtClean="0">
                <a:solidFill>
                  <a:srgbClr val="000000"/>
                </a:solidFill>
              </a:rPr>
              <a:t>AFSIM </a:t>
            </a:r>
            <a:r>
              <a:rPr lang="en-US" sz="1400" b="0" noProof="1">
                <a:solidFill>
                  <a:srgbClr val="000000"/>
                </a:solidFill>
              </a:rPr>
              <a:t>examples </a:t>
            </a:r>
            <a:r>
              <a:rPr lang="en-US" sz="1400" b="0" dirty="0">
                <a:solidFill>
                  <a:srgbClr val="000000"/>
                </a:solidFill>
              </a:rPr>
              <a:t>can be found </a:t>
            </a:r>
            <a:r>
              <a:rPr lang="en-US" sz="1400" b="0" noProof="1">
                <a:solidFill>
                  <a:srgbClr val="000000"/>
                </a:solidFill>
              </a:rPr>
              <a:t>by searching </a:t>
            </a:r>
            <a:r>
              <a:rPr lang="en-US" sz="1400" b="0" dirty="0">
                <a:solidFill>
                  <a:srgbClr val="000000"/>
                </a:solidFill>
              </a:rPr>
              <a:t>source codes using </a:t>
            </a:r>
            <a:r>
              <a:rPr lang="en-US" sz="1400" b="0" noProof="1">
                <a:solidFill>
                  <a:srgbClr val="000000"/>
                </a:solidFill>
              </a:rPr>
              <a:t>references to </a:t>
            </a:r>
            <a:r>
              <a:rPr lang="en-US" sz="1400" b="0" dirty="0">
                <a:solidFill>
                  <a:srgbClr val="000000"/>
                </a:solidFill>
              </a:rPr>
              <a:t>“</a:t>
            </a:r>
            <a:r>
              <a:rPr lang="en-US" sz="1400" b="0" noProof="1">
                <a:solidFill>
                  <a:srgbClr val="000000"/>
                </a:solidFill>
              </a:rPr>
              <a:t>Read</a:t>
            </a:r>
            <a:r>
              <a:rPr lang="en-US" sz="1400" b="0" dirty="0">
                <a:solidFill>
                  <a:srgbClr val="000000"/>
                </a:solidFill>
              </a:rPr>
              <a:t>Value” and “</a:t>
            </a:r>
            <a:r>
              <a:rPr lang="en-US" sz="1400" b="0" dirty="0" err="1">
                <a:solidFill>
                  <a:srgbClr val="000000"/>
                </a:solidFill>
              </a:rPr>
              <a:t>ReadValueOfType</a:t>
            </a:r>
            <a:r>
              <a:rPr lang="en-US" sz="1400" b="0" dirty="0">
                <a:solidFill>
                  <a:srgbClr val="000000"/>
                </a:solidFill>
              </a:rPr>
              <a:t>”</a:t>
            </a:r>
            <a:r>
              <a:rPr lang="en-US" sz="1400" b="0" noProof="1">
                <a:solidFill>
                  <a:srgbClr val="000000"/>
                </a:solidFill>
              </a:rPr>
              <a:t>.</a:t>
            </a:r>
            <a:endParaRPr lang="en-US" sz="1400" b="0" dirty="0">
              <a:solidFill>
                <a:srgbClr val="000000"/>
              </a:solidFill>
            </a:endParaRPr>
          </a:p>
        </p:txBody>
      </p:sp>
    </p:spTree>
    <p:extLst>
      <p:ext uri="{BB962C8B-B14F-4D97-AF65-F5344CB8AC3E}">
        <p14:creationId xmlns:p14="http://schemas.microsoft.com/office/powerpoint/2010/main" val="319770696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7"/>
          <p:cNvSpPr>
            <a:spLocks noChangeArrowheads="1"/>
          </p:cNvSpPr>
          <p:nvPr/>
        </p:nvSpPr>
        <p:spPr bwMode="auto">
          <a:xfrm>
            <a:off x="914400" y="2484336"/>
            <a:ext cx="5638800" cy="350434"/>
          </a:xfrm>
          <a:prstGeom prst="rect">
            <a:avLst/>
          </a:prstGeom>
          <a:solidFill>
            <a:srgbClr val="FFF0F0">
              <a:alpha val="50000"/>
            </a:srgbClr>
          </a:solidFill>
          <a:ln w="1905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2 — Task 3 Solution</a:t>
            </a:r>
            <a:br>
              <a:rPr lang="en-US" dirty="0" smtClean="0"/>
            </a:br>
            <a:r>
              <a:rPr lang="en-US" sz="2000" b="0" dirty="0" smtClean="0">
                <a:solidFill>
                  <a:srgbClr val="0000FF"/>
                </a:solidFill>
              </a:rPr>
              <a:t>PhaserWeapon.cpp</a:t>
            </a:r>
            <a:endParaRPr lang="en-US" b="0" dirty="0">
              <a:solidFill>
                <a:srgbClr val="0000FF"/>
              </a:solidFill>
            </a:endParaRPr>
          </a:p>
        </p:txBody>
      </p:sp>
      <p:sp>
        <p:nvSpPr>
          <p:cNvPr id="8" name="Rectangle 7"/>
          <p:cNvSpPr/>
          <p:nvPr/>
        </p:nvSpPr>
        <p:spPr>
          <a:xfrm>
            <a:off x="914400" y="1594396"/>
            <a:ext cx="5638800" cy="1954381"/>
          </a:xfrm>
          <a:prstGeom prst="rect">
            <a:avLst/>
          </a:prstGeom>
        </p:spPr>
        <p:txBody>
          <a:bodyPr wrap="square">
            <a:spAutoFit/>
          </a:bodyPr>
          <a:lstStyle/>
          <a:p>
            <a:r>
              <a:rPr lang="en-US" sz="1100" b="1" dirty="0">
                <a:solidFill>
                  <a:srgbClr val="0000FF"/>
                </a:solidFill>
                <a:latin typeface="Consolas" panose="020B0609020204030204" pitchFamily="49" charset="0"/>
              </a:rPr>
              <a:t>bool</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PhaserWeapon</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ProcessInput</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UtInput</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aInput</a:t>
            </a:r>
            <a:r>
              <a:rPr lang="en-US" sz="1100" b="1" dirty="0">
                <a:solidFill>
                  <a:srgbClr val="000000"/>
                </a:solidFill>
                <a:latin typeface="Consolas" panose="020B0609020204030204" pitchFamily="49" charset="0"/>
              </a:rPr>
              <a:t>)</a:t>
            </a:r>
          </a:p>
          <a:p>
            <a:r>
              <a:rPr lang="en-US" sz="1100" b="1" dirty="0" smtClean="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endParaRPr lang="en-US" sz="1100" b="1" dirty="0">
              <a:solidFill>
                <a:srgbClr val="000000"/>
              </a:solidFill>
              <a:latin typeface="Consolas" panose="020B0609020204030204" pitchFamily="49" charset="0"/>
            </a:endParaRPr>
          </a:p>
          <a:p>
            <a:r>
              <a:rPr lang="en-US" sz="1100" b="1" dirty="0" smtClean="0">
                <a:solidFill>
                  <a:srgbClr val="0000FF"/>
                </a:solidFill>
                <a:latin typeface="Consolas" panose="020B0609020204030204" pitchFamily="49" charset="0"/>
              </a:rPr>
              <a:t>   else</a:t>
            </a:r>
            <a:r>
              <a:rPr lang="en-US" sz="1100" b="1" dirty="0" smtClean="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command</a:t>
            </a:r>
            <a:r>
              <a:rPr lang="en-US" sz="1100" b="1" dirty="0">
                <a:solidFill>
                  <a:srgbClr val="000000"/>
                </a:solidFill>
                <a:latin typeface="Consolas" panose="020B0609020204030204" pitchFamily="49" charset="0"/>
              </a:rPr>
              <a:t> </a:t>
            </a:r>
            <a:r>
              <a:rPr lang="en-US" sz="1100" b="1" dirty="0">
                <a:solidFill>
                  <a:srgbClr val="008080"/>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a:solidFill>
                  <a:srgbClr val="643C14"/>
                </a:solidFill>
                <a:latin typeface="Consolas" panose="020B0609020204030204" pitchFamily="49" charset="0"/>
              </a:rPr>
              <a:t>"</a:t>
            </a:r>
            <a:r>
              <a:rPr lang="en-US" sz="1100" b="1" dirty="0" err="1">
                <a:solidFill>
                  <a:srgbClr val="643C14"/>
                </a:solidFill>
                <a:latin typeface="Consolas" panose="020B0609020204030204" pitchFamily="49" charset="0"/>
              </a:rPr>
              <a:t>fire_integration_interval</a:t>
            </a:r>
            <a:r>
              <a:rPr lang="en-US" sz="1100" b="1" dirty="0">
                <a:solidFill>
                  <a:srgbClr val="643C14"/>
                </a:solidFill>
                <a:latin typeface="Consolas" panose="020B0609020204030204" pitchFamily="49" charset="0"/>
              </a:rPr>
              <a: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2 TASK </a:t>
            </a:r>
            <a:r>
              <a:rPr lang="en-US" sz="1100" b="1" dirty="0">
                <a:solidFill>
                  <a:srgbClr val="008000"/>
                </a:solidFill>
                <a:latin typeface="Consolas" panose="020B0609020204030204" pitchFamily="49" charset="0"/>
              </a:rPr>
              <a:t>3</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aInput</a:t>
            </a:r>
            <a:r>
              <a:rPr lang="en-US" sz="1100" b="1" dirty="0" err="1">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ReadValueOfType</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mFireIntegrationInterval</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UtInput</a:t>
            </a:r>
            <a:r>
              <a:rPr lang="en-US" sz="1100" b="1" dirty="0">
                <a:solidFill>
                  <a:srgbClr val="000000"/>
                </a:solidFill>
                <a:latin typeface="Consolas" panose="020B0609020204030204" pitchFamily="49" charset="0"/>
              </a:rPr>
              <a:t>::</a:t>
            </a:r>
            <a:r>
              <a:rPr lang="en-US" sz="1100" b="1" dirty="0" err="1">
                <a:solidFill>
                  <a:srgbClr val="D20000"/>
                </a:solidFill>
                <a:latin typeface="Consolas" panose="020B0609020204030204" pitchFamily="49" charset="0"/>
              </a:rPr>
              <a:t>cTIME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smtClean="0">
                <a:solidFill>
                  <a:srgbClr val="0000FF"/>
                </a:solidFill>
                <a:latin typeface="Consolas" panose="020B0609020204030204" pitchFamily="49" charset="0"/>
              </a:rPr>
              <a:t>   </a:t>
            </a:r>
            <a:r>
              <a:rPr lang="en-US" sz="1100" b="1" dirty="0" smtClean="0">
                <a:latin typeface="Consolas" panose="020B0609020204030204" pitchFamily="49" charset="0"/>
              </a:rPr>
              <a:t>...</a:t>
            </a:r>
            <a:r>
              <a:rPr lang="en-US" sz="1100" b="1" dirty="0" smtClean="0">
                <a:solidFill>
                  <a:srgbClr val="0000FF"/>
                </a:solidFill>
                <a:latin typeface="Consolas" panose="020B0609020204030204" pitchFamily="49" charset="0"/>
              </a:rPr>
              <a:t>   </a:t>
            </a:r>
          </a:p>
          <a:p>
            <a:r>
              <a:rPr lang="en-US" sz="1100" b="1" dirty="0" smtClean="0">
                <a:solidFill>
                  <a:srgbClr val="0000FF"/>
                </a:solidFill>
                <a:latin typeface="Consolas" panose="020B0609020204030204" pitchFamily="49" charset="0"/>
              </a:rPr>
              <a:t>   return</a:t>
            </a:r>
            <a:r>
              <a:rPr lang="en-US" sz="1100" b="1" dirty="0" smtClean="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myCommand</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endParaRPr lang="en-US" sz="1100" b="1" dirty="0"/>
          </a:p>
        </p:txBody>
      </p:sp>
    </p:spTree>
    <p:extLst>
      <p:ext uri="{BB962C8B-B14F-4D97-AF65-F5344CB8AC3E}">
        <p14:creationId xmlns:p14="http://schemas.microsoft.com/office/powerpoint/2010/main" val="58965459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2 — Task 4</a:t>
            </a:r>
            <a:endParaRPr lang="en-US" dirty="0"/>
          </a:p>
        </p:txBody>
      </p:sp>
      <p:sp>
        <p:nvSpPr>
          <p:cNvPr id="3" name="Content Placeholder 2"/>
          <p:cNvSpPr>
            <a:spLocks noGrp="1"/>
          </p:cNvSpPr>
          <p:nvPr>
            <p:ph idx="1"/>
          </p:nvPr>
        </p:nvSpPr>
        <p:spPr>
          <a:xfrm>
            <a:off x="457200" y="1102656"/>
            <a:ext cx="8458200" cy="5425888"/>
          </a:xfrm>
        </p:spPr>
        <p:txBody>
          <a:bodyPr>
            <a:normAutofit fontScale="85000" lnSpcReduction="10000"/>
          </a:bodyPr>
          <a:lstStyle/>
          <a:p>
            <a:pPr marL="226473" indent="0">
              <a:buNone/>
            </a:pPr>
            <a:r>
              <a:rPr lang="en-US" b="0" dirty="0" smtClean="0"/>
              <a:t>In file </a:t>
            </a:r>
            <a:r>
              <a:rPr lang="en-US" dirty="0" smtClean="0"/>
              <a:t>PhaserWeapon</a:t>
            </a:r>
            <a:r>
              <a:rPr lang="en-US" b="0" dirty="0" smtClean="0"/>
              <a:t>.</a:t>
            </a:r>
            <a:r>
              <a:rPr lang="en-US" dirty="0" smtClean="0"/>
              <a:t>cpp</a:t>
            </a:r>
            <a:r>
              <a:rPr lang="en-US" b="0" dirty="0" smtClean="0"/>
              <a:t>:</a:t>
            </a:r>
          </a:p>
          <a:p>
            <a:r>
              <a:rPr lang="en-US" b="0" dirty="0" smtClean="0"/>
              <a:t>Implement </a:t>
            </a:r>
            <a:r>
              <a:rPr lang="en-US" dirty="0" err="1" smtClean="0"/>
              <a:t>PhaserWeapon</a:t>
            </a:r>
            <a:r>
              <a:rPr lang="en-US" dirty="0" smtClean="0"/>
              <a:t>::Fire</a:t>
            </a:r>
          </a:p>
          <a:p>
            <a:pPr lvl="1"/>
            <a:r>
              <a:rPr lang="en-US" b="0" dirty="0" smtClean="0"/>
              <a:t>Apply the effect at discrete intervals determined by </a:t>
            </a:r>
            <a:r>
              <a:rPr lang="en-US" dirty="0" err="1" smtClean="0"/>
              <a:t>fire_integration_interval</a:t>
            </a:r>
            <a:endParaRPr lang="en-US" dirty="0" smtClean="0"/>
          </a:p>
          <a:p>
            <a:pPr lvl="2"/>
            <a:r>
              <a:rPr lang="en-US" b="0" dirty="0" smtClean="0"/>
              <a:t>One way to achieve this is through a new </a:t>
            </a:r>
            <a:r>
              <a:rPr lang="en-US" dirty="0" err="1" smtClean="0"/>
              <a:t>WsfEvent</a:t>
            </a:r>
            <a:r>
              <a:rPr lang="en-US" b="0" dirty="0" smtClean="0"/>
              <a:t> type</a:t>
            </a:r>
          </a:p>
          <a:p>
            <a:pPr lvl="2"/>
            <a:r>
              <a:rPr lang="en-US" b="0" dirty="0" smtClean="0"/>
              <a:t>We have created a new event class called </a:t>
            </a:r>
            <a:r>
              <a:rPr lang="en-US" dirty="0" err="1" smtClean="0"/>
              <a:t>PhaserWeapon</a:t>
            </a:r>
            <a:r>
              <a:rPr lang="en-US" dirty="0" smtClean="0"/>
              <a:t>::</a:t>
            </a:r>
            <a:r>
              <a:rPr lang="en-US" dirty="0" err="1" smtClean="0"/>
              <a:t>FireUpdateEvent</a:t>
            </a:r>
            <a:r>
              <a:rPr lang="en-US" i="1" dirty="0" smtClean="0"/>
              <a:t> </a:t>
            </a:r>
            <a:r>
              <a:rPr lang="en-US" b="0" dirty="0" smtClean="0"/>
              <a:t>sub-classed from </a:t>
            </a:r>
            <a:r>
              <a:rPr lang="en-US" dirty="0" err="1" smtClean="0"/>
              <a:t>WsfEvent</a:t>
            </a:r>
            <a:endParaRPr lang="en-US" dirty="0" smtClean="0"/>
          </a:p>
          <a:p>
            <a:pPr lvl="1"/>
            <a:r>
              <a:rPr lang="en-US" dirty="0" smtClean="0"/>
              <a:t>Task 4a</a:t>
            </a:r>
            <a:r>
              <a:rPr lang="en-US" b="0" dirty="0" smtClean="0"/>
              <a:t>:  </a:t>
            </a:r>
          </a:p>
          <a:p>
            <a:pPr lvl="2"/>
            <a:r>
              <a:rPr lang="en-US" b="0" dirty="0" smtClean="0"/>
              <a:t>Create a new </a:t>
            </a:r>
            <a:r>
              <a:rPr lang="en-US" dirty="0" err="1" smtClean="0"/>
              <a:t>FireUpdateEvent</a:t>
            </a:r>
            <a:r>
              <a:rPr lang="en-US" b="0" dirty="0" smtClean="0"/>
              <a:t> pointer called </a:t>
            </a:r>
            <a:r>
              <a:rPr lang="en-US" dirty="0" err="1" smtClean="0"/>
              <a:t>eventPtr</a:t>
            </a:r>
            <a:r>
              <a:rPr lang="en-US" b="0" dirty="0" smtClean="0"/>
              <a:t>;</a:t>
            </a:r>
          </a:p>
          <a:p>
            <a:pPr lvl="2"/>
            <a:r>
              <a:rPr lang="en-US" b="0" dirty="0" smtClean="0"/>
              <a:t>Appropriately fill All Attributes of </a:t>
            </a:r>
            <a:r>
              <a:rPr lang="en-US" dirty="0" err="1" smtClean="0"/>
              <a:t>eventPtr</a:t>
            </a:r>
            <a:r>
              <a:rPr lang="en-US" b="0" dirty="0" smtClean="0"/>
              <a:t> (except </a:t>
            </a:r>
            <a:r>
              <a:rPr lang="en-US" dirty="0" err="1" smtClean="0"/>
              <a:t>mTargetName</a:t>
            </a:r>
            <a:r>
              <a:rPr lang="en-US" b="0" dirty="0" smtClean="0"/>
              <a:t>, which is already done elsewhere)</a:t>
            </a:r>
          </a:p>
          <a:p>
            <a:pPr lvl="3"/>
            <a:r>
              <a:rPr lang="en-US" i="1" dirty="0" err="1" smtClean="0"/>
              <a:t>mPlatformIndex</a:t>
            </a:r>
            <a:r>
              <a:rPr lang="en-US" b="0" dirty="0" smtClean="0"/>
              <a:t> is set to </a:t>
            </a:r>
            <a:r>
              <a:rPr lang="en-US" i="1" dirty="0" err="1" smtClean="0"/>
              <a:t>GetPlatform</a:t>
            </a:r>
            <a:r>
              <a:rPr lang="en-US" b="0" dirty="0" smtClean="0"/>
              <a:t>()-&gt;</a:t>
            </a:r>
            <a:r>
              <a:rPr lang="en-US" i="1" dirty="0" err="1" smtClean="0"/>
              <a:t>GetIndex</a:t>
            </a:r>
            <a:r>
              <a:rPr lang="en-US" b="0" dirty="0" smtClean="0"/>
              <a:t>()</a:t>
            </a:r>
          </a:p>
          <a:p>
            <a:pPr lvl="3"/>
            <a:r>
              <a:rPr lang="en-US" i="1" dirty="0" err="1" smtClean="0"/>
              <a:t>mWeaponPtr</a:t>
            </a:r>
            <a:r>
              <a:rPr lang="en-US" b="0" dirty="0" smtClean="0"/>
              <a:t> is set to point to this (the same </a:t>
            </a:r>
            <a:r>
              <a:rPr lang="en-US" b="0" dirty="0" err="1" smtClean="0"/>
              <a:t>WsfWeapon</a:t>
            </a:r>
            <a:r>
              <a:rPr lang="en-US" b="0" dirty="0" smtClean="0"/>
              <a:t> object)</a:t>
            </a:r>
          </a:p>
          <a:p>
            <a:pPr lvl="1"/>
            <a:r>
              <a:rPr lang="en-US" dirty="0" smtClean="0"/>
              <a:t>Task 4b</a:t>
            </a:r>
            <a:r>
              <a:rPr lang="en-US" b="0" dirty="0" smtClean="0"/>
              <a:t>:</a:t>
            </a:r>
          </a:p>
          <a:p>
            <a:pPr lvl="2"/>
            <a:r>
              <a:rPr lang="en-US" b="0" dirty="0" smtClean="0"/>
              <a:t>Set </a:t>
            </a:r>
            <a:r>
              <a:rPr lang="en-US" dirty="0" err="1" smtClean="0"/>
              <a:t>mFireTimeLeft</a:t>
            </a:r>
            <a:r>
              <a:rPr lang="en-US" b="0" dirty="0" smtClean="0"/>
              <a:t> to be the entire fire duration (</a:t>
            </a:r>
            <a:r>
              <a:rPr lang="en-US" dirty="0" err="1" smtClean="0"/>
              <a:t>mFireDuration</a:t>
            </a:r>
            <a:r>
              <a:rPr lang="en-US" b="0" dirty="0" smtClean="0"/>
              <a:t>)</a:t>
            </a:r>
          </a:p>
          <a:p>
            <a:pPr lvl="2"/>
            <a:r>
              <a:rPr lang="en-US" b="0" dirty="0" smtClean="0"/>
              <a:t>Using </a:t>
            </a:r>
            <a:r>
              <a:rPr lang="en-US" b="0" dirty="0"/>
              <a:t>the </a:t>
            </a:r>
            <a:r>
              <a:rPr lang="en-US" dirty="0" err="1"/>
              <a:t>WsfEvent</a:t>
            </a:r>
            <a:r>
              <a:rPr lang="en-US" b="0" dirty="0"/>
              <a:t> base class method </a:t>
            </a:r>
            <a:r>
              <a:rPr lang="en-US" i="1" dirty="0" err="1" smtClean="0"/>
              <a:t>SetTime</a:t>
            </a:r>
            <a:r>
              <a:rPr lang="en-US" b="0" dirty="0" smtClean="0"/>
              <a:t>, set the time to execute the Event to be </a:t>
            </a:r>
            <a:r>
              <a:rPr lang="en-US" i="1" dirty="0" err="1" smtClean="0"/>
              <a:t>aSimTime</a:t>
            </a:r>
            <a:r>
              <a:rPr lang="en-US" b="0" dirty="0" smtClean="0"/>
              <a:t> + </a:t>
            </a:r>
            <a:r>
              <a:rPr lang="en-US" i="1" dirty="0" err="1" smtClean="0"/>
              <a:t>mFireIntegrationInterval</a:t>
            </a:r>
            <a:endParaRPr lang="en-US" i="1" dirty="0" smtClean="0"/>
          </a:p>
          <a:p>
            <a:pPr lvl="1"/>
            <a:r>
              <a:rPr lang="en-US" b="0" dirty="0" smtClean="0"/>
              <a:t>Notice how </a:t>
            </a:r>
            <a:r>
              <a:rPr lang="en-US" dirty="0" err="1" smtClean="0"/>
              <a:t>eventPtr</a:t>
            </a:r>
            <a:r>
              <a:rPr lang="en-US" b="0" dirty="0" smtClean="0"/>
              <a:t> is added to the owning </a:t>
            </a:r>
            <a:r>
              <a:rPr lang="en-US" dirty="0" err="1" smtClean="0"/>
              <a:t>WsfSimulation’s</a:t>
            </a:r>
            <a:r>
              <a:rPr lang="en-US" b="0" dirty="0" smtClean="0"/>
              <a:t> event queue</a:t>
            </a:r>
          </a:p>
          <a:p>
            <a:pPr>
              <a:buNone/>
            </a:pPr>
            <a:endParaRPr lang="en-US" b="0" dirty="0"/>
          </a:p>
        </p:txBody>
      </p:sp>
    </p:spTree>
    <p:extLst>
      <p:ext uri="{BB962C8B-B14F-4D97-AF65-F5344CB8AC3E}">
        <p14:creationId xmlns:p14="http://schemas.microsoft.com/office/powerpoint/2010/main" val="360175371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762000" y="5676229"/>
            <a:ext cx="6934200" cy="228600"/>
          </a:xfrm>
          <a:prstGeom prst="rect">
            <a:avLst/>
          </a:prstGeom>
          <a:noFill/>
          <a:ln w="19050" algn="ctr">
            <a:solidFill>
              <a:srgbClr val="CC00FF"/>
            </a:solidFill>
            <a:miter lim="800000"/>
            <a:headEnd/>
            <a:tailEnd/>
          </a:ln>
          <a:effectLst/>
        </p:spPr>
        <p:txBody>
          <a:bodyPr wrap="none" anchor="ctr"/>
          <a:lstStyle/>
          <a:p>
            <a:endParaRPr lang="en-US"/>
          </a:p>
        </p:txBody>
      </p:sp>
      <p:sp>
        <p:nvSpPr>
          <p:cNvPr id="9" name="Rectangle 8"/>
          <p:cNvSpPr>
            <a:spLocks noChangeArrowheads="1"/>
          </p:cNvSpPr>
          <p:nvPr/>
        </p:nvSpPr>
        <p:spPr bwMode="auto">
          <a:xfrm>
            <a:off x="762000" y="5103160"/>
            <a:ext cx="6934200" cy="363069"/>
          </a:xfrm>
          <a:prstGeom prst="rect">
            <a:avLst/>
          </a:prstGeom>
          <a:solidFill>
            <a:srgbClr val="FFF0F0">
              <a:alpha val="50000"/>
            </a:srgbClr>
          </a:solidFill>
          <a:ln w="19050" algn="ctr">
            <a:solidFill>
              <a:srgbClr val="FF0000"/>
            </a:solidFill>
            <a:miter lim="800000"/>
            <a:headEnd/>
            <a:tailEnd/>
          </a:ln>
          <a:effectLst/>
        </p:spPr>
        <p:txBody>
          <a:bodyPr wrap="none" anchor="ctr"/>
          <a:lstStyle/>
          <a:p>
            <a:endParaRPr lang="en-US"/>
          </a:p>
        </p:txBody>
      </p:sp>
      <p:sp>
        <p:nvSpPr>
          <p:cNvPr id="8" name="Rectangle 7"/>
          <p:cNvSpPr>
            <a:spLocks noChangeArrowheads="1"/>
          </p:cNvSpPr>
          <p:nvPr/>
        </p:nvSpPr>
        <p:spPr bwMode="auto">
          <a:xfrm>
            <a:off x="762000" y="3429000"/>
            <a:ext cx="6934200" cy="533400"/>
          </a:xfrm>
          <a:prstGeom prst="rect">
            <a:avLst/>
          </a:prstGeom>
          <a:solidFill>
            <a:srgbClr val="FFF0F0">
              <a:alpha val="50000"/>
            </a:srgbClr>
          </a:solidFill>
          <a:ln w="1905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2 — Task 4 Solution</a:t>
            </a:r>
            <a:br>
              <a:rPr lang="en-US" dirty="0" smtClean="0"/>
            </a:br>
            <a:r>
              <a:rPr lang="en-US" sz="2000" b="0" dirty="0" smtClean="0">
                <a:solidFill>
                  <a:srgbClr val="0000FF"/>
                </a:solidFill>
              </a:rPr>
              <a:t>PhaserWeapon.cpp</a:t>
            </a:r>
            <a:endParaRPr lang="en-US" b="0" dirty="0">
              <a:solidFill>
                <a:srgbClr val="0000FF"/>
              </a:solidFill>
            </a:endParaRPr>
          </a:p>
        </p:txBody>
      </p:sp>
      <mc:AlternateContent xmlns:mc="http://schemas.openxmlformats.org/markup-compatibility/2006" xmlns:a14="http://schemas.microsoft.com/office/drawing/2010/main">
        <mc:Choice Requires="a14">
          <p:sp>
            <p:nvSpPr>
              <p:cNvPr id="3" name="Rectangle 2"/>
              <p:cNvSpPr/>
              <p:nvPr/>
            </p:nvSpPr>
            <p:spPr>
              <a:xfrm>
                <a:off x="762000" y="1371600"/>
                <a:ext cx="6934200" cy="5078313"/>
              </a:xfrm>
              <a:prstGeom prst="rect">
                <a:avLst/>
              </a:prstGeom>
            </p:spPr>
            <p:txBody>
              <a:bodyPr wrap="square">
                <a:spAutoFit/>
              </a:bodyPr>
              <a:lstStyle/>
              <a:p>
                <a:r>
                  <a:rPr lang="en-US" sz="1100" b="1" dirty="0" err="1">
                    <a:solidFill>
                      <a:srgbClr val="0000FF"/>
                    </a:solidFill>
                    <a:latin typeface="Consolas" panose="020B0609020204030204" pitchFamily="49" charset="0"/>
                  </a:rPr>
                  <a:t>WsfWeapon</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FireResult</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PhaserWeapon</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Fire</a:t>
                </a:r>
                <a:r>
                  <a:rPr lang="en-US" sz="1100" b="1" dirty="0">
                    <a:solidFill>
                      <a:srgbClr val="000000"/>
                    </a:solidFill>
                    <a:latin typeface="Consolas" panose="020B0609020204030204" pitchFamily="49" charset="0"/>
                  </a:rPr>
                  <a:t>(</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WsfWeapon</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FireTarget</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aTarget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const</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WsfWeapon</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FireOptions</a:t>
                </a:r>
                <a:r>
                  <a:rPr lang="en-US" sz="1100" b="1" dirty="0">
                    <a:solidFill>
                      <a:srgbClr val="000000"/>
                    </a:solidFill>
                    <a:latin typeface="Consolas" panose="020B0609020204030204" pitchFamily="49" charset="0"/>
                  </a:rPr>
                  <a:t>&amp;  </a:t>
                </a:r>
                <a:r>
                  <a:rPr lang="en-US" sz="1100" b="1" dirty="0" err="1">
                    <a:solidFill>
                      <a:srgbClr val="000080"/>
                    </a:solidFill>
                    <a:latin typeface="Consolas" panose="020B0609020204030204" pitchFamily="49" charset="0"/>
                  </a:rPr>
                  <a:t>aSettings</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Call base class' Fire method</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WsfWeapon</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FireResult</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result</a:t>
                </a:r>
                <a:r>
                  <a:rPr lang="en-US" sz="1100" b="1" dirty="0">
                    <a:solidFill>
                      <a:srgbClr val="000000"/>
                    </a:solidFill>
                    <a:latin typeface="Consolas" panose="020B0609020204030204" pitchFamily="49" charset="0"/>
                  </a:rPr>
                  <a:t> = </a:t>
                </a:r>
                <a:r>
                  <a:rPr lang="en-US" sz="1100" b="1" dirty="0" err="1">
                    <a:solidFill>
                      <a:srgbClr val="0000FF"/>
                    </a:solidFill>
                    <a:latin typeface="Consolas" panose="020B0609020204030204" pitchFamily="49" charset="0"/>
                  </a:rPr>
                  <a:t>WsfImplicitWeapon</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Fire</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aTarget</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aSettings</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2 TASK 4a</a:t>
                </a:r>
                <a:endParaRPr lang="en-US" sz="1100" b="1" dirty="0" smtClean="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Create a new fire update event (pointer)</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Set the attributes of the event for</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 firing platform index</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 the firing weapon</a:t>
                </a:r>
                <a:endParaRPr lang="en-US" sz="1100" b="1" dirty="0">
                  <a:solidFill>
                    <a:srgbClr val="000000"/>
                  </a:solidFill>
                  <a:latin typeface="Consolas" panose="020B0609020204030204" pitchFamily="49" charset="0"/>
                </a:endParaRPr>
              </a:p>
              <a:p>
                <a:r>
                  <a:rPr lang="en-US" sz="1100" b="1" dirty="0" smtClean="0">
                    <a:solidFill>
                      <a:srgbClr val="0000FF"/>
                    </a:solidFill>
                    <a:latin typeface="Consolas" panose="020B0609020204030204" pitchFamily="49" charset="0"/>
                  </a:rPr>
                  <a:t>   auto</a:t>
                </a:r>
                <a:r>
                  <a:rPr lang="en-US" sz="1100" b="1" dirty="0" smtClean="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eventPtr</a:t>
                </a:r>
                <a:r>
                  <a:rPr lang="en-US" sz="1100" b="1" dirty="0">
                    <a:solidFill>
                      <a:srgbClr val="000000"/>
                    </a:solidFill>
                    <a:latin typeface="Consolas" panose="020B0609020204030204" pitchFamily="49" charset="0"/>
                  </a:rPr>
                  <a:t> = </a:t>
                </a:r>
                <a:r>
                  <a:rPr lang="en-US" sz="1100" b="1" dirty="0" err="1">
                    <a:solidFill>
                      <a:srgbClr val="0000FF"/>
                    </a:solidFill>
                    <a:latin typeface="Consolas" panose="020B0609020204030204" pitchFamily="49" charset="0"/>
                  </a:rPr>
                  <a:t>ut</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make_unique</a:t>
                </a:r>
                <a:r>
                  <a:rPr lang="en-US" sz="1100" b="1" dirty="0">
                    <a:solidFill>
                      <a:srgbClr val="000000"/>
                    </a:solidFill>
                    <a:latin typeface="Consolas" panose="020B0609020204030204" pitchFamily="49" charset="0"/>
                  </a:rPr>
                  <a:t>&lt;</a:t>
                </a:r>
                <a:r>
                  <a:rPr lang="en-US" sz="1100" b="1" dirty="0" err="1">
                    <a:solidFill>
                      <a:srgbClr val="0000FF"/>
                    </a:solidFill>
                    <a:latin typeface="Consolas" panose="020B0609020204030204" pitchFamily="49" charset="0"/>
                  </a:rPr>
                  <a:t>FireUpdateEvent</a:t>
                </a:r>
                <a:r>
                  <a:rPr lang="en-US" sz="1100" b="1" dirty="0">
                    <a:solidFill>
                      <a:srgbClr val="000000"/>
                    </a:solidFill>
                    <a:latin typeface="Consolas" panose="020B0609020204030204" pitchFamily="49" charset="0"/>
                  </a:rPr>
                  <a:t>&gt;();</a:t>
                </a: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eventPtr</a:t>
                </a:r>
                <a:r>
                  <a:rPr lang="en-US" sz="1100" b="1" dirty="0">
                    <a:solidFill>
                      <a:srgbClr val="008080"/>
                    </a:solidFill>
                    <a:latin typeface="Consolas" panose="020B0609020204030204" pitchFamily="49" charset="0"/>
                  </a:rPr>
                  <a:t>-&gt;</a:t>
                </a:r>
                <a:r>
                  <a:rPr lang="en-US" sz="1100" b="1" dirty="0" err="1">
                    <a:solidFill>
                      <a:srgbClr val="000080"/>
                    </a:solidFill>
                    <a:latin typeface="Consolas" panose="020B0609020204030204" pitchFamily="49" charset="0"/>
                  </a:rPr>
                  <a:t>mPlatformIndex</a:t>
                </a:r>
                <a:r>
                  <a:rPr lang="en-US" sz="1100" b="1" dirty="0">
                    <a:solidFill>
                      <a:srgbClr val="000000"/>
                    </a:solidFill>
                    <a:latin typeface="Consolas" panose="020B0609020204030204" pitchFamily="49" charset="0"/>
                  </a:rPr>
                  <a:t> = </a:t>
                </a:r>
                <a:r>
                  <a:rPr lang="en-US" sz="1100" b="1" dirty="0" err="1">
                    <a:solidFill>
                      <a:srgbClr val="880000"/>
                    </a:solidFill>
                    <a:latin typeface="Consolas" panose="020B0609020204030204" pitchFamily="49" charset="0"/>
                  </a:rPr>
                  <a:t>GetPlatform</a:t>
                </a:r>
                <a:r>
                  <a:rPr lang="en-US" sz="1100" b="1" dirty="0">
                    <a:solidFill>
                      <a:srgbClr val="000000"/>
                    </a:solidFill>
                    <a:latin typeface="Consolas" panose="020B0609020204030204" pitchFamily="49" charset="0"/>
                  </a:rPr>
                  <a:t>()-&gt;</a:t>
                </a:r>
                <a:r>
                  <a:rPr lang="en-US" sz="1100" b="1" dirty="0" err="1">
                    <a:solidFill>
                      <a:srgbClr val="880000"/>
                    </a:solidFill>
                    <a:latin typeface="Consolas" panose="020B0609020204030204" pitchFamily="49" charset="0"/>
                  </a:rPr>
                  <a:t>GetIndex</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eventPtr</a:t>
                </a:r>
                <a:r>
                  <a:rPr lang="en-US" sz="1100" b="1" dirty="0">
                    <a:solidFill>
                      <a:srgbClr val="008080"/>
                    </a:solidFill>
                    <a:latin typeface="Consolas" panose="020B0609020204030204" pitchFamily="49" charset="0"/>
                  </a:rPr>
                  <a:t>-&gt;</a:t>
                </a:r>
                <a:r>
                  <a:rPr lang="en-US" sz="1100" b="1" dirty="0" err="1">
                    <a:solidFill>
                      <a:srgbClr val="000080"/>
                    </a:solidFill>
                    <a:latin typeface="Consolas" panose="020B0609020204030204" pitchFamily="49" charset="0"/>
                  </a:rPr>
                  <a:t>mWeaponPtr</a:t>
                </a:r>
                <a:r>
                  <a:rPr lang="en-US" sz="1100" b="1" dirty="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this</a:t>
                </a:r>
                <a:r>
                  <a:rPr lang="en-US" sz="1100" b="1" dirty="0" smtClean="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p>
              <a:p>
                <a:r>
                  <a:rPr lang="en-US" sz="1100" b="1" dirty="0" smtClean="0">
                    <a:solidFill>
                      <a:srgbClr val="000000"/>
                    </a:solidFill>
                    <a:latin typeface="Consolas" panose="020B0609020204030204" pitchFamily="49" charset="0"/>
                  </a:rPr>
                  <a:t>   </a:t>
                </a:r>
                <a:r>
                  <a:rPr lang="en-US" sz="1100" b="1" dirty="0" smtClean="0">
                    <a:solidFill>
                      <a:srgbClr val="0000FF"/>
                    </a:solidFill>
                    <a:latin typeface="Consolas" panose="020B0609020204030204" pitchFamily="49" charset="0"/>
                  </a:rPr>
                  <a:t>if</a:t>
                </a:r>
                <a:r>
                  <a:rPr lang="en-US" sz="1100" b="1" dirty="0" smtClean="0">
                    <a:solidFill>
                      <a:srgbClr val="000000"/>
                    </a:solidFill>
                    <a:latin typeface="Consolas" panose="020B0609020204030204" pitchFamily="49" charset="0"/>
                  </a:rPr>
                  <a:t> (</a:t>
                </a:r>
                <a:r>
                  <a:rPr lang="en-US" sz="1100" b="1" dirty="0" err="1" smtClean="0">
                    <a:solidFill>
                      <a:srgbClr val="000080"/>
                    </a:solidFill>
                    <a:latin typeface="Consolas" panose="020B0609020204030204" pitchFamily="49" charset="0"/>
                  </a:rPr>
                  <a:t>result</a:t>
                </a:r>
                <a:r>
                  <a:rPr lang="en-US" sz="1100" b="1" dirty="0" err="1" smtClean="0">
                    <a:solidFill>
                      <a:srgbClr val="000000"/>
                    </a:solidFill>
                    <a:latin typeface="Consolas" panose="020B0609020204030204" pitchFamily="49" charset="0"/>
                  </a:rPr>
                  <a:t>.</a:t>
                </a:r>
                <a:r>
                  <a:rPr lang="en-US" sz="1100" b="1" dirty="0" err="1" smtClean="0">
                    <a:solidFill>
                      <a:srgbClr val="000080"/>
                    </a:solidFill>
                    <a:latin typeface="Consolas" panose="020B0609020204030204" pitchFamily="49" charset="0"/>
                  </a:rPr>
                  <a:t>mSuccess</a:t>
                </a:r>
                <a:r>
                  <a:rPr lang="en-US" sz="1100" b="1" dirty="0" smtClean="0">
                    <a:solidFill>
                      <a:srgbClr val="000000"/>
                    </a:solidFill>
                    <a:latin typeface="Consolas" panose="020B0609020204030204" pitchFamily="49" charset="0"/>
                  </a:rPr>
                  <a:t>)</a:t>
                </a:r>
              </a:p>
              <a:p>
                <a:r>
                  <a:rPr lang="en-US" sz="1100" b="1" dirty="0" smtClean="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EXERCISE 2 </a:t>
                </a:r>
                <a:r>
                  <a:rPr lang="en-US" sz="1100" b="1" dirty="0" smtClean="0">
                    <a:solidFill>
                      <a:srgbClr val="008000"/>
                    </a:solidFill>
                    <a:latin typeface="Consolas" panose="020B0609020204030204" pitchFamily="49" charset="0"/>
                  </a:rPr>
                  <a:t>TASK 4b</a:t>
                </a: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a:t>
                </a:r>
                <a:r>
                  <a:rPr lang="en-US" sz="1100" b="1" dirty="0">
                    <a:solidFill>
                      <a:srgbClr val="008000"/>
                    </a:solidFill>
                    <a:latin typeface="Consolas" panose="020B0609020204030204" pitchFamily="49" charset="0"/>
                  </a:rPr>
                  <a:t>Set the attributes of the event for</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 the fire time left (initially, set to the fire duration)</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 the time to fire the event (after one fire integration interval)</a:t>
                </a:r>
                <a:endParaRPr lang="en-US" sz="1100" b="1" dirty="0">
                  <a:solidFill>
                    <a:srgbClr val="000000"/>
                  </a:solidFill>
                  <a:latin typeface="Consolas" panose="020B0609020204030204" pitchFamily="49" charset="0"/>
                </a:endParaRPr>
              </a:p>
              <a:p>
                <a:r>
                  <a:rPr lang="en-US" sz="1100" b="1" dirty="0" smtClean="0">
                    <a:solidFill>
                      <a:srgbClr val="000080"/>
                    </a:solidFill>
                    <a:latin typeface="Consolas" panose="020B0609020204030204" pitchFamily="49" charset="0"/>
                  </a:rPr>
                  <a:t>      </a:t>
                </a:r>
                <a:r>
                  <a:rPr lang="en-US" sz="1100" b="1" dirty="0" err="1" smtClean="0">
                    <a:solidFill>
                      <a:srgbClr val="000080"/>
                    </a:solidFill>
                    <a:latin typeface="Consolas" panose="020B0609020204030204" pitchFamily="49" charset="0"/>
                  </a:rPr>
                  <a:t>eventPtr</a:t>
                </a:r>
                <a:r>
                  <a:rPr lang="en-US" sz="1100" b="1" dirty="0" smtClean="0">
                    <a:solidFill>
                      <a:srgbClr val="008080"/>
                    </a:solidFill>
                    <a:latin typeface="Consolas" panose="020B0609020204030204" pitchFamily="49" charset="0"/>
                  </a:rPr>
                  <a:t>-</a:t>
                </a:r>
                <a:r>
                  <a:rPr lang="en-US" sz="1100" b="1" dirty="0">
                    <a:solidFill>
                      <a:srgbClr val="008080"/>
                    </a:solidFill>
                    <a:latin typeface="Consolas" panose="020B0609020204030204" pitchFamily="49" charset="0"/>
                  </a:rPr>
                  <a:t>&gt;</a:t>
                </a:r>
                <a:r>
                  <a:rPr lang="en-US" sz="1100" b="1" dirty="0" err="1">
                    <a:solidFill>
                      <a:srgbClr val="000080"/>
                    </a:solidFill>
                    <a:latin typeface="Consolas" panose="020B0609020204030204" pitchFamily="49" charset="0"/>
                  </a:rPr>
                  <a:t>mFireTimeLeft</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mFireDuration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eventPtr</a:t>
                </a:r>
                <a:r>
                  <a:rPr lang="en-US" sz="1100" b="1" dirty="0">
                    <a:solidFill>
                      <a:srgbClr val="008080"/>
                    </a:solidFill>
                    <a:latin typeface="Consolas" panose="020B0609020204030204" pitchFamily="49" charset="0"/>
                  </a:rPr>
                  <a:t>-&gt;</a:t>
                </a:r>
                <a:r>
                  <a:rPr lang="en-US" sz="1100" b="1" dirty="0" err="1">
                    <a:solidFill>
                      <a:srgbClr val="880000"/>
                    </a:solidFill>
                    <a:latin typeface="Consolas" panose="020B0609020204030204" pitchFamily="49" charset="0"/>
                  </a:rPr>
                  <a:t>SetTime</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mFireIntegrationInterval</a:t>
                </a:r>
                <a:r>
                  <a:rPr lang="en-US" sz="1100" b="1" dirty="0" smtClean="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14:m>
                  <m:oMath xmlns:m="http://schemas.openxmlformats.org/officeDocument/2006/math">
                    <m:r>
                      <a:rPr lang="en-US" b="1" i="1" dirty="0" smtClean="0">
                        <a:solidFill>
                          <a:srgbClr val="000000"/>
                        </a:solidFill>
                        <a:latin typeface="Cambria Math" panose="02040503050406030204" pitchFamily="18" charset="0"/>
                        <a:ea typeface="Cambria Math" panose="02040503050406030204" pitchFamily="18" charset="0"/>
                      </a:rPr>
                      <m:t>⋮</m:t>
                    </m:r>
                  </m:oMath>
                </a14:m>
                <a:endParaRPr lang="en-US" b="1" dirty="0" smtClean="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b="1" dirty="0" err="1" smtClean="0">
                    <a:solidFill>
                      <a:srgbClr val="880000"/>
                    </a:solidFill>
                    <a:latin typeface="Consolas" panose="020B0609020204030204" pitchFamily="49" charset="0"/>
                  </a:rPr>
                  <a:t>GetSimulation</a:t>
                </a:r>
                <a:r>
                  <a:rPr lang="en-US" sz="1100" b="1" dirty="0">
                    <a:solidFill>
                      <a:srgbClr val="000000"/>
                    </a:solidFill>
                    <a:latin typeface="Consolas" panose="020B0609020204030204" pitchFamily="49" charset="0"/>
                  </a:rPr>
                  <a:t>()-&gt;</a:t>
                </a:r>
                <a:r>
                  <a:rPr lang="en-US" sz="1100" b="1" dirty="0" err="1">
                    <a:solidFill>
                      <a:srgbClr val="880000"/>
                    </a:solidFill>
                    <a:latin typeface="Consolas" panose="020B0609020204030204" pitchFamily="49" charset="0"/>
                  </a:rPr>
                  <a:t>AddEvent</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std</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move</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eventPtr</a:t>
                </a:r>
                <a:r>
                  <a:rPr lang="en-US" sz="1100" b="1" dirty="0">
                    <a:solidFill>
                      <a:srgbClr val="000000"/>
                    </a:solidFill>
                    <a:latin typeface="Consolas" panose="020B0609020204030204" pitchFamily="49" charset="0"/>
                  </a:rPr>
                  <a:t>));</a:t>
                </a:r>
                <a:endParaRPr lang="en-US" sz="1100" b="1" dirty="0" smtClean="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b="1" dirty="0" smtClean="0">
                    <a:solidFill>
                      <a:srgbClr val="0000FF"/>
                    </a:solidFill>
                    <a:latin typeface="Consolas" panose="020B0609020204030204" pitchFamily="49" charset="0"/>
                  </a:rPr>
                  <a:t>return</a:t>
                </a:r>
                <a:r>
                  <a:rPr lang="en-US" sz="1100" b="1" dirty="0" smtClean="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result</a:t>
                </a:r>
                <a:r>
                  <a:rPr lang="en-US" sz="1100" b="1" dirty="0" smtClean="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endParaRPr lang="en-US" sz="1100" b="1" dirty="0"/>
              </a:p>
            </p:txBody>
          </p:sp>
        </mc:Choice>
        <mc:Fallback xmlns="">
          <p:sp>
            <p:nvSpPr>
              <p:cNvPr id="3" name="Rectangle 2"/>
              <p:cNvSpPr>
                <a:spLocks noRot="1" noChangeAspect="1" noMove="1" noResize="1" noEditPoints="1" noAdjustHandles="1" noChangeArrowheads="1" noChangeShapeType="1" noTextEdit="1"/>
              </p:cNvSpPr>
              <p:nvPr/>
            </p:nvSpPr>
            <p:spPr>
              <a:xfrm>
                <a:off x="762000" y="1371600"/>
                <a:ext cx="6934200" cy="5078313"/>
              </a:xfrm>
              <a:prstGeom prst="rect">
                <a:avLst/>
              </a:prstGeom>
              <a:blipFill>
                <a:blip r:embed="rId2"/>
                <a:stretch>
                  <a:fillRect b="-480"/>
                </a:stretch>
              </a:blipFill>
            </p:spPr>
            <p:txBody>
              <a:bodyPr/>
              <a:lstStyle/>
              <a:p>
                <a:r>
                  <a:rPr lang="en-US">
                    <a:noFill/>
                  </a:rPr>
                  <a:t> </a:t>
                </a:r>
              </a:p>
            </p:txBody>
          </p:sp>
        </mc:Fallback>
      </mc:AlternateContent>
    </p:spTree>
    <p:extLst>
      <p:ext uri="{BB962C8B-B14F-4D97-AF65-F5344CB8AC3E}">
        <p14:creationId xmlns:p14="http://schemas.microsoft.com/office/powerpoint/2010/main" val="354777817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2 — Task 5</a:t>
            </a:r>
            <a:endParaRPr lang="en-US" dirty="0"/>
          </a:p>
        </p:txBody>
      </p:sp>
      <p:sp>
        <p:nvSpPr>
          <p:cNvPr id="3" name="Content Placeholder 2"/>
          <p:cNvSpPr>
            <a:spLocks noGrp="1"/>
          </p:cNvSpPr>
          <p:nvPr>
            <p:ph idx="1"/>
          </p:nvPr>
        </p:nvSpPr>
        <p:spPr>
          <a:xfrm>
            <a:off x="184322" y="1341651"/>
            <a:ext cx="8407228" cy="4525963"/>
          </a:xfrm>
        </p:spPr>
        <p:txBody>
          <a:bodyPr>
            <a:normAutofit fontScale="92500" lnSpcReduction="10000"/>
          </a:bodyPr>
          <a:lstStyle/>
          <a:p>
            <a:pPr marL="226473" indent="0">
              <a:buNone/>
            </a:pPr>
            <a:r>
              <a:rPr lang="en-US" b="0" dirty="0" smtClean="0"/>
              <a:t>In file </a:t>
            </a:r>
            <a:r>
              <a:rPr lang="en-US" dirty="0" smtClean="0"/>
              <a:t>PhaserWeapon</a:t>
            </a:r>
            <a:r>
              <a:rPr lang="en-US" b="0" dirty="0" smtClean="0"/>
              <a:t>.</a:t>
            </a:r>
            <a:r>
              <a:rPr lang="en-US" dirty="0" smtClean="0"/>
              <a:t>cpp</a:t>
            </a:r>
            <a:r>
              <a:rPr lang="en-US" b="0" dirty="0" smtClean="0"/>
              <a:t>:</a:t>
            </a:r>
          </a:p>
          <a:p>
            <a:r>
              <a:rPr lang="en-US" b="0" dirty="0" smtClean="0"/>
              <a:t>Complete the </a:t>
            </a:r>
            <a:r>
              <a:rPr lang="en-US" dirty="0" smtClean="0"/>
              <a:t>Execute</a:t>
            </a:r>
            <a:r>
              <a:rPr lang="en-US" b="0" dirty="0" smtClean="0"/>
              <a:t> method for the </a:t>
            </a:r>
            <a:r>
              <a:rPr lang="en-US" dirty="0" err="1" smtClean="0"/>
              <a:t>FireUpdateEvent</a:t>
            </a:r>
            <a:endParaRPr lang="en-US" sz="2400" dirty="0" smtClean="0"/>
          </a:p>
          <a:p>
            <a:pPr lvl="1"/>
            <a:r>
              <a:rPr lang="en-US" b="0" dirty="0" smtClean="0"/>
              <a:t>Note that the </a:t>
            </a:r>
            <a:r>
              <a:rPr lang="en-US" dirty="0" err="1" smtClean="0"/>
              <a:t>FireUpdateEvent</a:t>
            </a:r>
            <a:r>
              <a:rPr lang="en-US" dirty="0" smtClean="0"/>
              <a:t>::Execute </a:t>
            </a:r>
            <a:r>
              <a:rPr lang="en-US" b="0" dirty="0" smtClean="0"/>
              <a:t>calls the  </a:t>
            </a:r>
            <a:r>
              <a:rPr lang="en-US" dirty="0" err="1" smtClean="0"/>
              <a:t>PhaserWeapon</a:t>
            </a:r>
            <a:r>
              <a:rPr lang="en-US" dirty="0" smtClean="0"/>
              <a:t>::</a:t>
            </a:r>
            <a:r>
              <a:rPr lang="en-US" dirty="0" err="1" smtClean="0"/>
              <a:t>FireUpdate</a:t>
            </a:r>
            <a:r>
              <a:rPr lang="en-US" dirty="0" smtClean="0"/>
              <a:t> </a:t>
            </a:r>
            <a:r>
              <a:rPr lang="en-US" b="0" dirty="0" smtClean="0"/>
              <a:t>method</a:t>
            </a:r>
          </a:p>
          <a:p>
            <a:pPr lvl="1"/>
            <a:r>
              <a:rPr lang="en-US" dirty="0" smtClean="0"/>
              <a:t>Task 5a</a:t>
            </a:r>
            <a:r>
              <a:rPr lang="en-US" b="0" dirty="0" smtClean="0"/>
              <a:t>:</a:t>
            </a:r>
          </a:p>
          <a:p>
            <a:pPr lvl="2"/>
            <a:r>
              <a:rPr lang="en-US" b="0" dirty="0" smtClean="0"/>
              <a:t>Update the “fire time left” variable, decrementing it by the weapon’s fire integration interval</a:t>
            </a:r>
          </a:p>
          <a:p>
            <a:pPr lvl="1"/>
            <a:r>
              <a:rPr lang="en-US" b="0" dirty="0" smtClean="0"/>
              <a:t>If the fire time left is positive, the shot is not complete.  Thus we must Reschedule the event</a:t>
            </a:r>
          </a:p>
          <a:p>
            <a:pPr lvl="1"/>
            <a:r>
              <a:rPr lang="en-US" dirty="0" smtClean="0"/>
              <a:t>Task 5b</a:t>
            </a:r>
            <a:r>
              <a:rPr lang="en-US" b="0" dirty="0" smtClean="0"/>
              <a:t>:</a:t>
            </a:r>
          </a:p>
          <a:p>
            <a:pPr lvl="2"/>
            <a:r>
              <a:rPr lang="en-US" b="0" dirty="0" smtClean="0"/>
              <a:t>Set the time to execute to be after the next fire integration interval, or after the remaining fire time, whichever is less</a:t>
            </a:r>
          </a:p>
          <a:p>
            <a:pPr lvl="1"/>
            <a:r>
              <a:rPr lang="en-US" b="0" dirty="0" smtClean="0"/>
              <a:t>Note that for a rescheduling of the event, we return a </a:t>
            </a:r>
            <a:r>
              <a:rPr lang="en-US" dirty="0" err="1" smtClean="0"/>
              <a:t>WsfEvent</a:t>
            </a:r>
            <a:r>
              <a:rPr lang="en-US" dirty="0" smtClean="0"/>
              <a:t>::</a:t>
            </a:r>
            <a:r>
              <a:rPr lang="en-US" dirty="0" err="1" smtClean="0"/>
              <a:t>EventDisposition</a:t>
            </a:r>
            <a:r>
              <a:rPr lang="en-US" b="0" dirty="0" smtClean="0"/>
              <a:t> of </a:t>
            </a:r>
            <a:r>
              <a:rPr lang="en-US" dirty="0" err="1" smtClean="0"/>
              <a:t>cRESCHEDULE</a:t>
            </a:r>
            <a:endParaRPr lang="en-US" dirty="0" smtClean="0"/>
          </a:p>
          <a:p>
            <a:pPr>
              <a:buNone/>
            </a:pPr>
            <a:endParaRPr lang="en-US" b="0" dirty="0"/>
          </a:p>
        </p:txBody>
      </p:sp>
    </p:spTree>
    <p:extLst>
      <p:ext uri="{BB962C8B-B14F-4D97-AF65-F5344CB8AC3E}">
        <p14:creationId xmlns:p14="http://schemas.microsoft.com/office/powerpoint/2010/main" val="240358554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533400" y="2209800"/>
            <a:ext cx="7924800" cy="164432"/>
          </a:xfrm>
          <a:prstGeom prst="rect">
            <a:avLst/>
          </a:prstGeom>
          <a:noFill/>
          <a:ln w="19050" algn="ctr">
            <a:solidFill>
              <a:srgbClr val="CC00FF"/>
            </a:solidFill>
            <a:miter lim="800000"/>
            <a:headEnd/>
            <a:tailEnd/>
          </a:ln>
          <a:effectLst/>
        </p:spPr>
        <p:txBody>
          <a:bodyPr wrap="none" anchor="ctr"/>
          <a:lstStyle/>
          <a:p>
            <a:endParaRPr lang="en-US"/>
          </a:p>
        </p:txBody>
      </p:sp>
      <p:sp>
        <p:nvSpPr>
          <p:cNvPr id="7" name="Rectangle 6"/>
          <p:cNvSpPr>
            <a:spLocks noChangeArrowheads="1"/>
          </p:cNvSpPr>
          <p:nvPr/>
        </p:nvSpPr>
        <p:spPr bwMode="auto">
          <a:xfrm>
            <a:off x="533400" y="6224336"/>
            <a:ext cx="7924800" cy="176463"/>
          </a:xfrm>
          <a:prstGeom prst="rect">
            <a:avLst/>
          </a:prstGeom>
          <a:noFill/>
          <a:ln w="19050" algn="ctr">
            <a:solidFill>
              <a:srgbClr val="CC00FF"/>
            </a:solidFill>
            <a:miter lim="800000"/>
            <a:headEnd/>
            <a:tailEnd/>
          </a:ln>
          <a:effectLst/>
        </p:spPr>
        <p:txBody>
          <a:bodyPr wrap="none" anchor="ctr"/>
          <a:lstStyle/>
          <a:p>
            <a:endParaRPr lang="en-US"/>
          </a:p>
        </p:txBody>
      </p:sp>
      <p:sp>
        <p:nvSpPr>
          <p:cNvPr id="9" name="Rectangle 8"/>
          <p:cNvSpPr>
            <a:spLocks noChangeArrowheads="1"/>
          </p:cNvSpPr>
          <p:nvPr/>
        </p:nvSpPr>
        <p:spPr bwMode="auto">
          <a:xfrm>
            <a:off x="533400" y="4038600"/>
            <a:ext cx="7924800" cy="228600"/>
          </a:xfrm>
          <a:prstGeom prst="rect">
            <a:avLst/>
          </a:prstGeom>
          <a:solidFill>
            <a:srgbClr val="FFF0F0">
              <a:alpha val="50000"/>
            </a:srgbClr>
          </a:solidFill>
          <a:ln w="19050" algn="ctr">
            <a:solidFill>
              <a:srgbClr val="FF0000"/>
            </a:solidFill>
            <a:miter lim="800000"/>
            <a:headEnd/>
            <a:tailEnd/>
          </a:ln>
          <a:effectLst/>
        </p:spPr>
        <p:txBody>
          <a:bodyPr wrap="none" anchor="ctr"/>
          <a:lstStyle/>
          <a:p>
            <a:endParaRPr lang="en-US"/>
          </a:p>
        </p:txBody>
      </p:sp>
      <p:sp>
        <p:nvSpPr>
          <p:cNvPr id="10" name="Rectangle 9"/>
          <p:cNvSpPr>
            <a:spLocks noChangeArrowheads="1"/>
          </p:cNvSpPr>
          <p:nvPr/>
        </p:nvSpPr>
        <p:spPr bwMode="auto">
          <a:xfrm>
            <a:off x="533400" y="3048000"/>
            <a:ext cx="7924800" cy="152400"/>
          </a:xfrm>
          <a:prstGeom prst="rect">
            <a:avLst/>
          </a:prstGeom>
          <a:solidFill>
            <a:srgbClr val="FFF0F0">
              <a:alpha val="50000"/>
            </a:srgbClr>
          </a:solidFill>
          <a:ln w="1905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2 — Task 5 Solution</a:t>
            </a:r>
            <a:br>
              <a:rPr lang="en-US" dirty="0" smtClean="0"/>
            </a:br>
            <a:r>
              <a:rPr lang="en-US" sz="2000" b="0" dirty="0" smtClean="0">
                <a:solidFill>
                  <a:srgbClr val="0000FF"/>
                </a:solidFill>
              </a:rPr>
              <a:t>PhaserWeapon.cpp</a:t>
            </a:r>
            <a:endParaRPr lang="en-US" b="0" dirty="0">
              <a:solidFill>
                <a:srgbClr val="0000FF"/>
              </a:solidFill>
            </a:endParaRPr>
          </a:p>
        </p:txBody>
      </p:sp>
      <p:sp>
        <p:nvSpPr>
          <p:cNvPr id="3" name="Rectangle 2"/>
          <p:cNvSpPr/>
          <p:nvPr/>
        </p:nvSpPr>
        <p:spPr>
          <a:xfrm>
            <a:off x="533400" y="1146629"/>
            <a:ext cx="7924800" cy="5509200"/>
          </a:xfrm>
          <a:prstGeom prst="rect">
            <a:avLst/>
          </a:prstGeom>
        </p:spPr>
        <p:txBody>
          <a:bodyPr wrap="square">
            <a:spAutoFit/>
          </a:bodyPr>
          <a:lstStyle/>
          <a:p>
            <a:r>
              <a:rPr lang="en-US" sz="1100" b="1" dirty="0" err="1">
                <a:solidFill>
                  <a:srgbClr val="0000FF"/>
                </a:solidFill>
                <a:latin typeface="Consolas" panose="020B0609020204030204" pitchFamily="49" charset="0"/>
              </a:rPr>
              <a:t>WsfEvent</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EventDisposition</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PhaserWeapon</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FireUpdateEvent</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Execute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p>
          <a:p>
            <a:r>
              <a:rPr lang="en-US" sz="1100" b="1" dirty="0" smtClean="0">
                <a:solidFill>
                  <a:srgbClr val="000000"/>
                </a:solidFill>
                <a:latin typeface="Consolas" panose="020B0609020204030204" pitchFamily="49" charset="0"/>
              </a:rPr>
              <a:t>      ...</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Ensure the firing platform is still alive during the engagement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GetSimulation</a:t>
            </a:r>
            <a:r>
              <a:rPr lang="en-US" sz="1100" b="1" dirty="0">
                <a:solidFill>
                  <a:srgbClr val="000000"/>
                </a:solidFill>
                <a:latin typeface="Consolas" panose="020B0609020204030204" pitchFamily="49" charset="0"/>
              </a:rPr>
              <a:t>()-&gt;</a:t>
            </a:r>
            <a:r>
              <a:rPr lang="en-US" sz="1100" b="1" dirty="0" err="1">
                <a:solidFill>
                  <a:srgbClr val="880000"/>
                </a:solidFill>
                <a:latin typeface="Consolas" panose="020B0609020204030204" pitchFamily="49" charset="0"/>
              </a:rPr>
              <a:t>PlatformExists</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mPlatformIndex</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bool</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repeat</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mWeaponPtr</a:t>
            </a:r>
            <a:r>
              <a:rPr lang="en-US" sz="1100" b="1" dirty="0">
                <a:solidFill>
                  <a:srgbClr val="000000"/>
                </a:solidFill>
                <a:latin typeface="Consolas" panose="020B0609020204030204" pitchFamily="49" charset="0"/>
              </a:rPr>
              <a:t>-&gt;</a:t>
            </a:r>
            <a:r>
              <a:rPr lang="en-US" sz="1100" b="1" dirty="0" err="1">
                <a:solidFill>
                  <a:srgbClr val="880000"/>
                </a:solidFill>
                <a:latin typeface="Consolas" panose="020B0609020204030204" pitchFamily="49" charset="0"/>
              </a:rPr>
              <a:t>FireUpdate</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GetTime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mTargetName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repeat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2 TASK </a:t>
            </a:r>
            <a:r>
              <a:rPr lang="en-US" sz="1100" b="1" dirty="0">
                <a:solidFill>
                  <a:srgbClr val="008000"/>
                </a:solidFill>
                <a:latin typeface="Consolas" panose="020B0609020204030204" pitchFamily="49" charset="0"/>
              </a:rPr>
              <a:t>5</a:t>
            </a:r>
            <a:r>
              <a:rPr lang="en-US" sz="1100" b="1" dirty="0" smtClean="0">
                <a:solidFill>
                  <a:srgbClr val="008000"/>
                </a:solidFill>
                <a:latin typeface="Consolas" panose="020B0609020204030204" pitchFamily="49" charset="0"/>
              </a:rPr>
              <a:t>a</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Compute the remaining fire time</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mFireTimeLeft</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mWeaponPtr</a:t>
            </a:r>
            <a:r>
              <a:rPr lang="en-US" sz="1100" b="1" dirty="0">
                <a:solidFill>
                  <a:srgbClr val="000000"/>
                </a:solidFill>
                <a:latin typeface="Consolas" panose="020B0609020204030204" pitchFamily="49" charset="0"/>
              </a:rPr>
              <a:t>-&gt;</a:t>
            </a:r>
            <a:r>
              <a:rPr lang="en-US" sz="1100" b="1" dirty="0" err="1">
                <a:solidFill>
                  <a:srgbClr val="000080"/>
                </a:solidFill>
                <a:latin typeface="Consolas" panose="020B0609020204030204" pitchFamily="49" charset="0"/>
              </a:rPr>
              <a:t>mFireIntegrationInterval</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mFireTimeLeft</a:t>
            </a:r>
            <a:r>
              <a:rPr lang="en-US" sz="1100" b="1" dirty="0">
                <a:solidFill>
                  <a:srgbClr val="000000"/>
                </a:solidFill>
                <a:latin typeface="Consolas" panose="020B0609020204030204" pitchFamily="49" charset="0"/>
              </a:rPr>
              <a:t> &gt; 0.0)</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EXERCISE </a:t>
            </a:r>
            <a:r>
              <a:rPr lang="en-US" sz="1100" b="1" dirty="0" smtClean="0">
                <a:solidFill>
                  <a:srgbClr val="008000"/>
                </a:solidFill>
                <a:latin typeface="Consolas" panose="020B0609020204030204" pitchFamily="49" charset="0"/>
              </a:rPr>
              <a:t>2 TASK </a:t>
            </a:r>
            <a:r>
              <a:rPr lang="en-US" sz="1100" b="1" dirty="0">
                <a:solidFill>
                  <a:srgbClr val="008000"/>
                </a:solidFill>
                <a:latin typeface="Consolas" panose="020B0609020204030204" pitchFamily="49" charset="0"/>
              </a:rPr>
              <a:t>5</a:t>
            </a:r>
            <a:r>
              <a:rPr lang="en-US" sz="1100" b="1" dirty="0" smtClean="0">
                <a:solidFill>
                  <a:srgbClr val="008000"/>
                </a:solidFill>
                <a:latin typeface="Consolas" panose="020B0609020204030204" pitchFamily="49" charset="0"/>
              </a:rPr>
              <a:t>b</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Set the time the event will next execute to the end of the fire time</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or the next integration update time, whichever is first.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SetTime</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GetTime</a:t>
            </a:r>
            <a:r>
              <a:rPr lang="en-US" sz="1100" b="1" dirty="0">
                <a:solidFill>
                  <a:srgbClr val="000000"/>
                </a:solidFill>
                <a:latin typeface="Consolas" panose="020B0609020204030204" pitchFamily="49" charset="0"/>
              </a:rPr>
              <a:t>() + </a:t>
            </a:r>
            <a:r>
              <a:rPr lang="en-US" sz="1100" b="1" dirty="0" err="1">
                <a:solidFill>
                  <a:srgbClr val="0000FF"/>
                </a:solidFill>
                <a:latin typeface="Consolas" panose="020B0609020204030204" pitchFamily="49" charset="0"/>
              </a:rPr>
              <a:t>std</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min</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mWeaponPtr</a:t>
            </a:r>
            <a:r>
              <a:rPr lang="en-US" sz="1100" b="1" dirty="0">
                <a:solidFill>
                  <a:srgbClr val="000000"/>
                </a:solidFill>
                <a:latin typeface="Consolas" panose="020B0609020204030204" pitchFamily="49" charset="0"/>
              </a:rPr>
              <a:t>-&gt;</a:t>
            </a:r>
            <a:r>
              <a:rPr lang="en-US" sz="1100" b="1" dirty="0" err="1">
                <a:solidFill>
                  <a:srgbClr val="000080"/>
                </a:solidFill>
                <a:latin typeface="Consolas" panose="020B0609020204030204" pitchFamily="49" charset="0"/>
              </a:rPr>
              <a:t>mFireIntegrationInterval</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mFireTimeLeft</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mComplete</a:t>
            </a:r>
            <a:r>
              <a:rPr lang="en-US" sz="1100" b="1" dirty="0">
                <a:solidFill>
                  <a:srgbClr val="000000"/>
                </a:solidFill>
                <a:latin typeface="Consolas" panose="020B0609020204030204" pitchFamily="49" charset="0"/>
              </a:rPr>
              <a:t> = </a:t>
            </a:r>
            <a:r>
              <a:rPr lang="en-US" sz="1100" b="1" dirty="0">
                <a:solidFill>
                  <a:srgbClr val="0000FF"/>
                </a:solidFill>
                <a:latin typeface="Consolas" panose="020B0609020204030204" pitchFamily="49" charset="0"/>
              </a:rPr>
              <a:t>false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mComplete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Set the last time the event will execute to a slightly later</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time.  This is a common practice; in this case it allows the</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a:t>
            </a:r>
            <a:r>
              <a:rPr lang="en-US" sz="1100" b="1" dirty="0" err="1">
                <a:solidFill>
                  <a:srgbClr val="008000"/>
                </a:solidFill>
                <a:latin typeface="Consolas" panose="020B0609020204030204" pitchFamily="49" charset="0"/>
              </a:rPr>
              <a:t>WsfDraw</a:t>
            </a:r>
            <a:r>
              <a:rPr lang="en-US" sz="1100" b="1" dirty="0">
                <a:solidFill>
                  <a:srgbClr val="008000"/>
                </a:solidFill>
                <a:latin typeface="Consolas" panose="020B0609020204030204" pitchFamily="49" charset="0"/>
              </a:rPr>
              <a:t> erase command to execute properly.</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SetTime</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GetTime</a:t>
            </a:r>
            <a:r>
              <a:rPr lang="en-US" sz="1100" b="1" dirty="0">
                <a:solidFill>
                  <a:srgbClr val="000000"/>
                </a:solidFill>
                <a:latin typeface="Consolas" panose="020B0609020204030204" pitchFamily="49" charset="0"/>
              </a:rPr>
              <a:t>() + 0.001);</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return</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disposition</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endParaRPr lang="en-US" sz="1100" b="1" dirty="0"/>
          </a:p>
        </p:txBody>
      </p:sp>
    </p:spTree>
    <p:extLst>
      <p:ext uri="{BB962C8B-B14F-4D97-AF65-F5344CB8AC3E}">
        <p14:creationId xmlns:p14="http://schemas.microsoft.com/office/powerpoint/2010/main" val="28793370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2 — Review 4</a:t>
            </a:r>
            <a:endParaRPr lang="en-US" dirty="0"/>
          </a:p>
        </p:txBody>
      </p:sp>
      <p:sp>
        <p:nvSpPr>
          <p:cNvPr id="3" name="Content Placeholder 2"/>
          <p:cNvSpPr>
            <a:spLocks noGrp="1"/>
          </p:cNvSpPr>
          <p:nvPr>
            <p:ph idx="1"/>
          </p:nvPr>
        </p:nvSpPr>
        <p:spPr/>
        <p:txBody>
          <a:bodyPr>
            <a:normAutofit/>
          </a:bodyPr>
          <a:lstStyle/>
          <a:p>
            <a:pPr marL="226473" indent="0">
              <a:buNone/>
            </a:pPr>
            <a:r>
              <a:rPr lang="en-US" b="0" dirty="0" smtClean="0"/>
              <a:t>In file </a:t>
            </a:r>
            <a:r>
              <a:rPr lang="en-US" dirty="0" smtClean="0"/>
              <a:t>PhaserWeapon</a:t>
            </a:r>
            <a:r>
              <a:rPr lang="en-US" b="0" dirty="0" smtClean="0"/>
              <a:t>.</a:t>
            </a:r>
            <a:r>
              <a:rPr lang="en-US" dirty="0" smtClean="0"/>
              <a:t>cpp</a:t>
            </a:r>
            <a:r>
              <a:rPr lang="en-US" b="0" dirty="0" smtClean="0"/>
              <a:t>:</a:t>
            </a:r>
          </a:p>
          <a:p>
            <a:r>
              <a:rPr lang="en-US" b="0" dirty="0" smtClean="0"/>
              <a:t>Inspect the </a:t>
            </a:r>
            <a:r>
              <a:rPr lang="en-US" dirty="0" err="1" smtClean="0"/>
              <a:t>FireUpdate</a:t>
            </a:r>
            <a:r>
              <a:rPr lang="en-US" b="0" dirty="0" smtClean="0"/>
              <a:t> method for the </a:t>
            </a:r>
            <a:r>
              <a:rPr lang="en-US" dirty="0" err="1" smtClean="0"/>
              <a:t>PhaserWeapon</a:t>
            </a:r>
            <a:r>
              <a:rPr lang="en-US" b="0" dirty="0" smtClean="0"/>
              <a:t> class</a:t>
            </a:r>
          </a:p>
          <a:p>
            <a:pPr lvl="1"/>
            <a:r>
              <a:rPr lang="en-US" sz="2000" b="0" dirty="0" smtClean="0"/>
              <a:t>Code ensures the platform and target are not masked by the earth's horizon using </a:t>
            </a:r>
            <a:r>
              <a:rPr lang="en-US" sz="2000" dirty="0" err="1" smtClean="0"/>
              <a:t>UtSphericalEarth</a:t>
            </a:r>
            <a:r>
              <a:rPr lang="en-US" sz="2000" dirty="0" smtClean="0"/>
              <a:t>::</a:t>
            </a:r>
            <a:r>
              <a:rPr lang="en-US" sz="2000" dirty="0" err="1" smtClean="0"/>
              <a:t>MaskedByHorizon</a:t>
            </a:r>
            <a:endParaRPr lang="en-US" sz="2000" dirty="0" smtClean="0"/>
          </a:p>
          <a:p>
            <a:pPr lvl="1"/>
            <a:r>
              <a:rPr lang="en-US" b="0" dirty="0" smtClean="0"/>
              <a:t>The current engagement object is updated</a:t>
            </a:r>
          </a:p>
          <a:p>
            <a:pPr lvl="2"/>
            <a:r>
              <a:rPr lang="en-US" sz="1800" b="0" dirty="0" smtClean="0"/>
              <a:t>The engagement in turn updates our current weapon effect (</a:t>
            </a:r>
            <a:r>
              <a:rPr lang="en-US" sz="1800" dirty="0" err="1" smtClean="0"/>
              <a:t>PhaserLethality</a:t>
            </a:r>
            <a:r>
              <a:rPr lang="en-US" sz="1800" b="0" dirty="0" smtClean="0"/>
              <a:t>)</a:t>
            </a:r>
          </a:p>
        </p:txBody>
      </p:sp>
    </p:spTree>
    <p:extLst>
      <p:ext uri="{BB962C8B-B14F-4D97-AF65-F5344CB8AC3E}">
        <p14:creationId xmlns:p14="http://schemas.microsoft.com/office/powerpoint/2010/main" val="34616817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Weapons</a:t>
            </a:r>
            <a:endParaRPr lang="en-US" dirty="0"/>
          </a:p>
        </p:txBody>
      </p:sp>
      <p:sp>
        <p:nvSpPr>
          <p:cNvPr id="3" name="Content Placeholder 2"/>
          <p:cNvSpPr>
            <a:spLocks noGrp="1"/>
          </p:cNvSpPr>
          <p:nvPr>
            <p:ph idx="1"/>
          </p:nvPr>
        </p:nvSpPr>
        <p:spPr>
          <a:xfrm>
            <a:off x="457200" y="1272749"/>
            <a:ext cx="8229600" cy="1546651"/>
          </a:xfrm>
        </p:spPr>
        <p:txBody>
          <a:bodyPr>
            <a:normAutofit fontScale="85000" lnSpcReduction="10000"/>
          </a:bodyPr>
          <a:lstStyle/>
          <a:p>
            <a:r>
              <a:rPr lang="en-US" b="0" dirty="0" smtClean="0"/>
              <a:t>A </a:t>
            </a:r>
            <a:r>
              <a:rPr lang="en-US" dirty="0" smtClean="0"/>
              <a:t>weapon</a:t>
            </a:r>
            <a:r>
              <a:rPr lang="en-US" b="0" dirty="0" smtClean="0"/>
              <a:t> is something that is meant to prevent the operation of some other object (either permanently or temporarily)</a:t>
            </a:r>
          </a:p>
          <a:p>
            <a:r>
              <a:rPr lang="en-US" b="0" dirty="0" smtClean="0"/>
              <a:t>The AFSIM inheritance diagram for </a:t>
            </a:r>
            <a:r>
              <a:rPr lang="en-US" dirty="0" err="1" smtClean="0"/>
              <a:t>WsfWeapon</a:t>
            </a:r>
            <a:r>
              <a:rPr lang="en-US" b="0" dirty="0" smtClean="0"/>
              <a:t> is depicted below</a:t>
            </a:r>
          </a:p>
          <a:p>
            <a:endParaRPr lang="en-US" b="0" dirty="0"/>
          </a:p>
        </p:txBody>
      </p:sp>
      <p:pic>
        <p:nvPicPr>
          <p:cNvPr id="1028" name="Picture 4" descr="C:\AFSIM\Releases\AFSIM_2.0-Windows\AFSIM-2.0.0-win64\AFSIM-2.0.0-win64\AFSIM\doxygen\html\d2\de3\classWsfWeap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38400"/>
            <a:ext cx="5638800" cy="3780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53894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685800" y="4343400"/>
            <a:ext cx="7696200" cy="228600"/>
          </a:xfrm>
          <a:prstGeom prst="rect">
            <a:avLst/>
          </a:prstGeom>
          <a:noFill/>
          <a:ln w="19050" algn="ctr">
            <a:solidFill>
              <a:srgbClr val="CC00FF"/>
            </a:solidFill>
            <a:miter lim="800000"/>
            <a:headEnd/>
            <a:tailEnd/>
          </a:ln>
          <a:effectLst/>
        </p:spPr>
        <p:txBody>
          <a:bodyPr wrap="none" anchor="ctr"/>
          <a:lstStyle/>
          <a:p>
            <a:endParaRPr lang="en-US"/>
          </a:p>
        </p:txBody>
      </p:sp>
      <p:sp>
        <p:nvSpPr>
          <p:cNvPr id="6" name="Rectangle 5"/>
          <p:cNvSpPr>
            <a:spLocks noChangeArrowheads="1"/>
          </p:cNvSpPr>
          <p:nvPr/>
        </p:nvSpPr>
        <p:spPr bwMode="auto">
          <a:xfrm>
            <a:off x="685800" y="3505200"/>
            <a:ext cx="7696200" cy="228600"/>
          </a:xfrm>
          <a:prstGeom prst="rect">
            <a:avLst/>
          </a:prstGeom>
          <a:noFill/>
          <a:ln w="19050" algn="ctr">
            <a:solidFill>
              <a:srgbClr val="CC00FF"/>
            </a:solidFill>
            <a:miter lim="800000"/>
            <a:headEnd/>
            <a:tailEnd/>
          </a:ln>
          <a:effectLst/>
        </p:spPr>
        <p:txBody>
          <a:bodyPr wrap="none" anchor="ctr"/>
          <a:lstStyle/>
          <a:p>
            <a:endParaRPr lang="en-US"/>
          </a:p>
        </p:txBody>
      </p:sp>
      <p:sp>
        <p:nvSpPr>
          <p:cNvPr id="2" name="Title 1"/>
          <p:cNvSpPr>
            <a:spLocks noGrp="1"/>
          </p:cNvSpPr>
          <p:nvPr>
            <p:ph type="title"/>
          </p:nvPr>
        </p:nvSpPr>
        <p:spPr/>
        <p:txBody>
          <a:bodyPr>
            <a:normAutofit/>
          </a:bodyPr>
          <a:lstStyle/>
          <a:p>
            <a:r>
              <a:rPr lang="en-US" dirty="0" smtClean="0"/>
              <a:t>Weapon Exercise — Review 4</a:t>
            </a:r>
            <a:br>
              <a:rPr lang="en-US" dirty="0" smtClean="0"/>
            </a:br>
            <a:r>
              <a:rPr lang="en-US" sz="2000" b="0" dirty="0" smtClean="0">
                <a:solidFill>
                  <a:srgbClr val="0000FF"/>
                </a:solidFill>
              </a:rPr>
              <a:t>PhaserWeapon.cpp</a:t>
            </a:r>
            <a:endParaRPr lang="en-US" b="0" dirty="0">
              <a:solidFill>
                <a:srgbClr val="0000FF"/>
              </a:solidFill>
            </a:endParaRPr>
          </a:p>
        </p:txBody>
      </p:sp>
      <p:sp>
        <p:nvSpPr>
          <p:cNvPr id="4" name="Rectangle 3"/>
          <p:cNvSpPr/>
          <p:nvPr/>
        </p:nvSpPr>
        <p:spPr>
          <a:xfrm>
            <a:off x="685800" y="1143000"/>
            <a:ext cx="7848600" cy="5170646"/>
          </a:xfrm>
          <a:prstGeom prst="rect">
            <a:avLst/>
          </a:prstGeom>
        </p:spPr>
        <p:txBody>
          <a:bodyPr wrap="square">
            <a:spAutoFit/>
          </a:bodyPr>
          <a:lstStyle/>
          <a:p>
            <a:r>
              <a:rPr lang="en-US" sz="1100" b="1" dirty="0">
                <a:solidFill>
                  <a:srgbClr val="0000FF"/>
                </a:solidFill>
                <a:latin typeface="Consolas" panose="020B0609020204030204" pitchFamily="49" charset="0"/>
              </a:rPr>
              <a:t>bool </a:t>
            </a:r>
            <a:r>
              <a:rPr lang="en-US" sz="1100" b="1" dirty="0" err="1">
                <a:solidFill>
                  <a:srgbClr val="0000FF"/>
                </a:solidFill>
                <a:latin typeface="Consolas" panose="020B0609020204030204" pitchFamily="49" charset="0"/>
              </a:rPr>
              <a:t>PhaserWeapon</a:t>
            </a:r>
            <a:r>
              <a:rPr lang="en-US" sz="1100" b="1" dirty="0">
                <a:latin typeface="Consolas" panose="020B0609020204030204" pitchFamily="49" charset="0"/>
              </a:rPr>
              <a:t>::</a:t>
            </a:r>
            <a:r>
              <a:rPr lang="en-US" sz="1100" b="1" dirty="0" err="1">
                <a:solidFill>
                  <a:srgbClr val="880000"/>
                </a:solidFill>
                <a:latin typeface="Consolas" panose="020B0609020204030204" pitchFamily="49" charset="0"/>
              </a:rPr>
              <a:t>FireUpdate</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double          </a:t>
            </a:r>
            <a:r>
              <a:rPr lang="en-US" sz="1100" b="1" dirty="0" err="1">
                <a:solidFill>
                  <a:srgbClr val="000080"/>
                </a:solidFill>
                <a:latin typeface="Consolas" panose="020B0609020204030204" pitchFamily="49" charset="0"/>
              </a:rPr>
              <a:t>aSimTime</a:t>
            </a:r>
            <a:r>
              <a:rPr lang="en-US" sz="1100" b="1" dirty="0">
                <a:solidFill>
                  <a:srgbClr val="0000FF"/>
                </a:solidFill>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WsfStringId</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aTargetName</a:t>
            </a:r>
            <a:r>
              <a:rPr lang="en-US" sz="1100" b="1" dirty="0">
                <a:latin typeface="Consolas" panose="020B0609020204030204" pitchFamily="49" charset="0"/>
              </a:rPr>
              <a:t>)</a:t>
            </a:r>
          </a:p>
          <a:p>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bool </a:t>
            </a:r>
            <a:r>
              <a:rPr lang="en-US" sz="1100" b="1" dirty="0" err="1">
                <a:solidFill>
                  <a:srgbClr val="000080"/>
                </a:solidFill>
                <a:latin typeface="Consolas" panose="020B0609020204030204" pitchFamily="49" charset="0"/>
              </a:rPr>
              <a:t>repeatFireIsNeeded</a:t>
            </a:r>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false;</a:t>
            </a:r>
          </a:p>
          <a:p>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WsfPlatform</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targetPtr</a:t>
            </a:r>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GetSimulation</a:t>
            </a:r>
            <a:r>
              <a:rPr lang="en-US" sz="1100" b="1" dirty="0">
                <a:latin typeface="Consolas" panose="020B0609020204030204" pitchFamily="49" charset="0"/>
              </a:rPr>
              <a:t>()-&gt;</a:t>
            </a:r>
            <a:r>
              <a:rPr lang="en-US" sz="1100" b="1" dirty="0" err="1">
                <a:solidFill>
                  <a:srgbClr val="0000FF"/>
                </a:solidFill>
                <a:latin typeface="Consolas" panose="020B0609020204030204" pitchFamily="49" charset="0"/>
              </a:rPr>
              <a:t>GetPlatformByName</a:t>
            </a:r>
            <a:r>
              <a:rPr lang="en-US" sz="1100" b="1" dirty="0">
                <a:latin typeface="Consolas" panose="020B0609020204030204" pitchFamily="49" charset="0"/>
              </a:rPr>
              <a:t>(</a:t>
            </a:r>
            <a:r>
              <a:rPr lang="en-US" sz="1100" b="1" dirty="0" err="1">
                <a:solidFill>
                  <a:srgbClr val="000080"/>
                </a:solidFill>
                <a:latin typeface="Consolas" panose="020B0609020204030204" pitchFamily="49" charset="0"/>
              </a:rPr>
              <a:t>aTargetName</a:t>
            </a:r>
            <a:r>
              <a:rPr lang="en-US" sz="1100" b="1" dirty="0">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if </a:t>
            </a:r>
            <a:r>
              <a:rPr lang="en-US" sz="1100" b="1" dirty="0">
                <a:latin typeface="Consolas" panose="020B0609020204030204" pitchFamily="49" charset="0"/>
              </a:rPr>
              <a:t>(</a:t>
            </a:r>
            <a:r>
              <a:rPr lang="en-US" sz="1100" b="1" dirty="0" err="1">
                <a:solidFill>
                  <a:srgbClr val="000080"/>
                </a:solidFill>
                <a:latin typeface="Consolas" panose="020B0609020204030204" pitchFamily="49" charset="0"/>
              </a:rPr>
              <a:t>targetPtr</a:t>
            </a:r>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nullptr</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double </a:t>
            </a:r>
            <a:r>
              <a:rPr lang="en-US" sz="1100" b="1" dirty="0" err="1">
                <a:solidFill>
                  <a:srgbClr val="000080"/>
                </a:solidFill>
                <a:latin typeface="Consolas" panose="020B0609020204030204" pitchFamily="49" charset="0"/>
              </a:rPr>
              <a:t>wpnLat</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wpnLon</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wpnAlt</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GetLocationLLA</a:t>
            </a:r>
            <a:r>
              <a:rPr lang="en-US" sz="1100" b="1" dirty="0">
                <a:latin typeface="Consolas" panose="020B0609020204030204" pitchFamily="49" charset="0"/>
              </a:rPr>
              <a:t>(</a:t>
            </a:r>
            <a:r>
              <a:rPr lang="en-US" sz="1100" b="1" dirty="0" err="1">
                <a:solidFill>
                  <a:srgbClr val="000080"/>
                </a:solidFill>
                <a:latin typeface="Consolas" panose="020B0609020204030204" pitchFamily="49" charset="0"/>
              </a:rPr>
              <a:t>wpnLat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wpnLon</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wpnAlt</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double </a:t>
            </a:r>
            <a:r>
              <a:rPr lang="en-US" sz="1100" b="1" dirty="0" err="1">
                <a:solidFill>
                  <a:srgbClr val="000080"/>
                </a:solidFill>
                <a:latin typeface="Consolas" panose="020B0609020204030204" pitchFamily="49" charset="0"/>
              </a:rPr>
              <a:t>tgtLat</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tgtLon</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tgtAlt</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err="1" smtClean="0">
                <a:solidFill>
                  <a:srgbClr val="000080"/>
                </a:solidFill>
                <a:latin typeface="Consolas" panose="020B0609020204030204" pitchFamily="49" charset="0"/>
              </a:rPr>
              <a:t>targetPtr</a:t>
            </a:r>
            <a:r>
              <a:rPr lang="en-US" sz="1100" b="1" dirty="0" smtClean="0">
                <a:latin typeface="Consolas" panose="020B0609020204030204" pitchFamily="49" charset="0"/>
              </a:rPr>
              <a:t>-&gt;</a:t>
            </a:r>
            <a:r>
              <a:rPr lang="en-US" sz="1100" b="1" dirty="0" err="1" smtClean="0">
                <a:solidFill>
                  <a:srgbClr val="880000"/>
                </a:solidFill>
                <a:latin typeface="Consolas" panose="020B0609020204030204" pitchFamily="49" charset="0"/>
              </a:rPr>
              <a:t>GetLocationLLA</a:t>
            </a:r>
            <a:r>
              <a:rPr lang="en-US" sz="1100" b="1" dirty="0" smtClean="0">
                <a:latin typeface="Consolas" panose="020B0609020204030204" pitchFamily="49" charset="0"/>
              </a:rPr>
              <a:t>(</a:t>
            </a:r>
            <a:r>
              <a:rPr lang="en-US" sz="1100" b="1" dirty="0" err="1" smtClean="0">
                <a:solidFill>
                  <a:srgbClr val="000080"/>
                </a:solidFill>
                <a:latin typeface="Consolas" panose="020B0609020204030204" pitchFamily="49" charset="0"/>
              </a:rPr>
              <a:t>tgtLat</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tgtLon</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tgtAlt</a:t>
            </a:r>
            <a:r>
              <a:rPr lang="en-US" sz="1100" b="1" dirty="0">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a:solidFill>
                  <a:srgbClr val="008000"/>
                </a:solidFill>
                <a:latin typeface="Consolas" panose="020B0609020204030204" pitchFamily="49" charset="0"/>
              </a:rPr>
              <a:t>      // Verify the target isn't masked by the earth's horizon</a:t>
            </a:r>
          </a:p>
          <a:p>
            <a:r>
              <a:rPr lang="en-US" sz="1100" b="1" dirty="0">
                <a:solidFill>
                  <a:srgbClr val="0000FF"/>
                </a:solidFill>
                <a:latin typeface="Consolas" panose="020B0609020204030204" pitchFamily="49" charset="0"/>
              </a:rPr>
              <a:t>      if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UtSphericalEarth</a:t>
            </a:r>
            <a:r>
              <a:rPr lang="en-US" sz="1100" b="1" dirty="0">
                <a:latin typeface="Consolas" panose="020B0609020204030204" pitchFamily="49" charset="0"/>
              </a:rPr>
              <a:t>::</a:t>
            </a:r>
            <a:r>
              <a:rPr lang="en-US" sz="1100" b="1" dirty="0" err="1">
                <a:solidFill>
                  <a:srgbClr val="880000"/>
                </a:solidFill>
                <a:latin typeface="Consolas" panose="020B0609020204030204" pitchFamily="49" charset="0"/>
              </a:rPr>
              <a:t>MaskedByHorizon</a:t>
            </a:r>
            <a:r>
              <a:rPr lang="en-US" sz="1100" b="1" dirty="0">
                <a:latin typeface="Consolas" panose="020B0609020204030204" pitchFamily="49" charset="0"/>
              </a:rPr>
              <a:t>(</a:t>
            </a:r>
            <a:r>
              <a:rPr lang="en-US" sz="1100" b="1" dirty="0" err="1">
                <a:solidFill>
                  <a:srgbClr val="000080"/>
                </a:solidFill>
                <a:latin typeface="Consolas" panose="020B0609020204030204" pitchFamily="49" charset="0"/>
              </a:rPr>
              <a:t>wpnLat</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wpnLon</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wpnAlt</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tgtLat</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tgtLon</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tgtAlt</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a:t>
            </a:r>
            <a:r>
              <a:rPr lang="en-US" sz="1100" b="1" dirty="0">
                <a:solidFill>
                  <a:srgbClr val="000080"/>
                </a:solidFill>
                <a:latin typeface="Consolas" panose="020B0609020204030204" pitchFamily="49" charset="0"/>
              </a:rPr>
              <a:t>1.0</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err="1">
                <a:solidFill>
                  <a:srgbClr val="000080"/>
                </a:solidFill>
                <a:latin typeface="Consolas" panose="020B0609020204030204" pitchFamily="49" charset="0"/>
              </a:rPr>
              <a:t>repeatFireIsNeeded</a:t>
            </a:r>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r>
              <a:rPr lang="en-US" sz="1100" b="1" dirty="0">
                <a:solidFill>
                  <a:srgbClr val="0000FF"/>
                </a:solidFill>
                <a:latin typeface="Consolas" panose="020B0609020204030204" pitchFamily="49" charset="0"/>
              </a:rPr>
              <a:t> true</a:t>
            </a:r>
            <a:r>
              <a:rPr lang="en-US" sz="1100" b="1" dirty="0">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a:solidFill>
                  <a:srgbClr val="008000"/>
                </a:solidFill>
                <a:latin typeface="Consolas" panose="020B0609020204030204" pitchFamily="49" charset="0"/>
              </a:rPr>
              <a:t>         //Update the engagement.  It will apply damage and destroy any targets.</a:t>
            </a:r>
          </a:p>
          <a:p>
            <a:r>
              <a:rPr lang="en-US" sz="1100" b="1" dirty="0">
                <a:solidFill>
                  <a:srgbClr val="0000FF"/>
                </a:solidFill>
                <a:latin typeface="Consolas" panose="020B0609020204030204" pitchFamily="49" charset="0"/>
              </a:rPr>
              <a:t>         </a:t>
            </a:r>
            <a:r>
              <a:rPr lang="en-US" sz="1100" b="1" dirty="0" err="1">
                <a:solidFill>
                  <a:srgbClr val="880000"/>
                </a:solidFill>
                <a:latin typeface="Consolas" panose="020B0609020204030204" pitchFamily="49" charset="0"/>
              </a:rPr>
              <a:t>GetEngagement</a:t>
            </a:r>
            <a:r>
              <a:rPr lang="en-US" sz="1100" b="1" dirty="0">
                <a:latin typeface="Consolas" panose="020B0609020204030204" pitchFamily="49" charset="0"/>
              </a:rPr>
              <a:t>()-&gt;</a:t>
            </a:r>
            <a:r>
              <a:rPr lang="en-US" sz="1100" b="1" dirty="0">
                <a:solidFill>
                  <a:srgbClr val="0000FF"/>
                </a:solidFill>
                <a:latin typeface="Consolas" panose="020B0609020204030204" pitchFamily="49" charset="0"/>
              </a:rPr>
              <a:t>Update</a:t>
            </a:r>
            <a:r>
              <a:rPr lang="en-US" sz="1100" b="1" dirty="0">
                <a:latin typeface="Consolas" panose="020B0609020204030204" pitchFamily="49" charset="0"/>
              </a:rPr>
              <a:t>(</a:t>
            </a:r>
            <a:r>
              <a:rPr lang="en-US" sz="1100" b="1" dirty="0" err="1">
                <a:solidFill>
                  <a:srgbClr val="000080"/>
                </a:solidFill>
                <a:latin typeface="Consolas" panose="020B0609020204030204" pitchFamily="49" charset="0"/>
              </a:rPr>
              <a:t>aSimTime</a:t>
            </a:r>
            <a:r>
              <a:rPr lang="en-US" sz="1100" b="1" dirty="0">
                <a:latin typeface="Consolas" panose="020B0609020204030204" pitchFamily="49" charset="0"/>
              </a:rPr>
              <a:t>);</a:t>
            </a:r>
          </a:p>
          <a:p>
            <a:endParaRPr lang="en-US" sz="1100" b="1" dirty="0">
              <a:solidFill>
                <a:srgbClr val="0000FF"/>
              </a:solidFill>
              <a:latin typeface="Consolas" panose="020B0609020204030204" pitchFamily="49" charset="0"/>
            </a:endParaRPr>
          </a:p>
          <a:p>
            <a:r>
              <a:rPr lang="en-US" sz="1100" b="1" dirty="0">
                <a:solidFill>
                  <a:srgbClr val="0000FF"/>
                </a:solidFill>
                <a:latin typeface="Consolas" panose="020B0609020204030204" pitchFamily="49" charset="0"/>
              </a:rPr>
              <a:t>         if </a:t>
            </a:r>
            <a:r>
              <a:rPr lang="en-US" sz="1100" b="1" dirty="0">
                <a:latin typeface="Consolas" panose="020B0609020204030204" pitchFamily="49" charset="0"/>
              </a:rPr>
              <a:t>(</a:t>
            </a:r>
            <a:r>
              <a:rPr lang="en-US" sz="1100" b="1" dirty="0" err="1">
                <a:solidFill>
                  <a:srgbClr val="000080"/>
                </a:solidFill>
                <a:latin typeface="Consolas" panose="020B0609020204030204" pitchFamily="49" charset="0"/>
              </a:rPr>
              <a:t>mDisplayEngagements</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err="1">
                <a:solidFill>
                  <a:srgbClr val="0000FF"/>
                </a:solidFill>
                <a:latin typeface="Consolas" panose="020B0609020204030204" pitchFamily="49" charset="0"/>
              </a:rPr>
              <a:t>DisplayEngagement</a:t>
            </a:r>
            <a:r>
              <a:rPr lang="en-US" sz="1100" b="1" dirty="0">
                <a:latin typeface="Consolas" panose="020B0609020204030204" pitchFamily="49" charset="0"/>
              </a:rPr>
              <a:t>(</a:t>
            </a:r>
            <a:r>
              <a:rPr lang="en-US" sz="1100" b="1" dirty="0" err="1">
                <a:solidFill>
                  <a:srgbClr val="000080"/>
                </a:solidFill>
                <a:latin typeface="Consolas" panose="020B0609020204030204" pitchFamily="49" charset="0"/>
              </a:rPr>
              <a:t>aTargetName</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a:latin typeface="Consolas" panose="020B0609020204030204" pitchFamily="49" charset="0"/>
              </a:rPr>
              <a:t> }</a:t>
            </a:r>
          </a:p>
          <a:p>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a:t>
            </a:r>
            <a:r>
              <a:rPr lang="en-US" sz="1100" b="1" dirty="0">
                <a:latin typeface="Consolas" panose="020B0609020204030204" pitchFamily="49" charset="0"/>
              </a:rPr>
              <a:t>}</a:t>
            </a:r>
          </a:p>
          <a:p>
            <a:r>
              <a:rPr lang="en-US" sz="1100" b="1" dirty="0">
                <a:solidFill>
                  <a:srgbClr val="0000FF"/>
                </a:solidFill>
                <a:latin typeface="Consolas" panose="020B0609020204030204" pitchFamily="49" charset="0"/>
              </a:rPr>
              <a:t>   return </a:t>
            </a:r>
            <a:r>
              <a:rPr lang="en-US" sz="1100" b="1" dirty="0" err="1">
                <a:solidFill>
                  <a:srgbClr val="000080"/>
                </a:solidFill>
                <a:latin typeface="Consolas" panose="020B0609020204030204" pitchFamily="49" charset="0"/>
              </a:rPr>
              <a:t>repeatFireIsNeeded</a:t>
            </a:r>
            <a:r>
              <a:rPr lang="en-US" sz="1100" b="1" dirty="0">
                <a:latin typeface="Consolas" panose="020B0609020204030204" pitchFamily="49" charset="0"/>
              </a:rPr>
              <a:t>;</a:t>
            </a:r>
          </a:p>
          <a:p>
            <a:r>
              <a:rPr lang="en-US" sz="1100" b="1" dirty="0">
                <a:latin typeface="Consolas" panose="020B0609020204030204" pitchFamily="49" charset="0"/>
              </a:rPr>
              <a:t>}</a:t>
            </a:r>
          </a:p>
          <a:p>
            <a:endParaRPr lang="en-US" sz="1100" b="1" dirty="0"/>
          </a:p>
        </p:txBody>
      </p:sp>
      <p:sp>
        <p:nvSpPr>
          <p:cNvPr id="3" name="Rectangle 2"/>
          <p:cNvSpPr/>
          <p:nvPr/>
        </p:nvSpPr>
        <p:spPr>
          <a:xfrm>
            <a:off x="1447800" y="6477000"/>
            <a:ext cx="6553200" cy="38100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449100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Exercise 2 — Task 6</a:t>
            </a:r>
            <a:endParaRPr lang="en-US" dirty="0"/>
          </a:p>
        </p:txBody>
      </p:sp>
      <p:sp>
        <p:nvSpPr>
          <p:cNvPr id="3" name="Content Placeholder 2"/>
          <p:cNvSpPr>
            <a:spLocks noGrp="1"/>
          </p:cNvSpPr>
          <p:nvPr>
            <p:ph idx="1"/>
          </p:nvPr>
        </p:nvSpPr>
        <p:spPr>
          <a:xfrm>
            <a:off x="457200" y="1337983"/>
            <a:ext cx="8229600" cy="4788184"/>
          </a:xfrm>
        </p:spPr>
        <p:txBody>
          <a:bodyPr>
            <a:normAutofit fontScale="92500" lnSpcReduction="10000"/>
          </a:bodyPr>
          <a:lstStyle/>
          <a:p>
            <a:pPr marL="226473" indent="0">
              <a:buNone/>
            </a:pPr>
            <a:r>
              <a:rPr lang="en-US" sz="2200" b="0" dirty="0" smtClean="0"/>
              <a:t>In file </a:t>
            </a:r>
            <a:r>
              <a:rPr lang="en-US" sz="2200" dirty="0" smtClean="0"/>
              <a:t>PhaserLethality</a:t>
            </a:r>
            <a:r>
              <a:rPr lang="en-US" sz="2200" b="0" dirty="0" smtClean="0"/>
              <a:t>.</a:t>
            </a:r>
            <a:r>
              <a:rPr lang="en-US" sz="2200" dirty="0" smtClean="0"/>
              <a:t>cpp</a:t>
            </a:r>
            <a:r>
              <a:rPr lang="en-US" sz="2200" b="0" dirty="0" smtClean="0"/>
              <a:t>:</a:t>
            </a:r>
          </a:p>
          <a:p>
            <a:r>
              <a:rPr lang="en-US" sz="2200" b="0" dirty="0" smtClean="0"/>
              <a:t> Modify the </a:t>
            </a:r>
            <a:r>
              <a:rPr lang="en-US" sz="2200" dirty="0" err="1" smtClean="0"/>
              <a:t>PhaserLethality</a:t>
            </a:r>
            <a:r>
              <a:rPr lang="en-US" sz="2200" dirty="0" smtClean="0"/>
              <a:t>::</a:t>
            </a:r>
            <a:r>
              <a:rPr lang="en-US" sz="2200" dirty="0" err="1" smtClean="0"/>
              <a:t>ApplyEffectTo</a:t>
            </a:r>
            <a:r>
              <a:rPr lang="en-US" sz="2200" dirty="0" smtClean="0"/>
              <a:t> </a:t>
            </a:r>
            <a:r>
              <a:rPr lang="en-US" sz="2200" b="0" dirty="0" smtClean="0"/>
              <a:t>Method</a:t>
            </a:r>
          </a:p>
          <a:p>
            <a:pPr lvl="1"/>
            <a:r>
              <a:rPr lang="en-US" sz="2000" b="0" dirty="0" smtClean="0"/>
              <a:t>Apply damage to a platform's shields and/or armor.  </a:t>
            </a:r>
          </a:p>
          <a:p>
            <a:pPr lvl="1"/>
            <a:r>
              <a:rPr lang="en-US" b="0" dirty="0" smtClean="0"/>
              <a:t>Notice the u</a:t>
            </a:r>
            <a:r>
              <a:rPr lang="en-US" sz="2000" b="0" dirty="0" smtClean="0"/>
              <a:t>se  of </a:t>
            </a:r>
            <a:r>
              <a:rPr lang="en-US" sz="2000" dirty="0" err="1" smtClean="0"/>
              <a:t>WsfUtil</a:t>
            </a:r>
            <a:r>
              <a:rPr lang="en-US" sz="2000" dirty="0" smtClean="0"/>
              <a:t>::</a:t>
            </a:r>
            <a:r>
              <a:rPr lang="en-US" sz="2000" dirty="0" err="1" smtClean="0"/>
              <a:t>GetAuxData</a:t>
            </a:r>
            <a:r>
              <a:rPr lang="en-US" sz="2000" dirty="0" smtClean="0"/>
              <a:t> </a:t>
            </a:r>
            <a:r>
              <a:rPr lang="en-US" sz="2000" b="0" dirty="0" smtClean="0"/>
              <a:t>to access the platform's aux data for shields and armor</a:t>
            </a:r>
          </a:p>
          <a:p>
            <a:pPr lvl="1"/>
            <a:r>
              <a:rPr lang="en-US" dirty="0" smtClean="0"/>
              <a:t>Task 6</a:t>
            </a:r>
            <a:r>
              <a:rPr lang="en-US" b="0" dirty="0" smtClean="0"/>
              <a:t>:</a:t>
            </a:r>
          </a:p>
          <a:p>
            <a:pPr lvl="2"/>
            <a:r>
              <a:rPr lang="en-US" b="0" dirty="0" smtClean="0"/>
              <a:t>If shield value is positive, reduce shields based on the shield damage rate and integration time</a:t>
            </a:r>
          </a:p>
          <a:p>
            <a:pPr lvl="2"/>
            <a:r>
              <a:rPr lang="en-US" sz="1800" b="0" dirty="0" smtClean="0"/>
              <a:t>Otherwise, shields are depleted.  Set the shield value to zero and reduce armor based on the armor damage rate and integration time.</a:t>
            </a:r>
          </a:p>
          <a:p>
            <a:pPr lvl="1"/>
            <a:r>
              <a:rPr lang="en-US" sz="2000" b="0" dirty="0" smtClean="0"/>
              <a:t>Notice that if the platform's armor drops below 0, the damage variable is set to </a:t>
            </a:r>
            <a:r>
              <a:rPr lang="en-US" sz="2000" dirty="0" err="1" smtClean="0"/>
              <a:t>WsfWeaponEffects</a:t>
            </a:r>
            <a:r>
              <a:rPr lang="en-US" sz="2000" dirty="0" smtClean="0"/>
              <a:t>::</a:t>
            </a:r>
            <a:r>
              <a:rPr lang="en-US" sz="2000" dirty="0" err="1" smtClean="0"/>
              <a:t>cKILLED</a:t>
            </a:r>
            <a:endParaRPr lang="en-US" sz="2000" dirty="0" smtClean="0"/>
          </a:p>
          <a:p>
            <a:pPr lvl="1"/>
            <a:r>
              <a:rPr lang="en-US" sz="2000" b="0" dirty="0"/>
              <a:t>Notice </a:t>
            </a:r>
            <a:r>
              <a:rPr lang="en-US" sz="2000" b="0" dirty="0" smtClean="0"/>
              <a:t>the use of </a:t>
            </a:r>
            <a:r>
              <a:rPr lang="en-US" sz="2000" b="0" dirty="0"/>
              <a:t>the </a:t>
            </a:r>
            <a:r>
              <a:rPr lang="en-US" sz="2000" dirty="0" err="1"/>
              <a:t>WsfPlatform’s</a:t>
            </a:r>
            <a:r>
              <a:rPr lang="en-US" sz="2000" dirty="0"/>
              <a:t> </a:t>
            </a:r>
            <a:r>
              <a:rPr lang="en-US" sz="2000" dirty="0" err="1"/>
              <a:t>GetAuxData</a:t>
            </a:r>
            <a:r>
              <a:rPr lang="en-US" sz="2000" dirty="0"/>
              <a:t>().Assign() </a:t>
            </a:r>
            <a:r>
              <a:rPr lang="en-US" sz="2000" b="0" dirty="0"/>
              <a:t>method to reset the modified aux data </a:t>
            </a:r>
            <a:r>
              <a:rPr lang="en-US" sz="2000" b="0" dirty="0" smtClean="0"/>
              <a:t>values</a:t>
            </a:r>
            <a:endParaRPr lang="en-US" sz="2000" b="0" dirty="0"/>
          </a:p>
        </p:txBody>
      </p:sp>
    </p:spTree>
    <p:extLst>
      <p:ext uri="{BB962C8B-B14F-4D97-AF65-F5344CB8AC3E}">
        <p14:creationId xmlns:p14="http://schemas.microsoft.com/office/powerpoint/2010/main" val="18632359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a:spLocks noChangeArrowheads="1"/>
          </p:cNvSpPr>
          <p:nvPr/>
        </p:nvSpPr>
        <p:spPr bwMode="auto">
          <a:xfrm>
            <a:off x="685800" y="3200400"/>
            <a:ext cx="6019800" cy="381000"/>
          </a:xfrm>
          <a:prstGeom prst="rect">
            <a:avLst/>
          </a:prstGeom>
          <a:noFill/>
          <a:ln w="19050" algn="ctr">
            <a:solidFill>
              <a:srgbClr val="CC00FF"/>
            </a:solidFill>
            <a:miter lim="800000"/>
            <a:headEnd/>
            <a:tailEnd/>
          </a:ln>
          <a:effectLst/>
        </p:spPr>
        <p:txBody>
          <a:bodyPr wrap="none" anchor="ctr"/>
          <a:lstStyle/>
          <a:p>
            <a:endParaRPr lang="en-US"/>
          </a:p>
        </p:txBody>
      </p:sp>
      <p:sp>
        <p:nvSpPr>
          <p:cNvPr id="8" name="Rectangle 7"/>
          <p:cNvSpPr>
            <a:spLocks noChangeArrowheads="1"/>
          </p:cNvSpPr>
          <p:nvPr/>
        </p:nvSpPr>
        <p:spPr bwMode="auto">
          <a:xfrm>
            <a:off x="685800" y="4038600"/>
            <a:ext cx="6019800" cy="1219200"/>
          </a:xfrm>
          <a:prstGeom prst="rect">
            <a:avLst/>
          </a:prstGeom>
          <a:solidFill>
            <a:srgbClr val="FFF0F0">
              <a:alpha val="50000"/>
            </a:srgbClr>
          </a:solidFill>
          <a:ln w="19050" algn="ctr">
            <a:solidFill>
              <a:srgbClr val="FF0000"/>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2 — Task 6 Solution</a:t>
            </a:r>
            <a:br>
              <a:rPr lang="en-US" dirty="0" smtClean="0"/>
            </a:br>
            <a:r>
              <a:rPr lang="en-US" sz="2000" b="0" dirty="0" smtClean="0">
                <a:solidFill>
                  <a:srgbClr val="0000FF"/>
                </a:solidFill>
              </a:rPr>
              <a:t>PhaserLethality.cpp</a:t>
            </a:r>
            <a:endParaRPr lang="en-US" b="0" dirty="0">
              <a:solidFill>
                <a:srgbClr val="0000FF"/>
              </a:solidFill>
            </a:endParaRPr>
          </a:p>
        </p:txBody>
      </p:sp>
      <mc:AlternateContent xmlns:mc="http://schemas.openxmlformats.org/markup-compatibility/2006" xmlns:a14="http://schemas.microsoft.com/office/drawing/2010/main">
        <mc:Choice Requires="a14">
          <p:sp>
            <p:nvSpPr>
              <p:cNvPr id="4" name="Rectangle 3"/>
              <p:cNvSpPr/>
              <p:nvPr/>
            </p:nvSpPr>
            <p:spPr>
              <a:xfrm>
                <a:off x="685800" y="1143000"/>
                <a:ext cx="7848600" cy="6155531"/>
              </a:xfrm>
              <a:prstGeom prst="rect">
                <a:avLst/>
              </a:prstGeom>
            </p:spPr>
            <p:txBody>
              <a:bodyPr wrap="square">
                <a:spAutoFit/>
              </a:bodyPr>
              <a:lstStyle/>
              <a:p>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PhaserLethality</a:t>
                </a:r>
                <a:r>
                  <a:rPr lang="en-US" sz="1100" b="1" dirty="0">
                    <a:solidFill>
                      <a:srgbClr val="000000"/>
                    </a:solidFill>
                    <a:latin typeface="Consolas" panose="020B0609020204030204" pitchFamily="49" charset="0"/>
                  </a:rPr>
                  <a:t>::</a:t>
                </a:r>
                <a:r>
                  <a:rPr lang="en-US" sz="1100" b="1" dirty="0" err="1" smtClean="0">
                    <a:solidFill>
                      <a:srgbClr val="880000"/>
                    </a:solidFill>
                    <a:latin typeface="Consolas" panose="020B0609020204030204" pitchFamily="49" charset="0"/>
                  </a:rPr>
                  <a:t>ApplyEffectTo</a:t>
                </a:r>
                <a:r>
                  <a:rPr lang="en-US" sz="1100" b="1" dirty="0" smtClean="0">
                    <a:solidFill>
                      <a:srgbClr val="000000"/>
                    </a:solidFill>
                    <a:latin typeface="Consolas" panose="020B0609020204030204" pitchFamily="49" charset="0"/>
                  </a:rPr>
                  <a:t>(</a:t>
                </a:r>
                <a:r>
                  <a:rPr lang="en-US" sz="1100" b="1" dirty="0" smtClean="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smtClean="0">
                    <a:solidFill>
                      <a:srgbClr val="000080"/>
                    </a:solidFill>
                    <a:latin typeface="Consolas" panose="020B0609020204030204" pitchFamily="49" charset="0"/>
                  </a:rPr>
                  <a:t>aSimTime</a:t>
                </a:r>
                <a:r>
                  <a:rPr lang="en-US" sz="1100" b="1" dirty="0" smtClean="0">
                    <a:solidFill>
                      <a:srgbClr val="000000"/>
                    </a:solidFill>
                    <a:latin typeface="Consolas" panose="020B0609020204030204" pitchFamily="49" charset="0"/>
                  </a:rPr>
                  <a:t>, </a:t>
                </a:r>
                <a:r>
                  <a:rPr lang="en-US" sz="1100" b="1" dirty="0" err="1" smtClean="0">
                    <a:solidFill>
                      <a:srgbClr val="0000FF"/>
                    </a:solidFill>
                    <a:latin typeface="Consolas" panose="020B0609020204030204" pitchFamily="49" charset="0"/>
                  </a:rPr>
                  <a:t>WsfPlatform</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aTargetPtr</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WsfPlatform</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weaponPlatformPtr</a:t>
                </a:r>
                <a:r>
                  <a:rPr lang="en-US" sz="1100" b="1" dirty="0">
                    <a:solidFill>
                      <a:srgbClr val="000000"/>
                    </a:solidFill>
                    <a:latin typeface="Consolas" panose="020B0609020204030204" pitchFamily="49" charset="0"/>
                  </a:rPr>
                  <a:t> = </a:t>
                </a:r>
                <a:r>
                  <a:rPr lang="en-US" sz="1100" b="1" dirty="0" err="1">
                    <a:solidFill>
                      <a:srgbClr val="880000"/>
                    </a:solidFill>
                    <a:latin typeface="Consolas" panose="020B0609020204030204" pitchFamily="49" charset="0"/>
                  </a:rPr>
                  <a:t>GetEngagement</a:t>
                </a:r>
                <a:r>
                  <a:rPr lang="en-US" sz="1100" b="1" dirty="0">
                    <a:solidFill>
                      <a:srgbClr val="000000"/>
                    </a:solidFill>
                    <a:latin typeface="Consolas" panose="020B0609020204030204" pitchFamily="49" charset="0"/>
                  </a:rPr>
                  <a:t>()-&gt;</a:t>
                </a:r>
                <a:r>
                  <a:rPr lang="en-US" sz="1100" b="1" dirty="0" err="1">
                    <a:solidFill>
                      <a:srgbClr val="880000"/>
                    </a:solidFill>
                    <a:latin typeface="Consolas" panose="020B0609020204030204" pitchFamily="49" charset="0"/>
                  </a:rPr>
                  <a:t>GetFiringPlatform</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integrationTime</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mLastUpdateTime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damage</a:t>
                </a:r>
                <a:r>
                  <a:rPr lang="en-US" sz="1100" b="1" dirty="0">
                    <a:solidFill>
                      <a:srgbClr val="000000"/>
                    </a:solidFill>
                    <a:latin typeface="Consolas" panose="020B0609020204030204" pitchFamily="49" charset="0"/>
                  </a:rPr>
                  <a:t> = 1.0e-6; </a:t>
                </a:r>
                <a:r>
                  <a:rPr lang="en-US" sz="1100" b="1" dirty="0">
                    <a:solidFill>
                      <a:srgbClr val="008000"/>
                    </a:solidFill>
                    <a:latin typeface="Consolas" panose="020B0609020204030204" pitchFamily="49" charset="0"/>
                  </a:rPr>
                  <a:t>// always apply some damage.</a:t>
                </a:r>
                <a:endParaRPr lang="en-US" sz="1100" b="1" dirty="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weaponPlatformPtr</a:t>
                </a:r>
                <a:r>
                  <a:rPr lang="en-US" sz="1100" b="1" dirty="0">
                    <a:solidFill>
                      <a:srgbClr val="000000"/>
                    </a:solidFill>
                    <a:latin typeface="Consolas" panose="020B0609020204030204" pitchFamily="49" charset="0"/>
                  </a:rPr>
                  <a:t> != </a:t>
                </a:r>
                <a:r>
                  <a:rPr lang="en-US" sz="1100" b="1" dirty="0" err="1">
                    <a:solidFill>
                      <a:srgbClr val="0000FF"/>
                    </a:solidFill>
                    <a:latin typeface="Consolas" panose="020B0609020204030204" pitchFamily="49" charset="0"/>
                  </a:rPr>
                  <a:t>nullptr</a:t>
                </a:r>
                <a:r>
                  <a:rPr lang="en-US" sz="1100" b="1" dirty="0">
                    <a:solidFill>
                      <a:srgbClr val="000000"/>
                    </a:solidFill>
                    <a:latin typeface="Consolas" panose="020B0609020204030204" pitchFamily="49" charset="0"/>
                  </a:rPr>
                  <a:t>) &amp;&amp; (</a:t>
                </a:r>
                <a:r>
                  <a:rPr lang="en-US" sz="1100" b="1" dirty="0" err="1">
                    <a:solidFill>
                      <a:srgbClr val="000080"/>
                    </a:solidFill>
                    <a:latin typeface="Consolas" panose="020B0609020204030204" pitchFamily="49" charset="0"/>
                  </a:rPr>
                  <a:t>integrationTime</a:t>
                </a:r>
                <a:r>
                  <a:rPr lang="en-US" sz="1100" b="1" dirty="0">
                    <a:solidFill>
                      <a:srgbClr val="000000"/>
                    </a:solidFill>
                    <a:latin typeface="Consolas" panose="020B0609020204030204" pitchFamily="49" charset="0"/>
                  </a:rPr>
                  <a:t> &gt; 0.0))</a:t>
                </a:r>
              </a:p>
              <a:p>
                <a:r>
                  <a:rPr lang="en-US" sz="1100" b="1" dirty="0">
                    <a:solidFill>
                      <a:srgbClr val="000000"/>
                    </a:solidFill>
                    <a:latin typeface="Consolas" panose="020B0609020204030204" pitchFamily="49" charset="0"/>
                  </a:rPr>
                  <a:t>   {</a:t>
                </a:r>
              </a:p>
              <a:p>
                <a:r>
                  <a:rPr lang="en-US" sz="1100" b="1" dirty="0" smtClean="0">
                    <a:solidFill>
                      <a:srgbClr val="000000"/>
                    </a:solidFill>
                    <a:latin typeface="Consolas" panose="020B0609020204030204" pitchFamily="49" charset="0"/>
                  </a:rPr>
                  <a:t>      </a:t>
                </a:r>
                <a:r>
                  <a:rPr lang="en-US" sz="1100" b="1" dirty="0" smtClean="0">
                    <a:solidFill>
                      <a:srgbClr val="0000FF"/>
                    </a:solidFill>
                    <a:latin typeface="Consolas" panose="020B0609020204030204" pitchFamily="49" charset="0"/>
                  </a:rPr>
                  <a:t>double</a:t>
                </a:r>
                <a:r>
                  <a:rPr lang="en-US" sz="1100" b="1" dirty="0" smtClean="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shields</a:t>
                </a:r>
                <a:r>
                  <a:rPr lang="en-US" sz="1100" b="1" dirty="0">
                    <a:solidFill>
                      <a:srgbClr val="000000"/>
                    </a:solidFill>
                    <a:latin typeface="Consolas" panose="020B0609020204030204" pitchFamily="49" charset="0"/>
                  </a:rPr>
                  <a:t>(0.0);</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armor</a:t>
                </a:r>
                <a:r>
                  <a:rPr lang="en-US" sz="1100" b="1" dirty="0">
                    <a:latin typeface="Consolas" panose="020B0609020204030204" pitchFamily="49" charset="0"/>
                  </a:rPr>
                  <a:t>(100.0</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a:solidFill>
                      <a:srgbClr val="008000"/>
                    </a:solidFill>
                    <a:latin typeface="Consolas" panose="020B0609020204030204" pitchFamily="49" charset="0"/>
                  </a:rPr>
                  <a:t>      // Get the shield and armor data from the auxiliary data container on </a:t>
                </a:r>
                <a:r>
                  <a:rPr lang="en-US" sz="1100" b="1" dirty="0" smtClean="0">
                    <a:solidFill>
                      <a:srgbClr val="008000"/>
                    </a:solidFill>
                    <a:latin typeface="Consolas" panose="020B0609020204030204" pitchFamily="49" charset="0"/>
                  </a:rPr>
                  <a:t>the </a:t>
                </a:r>
                <a:r>
                  <a:rPr lang="en-US" sz="1100" b="1" dirty="0">
                    <a:solidFill>
                      <a:srgbClr val="008000"/>
                    </a:solidFill>
                    <a:latin typeface="Consolas" panose="020B0609020204030204" pitchFamily="49" charset="0"/>
                  </a:rPr>
                  <a:t>target platform</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WsfUtil</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GetAuxValue</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aTargetPtr</a:t>
                </a:r>
                <a:r>
                  <a:rPr lang="en-US" sz="1100" b="1" dirty="0">
                    <a:solidFill>
                      <a:srgbClr val="000000"/>
                    </a:solidFill>
                    <a:latin typeface="Consolas" panose="020B0609020204030204" pitchFamily="49" charset="0"/>
                  </a:rPr>
                  <a:t>, </a:t>
                </a:r>
                <a:r>
                  <a:rPr lang="en-US" sz="1100" b="1" dirty="0">
                    <a:solidFill>
                      <a:srgbClr val="643C14"/>
                    </a:solidFill>
                    <a:latin typeface="Consolas" panose="020B0609020204030204" pitchFamily="49" charset="0"/>
                  </a:rPr>
                  <a:t>"</a:t>
                </a:r>
                <a:r>
                  <a:rPr lang="en-US" sz="1100" b="1" dirty="0" err="1">
                    <a:solidFill>
                      <a:srgbClr val="643C14"/>
                    </a:solidFill>
                    <a:latin typeface="Consolas" panose="020B0609020204030204" pitchFamily="49" charset="0"/>
                  </a:rPr>
                  <a:t>phaser_shields</a:t>
                </a:r>
                <a:r>
                  <a:rPr lang="en-US" sz="1100" b="1" dirty="0">
                    <a:solidFill>
                      <a:srgbClr val="643C14"/>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shields</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WsfUtil</a:t>
                </a:r>
                <a:r>
                  <a:rPr lang="en-US" sz="1100" b="1" dirty="0">
                    <a:solidFill>
                      <a:srgbClr val="000000"/>
                    </a:solidFill>
                    <a:latin typeface="Consolas" panose="020B0609020204030204" pitchFamily="49" charset="0"/>
                  </a:rPr>
                  <a:t>::</a:t>
                </a:r>
                <a:r>
                  <a:rPr lang="en-US" sz="1100" b="1" dirty="0" err="1">
                    <a:solidFill>
                      <a:srgbClr val="0000FF"/>
                    </a:solidFill>
                    <a:latin typeface="Consolas" panose="020B0609020204030204" pitchFamily="49" charset="0"/>
                  </a:rPr>
                  <a:t>GetAuxValue</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aTargetPtr</a:t>
                </a:r>
                <a:r>
                  <a:rPr lang="en-US" sz="1100" b="1" dirty="0">
                    <a:solidFill>
                      <a:srgbClr val="000000"/>
                    </a:solidFill>
                    <a:latin typeface="Consolas" panose="020B0609020204030204" pitchFamily="49" charset="0"/>
                  </a:rPr>
                  <a:t>, </a:t>
                </a:r>
                <a:r>
                  <a:rPr lang="en-US" sz="1100" b="1" dirty="0">
                    <a:solidFill>
                      <a:srgbClr val="643C14"/>
                    </a:solidFill>
                    <a:latin typeface="Consolas" panose="020B0609020204030204" pitchFamily="49" charset="0"/>
                  </a:rPr>
                  <a:t>"</a:t>
                </a:r>
                <a:r>
                  <a:rPr lang="en-US" sz="1100" b="1" dirty="0" err="1">
                    <a:solidFill>
                      <a:srgbClr val="643C14"/>
                    </a:solidFill>
                    <a:latin typeface="Consolas" panose="020B0609020204030204" pitchFamily="49" charset="0"/>
                  </a:rPr>
                  <a:t>phaser_armor</a:t>
                </a:r>
                <a:r>
                  <a:rPr lang="en-US" sz="1100" b="1" dirty="0">
                    <a:solidFill>
                      <a:srgbClr val="643C14"/>
                    </a:solidFill>
                    <a:latin typeface="Consolas" panose="020B0609020204030204" pitchFamily="49" charset="0"/>
                  </a:rPr>
                  <a:t>"</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armor</a:t>
                </a:r>
                <a:r>
                  <a:rPr lang="en-US" sz="1100" b="1" dirty="0" smtClean="0">
                    <a:solidFill>
                      <a:srgbClr val="000000"/>
                    </a:solidFill>
                    <a:latin typeface="Consolas" panose="020B0609020204030204" pitchFamily="49" charset="0"/>
                  </a:rPr>
                  <a:t>);</a:t>
                </a:r>
              </a:p>
              <a:p>
                <a:r>
                  <a:rPr lang="en-US" sz="1100" b="1" dirty="0" smtClean="0">
                    <a:solidFill>
                      <a:srgbClr val="000000"/>
                    </a:solidFill>
                    <a:latin typeface="Consolas" panose="020B0609020204030204" pitchFamily="49" charset="0"/>
                  </a:rPr>
                  <a:t>      </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EXERCISE 2 TASK </a:t>
                </a:r>
                <a:r>
                  <a:rPr lang="en-US" sz="1100" b="1" dirty="0" smtClean="0">
                    <a:solidFill>
                      <a:srgbClr val="008000"/>
                    </a:solidFill>
                    <a:latin typeface="Consolas" panose="020B0609020204030204" pitchFamily="49" charset="0"/>
                  </a:rPr>
                  <a:t>6</a:t>
                </a:r>
              </a:p>
              <a:p>
                <a:r>
                  <a:rPr lang="en-US" sz="1100" b="1" dirty="0">
                    <a:solidFill>
                      <a:srgbClr val="008000"/>
                    </a:solidFill>
                    <a:latin typeface="Consolas" panose="020B0609020204030204" pitchFamily="49" charset="0"/>
                  </a:rPr>
                  <a:t> </a:t>
                </a:r>
                <a:r>
                  <a:rPr lang="en-US" sz="1100" b="1" dirty="0" smtClean="0">
                    <a:solidFill>
                      <a:srgbClr val="008000"/>
                    </a:solidFill>
                    <a:latin typeface="Consolas" panose="020B0609020204030204" pitchFamily="49" charset="0"/>
                  </a:rPr>
                  <a:t>     // </a:t>
                </a:r>
                <a:r>
                  <a:rPr lang="en-US" sz="1100" b="1" dirty="0">
                    <a:solidFill>
                      <a:srgbClr val="008000"/>
                    </a:solidFill>
                    <a:latin typeface="Consolas" panose="020B0609020204030204" pitchFamily="49" charset="0"/>
                  </a:rPr>
                  <a:t>Reduce shields based on damage rate</a:t>
                </a:r>
                <a:endParaRPr lang="en-US" sz="1100" b="1" dirty="0">
                  <a:solidFill>
                    <a:srgbClr val="000000"/>
                  </a:solidFill>
                  <a:latin typeface="Consolas" panose="020B0609020204030204" pitchFamily="49" charset="0"/>
                </a:endParaRPr>
              </a:p>
              <a:p>
                <a:r>
                  <a:rPr lang="en-US" sz="1100" b="1" dirty="0" smtClean="0">
                    <a:solidFill>
                      <a:srgbClr val="000080"/>
                    </a:solidFill>
                    <a:latin typeface="Consolas" panose="020B0609020204030204" pitchFamily="49" charset="0"/>
                  </a:rPr>
                  <a:t>      shields</a:t>
                </a:r>
                <a:r>
                  <a:rPr lang="en-US" sz="1100" b="1" dirty="0" smtClean="0">
                    <a:solidFill>
                      <a:srgbClr val="000000"/>
                    </a:solidFill>
                    <a:latin typeface="Consolas" panose="020B0609020204030204" pitchFamily="49" charset="0"/>
                  </a:rPr>
                  <a:t> </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mShieldDamageRate</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integrationTime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shields</a:t>
                </a:r>
                <a:r>
                  <a:rPr lang="en-US" sz="1100" b="1" dirty="0">
                    <a:solidFill>
                      <a:srgbClr val="000000"/>
                    </a:solidFill>
                    <a:latin typeface="Consolas" panose="020B0609020204030204" pitchFamily="49" charset="0"/>
                  </a:rPr>
                  <a:t> &lt;= </a:t>
                </a:r>
                <a:r>
                  <a:rPr lang="en-US" sz="1100" b="1" dirty="0">
                    <a:solidFill>
                      <a:srgbClr val="643C14"/>
                    </a:solidFill>
                    <a:latin typeface="Consolas" panose="020B0609020204030204" pitchFamily="49" charset="0"/>
                  </a:rPr>
                  <a:t>0.0</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If shields are down then reduce armor base on damage rate</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shields</a:t>
                </a:r>
                <a:r>
                  <a:rPr lang="en-US" sz="1100" b="1" dirty="0">
                    <a:solidFill>
                      <a:srgbClr val="000000"/>
                    </a:solidFill>
                    <a:latin typeface="Consolas" panose="020B0609020204030204" pitchFamily="49" charset="0"/>
                  </a:rPr>
                  <a:t> = </a:t>
                </a:r>
                <a:r>
                  <a:rPr lang="en-US" sz="1100" b="1" dirty="0">
                    <a:solidFill>
                      <a:srgbClr val="643C14"/>
                    </a:solidFill>
                    <a:latin typeface="Consolas" panose="020B0609020204030204" pitchFamily="49" charset="0"/>
                  </a:rPr>
                  <a:t>0.0</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armor</a:t>
                </a:r>
                <a:r>
                  <a:rPr lang="en-US" sz="1100" b="1" dirty="0">
                    <a:solidFill>
                      <a:srgbClr val="000000"/>
                    </a:solidFill>
                    <a:latin typeface="Consolas" panose="020B0609020204030204" pitchFamily="49" charset="0"/>
                  </a:rPr>
                  <a:t> = </a:t>
                </a:r>
                <a:r>
                  <a:rPr lang="en-US" sz="1100" b="1" dirty="0">
                    <a:solidFill>
                      <a:srgbClr val="000080"/>
                    </a:solidFill>
                    <a:latin typeface="Consolas" panose="020B0609020204030204" pitchFamily="49" charset="0"/>
                  </a:rPr>
                  <a:t>armor</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mArmorDamageRate</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integrationTime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endParaRPr lang="en-US" sz="1100" b="1" dirty="0" smtClean="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If armor is depleted, target is killed and removed</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armor</a:t>
                </a:r>
                <a:r>
                  <a:rPr lang="en-US" sz="1100" b="1" dirty="0">
                    <a:solidFill>
                      <a:srgbClr val="000000"/>
                    </a:solidFill>
                    <a:latin typeface="Consolas" panose="020B0609020204030204" pitchFamily="49" charset="0"/>
                  </a:rPr>
                  <a:t> &lt;= </a:t>
                </a:r>
                <a:r>
                  <a:rPr lang="en-US" sz="1100" b="1" dirty="0">
                    <a:solidFill>
                      <a:srgbClr val="643C14"/>
                    </a:solidFill>
                    <a:latin typeface="Consolas" panose="020B0609020204030204" pitchFamily="49" charset="0"/>
                  </a:rPr>
                  <a:t>0.0</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armor</a:t>
                </a:r>
                <a:r>
                  <a:rPr lang="en-US" sz="1100" b="1" dirty="0">
                    <a:solidFill>
                      <a:srgbClr val="000000"/>
                    </a:solidFill>
                    <a:latin typeface="Consolas" panose="020B0609020204030204" pitchFamily="49" charset="0"/>
                  </a:rPr>
                  <a:t> = </a:t>
                </a:r>
                <a:r>
                  <a:rPr lang="en-US" sz="1100" b="1" dirty="0">
                    <a:solidFill>
                      <a:srgbClr val="643C14"/>
                    </a:solidFill>
                    <a:latin typeface="Consolas" panose="020B0609020204030204" pitchFamily="49" charset="0"/>
                  </a:rPr>
                  <a:t>0.0</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damage</a:t>
                </a:r>
                <a:r>
                  <a:rPr lang="en-US" sz="1100" b="1" dirty="0">
                    <a:solidFill>
                      <a:srgbClr val="000000"/>
                    </a:solidFill>
                    <a:latin typeface="Consolas" panose="020B0609020204030204" pitchFamily="49" charset="0"/>
                  </a:rPr>
                  <a:t> = </a:t>
                </a:r>
                <a:r>
                  <a:rPr lang="en-US" sz="1100" b="1" dirty="0" err="1">
                    <a:solidFill>
                      <a:srgbClr val="0000FF"/>
                    </a:solidFill>
                    <a:latin typeface="Consolas" panose="020B0609020204030204" pitchFamily="49" charset="0"/>
                  </a:rPr>
                  <a:t>WsfWeaponEffects</a:t>
                </a:r>
                <a:r>
                  <a:rPr lang="en-US" sz="1100" b="1" dirty="0">
                    <a:solidFill>
                      <a:srgbClr val="000000"/>
                    </a:solidFill>
                    <a:latin typeface="Consolas" panose="020B0609020204030204" pitchFamily="49" charset="0"/>
                  </a:rPr>
                  <a:t>::</a:t>
                </a:r>
                <a:r>
                  <a:rPr lang="en-US" sz="1100" b="1" dirty="0" err="1">
                    <a:solidFill>
                      <a:srgbClr val="D20000"/>
                    </a:solidFill>
                    <a:latin typeface="Consolas" panose="020B0609020204030204" pitchFamily="49" charset="0"/>
                  </a:rPr>
                  <a:t>cKILLED</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a:t>
                </a:r>
              </a:p>
              <a:p>
                <a:r>
                  <a:rPr lang="en-US" sz="2000" b="1" dirty="0" smtClean="0">
                    <a:solidFill>
                      <a:srgbClr val="000000"/>
                    </a:solidFill>
                    <a:ea typeface="Cambria Math" panose="02040503050406030204" pitchFamily="18" charset="0"/>
                  </a:rPr>
                  <a:t>        </a:t>
                </a:r>
                <a14:m>
                  <m:oMath xmlns:m="http://schemas.openxmlformats.org/officeDocument/2006/math">
                    <m:r>
                      <a:rPr lang="en-US" sz="2000" b="1" i="1" smtClean="0">
                        <a:solidFill>
                          <a:srgbClr val="000000"/>
                        </a:solidFill>
                        <a:latin typeface="Cambria Math" panose="02040503050406030204" pitchFamily="18" charset="0"/>
                        <a:ea typeface="Cambria Math" panose="02040503050406030204" pitchFamily="18" charset="0"/>
                      </a:rPr>
                      <m:t>⋮</m:t>
                    </m:r>
                  </m:oMath>
                </a14:m>
                <a:r>
                  <a:rPr lang="en-US" sz="1100" b="1" dirty="0" smtClean="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a:t>
                </a:r>
                <a:endParaRPr lang="en-US" sz="1100" b="1" dirty="0" smtClean="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a:p>
                <a:endParaRPr lang="en-US" sz="1100" b="1" dirty="0"/>
              </a:p>
            </p:txBody>
          </p:sp>
        </mc:Choice>
        <mc:Fallback xmlns="">
          <p:sp>
            <p:nvSpPr>
              <p:cNvPr id="4" name="Rectangle 3"/>
              <p:cNvSpPr>
                <a:spLocks noRot="1" noChangeAspect="1" noMove="1" noResize="1" noEditPoints="1" noAdjustHandles="1" noChangeArrowheads="1" noChangeShapeType="1" noTextEdit="1"/>
              </p:cNvSpPr>
              <p:nvPr/>
            </p:nvSpPr>
            <p:spPr>
              <a:xfrm>
                <a:off x="685800" y="1143000"/>
                <a:ext cx="7848600" cy="6155531"/>
              </a:xfrm>
              <a:prstGeom prst="rect">
                <a:avLst/>
              </a:prstGeom>
              <a:blipFill>
                <a:blip r:embed="rId3"/>
                <a:stretch>
                  <a:fillRect/>
                </a:stretch>
              </a:blipFill>
            </p:spPr>
            <p:txBody>
              <a:bodyPr/>
              <a:lstStyle/>
              <a:p>
                <a:r>
                  <a:rPr lang="en-US">
                    <a:noFill/>
                  </a:rPr>
                  <a:t> </a:t>
                </a:r>
              </a:p>
            </p:txBody>
          </p:sp>
        </mc:Fallback>
      </mc:AlternateContent>
      <p:sp>
        <p:nvSpPr>
          <p:cNvPr id="3" name="Rectangle 2"/>
          <p:cNvSpPr/>
          <p:nvPr/>
        </p:nvSpPr>
        <p:spPr>
          <a:xfrm>
            <a:off x="1447800" y="6477000"/>
            <a:ext cx="6553200" cy="38100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43507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ChangeArrowheads="1"/>
          </p:cNvSpPr>
          <p:nvPr/>
        </p:nvSpPr>
        <p:spPr bwMode="auto">
          <a:xfrm>
            <a:off x="685800" y="4123839"/>
            <a:ext cx="6019800" cy="525653"/>
          </a:xfrm>
          <a:prstGeom prst="rect">
            <a:avLst/>
          </a:prstGeom>
          <a:noFill/>
          <a:ln w="19050" algn="ctr">
            <a:solidFill>
              <a:srgbClr val="CC00FF"/>
            </a:solidFill>
            <a:miter lim="800000"/>
            <a:headEnd/>
            <a:tailEnd/>
          </a:ln>
          <a:effectLst/>
        </p:spPr>
        <p:txBody>
          <a:bodyPr wrap="none" anchor="ctr"/>
          <a:lstStyle/>
          <a:p>
            <a:endParaRPr lang="en-US"/>
          </a:p>
        </p:txBody>
      </p:sp>
      <p:sp>
        <p:nvSpPr>
          <p:cNvPr id="2" name="Title 1"/>
          <p:cNvSpPr>
            <a:spLocks noGrp="1"/>
          </p:cNvSpPr>
          <p:nvPr>
            <p:ph type="title"/>
          </p:nvPr>
        </p:nvSpPr>
        <p:spPr/>
        <p:txBody>
          <a:bodyPr rIns="91440">
            <a:normAutofit/>
          </a:bodyPr>
          <a:lstStyle/>
          <a:p>
            <a:r>
              <a:rPr lang="en-US" dirty="0" smtClean="0"/>
              <a:t>Weapon Exercise 2 — Task 6 Solution</a:t>
            </a:r>
            <a:br>
              <a:rPr lang="en-US" dirty="0" smtClean="0"/>
            </a:br>
            <a:r>
              <a:rPr lang="en-US" sz="2000" b="0" dirty="0">
                <a:solidFill>
                  <a:srgbClr val="0000FF"/>
                </a:solidFill>
              </a:rPr>
              <a:t>PhaserLethality.cpp</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685800" y="1143000"/>
                <a:ext cx="7848600" cy="5271251"/>
              </a:xfrm>
              <a:prstGeom prst="rect">
                <a:avLst/>
              </a:prstGeom>
            </p:spPr>
            <p:txBody>
              <a:bodyPr wrap="square">
                <a:spAutoFit/>
              </a:bodyPr>
              <a:lstStyle/>
              <a:p>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PhaserLethality</a:t>
                </a:r>
                <a:r>
                  <a:rPr lang="en-US" sz="1100" b="1" dirty="0">
                    <a:solidFill>
                      <a:srgbClr val="000000"/>
                    </a:solidFill>
                    <a:latin typeface="Consolas" panose="020B0609020204030204" pitchFamily="49" charset="0"/>
                  </a:rPr>
                  <a:t>::</a:t>
                </a:r>
                <a:r>
                  <a:rPr lang="en-US" sz="1100" b="1" dirty="0" err="1" smtClean="0">
                    <a:solidFill>
                      <a:srgbClr val="880000"/>
                    </a:solidFill>
                    <a:latin typeface="Consolas" panose="020B0609020204030204" pitchFamily="49" charset="0"/>
                  </a:rPr>
                  <a:t>ApplyEffectTo</a:t>
                </a:r>
                <a:r>
                  <a:rPr lang="en-US" sz="1100" b="1" dirty="0" smtClean="0">
                    <a:solidFill>
                      <a:srgbClr val="000000"/>
                    </a:solidFill>
                    <a:latin typeface="Consolas" panose="020B0609020204030204" pitchFamily="49" charset="0"/>
                  </a:rPr>
                  <a:t>(</a:t>
                </a:r>
                <a:r>
                  <a:rPr lang="en-US" sz="1100" b="1" dirty="0" smtClean="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smtClean="0">
                    <a:solidFill>
                      <a:srgbClr val="000080"/>
                    </a:solidFill>
                    <a:latin typeface="Consolas" panose="020B0609020204030204" pitchFamily="49" charset="0"/>
                  </a:rPr>
                  <a:t>aSimTime</a:t>
                </a:r>
                <a:r>
                  <a:rPr lang="en-US" sz="1100" b="1" dirty="0" smtClean="0">
                    <a:solidFill>
                      <a:srgbClr val="000000"/>
                    </a:solidFill>
                    <a:latin typeface="Consolas" panose="020B0609020204030204" pitchFamily="49" charset="0"/>
                  </a:rPr>
                  <a:t>, </a:t>
                </a:r>
                <a:r>
                  <a:rPr lang="en-US" sz="1100" b="1" dirty="0" err="1" smtClean="0">
                    <a:solidFill>
                      <a:srgbClr val="0000FF"/>
                    </a:solidFill>
                    <a:latin typeface="Consolas" panose="020B0609020204030204" pitchFamily="49" charset="0"/>
                  </a:rPr>
                  <a:t>WsfPlatform</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aTargetPtr</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WsfPlatform</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weaponPlatformPtr</a:t>
                </a:r>
                <a:r>
                  <a:rPr lang="en-US" sz="1100" b="1" dirty="0">
                    <a:solidFill>
                      <a:srgbClr val="000000"/>
                    </a:solidFill>
                    <a:latin typeface="Consolas" panose="020B0609020204030204" pitchFamily="49" charset="0"/>
                  </a:rPr>
                  <a:t> = </a:t>
                </a:r>
                <a:r>
                  <a:rPr lang="en-US" sz="1100" b="1" dirty="0" err="1">
                    <a:solidFill>
                      <a:srgbClr val="880000"/>
                    </a:solidFill>
                    <a:latin typeface="Consolas" panose="020B0609020204030204" pitchFamily="49" charset="0"/>
                  </a:rPr>
                  <a:t>GetEngagement</a:t>
                </a:r>
                <a:r>
                  <a:rPr lang="en-US" sz="1100" b="1" dirty="0">
                    <a:solidFill>
                      <a:srgbClr val="000000"/>
                    </a:solidFill>
                    <a:latin typeface="Consolas" panose="020B0609020204030204" pitchFamily="49" charset="0"/>
                  </a:rPr>
                  <a:t>()-&gt;</a:t>
                </a:r>
                <a:r>
                  <a:rPr lang="en-US" sz="1100" b="1" dirty="0" err="1">
                    <a:solidFill>
                      <a:srgbClr val="880000"/>
                    </a:solidFill>
                    <a:latin typeface="Consolas" panose="020B0609020204030204" pitchFamily="49" charset="0"/>
                  </a:rPr>
                  <a:t>GetFiringPlatform</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integrationTime</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mLastUpdateTime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damage</a:t>
                </a:r>
                <a:r>
                  <a:rPr lang="en-US" sz="1100" b="1" dirty="0">
                    <a:solidFill>
                      <a:srgbClr val="000000"/>
                    </a:solidFill>
                    <a:latin typeface="Consolas" panose="020B0609020204030204" pitchFamily="49" charset="0"/>
                  </a:rPr>
                  <a:t> = </a:t>
                </a:r>
                <a:r>
                  <a:rPr lang="en-US" sz="1100" b="1" dirty="0">
                    <a:solidFill>
                      <a:srgbClr val="643C14"/>
                    </a:solidFill>
                    <a:latin typeface="Consolas" panose="020B0609020204030204" pitchFamily="49" charset="0"/>
                  </a:rPr>
                  <a:t>1.0e-6</a:t>
                </a:r>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always apply some damage.</a:t>
                </a:r>
                <a:endParaRPr lang="en-US" sz="1100" b="1" dirty="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weaponPlatformPtr</a:t>
                </a:r>
                <a:r>
                  <a:rPr lang="en-US" sz="1100" b="1" dirty="0">
                    <a:solidFill>
                      <a:srgbClr val="000000"/>
                    </a:solidFill>
                    <a:latin typeface="Consolas" panose="020B0609020204030204" pitchFamily="49" charset="0"/>
                  </a:rPr>
                  <a:t> != </a:t>
                </a:r>
                <a:r>
                  <a:rPr lang="en-US" sz="1100" b="1" dirty="0" err="1">
                    <a:solidFill>
                      <a:srgbClr val="0000FF"/>
                    </a:solidFill>
                    <a:latin typeface="Consolas" panose="020B0609020204030204" pitchFamily="49" charset="0"/>
                  </a:rPr>
                  <a:t>nullptr</a:t>
                </a:r>
                <a:r>
                  <a:rPr lang="en-US" sz="1100" b="1" dirty="0">
                    <a:solidFill>
                      <a:srgbClr val="000000"/>
                    </a:solidFill>
                    <a:latin typeface="Consolas" panose="020B0609020204030204" pitchFamily="49" charset="0"/>
                  </a:rPr>
                  <a:t>) &amp;&amp; (</a:t>
                </a:r>
                <a:r>
                  <a:rPr lang="en-US" sz="1100" b="1" dirty="0" err="1">
                    <a:solidFill>
                      <a:srgbClr val="000080"/>
                    </a:solidFill>
                    <a:latin typeface="Consolas" panose="020B0609020204030204" pitchFamily="49" charset="0"/>
                  </a:rPr>
                  <a:t>integrationTime</a:t>
                </a:r>
                <a:r>
                  <a:rPr lang="en-US" sz="1100" b="1" dirty="0">
                    <a:solidFill>
                      <a:srgbClr val="000000"/>
                    </a:solidFill>
                    <a:latin typeface="Consolas" panose="020B0609020204030204" pitchFamily="49" charset="0"/>
                  </a:rPr>
                  <a:t> &gt; </a:t>
                </a:r>
                <a:r>
                  <a:rPr lang="en-US" sz="1100" b="1" dirty="0">
                    <a:solidFill>
                      <a:srgbClr val="643C14"/>
                    </a:solidFill>
                    <a:latin typeface="Consolas" panose="020B0609020204030204" pitchFamily="49" charset="0"/>
                  </a:rPr>
                  <a:t>0.0</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ea typeface="Cambria Math" panose="02040503050406030204" pitchFamily="18" charset="0"/>
                  </a:rPr>
                  <a:t> </a:t>
                </a:r>
                <a:r>
                  <a:rPr lang="en-US" sz="1100" b="1" dirty="0" smtClean="0">
                    <a:solidFill>
                      <a:srgbClr val="000000"/>
                    </a:solidFill>
                    <a:ea typeface="Cambria Math" panose="02040503050406030204" pitchFamily="18" charset="0"/>
                  </a:rPr>
                  <a:t>             </a:t>
                </a:r>
                <a14:m>
                  <m:oMath xmlns:m="http://schemas.openxmlformats.org/officeDocument/2006/math">
                    <m:r>
                      <a:rPr lang="en-US" sz="2000" b="1" i="1">
                        <a:solidFill>
                          <a:srgbClr val="000000"/>
                        </a:solidFill>
                        <a:latin typeface="Cambria Math" panose="02040503050406030204" pitchFamily="18" charset="0"/>
                        <a:ea typeface="Cambria Math" panose="02040503050406030204" pitchFamily="18" charset="0"/>
                      </a:rPr>
                      <m:t>⋮</m:t>
                    </m:r>
                  </m:oMath>
                </a14:m>
                <a:r>
                  <a:rPr lang="en-US" sz="800" b="1" dirty="0">
                    <a:solidFill>
                      <a:srgbClr val="000000"/>
                    </a:solidFill>
                    <a:latin typeface="Consolas" panose="020B0609020204030204" pitchFamily="49" charset="0"/>
                  </a:rPr>
                  <a:t>  </a:t>
                </a:r>
                <a:endParaRPr lang="en-US" sz="1100" b="1" dirty="0" smtClean="0">
                  <a:solidFill>
                    <a:srgbClr val="000000"/>
                  </a:solidFill>
                  <a:latin typeface="Consolas" panose="020B0609020204030204" pitchFamily="49" charset="0"/>
                </a:endParaRPr>
              </a:p>
              <a:p>
                <a:r>
                  <a:rPr lang="en-US" sz="1100" b="1" dirty="0" smtClean="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If armor is depleted, target is killed and removed</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armor</a:t>
                </a:r>
                <a:r>
                  <a:rPr lang="en-US" sz="1100" b="1" dirty="0">
                    <a:solidFill>
                      <a:srgbClr val="000000"/>
                    </a:solidFill>
                    <a:latin typeface="Consolas" panose="020B0609020204030204" pitchFamily="49" charset="0"/>
                  </a:rPr>
                  <a:t> &lt;= </a:t>
                </a:r>
                <a:r>
                  <a:rPr lang="en-US" sz="1100" b="1" dirty="0">
                    <a:solidFill>
                      <a:srgbClr val="643C14"/>
                    </a:solidFill>
                    <a:latin typeface="Consolas" panose="020B0609020204030204" pitchFamily="49" charset="0"/>
                  </a:rPr>
                  <a:t>0.0</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armor</a:t>
                </a:r>
                <a:r>
                  <a:rPr lang="en-US" sz="1100" b="1" dirty="0">
                    <a:solidFill>
                      <a:srgbClr val="000000"/>
                    </a:solidFill>
                    <a:latin typeface="Consolas" panose="020B0609020204030204" pitchFamily="49" charset="0"/>
                  </a:rPr>
                  <a:t> = </a:t>
                </a:r>
                <a:r>
                  <a:rPr lang="en-US" sz="1100" b="1" dirty="0">
                    <a:solidFill>
                      <a:srgbClr val="643C14"/>
                    </a:solidFill>
                    <a:latin typeface="Consolas" panose="020B0609020204030204" pitchFamily="49" charset="0"/>
                  </a:rPr>
                  <a:t>0.0</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damage</a:t>
                </a:r>
                <a:r>
                  <a:rPr lang="en-US" sz="1100" b="1" dirty="0">
                    <a:solidFill>
                      <a:srgbClr val="000000"/>
                    </a:solidFill>
                    <a:latin typeface="Consolas" panose="020B0609020204030204" pitchFamily="49" charset="0"/>
                  </a:rPr>
                  <a:t> = </a:t>
                </a:r>
                <a:r>
                  <a:rPr lang="en-US" sz="1100" b="1" dirty="0" err="1">
                    <a:solidFill>
                      <a:srgbClr val="0000FF"/>
                    </a:solidFill>
                    <a:latin typeface="Consolas" panose="020B0609020204030204" pitchFamily="49" charset="0"/>
                  </a:rPr>
                  <a:t>WsfWeaponEffects</a:t>
                </a:r>
                <a:r>
                  <a:rPr lang="en-US" sz="1100" b="1" dirty="0">
                    <a:solidFill>
                      <a:srgbClr val="000000"/>
                    </a:solidFill>
                    <a:latin typeface="Consolas" panose="020B0609020204030204" pitchFamily="49" charset="0"/>
                  </a:rPr>
                  <a:t>::</a:t>
                </a:r>
                <a:r>
                  <a:rPr lang="en-US" sz="1100" b="1" dirty="0" err="1">
                    <a:solidFill>
                      <a:srgbClr val="D20000"/>
                    </a:solidFill>
                    <a:latin typeface="Consolas" panose="020B0609020204030204" pitchFamily="49" charset="0"/>
                  </a:rPr>
                  <a:t>cKILLED</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a:t>
                </a:r>
              </a:p>
              <a:p>
                <a:r>
                  <a:rPr lang="en-US" sz="2000" b="1" dirty="0" smtClean="0">
                    <a:solidFill>
                      <a:srgbClr val="000000"/>
                    </a:solidFill>
                    <a:ea typeface="Cambria Math" panose="02040503050406030204" pitchFamily="18" charset="0"/>
                  </a:rPr>
                  <a:t>        </a:t>
                </a:r>
                <a14:m>
                  <m:oMath xmlns:m="http://schemas.openxmlformats.org/officeDocument/2006/math">
                    <m:r>
                      <a:rPr lang="en-US" sz="2000" b="1" i="1" smtClean="0">
                        <a:solidFill>
                          <a:srgbClr val="000000"/>
                        </a:solidFill>
                        <a:latin typeface="Cambria Math" panose="02040503050406030204" pitchFamily="18" charset="0"/>
                        <a:ea typeface="Cambria Math" panose="02040503050406030204" pitchFamily="18" charset="0"/>
                      </a:rPr>
                      <m:t>⋮</m:t>
                    </m:r>
                  </m:oMath>
                </a14:m>
                <a:r>
                  <a:rPr lang="en-US" sz="1100" b="1" dirty="0" smtClean="0">
                    <a:solidFill>
                      <a:srgbClr val="000000"/>
                    </a:solidFill>
                    <a:latin typeface="Consolas" panose="020B0609020204030204" pitchFamily="49" charset="0"/>
                  </a:rPr>
                  <a:t> </a:t>
                </a:r>
              </a:p>
              <a:p>
                <a:r>
                  <a:rPr lang="en-US" sz="1100" b="1" dirty="0" smtClean="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Set the new shield and armor values in the auxiliary data container</a:t>
                </a:r>
              </a:p>
              <a:p>
                <a:r>
                  <a:rPr lang="en-US" sz="1100" b="1" dirty="0" smtClean="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aTargetPtr</a:t>
                </a:r>
                <a:r>
                  <a:rPr lang="en-US" sz="1100" b="1" dirty="0">
                    <a:solidFill>
                      <a:srgbClr val="000000"/>
                    </a:solidFill>
                    <a:latin typeface="Consolas" panose="020B0609020204030204" pitchFamily="49" charset="0"/>
                  </a:rPr>
                  <a:t>-&gt;</a:t>
                </a:r>
                <a:r>
                  <a:rPr lang="en-US" sz="1100" b="1" dirty="0" err="1">
                    <a:solidFill>
                      <a:srgbClr val="880000"/>
                    </a:solidFill>
                    <a:latin typeface="Consolas" panose="020B0609020204030204" pitchFamily="49" charset="0"/>
                  </a:rPr>
                  <a:t>GetAuxData</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Assign</a:t>
                </a:r>
                <a:r>
                  <a:rPr lang="en-US" sz="1100" b="1" dirty="0" smtClean="0">
                    <a:solidFill>
                      <a:srgbClr val="000000"/>
                    </a:solidFill>
                    <a:latin typeface="Consolas" panose="020B0609020204030204" pitchFamily="49" charset="0"/>
                  </a:rPr>
                  <a:t>(</a:t>
                </a:r>
                <a:r>
                  <a:rPr lang="en-US" sz="1100" b="1" dirty="0" smtClean="0">
                    <a:solidFill>
                      <a:srgbClr val="643C14"/>
                    </a:solidFill>
                    <a:latin typeface="Consolas" panose="020B0609020204030204" pitchFamily="49" charset="0"/>
                  </a:rPr>
                  <a:t>"</a:t>
                </a:r>
                <a:r>
                  <a:rPr lang="en-US" sz="1100" b="1" dirty="0" err="1" smtClean="0">
                    <a:solidFill>
                      <a:srgbClr val="643C14"/>
                    </a:solidFill>
                    <a:latin typeface="Consolas" panose="020B0609020204030204" pitchFamily="49" charset="0"/>
                  </a:rPr>
                  <a:t>phaser_shields</a:t>
                </a:r>
                <a:r>
                  <a:rPr lang="en-US" sz="1100" b="1" dirty="0" smtClean="0">
                    <a:solidFill>
                      <a:srgbClr val="643C14"/>
                    </a:solidFill>
                    <a:latin typeface="Consolas" panose="020B0609020204030204" pitchFamily="49" charset="0"/>
                  </a:rPr>
                  <a:t>"</a:t>
                </a:r>
                <a:r>
                  <a:rPr lang="en-US" sz="1100" b="1" dirty="0" smtClean="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shields</a:t>
                </a:r>
                <a:r>
                  <a:rPr lang="en-US" sz="1100" b="1" dirty="0">
                    <a:solidFill>
                      <a:srgbClr val="000000"/>
                    </a:solidFill>
                    <a:latin typeface="Consolas" panose="020B0609020204030204" pitchFamily="49" charset="0"/>
                  </a:rPr>
                  <a:t>);</a:t>
                </a:r>
              </a:p>
              <a:p>
                <a:r>
                  <a:rPr lang="en-US" sz="1100" b="1" dirty="0" smtClean="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aTargetPtr</a:t>
                </a:r>
                <a:r>
                  <a:rPr lang="en-US" sz="1100" b="1" dirty="0">
                    <a:solidFill>
                      <a:srgbClr val="000000"/>
                    </a:solidFill>
                    <a:latin typeface="Consolas" panose="020B0609020204030204" pitchFamily="49" charset="0"/>
                  </a:rPr>
                  <a:t>-&gt;</a:t>
                </a:r>
                <a:r>
                  <a:rPr lang="en-US" sz="1100" b="1" dirty="0" err="1">
                    <a:solidFill>
                      <a:srgbClr val="880000"/>
                    </a:solidFill>
                    <a:latin typeface="Consolas" panose="020B0609020204030204" pitchFamily="49" charset="0"/>
                  </a:rPr>
                  <a:t>GetAuxData</a:t>
                </a:r>
                <a:r>
                  <a:rPr lang="en-US" sz="1100" b="1" dirty="0">
                    <a:solidFill>
                      <a:srgbClr val="000000"/>
                    </a:solidFill>
                    <a:latin typeface="Consolas" panose="020B0609020204030204" pitchFamily="49" charset="0"/>
                  </a:rPr>
                  <a:t>().</a:t>
                </a:r>
                <a:r>
                  <a:rPr lang="en-US" sz="1100" b="1" dirty="0">
                    <a:solidFill>
                      <a:srgbClr val="880000"/>
                    </a:solidFill>
                    <a:latin typeface="Consolas" panose="020B0609020204030204" pitchFamily="49" charset="0"/>
                  </a:rPr>
                  <a:t>Assign</a:t>
                </a:r>
                <a:r>
                  <a:rPr lang="en-US" sz="1100" b="1" dirty="0" smtClean="0">
                    <a:solidFill>
                      <a:srgbClr val="000000"/>
                    </a:solidFill>
                    <a:latin typeface="Consolas" panose="020B0609020204030204" pitchFamily="49" charset="0"/>
                  </a:rPr>
                  <a:t>(</a:t>
                </a:r>
                <a:r>
                  <a:rPr lang="en-US" sz="1100" b="1" dirty="0" smtClean="0">
                    <a:solidFill>
                      <a:srgbClr val="643C14"/>
                    </a:solidFill>
                    <a:latin typeface="Consolas" panose="020B0609020204030204" pitchFamily="49" charset="0"/>
                  </a:rPr>
                  <a:t>"</a:t>
                </a:r>
                <a:r>
                  <a:rPr lang="en-US" sz="1100" b="1" dirty="0" err="1" smtClean="0">
                    <a:solidFill>
                      <a:srgbClr val="643C14"/>
                    </a:solidFill>
                    <a:latin typeface="Consolas" panose="020B0609020204030204" pitchFamily="49" charset="0"/>
                  </a:rPr>
                  <a:t>phaser_armor</a:t>
                </a:r>
                <a:r>
                  <a:rPr lang="en-US" sz="1100" b="1" dirty="0" smtClean="0">
                    <a:solidFill>
                      <a:srgbClr val="643C14"/>
                    </a:solidFill>
                    <a:latin typeface="Consolas" panose="020B0609020204030204" pitchFamily="49" charset="0"/>
                  </a:rPr>
                  <a:t>"</a:t>
                </a:r>
                <a:r>
                  <a:rPr lang="en-US" sz="1100" b="1" dirty="0" smtClean="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armor</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smtClean="0">
                    <a:solidFill>
                      <a:srgbClr val="000000"/>
                    </a:solidFill>
                    <a:latin typeface="Consolas" panose="020B0609020204030204" pitchFamily="49" charset="0"/>
                  </a:rPr>
                  <a:t>  </a:t>
                </a:r>
                <a:r>
                  <a:rPr lang="en-US" sz="1100" b="1" dirty="0">
                    <a:solidFill>
                      <a:srgbClr val="000000"/>
                    </a:solidFill>
                    <a:latin typeface="Consolas" panose="020B0609020204030204" pitchFamily="49" charset="0"/>
                  </a:rPr>
                  <a:t>}</a:t>
                </a:r>
              </a:p>
              <a:p>
                <a:endParaRPr lang="en-US" sz="1100" b="1" dirty="0">
                  <a:solidFill>
                    <a:srgbClr val="000000"/>
                  </a:solidFill>
                  <a:latin typeface="Consolas" panose="020B0609020204030204" pitchFamily="49" charset="0"/>
                </a:endParaRPr>
              </a:p>
              <a:p>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 Reflect the last update time.</a:t>
                </a:r>
              </a:p>
              <a:p>
                <a:r>
                  <a:rPr lang="en-US" sz="1100" b="1" dirty="0" smtClean="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mLastUpdateTime</a:t>
                </a:r>
                <a:r>
                  <a:rPr lang="en-US" sz="1100" b="1" dirty="0">
                    <a:solidFill>
                      <a:srgbClr val="000000"/>
                    </a:solidFill>
                    <a:latin typeface="Consolas" panose="020B0609020204030204" pitchFamily="49" charset="0"/>
                  </a:rPr>
                  <a:t> = </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a:t>
                </a:r>
              </a:p>
              <a:p>
                <a:endParaRPr lang="en-US" sz="1100" b="1" dirty="0" smtClean="0">
                  <a:solidFill>
                    <a:srgbClr val="000000"/>
                  </a:solidFill>
                  <a:latin typeface="Consolas" panose="020B0609020204030204" pitchFamily="49" charset="0"/>
                </a:endParaRPr>
              </a:p>
              <a:p>
                <a:r>
                  <a:rPr lang="en-US" sz="1100" b="1" dirty="0" smtClean="0">
                    <a:solidFill>
                      <a:srgbClr val="008000"/>
                    </a:solidFill>
                    <a:latin typeface="Consolas" panose="020B0609020204030204" pitchFamily="49" charset="0"/>
                  </a:rPr>
                  <a:t>   </a:t>
                </a:r>
                <a:r>
                  <a:rPr lang="en-US" sz="1100" b="1" dirty="0">
                    <a:solidFill>
                      <a:srgbClr val="008000"/>
                    </a:solidFill>
                    <a:latin typeface="Consolas" panose="020B0609020204030204" pitchFamily="49" charset="0"/>
                  </a:rPr>
                  <a:t>// Call the base class to apply any damage to the target.</a:t>
                </a:r>
              </a:p>
              <a:p>
                <a:r>
                  <a:rPr lang="en-US" sz="1100" b="1" dirty="0" smtClean="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ApplyEffectIncrement</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aTargetPtr</a:t>
                </a:r>
                <a:r>
                  <a:rPr lang="en-US" sz="1100" b="1" dirty="0">
                    <a:solidFill>
                      <a:srgbClr val="000000"/>
                    </a:solidFill>
                    <a:latin typeface="Consolas" panose="020B0609020204030204" pitchFamily="49" charset="0"/>
                  </a:rPr>
                  <a:t>, </a:t>
                </a:r>
                <a:r>
                  <a:rPr lang="en-US" sz="1100" b="1" dirty="0">
                    <a:solidFill>
                      <a:srgbClr val="000080"/>
                    </a:solidFill>
                    <a:latin typeface="Consolas" panose="020B0609020204030204" pitchFamily="49" charset="0"/>
                  </a:rPr>
                  <a:t>damage</a:t>
                </a:r>
                <a:r>
                  <a:rPr lang="en-US" sz="1100" b="1" dirty="0">
                    <a:solidFill>
                      <a:srgbClr val="000000"/>
                    </a:solidFill>
                    <a:latin typeface="Consolas" panose="020B0609020204030204" pitchFamily="49" charset="0"/>
                  </a:rPr>
                  <a:t>); </a:t>
                </a:r>
                <a:endParaRPr lang="en-US" sz="1100" b="1" dirty="0" smtClean="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a:t>
                </a:r>
                <a:endParaRPr lang="en-US" sz="1100" b="1" dirty="0" smtClean="0">
                  <a:solidFill>
                    <a:srgbClr val="000000"/>
                  </a:solidFill>
                  <a:latin typeface="Consolas" panose="020B0609020204030204" pitchFamily="49" charset="0"/>
                </a:endParaRPr>
              </a:p>
              <a:p>
                <a:endParaRPr lang="en-US" sz="1100" b="1" dirty="0">
                  <a:solidFill>
                    <a:srgbClr val="000000"/>
                  </a:solidFill>
                  <a:latin typeface="Consolas" panose="020B0609020204030204" pitchFamily="49" charset="0"/>
                </a:endParaRPr>
              </a:p>
              <a:p>
                <a:endParaRPr lang="en-US" sz="1100" b="1" dirty="0"/>
              </a:p>
            </p:txBody>
          </p:sp>
        </mc:Choice>
        <mc:Fallback xmlns="">
          <p:sp>
            <p:nvSpPr>
              <p:cNvPr id="4" name="Rectangle 3"/>
              <p:cNvSpPr>
                <a:spLocks noRot="1" noChangeAspect="1" noMove="1" noResize="1" noEditPoints="1" noAdjustHandles="1" noChangeArrowheads="1" noChangeShapeType="1" noTextEdit="1"/>
              </p:cNvSpPr>
              <p:nvPr/>
            </p:nvSpPr>
            <p:spPr>
              <a:xfrm>
                <a:off x="685800" y="1143000"/>
                <a:ext cx="7848600" cy="5271251"/>
              </a:xfrm>
              <a:prstGeom prst="rect">
                <a:avLst/>
              </a:prstGeom>
              <a:blipFill>
                <a:blip r:embed="rId3"/>
                <a:stretch>
                  <a:fillRect/>
                </a:stretch>
              </a:blipFill>
            </p:spPr>
            <p:txBody>
              <a:bodyPr/>
              <a:lstStyle/>
              <a:p>
                <a:r>
                  <a:rPr lang="en-US">
                    <a:noFill/>
                  </a:rPr>
                  <a:t> </a:t>
                </a:r>
              </a:p>
            </p:txBody>
          </p:sp>
        </mc:Fallback>
      </mc:AlternateContent>
      <p:sp>
        <p:nvSpPr>
          <p:cNvPr id="3" name="Rectangle 2"/>
          <p:cNvSpPr/>
          <p:nvPr/>
        </p:nvSpPr>
        <p:spPr>
          <a:xfrm>
            <a:off x="1447800" y="6477000"/>
            <a:ext cx="6553200" cy="381000"/>
          </a:xfrm>
          <a:prstGeom prst="rect">
            <a:avLst/>
          </a:prstGeom>
          <a:solidFill>
            <a:schemeClr val="bg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211102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914400" y="5029200"/>
            <a:ext cx="6019800" cy="228600"/>
          </a:xfrm>
          <a:prstGeom prst="rect">
            <a:avLst/>
          </a:prstGeom>
          <a:noFill/>
          <a:ln w="19050" algn="ctr">
            <a:solidFill>
              <a:srgbClr val="CC00FF"/>
            </a:solidFill>
            <a:miter lim="800000"/>
            <a:headEnd/>
            <a:tailEnd/>
          </a:ln>
          <a:effectLst/>
        </p:spPr>
        <p:txBody>
          <a:bodyPr wrap="none" anchor="ctr"/>
          <a:lstStyle/>
          <a:p>
            <a:endParaRPr lang="en-US"/>
          </a:p>
        </p:txBody>
      </p:sp>
      <p:sp>
        <p:nvSpPr>
          <p:cNvPr id="2" name="Title 1"/>
          <p:cNvSpPr>
            <a:spLocks noGrp="1"/>
          </p:cNvSpPr>
          <p:nvPr>
            <p:ph type="title"/>
          </p:nvPr>
        </p:nvSpPr>
        <p:spPr/>
        <p:txBody>
          <a:bodyPr/>
          <a:lstStyle/>
          <a:p>
            <a:r>
              <a:rPr lang="en-US" dirty="0" smtClean="0"/>
              <a:t>Weapon Exercise 2 — Review 5</a:t>
            </a:r>
            <a:br>
              <a:rPr lang="en-US" dirty="0" smtClean="0"/>
            </a:br>
            <a:r>
              <a:rPr lang="en-US" sz="2000" b="0" dirty="0" smtClean="0">
                <a:solidFill>
                  <a:srgbClr val="0000FF"/>
                </a:solidFill>
              </a:rPr>
              <a:t>PhaserWeapon.cpp</a:t>
            </a:r>
            <a:endParaRPr lang="en-US" b="0" dirty="0">
              <a:solidFill>
                <a:srgbClr val="0000FF"/>
              </a:solidFill>
            </a:endParaRPr>
          </a:p>
        </p:txBody>
      </p:sp>
      <p:sp>
        <p:nvSpPr>
          <p:cNvPr id="3" name="Content Placeholder 2"/>
          <p:cNvSpPr>
            <a:spLocks noGrp="1"/>
          </p:cNvSpPr>
          <p:nvPr>
            <p:ph idx="1"/>
          </p:nvPr>
        </p:nvSpPr>
        <p:spPr>
          <a:xfrm>
            <a:off x="457200" y="1600203"/>
            <a:ext cx="8382000" cy="1665741"/>
          </a:xfrm>
        </p:spPr>
        <p:txBody>
          <a:bodyPr>
            <a:normAutofit fontScale="85000" lnSpcReduction="10000"/>
          </a:bodyPr>
          <a:lstStyle/>
          <a:p>
            <a:r>
              <a:rPr lang="en-US" b="0" dirty="0" smtClean="0"/>
              <a:t>For implicit weapons to terminate an engagement, one must either:</a:t>
            </a:r>
          </a:p>
          <a:p>
            <a:pPr lvl="1"/>
            <a:r>
              <a:rPr lang="en-US" dirty="0" smtClean="0"/>
              <a:t>Have an associated launch computer, defining time of flight</a:t>
            </a:r>
            <a:r>
              <a:rPr lang="en-US" b="0" dirty="0" smtClean="0"/>
              <a:t>, or</a:t>
            </a:r>
            <a:endParaRPr lang="en-US" dirty="0" smtClean="0"/>
          </a:p>
          <a:p>
            <a:pPr lvl="1"/>
            <a:r>
              <a:rPr lang="en-US" dirty="0" smtClean="0"/>
              <a:t>Call that weapon’s </a:t>
            </a:r>
            <a:r>
              <a:rPr lang="en-US" b="1" i="1" dirty="0" err="1" smtClean="0"/>
              <a:t>CeaseFire</a:t>
            </a:r>
            <a:r>
              <a:rPr lang="en-US" dirty="0" smtClean="0"/>
              <a:t> Method</a:t>
            </a:r>
          </a:p>
          <a:p>
            <a:r>
              <a:rPr lang="en-US" b="0" dirty="0" smtClean="0"/>
              <a:t>Review and understand:</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p:txBody>
      </p:sp>
      <p:sp>
        <p:nvSpPr>
          <p:cNvPr id="4" name="Rectangle 3"/>
          <p:cNvSpPr/>
          <p:nvPr/>
        </p:nvSpPr>
        <p:spPr>
          <a:xfrm>
            <a:off x="914400" y="3505200"/>
            <a:ext cx="6553200" cy="1954381"/>
          </a:xfrm>
          <a:prstGeom prst="rect">
            <a:avLst/>
          </a:prstGeom>
        </p:spPr>
        <p:txBody>
          <a:bodyPr wrap="square">
            <a:spAutoFit/>
          </a:bodyPr>
          <a:lstStyle/>
          <a:p>
            <a:r>
              <a:rPr lang="en-US" sz="1100" b="1" dirty="0">
                <a:solidFill>
                  <a:srgbClr val="0000FF"/>
                </a:solidFill>
                <a:latin typeface="Consolas" panose="020B0609020204030204" pitchFamily="49" charset="0"/>
              </a:rPr>
              <a:t>void</a:t>
            </a:r>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PhaserWeapon</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FireComplete</a:t>
            </a:r>
            <a:r>
              <a:rPr lang="en-US" sz="1100" b="1" dirty="0">
                <a:solidFill>
                  <a:srgbClr val="000000"/>
                </a:solidFill>
                <a:latin typeface="Consolas" panose="020B0609020204030204" pitchFamily="49" charset="0"/>
              </a:rPr>
              <a:t>(</a:t>
            </a:r>
            <a:r>
              <a:rPr lang="en-US" sz="1100" b="1" dirty="0">
                <a:solidFill>
                  <a:srgbClr val="0000FF"/>
                </a:solidFill>
                <a:latin typeface="Consolas" panose="020B0609020204030204" pitchFamily="49" charset="0"/>
              </a:rPr>
              <a:t>double</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WsfStringId</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aTargetName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if</a:t>
            </a:r>
            <a:r>
              <a:rPr lang="en-US" sz="1100" b="1" dirty="0">
                <a:solidFill>
                  <a:srgbClr val="000000"/>
                </a:solidFill>
                <a:latin typeface="Consolas" panose="020B0609020204030204" pitchFamily="49" charset="0"/>
              </a:rPr>
              <a:t> (</a:t>
            </a:r>
            <a:r>
              <a:rPr lang="en-US" sz="1100" b="1" dirty="0" err="1">
                <a:solidFill>
                  <a:srgbClr val="000080"/>
                </a:solidFill>
                <a:latin typeface="Consolas" panose="020B0609020204030204" pitchFamily="49" charset="0"/>
              </a:rPr>
              <a:t>mDisplayEngagements</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   {</a:t>
            </a:r>
          </a:p>
          <a:p>
            <a:r>
              <a:rPr lang="en-US" sz="1100" b="1" dirty="0">
                <a:solidFill>
                  <a:srgbClr val="000000"/>
                </a:solidFill>
                <a:latin typeface="Consolas" panose="020B0609020204030204" pitchFamily="49" charset="0"/>
              </a:rPr>
              <a:t>      </a:t>
            </a:r>
            <a:r>
              <a:rPr lang="en-US" sz="1100" b="1" dirty="0" err="1">
                <a:solidFill>
                  <a:srgbClr val="880000"/>
                </a:solidFill>
                <a:latin typeface="Consolas" panose="020B0609020204030204" pitchFamily="49" charset="0"/>
              </a:rPr>
              <a:t>DisplayEngagement</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aTargetName</a:t>
            </a:r>
            <a:r>
              <a:rPr lang="en-US" sz="1100" b="1" dirty="0">
                <a:solidFill>
                  <a:srgbClr val="000000"/>
                </a:solidFill>
                <a:latin typeface="Consolas" panose="020B0609020204030204" pitchFamily="49" charset="0"/>
              </a:rPr>
              <a:t>, </a:t>
            </a:r>
            <a:r>
              <a:rPr lang="en-US" sz="1100" b="1" dirty="0">
                <a:solidFill>
                  <a:srgbClr val="0000FF"/>
                </a:solidFill>
                <a:latin typeface="Consolas" panose="020B0609020204030204" pitchFamily="49" charset="0"/>
              </a:rPr>
              <a:t>true</a:t>
            </a:r>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Erase any engagement data</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p>
          <a:p>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a:solidFill>
                  <a:srgbClr val="008000"/>
                </a:solidFill>
                <a:latin typeface="Consolas" panose="020B0609020204030204" pitchFamily="49" charset="0"/>
              </a:rPr>
              <a:t>// Call base class' method to automatically terminate the engagement.</a:t>
            </a:r>
            <a:endParaRPr lang="en-US" sz="1100" b="1" dirty="0">
              <a:solidFill>
                <a:srgbClr val="000000"/>
              </a:solidFill>
              <a:latin typeface="Consolas" panose="020B0609020204030204" pitchFamily="49" charset="0"/>
            </a:endParaRPr>
          </a:p>
          <a:p>
            <a:r>
              <a:rPr lang="en-US" sz="1100" b="1" dirty="0">
                <a:solidFill>
                  <a:srgbClr val="000000"/>
                </a:solidFill>
                <a:latin typeface="Consolas" panose="020B0609020204030204" pitchFamily="49" charset="0"/>
              </a:rPr>
              <a:t>   </a:t>
            </a:r>
            <a:r>
              <a:rPr lang="en-US" sz="1100" b="1" dirty="0" err="1">
                <a:solidFill>
                  <a:srgbClr val="0000FF"/>
                </a:solidFill>
                <a:latin typeface="Consolas" panose="020B0609020204030204" pitchFamily="49" charset="0"/>
              </a:rPr>
              <a:t>WsfImplicitWeapon</a:t>
            </a:r>
            <a:r>
              <a:rPr lang="en-US" sz="1100" b="1" dirty="0">
                <a:solidFill>
                  <a:srgbClr val="000000"/>
                </a:solidFill>
                <a:latin typeface="Consolas" panose="020B0609020204030204" pitchFamily="49" charset="0"/>
              </a:rPr>
              <a:t>::</a:t>
            </a:r>
            <a:r>
              <a:rPr lang="en-US" sz="1100" b="1" dirty="0" err="1">
                <a:solidFill>
                  <a:srgbClr val="880000"/>
                </a:solidFill>
                <a:latin typeface="Consolas" panose="020B0609020204030204" pitchFamily="49" charset="0"/>
              </a:rPr>
              <a:t>CeaseFire</a:t>
            </a:r>
            <a:r>
              <a:rPr lang="en-US" sz="1100" b="1" dirty="0">
                <a:solidFill>
                  <a:srgbClr val="000000"/>
                </a:solidFill>
                <a:latin typeface="Consolas" panose="020B0609020204030204" pitchFamily="49" charset="0"/>
              </a:rPr>
              <a:t>(</a:t>
            </a:r>
            <a:r>
              <a:rPr lang="en-US" sz="1100" b="1" dirty="0" err="1">
                <a:solidFill>
                  <a:srgbClr val="000080"/>
                </a:solidFill>
                <a:latin typeface="Consolas" panose="020B0609020204030204" pitchFamily="49" charset="0"/>
              </a:rPr>
              <a:t>aSimTime</a:t>
            </a:r>
            <a:r>
              <a:rPr lang="en-US" sz="1100" b="1" dirty="0">
                <a:solidFill>
                  <a:srgbClr val="000000"/>
                </a:solidFill>
                <a:latin typeface="Consolas" panose="020B0609020204030204" pitchFamily="49" charset="0"/>
              </a:rPr>
              <a:t>);</a:t>
            </a:r>
          </a:p>
          <a:p>
            <a:r>
              <a:rPr lang="en-US" sz="1100" b="1" dirty="0">
                <a:solidFill>
                  <a:srgbClr val="000000"/>
                </a:solidFill>
                <a:latin typeface="Consolas" panose="020B0609020204030204" pitchFamily="49" charset="0"/>
              </a:rPr>
              <a:t>}</a:t>
            </a:r>
            <a:endParaRPr lang="en-US" sz="1100" b="1" dirty="0"/>
          </a:p>
        </p:txBody>
      </p:sp>
      <p:sp>
        <p:nvSpPr>
          <p:cNvPr id="6" name="TextBox 5"/>
          <p:cNvSpPr txBox="1"/>
          <p:nvPr/>
        </p:nvSpPr>
        <p:spPr>
          <a:xfrm>
            <a:off x="838200" y="5715000"/>
            <a:ext cx="8046113" cy="369332"/>
          </a:xfrm>
          <a:prstGeom prst="rect">
            <a:avLst/>
          </a:prstGeom>
          <a:noFill/>
        </p:spPr>
        <p:txBody>
          <a:bodyPr wrap="none" rtlCol="0">
            <a:spAutoFit/>
          </a:bodyPr>
          <a:lstStyle/>
          <a:p>
            <a:r>
              <a:rPr lang="en-US" dirty="0" smtClean="0">
                <a:latin typeface="Arial" pitchFamily="34" charset="0"/>
                <a:cs typeface="Arial" pitchFamily="34" charset="0"/>
              </a:rPr>
              <a:t>Note: The </a:t>
            </a:r>
            <a:r>
              <a:rPr lang="en-US" b="1" dirty="0" err="1" smtClean="0">
                <a:latin typeface="Arial" pitchFamily="34" charset="0"/>
                <a:cs typeface="Arial" pitchFamily="34" charset="0"/>
              </a:rPr>
              <a:t>PhaserWeapon</a:t>
            </a:r>
            <a:r>
              <a:rPr lang="en-US" dirty="0" err="1" smtClean="0">
                <a:latin typeface="Arial" pitchFamily="34" charset="0"/>
                <a:cs typeface="Arial" pitchFamily="34" charset="0"/>
              </a:rPr>
              <a:t>’s</a:t>
            </a:r>
            <a:r>
              <a:rPr lang="en-US" dirty="0" smtClean="0">
                <a:latin typeface="Arial" pitchFamily="34" charset="0"/>
                <a:cs typeface="Arial" pitchFamily="34" charset="0"/>
              </a:rPr>
              <a:t> </a:t>
            </a:r>
            <a:r>
              <a:rPr lang="en-US" b="1" i="1" dirty="0" err="1" smtClean="0">
                <a:latin typeface="Arial" pitchFamily="34" charset="0"/>
                <a:cs typeface="Arial" pitchFamily="34" charset="0"/>
              </a:rPr>
              <a:t>FireComplete</a:t>
            </a:r>
            <a:r>
              <a:rPr lang="en-US" dirty="0" smtClean="0">
                <a:latin typeface="Arial" pitchFamily="34" charset="0"/>
                <a:cs typeface="Arial" pitchFamily="34" charset="0"/>
              </a:rPr>
              <a:t> method explicitly calls </a:t>
            </a:r>
            <a:r>
              <a:rPr lang="en-US" b="1" i="1" dirty="0" err="1" smtClean="0">
                <a:latin typeface="Arial" pitchFamily="34" charset="0"/>
                <a:cs typeface="Arial" pitchFamily="34" charset="0"/>
              </a:rPr>
              <a:t>CeaseFire</a:t>
            </a:r>
            <a:endParaRPr lang="en-US" b="1" i="1" dirty="0">
              <a:latin typeface="Arial" pitchFamily="34" charset="0"/>
              <a:cs typeface="Arial" pitchFamily="34" charset="0"/>
            </a:endParaRPr>
          </a:p>
        </p:txBody>
      </p:sp>
    </p:spTree>
    <p:extLst>
      <p:ext uri="{BB962C8B-B14F-4D97-AF65-F5344CB8AC3E}">
        <p14:creationId xmlns:p14="http://schemas.microsoft.com/office/powerpoint/2010/main" val="128971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(1/2)</a:t>
            </a:r>
            <a:endParaRPr lang="en-US" dirty="0"/>
          </a:p>
        </p:txBody>
      </p:sp>
      <p:sp>
        <p:nvSpPr>
          <p:cNvPr id="3" name="Content Placeholder 2"/>
          <p:cNvSpPr>
            <a:spLocks noGrp="1"/>
          </p:cNvSpPr>
          <p:nvPr>
            <p:ph idx="1"/>
          </p:nvPr>
        </p:nvSpPr>
        <p:spPr>
          <a:xfrm>
            <a:off x="304800" y="1600200"/>
            <a:ext cx="8382000" cy="4525963"/>
          </a:xfrm>
        </p:spPr>
        <p:txBody>
          <a:bodyPr>
            <a:normAutofit lnSpcReduction="10000"/>
          </a:bodyPr>
          <a:lstStyle/>
          <a:p>
            <a:pPr marL="169863" lvl="1" indent="-169863">
              <a:spcBef>
                <a:spcPct val="40000"/>
              </a:spcBef>
            </a:pPr>
            <a:r>
              <a:rPr lang="en-US" b="0" dirty="0" smtClean="0"/>
              <a:t> From </a:t>
            </a:r>
            <a:r>
              <a:rPr lang="en-US" b="0" dirty="0"/>
              <a:t>Visual Studio:</a:t>
            </a:r>
          </a:p>
          <a:p>
            <a:pPr lvl="1"/>
            <a:r>
              <a:rPr lang="en-US" b="0" dirty="0" smtClean="0"/>
              <a:t>Build the solution in “Release”</a:t>
            </a:r>
          </a:p>
          <a:p>
            <a:pPr lvl="1"/>
            <a:r>
              <a:rPr lang="en-US" b="0" dirty="0" smtClean="0"/>
              <a:t>Build the “INSTALL” project</a:t>
            </a:r>
          </a:p>
          <a:p>
            <a:pPr marL="0" lvl="1" indent="0">
              <a:spcBef>
                <a:spcPct val="40000"/>
              </a:spcBef>
              <a:buNone/>
            </a:pPr>
            <a:endParaRPr lang="en-US" b="0" dirty="0" smtClean="0"/>
          </a:p>
          <a:p>
            <a:r>
              <a:rPr lang="en-US" b="0" dirty="0" smtClean="0"/>
              <a:t>Load the Test Scenario in WIZARD</a:t>
            </a:r>
          </a:p>
          <a:p>
            <a:pPr lvl="1"/>
            <a:r>
              <a:rPr lang="en-US" b="0" dirty="0" smtClean="0"/>
              <a:t>Open </a:t>
            </a:r>
            <a:r>
              <a:rPr lang="en-US" dirty="0"/>
              <a:t>WIZARD</a:t>
            </a:r>
            <a:endParaRPr lang="en-US" dirty="0" smtClean="0"/>
          </a:p>
          <a:p>
            <a:pPr lvl="1"/>
            <a:r>
              <a:rPr lang="en-US" b="0" dirty="0" smtClean="0"/>
              <a:t>Find the top-level scenario file named </a:t>
            </a:r>
            <a:r>
              <a:rPr lang="en-US" dirty="0" smtClean="0"/>
              <a:t>weapon_scenario.txt</a:t>
            </a:r>
            <a:r>
              <a:rPr lang="en-US" b="0" dirty="0" smtClean="0"/>
              <a:t> located in the </a:t>
            </a:r>
            <a:r>
              <a:rPr lang="en-US" b="0" dirty="0"/>
              <a:t>\</a:t>
            </a:r>
            <a:r>
              <a:rPr lang="en-US" dirty="0" smtClean="0"/>
              <a:t>weapon\data</a:t>
            </a:r>
            <a:r>
              <a:rPr lang="en-US" b="0" dirty="0" smtClean="0"/>
              <a:t> folder.  This is the input file with which we will test our program</a:t>
            </a:r>
            <a:endParaRPr lang="en-US" sz="2400" b="0" dirty="0" smtClean="0"/>
          </a:p>
          <a:p>
            <a:pPr lvl="1"/>
            <a:r>
              <a:rPr lang="en-US" b="0" dirty="0" smtClean="0"/>
              <a:t>Drag and drop </a:t>
            </a:r>
            <a:r>
              <a:rPr lang="en-US" dirty="0" smtClean="0"/>
              <a:t>weapon_scenario.txt</a:t>
            </a:r>
            <a:r>
              <a:rPr lang="en-US" b="0" dirty="0" smtClean="0"/>
              <a:t> into WIZARD</a:t>
            </a:r>
          </a:p>
          <a:p>
            <a:r>
              <a:rPr lang="en-US" b="0" dirty="0"/>
              <a:t>Run the selected application from WIZARD</a:t>
            </a:r>
          </a:p>
          <a:p>
            <a:pPr lvl="1"/>
            <a:endParaRPr lang="en-US" b="0" dirty="0" smtClean="0"/>
          </a:p>
          <a:p>
            <a:pPr marL="347663" lvl="1" indent="0">
              <a:buNone/>
            </a:pPr>
            <a:endParaRPr lang="en-US" b="0" dirty="0" smtClean="0"/>
          </a:p>
          <a:p>
            <a:pPr lvl="1"/>
            <a:endParaRPr lang="en-US" b="0" dirty="0" smtClean="0"/>
          </a:p>
        </p:txBody>
      </p:sp>
      <p:sp>
        <p:nvSpPr>
          <p:cNvPr id="4" name="TextBox 3"/>
          <p:cNvSpPr txBox="1"/>
          <p:nvPr/>
        </p:nvSpPr>
        <p:spPr>
          <a:xfrm>
            <a:off x="5391050" y="1791557"/>
            <a:ext cx="3752950" cy="677108"/>
          </a:xfrm>
          <a:prstGeom prst="rect">
            <a:avLst/>
          </a:prstGeom>
          <a:noFill/>
          <a:ln w="15875">
            <a:solidFill>
              <a:srgbClr val="0000FF"/>
            </a:solidFill>
          </a:ln>
        </p:spPr>
        <p:txBody>
          <a:bodyPr wrap="none" rtlCol="0">
            <a:spAutoFit/>
          </a:bodyPr>
          <a:lstStyle/>
          <a:p>
            <a:r>
              <a:rPr lang="en-US" sz="1400" b="1" dirty="0" smtClean="0">
                <a:latin typeface="Arial" pitchFamily="34" charset="0"/>
                <a:cs typeface="Arial" pitchFamily="34" charset="0"/>
              </a:rPr>
              <a:t>Linux</a:t>
            </a:r>
            <a:r>
              <a:rPr lang="en-US" sz="1400" dirty="0" smtClean="0">
                <a:latin typeface="Arial" pitchFamily="34" charset="0"/>
                <a:cs typeface="Arial" pitchFamily="34" charset="0"/>
              </a:rPr>
              <a:t>:  from the build directory, run:</a:t>
            </a:r>
          </a:p>
          <a:p>
            <a:r>
              <a:rPr lang="en-US" sz="1200" dirty="0" smtClean="0">
                <a:latin typeface="Consolas" panose="020B0609020204030204" pitchFamily="49" charset="0"/>
                <a:cs typeface="Arial" pitchFamily="34" charset="0"/>
              </a:rPr>
              <a:t>$ </a:t>
            </a:r>
            <a:r>
              <a:rPr lang="en-US" sz="1200" dirty="0" err="1" smtClean="0">
                <a:latin typeface="Consolas" panose="020B0609020204030204" pitchFamily="49" charset="0"/>
                <a:cs typeface="Arial" pitchFamily="34" charset="0"/>
              </a:rPr>
              <a:t>cmake</a:t>
            </a:r>
            <a:r>
              <a:rPr lang="en-US" sz="1200" dirty="0" smtClean="0">
                <a:latin typeface="Consolas" panose="020B0609020204030204" pitchFamily="49" charset="0"/>
                <a:cs typeface="Arial" pitchFamily="34" charset="0"/>
              </a:rPr>
              <a:t> --build . --target all -- -j11</a:t>
            </a:r>
          </a:p>
          <a:p>
            <a:r>
              <a:rPr lang="en-US" sz="1200" dirty="0" smtClean="0">
                <a:latin typeface="Consolas" panose="020B0609020204030204" pitchFamily="49" charset="0"/>
                <a:cs typeface="Arial" pitchFamily="34" charset="0"/>
              </a:rPr>
              <a:t>$ </a:t>
            </a:r>
            <a:r>
              <a:rPr lang="en-US" sz="1200" dirty="0" err="1" smtClean="0">
                <a:latin typeface="Consolas" panose="020B0609020204030204" pitchFamily="49" charset="0"/>
                <a:cs typeface="Arial" pitchFamily="34" charset="0"/>
              </a:rPr>
              <a:t>cmake</a:t>
            </a:r>
            <a:r>
              <a:rPr lang="en-US" sz="1200" dirty="0" smtClean="0">
                <a:latin typeface="Consolas" panose="020B0609020204030204" pitchFamily="49" charset="0"/>
                <a:cs typeface="Arial" pitchFamily="34" charset="0"/>
              </a:rPr>
              <a:t> --build . --target install -- -j11</a:t>
            </a:r>
            <a:endParaRPr lang="en-US" sz="1200" dirty="0">
              <a:latin typeface="Consolas" panose="020B0609020204030204" pitchFamily="49" charset="0"/>
              <a:cs typeface="Arial" pitchFamily="34" charset="0"/>
            </a:endParaRPr>
          </a:p>
        </p:txBody>
      </p:sp>
    </p:spTree>
    <p:extLst>
      <p:ext uri="{BB962C8B-B14F-4D97-AF65-F5344CB8AC3E}">
        <p14:creationId xmlns:p14="http://schemas.microsoft.com/office/powerpoint/2010/main" val="109394501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Testing 2/2</a:t>
            </a:r>
            <a:endParaRPr lang="en-US" dirty="0"/>
          </a:p>
        </p:txBody>
      </p:sp>
      <p:sp>
        <p:nvSpPr>
          <p:cNvPr id="6" name="Content Placeholder 2"/>
          <p:cNvSpPr>
            <a:spLocks noGrp="1"/>
          </p:cNvSpPr>
          <p:nvPr>
            <p:ph idx="1"/>
          </p:nvPr>
        </p:nvSpPr>
        <p:spPr>
          <a:xfrm>
            <a:off x="457200" y="1600203"/>
            <a:ext cx="7848600" cy="4525963"/>
          </a:xfrm>
        </p:spPr>
        <p:txBody>
          <a:bodyPr>
            <a:normAutofit/>
          </a:bodyPr>
          <a:lstStyle/>
          <a:p>
            <a:r>
              <a:rPr lang="en-US" b="0" dirty="0" smtClean="0"/>
              <a:t>Double-click the </a:t>
            </a:r>
            <a:r>
              <a:rPr lang="en-US" dirty="0" err="1" smtClean="0"/>
              <a:t>weapon_scenario.aer</a:t>
            </a:r>
            <a:r>
              <a:rPr lang="en-US" b="0" dirty="0" smtClean="0"/>
              <a:t> file in the Project Browser to view in Mystic</a:t>
            </a:r>
          </a:p>
        </p:txBody>
      </p:sp>
      <p:pic>
        <p:nvPicPr>
          <p:cNvPr id="8" name="Picture 7"/>
          <p:cNvPicPr>
            <a:picLocks noChangeAspect="1"/>
          </p:cNvPicPr>
          <p:nvPr/>
        </p:nvPicPr>
        <p:blipFill>
          <a:blip r:embed="rId2"/>
          <a:stretch>
            <a:fillRect/>
          </a:stretch>
        </p:blipFill>
        <p:spPr>
          <a:xfrm>
            <a:off x="455141" y="3505200"/>
            <a:ext cx="8029575" cy="2371207"/>
          </a:xfrm>
          <a:prstGeom prst="rect">
            <a:avLst/>
          </a:prstGeom>
        </p:spPr>
      </p:pic>
    </p:spTree>
    <p:extLst>
      <p:ext uri="{BB962C8B-B14F-4D97-AF65-F5344CB8AC3E}">
        <p14:creationId xmlns:p14="http://schemas.microsoft.com/office/powerpoint/2010/main" val="303078575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2227778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Weapon Abilities</a:t>
            </a:r>
            <a:endParaRPr lang="en-US" dirty="0"/>
          </a:p>
        </p:txBody>
      </p:sp>
      <p:sp>
        <p:nvSpPr>
          <p:cNvPr id="3" name="Content Placeholder 2"/>
          <p:cNvSpPr>
            <a:spLocks noGrp="1"/>
          </p:cNvSpPr>
          <p:nvPr>
            <p:ph idx="1"/>
          </p:nvPr>
        </p:nvSpPr>
        <p:spPr/>
        <p:txBody>
          <a:bodyPr/>
          <a:lstStyle/>
          <a:p>
            <a:r>
              <a:rPr lang="en-US" dirty="0" err="1" smtClean="0"/>
              <a:t>WsfWeapon</a:t>
            </a:r>
            <a:r>
              <a:rPr lang="en-US" dirty="0" smtClean="0"/>
              <a:t> </a:t>
            </a:r>
            <a:r>
              <a:rPr lang="en-US" b="0" dirty="0" smtClean="0"/>
              <a:t>defines methods:</a:t>
            </a:r>
          </a:p>
          <a:p>
            <a:pPr lvl="1"/>
            <a:r>
              <a:rPr lang="en-US" dirty="0" smtClean="0"/>
              <a:t>Fire</a:t>
            </a:r>
            <a:r>
              <a:rPr lang="en-US" b="0" dirty="0" smtClean="0"/>
              <a:t>:  fires a weapon</a:t>
            </a:r>
          </a:p>
          <a:p>
            <a:pPr lvl="1"/>
            <a:r>
              <a:rPr lang="en-US" dirty="0" err="1" smtClean="0"/>
              <a:t>FireSalvo</a:t>
            </a:r>
            <a:r>
              <a:rPr lang="en-US" b="0" dirty="0" smtClean="0"/>
              <a:t>:  fires a weapon multiple times</a:t>
            </a:r>
          </a:p>
          <a:p>
            <a:pPr lvl="1"/>
            <a:r>
              <a:rPr lang="en-US" dirty="0" err="1" smtClean="0"/>
              <a:t>CeaseFire</a:t>
            </a:r>
            <a:r>
              <a:rPr lang="en-US" b="0" dirty="0" smtClean="0"/>
              <a:t>:  stops firing salvos</a:t>
            </a:r>
          </a:p>
          <a:p>
            <a:pPr lvl="1"/>
            <a:r>
              <a:rPr lang="en-US" dirty="0" err="1" smtClean="0"/>
              <a:t>CreateTargetTrack</a:t>
            </a:r>
            <a:r>
              <a:rPr lang="en-US" b="0" dirty="0" smtClean="0"/>
              <a:t>:  creates track for target to be fired upon</a:t>
            </a:r>
          </a:p>
          <a:p>
            <a:pPr lvl="1"/>
            <a:endParaRPr lang="en-US" dirty="0"/>
          </a:p>
        </p:txBody>
      </p:sp>
    </p:spTree>
    <p:extLst>
      <p:ext uri="{BB962C8B-B14F-4D97-AF65-F5344CB8AC3E}">
        <p14:creationId xmlns:p14="http://schemas.microsoft.com/office/powerpoint/2010/main" val="30121133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afsim_af_class">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12461</TotalTime>
  <Words>8906</Words>
  <Application>Microsoft Office PowerPoint</Application>
  <PresentationFormat>On-screen Show (4:3)</PresentationFormat>
  <Paragraphs>1350</Paragraphs>
  <Slides>87</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87</vt:i4>
      </vt:variant>
    </vt:vector>
  </HeadingPairs>
  <TitlesOfParts>
    <vt:vector size="96" baseType="lpstr">
      <vt:lpstr>Arial</vt:lpstr>
      <vt:lpstr>Arial Narrow</vt:lpstr>
      <vt:lpstr>Calibri</vt:lpstr>
      <vt:lpstr>Cambria Math</vt:lpstr>
      <vt:lpstr>Consolas</vt:lpstr>
      <vt:lpstr>Courier New</vt:lpstr>
      <vt:lpstr>Microsoft Sans Serif</vt:lpstr>
      <vt:lpstr>Wingdings</vt:lpstr>
      <vt:lpstr>1_afsim_af_class</vt:lpstr>
      <vt:lpstr>PowerPoint Presentation</vt:lpstr>
      <vt:lpstr>Acronyms and Definitions</vt:lpstr>
      <vt:lpstr>Introduction</vt:lpstr>
      <vt:lpstr>Problem Statement</vt:lpstr>
      <vt:lpstr>Learning Objectives</vt:lpstr>
      <vt:lpstr>Prerequisites</vt:lpstr>
      <vt:lpstr>Weapons in the AFSIM Framework </vt:lpstr>
      <vt:lpstr>Weapons</vt:lpstr>
      <vt:lpstr>Weapon Abilities</vt:lpstr>
      <vt:lpstr>Weapon Exercise Extends WsfWeapon </vt:lpstr>
      <vt:lpstr>Weapon Effects</vt:lpstr>
      <vt:lpstr>Weapon Effects / Lethality</vt:lpstr>
      <vt:lpstr>Extending WsfWeaponEffects</vt:lpstr>
      <vt:lpstr>Weapon Scenario (1/2)</vt:lpstr>
      <vt:lpstr>Weapon Scenario (2/2)</vt:lpstr>
      <vt:lpstr>Phaser Input Parameters</vt:lpstr>
      <vt:lpstr>Scenario Result (from Mystic)</vt:lpstr>
      <vt:lpstr>Auxiliary Data</vt:lpstr>
      <vt:lpstr>Armor and Shields</vt:lpstr>
      <vt:lpstr>Event Management</vt:lpstr>
      <vt:lpstr>Event Management</vt:lpstr>
      <vt:lpstr>Event Scheduling</vt:lpstr>
      <vt:lpstr>Getting Started (1/3)</vt:lpstr>
      <vt:lpstr>Getting Started (2/3)</vt:lpstr>
      <vt:lpstr>Getting Started (3/3)</vt:lpstr>
      <vt:lpstr>Classes Utilized by this Exercise</vt:lpstr>
      <vt:lpstr>Weapon Exercises</vt:lpstr>
      <vt:lpstr>Exercise 1</vt:lpstr>
      <vt:lpstr>AFSIM Plugins &amp; Extensions</vt:lpstr>
      <vt:lpstr>AFSIM Plugins &amp; Extensions</vt:lpstr>
      <vt:lpstr>Extensions</vt:lpstr>
      <vt:lpstr>Plugins and Application Extensions</vt:lpstr>
      <vt:lpstr>Weapon Exercise 1 — Task 1</vt:lpstr>
      <vt:lpstr>Weapon Exercise 1 — Task 1 Solution WeaponPluginRegistration.cpp</vt:lpstr>
      <vt:lpstr>Weapon Exercise 1 — Task 2</vt:lpstr>
      <vt:lpstr>Weapon Exercise 1 — Task 2 Solution WeaponPluginRegistration.cpp</vt:lpstr>
      <vt:lpstr>Weapon Exercise 1 — Task 2</vt:lpstr>
      <vt:lpstr>Weapon Exercise 1 — Task 2 Solution WeaponPluginRegistration.cpp</vt:lpstr>
      <vt:lpstr>Application Extensions</vt:lpstr>
      <vt:lpstr>Application Extensions</vt:lpstr>
      <vt:lpstr>Weapon Exercise 1 — Task 3</vt:lpstr>
      <vt:lpstr>Weapon Exercise 1 — Task 3 Solution RegisterPhaserWeapon.hpp</vt:lpstr>
      <vt:lpstr>Weapon Exercise 1 — Task 3</vt:lpstr>
      <vt:lpstr>Weapon Exercise 1 — Task 3 Solution WeaponPluginRegistration.cpp</vt:lpstr>
      <vt:lpstr>AFSIM Plugins &amp; Extensions AFSIM mission startup sequence</vt:lpstr>
      <vt:lpstr>AFSIM Plugins &amp; Extensions AFSIM mission startup sequence</vt:lpstr>
      <vt:lpstr>AFSIM Plugins &amp; Extensions AFSIM mission startup sequence</vt:lpstr>
      <vt:lpstr>AFSIM Plugins &amp; Extensions AFSIM mission startup sequence</vt:lpstr>
      <vt:lpstr>AFSIM Plugins &amp; Extensions AFSIM mission startup sequence</vt:lpstr>
      <vt:lpstr>AFSIM Plugins &amp; Extensions AFSIM mission startup sequence</vt:lpstr>
      <vt:lpstr>AFSIM Plugins &amp; Extensions AFSIM mission startup sequence</vt:lpstr>
      <vt:lpstr>AFSIM Plugins &amp; Extensions AFSIM mission startup sequence</vt:lpstr>
      <vt:lpstr>AFSIM Plugins &amp; Extensions AFSIM mission startup sequence</vt:lpstr>
      <vt:lpstr>AFSIM Plugins &amp; Extensions AFSIM mission startup sequence</vt:lpstr>
      <vt:lpstr>AFSIM Plugins &amp; Extensions AFSIM mission startup sequence</vt:lpstr>
      <vt:lpstr>AFSIM Plugins &amp; Extensions AFSIM mission startup sequence</vt:lpstr>
      <vt:lpstr>AFSIM Plugins &amp; Extensions AFSIM mission startup sequence</vt:lpstr>
      <vt:lpstr>AFSIM Plugins &amp; Extensions AFSIM mission startup sequence</vt:lpstr>
      <vt:lpstr>Exercise 2</vt:lpstr>
      <vt:lpstr>Weapon Exercise 2 – Review 1</vt:lpstr>
      <vt:lpstr>Weapon Exercise 2 — Review 1 WsfWeapon.hpp</vt:lpstr>
      <vt:lpstr>Weapon Exercise 2 — Review 1 WsfWeapon.hpp</vt:lpstr>
      <vt:lpstr>Weapon Exercise 2 – Review 2</vt:lpstr>
      <vt:lpstr>Weapon Exercise 2 — Review 2 PhaserWeapon.hpp</vt:lpstr>
      <vt:lpstr>Weapon Exercise 2 – Review 3</vt:lpstr>
      <vt:lpstr>Weapon Exercise 2 — Review 3 PhaserLethality.hpp</vt:lpstr>
      <vt:lpstr>ApplyEffectTo</vt:lpstr>
      <vt:lpstr>Weapon Exercise 2 — Task 1</vt:lpstr>
      <vt:lpstr>Weapon Exercise 2 — Task 1 Solution PhaserWeapon.hpp</vt:lpstr>
      <vt:lpstr>Review of ProcessInput</vt:lpstr>
      <vt:lpstr>Weapon Exercise 2 — Task 2</vt:lpstr>
      <vt:lpstr>Weapon Exercise 2 — Task 2 Solution PhaserLethality.cpp</vt:lpstr>
      <vt:lpstr>Weapon Exercise 2 — Task 3</vt:lpstr>
      <vt:lpstr>Weapon Exercise 2 — Task 3 Solution PhaserWeapon.cpp</vt:lpstr>
      <vt:lpstr>Weapon Exercise 2 — Task 4</vt:lpstr>
      <vt:lpstr>Weapon Exercise 2 — Task 4 Solution PhaserWeapon.cpp</vt:lpstr>
      <vt:lpstr>Weapon Exercise 2 — Task 5</vt:lpstr>
      <vt:lpstr>Weapon Exercise 2 — Task 5 Solution PhaserWeapon.cpp</vt:lpstr>
      <vt:lpstr>Weapon Exercise 2 — Review 4</vt:lpstr>
      <vt:lpstr>Weapon Exercise — Review 4 PhaserWeapon.cpp</vt:lpstr>
      <vt:lpstr>Weapon Exercise 2 — Task 6</vt:lpstr>
      <vt:lpstr>Weapon Exercise 2 — Task 6 Solution PhaserLethality.cpp</vt:lpstr>
      <vt:lpstr>Weapon Exercise 2 — Task 6 Solution PhaserLethality.cpp</vt:lpstr>
      <vt:lpstr>Weapon Exercise 2 — Review 5 PhaserWeapon.cpp</vt:lpstr>
      <vt:lpstr>Testing (1/2)</vt:lpstr>
      <vt:lpstr>Testing 2/2</vt:lpstr>
      <vt:lpstr>PowerPoint Presentation</vt:lpstr>
    </vt:vector>
  </TitlesOfParts>
  <Company>Infoscitex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Framework for Simulation, Integration and Modeling (AFSIM) Weapons Presentation</dc:title>
  <dc:creator>Miller, Lawrence</dc:creator>
  <cp:lastModifiedBy>Miller, Lawrence</cp:lastModifiedBy>
  <cp:revision>1149</cp:revision>
  <dcterms:created xsi:type="dcterms:W3CDTF">2012-03-21T14:48:14Z</dcterms:created>
  <dcterms:modified xsi:type="dcterms:W3CDTF">2022-01-05T16:43:36Z</dcterms:modified>
</cp:coreProperties>
</file>