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82"/>
  </p:notesMasterIdLst>
  <p:handoutMasterIdLst>
    <p:handoutMasterId r:id="rId83"/>
  </p:handoutMasterIdLst>
  <p:sldIdLst>
    <p:sldId id="256" r:id="rId2"/>
    <p:sldId id="257" r:id="rId3"/>
    <p:sldId id="258" r:id="rId4"/>
    <p:sldId id="259" r:id="rId5"/>
    <p:sldId id="260" r:id="rId6"/>
    <p:sldId id="293" r:id="rId7"/>
    <p:sldId id="262" r:id="rId8"/>
    <p:sldId id="263" r:id="rId9"/>
    <p:sldId id="264" r:id="rId10"/>
    <p:sldId id="265" r:id="rId11"/>
    <p:sldId id="266" r:id="rId12"/>
    <p:sldId id="309" r:id="rId13"/>
    <p:sldId id="267" r:id="rId14"/>
    <p:sldId id="316" r:id="rId15"/>
    <p:sldId id="268" r:id="rId16"/>
    <p:sldId id="294" r:id="rId17"/>
    <p:sldId id="297" r:id="rId18"/>
    <p:sldId id="296" r:id="rId19"/>
    <p:sldId id="323" r:id="rId20"/>
    <p:sldId id="371" r:id="rId21"/>
    <p:sldId id="372" r:id="rId22"/>
    <p:sldId id="353" r:id="rId23"/>
    <p:sldId id="354" r:id="rId24"/>
    <p:sldId id="311" r:id="rId25"/>
    <p:sldId id="378" r:id="rId26"/>
    <p:sldId id="379" r:id="rId27"/>
    <p:sldId id="312" r:id="rId28"/>
    <p:sldId id="313" r:id="rId29"/>
    <p:sldId id="315" r:id="rId30"/>
    <p:sldId id="298" r:id="rId31"/>
    <p:sldId id="358" r:id="rId32"/>
    <p:sldId id="357" r:id="rId33"/>
    <p:sldId id="339" r:id="rId34"/>
    <p:sldId id="340" r:id="rId35"/>
    <p:sldId id="341" r:id="rId36"/>
    <p:sldId id="342" r:id="rId37"/>
    <p:sldId id="343" r:id="rId38"/>
    <p:sldId id="344" r:id="rId39"/>
    <p:sldId id="345" r:id="rId40"/>
    <p:sldId id="346" r:id="rId41"/>
    <p:sldId id="347" r:id="rId42"/>
    <p:sldId id="348" r:id="rId43"/>
    <p:sldId id="349" r:id="rId44"/>
    <p:sldId id="350" r:id="rId45"/>
    <p:sldId id="351" r:id="rId46"/>
    <p:sldId id="352" r:id="rId47"/>
    <p:sldId id="375" r:id="rId48"/>
    <p:sldId id="274" r:id="rId49"/>
    <p:sldId id="376" r:id="rId50"/>
    <p:sldId id="377" r:id="rId51"/>
    <p:sldId id="299" r:id="rId52"/>
    <p:sldId id="321" r:id="rId53"/>
    <p:sldId id="322" r:id="rId54"/>
    <p:sldId id="276" r:id="rId55"/>
    <p:sldId id="305" r:id="rId56"/>
    <p:sldId id="317" r:id="rId57"/>
    <p:sldId id="319" r:id="rId58"/>
    <p:sldId id="318" r:id="rId59"/>
    <p:sldId id="359" r:id="rId60"/>
    <p:sldId id="360" r:id="rId61"/>
    <p:sldId id="277" r:id="rId62"/>
    <p:sldId id="278" r:id="rId63"/>
    <p:sldId id="362" r:id="rId64"/>
    <p:sldId id="365" r:id="rId65"/>
    <p:sldId id="366" r:id="rId66"/>
    <p:sldId id="363" r:id="rId67"/>
    <p:sldId id="367" r:id="rId68"/>
    <p:sldId id="279" r:id="rId69"/>
    <p:sldId id="307" r:id="rId70"/>
    <p:sldId id="280" r:id="rId71"/>
    <p:sldId id="308" r:id="rId72"/>
    <p:sldId id="374" r:id="rId73"/>
    <p:sldId id="281" r:id="rId74"/>
    <p:sldId id="368" r:id="rId75"/>
    <p:sldId id="369" r:id="rId76"/>
    <p:sldId id="370" r:id="rId77"/>
    <p:sldId id="283" r:id="rId78"/>
    <p:sldId id="285" r:id="rId79"/>
    <p:sldId id="300" r:id="rId80"/>
    <p:sldId id="287" r:id="rId81"/>
  </p:sldIdLst>
  <p:sldSz cx="9144000" cy="6858000" type="screen4x3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3C14"/>
    <a:srgbClr val="CC00FF"/>
    <a:srgbClr val="0000FF"/>
    <a:srgbClr val="A000A0"/>
    <a:srgbClr val="FFF0F0"/>
    <a:srgbClr val="008000"/>
    <a:srgbClr val="000080"/>
    <a:srgbClr val="880000"/>
    <a:srgbClr val="CC00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58" autoAdjust="0"/>
    <p:restoredTop sz="92889" autoAdjust="0"/>
  </p:normalViewPr>
  <p:slideViewPr>
    <p:cSldViewPr snapToGrid="0">
      <p:cViewPr varScale="1">
        <p:scale>
          <a:sx n="149" d="100"/>
          <a:sy n="149" d="100"/>
        </p:scale>
        <p:origin x="1999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09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019" y="-67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FFFD8-DC09-4547-9D7D-40674485815A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2991A-AE45-4A57-ACE3-48C693850C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384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47708A77-0E75-49DA-A727-CCA84B12A3B4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 lIns="93031" tIns="46516" rIns="93031" bIns="4651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21C50AC6-4A2A-4859-8710-3C1CB3489C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030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</a:t>
            </a:r>
            <a:r>
              <a:rPr lang="en-US" baseline="0" dirty="0"/>
              <a:t> attempt to use a 64 bit compiler, </a:t>
            </a:r>
            <a:r>
              <a:rPr lang="en-US" baseline="0" dirty="0" err="1"/>
              <a:t>cmake</a:t>
            </a:r>
            <a:r>
              <a:rPr lang="en-US" baseline="0" dirty="0"/>
              <a:t> will complain. Make sure you are using a 32 bit compiler.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2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68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06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11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03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32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94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66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79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16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6473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3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240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550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6473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51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Arguments</a:t>
            </a:r>
            <a:r>
              <a:rPr lang="en-US" baseline="0" dirty="0"/>
              <a:t> to these functions are </a:t>
            </a:r>
            <a:r>
              <a:rPr lang="en-US" baseline="0" dirty="0" err="1"/>
              <a:t>mwArrays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092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</a:t>
            </a:r>
            <a:r>
              <a:rPr lang="en-US" baseline="0" dirty="0"/>
              <a:t> will take a while for it to load in wizard.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36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3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0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04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95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03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52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8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tegrity Service Excellence"/>
          <p:cNvSpPr txBox="1">
            <a:spLocks noChangeArrowheads="1"/>
          </p:cNvSpPr>
          <p:nvPr/>
        </p:nvSpPr>
        <p:spPr bwMode="auto">
          <a:xfrm>
            <a:off x="82799" y="5279277"/>
            <a:ext cx="403244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21917" tIns="60958" rIns="121917" bIns="60958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b="1" i="1" dirty="0">
                <a:effectLst/>
                <a:latin typeface="Arial" pitchFamily="34" charset="0"/>
              </a:rPr>
              <a:t>Integrity </a:t>
            </a:r>
            <a:r>
              <a:rPr lang="en-US" sz="2400" b="1" i="1" dirty="0">
                <a:effectLst/>
                <a:latin typeface="Arial" pitchFamily="34" charset="0"/>
                <a:sym typeface="Wingdings" pitchFamily="2" charset="2"/>
              </a:rPr>
              <a:t> </a:t>
            </a:r>
            <a:r>
              <a:rPr lang="en-US" sz="2400" b="1" i="1" dirty="0">
                <a:effectLst/>
                <a:latin typeface="Arial" pitchFamily="34" charset="0"/>
              </a:rPr>
              <a:t>Service </a:t>
            </a:r>
            <a:r>
              <a:rPr lang="en-US" sz="2400" b="1" i="1" dirty="0">
                <a:effectLst/>
                <a:latin typeface="Arial" pitchFamily="34" charset="0"/>
                <a:sym typeface="Wingdings" pitchFamily="2" charset="2"/>
              </a:rPr>
              <a:t> </a:t>
            </a:r>
            <a:r>
              <a:rPr lang="en-US" sz="2400" b="1" i="1" dirty="0">
                <a:effectLst/>
                <a:latin typeface="Arial" pitchFamily="34" charset="0"/>
              </a:rPr>
              <a:t>Excellence</a:t>
            </a:r>
          </a:p>
        </p:txBody>
      </p:sp>
      <p:sp>
        <p:nvSpPr>
          <p:cNvPr id="14" name="Briefing Title"/>
          <p:cNvSpPr>
            <a:spLocks noGrp="1"/>
          </p:cNvSpPr>
          <p:nvPr>
            <p:ph sz="half" idx="2" hasCustomPrompt="1"/>
          </p:nvPr>
        </p:nvSpPr>
        <p:spPr>
          <a:xfrm>
            <a:off x="4191000" y="1600200"/>
            <a:ext cx="44196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Briefing Title</a:t>
            </a:r>
          </a:p>
        </p:txBody>
      </p:sp>
      <p:sp>
        <p:nvSpPr>
          <p:cNvPr id="17" name="Name, Rank, Office Symbol"/>
          <p:cNvSpPr>
            <a:spLocks noGrp="1"/>
          </p:cNvSpPr>
          <p:nvPr>
            <p:ph sz="half" idx="11" hasCustomPrompt="1"/>
          </p:nvPr>
        </p:nvSpPr>
        <p:spPr>
          <a:xfrm>
            <a:off x="4191000" y="4495800"/>
            <a:ext cx="44958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2400" b="1" baseline="0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Organization</a:t>
            </a:r>
          </a:p>
        </p:txBody>
      </p:sp>
      <p:pic>
        <p:nvPicPr>
          <p:cNvPr id="9" name="Picture 13" descr="OrigamiWingsMediumTra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539" y="1828800"/>
            <a:ext cx="3160967" cy="2983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38795351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914400" y="3629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lang="en-US" sz="2800" b="1" dirty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956320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029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body content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>
            <a:lvl1pPr marL="480460" indent="-253987" defTabSz="1191624">
              <a:lnSpc>
                <a:spcPct val="12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719631" algn="l"/>
              </a:tabLst>
              <a:defRPr sz="2400" b="1">
                <a:latin typeface="Arial" pitchFamily="34" charset="0"/>
                <a:cs typeface="Arial" pitchFamily="34" charset="0"/>
              </a:defRPr>
            </a:lvl1pPr>
            <a:lvl2pPr>
              <a:defRPr sz="2100" b="1">
                <a:latin typeface="Arial" pitchFamily="34" charset="0"/>
                <a:cs typeface="Arial" pitchFamily="34" charset="0"/>
              </a:defRPr>
            </a:lvl2pPr>
            <a:lvl3pPr>
              <a:defRPr sz="19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900"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231067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a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6629400" cy="974439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Body Content Upper Right"/>
          <p:cNvSpPr>
            <a:spLocks noGrp="1"/>
          </p:cNvSpPr>
          <p:nvPr>
            <p:ph sz="half" idx="1"/>
          </p:nvPr>
        </p:nvSpPr>
        <p:spPr>
          <a:xfrm>
            <a:off x="4648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Body Content Lower Left"/>
          <p:cNvSpPr>
            <a:spLocks noGrp="1"/>
          </p:cNvSpPr>
          <p:nvPr>
            <p:ph sz="half" idx="13"/>
          </p:nvPr>
        </p:nvSpPr>
        <p:spPr>
          <a:xfrm>
            <a:off x="457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 baseline="0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Body Content Lower Right"/>
          <p:cNvSpPr>
            <a:spLocks noGrp="1"/>
          </p:cNvSpPr>
          <p:nvPr>
            <p:ph sz="half" idx="14"/>
          </p:nvPr>
        </p:nvSpPr>
        <p:spPr>
          <a:xfrm>
            <a:off x="4648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 dirty="0"/>
          </a:p>
        </p:txBody>
      </p:sp>
      <p:sp>
        <p:nvSpPr>
          <p:cNvPr id="15" name="Body Content Upper Left"/>
          <p:cNvSpPr>
            <a:spLocks noGrp="1"/>
          </p:cNvSpPr>
          <p:nvPr>
            <p:ph sz="half" idx="15"/>
          </p:nvPr>
        </p:nvSpPr>
        <p:spPr>
          <a:xfrm>
            <a:off x="457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0" y="1447800"/>
            <a:ext cx="0" cy="482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1000" y="3781613"/>
            <a:ext cx="838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862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Body Content Left Half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2700" b="1">
                <a:latin typeface="Arial" pitchFamily="34" charset="0"/>
                <a:cs typeface="Arial" pitchFamily="34" charset="0"/>
              </a:defRPr>
            </a:lvl2pPr>
            <a:lvl3pPr>
              <a:defRPr sz="2400" b="1">
                <a:latin typeface="Arial" pitchFamily="34" charset="0"/>
                <a:cs typeface="Arial" pitchFamily="34" charset="0"/>
              </a:defRPr>
            </a:lvl3pPr>
            <a:lvl4pPr>
              <a:defRPr sz="2100" b="1">
                <a:latin typeface="Arial" pitchFamily="34" charset="0"/>
                <a:cs typeface="Arial" pitchFamily="34" charset="0"/>
              </a:defRPr>
            </a:lvl4pPr>
            <a:lvl5pPr>
              <a:defRPr sz="19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Body Content Right Half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lang="en-US" sz="3200" b="1" dirty="0" smtClean="0">
                <a:latin typeface="Arial" pitchFamily="34" charset="0"/>
                <a:cs typeface="Arial" pitchFamily="34" charset="0"/>
              </a:defRPr>
            </a:lvl1pPr>
            <a:lvl2pPr>
              <a:defRPr lang="en-US" sz="2700" b="1" dirty="0" smtClean="0">
                <a:latin typeface="Arial" pitchFamily="34" charset="0"/>
                <a:cs typeface="Arial" pitchFamily="34" charset="0"/>
              </a:defRPr>
            </a:lvl2pPr>
            <a:lvl3pPr>
              <a:defRPr lang="en-US" sz="2400" b="1" dirty="0" smtClean="0">
                <a:latin typeface="Arial" pitchFamily="34" charset="0"/>
                <a:cs typeface="Arial" pitchFamily="34" charset="0"/>
              </a:defRPr>
            </a:lvl3pPr>
            <a:lvl4pPr>
              <a:defRPr lang="en-US" sz="2100" b="1" dirty="0" smtClean="0">
                <a:latin typeface="Arial" pitchFamily="34" charset="0"/>
                <a:cs typeface="Arial" pitchFamily="34" charset="0"/>
              </a:defRPr>
            </a:lvl4pPr>
            <a:lvl5pPr>
              <a:defRPr lang="en-US" sz="1900" b="1" dirty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563038" y="1219200"/>
            <a:ext cx="8962" cy="51875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8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4" y="109207"/>
            <a:ext cx="6840760" cy="943537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buNone/>
              <a:defRPr sz="2800" b="1"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Questions?</a:t>
            </a:r>
          </a:p>
        </p:txBody>
      </p:sp>
      <p:sp>
        <p:nvSpPr>
          <p:cNvPr id="18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algn="r">
              <a:spcBef>
                <a:spcPct val="50000"/>
              </a:spcBef>
            </a:pPr>
            <a:fld id="{FECCACFC-A1DF-4E05-81FF-9C3E99D1E2C5}" type="slidenum">
              <a:rPr lang="en-US" sz="19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en-US" sz="19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1600" b="1" dirty="0">
                <a:solidFill>
                  <a:srgbClr val="669900"/>
                </a:solidFill>
              </a:rPr>
              <a:t>UNCLASSIFIED</a:t>
            </a:r>
          </a:p>
        </p:txBody>
      </p:sp>
      <p:sp>
        <p:nvSpPr>
          <p:cNvPr id="20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 dirty="0"/>
          </a:p>
        </p:txBody>
      </p:sp>
      <p:pic>
        <p:nvPicPr>
          <p:cNvPr id="10" name="Picture 9" descr="blue_std"/>
          <p:cNvPicPr>
            <a:picLocks noChangeAspect="1" noChangeArrowheads="1"/>
          </p:cNvPicPr>
          <p:nvPr/>
        </p:nvPicPr>
        <p:blipFill>
          <a:blip r:embed="rId2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96199" y="109207"/>
            <a:ext cx="1352401" cy="7588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43200" y="2133600"/>
            <a:ext cx="4055594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802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 dirty="0"/>
          </a:p>
        </p:txBody>
      </p:sp>
      <p:pic>
        <p:nvPicPr>
          <p:cNvPr id="14" name="Picture 13" descr="blue_std"/>
          <p:cNvPicPr>
            <a:picLocks noChangeAspect="1" noChangeArrowheads="1"/>
          </p:cNvPicPr>
          <p:nvPr/>
        </p:nvPicPr>
        <p:blipFill>
          <a:blip r:embed="rId8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algn="r">
              <a:spcBef>
                <a:spcPct val="50000"/>
              </a:spcBef>
            </a:pPr>
            <a:fld id="{FECCACFC-A1DF-4E05-81FF-9C3E99D1E2C5}" type="slidenum">
              <a:rPr lang="en-US" sz="19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en-US" sz="19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1600" b="1" dirty="0">
                <a:solidFill>
                  <a:srgbClr val="669900"/>
                </a:solidFill>
              </a:rPr>
              <a:t>UNCLASSIFIED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543800" y="135817"/>
            <a:ext cx="1495896" cy="758867"/>
          </a:xfrm>
          <a:prstGeom prst="rect">
            <a:avLst/>
          </a:prstGeom>
        </p:spPr>
      </p:pic>
      <p:sp>
        <p:nvSpPr>
          <p:cNvPr id="9" name="Distribution Statement"/>
          <p:cNvSpPr txBox="1">
            <a:spLocks noChangeArrowheads="1"/>
          </p:cNvSpPr>
          <p:nvPr userDrawn="1"/>
        </p:nvSpPr>
        <p:spPr bwMode="auto">
          <a:xfrm>
            <a:off x="-19467" y="6406600"/>
            <a:ext cx="9163467" cy="492438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 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Distribution authorized to U.S. Government Agencies and their contractors, 9-Aug-19.</a:t>
            </a:r>
          </a:p>
          <a:p>
            <a:pPr 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requests for this document shall be referred to AFRL/RQQD.  </a:t>
            </a:r>
          </a:p>
        </p:txBody>
      </p:sp>
    </p:spTree>
    <p:extLst>
      <p:ext uri="{BB962C8B-B14F-4D97-AF65-F5344CB8AC3E}">
        <p14:creationId xmlns:p14="http://schemas.microsoft.com/office/powerpoint/2010/main" val="354955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</p:sldLayoutIdLst>
  <p:txStyles>
    <p:titleStyle>
      <a:lvl1pPr algn="ctr" defTabSz="121913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21913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1" indent="-380982" algn="l" defTabSz="1219139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3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121913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16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AFSIM Developer Training</a:t>
            </a:r>
          </a:p>
          <a:p>
            <a:r>
              <a:rPr lang="en-US" dirty="0"/>
              <a:t>6</a:t>
            </a:r>
            <a:r>
              <a:rPr lang="en-US" smtClean="0"/>
              <a:t> </a:t>
            </a:r>
            <a:r>
              <a:rPr lang="en-US" dirty="0"/>
              <a:t>– Movers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AFRL/RQQD</a:t>
            </a:r>
          </a:p>
        </p:txBody>
      </p:sp>
    </p:spTree>
    <p:extLst>
      <p:ext uri="{BB962C8B-B14F-4D97-AF65-F5344CB8AC3E}">
        <p14:creationId xmlns:p14="http://schemas.microsoft.com/office/powerpoint/2010/main" val="637280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Mover Exercise Extends</a:t>
            </a:r>
            <a:br>
              <a:rPr lang="en-US" dirty="0"/>
            </a:br>
            <a:r>
              <a:rPr lang="en-US" kern="0" dirty="0" err="1"/>
              <a:t>WsfMover</a:t>
            </a:r>
            <a:r>
              <a:rPr lang="en-US" kern="0" dirty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You will add a new </a:t>
            </a:r>
            <a:r>
              <a:rPr lang="en-US" b="1" dirty="0" err="1"/>
              <a:t>MATLABBallisticMover</a:t>
            </a:r>
            <a:r>
              <a:rPr lang="en-US" b="0" dirty="0"/>
              <a:t> class to </a:t>
            </a:r>
            <a:r>
              <a:rPr lang="en-US" dirty="0"/>
              <a:t>AFSIM</a:t>
            </a:r>
            <a:r>
              <a:rPr lang="en-US" b="0" dirty="0"/>
              <a:t>.</a:t>
            </a:r>
          </a:p>
          <a:p>
            <a:endParaRPr lang="en-US"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43425" y="4318000"/>
            <a:ext cx="0" cy="5334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781425" y="4699000"/>
            <a:ext cx="1524000" cy="25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000" b="0" dirty="0" err="1"/>
              <a:t>MATLABBallisticMover</a:t>
            </a:r>
            <a:endParaRPr lang="en-US" sz="1000" b="0" dirty="0"/>
          </a:p>
        </p:txBody>
      </p:sp>
      <p:pic>
        <p:nvPicPr>
          <p:cNvPr id="1026" name="Picture 2" descr="C:\AFSIM\Releases\AFSIM_2.0-Windows\AFSIM-2.0.0-win64\AFSIM-2.0.0-win64\AFSIM\doxygen\html\d7\d6f\classWsfMov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56"/>
          <a:stretch/>
        </p:blipFill>
        <p:spPr bwMode="auto">
          <a:xfrm>
            <a:off x="1676400" y="2514600"/>
            <a:ext cx="5734050" cy="198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76400" y="4470400"/>
            <a:ext cx="6248400" cy="18355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t"/>
          <a:lstStyle/>
          <a:p>
            <a:endParaRPr lang="en-US" dirty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We will create a new class named “</a:t>
            </a:r>
            <a:r>
              <a:rPr lang="en-US" dirty="0" err="1">
                <a:solidFill>
                  <a:srgbClr val="0000FF"/>
                </a:solidFill>
              </a:rPr>
              <a:t>MATLABBalisticMover</a:t>
            </a:r>
            <a:r>
              <a:rPr lang="en-US" dirty="0">
                <a:solidFill>
                  <a:srgbClr val="0000FF"/>
                </a:solidFill>
              </a:rPr>
              <a:t> that will implement the ballistic missile’s multi-stage mover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88986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MATLAB® Ballistic Missile</a:t>
            </a:r>
            <a:br>
              <a:rPr lang="en-US" dirty="0"/>
            </a:br>
            <a:r>
              <a:rPr lang="en-US" kern="0" dirty="0"/>
              <a:t>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noProof="1"/>
              <a:t>simple ballistic missile mover</a:t>
            </a:r>
            <a:endParaRPr lang="en-US" dirty="0"/>
          </a:p>
          <a:p>
            <a:pPr lvl="1"/>
            <a:r>
              <a:rPr lang="en-US" b="0" dirty="0"/>
              <a:t>Multi-staged</a:t>
            </a:r>
          </a:p>
          <a:p>
            <a:pPr lvl="1"/>
            <a:r>
              <a:rPr lang="en-US" b="0" dirty="0"/>
              <a:t>Launched vertically</a:t>
            </a:r>
          </a:p>
          <a:p>
            <a:pPr lvl="1"/>
            <a:r>
              <a:rPr lang="en-US" b="0" dirty="0"/>
              <a:t>Uses a user-defined pitch interval and dynamic pressure constraint to provide smooth pitch over during boost</a:t>
            </a:r>
          </a:p>
          <a:p>
            <a:pPr lvl="1"/>
            <a:r>
              <a:rPr lang="en-US" b="0" dirty="0"/>
              <a:t>Drag is only modeled during boost</a:t>
            </a:r>
          </a:p>
          <a:p>
            <a:pPr lvl="1"/>
            <a:r>
              <a:rPr lang="en-US" b="0" dirty="0"/>
              <a:t>A</a:t>
            </a:r>
            <a:r>
              <a:rPr lang="en-US" b="0" noProof="1"/>
              <a:t>ssume</a:t>
            </a:r>
            <a:r>
              <a:rPr lang="en-US" b="0" dirty="0"/>
              <a:t>s</a:t>
            </a:r>
            <a:r>
              <a:rPr lang="en-US" b="0" noProof="1"/>
              <a:t> constant beta (sideslip angle)</a:t>
            </a:r>
          </a:p>
          <a:p>
            <a:pPr lvl="1"/>
            <a:r>
              <a:rPr lang="en-US" b="0" noProof="1"/>
              <a:t>Coefficient of drag does not vary with Mach</a:t>
            </a:r>
            <a:endParaRPr lang="en-US" b="0" dirty="0"/>
          </a:p>
          <a:p>
            <a:pPr lvl="1"/>
            <a:r>
              <a:rPr lang="en-US" b="0" noProof="1"/>
              <a:t>The air density is modeled using an exponential approximation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367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Mover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1"/>
            <a:ext cx="8229600" cy="3428999"/>
          </a:xfrm>
        </p:spPr>
        <p:txBody>
          <a:bodyPr>
            <a:normAutofit fontScale="77500" lnSpcReduction="20000"/>
          </a:bodyPr>
          <a:lstStyle/>
          <a:p>
            <a:r>
              <a:rPr lang="en-US" b="0" dirty="0"/>
              <a:t>The input file declares a platform type of 'ICBM' that uses a </a:t>
            </a:r>
            <a:r>
              <a:rPr lang="en-US" dirty="0"/>
              <a:t>MATLAB_BALLISTIC_MOVER</a:t>
            </a:r>
            <a:r>
              <a:rPr lang="en-US" b="0" dirty="0"/>
              <a:t> </a:t>
            </a:r>
          </a:p>
          <a:p>
            <a:r>
              <a:rPr lang="en-US" b="0" dirty="0"/>
              <a:t>The </a:t>
            </a:r>
            <a:r>
              <a:rPr lang="en-US" dirty="0"/>
              <a:t>MATLAB_BALLISTIC_MOVER</a:t>
            </a:r>
            <a:r>
              <a:rPr lang="en-US" b="0" dirty="0"/>
              <a:t> is a multi-staged vehicle </a:t>
            </a:r>
          </a:p>
          <a:p>
            <a:r>
              <a:rPr lang="en-US" b="0" dirty="0"/>
              <a:t>The platform 'ballistic_missile-1' has a </a:t>
            </a:r>
            <a:r>
              <a:rPr lang="en-US" dirty="0"/>
              <a:t>MATLAB_BALLISTIC_MOVER</a:t>
            </a:r>
            <a:r>
              <a:rPr lang="en-US" b="0" dirty="0"/>
              <a:t> mover with the given initial position, heading, and pitch</a:t>
            </a:r>
          </a:p>
          <a:p>
            <a:r>
              <a:rPr lang="en-US" b="0" dirty="0"/>
              <a:t>The "end time" is set for 3000 simulated seconds</a:t>
            </a:r>
          </a:p>
          <a:p>
            <a:r>
              <a:rPr lang="en-US" b="0" dirty="0"/>
              <a:t>Note that the mover_scenario.txt specifies file </a:t>
            </a:r>
            <a:r>
              <a:rPr lang="en-US" dirty="0" err="1"/>
              <a:t>mover_scenario.aer</a:t>
            </a:r>
            <a:r>
              <a:rPr lang="en-US" dirty="0"/>
              <a:t> </a:t>
            </a:r>
            <a:r>
              <a:rPr lang="en-US" b="0" dirty="0"/>
              <a:t>to hold data to replay the scenario using </a:t>
            </a:r>
            <a:r>
              <a:rPr lang="en-US" dirty="0"/>
              <a:t>Mystic</a:t>
            </a:r>
            <a:r>
              <a:rPr lang="en-US" b="0" dirty="0"/>
              <a:t> to verify operations </a:t>
            </a:r>
          </a:p>
          <a:p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201"/>
          <a:stretch/>
        </p:blipFill>
        <p:spPr>
          <a:xfrm>
            <a:off x="2895600" y="4343400"/>
            <a:ext cx="3276600" cy="211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93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Input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447800"/>
            <a:ext cx="8382000" cy="45466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Example input: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505200" y="1295400"/>
            <a:ext cx="4994275" cy="5030788"/>
          </a:xfrm>
          <a:prstGeom prst="rect">
            <a:avLst/>
          </a:prstGeom>
          <a:solidFill>
            <a:srgbClr val="CCFFCC">
              <a:alpha val="50196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dirty="0">
                <a:latin typeface="Courier New" pitchFamily="49" charset="0"/>
              </a:rPr>
              <a:t> mover MATLAB_BALLISTIC_MOVER</a:t>
            </a:r>
          </a:p>
          <a:p>
            <a:r>
              <a:rPr lang="en-US" sz="1200" dirty="0">
                <a:latin typeface="Courier New" pitchFamily="49" charset="0"/>
              </a:rPr>
              <a:t>      </a:t>
            </a:r>
            <a:r>
              <a:rPr lang="en-US" sz="1200" dirty="0" err="1">
                <a:latin typeface="Courier New" pitchFamily="49" charset="0"/>
              </a:rPr>
              <a:t>update_interval</a:t>
            </a:r>
            <a:r>
              <a:rPr lang="en-US" sz="1200" dirty="0">
                <a:latin typeface="Courier New" pitchFamily="49" charset="0"/>
              </a:rPr>
              <a:t> 1 sec</a:t>
            </a:r>
          </a:p>
          <a:p>
            <a:r>
              <a:rPr lang="en-US" sz="1200" dirty="0">
                <a:latin typeface="Courier New" pitchFamily="49" charset="0"/>
              </a:rPr>
              <a:t>      stage 1        </a:t>
            </a:r>
          </a:p>
          <a:p>
            <a:r>
              <a:rPr lang="en-US" sz="1200" dirty="0">
                <a:latin typeface="Courier New" pitchFamily="49" charset="0"/>
              </a:rPr>
              <a:t>         </a:t>
            </a:r>
            <a:r>
              <a:rPr lang="en-US" sz="1200" dirty="0" err="1">
                <a:latin typeface="Courier New" pitchFamily="49" charset="0"/>
              </a:rPr>
              <a:t>fuel_mass</a:t>
            </a:r>
            <a:r>
              <a:rPr lang="en-US" sz="1200" dirty="0">
                <a:latin typeface="Courier New" pitchFamily="49" charset="0"/>
              </a:rPr>
              <a:t>               27941 kg</a:t>
            </a:r>
          </a:p>
          <a:p>
            <a:r>
              <a:rPr lang="en-US" sz="1200" dirty="0">
                <a:latin typeface="Courier New" pitchFamily="49" charset="0"/>
              </a:rPr>
              <a:t>         </a:t>
            </a:r>
            <a:r>
              <a:rPr lang="en-US" sz="1200" dirty="0" err="1">
                <a:latin typeface="Courier New" pitchFamily="49" charset="0"/>
              </a:rPr>
              <a:t>total_mass</a:t>
            </a:r>
            <a:r>
              <a:rPr lang="en-US" sz="1200" dirty="0">
                <a:latin typeface="Courier New" pitchFamily="49" charset="0"/>
              </a:rPr>
              <a:t>              31343 kg</a:t>
            </a:r>
          </a:p>
          <a:p>
            <a:r>
              <a:rPr lang="en-US" sz="1200" dirty="0">
                <a:latin typeface="Courier New" pitchFamily="49" charset="0"/>
              </a:rPr>
              <a:t>         thrust                  1230600 </a:t>
            </a:r>
            <a:r>
              <a:rPr lang="en-US" sz="1200" dirty="0" err="1">
                <a:latin typeface="Courier New" pitchFamily="49" charset="0"/>
              </a:rPr>
              <a:t>Nt</a:t>
            </a:r>
            <a:endParaRPr lang="en-US" sz="1200" dirty="0">
              <a:latin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</a:rPr>
              <a:t>         </a:t>
            </a:r>
            <a:r>
              <a:rPr lang="en-US" sz="1200" dirty="0" err="1">
                <a:latin typeface="Courier New" pitchFamily="49" charset="0"/>
              </a:rPr>
              <a:t>burn_time</a:t>
            </a:r>
            <a:r>
              <a:rPr lang="en-US" sz="1200" dirty="0">
                <a:latin typeface="Courier New" pitchFamily="49" charset="0"/>
              </a:rPr>
              <a:t>               76 sec</a:t>
            </a:r>
          </a:p>
          <a:p>
            <a:r>
              <a:rPr lang="en-US" sz="1200" dirty="0">
                <a:latin typeface="Courier New" pitchFamily="49" charset="0"/>
              </a:rPr>
              <a:t>      </a:t>
            </a:r>
            <a:r>
              <a:rPr lang="en-US" sz="1200" dirty="0" err="1">
                <a:latin typeface="Courier New" pitchFamily="49" charset="0"/>
              </a:rPr>
              <a:t>end_stage</a:t>
            </a:r>
            <a:endParaRPr lang="en-US" sz="1200" dirty="0">
              <a:latin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</a:rPr>
              <a:t>      stage 2</a:t>
            </a:r>
          </a:p>
          <a:p>
            <a:r>
              <a:rPr lang="en-US" sz="1200" dirty="0">
                <a:latin typeface="Courier New" pitchFamily="49" charset="0"/>
              </a:rPr>
              <a:t>         </a:t>
            </a:r>
            <a:r>
              <a:rPr lang="en-US" sz="1200" dirty="0" err="1">
                <a:latin typeface="Courier New" pitchFamily="49" charset="0"/>
              </a:rPr>
              <a:t>fuel_mass</a:t>
            </a:r>
            <a:r>
              <a:rPr lang="en-US" sz="1200" dirty="0">
                <a:latin typeface="Courier New" pitchFamily="49" charset="0"/>
              </a:rPr>
              <a:t>               8872.3 kg</a:t>
            </a:r>
          </a:p>
          <a:p>
            <a:r>
              <a:rPr lang="en-US" sz="1200" dirty="0">
                <a:latin typeface="Courier New" pitchFamily="49" charset="0"/>
              </a:rPr>
              <a:t>         </a:t>
            </a:r>
            <a:r>
              <a:rPr lang="en-US" sz="1200" dirty="0" err="1">
                <a:latin typeface="Courier New" pitchFamily="49" charset="0"/>
              </a:rPr>
              <a:t>total_mass</a:t>
            </a:r>
            <a:r>
              <a:rPr lang="en-US" sz="1200" dirty="0">
                <a:latin typeface="Courier New" pitchFamily="49" charset="0"/>
              </a:rPr>
              <a:t>              10233 kg</a:t>
            </a:r>
          </a:p>
          <a:p>
            <a:r>
              <a:rPr lang="en-US" sz="1200" dirty="0">
                <a:latin typeface="Courier New" pitchFamily="49" charset="0"/>
              </a:rPr>
              <a:t>         thrust                  529290 </a:t>
            </a:r>
            <a:r>
              <a:rPr lang="en-US" sz="1200" dirty="0" err="1">
                <a:latin typeface="Courier New" pitchFamily="49" charset="0"/>
              </a:rPr>
              <a:t>Nt</a:t>
            </a:r>
            <a:endParaRPr lang="en-US" sz="1200" dirty="0">
              <a:latin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</a:rPr>
              <a:t>         </a:t>
            </a:r>
            <a:r>
              <a:rPr lang="en-US" sz="1200" dirty="0" err="1">
                <a:latin typeface="Courier New" pitchFamily="49" charset="0"/>
              </a:rPr>
              <a:t>burn_time</a:t>
            </a:r>
            <a:r>
              <a:rPr lang="en-US" sz="1200" dirty="0">
                <a:latin typeface="Courier New" pitchFamily="49" charset="0"/>
              </a:rPr>
              <a:t>               59 sec</a:t>
            </a:r>
          </a:p>
          <a:p>
            <a:r>
              <a:rPr lang="en-US" sz="1200" dirty="0">
                <a:latin typeface="Courier New" pitchFamily="49" charset="0"/>
              </a:rPr>
              <a:t>      </a:t>
            </a:r>
            <a:r>
              <a:rPr lang="en-US" sz="1200" dirty="0" err="1">
                <a:latin typeface="Courier New" pitchFamily="49" charset="0"/>
              </a:rPr>
              <a:t>end_stage</a:t>
            </a:r>
            <a:endParaRPr lang="en-US" sz="1200" dirty="0">
              <a:latin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</a:rPr>
              <a:t>      stage 3</a:t>
            </a:r>
          </a:p>
          <a:p>
            <a:r>
              <a:rPr lang="en-US" sz="1200" dirty="0">
                <a:latin typeface="Courier New" pitchFamily="49" charset="0"/>
              </a:rPr>
              <a:t>         </a:t>
            </a:r>
            <a:r>
              <a:rPr lang="en-US" sz="1200" dirty="0" err="1">
                <a:latin typeface="Courier New" pitchFamily="49" charset="0"/>
              </a:rPr>
              <a:t>fuel_mass</a:t>
            </a:r>
            <a:r>
              <a:rPr lang="en-US" sz="1200" dirty="0">
                <a:latin typeface="Courier New" pitchFamily="49" charset="0"/>
              </a:rPr>
              <a:t>               3265.9 kg</a:t>
            </a:r>
          </a:p>
          <a:p>
            <a:r>
              <a:rPr lang="en-US" sz="1200" dirty="0">
                <a:latin typeface="Courier New" pitchFamily="49" charset="0"/>
              </a:rPr>
              <a:t>         </a:t>
            </a:r>
            <a:r>
              <a:rPr lang="en-US" sz="1200" dirty="0" err="1">
                <a:latin typeface="Courier New" pitchFamily="49" charset="0"/>
              </a:rPr>
              <a:t>total_mass</a:t>
            </a:r>
            <a:r>
              <a:rPr lang="en-US" sz="1200" dirty="0">
                <a:latin typeface="Courier New" pitchFamily="49" charset="0"/>
              </a:rPr>
              <a:t>              4209.3 kg         </a:t>
            </a:r>
          </a:p>
          <a:p>
            <a:r>
              <a:rPr lang="en-US" sz="1200" dirty="0">
                <a:latin typeface="Courier New" pitchFamily="49" charset="0"/>
              </a:rPr>
              <a:t>         thrust                  200140 </a:t>
            </a:r>
            <a:r>
              <a:rPr lang="en-US" sz="1200" dirty="0" err="1">
                <a:latin typeface="Courier New" pitchFamily="49" charset="0"/>
              </a:rPr>
              <a:t>Nt</a:t>
            </a:r>
            <a:endParaRPr lang="en-US" sz="1200" dirty="0">
              <a:latin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</a:rPr>
              <a:t>         </a:t>
            </a:r>
            <a:r>
              <a:rPr lang="en-US" sz="1200" dirty="0" err="1">
                <a:latin typeface="Courier New" pitchFamily="49" charset="0"/>
              </a:rPr>
              <a:t>burn_time</a:t>
            </a:r>
            <a:r>
              <a:rPr lang="en-US" sz="1200" dirty="0">
                <a:latin typeface="Courier New" pitchFamily="49" charset="0"/>
              </a:rPr>
              <a:t>               49 sec</a:t>
            </a:r>
          </a:p>
          <a:p>
            <a:r>
              <a:rPr lang="en-US" sz="1200" dirty="0">
                <a:latin typeface="Courier New" pitchFamily="49" charset="0"/>
              </a:rPr>
              <a:t>      </a:t>
            </a:r>
            <a:r>
              <a:rPr lang="en-US" sz="1200" dirty="0" err="1">
                <a:latin typeface="Courier New" pitchFamily="49" charset="0"/>
              </a:rPr>
              <a:t>end_stage</a:t>
            </a:r>
            <a:r>
              <a:rPr lang="en-US" sz="1200" dirty="0">
                <a:latin typeface="Courier New" pitchFamily="49" charset="0"/>
              </a:rPr>
              <a:t>      </a:t>
            </a:r>
          </a:p>
          <a:p>
            <a:r>
              <a:rPr lang="en-US" sz="1200" dirty="0">
                <a:latin typeface="Courier New" pitchFamily="49" charset="0"/>
              </a:rPr>
              <a:t>      </a:t>
            </a:r>
            <a:r>
              <a:rPr lang="en-US" sz="1200" dirty="0" err="1">
                <a:latin typeface="Courier New" pitchFamily="49" charset="0"/>
              </a:rPr>
              <a:t>drag_coeff</a:t>
            </a:r>
            <a:r>
              <a:rPr lang="en-US" sz="1200" dirty="0">
                <a:latin typeface="Courier New" pitchFamily="49" charset="0"/>
              </a:rPr>
              <a:t>                 0.4</a:t>
            </a:r>
          </a:p>
          <a:p>
            <a:r>
              <a:rPr lang="en-US" sz="1200" dirty="0">
                <a:latin typeface="Courier New" pitchFamily="49" charset="0"/>
              </a:rPr>
              <a:t>      </a:t>
            </a:r>
            <a:r>
              <a:rPr lang="en-US" sz="1200" dirty="0" err="1">
                <a:latin typeface="Courier New" pitchFamily="49" charset="0"/>
              </a:rPr>
              <a:t>effective_area</a:t>
            </a:r>
            <a:r>
              <a:rPr lang="en-US" sz="1200" dirty="0">
                <a:latin typeface="Courier New" pitchFamily="49" charset="0"/>
              </a:rPr>
              <a:t>             2.986 meters^2</a:t>
            </a:r>
          </a:p>
          <a:p>
            <a:r>
              <a:rPr lang="en-US" sz="1200" dirty="0">
                <a:latin typeface="Courier New" pitchFamily="49" charset="0"/>
              </a:rPr>
              <a:t>      </a:t>
            </a:r>
            <a:r>
              <a:rPr lang="en-US" sz="1200" dirty="0" err="1">
                <a:latin typeface="Courier New" pitchFamily="49" charset="0"/>
              </a:rPr>
              <a:t>mass_payload</a:t>
            </a:r>
            <a:r>
              <a:rPr lang="en-US" sz="1200" dirty="0">
                <a:latin typeface="Courier New" pitchFamily="49" charset="0"/>
              </a:rPr>
              <a:t>               900 kg</a:t>
            </a:r>
          </a:p>
          <a:p>
            <a:r>
              <a:rPr lang="en-US" sz="1200" dirty="0">
                <a:latin typeface="Courier New" pitchFamily="49" charset="0"/>
              </a:rPr>
              <a:t>      </a:t>
            </a:r>
            <a:r>
              <a:rPr lang="en-US" sz="1200" dirty="0" err="1">
                <a:latin typeface="Courier New" pitchFamily="49" charset="0"/>
              </a:rPr>
              <a:t>maxq</a:t>
            </a:r>
            <a:r>
              <a:rPr lang="en-US" sz="1200" dirty="0">
                <a:latin typeface="Courier New" pitchFamily="49" charset="0"/>
              </a:rPr>
              <a:t>                       650   // </a:t>
            </a:r>
            <a:r>
              <a:rPr lang="en-US" sz="1200" dirty="0" err="1">
                <a:latin typeface="Courier New" pitchFamily="49" charset="0"/>
              </a:rPr>
              <a:t>lb</a:t>
            </a:r>
            <a:r>
              <a:rPr lang="en-US" sz="1200" dirty="0">
                <a:latin typeface="Courier New" pitchFamily="49" charset="0"/>
              </a:rPr>
              <a:t>/ft^2</a:t>
            </a:r>
          </a:p>
          <a:p>
            <a:r>
              <a:rPr lang="en-US" sz="1200" dirty="0">
                <a:latin typeface="Courier New" pitchFamily="49" charset="0"/>
              </a:rPr>
              <a:t>      </a:t>
            </a:r>
            <a:r>
              <a:rPr lang="en-US" sz="1200" dirty="0" err="1">
                <a:latin typeface="Courier New" pitchFamily="49" charset="0"/>
              </a:rPr>
              <a:t>pitch_interval</a:t>
            </a:r>
            <a:r>
              <a:rPr lang="en-US" sz="1200" dirty="0">
                <a:latin typeface="Courier New" pitchFamily="49" charset="0"/>
              </a:rPr>
              <a:t>             35 sec</a:t>
            </a:r>
          </a:p>
          <a:p>
            <a:r>
              <a:rPr lang="en-US" sz="1200" dirty="0">
                <a:latin typeface="Courier New" pitchFamily="49" charset="0"/>
              </a:rPr>
              <a:t>      </a:t>
            </a:r>
            <a:r>
              <a:rPr lang="en-US" sz="1200" dirty="0" err="1">
                <a:latin typeface="Courier New" pitchFamily="49" charset="0"/>
              </a:rPr>
              <a:t>vertical_time</a:t>
            </a:r>
            <a:r>
              <a:rPr lang="en-US" sz="1200" dirty="0">
                <a:latin typeface="Courier New" pitchFamily="49" charset="0"/>
              </a:rPr>
              <a:t>              10 sec      </a:t>
            </a:r>
          </a:p>
          <a:p>
            <a:r>
              <a:rPr lang="en-US" sz="1200" dirty="0">
                <a:latin typeface="Courier New" pitchFamily="49" charset="0"/>
              </a:rPr>
              <a:t>   </a:t>
            </a:r>
            <a:r>
              <a:rPr lang="en-US" sz="1200" dirty="0" err="1">
                <a:latin typeface="Courier New" pitchFamily="49" charset="0"/>
              </a:rPr>
              <a:t>end_mover</a:t>
            </a:r>
            <a:endParaRPr lang="en-US" sz="1200" dirty="0">
              <a:latin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38600" y="1676400"/>
            <a:ext cx="4343400" cy="197005"/>
          </a:xfrm>
          <a:prstGeom prst="rect">
            <a:avLst/>
          </a:prstGeom>
          <a:solidFill>
            <a:schemeClr val="accent3">
              <a:lumMod val="75000"/>
              <a:alpha val="12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38600" y="2622395"/>
            <a:ext cx="4343400" cy="353122"/>
          </a:xfrm>
          <a:prstGeom prst="rect">
            <a:avLst/>
          </a:prstGeom>
          <a:solidFill>
            <a:schemeClr val="accent3">
              <a:lumMod val="75000"/>
              <a:alpha val="12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38600" y="3733800"/>
            <a:ext cx="4343400" cy="353122"/>
          </a:xfrm>
          <a:prstGeom prst="rect">
            <a:avLst/>
          </a:prstGeom>
          <a:solidFill>
            <a:schemeClr val="accent3">
              <a:lumMod val="75000"/>
              <a:alpha val="12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38600" y="4843346"/>
            <a:ext cx="4343400" cy="1299825"/>
          </a:xfrm>
          <a:prstGeom prst="rect">
            <a:avLst/>
          </a:prstGeom>
          <a:solidFill>
            <a:schemeClr val="accent3">
              <a:lumMod val="75000"/>
              <a:alpha val="12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" y="3048000"/>
            <a:ext cx="2717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Processed by method</a:t>
            </a:r>
          </a:p>
          <a:p>
            <a:r>
              <a:rPr lang="en-US" sz="12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MATLABBallisticMover</a:t>
            </a:r>
            <a:r>
              <a:rPr lang="en-US" sz="12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::</a:t>
            </a:r>
            <a:r>
              <a:rPr lang="en-US" sz="12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ProcessInput</a:t>
            </a:r>
            <a:endParaRPr lang="en-US" sz="12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latin typeface="Arial" pitchFamily="34" charset="0"/>
              <a:cs typeface="Arial" pitchFamily="34" charset="0"/>
            </a:endParaRPr>
          </a:p>
          <a:p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638790" y="5334000"/>
            <a:ext cx="399810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38790" y="3886200"/>
            <a:ext cx="399810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638790" y="2819400"/>
            <a:ext cx="399810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638790" y="1752600"/>
            <a:ext cx="399810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638790" y="1752600"/>
            <a:ext cx="0" cy="358140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743200" y="3352800"/>
            <a:ext cx="895590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89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Input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1447800"/>
            <a:ext cx="8382000" cy="45466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Example input: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505200" y="1295400"/>
            <a:ext cx="4994275" cy="5030788"/>
          </a:xfrm>
          <a:prstGeom prst="rect">
            <a:avLst/>
          </a:prstGeom>
          <a:solidFill>
            <a:srgbClr val="CCFFCC">
              <a:alpha val="50196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dirty="0">
                <a:latin typeface="Courier New" pitchFamily="49" charset="0"/>
              </a:rPr>
              <a:t> mover MATLAB_BALLISTIC_MOVER</a:t>
            </a:r>
          </a:p>
          <a:p>
            <a:r>
              <a:rPr lang="en-US" sz="1200" dirty="0">
                <a:latin typeface="Courier New" pitchFamily="49" charset="0"/>
              </a:rPr>
              <a:t>      </a:t>
            </a:r>
            <a:r>
              <a:rPr lang="en-US" sz="1200" dirty="0" err="1">
                <a:latin typeface="Courier New" pitchFamily="49" charset="0"/>
              </a:rPr>
              <a:t>update_interval</a:t>
            </a:r>
            <a:r>
              <a:rPr lang="en-US" sz="1200" dirty="0">
                <a:latin typeface="Courier New" pitchFamily="49" charset="0"/>
              </a:rPr>
              <a:t> 1 sec</a:t>
            </a:r>
          </a:p>
          <a:p>
            <a:r>
              <a:rPr lang="en-US" sz="1200" dirty="0">
                <a:latin typeface="Courier New" pitchFamily="49" charset="0"/>
              </a:rPr>
              <a:t>      stage 1        </a:t>
            </a:r>
          </a:p>
          <a:p>
            <a:r>
              <a:rPr lang="en-US" sz="1200" dirty="0">
                <a:latin typeface="Courier New" pitchFamily="49" charset="0"/>
              </a:rPr>
              <a:t>         </a:t>
            </a:r>
            <a:r>
              <a:rPr lang="en-US" sz="1200" dirty="0" err="1">
                <a:latin typeface="Courier New" pitchFamily="49" charset="0"/>
              </a:rPr>
              <a:t>fuel_mass</a:t>
            </a:r>
            <a:r>
              <a:rPr lang="en-US" sz="1200" dirty="0">
                <a:latin typeface="Courier New" pitchFamily="49" charset="0"/>
              </a:rPr>
              <a:t>               27941 kg</a:t>
            </a:r>
          </a:p>
          <a:p>
            <a:r>
              <a:rPr lang="en-US" sz="1200" dirty="0">
                <a:latin typeface="Courier New" pitchFamily="49" charset="0"/>
              </a:rPr>
              <a:t>         </a:t>
            </a:r>
            <a:r>
              <a:rPr lang="en-US" sz="1200" dirty="0" err="1">
                <a:latin typeface="Courier New" pitchFamily="49" charset="0"/>
              </a:rPr>
              <a:t>total_mass</a:t>
            </a:r>
            <a:r>
              <a:rPr lang="en-US" sz="1200" dirty="0">
                <a:latin typeface="Courier New" pitchFamily="49" charset="0"/>
              </a:rPr>
              <a:t>              31343 kg</a:t>
            </a:r>
          </a:p>
          <a:p>
            <a:r>
              <a:rPr lang="en-US" sz="1200" dirty="0">
                <a:latin typeface="Courier New" pitchFamily="49" charset="0"/>
              </a:rPr>
              <a:t>         thrust                  1230600 </a:t>
            </a:r>
            <a:r>
              <a:rPr lang="en-US" sz="1200" dirty="0" err="1">
                <a:latin typeface="Courier New" pitchFamily="49" charset="0"/>
              </a:rPr>
              <a:t>Nt</a:t>
            </a:r>
            <a:endParaRPr lang="en-US" sz="1200" dirty="0">
              <a:latin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</a:rPr>
              <a:t>         </a:t>
            </a:r>
            <a:r>
              <a:rPr lang="en-US" sz="1200" dirty="0" err="1">
                <a:latin typeface="Courier New" pitchFamily="49" charset="0"/>
              </a:rPr>
              <a:t>burn_time</a:t>
            </a:r>
            <a:r>
              <a:rPr lang="en-US" sz="1200" dirty="0">
                <a:latin typeface="Courier New" pitchFamily="49" charset="0"/>
              </a:rPr>
              <a:t>               76 sec</a:t>
            </a:r>
          </a:p>
          <a:p>
            <a:r>
              <a:rPr lang="en-US" sz="1200" dirty="0">
                <a:latin typeface="Courier New" pitchFamily="49" charset="0"/>
              </a:rPr>
              <a:t>      </a:t>
            </a:r>
            <a:r>
              <a:rPr lang="en-US" sz="1200" dirty="0" err="1">
                <a:latin typeface="Courier New" pitchFamily="49" charset="0"/>
              </a:rPr>
              <a:t>end_stage</a:t>
            </a:r>
            <a:endParaRPr lang="en-US" sz="1200" dirty="0">
              <a:latin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</a:rPr>
              <a:t>      stage 2</a:t>
            </a:r>
          </a:p>
          <a:p>
            <a:r>
              <a:rPr lang="en-US" sz="1200" dirty="0">
                <a:latin typeface="Courier New" pitchFamily="49" charset="0"/>
              </a:rPr>
              <a:t>         </a:t>
            </a:r>
            <a:r>
              <a:rPr lang="en-US" sz="1200" dirty="0" err="1">
                <a:latin typeface="Courier New" pitchFamily="49" charset="0"/>
              </a:rPr>
              <a:t>fuel_mass</a:t>
            </a:r>
            <a:r>
              <a:rPr lang="en-US" sz="1200" dirty="0">
                <a:latin typeface="Courier New" pitchFamily="49" charset="0"/>
              </a:rPr>
              <a:t>               8872.3 kg</a:t>
            </a:r>
          </a:p>
          <a:p>
            <a:r>
              <a:rPr lang="en-US" sz="1200" dirty="0">
                <a:latin typeface="Courier New" pitchFamily="49" charset="0"/>
              </a:rPr>
              <a:t>         </a:t>
            </a:r>
            <a:r>
              <a:rPr lang="en-US" sz="1200" dirty="0" err="1">
                <a:latin typeface="Courier New" pitchFamily="49" charset="0"/>
              </a:rPr>
              <a:t>total_mass</a:t>
            </a:r>
            <a:r>
              <a:rPr lang="en-US" sz="1200" dirty="0">
                <a:latin typeface="Courier New" pitchFamily="49" charset="0"/>
              </a:rPr>
              <a:t>              10233 kg</a:t>
            </a:r>
          </a:p>
          <a:p>
            <a:r>
              <a:rPr lang="en-US" sz="1200" dirty="0">
                <a:latin typeface="Courier New" pitchFamily="49" charset="0"/>
              </a:rPr>
              <a:t>         thrust                  529290 </a:t>
            </a:r>
            <a:r>
              <a:rPr lang="en-US" sz="1200" dirty="0" err="1">
                <a:latin typeface="Courier New" pitchFamily="49" charset="0"/>
              </a:rPr>
              <a:t>Nt</a:t>
            </a:r>
            <a:endParaRPr lang="en-US" sz="1200" dirty="0">
              <a:latin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</a:rPr>
              <a:t>         </a:t>
            </a:r>
            <a:r>
              <a:rPr lang="en-US" sz="1200" dirty="0" err="1">
                <a:latin typeface="Courier New" pitchFamily="49" charset="0"/>
              </a:rPr>
              <a:t>burn_time</a:t>
            </a:r>
            <a:r>
              <a:rPr lang="en-US" sz="1200" dirty="0">
                <a:latin typeface="Courier New" pitchFamily="49" charset="0"/>
              </a:rPr>
              <a:t>               59 sec</a:t>
            </a:r>
          </a:p>
          <a:p>
            <a:r>
              <a:rPr lang="en-US" sz="1200" dirty="0">
                <a:latin typeface="Courier New" pitchFamily="49" charset="0"/>
              </a:rPr>
              <a:t>      </a:t>
            </a:r>
            <a:r>
              <a:rPr lang="en-US" sz="1200" dirty="0" err="1">
                <a:latin typeface="Courier New" pitchFamily="49" charset="0"/>
              </a:rPr>
              <a:t>end_stage</a:t>
            </a:r>
            <a:endParaRPr lang="en-US" sz="1200" dirty="0">
              <a:latin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</a:rPr>
              <a:t>      stage 3</a:t>
            </a:r>
          </a:p>
          <a:p>
            <a:r>
              <a:rPr lang="en-US" sz="1200" dirty="0">
                <a:latin typeface="Courier New" pitchFamily="49" charset="0"/>
              </a:rPr>
              <a:t>         </a:t>
            </a:r>
            <a:r>
              <a:rPr lang="en-US" sz="1200" dirty="0" err="1">
                <a:latin typeface="Courier New" pitchFamily="49" charset="0"/>
              </a:rPr>
              <a:t>fuel_mass</a:t>
            </a:r>
            <a:r>
              <a:rPr lang="en-US" sz="1200" dirty="0">
                <a:latin typeface="Courier New" pitchFamily="49" charset="0"/>
              </a:rPr>
              <a:t>               3265.9 kg</a:t>
            </a:r>
          </a:p>
          <a:p>
            <a:r>
              <a:rPr lang="en-US" sz="1200" dirty="0">
                <a:latin typeface="Courier New" pitchFamily="49" charset="0"/>
              </a:rPr>
              <a:t>         </a:t>
            </a:r>
            <a:r>
              <a:rPr lang="en-US" sz="1200" dirty="0" err="1">
                <a:latin typeface="Courier New" pitchFamily="49" charset="0"/>
              </a:rPr>
              <a:t>total_mass</a:t>
            </a:r>
            <a:r>
              <a:rPr lang="en-US" sz="1200" dirty="0">
                <a:latin typeface="Courier New" pitchFamily="49" charset="0"/>
              </a:rPr>
              <a:t>              4209.3 kg         </a:t>
            </a:r>
          </a:p>
          <a:p>
            <a:r>
              <a:rPr lang="en-US" sz="1200" dirty="0">
                <a:latin typeface="Courier New" pitchFamily="49" charset="0"/>
              </a:rPr>
              <a:t>         thrust                  200140 </a:t>
            </a:r>
            <a:r>
              <a:rPr lang="en-US" sz="1200" dirty="0" err="1">
                <a:latin typeface="Courier New" pitchFamily="49" charset="0"/>
              </a:rPr>
              <a:t>Nt</a:t>
            </a:r>
            <a:endParaRPr lang="en-US" sz="1200" dirty="0">
              <a:latin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</a:rPr>
              <a:t>         </a:t>
            </a:r>
            <a:r>
              <a:rPr lang="en-US" sz="1200" dirty="0" err="1">
                <a:latin typeface="Courier New" pitchFamily="49" charset="0"/>
              </a:rPr>
              <a:t>burn_time</a:t>
            </a:r>
            <a:r>
              <a:rPr lang="en-US" sz="1200" dirty="0">
                <a:latin typeface="Courier New" pitchFamily="49" charset="0"/>
              </a:rPr>
              <a:t>               49 sec</a:t>
            </a:r>
          </a:p>
          <a:p>
            <a:r>
              <a:rPr lang="en-US" sz="1200" dirty="0">
                <a:latin typeface="Courier New" pitchFamily="49" charset="0"/>
              </a:rPr>
              <a:t>      </a:t>
            </a:r>
            <a:r>
              <a:rPr lang="en-US" sz="1200" dirty="0" err="1">
                <a:latin typeface="Courier New" pitchFamily="49" charset="0"/>
              </a:rPr>
              <a:t>end_stage</a:t>
            </a:r>
            <a:r>
              <a:rPr lang="en-US" sz="1200" dirty="0">
                <a:latin typeface="Courier New" pitchFamily="49" charset="0"/>
              </a:rPr>
              <a:t>      </a:t>
            </a:r>
          </a:p>
          <a:p>
            <a:r>
              <a:rPr lang="en-US" sz="1200" dirty="0">
                <a:latin typeface="Courier New" pitchFamily="49" charset="0"/>
              </a:rPr>
              <a:t>      </a:t>
            </a:r>
            <a:r>
              <a:rPr lang="en-US" sz="1200" dirty="0" err="1">
                <a:latin typeface="Courier New" pitchFamily="49" charset="0"/>
              </a:rPr>
              <a:t>drag_coeff</a:t>
            </a:r>
            <a:r>
              <a:rPr lang="en-US" sz="1200" dirty="0">
                <a:latin typeface="Courier New" pitchFamily="49" charset="0"/>
              </a:rPr>
              <a:t>                 0.4</a:t>
            </a:r>
          </a:p>
          <a:p>
            <a:r>
              <a:rPr lang="en-US" sz="1200" dirty="0">
                <a:latin typeface="Courier New" pitchFamily="49" charset="0"/>
              </a:rPr>
              <a:t>      </a:t>
            </a:r>
            <a:r>
              <a:rPr lang="en-US" sz="1200" dirty="0" err="1">
                <a:latin typeface="Courier New" pitchFamily="49" charset="0"/>
              </a:rPr>
              <a:t>effective_area</a:t>
            </a:r>
            <a:r>
              <a:rPr lang="en-US" sz="1200" dirty="0">
                <a:latin typeface="Courier New" pitchFamily="49" charset="0"/>
              </a:rPr>
              <a:t>             2.986 meters^2</a:t>
            </a:r>
          </a:p>
          <a:p>
            <a:r>
              <a:rPr lang="en-US" sz="1200" dirty="0">
                <a:latin typeface="Courier New" pitchFamily="49" charset="0"/>
              </a:rPr>
              <a:t>      </a:t>
            </a:r>
            <a:r>
              <a:rPr lang="en-US" sz="1200" dirty="0" err="1">
                <a:latin typeface="Courier New" pitchFamily="49" charset="0"/>
              </a:rPr>
              <a:t>mass_payload</a:t>
            </a:r>
            <a:r>
              <a:rPr lang="en-US" sz="1200" dirty="0">
                <a:latin typeface="Courier New" pitchFamily="49" charset="0"/>
              </a:rPr>
              <a:t>               900 kg</a:t>
            </a:r>
          </a:p>
          <a:p>
            <a:r>
              <a:rPr lang="en-US" sz="1200" dirty="0">
                <a:latin typeface="Courier New" pitchFamily="49" charset="0"/>
              </a:rPr>
              <a:t>      </a:t>
            </a:r>
            <a:r>
              <a:rPr lang="en-US" sz="1200" dirty="0" err="1">
                <a:latin typeface="Courier New" pitchFamily="49" charset="0"/>
              </a:rPr>
              <a:t>maxq</a:t>
            </a:r>
            <a:r>
              <a:rPr lang="en-US" sz="1200" dirty="0">
                <a:latin typeface="Courier New" pitchFamily="49" charset="0"/>
              </a:rPr>
              <a:t>                       650   // </a:t>
            </a:r>
            <a:r>
              <a:rPr lang="en-US" sz="1200" dirty="0" err="1">
                <a:latin typeface="Courier New" pitchFamily="49" charset="0"/>
              </a:rPr>
              <a:t>lb</a:t>
            </a:r>
            <a:r>
              <a:rPr lang="en-US" sz="1200" dirty="0">
                <a:latin typeface="Courier New" pitchFamily="49" charset="0"/>
              </a:rPr>
              <a:t>/ft^2</a:t>
            </a:r>
          </a:p>
          <a:p>
            <a:r>
              <a:rPr lang="en-US" sz="1200" dirty="0">
                <a:latin typeface="Courier New" pitchFamily="49" charset="0"/>
              </a:rPr>
              <a:t>      </a:t>
            </a:r>
            <a:r>
              <a:rPr lang="en-US" sz="1200" dirty="0" err="1">
                <a:latin typeface="Courier New" pitchFamily="49" charset="0"/>
              </a:rPr>
              <a:t>pitch_interval</a:t>
            </a:r>
            <a:r>
              <a:rPr lang="en-US" sz="1200" dirty="0">
                <a:latin typeface="Courier New" pitchFamily="49" charset="0"/>
              </a:rPr>
              <a:t>             35 sec</a:t>
            </a:r>
          </a:p>
          <a:p>
            <a:r>
              <a:rPr lang="en-US" sz="1200" dirty="0">
                <a:latin typeface="Courier New" pitchFamily="49" charset="0"/>
              </a:rPr>
              <a:t>      </a:t>
            </a:r>
            <a:r>
              <a:rPr lang="en-US" sz="1200" dirty="0" err="1">
                <a:latin typeface="Courier New" pitchFamily="49" charset="0"/>
              </a:rPr>
              <a:t>vertical_time</a:t>
            </a:r>
            <a:r>
              <a:rPr lang="en-US" sz="1200" dirty="0">
                <a:latin typeface="Courier New" pitchFamily="49" charset="0"/>
              </a:rPr>
              <a:t>              10 sec      </a:t>
            </a:r>
          </a:p>
          <a:p>
            <a:r>
              <a:rPr lang="en-US" sz="1200" dirty="0">
                <a:latin typeface="Courier New" pitchFamily="49" charset="0"/>
              </a:rPr>
              <a:t>   </a:t>
            </a:r>
            <a:r>
              <a:rPr lang="en-US" sz="1200" dirty="0" err="1">
                <a:latin typeface="Courier New" pitchFamily="49" charset="0"/>
              </a:rPr>
              <a:t>end_mover</a:t>
            </a:r>
            <a:endParaRPr lang="en-US" sz="1200" dirty="0">
              <a:latin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38600" y="1873405"/>
            <a:ext cx="4343400" cy="758283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38600" y="2975517"/>
            <a:ext cx="4343400" cy="758283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38600" y="4088781"/>
            <a:ext cx="4343400" cy="758283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" y="3048000"/>
            <a:ext cx="3204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latin typeface="Arial" pitchFamily="34" charset="0"/>
              <a:cs typeface="Arial" pitchFamily="34" charset="0"/>
            </a:endParaRPr>
          </a:p>
          <a:p>
            <a:endParaRPr lang="en-US" sz="1200" dirty="0">
              <a:latin typeface="Arial" pitchFamily="34" charset="0"/>
              <a:cs typeface="Arial" pitchFamily="34" charset="0"/>
            </a:endParaRP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Processed by method</a:t>
            </a:r>
          </a:p>
          <a:p>
            <a:r>
              <a:rPr lang="en-US" sz="1200" dirty="0" err="1">
                <a:solidFill>
                  <a:srgbClr val="F07C03"/>
                </a:solidFill>
                <a:latin typeface="Arial" pitchFamily="34" charset="0"/>
                <a:cs typeface="Arial" pitchFamily="34" charset="0"/>
              </a:rPr>
              <a:t>MATLABBallisticMover</a:t>
            </a:r>
            <a:r>
              <a:rPr lang="en-US" sz="1200" dirty="0">
                <a:solidFill>
                  <a:srgbClr val="F07C03"/>
                </a:solidFill>
                <a:latin typeface="Arial" pitchFamily="34" charset="0"/>
                <a:cs typeface="Arial" pitchFamily="34" charset="0"/>
              </a:rPr>
              <a:t>::Stage::</a:t>
            </a:r>
            <a:r>
              <a:rPr lang="en-US" sz="1200" dirty="0" err="1">
                <a:solidFill>
                  <a:srgbClr val="F07C03"/>
                </a:solidFill>
                <a:latin typeface="Arial" pitchFamily="34" charset="0"/>
                <a:cs typeface="Arial" pitchFamily="34" charset="0"/>
              </a:rPr>
              <a:t>ProcessInput</a:t>
            </a:r>
            <a:endParaRPr lang="en-US" sz="1200" dirty="0">
              <a:solidFill>
                <a:srgbClr val="F07C03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810000" y="2209800"/>
            <a:ext cx="228600" cy="0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810000" y="3352800"/>
            <a:ext cx="228600" cy="0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810000" y="4495800"/>
            <a:ext cx="228600" cy="0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810000" y="2209800"/>
            <a:ext cx="0" cy="2286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200400" y="4114800"/>
            <a:ext cx="609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45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(1/4)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906966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/>
              <a:t>Incorporate a MATLAB®-compiled C++ shared library into mover project</a:t>
            </a:r>
          </a:p>
          <a:p>
            <a:r>
              <a:rPr lang="en-US" b="0" dirty="0"/>
              <a:t>Use the MATLAB® Compiler Runtime (MCR), which is a standalone set of shared libraries supplied by MATLAB®, to enable the execution of the compiled M-files with the C++ mover project</a:t>
            </a:r>
          </a:p>
          <a:p>
            <a:r>
              <a:rPr lang="en-US" b="0" dirty="0"/>
              <a:t>Installing MATLAB® Compiler Runtime (MCR) </a:t>
            </a:r>
          </a:p>
          <a:p>
            <a:pPr lvl="1"/>
            <a:r>
              <a:rPr lang="en-US" sz="1800" b="0" dirty="0"/>
              <a:t>The MCR needs to be installed on the target machine that you want to run on if you do not have MATLAB® installed </a:t>
            </a:r>
          </a:p>
          <a:p>
            <a:pPr lvl="1"/>
            <a:r>
              <a:rPr lang="en-US" sz="1800" b="0" dirty="0"/>
              <a:t>You only have to install the MCR once</a:t>
            </a:r>
          </a:p>
          <a:p>
            <a:pPr lvl="1"/>
            <a:r>
              <a:rPr lang="en-US" b="0" dirty="0"/>
              <a:t>You Must Restart Your Computer After Installing MCR</a:t>
            </a:r>
          </a:p>
          <a:p>
            <a:pPr lvl="1"/>
            <a:r>
              <a:rPr lang="en-US" sz="1800" b="0" dirty="0"/>
              <a:t>The MCR is specific to each version of MATLAB® so ensure that when giving or receiving MATLAB®-compiled shared libraries that a correct version of the MCR is supplied (MCRInstaller.exe)</a:t>
            </a:r>
          </a:p>
          <a:p>
            <a:pPr lvl="1"/>
            <a:r>
              <a:rPr lang="en-US" sz="1800" b="0" dirty="0"/>
              <a:t>Installation of the MCR is relatively straightforward under Microsoft® Windows</a:t>
            </a:r>
          </a:p>
          <a:p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978373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(2/4)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600203"/>
            <a:ext cx="8077200" cy="4525963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>
            <a:lvl1pPr marL="480460" indent="-253987" algn="l" defTabSz="1191624" rtl="0" eaLnBrk="1" latinLnBrk="0" hangingPunct="1">
              <a:lnSpc>
                <a:spcPct val="12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719631" algn="l"/>
              </a:tabLst>
              <a:defRPr sz="24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90551" indent="-380982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92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49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306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35263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Open CMake GUI</a:t>
            </a:r>
          </a:p>
          <a:p>
            <a:r>
              <a:rPr lang="en-US" b="0" dirty="0"/>
              <a:t>Check </a:t>
            </a:r>
            <a:r>
              <a:rPr lang="en-US" dirty="0" err="1"/>
              <a:t>BUILD_WITH_mover_exercise</a:t>
            </a:r>
            <a:endParaRPr lang="en-US" b="0" dirty="0"/>
          </a:p>
          <a:p>
            <a:r>
              <a:rPr lang="en-US" b="0" dirty="0"/>
              <a:t>Press “Configure”</a:t>
            </a:r>
          </a:p>
          <a:p>
            <a:pPr lvl="1"/>
            <a:r>
              <a:rPr lang="en-US" sz="2400" b="0" dirty="0"/>
              <a:t>(Respond to any prompts asking for a compiler)</a:t>
            </a:r>
          </a:p>
          <a:p>
            <a:r>
              <a:rPr lang="en-US" b="0" dirty="0"/>
              <a:t>Make sure the options for </a:t>
            </a:r>
            <a:r>
              <a:rPr lang="en-US" dirty="0"/>
              <a:t>MCR_INCLUDE_LOCATION</a:t>
            </a:r>
            <a:r>
              <a:rPr lang="en-US" b="0" dirty="0"/>
              <a:t> and </a:t>
            </a:r>
            <a:r>
              <a:rPr lang="en-US" dirty="0"/>
              <a:t>MCR_LIBRARY_LOCATION</a:t>
            </a:r>
            <a:r>
              <a:rPr lang="en-US" b="0" dirty="0"/>
              <a:t> correctly refer to the &lt;</a:t>
            </a:r>
            <a:r>
              <a:rPr lang="en-US" b="0" i="1" dirty="0"/>
              <a:t>MCR install folder</a:t>
            </a:r>
            <a:r>
              <a:rPr lang="en-US" b="0" dirty="0"/>
              <a:t>&gt;</a:t>
            </a:r>
          </a:p>
          <a:p>
            <a:r>
              <a:rPr lang="en-US" b="0" dirty="0"/>
              <a:t>Press “Generate”</a:t>
            </a:r>
          </a:p>
          <a:p>
            <a:pPr lvl="2"/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95169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(3/4)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/>
              <a:t>If Visual Studio is already open:</a:t>
            </a:r>
          </a:p>
          <a:p>
            <a:pPr lvl="1"/>
            <a:r>
              <a:rPr lang="en-US" b="0" dirty="0"/>
              <a:t>Navigate to it and select Reload All when prompted.</a:t>
            </a:r>
          </a:p>
          <a:p>
            <a:pPr marL="347663" lvl="1" indent="0">
              <a:buNone/>
            </a:pPr>
            <a:endParaRPr lang="en-US" b="0" dirty="0"/>
          </a:p>
          <a:p>
            <a:pPr marL="347663" lvl="1" indent="0">
              <a:buNone/>
            </a:pPr>
            <a:endParaRPr lang="en-US" dirty="0"/>
          </a:p>
          <a:p>
            <a:pPr marL="347663" lvl="1" indent="0">
              <a:buNone/>
            </a:pPr>
            <a:endParaRPr lang="en-US" b="0" dirty="0"/>
          </a:p>
          <a:p>
            <a:pPr marL="347663" lvl="1" indent="0">
              <a:buNone/>
            </a:pPr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r>
              <a:rPr lang="en-US" b="0" dirty="0"/>
              <a:t>Alternatively, open the solution file </a:t>
            </a:r>
            <a:r>
              <a:rPr lang="en-US" dirty="0"/>
              <a:t>afsim.sln </a:t>
            </a:r>
            <a:r>
              <a:rPr lang="en-US" b="0" dirty="0"/>
              <a:t>by</a:t>
            </a:r>
            <a:r>
              <a:rPr lang="en-US" dirty="0"/>
              <a:t>:</a:t>
            </a:r>
          </a:p>
          <a:p>
            <a:pPr lvl="1"/>
            <a:r>
              <a:rPr lang="en-US" b="0" dirty="0"/>
              <a:t>Opening from </a:t>
            </a:r>
            <a:r>
              <a:rPr lang="en-US" dirty="0"/>
              <a:t>labs\build</a:t>
            </a:r>
          </a:p>
          <a:p>
            <a:pPr lvl="1"/>
            <a:r>
              <a:rPr lang="en-US" b="0" dirty="0"/>
              <a:t>Clicking</a:t>
            </a:r>
            <a:r>
              <a:rPr lang="en-US" dirty="0"/>
              <a:t> </a:t>
            </a:r>
            <a:r>
              <a:rPr lang="en-US" b="0" dirty="0"/>
              <a:t>“Open Project” from CMake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2667000"/>
            <a:ext cx="5505450" cy="185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92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(4/4)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This project uses the following source files:</a:t>
            </a:r>
          </a:p>
          <a:p>
            <a:pPr lvl="1"/>
            <a:r>
              <a:rPr lang="en-US" dirty="0"/>
              <a:t>MoverPluginRegistration.cpp</a:t>
            </a:r>
          </a:p>
          <a:p>
            <a:pPr lvl="1"/>
            <a:r>
              <a:rPr lang="en-US" dirty="0"/>
              <a:t>MATLABBallisticMover.hpp </a:t>
            </a:r>
          </a:p>
          <a:p>
            <a:pPr lvl="1"/>
            <a:r>
              <a:rPr lang="en-US" dirty="0"/>
              <a:t>MATLABBallisticMover.cpp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85900" y="5811747"/>
            <a:ext cx="6172200" cy="52705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339966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solidFill>
                  <a:srgbClr val="000000"/>
                </a:solidFill>
              </a:rPr>
              <a:t>Note that many solutions are possible; we have provided a solution in order to complete our training exercise in a short time period.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52946" r="5400"/>
          <a:stretch/>
        </p:blipFill>
        <p:spPr>
          <a:xfrm>
            <a:off x="5715000" y="2582026"/>
            <a:ext cx="2586038" cy="243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47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Utilized by this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309817"/>
            <a:ext cx="9067800" cy="4816350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/>
              <a:t>This exercise utilizes the following classes:</a:t>
            </a:r>
          </a:p>
          <a:p>
            <a:pPr lvl="1"/>
            <a:r>
              <a:rPr lang="en-US" b="0" dirty="0"/>
              <a:t>class </a:t>
            </a:r>
            <a:r>
              <a:rPr lang="en-US" dirty="0" err="1"/>
              <a:t>MATLABBallisticMover</a:t>
            </a:r>
            <a:r>
              <a:rPr lang="en-US" b="0" dirty="0"/>
              <a:t> : public </a:t>
            </a:r>
            <a:r>
              <a:rPr lang="en-US" dirty="0" err="1"/>
              <a:t>WsfMover</a:t>
            </a:r>
            <a:endParaRPr lang="en-US" dirty="0"/>
          </a:p>
          <a:p>
            <a:pPr lvl="2"/>
            <a:r>
              <a:rPr lang="en-US" b="0" dirty="0"/>
              <a:t>Creates a new type of mover</a:t>
            </a:r>
            <a:endParaRPr lang="en-US" dirty="0"/>
          </a:p>
          <a:p>
            <a:pPr lvl="2"/>
            <a:r>
              <a:rPr lang="en-US" b="0" dirty="0"/>
              <a:t>Maintains many variables related to MATLAB</a:t>
            </a:r>
          </a:p>
          <a:p>
            <a:pPr lvl="2"/>
            <a:r>
              <a:rPr lang="en-US" b="0" dirty="0"/>
              <a:t>Maintains many variables related to the mover</a:t>
            </a:r>
          </a:p>
          <a:p>
            <a:pPr lvl="1"/>
            <a:r>
              <a:rPr lang="en-US" b="0" dirty="0"/>
              <a:t>class </a:t>
            </a:r>
            <a:r>
              <a:rPr lang="en-US" dirty="0"/>
              <a:t>Stage</a:t>
            </a:r>
          </a:p>
          <a:p>
            <a:pPr lvl="2"/>
            <a:r>
              <a:rPr lang="en-US" b="0" dirty="0"/>
              <a:t>Internal to </a:t>
            </a:r>
            <a:r>
              <a:rPr lang="en-US" b="0" dirty="0" err="1"/>
              <a:t>MATLABBallisticMover</a:t>
            </a:r>
            <a:endParaRPr lang="en-US" b="0" dirty="0"/>
          </a:p>
          <a:p>
            <a:pPr lvl="2"/>
            <a:r>
              <a:rPr lang="en-US" b="0" dirty="0"/>
              <a:t>Represents one stage in a (potentially) multi-stage vehicle</a:t>
            </a:r>
            <a:endParaRPr lang="en-US" dirty="0"/>
          </a:p>
          <a:p>
            <a:pPr lvl="2"/>
            <a:r>
              <a:rPr lang="en-US" b="0" dirty="0"/>
              <a:t>Maintains </a:t>
            </a:r>
            <a:r>
              <a:rPr lang="en-US" b="0" dirty="0" err="1"/>
              <a:t>FuelMass</a:t>
            </a:r>
            <a:r>
              <a:rPr lang="en-US" b="0" dirty="0"/>
              <a:t>, </a:t>
            </a:r>
            <a:r>
              <a:rPr lang="en-US" b="0" dirty="0" err="1"/>
              <a:t>TotalMass</a:t>
            </a:r>
            <a:r>
              <a:rPr lang="en-US" b="0" dirty="0"/>
              <a:t>, Thrust, and </a:t>
            </a:r>
            <a:r>
              <a:rPr lang="en-US" b="0" dirty="0" err="1"/>
              <a:t>ThrustDuration</a:t>
            </a:r>
            <a:r>
              <a:rPr lang="en-US" b="0" dirty="0"/>
              <a:t> of the stage</a:t>
            </a:r>
          </a:p>
          <a:p>
            <a:pPr lvl="1"/>
            <a:r>
              <a:rPr lang="en-US" b="0" dirty="0"/>
              <a:t>class </a:t>
            </a:r>
            <a:r>
              <a:rPr lang="en-US" dirty="0" err="1"/>
              <a:t>RegisterMATLAB_BallisticMover</a:t>
            </a:r>
            <a:r>
              <a:rPr lang="en-US" b="0" dirty="0"/>
              <a:t> : public </a:t>
            </a:r>
            <a:r>
              <a:rPr lang="en-US" dirty="0" err="1"/>
              <a:t>WsfApplicationExtension</a:t>
            </a:r>
            <a:endParaRPr lang="en-US" dirty="0"/>
          </a:p>
          <a:p>
            <a:pPr lvl="2"/>
            <a:r>
              <a:rPr lang="en-US" b="0" dirty="0"/>
              <a:t>This class is registered with the Standard Application as an Application extension</a:t>
            </a:r>
          </a:p>
          <a:p>
            <a:pPr lvl="2"/>
            <a:r>
              <a:rPr lang="en-US" b="0" dirty="0"/>
              <a:t>Overrides the </a:t>
            </a:r>
            <a:r>
              <a:rPr lang="en-US" dirty="0" err="1"/>
              <a:t>ScenarioCreated</a:t>
            </a:r>
            <a:r>
              <a:rPr lang="en-US" b="0" dirty="0"/>
              <a:t> which adds the </a:t>
            </a:r>
            <a:r>
              <a:rPr lang="en-US" dirty="0"/>
              <a:t>MATLAB_BALLISTIC_MOVER </a:t>
            </a:r>
            <a:r>
              <a:rPr lang="en-US" b="0" dirty="0"/>
              <a:t>as a new mover type (after the scenario has been created by </a:t>
            </a:r>
            <a:r>
              <a:rPr lang="en-US" dirty="0"/>
              <a:t>mission</a:t>
            </a:r>
            <a:r>
              <a:rPr lang="en-US" b="0" dirty="0"/>
              <a:t>/</a:t>
            </a:r>
            <a:r>
              <a:rPr lang="en-US" dirty="0"/>
              <a:t>warlock</a:t>
            </a:r>
            <a:r>
              <a:rPr lang="en-US" b="0" dirty="0"/>
              <a:t>)</a:t>
            </a:r>
          </a:p>
          <a:p>
            <a:pPr marL="609569" lvl="1" indent="0"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0215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Acronyms and Definitions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1358900"/>
            <a:ext cx="5181600" cy="4876800"/>
          </a:xfrm>
          <a:prstGeom prst="rect">
            <a:avLst/>
          </a:prstGeom>
        </p:spPr>
        <p:txBody>
          <a:bodyPr/>
          <a:lstStyle>
            <a:lvl1pPr marL="457177" indent="-457177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51" indent="-380982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2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49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06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63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AFSIM - Advanced Framework for Simulation, Integration, and Modeling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AGL – Above Ground Level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DIS – Distributed Interactive Simulation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DTED – Digital Terrain Elevation Data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EO/IR – Electro-Optical/Infra-Red</a:t>
            </a:r>
            <a:r>
              <a:rPr lang="en-US" sz="1200" b="1" dirty="0"/>
              <a:t> </a:t>
            </a:r>
            <a:endParaRPr lang="en-US" sz="1200" dirty="0"/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ESM – Electronic Support Measure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FOV – Field Of View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GUI – Graphical User Interface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HLA – High Level Architecture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IEEE – Institute of Electrical &amp; Electronics Engineers, Inc.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JTIDS – Joint Tactical Information Distribution System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MSL – Mean Sea Level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PDU – Protocol Data Unit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RCS – Radar Cross Section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SAM – Surface-to-Air Missile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</a:pPr>
            <a:r>
              <a:rPr lang="en-US" sz="1200" dirty="0"/>
              <a:t>SAR – Synthetic Aperture Radar 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</a:pPr>
            <a:r>
              <a:rPr lang="en-US" sz="1200" dirty="0"/>
              <a:t>VESPA – Visual Environment for Scenario Preparation and Analysis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</a:pPr>
            <a:r>
              <a:rPr lang="en-US" sz="1200" dirty="0"/>
              <a:t>WKF – Warlock Framework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</a:pPr>
            <a:r>
              <a:rPr lang="en-US" sz="1200" dirty="0"/>
              <a:t>WSF – World Simulation Framework</a:t>
            </a:r>
          </a:p>
          <a:p>
            <a:endParaRPr lang="en-US" sz="1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867400" y="1358900"/>
            <a:ext cx="2971800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" tIns="9144" rIns="9144" bIns="9144" numCol="1" anchor="t" anchorCtr="0" compatLnSpc="1">
            <a:prstTxWarp prst="textNoShape">
              <a:avLst/>
            </a:prstTxWarp>
          </a:bodyPr>
          <a:lstStyle/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/>
              <a:t>dB - decibels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 err="1"/>
              <a:t>dBsm</a:t>
            </a:r>
            <a:r>
              <a:rPr lang="en-US" sz="1200" kern="0" dirty="0"/>
              <a:t> – decibel square meters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/>
              <a:t>deg – degrees 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/>
              <a:t>ft – feet 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/>
              <a:t>GHz– </a:t>
            </a:r>
            <a:r>
              <a:rPr lang="en-US" sz="1200" kern="0" dirty="0" err="1"/>
              <a:t>GigaHertz</a:t>
            </a:r>
            <a:endParaRPr lang="en-US" sz="1200" kern="0" dirty="0"/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 err="1"/>
              <a:t>kts</a:t>
            </a:r>
            <a:r>
              <a:rPr lang="en-US" sz="1200" kern="0" dirty="0"/>
              <a:t> – knots 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/>
              <a:t>m - meters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/>
              <a:t>m^2 – square meters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/>
              <a:t>mw – megawatts 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/>
              <a:t>nm – nautical miles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/>
              <a:t>s – seconds</a:t>
            </a:r>
          </a:p>
          <a:p>
            <a:pPr marL="169863" marR="0" lvl="0" indent="-169863" algn="l" defTabSz="1020763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9A6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363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Mover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0155"/>
            <a:ext cx="8229600" cy="4886011"/>
          </a:xfrm>
        </p:spPr>
        <p:txBody>
          <a:bodyPr>
            <a:normAutofit/>
          </a:bodyPr>
          <a:lstStyle/>
          <a:p>
            <a:r>
              <a:rPr lang="en-US" b="0" dirty="0"/>
              <a:t>Exercise 1</a:t>
            </a:r>
          </a:p>
          <a:p>
            <a:pPr lvl="1"/>
            <a:r>
              <a:rPr lang="en-US" b="0" dirty="0"/>
              <a:t>Complete registration of application extension</a:t>
            </a:r>
          </a:p>
          <a:p>
            <a:pPr lvl="1"/>
            <a:r>
              <a:rPr lang="en-US" b="0" dirty="0"/>
              <a:t>Initialize and Terminate the MATLAB library </a:t>
            </a:r>
          </a:p>
          <a:p>
            <a:r>
              <a:rPr lang="en-US" b="0" dirty="0"/>
              <a:t>Exercise 2</a:t>
            </a:r>
          </a:p>
          <a:p>
            <a:pPr lvl="1"/>
            <a:r>
              <a:rPr lang="en-US" b="0" dirty="0"/>
              <a:t>Complete the implementations of </a:t>
            </a:r>
            <a:r>
              <a:rPr lang="en-US" b="0" dirty="0" err="1"/>
              <a:t>ProcessInput</a:t>
            </a:r>
            <a:r>
              <a:rPr lang="en-US" b="0" dirty="0"/>
              <a:t>, Initialize, Update, and </a:t>
            </a:r>
            <a:r>
              <a:rPr lang="en-US" b="0" dirty="0" err="1"/>
              <a:t>UpdatePlatform</a:t>
            </a:r>
            <a:r>
              <a:rPr lang="en-US" b="0" dirty="0"/>
              <a:t> for </a:t>
            </a:r>
            <a:r>
              <a:rPr lang="en-US" b="0" dirty="0" err="1"/>
              <a:t>MATLABBallisticMover</a:t>
            </a:r>
            <a:r>
              <a:rPr lang="en-US" b="0" dirty="0"/>
              <a:t> </a:t>
            </a:r>
          </a:p>
          <a:p>
            <a:r>
              <a:rPr lang="en-US" b="0" dirty="0"/>
              <a:t>Exercise 3 (optional)</a:t>
            </a:r>
          </a:p>
          <a:p>
            <a:pPr lvl="1"/>
            <a:r>
              <a:rPr lang="en-US" b="0" dirty="0"/>
              <a:t>Create and Deploy the MATLAB library file</a:t>
            </a:r>
          </a:p>
        </p:txBody>
      </p:sp>
    </p:spTree>
    <p:extLst>
      <p:ext uri="{BB962C8B-B14F-4D97-AF65-F5344CB8AC3E}">
        <p14:creationId xmlns:p14="http://schemas.microsoft.com/office/powerpoint/2010/main" val="3277270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Register the Application Extension</a:t>
            </a:r>
          </a:p>
          <a:p>
            <a:r>
              <a:rPr lang="en-US" b="0" dirty="0"/>
              <a:t>Initialize the MATLAB shared library when the scenario has been created</a:t>
            </a:r>
          </a:p>
          <a:p>
            <a:r>
              <a:rPr lang="en-US" b="0" dirty="0"/>
              <a:t>Terminate the MATLAB shared library when </a:t>
            </a:r>
            <a:r>
              <a:rPr lang="en-US" dirty="0"/>
              <a:t>AFSIM</a:t>
            </a:r>
            <a:r>
              <a:rPr lang="en-US" b="0" dirty="0"/>
              <a:t> terminates</a:t>
            </a:r>
          </a:p>
          <a:p>
            <a:r>
              <a:rPr lang="en-US" b="0" dirty="0"/>
              <a:t>Add a new mover type to the scenario of type </a:t>
            </a:r>
            <a:r>
              <a:rPr lang="en-US" b="0" dirty="0" err="1"/>
              <a:t>MATLABBallisticMover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528918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2741" y="3667874"/>
            <a:ext cx="8595493" cy="2726748"/>
          </a:xfrm>
        </p:spPr>
        <p:txBody>
          <a:bodyPr>
            <a:normAutofit fontScale="85000" lnSpcReduction="10000"/>
          </a:bodyPr>
          <a:lstStyle/>
          <a:p>
            <a:r>
              <a:rPr lang="en-US" b="0" dirty="0"/>
              <a:t>All </a:t>
            </a:r>
            <a:r>
              <a:rPr lang="en-US" dirty="0"/>
              <a:t>AFSIM</a:t>
            </a:r>
            <a:r>
              <a:rPr lang="en-US" b="0" dirty="0"/>
              <a:t> extensions must derive from </a:t>
            </a:r>
            <a:r>
              <a:rPr lang="en-US" dirty="0" err="1"/>
              <a:t>WsfExtension</a:t>
            </a:r>
            <a:r>
              <a:rPr lang="en-US" b="0" dirty="0"/>
              <a:t>:</a:t>
            </a:r>
          </a:p>
          <a:p>
            <a:pPr lvl="1"/>
            <a:r>
              <a:rPr lang="en-US" b="0" dirty="0"/>
              <a:t>Three predefined extension classes already exist (can be inherited from)</a:t>
            </a:r>
          </a:p>
          <a:p>
            <a:pPr lvl="2"/>
            <a:r>
              <a:rPr lang="en-US" dirty="0" err="1"/>
              <a:t>WsfScenarioExtension</a:t>
            </a:r>
            <a:r>
              <a:rPr lang="en-US" b="0" dirty="0"/>
              <a:t> – extensions that will provide new scenario commands (requiring a new </a:t>
            </a:r>
            <a:r>
              <a:rPr lang="en-US" dirty="0" err="1"/>
              <a:t>ProcessInput</a:t>
            </a:r>
            <a:r>
              <a:rPr lang="en-US" b="0" dirty="0"/>
              <a:t> for those commands) will need to inherit this class</a:t>
            </a:r>
          </a:p>
          <a:p>
            <a:pPr lvl="2"/>
            <a:r>
              <a:rPr lang="en-US" dirty="0" err="1"/>
              <a:t>WsfSimulationExtension</a:t>
            </a:r>
            <a:r>
              <a:rPr lang="en-US" b="0" dirty="0"/>
              <a:t> – extensions that will access the simulation will need to inherit this class</a:t>
            </a:r>
          </a:p>
          <a:p>
            <a:pPr lvl="2"/>
            <a:r>
              <a:rPr lang="en-US" dirty="0" err="1"/>
              <a:t>WsfApplicationExtension</a:t>
            </a:r>
            <a:r>
              <a:rPr lang="en-US" b="0" dirty="0"/>
              <a:t> – extensions that will create new script types, or will utilize a simulation extension or scenario extension, will need to inherit this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8427" y="1363046"/>
            <a:ext cx="1696948" cy="23630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WsfExtension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825" y="2125046"/>
            <a:ext cx="1695237" cy="23630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WsfSimulationExtension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9289" y="2125046"/>
            <a:ext cx="1696948" cy="23630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WsfScenarioExtension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9464" y="2119910"/>
            <a:ext cx="1693521" cy="23630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WsfApplicationExtension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45288" y="1359811"/>
            <a:ext cx="1702081" cy="236306"/>
          </a:xfrm>
          <a:prstGeom prst="rect">
            <a:avLst/>
          </a:prstGeom>
          <a:solidFill>
            <a:srgbClr val="AACDE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WsfScenario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90174" y="1359811"/>
            <a:ext cx="1695237" cy="236306"/>
          </a:xfrm>
          <a:prstGeom prst="rect">
            <a:avLst/>
          </a:prstGeom>
          <a:solidFill>
            <a:srgbClr val="AACDE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WsfSimulation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24384" y="1359811"/>
            <a:ext cx="1695237" cy="236306"/>
          </a:xfrm>
          <a:prstGeom prst="rect">
            <a:avLst/>
          </a:prstGeom>
          <a:solidFill>
            <a:srgbClr val="AACDE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WsfApplication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24384" y="1857155"/>
            <a:ext cx="1695237" cy="236306"/>
          </a:xfrm>
          <a:prstGeom prst="rect">
            <a:avLst/>
          </a:prstGeom>
          <a:solidFill>
            <a:srgbClr val="9999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WsfStandardApplication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756901" y="1599352"/>
            <a:ext cx="0" cy="270553"/>
          </a:xfrm>
          <a:prstGeom prst="straightConnector1">
            <a:avLst/>
          </a:prstGeom>
          <a:ln cap="flat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756479" y="1868497"/>
            <a:ext cx="1879745" cy="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0"/>
          </p:cNvCxnSpPr>
          <p:nvPr/>
        </p:nvCxnSpPr>
        <p:spPr>
          <a:xfrm flipH="1" flipV="1">
            <a:off x="877588" y="1869906"/>
            <a:ext cx="856" cy="255140"/>
          </a:xfrm>
          <a:prstGeom prst="straightConnector1">
            <a:avLst/>
          </a:prstGeom>
          <a:ln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756479" y="1875901"/>
            <a:ext cx="856" cy="255140"/>
          </a:xfrm>
          <a:prstGeom prst="straightConnector1">
            <a:avLst/>
          </a:prstGeom>
          <a:ln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4640525" y="1874185"/>
            <a:ext cx="856" cy="255140"/>
          </a:xfrm>
          <a:prstGeom prst="straightConnector1">
            <a:avLst/>
          </a:prstGeom>
          <a:ln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276695" y="1596117"/>
            <a:ext cx="0" cy="270553"/>
          </a:xfrm>
          <a:prstGeom prst="straightConnector1">
            <a:avLst/>
          </a:prstGeom>
          <a:ln cap="flat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0" y="1223318"/>
            <a:ext cx="9144000" cy="1255233"/>
          </a:xfrm>
          <a:prstGeom prst="roundRect">
            <a:avLst/>
          </a:prstGeom>
          <a:noFill/>
          <a:ln>
            <a:solidFill>
              <a:srgbClr val="CC00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85018" y="2206744"/>
            <a:ext cx="2613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Main application classes used </a:t>
            </a:r>
          </a:p>
          <a:p>
            <a:r>
              <a:rPr lang="en-US" sz="14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US" sz="1400" b="1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mission</a:t>
            </a:r>
            <a:r>
              <a:rPr lang="en-US" sz="14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1400" b="1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warlock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877161" y="1868041"/>
            <a:ext cx="1879318" cy="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86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AFSIM</a:t>
            </a:r>
            <a:r>
              <a:rPr lang="en-US" dirty="0"/>
              <a:t> Plugins &amp; Extensions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2741" y="3667874"/>
            <a:ext cx="8595493" cy="2726748"/>
          </a:xfrm>
        </p:spPr>
        <p:txBody>
          <a:bodyPr>
            <a:normAutofit fontScale="85000" lnSpcReduction="10000"/>
          </a:bodyPr>
          <a:lstStyle/>
          <a:p>
            <a:r>
              <a:rPr lang="en-US" b="0" dirty="0"/>
              <a:t>All </a:t>
            </a:r>
            <a:r>
              <a:rPr lang="en-US" dirty="0"/>
              <a:t>AFSIM</a:t>
            </a:r>
            <a:r>
              <a:rPr lang="en-US" b="0" dirty="0"/>
              <a:t> extensions must derive from </a:t>
            </a:r>
            <a:r>
              <a:rPr lang="en-US" dirty="0" err="1"/>
              <a:t>WsfExtension</a:t>
            </a:r>
            <a:r>
              <a:rPr lang="en-US" b="0" dirty="0"/>
              <a:t>:</a:t>
            </a:r>
          </a:p>
          <a:p>
            <a:pPr lvl="1"/>
            <a:r>
              <a:rPr lang="en-US" b="0" dirty="0"/>
              <a:t>Three predefined extension classes already exist (can be inherited from)</a:t>
            </a:r>
          </a:p>
          <a:p>
            <a:pPr lvl="2"/>
            <a:r>
              <a:rPr lang="en-US" dirty="0" err="1"/>
              <a:t>WsfScenarioExtension</a:t>
            </a:r>
            <a:r>
              <a:rPr lang="en-US" b="0" dirty="0"/>
              <a:t> – extensions that will provide new scenario commands (requiring a new </a:t>
            </a:r>
            <a:r>
              <a:rPr lang="en-US" dirty="0" err="1"/>
              <a:t>ProcessInput</a:t>
            </a:r>
            <a:r>
              <a:rPr lang="en-US" b="0" dirty="0"/>
              <a:t> for those commands) will need to inherit this class</a:t>
            </a:r>
          </a:p>
          <a:p>
            <a:pPr lvl="2"/>
            <a:r>
              <a:rPr lang="en-US" dirty="0" err="1"/>
              <a:t>WsfSimulationExtension</a:t>
            </a:r>
            <a:r>
              <a:rPr lang="en-US" b="0" dirty="0"/>
              <a:t> – extensions that will access the simulation will need to inherit this class</a:t>
            </a:r>
          </a:p>
          <a:p>
            <a:pPr lvl="2"/>
            <a:r>
              <a:rPr lang="en-US" dirty="0" err="1"/>
              <a:t>WsfApplicationExtension</a:t>
            </a:r>
            <a:r>
              <a:rPr lang="en-US" b="0" dirty="0"/>
              <a:t> – extensions that will create new script types, or will utilize a simulation extension or scenario extension, will need to inherit this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8427" y="1363046"/>
            <a:ext cx="1696948" cy="23630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WsfExtension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825" y="2125046"/>
            <a:ext cx="1695237" cy="23630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WsfSimulationExtension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9289" y="2125046"/>
            <a:ext cx="1696948" cy="23630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WsfScenarioExtension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9464" y="2119910"/>
            <a:ext cx="1693521" cy="23630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WsfApplicationExtension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45288" y="1359811"/>
            <a:ext cx="1702081" cy="236306"/>
          </a:xfrm>
          <a:prstGeom prst="rect">
            <a:avLst/>
          </a:prstGeom>
          <a:solidFill>
            <a:srgbClr val="AACDE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WsfScenario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90174" y="1359811"/>
            <a:ext cx="1695237" cy="236306"/>
          </a:xfrm>
          <a:prstGeom prst="rect">
            <a:avLst/>
          </a:prstGeom>
          <a:solidFill>
            <a:srgbClr val="AACDE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WsfSimulation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24384" y="1359811"/>
            <a:ext cx="1695237" cy="236306"/>
          </a:xfrm>
          <a:prstGeom prst="rect">
            <a:avLst/>
          </a:prstGeom>
          <a:solidFill>
            <a:srgbClr val="AACDE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WsfApplication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24384" y="1857155"/>
            <a:ext cx="1695237" cy="236306"/>
          </a:xfrm>
          <a:prstGeom prst="rect">
            <a:avLst/>
          </a:prstGeom>
          <a:solidFill>
            <a:srgbClr val="9999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WsfStandardApplication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756901" y="1599352"/>
            <a:ext cx="0" cy="270553"/>
          </a:xfrm>
          <a:prstGeom prst="straightConnector1">
            <a:avLst/>
          </a:prstGeom>
          <a:ln cap="flat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77588" y="1874185"/>
            <a:ext cx="3758636" cy="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0"/>
          </p:cNvCxnSpPr>
          <p:nvPr/>
        </p:nvCxnSpPr>
        <p:spPr>
          <a:xfrm flipH="1" flipV="1">
            <a:off x="877588" y="1869906"/>
            <a:ext cx="856" cy="255140"/>
          </a:xfrm>
          <a:prstGeom prst="straightConnector1">
            <a:avLst/>
          </a:prstGeom>
          <a:ln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756479" y="1875901"/>
            <a:ext cx="856" cy="255140"/>
          </a:xfrm>
          <a:prstGeom prst="straightConnector1">
            <a:avLst/>
          </a:prstGeom>
          <a:ln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4640525" y="1874185"/>
            <a:ext cx="856" cy="255140"/>
          </a:xfrm>
          <a:prstGeom prst="straightConnector1">
            <a:avLst/>
          </a:prstGeom>
          <a:ln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787748" y="2631704"/>
            <a:ext cx="1695237" cy="236306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RegisterMATLAB_BallisticMover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8276695" y="1596117"/>
            <a:ext cx="0" cy="270553"/>
          </a:xfrm>
          <a:prstGeom prst="straightConnector1">
            <a:avLst/>
          </a:prstGeom>
          <a:ln cap="flat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635366" y="2356216"/>
            <a:ext cx="0" cy="270553"/>
          </a:xfrm>
          <a:prstGeom prst="straightConnector1">
            <a:avLst/>
          </a:prstGeom>
          <a:ln cap="flat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0" y="1223318"/>
            <a:ext cx="9144000" cy="1255233"/>
          </a:xfrm>
          <a:prstGeom prst="roundRect">
            <a:avLst/>
          </a:prstGeom>
          <a:noFill/>
          <a:ln>
            <a:solidFill>
              <a:srgbClr val="CC00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85018" y="2206744"/>
            <a:ext cx="2613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Main application classes used </a:t>
            </a:r>
          </a:p>
          <a:p>
            <a:r>
              <a:rPr lang="en-US" sz="14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US" sz="1400" b="1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mission</a:t>
            </a:r>
            <a:r>
              <a:rPr lang="en-US" sz="14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1400" b="1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warlock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756479" y="2555310"/>
            <a:ext cx="3369002" cy="810360"/>
          </a:xfrm>
          <a:prstGeom prst="roundRect">
            <a:avLst/>
          </a:pr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924220" y="2842450"/>
            <a:ext cx="3201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Sets up the new Application Extension</a:t>
            </a:r>
          </a:p>
          <a:p>
            <a:r>
              <a:rPr lang="en-US" sz="1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classes to work with </a:t>
            </a:r>
            <a:r>
              <a:rPr lang="en-US" sz="1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AFSIM</a:t>
            </a:r>
          </a:p>
        </p:txBody>
      </p:sp>
    </p:spTree>
    <p:extLst>
      <p:ext uri="{BB962C8B-B14F-4D97-AF65-F5344CB8AC3E}">
        <p14:creationId xmlns:p14="http://schemas.microsoft.com/office/powerpoint/2010/main" val="975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2B2B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2B2B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72029"/>
            <a:ext cx="8610600" cy="5228771"/>
          </a:xfrm>
        </p:spPr>
        <p:txBody>
          <a:bodyPr>
            <a:normAutofit/>
          </a:bodyPr>
          <a:lstStyle/>
          <a:p>
            <a:r>
              <a:rPr lang="en-US" b="0" dirty="0"/>
              <a:t>Applications, Scenarios, and Simulations can all be “Extended”</a:t>
            </a:r>
          </a:p>
          <a:p>
            <a:pPr lvl="1"/>
            <a:r>
              <a:rPr lang="en-US" dirty="0"/>
              <a:t>Application</a:t>
            </a:r>
            <a:r>
              <a:rPr lang="en-US" b="0" dirty="0"/>
              <a:t> Extensions are owned by the </a:t>
            </a:r>
            <a:r>
              <a:rPr lang="en-US" dirty="0"/>
              <a:t>Application</a:t>
            </a:r>
          </a:p>
          <a:p>
            <a:pPr lvl="2"/>
            <a:r>
              <a:rPr lang="en-US" sz="1600" b="0" dirty="0"/>
              <a:t>Represent optional capabilities that can be added to an application. </a:t>
            </a:r>
          </a:p>
          <a:p>
            <a:pPr lvl="2"/>
            <a:r>
              <a:rPr lang="en-US" sz="1600" b="0" dirty="0"/>
              <a:t>Used if you need new script types (sensors, weapons, components, movers)</a:t>
            </a:r>
          </a:p>
          <a:p>
            <a:pPr lvl="2"/>
            <a:r>
              <a:rPr lang="en-US" sz="1600" b="0" dirty="0">
                <a:solidFill>
                  <a:srgbClr val="0000CC"/>
                </a:solidFill>
              </a:rPr>
              <a:t>This is the entry point to registering all extensions </a:t>
            </a:r>
            <a:r>
              <a:rPr lang="en-US" sz="1600" b="0" dirty="0"/>
              <a:t>in </a:t>
            </a:r>
            <a:r>
              <a:rPr lang="en-US" sz="1600" dirty="0"/>
              <a:t>AFSIM</a:t>
            </a:r>
          </a:p>
          <a:p>
            <a:pPr lvl="2"/>
            <a:r>
              <a:rPr lang="en-US" sz="1600" b="0" dirty="0"/>
              <a:t>An application extension is </a:t>
            </a:r>
            <a:r>
              <a:rPr lang="en-US" sz="1600" b="0" dirty="0">
                <a:solidFill>
                  <a:srgbClr val="C00000"/>
                </a:solidFill>
              </a:rPr>
              <a:t>required</a:t>
            </a:r>
            <a:r>
              <a:rPr lang="en-US" sz="1600" b="0" dirty="0"/>
              <a:t> if you are going to create a scenario extension or a simulation extension</a:t>
            </a:r>
          </a:p>
          <a:p>
            <a:pPr lvl="1"/>
            <a:r>
              <a:rPr lang="en-US" b="0" dirty="0"/>
              <a:t>We also need an application extension if</a:t>
            </a:r>
          </a:p>
          <a:p>
            <a:pPr lvl="2"/>
            <a:r>
              <a:rPr lang="en-US" b="0" dirty="0"/>
              <a:t>We are creating new scripts</a:t>
            </a:r>
          </a:p>
          <a:p>
            <a:pPr lvl="2"/>
            <a:r>
              <a:rPr lang="en-US" b="0" dirty="0"/>
              <a:t>We need to register types with the scenario</a:t>
            </a:r>
          </a:p>
          <a:p>
            <a:pPr lvl="1"/>
            <a:r>
              <a:rPr lang="en-US" b="0" dirty="0">
                <a:solidFill>
                  <a:srgbClr val="880000"/>
                </a:solidFill>
              </a:rPr>
              <a:t>We need the new plugin because we are creating a new type</a:t>
            </a:r>
          </a:p>
          <a:p>
            <a:pPr lvl="2"/>
            <a:r>
              <a:rPr lang="en-US" sz="1600" b="0" dirty="0">
                <a:solidFill>
                  <a:srgbClr val="880000"/>
                </a:solidFill>
              </a:rPr>
              <a:t>Here we need to register the plugin with the application extension (see the file </a:t>
            </a:r>
            <a:r>
              <a:rPr lang="en-US" sz="1600" dirty="0">
                <a:solidFill>
                  <a:srgbClr val="880000"/>
                </a:solidFill>
              </a:rPr>
              <a:t>MoverPluginRegistration.cpp</a:t>
            </a:r>
            <a:r>
              <a:rPr lang="en-US" sz="1600" b="0" dirty="0">
                <a:solidFill>
                  <a:srgbClr val="88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5229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Mover Exercise 1 — Review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139" y="1371600"/>
            <a:ext cx="8229600" cy="4298683"/>
          </a:xfrm>
        </p:spPr>
        <p:txBody>
          <a:bodyPr>
            <a:normAutofit/>
          </a:bodyPr>
          <a:lstStyle/>
          <a:p>
            <a:r>
              <a:rPr lang="en-US" sz="2000" b="0" dirty="0"/>
              <a:t>Review and Understand How the Plugins are set up</a:t>
            </a:r>
          </a:p>
          <a:p>
            <a:pPr lvl="1"/>
            <a:r>
              <a:rPr lang="en-US" sz="1700" b="0" dirty="0"/>
              <a:t>Look at </a:t>
            </a:r>
            <a:r>
              <a:rPr lang="en-US" sz="1700" dirty="0" err="1"/>
              <a:t>WsfPluginSetup</a:t>
            </a:r>
            <a:r>
              <a:rPr lang="en-US" sz="1700" b="0" dirty="0"/>
              <a:t> and note the call to </a:t>
            </a:r>
            <a:r>
              <a:rPr lang="en-US" sz="1700" dirty="0" err="1"/>
              <a:t>RegisterExtension</a:t>
            </a:r>
            <a:r>
              <a:rPr lang="en-US" sz="1700" b="0" dirty="0"/>
              <a:t> to register the </a:t>
            </a:r>
            <a:r>
              <a:rPr lang="en-US" sz="1700" dirty="0" err="1"/>
              <a:t>WsfApplicationExtension</a:t>
            </a:r>
            <a:r>
              <a:rPr lang="en-US" sz="1700" b="0" dirty="0"/>
              <a:t> (our </a:t>
            </a:r>
            <a:r>
              <a:rPr lang="en-US" sz="1800" dirty="0" err="1"/>
              <a:t>RegisterMATLAB_BallisticMover</a:t>
            </a:r>
            <a:r>
              <a:rPr lang="en-US" sz="1800" dirty="0"/>
              <a:t> </a:t>
            </a:r>
            <a:r>
              <a:rPr lang="en-US" sz="1800" b="0" dirty="0"/>
              <a:t>class)</a:t>
            </a:r>
            <a:endParaRPr lang="en-US" sz="1700" b="0" dirty="0"/>
          </a:p>
          <a:p>
            <a:pPr lvl="1"/>
            <a:endParaRPr lang="en-US" sz="1700" b="0" dirty="0"/>
          </a:p>
          <a:p>
            <a:pPr lvl="1"/>
            <a:r>
              <a:rPr lang="en-US" sz="1700" b="0" dirty="0"/>
              <a:t>Look at </a:t>
            </a:r>
            <a:r>
              <a:rPr lang="en-US" sz="1700" dirty="0" err="1"/>
              <a:t>WsfPluginVersion</a:t>
            </a:r>
            <a:r>
              <a:rPr lang="en-US" sz="1700" b="0" dirty="0"/>
              <a:t> and note the call to </a:t>
            </a:r>
            <a:r>
              <a:rPr lang="en-US" sz="1700" dirty="0" err="1"/>
              <a:t>UtPluginVersion</a:t>
            </a:r>
            <a:endParaRPr lang="en-US" sz="1700" dirty="0"/>
          </a:p>
          <a:p>
            <a:pPr lvl="2"/>
            <a:r>
              <a:rPr lang="en-US" b="0" dirty="0"/>
              <a:t>Same as the code in the Weapons exercise</a:t>
            </a:r>
          </a:p>
          <a:p>
            <a:endParaRPr lang="en-US" sz="2300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989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90600" y="3896360"/>
            <a:ext cx="7239000" cy="497840"/>
          </a:xfrm>
          <a:prstGeom prst="rect">
            <a:avLst/>
          </a:prstGeom>
          <a:noFill/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90600" y="2458720"/>
            <a:ext cx="7239000" cy="706120"/>
          </a:xfrm>
          <a:prstGeom prst="rect">
            <a:avLst/>
          </a:prstGeom>
          <a:noFill/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Mover Exercise 1 — Review 1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MoverPluginRegistration.cpp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1447800"/>
            <a:ext cx="7162800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extern </a:t>
            </a:r>
            <a:r>
              <a:rPr lang="en-US" sz="1100" b="1" dirty="0">
                <a:solidFill>
                  <a:srgbClr val="C00000"/>
                </a:solidFill>
                <a:latin typeface="Consolas" panose="020B0609020204030204" pitchFamily="49" charset="0"/>
              </a:rPr>
              <a:t>"C"</a:t>
            </a:r>
          </a:p>
          <a:p>
            <a:pPr>
              <a:spcBef>
                <a:spcPts val="600"/>
              </a:spcBef>
            </a:pPr>
            <a:r>
              <a:rPr lang="en-US" sz="11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CC00FF"/>
                </a:solidFill>
                <a:latin typeface="Consolas" panose="020B0609020204030204" pitchFamily="49" charset="0"/>
              </a:rPr>
              <a:t>MOVER_EXERCISE_EXPORT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void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WsfPluginVersion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UtPluginVersion</a:t>
            </a:r>
            <a:r>
              <a:rPr lang="en-US" sz="1100" b="1" dirty="0">
                <a:latin typeface="Consolas" panose="020B0609020204030204" pitchFamily="49" charset="0"/>
              </a:rPr>
              <a:t>&amp;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aVersion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aVersion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latin typeface="Consolas" panose="020B0609020204030204" pitchFamily="49" charset="0"/>
              </a:rPr>
              <a:t>=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UtPluginVersion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WSF_PLUGIN_API_MAJOR_VERSION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600"/>
              </a:spcBef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           WSF_PLUGIN_API_MINOR_VERSION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600"/>
              </a:spcBef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           WSF_PLUGIN_API_COMPILER_STRING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CC00FF"/>
                </a:solidFill>
                <a:latin typeface="Consolas" panose="020B0609020204030204" pitchFamily="49" charset="0"/>
              </a:rPr>
              <a:t>MOVER_EXERCISE_EXPORT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void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WsfPluginSetup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WsfApplication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aApplication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100" b="1" dirty="0">
                <a:latin typeface="Consolas" panose="020B0609020204030204" pitchFamily="49" charset="0"/>
              </a:rPr>
              <a:t>   {</a:t>
            </a:r>
          </a:p>
          <a:p>
            <a:pPr>
              <a:spcBef>
                <a:spcPts val="600"/>
              </a:spcBef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aApplication</a:t>
            </a:r>
            <a:r>
              <a:rPr lang="en-US" sz="1100" b="1" dirty="0" err="1"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RegisterExtension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643C14"/>
                </a:solidFill>
                <a:latin typeface="Consolas" panose="020B0609020204030204" pitchFamily="49" charset="0"/>
              </a:rPr>
              <a:t>register_matlab_ballistic_mover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</a:p>
          <a:p>
            <a:pPr>
              <a:spcBef>
                <a:spcPts val="600"/>
              </a:spcBef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b="1" dirty="0"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RegisterMATLAB_BallisticMover</a:t>
            </a:r>
            <a:r>
              <a:rPr lang="en-US" sz="1100" b="1" dirty="0">
                <a:latin typeface="Consolas" panose="020B0609020204030204" pitchFamily="49" charset="0"/>
              </a:rPr>
              <a:t>&gt;());</a:t>
            </a:r>
          </a:p>
          <a:p>
            <a:pPr>
              <a:spcBef>
                <a:spcPts val="600"/>
              </a:spcBef>
            </a:pPr>
            <a:r>
              <a:rPr lang="en-US" sz="1100" b="1" dirty="0">
                <a:latin typeface="Consolas" panose="020B0609020204030204" pitchFamily="49" charset="0"/>
              </a:rPr>
              <a:t>   }</a:t>
            </a:r>
          </a:p>
          <a:p>
            <a:pPr>
              <a:spcBef>
                <a:spcPts val="600"/>
              </a:spcBef>
            </a:pPr>
            <a:r>
              <a:rPr lang="en-US" sz="11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7131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2029"/>
            <a:ext cx="9144000" cy="5228771"/>
          </a:xfrm>
        </p:spPr>
        <p:txBody>
          <a:bodyPr>
            <a:noAutofit/>
          </a:bodyPr>
          <a:lstStyle/>
          <a:p>
            <a:pPr marL="227013" indent="-227013"/>
            <a:r>
              <a:rPr lang="en-US" sz="2000" b="0" dirty="0"/>
              <a:t>To extend an Application, you must create a class that inherits class </a:t>
            </a:r>
            <a:r>
              <a:rPr lang="en-US" sz="2000" dirty="0" err="1"/>
              <a:t>WsfApplicationExtension</a:t>
            </a:r>
            <a:endParaRPr lang="en-US" sz="2000" dirty="0"/>
          </a:p>
          <a:p>
            <a:pPr marL="226473" indent="0">
              <a:buNone/>
            </a:pPr>
            <a:r>
              <a:rPr lang="en-US" sz="1800" dirty="0">
                <a:solidFill>
                  <a:srgbClr val="0000CC"/>
                </a:solidFill>
              </a:rPr>
              <a:t>class</a:t>
            </a:r>
            <a:r>
              <a:rPr lang="en-US" sz="1800" dirty="0">
                <a:solidFill>
                  <a:srgbClr val="880000"/>
                </a:solidFill>
              </a:rPr>
              <a:t> </a:t>
            </a:r>
            <a:r>
              <a:rPr lang="en-US" sz="1800" dirty="0" err="1">
                <a:solidFill>
                  <a:srgbClr val="880000"/>
                </a:solidFill>
              </a:rPr>
              <a:t>myAppExtension</a:t>
            </a:r>
            <a:r>
              <a:rPr lang="en-US" sz="1800" dirty="0"/>
              <a:t>:</a:t>
            </a:r>
            <a:r>
              <a:rPr lang="en-US" sz="1800" dirty="0">
                <a:solidFill>
                  <a:srgbClr val="880000"/>
                </a:solidFill>
              </a:rPr>
              <a:t> </a:t>
            </a:r>
            <a:r>
              <a:rPr lang="en-US" sz="1800" dirty="0">
                <a:solidFill>
                  <a:srgbClr val="0000CC"/>
                </a:solidFill>
              </a:rPr>
              <a:t>public</a:t>
            </a:r>
            <a:r>
              <a:rPr lang="en-US" sz="1800" dirty="0">
                <a:solidFill>
                  <a:srgbClr val="880000"/>
                </a:solidFill>
              </a:rPr>
              <a:t> </a:t>
            </a:r>
            <a:r>
              <a:rPr lang="en-US" sz="1800" dirty="0" err="1">
                <a:solidFill>
                  <a:srgbClr val="880000"/>
                </a:solidFill>
              </a:rPr>
              <a:t>WsfApplicationExtension</a:t>
            </a:r>
            <a:r>
              <a:rPr lang="en-US" sz="1800" dirty="0">
                <a:solidFill>
                  <a:srgbClr val="880000"/>
                </a:solidFill>
              </a:rPr>
              <a:t> </a:t>
            </a:r>
            <a:r>
              <a:rPr lang="en-US" sz="1800" dirty="0"/>
              <a:t>{ … }</a:t>
            </a:r>
          </a:p>
          <a:p>
            <a:pPr marL="571500" lvl="1" indent="-284163"/>
            <a:r>
              <a:rPr lang="en-US" sz="1800" b="0" dirty="0"/>
              <a:t>You should override the following members:</a:t>
            </a:r>
          </a:p>
          <a:p>
            <a:pPr marL="798513" lvl="2" indent="-171450"/>
            <a:r>
              <a:rPr lang="en-US" sz="1600" dirty="0" err="1">
                <a:solidFill>
                  <a:srgbClr val="880000"/>
                </a:solidFill>
              </a:rPr>
              <a:t>AddedToApplication</a:t>
            </a:r>
            <a:r>
              <a:rPr lang="en-US" sz="1600" dirty="0"/>
              <a:t>:  </a:t>
            </a:r>
            <a:r>
              <a:rPr lang="en-US" sz="1600" b="0" dirty="0"/>
              <a:t>to receive notification that extension was added to the application – often used to register additional script class and methods, etc.</a:t>
            </a:r>
          </a:p>
          <a:p>
            <a:pPr marL="798513" lvl="2" indent="-171450"/>
            <a:r>
              <a:rPr lang="en-US" sz="1600" dirty="0" err="1">
                <a:solidFill>
                  <a:srgbClr val="880000"/>
                </a:solidFill>
              </a:rPr>
              <a:t>ScenarioCreated</a:t>
            </a:r>
            <a:r>
              <a:rPr lang="en-US" sz="1600" dirty="0"/>
              <a:t>:  </a:t>
            </a:r>
            <a:r>
              <a:rPr lang="en-US" sz="1600" b="0" dirty="0"/>
              <a:t>called at end of Scenario constructor in order to receive notification from the application that the scenario was created – useful to register an Scenario extension if needed</a:t>
            </a:r>
          </a:p>
          <a:p>
            <a:pPr marL="798513" lvl="2" indent="-171450"/>
            <a:r>
              <a:rPr lang="en-US" sz="1600" dirty="0" err="1">
                <a:solidFill>
                  <a:srgbClr val="880000"/>
                </a:solidFill>
              </a:rPr>
              <a:t>SimulationCreated</a:t>
            </a:r>
            <a:r>
              <a:rPr lang="en-US" sz="1600" dirty="0"/>
              <a:t>:   </a:t>
            </a:r>
            <a:r>
              <a:rPr lang="en-US" sz="1600" b="0" dirty="0"/>
              <a:t>called from the Simulation’s </a:t>
            </a:r>
            <a:r>
              <a:rPr lang="en-US" sz="1600" dirty="0"/>
              <a:t>Initialize</a:t>
            </a:r>
            <a:r>
              <a:rPr lang="en-US" sz="1600" b="0" dirty="0"/>
              <a:t> method in order to receive notification from the application that the simulation was created – useful to register an Simulation extension if needed</a:t>
            </a:r>
          </a:p>
          <a:p>
            <a:pPr marL="798513" lvl="2" indent="-171450"/>
            <a:r>
              <a:rPr lang="en-US" sz="1600" dirty="0" err="1">
                <a:solidFill>
                  <a:srgbClr val="880000"/>
                </a:solidFill>
              </a:rPr>
              <a:t>ProcessCommandLine</a:t>
            </a:r>
            <a:r>
              <a:rPr lang="en-US" sz="1600" dirty="0"/>
              <a:t>:  </a:t>
            </a:r>
            <a:r>
              <a:rPr lang="en-US" sz="1600" b="0" dirty="0"/>
              <a:t>called from </a:t>
            </a:r>
            <a:r>
              <a:rPr lang="en-US" sz="1600" dirty="0" err="1"/>
              <a:t>WsfApplication</a:t>
            </a:r>
            <a:r>
              <a:rPr lang="en-US" sz="1600" b="0" dirty="0"/>
              <a:t>::</a:t>
            </a:r>
            <a:r>
              <a:rPr lang="en-US" sz="1600" dirty="0" err="1"/>
              <a:t>ProcessCommandLine</a:t>
            </a:r>
            <a:r>
              <a:rPr lang="en-US" sz="1600" b="0" dirty="0"/>
              <a:t> method to examine current argument and process it if necessary</a:t>
            </a:r>
          </a:p>
          <a:p>
            <a:pPr marL="798513" lvl="2" indent="-171450"/>
            <a:r>
              <a:rPr lang="en-US" sz="1600" dirty="0" err="1">
                <a:solidFill>
                  <a:srgbClr val="880000"/>
                </a:solidFill>
              </a:rPr>
              <a:t>PrintGrammar</a:t>
            </a:r>
            <a:r>
              <a:rPr lang="en-US" sz="1600" b="0" dirty="0"/>
              <a:t>:  prints out the extended grammar recognized by the extension</a:t>
            </a:r>
          </a:p>
          <a:p>
            <a:pPr marL="798513" lvl="2" indent="-171450"/>
            <a:r>
              <a:rPr lang="en-US" sz="1600" dirty="0" err="1">
                <a:solidFill>
                  <a:srgbClr val="880000"/>
                </a:solidFill>
              </a:rPr>
              <a:t>ProcessCommandLineCommands</a:t>
            </a:r>
            <a:r>
              <a:rPr lang="en-US" sz="1600" dirty="0"/>
              <a:t>:  </a:t>
            </a:r>
            <a:r>
              <a:rPr lang="en-US" sz="1600" b="0" dirty="0"/>
              <a:t>called by </a:t>
            </a:r>
            <a:r>
              <a:rPr lang="en-US" sz="1600" dirty="0" err="1"/>
              <a:t>WsfApplication</a:t>
            </a:r>
            <a:r>
              <a:rPr lang="en-US" sz="1600" b="0" dirty="0" err="1"/>
              <a:t>’s</a:t>
            </a:r>
            <a:r>
              <a:rPr lang="en-US" sz="1600" b="0" dirty="0"/>
              <a:t> </a:t>
            </a:r>
            <a:r>
              <a:rPr lang="en-US" sz="1600" dirty="0" err="1"/>
              <a:t>ProcessCommandLineCommands</a:t>
            </a:r>
            <a:r>
              <a:rPr lang="en-US" sz="1600" b="0" dirty="0"/>
              <a:t> to allow the extension to process/handle any commands it needs to recognize</a:t>
            </a:r>
            <a:endParaRPr lang="en-US" sz="1600" b="0" dirty="0">
              <a:solidFill>
                <a:srgbClr val="8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698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0701"/>
            <a:ext cx="9144000" cy="5228771"/>
          </a:xfrm>
        </p:spPr>
        <p:txBody>
          <a:bodyPr>
            <a:noAutofit/>
          </a:bodyPr>
          <a:lstStyle/>
          <a:p>
            <a:pPr marL="227013" indent="-227013"/>
            <a:r>
              <a:rPr lang="en-US" sz="2000" b="0" dirty="0"/>
              <a:t>We will create an Application Extension called </a:t>
            </a:r>
            <a:r>
              <a:rPr lang="en-US" sz="2000" dirty="0" err="1"/>
              <a:t>RegisterMATLAB_BallisticMover</a:t>
            </a:r>
            <a:r>
              <a:rPr lang="en-US" sz="2000" b="0" dirty="0"/>
              <a:t> which will register some new scripts</a:t>
            </a:r>
          </a:p>
          <a:p>
            <a:pPr marL="226473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CC"/>
                </a:solidFill>
              </a:rPr>
              <a:t>class</a:t>
            </a:r>
            <a:r>
              <a:rPr lang="en-US" sz="1800" dirty="0">
                <a:solidFill>
                  <a:srgbClr val="880000"/>
                </a:solidFill>
              </a:rPr>
              <a:t> </a:t>
            </a:r>
            <a:r>
              <a:rPr lang="en-US" sz="1800" dirty="0" err="1">
                <a:solidFill>
                  <a:srgbClr val="880000"/>
                </a:solidFill>
              </a:rPr>
              <a:t>RegisterMATLAB_BallisticMover</a:t>
            </a:r>
            <a:r>
              <a:rPr lang="en-US" sz="1800" dirty="0"/>
              <a:t>:</a:t>
            </a:r>
            <a:r>
              <a:rPr lang="en-US" sz="1800" dirty="0">
                <a:solidFill>
                  <a:srgbClr val="880000"/>
                </a:solidFill>
              </a:rPr>
              <a:t> </a:t>
            </a:r>
            <a:r>
              <a:rPr lang="en-US" sz="1800" dirty="0">
                <a:solidFill>
                  <a:srgbClr val="0000CC"/>
                </a:solidFill>
              </a:rPr>
              <a:t>public</a:t>
            </a:r>
            <a:r>
              <a:rPr lang="en-US" sz="1800" dirty="0">
                <a:solidFill>
                  <a:srgbClr val="880000"/>
                </a:solidFill>
              </a:rPr>
              <a:t> </a:t>
            </a:r>
            <a:r>
              <a:rPr lang="en-US" sz="1800" dirty="0" err="1">
                <a:solidFill>
                  <a:srgbClr val="880000"/>
                </a:solidFill>
              </a:rPr>
              <a:t>WsfApplicationExtension</a:t>
            </a:r>
            <a:r>
              <a:rPr lang="en-US" sz="1800" dirty="0">
                <a:solidFill>
                  <a:srgbClr val="880000"/>
                </a:solidFill>
              </a:rPr>
              <a:t> </a:t>
            </a:r>
            <a:r>
              <a:rPr lang="en-US" sz="1800" dirty="0"/>
              <a:t>{ … }</a:t>
            </a:r>
          </a:p>
          <a:p>
            <a:pPr marL="571500" lvl="1" indent="-284163"/>
            <a:r>
              <a:rPr lang="en-US" sz="1800" b="0" dirty="0"/>
              <a:t>This class will override the following members:</a:t>
            </a:r>
          </a:p>
          <a:p>
            <a:pPr marL="798513" lvl="2" indent="-171450"/>
            <a:r>
              <a:rPr lang="en-US" sz="1600" dirty="0" err="1">
                <a:solidFill>
                  <a:srgbClr val="FF0000"/>
                </a:solidFill>
              </a:rPr>
              <a:t>ScenarioCreated</a:t>
            </a:r>
            <a:r>
              <a:rPr lang="en-US" sz="1600" dirty="0"/>
              <a:t>:  </a:t>
            </a:r>
            <a:r>
              <a:rPr lang="en-US" sz="1600" b="0" dirty="0">
                <a:solidFill>
                  <a:srgbClr val="660066"/>
                </a:solidFill>
              </a:rPr>
              <a:t>called at end of Scenario constructor in order to receive notification from the application that the scenario was created – useful to register an Scenario extension if needed</a:t>
            </a:r>
          </a:p>
        </p:txBody>
      </p:sp>
    </p:spTree>
    <p:extLst>
      <p:ext uri="{BB962C8B-B14F-4D97-AF65-F5344CB8AC3E}">
        <p14:creationId xmlns:p14="http://schemas.microsoft.com/office/powerpoint/2010/main" val="2230652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Mover Exercise 1 — Review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139" y="1144320"/>
            <a:ext cx="8229600" cy="4525963"/>
          </a:xfrm>
        </p:spPr>
        <p:txBody>
          <a:bodyPr>
            <a:normAutofit/>
          </a:bodyPr>
          <a:lstStyle/>
          <a:p>
            <a:pPr marL="226473" indent="0">
              <a:buNone/>
            </a:pPr>
            <a:r>
              <a:rPr lang="en-US" sz="2000" b="0" dirty="0"/>
              <a:t>In file </a:t>
            </a:r>
            <a:r>
              <a:rPr lang="en-US" sz="2000" dirty="0"/>
              <a:t>MoverPluginRegistration</a:t>
            </a:r>
            <a:r>
              <a:rPr lang="en-US" sz="2000" b="0" dirty="0"/>
              <a:t>.</a:t>
            </a:r>
            <a:r>
              <a:rPr lang="en-US" sz="2000" dirty="0"/>
              <a:t>cpp</a:t>
            </a:r>
          </a:p>
          <a:p>
            <a:r>
              <a:rPr lang="en-US" sz="2000" b="0" dirty="0"/>
              <a:t>In the class </a:t>
            </a:r>
            <a:r>
              <a:rPr lang="en-US" sz="2000" b="0" dirty="0" err="1"/>
              <a:t>RegisterMATLAB_BallisticMover</a:t>
            </a:r>
            <a:r>
              <a:rPr lang="en-US" sz="2000" b="0" dirty="0"/>
              <a:t>:</a:t>
            </a:r>
          </a:p>
          <a:p>
            <a:pPr lvl="1"/>
            <a:r>
              <a:rPr lang="en-US" sz="1700" b="0" dirty="0"/>
              <a:t>Look at </a:t>
            </a:r>
            <a:r>
              <a:rPr lang="en-US" sz="1700" b="0" dirty="0" err="1"/>
              <a:t>ScenarioCreated</a:t>
            </a:r>
            <a:r>
              <a:rPr lang="en-US" sz="1700" b="0" dirty="0"/>
              <a:t> and review the initialization and destruction of:</a:t>
            </a:r>
          </a:p>
          <a:p>
            <a:pPr lvl="2"/>
            <a:r>
              <a:rPr lang="en-US" sz="1800" b="0" dirty="0"/>
              <a:t>MATLAB® Compiler Runtime (MCR) instance </a:t>
            </a:r>
          </a:p>
          <a:p>
            <a:pPr lvl="2"/>
            <a:r>
              <a:rPr lang="en-US" sz="1800" b="0" dirty="0"/>
              <a:t>MATLAB generated </a:t>
            </a:r>
            <a:r>
              <a:rPr lang="en-US" sz="1800" b="1" dirty="0" err="1"/>
              <a:t>libAFSIM_Mover</a:t>
            </a:r>
            <a:r>
              <a:rPr lang="en-US" sz="1800" dirty="0"/>
              <a:t> </a:t>
            </a:r>
            <a:r>
              <a:rPr lang="en-US" sz="1800" b="0" dirty="0"/>
              <a:t>shared library</a:t>
            </a:r>
          </a:p>
          <a:p>
            <a:pPr lvl="1"/>
            <a:r>
              <a:rPr lang="en-US" b="0" dirty="0"/>
              <a:t>Also, look at the destructor and review the destruction of and destruction of:</a:t>
            </a:r>
            <a:endParaRPr lang="en-US" sz="1700" b="0" dirty="0"/>
          </a:p>
          <a:p>
            <a:pPr lvl="2"/>
            <a:r>
              <a:rPr lang="en-US" sz="1800" b="0" dirty="0"/>
              <a:t>MATLAB generated </a:t>
            </a:r>
            <a:r>
              <a:rPr lang="en-US" sz="1800" dirty="0" err="1"/>
              <a:t>libAFSIM_Mover</a:t>
            </a:r>
            <a:r>
              <a:rPr lang="en-US" sz="1800" dirty="0"/>
              <a:t> shared library</a:t>
            </a:r>
          </a:p>
          <a:p>
            <a:pPr lvl="2"/>
            <a:r>
              <a:rPr lang="en-US" sz="1800" b="0" dirty="0"/>
              <a:t>MATLAB® Compiler Runtime (MCR) instance</a:t>
            </a:r>
            <a:endParaRPr lang="en-US" sz="1600" b="0" dirty="0"/>
          </a:p>
          <a:p>
            <a:endParaRPr lang="en-US" sz="2300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0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305800" cy="4752076"/>
          </a:xfrm>
        </p:spPr>
        <p:txBody>
          <a:bodyPr>
            <a:normAutofit fontScale="77500" lnSpcReduction="20000"/>
          </a:bodyPr>
          <a:lstStyle/>
          <a:p>
            <a:r>
              <a:rPr lang="en-US" b="0" dirty="0"/>
              <a:t>This lab demonstrates how to create a new </a:t>
            </a:r>
            <a:r>
              <a:rPr lang="en-US" dirty="0"/>
              <a:t>AFSIM</a:t>
            </a:r>
            <a:r>
              <a:rPr lang="en-US" b="0" dirty="0"/>
              <a:t> mover.</a:t>
            </a:r>
          </a:p>
          <a:p>
            <a:endParaRPr lang="en-US" b="0" dirty="0"/>
          </a:p>
          <a:p>
            <a:r>
              <a:rPr lang="en-US" b="0" dirty="0"/>
              <a:t>A mover is a platform component that is responsible for maintaining the kinematic state (position, orientation, speed, acceleration, etc.) of the platform to which it is attached.</a:t>
            </a:r>
          </a:p>
          <a:p>
            <a:endParaRPr lang="en-US" b="0" dirty="0"/>
          </a:p>
          <a:p>
            <a:r>
              <a:rPr lang="en-US" b="0" dirty="0"/>
              <a:t>The following exercises provides practice working with </a:t>
            </a:r>
            <a:r>
              <a:rPr lang="en-US" dirty="0"/>
              <a:t>AFSIM</a:t>
            </a:r>
            <a:r>
              <a:rPr lang="en-US" b="0" dirty="0"/>
              <a:t> movers.</a:t>
            </a:r>
          </a:p>
          <a:p>
            <a:pPr lvl="1"/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Exercise 1: Registering the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AFSIM</a:t>
            </a:r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Mover</a:t>
            </a:r>
          </a:p>
          <a:p>
            <a:pPr lvl="1"/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Exercise 2: Creating a custom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AFSIM</a:t>
            </a:r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mover</a:t>
            </a:r>
          </a:p>
          <a:p>
            <a:pPr lvl="1"/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Exercise 3 [optional]: Compiling a MATLAB shared library</a:t>
            </a:r>
          </a:p>
          <a:p>
            <a:endParaRPr lang="en-US" sz="1700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500" b="0" dirty="0"/>
              <a:t>Note:  Unless you have MATLAB installed on </a:t>
            </a:r>
          </a:p>
          <a:p>
            <a:pPr marL="226473" indent="0">
              <a:spcBef>
                <a:spcPts val="0"/>
              </a:spcBef>
              <a:buNone/>
            </a:pPr>
            <a:r>
              <a:rPr lang="en-US" sz="2500" b="0" dirty="0"/>
              <a:t>    your machine, this exercise can only be completed </a:t>
            </a:r>
          </a:p>
          <a:p>
            <a:pPr marL="226473" indent="0">
              <a:spcBef>
                <a:spcPts val="0"/>
              </a:spcBef>
              <a:buNone/>
            </a:pPr>
            <a:r>
              <a:rPr lang="en-US" sz="2500" b="0" dirty="0"/>
              <a:t>    in MS Visual Studio running on MS Windows</a:t>
            </a:r>
          </a:p>
        </p:txBody>
      </p:sp>
      <p:pic>
        <p:nvPicPr>
          <p:cNvPr id="5" name="Picture 4" descr="MCj0231768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4800600"/>
            <a:ext cx="2408238" cy="15516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92320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90600" y="4191000"/>
            <a:ext cx="7239000" cy="838200"/>
          </a:xfrm>
          <a:prstGeom prst="rect">
            <a:avLst/>
          </a:prstGeom>
          <a:noFill/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90600" y="2971800"/>
            <a:ext cx="7239000" cy="381000"/>
          </a:xfrm>
          <a:prstGeom prst="rect">
            <a:avLst/>
          </a:prstGeom>
          <a:noFill/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Mover Exercise 1 — Review 2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MoverPluginRegistration.cpp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1447800"/>
            <a:ext cx="71628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RegisterMATLAB_BallisticMover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WsfApplicationExtension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RegisterMATLAB_BallisticMover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~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RegisterMATLAB_BallisticMover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Clean up the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Matlab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Compiler Runtime.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libAFSIM_MoverTerminate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i="1" dirty="0" err="1">
                <a:solidFill>
                  <a:srgbClr val="A000A0"/>
                </a:solidFill>
                <a:latin typeface="Consolas" panose="020B0609020204030204" pitchFamily="49" charset="0"/>
              </a:rPr>
              <a:t>mclTerminateApplication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ScenarioCreated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WsfScenario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aScenario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To use a MATLAB shared library, you must initialize and terminate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the MATLAB Compiler Runtime instance correctly.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100" b="1" i="1" dirty="0" err="1">
                <a:solidFill>
                  <a:srgbClr val="A000A0"/>
                </a:solidFill>
                <a:latin typeface="Consolas" panose="020B0609020204030204" pitchFamily="49" charset="0"/>
              </a:rPr>
              <a:t>mclInitializeApplication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i="1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0) || !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libAFSIM_MoverInitialize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log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error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"Could not initialize MATLAB libraries!"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b="1" i="1" dirty="0">
                <a:solidFill>
                  <a:srgbClr val="880000"/>
                </a:solidFill>
                <a:latin typeface="Consolas" panose="020B0609020204030204" pitchFamily="49" charset="0"/>
              </a:rPr>
              <a:t>exit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(-1);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// Exercise 1 Task 1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5721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Mover Exercise 1 — Task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139" y="114432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b="0" dirty="0"/>
              <a:t>In the </a:t>
            </a:r>
            <a:r>
              <a:rPr lang="en-US" sz="2000" dirty="0" err="1"/>
              <a:t>RegisterMATLAB_BallisticMover</a:t>
            </a:r>
            <a:r>
              <a:rPr lang="en-US" sz="2000" b="0" dirty="0"/>
              <a:t>::</a:t>
            </a:r>
            <a:r>
              <a:rPr lang="en-US" sz="2000" dirty="0" err="1"/>
              <a:t>ScenarioCreated</a:t>
            </a:r>
            <a:r>
              <a:rPr lang="en-US" sz="2000" b="0" dirty="0"/>
              <a:t>:</a:t>
            </a:r>
            <a:endParaRPr lang="en-US" sz="2000" dirty="0"/>
          </a:p>
          <a:p>
            <a:pPr lvl="1"/>
            <a:r>
              <a:rPr lang="en-US" sz="1700" b="0" dirty="0"/>
              <a:t>Register the </a:t>
            </a:r>
            <a:r>
              <a:rPr lang="en-US" sz="1700" dirty="0" err="1"/>
              <a:t>MATLABBallisticMover</a:t>
            </a:r>
            <a:r>
              <a:rPr lang="en-US" sz="1700" b="0" dirty="0"/>
              <a:t> class as an application extension with the name “MATLAB_BALLISTIC_MOVER”</a:t>
            </a:r>
          </a:p>
          <a:p>
            <a:pPr lvl="2"/>
            <a:r>
              <a:rPr lang="en-US" sz="1400" b="0" dirty="0"/>
              <a:t>Using </a:t>
            </a:r>
            <a:r>
              <a:rPr lang="en-US" sz="1400" dirty="0" err="1"/>
              <a:t>aScenario</a:t>
            </a:r>
            <a:r>
              <a:rPr lang="en-US" sz="1400" b="0" dirty="0"/>
              <a:t>, call </a:t>
            </a:r>
            <a:r>
              <a:rPr lang="en-US" sz="1400" dirty="0" err="1"/>
              <a:t>GetMoverTypes</a:t>
            </a:r>
            <a:endParaRPr lang="en-US" sz="1400" dirty="0"/>
          </a:p>
          <a:p>
            <a:pPr lvl="2"/>
            <a:r>
              <a:rPr lang="en-US" sz="1400" b="0" dirty="0"/>
              <a:t>Using the </a:t>
            </a:r>
            <a:r>
              <a:rPr lang="en-US" sz="1400" dirty="0" err="1"/>
              <a:t>WsfMoverTypes</a:t>
            </a:r>
            <a:r>
              <a:rPr lang="en-US" sz="1400" b="0" dirty="0"/>
              <a:t> object returned in the previous step, call </a:t>
            </a:r>
            <a:r>
              <a:rPr lang="en-US" sz="1400" dirty="0"/>
              <a:t>Add</a:t>
            </a:r>
            <a:r>
              <a:rPr lang="en-US" sz="1400" b="0" dirty="0"/>
              <a:t>, and pass in the name and a new </a:t>
            </a:r>
            <a:r>
              <a:rPr lang="en-US" sz="1400" b="0" dirty="0" err="1"/>
              <a:t>unique_ptr</a:t>
            </a:r>
            <a:r>
              <a:rPr lang="en-US" sz="1400" b="0" dirty="0"/>
              <a:t> to a </a:t>
            </a:r>
            <a:r>
              <a:rPr lang="en-US" sz="1400" dirty="0" err="1"/>
              <a:t>MATLABBallisticMover</a:t>
            </a:r>
            <a:r>
              <a:rPr lang="en-US" sz="1400" b="0" dirty="0"/>
              <a:t> object that is constructed from the scenario variable </a:t>
            </a:r>
            <a:r>
              <a:rPr lang="en-US" sz="1400" dirty="0" err="1"/>
              <a:t>aScenario</a:t>
            </a:r>
            <a:r>
              <a:rPr lang="en-US" sz="1400" b="0" dirty="0"/>
              <a:t>.</a:t>
            </a:r>
          </a:p>
          <a:p>
            <a:endParaRPr lang="en-US" sz="2300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269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90600" y="5013960"/>
            <a:ext cx="7239000" cy="523240"/>
          </a:xfrm>
          <a:prstGeom prst="rect">
            <a:avLst/>
          </a:prstGeom>
          <a:solidFill>
            <a:srgbClr val="FFF0F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Mover Exercise 1 — Task 1 Solution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MoverPluginRegistration.cpp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1447800"/>
            <a:ext cx="71628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RegisterMATLAB_BallisticMover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WsfApplicationExtension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RegisterMATLAB_BallisticMover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~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RegisterMATLAB_BallisticMover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Clean up the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Matlab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Compiler Runtime.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libAFSIM_MoverTerminate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i="1" dirty="0" err="1">
                <a:solidFill>
                  <a:srgbClr val="A000A0"/>
                </a:solidFill>
                <a:latin typeface="Consolas" panose="020B0609020204030204" pitchFamily="49" charset="0"/>
              </a:rPr>
              <a:t>mclTerminateApplication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ScenarioCreated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WsfScenario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aScenario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To use a MATLAB shared library, you must initialize and terminate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the MATLAB Compiler Runtime instance correctly.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100" b="1" i="1" dirty="0" err="1">
                <a:solidFill>
                  <a:srgbClr val="A000A0"/>
                </a:solidFill>
                <a:latin typeface="Consolas" panose="020B0609020204030204" pitchFamily="49" charset="0"/>
              </a:rPr>
              <a:t>mclInitializeApplication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i="1" dirty="0">
                <a:solidFill>
                  <a:srgbClr val="A000A0"/>
                </a:solidFill>
                <a:latin typeface="Consolas" panose="020B0609020204030204" pitchFamily="49" charset="0"/>
              </a:rPr>
              <a:t>NULL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0) || !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libAFSIM_MoverInitialize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log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error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"Could not initialize MATLAB libraries!"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b="1" i="1" dirty="0">
                <a:solidFill>
                  <a:srgbClr val="880000"/>
                </a:solidFill>
                <a:latin typeface="Consolas" panose="020B0609020204030204" pitchFamily="49" charset="0"/>
              </a:rPr>
              <a:t>exit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(-1);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Exercise 1 Task 1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aScenario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GetMoverTypes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Add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"MATLAB_BALLISTIC_MOVER"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MATLABBallisticMover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aScenario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753678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56" y="1178692"/>
            <a:ext cx="4037731" cy="112785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>
              <a:solidFill>
                <a:srgbClr val="0000CC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8"/>
            <a:ext cx="0" cy="455279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1000" y="3001617"/>
            <a:ext cx="8115369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1101" y="2794571"/>
            <a:ext cx="27879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8496369" y="3137442"/>
            <a:ext cx="266631" cy="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58153" y="3276600"/>
            <a:ext cx="5904847" cy="0"/>
          </a:xfrm>
          <a:prstGeom prst="line">
            <a:avLst/>
          </a:prstGeom>
          <a:ln>
            <a:solidFill>
              <a:srgbClr val="0000CC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>
            <a:spLocks noChangeAspect="1"/>
          </p:cNvSpPr>
          <p:nvPr/>
        </p:nvSpPr>
        <p:spPr>
          <a:xfrm>
            <a:off x="923120" y="3200400"/>
            <a:ext cx="1884684" cy="1761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 </a:t>
            </a:r>
            <a:r>
              <a:rPr lang="en-US" sz="700" b="1" dirty="0" err="1">
                <a:solidFill>
                  <a:srgbClr val="7030A0"/>
                </a:solidFill>
              </a:rPr>
              <a:t>MoverPluginRegistration.cpp:WsfPluginSetup</a:t>
            </a:r>
            <a:r>
              <a:rPr lang="en-US" sz="700" b="1" dirty="0">
                <a:solidFill>
                  <a:srgbClr val="7030A0"/>
                </a:solidFill>
              </a:rPr>
              <a:t>()</a:t>
            </a:r>
            <a:r>
              <a:rPr lang="en-US" sz="700" b="1" dirty="0">
                <a:solidFill>
                  <a:schemeClr val="tx1"/>
                </a:solidFill>
              </a:rPr>
              <a:t> 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b="1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8763000" y="3137442"/>
            <a:ext cx="0" cy="139158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860237" y="3645941"/>
            <a:ext cx="6630907" cy="650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841224" y="3437293"/>
            <a:ext cx="56925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RegisterExtension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(“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register_matlab_ballistic_mover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”, 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ut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make_unique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RegisterMATLAB_BallisticMover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&gt;())</a:t>
            </a:r>
          </a:p>
        </p:txBody>
      </p:sp>
      <p:cxnSp>
        <p:nvCxnSpPr>
          <p:cNvPr id="36" name="Straight Connector 35"/>
          <p:cNvCxnSpPr>
            <a:stCxn id="23" idx="2"/>
          </p:cNvCxnSpPr>
          <p:nvPr/>
        </p:nvCxnSpPr>
        <p:spPr>
          <a:xfrm>
            <a:off x="1865462" y="3376520"/>
            <a:ext cx="0" cy="272975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74195" y="3088814"/>
            <a:ext cx="10823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WsfPluginSetup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3256156" y="2595105"/>
            <a:ext cx="1694060" cy="188844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rgbClr val="FF0000"/>
                </a:solidFill>
              </a:rPr>
              <a:t>unique_ptr</a:t>
            </a:r>
            <a:r>
              <a:rPr lang="en-US" sz="700" dirty="0">
                <a:solidFill>
                  <a:srgbClr val="FF0000"/>
                </a:solidFill>
              </a:rPr>
              <a:t>&lt;</a:t>
            </a:r>
            <a:r>
              <a:rPr lang="en-US" sz="700" dirty="0" err="1">
                <a:solidFill>
                  <a:srgbClr val="FF0000"/>
                </a:solidFill>
              </a:rPr>
              <a:t>RegisterMATLAB_BallisticMover</a:t>
            </a:r>
            <a:r>
              <a:rPr lang="en-US" sz="700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6527" y="3921825"/>
            <a:ext cx="861832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sz="2000" dirty="0"/>
              <a:t>The</a:t>
            </a:r>
            <a:r>
              <a:rPr lang="en-US" sz="2000" b="1" dirty="0"/>
              <a:t> </a:t>
            </a:r>
            <a:r>
              <a:rPr lang="en-US" sz="2000" b="1" dirty="0" err="1"/>
              <a:t>WsfStandardApplication</a:t>
            </a:r>
            <a:r>
              <a:rPr lang="en-US" sz="2000" dirty="0"/>
              <a:t> constructor utilizes the plugin manager to find and load </a:t>
            </a:r>
            <a:r>
              <a:rPr lang="en-US" sz="2000" b="1" dirty="0"/>
              <a:t>all</a:t>
            </a:r>
            <a:r>
              <a:rPr lang="en-US" sz="2000" dirty="0"/>
              <a:t> plugins </a:t>
            </a:r>
            <a:r>
              <a:rPr lang="en-US" sz="2400" dirty="0"/>
              <a:t>(</a:t>
            </a:r>
            <a:r>
              <a:rPr lang="en-US" dirty="0"/>
              <a:t>including those in the training folders - because of the </a:t>
            </a:r>
            <a:r>
              <a:rPr lang="en-US" dirty="0" err="1"/>
              <a:t>cmake</a:t>
            </a:r>
            <a:r>
              <a:rPr lang="en-US" dirty="0"/>
              <a:t> option WSF_ADD_EXTENSION_PATH</a:t>
            </a:r>
            <a:r>
              <a:rPr lang="en-US" sz="2000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7502" y="4758481"/>
            <a:ext cx="8358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plugin found, executes </a:t>
            </a:r>
            <a:r>
              <a:rPr lang="en-US" b="1" dirty="0" err="1"/>
              <a:t>WsfPluginSetup</a:t>
            </a:r>
            <a:r>
              <a:rPr lang="en-US" dirty="0"/>
              <a:t> (note: this causes our mover exercise plugin’s </a:t>
            </a:r>
            <a:r>
              <a:rPr lang="en-US" b="1" dirty="0" err="1"/>
              <a:t>WsfPluginSetup</a:t>
            </a:r>
            <a:r>
              <a:rPr lang="en-US" dirty="0"/>
              <a:t> function to execute)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3879" y="5312299"/>
            <a:ext cx="8534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causes our mover exercise’s </a:t>
            </a:r>
            <a:r>
              <a:rPr lang="en-US" sz="1600" dirty="0" err="1"/>
              <a:t>RegisterMATLAB_BallisticMover</a:t>
            </a:r>
            <a:r>
              <a:rPr lang="en-US" sz="1600" dirty="0"/>
              <a:t> class, which is an Application Extension, to be </a:t>
            </a:r>
            <a:r>
              <a:rPr lang="en-US" sz="1600" u="sng" dirty="0"/>
              <a:t>created</a:t>
            </a:r>
            <a:r>
              <a:rPr lang="en-US" sz="1600" dirty="0"/>
              <a:t> and </a:t>
            </a:r>
            <a:r>
              <a:rPr lang="en-US" sz="1600" u="sng" dirty="0"/>
              <a:t>registered</a:t>
            </a:r>
            <a:r>
              <a:rPr lang="en-US" sz="1600" dirty="0"/>
              <a:t> with </a:t>
            </a:r>
            <a:r>
              <a:rPr lang="en-US" sz="1600" dirty="0">
                <a:solidFill>
                  <a:srgbClr val="0000CC"/>
                </a:solidFill>
              </a:rPr>
              <a:t>app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12528" y="1537265"/>
            <a:ext cx="2368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First, 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mission</a:t>
            </a:r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creates a </a:t>
            </a:r>
            <a:r>
              <a:rPr lang="en-US" sz="16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named 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app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426274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96465" y="5831492"/>
            <a:ext cx="8534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lvl="1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RegisterExtension</a:t>
            </a:r>
            <a:r>
              <a:rPr lang="en-US" sz="1600" b="1" dirty="0"/>
              <a:t> </a:t>
            </a:r>
            <a:r>
              <a:rPr lang="en-US" sz="1600" dirty="0"/>
              <a:t>then invokes </a:t>
            </a:r>
            <a:r>
              <a:rPr lang="en-US" sz="1600" b="1" dirty="0" err="1"/>
              <a:t>WsfApplicationExtension</a:t>
            </a:r>
            <a:r>
              <a:rPr lang="en-US" sz="1600" dirty="0"/>
              <a:t>::</a:t>
            </a:r>
            <a:r>
              <a:rPr lang="en-US" sz="1600" b="1" dirty="0" err="1"/>
              <a:t>AddedToApplication</a:t>
            </a:r>
            <a:r>
              <a:rPr lang="en-US" sz="1600" dirty="0"/>
              <a:t>(), </a:t>
            </a:r>
            <a:endParaRPr lang="en-US" sz="1600" dirty="0">
              <a:solidFill>
                <a:srgbClr val="0000CC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4262749" y="3830681"/>
            <a:ext cx="4230980" cy="13324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221061" y="3634119"/>
            <a:ext cx="1293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AddedToApplication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8309" y="6119091"/>
            <a:ext cx="789088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630238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F0"/>
                </a:solidFill>
              </a:rPr>
              <a:t>Note:  </a:t>
            </a:r>
            <a:r>
              <a:rPr lang="en-US" sz="1600" b="1" dirty="0" err="1">
                <a:solidFill>
                  <a:srgbClr val="00B0F0"/>
                </a:solidFill>
              </a:rPr>
              <a:t>RegisterMATLAB_BallisticMover</a:t>
            </a:r>
            <a:r>
              <a:rPr lang="en-US" sz="1600" dirty="0">
                <a:solidFill>
                  <a:srgbClr val="00B0F0"/>
                </a:solidFill>
              </a:rPr>
              <a:t> does not override </a:t>
            </a:r>
            <a:r>
              <a:rPr lang="en-US" sz="1600" b="1" dirty="0" err="1">
                <a:solidFill>
                  <a:srgbClr val="00B0F0"/>
                </a:solidFill>
              </a:rPr>
              <a:t>AddedToApplication</a:t>
            </a:r>
            <a:r>
              <a:rPr lang="en-US" sz="1600" dirty="0">
                <a:solidFill>
                  <a:srgbClr val="00B0F0"/>
                </a:solidFill>
              </a:rPr>
              <a:t>, hence this notification has no effect</a:t>
            </a:r>
          </a:p>
          <a:p>
            <a:pPr marL="630238" lvl="1" indent="-28575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0B0F0"/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6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5" grpId="0" animBg="1"/>
      <p:bldP spid="13" grpId="0"/>
      <p:bldP spid="23" grpId="0" animBg="1"/>
      <p:bldP spid="30" grpId="0"/>
      <p:bldP spid="43" grpId="0"/>
      <p:bldP spid="21" grpId="0" animBg="1"/>
      <p:bldP spid="7" grpId="0"/>
      <p:bldP spid="10" grpId="0"/>
      <p:bldP spid="31" grpId="0"/>
      <p:bldP spid="11" grpId="0"/>
      <p:bldP spid="37" grpId="0"/>
      <p:bldP spid="39" grpId="0"/>
      <p:bldP spid="40" grpId="0" animBg="1"/>
      <p:bldP spid="3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07" y="4231782"/>
            <a:ext cx="8876871" cy="840908"/>
          </a:xfrm>
        </p:spPr>
        <p:txBody>
          <a:bodyPr>
            <a:normAutofit/>
          </a:bodyPr>
          <a:lstStyle/>
          <a:p>
            <a:pPr marL="225425" indent="0">
              <a:buNone/>
            </a:pPr>
            <a:r>
              <a:rPr lang="en-US" sz="2000" dirty="0"/>
              <a:t>Mission</a:t>
            </a:r>
            <a:r>
              <a:rPr lang="en-US" sz="2000" b="0" dirty="0"/>
              <a:t> then registers all of the necessary </a:t>
            </a:r>
            <a:r>
              <a:rPr lang="en-US" sz="2000" b="0" i="1" dirty="0"/>
              <a:t>predefined</a:t>
            </a:r>
            <a:r>
              <a:rPr lang="en-US" sz="2000" b="0" dirty="0"/>
              <a:t> extensions with </a:t>
            </a:r>
            <a:r>
              <a:rPr lang="en-US" sz="2000" b="0" dirty="0">
                <a:solidFill>
                  <a:srgbClr val="0000CC"/>
                </a:solidFill>
              </a:rPr>
              <a:t>app</a:t>
            </a:r>
            <a:endParaRPr lang="en-US" sz="2000" dirty="0">
              <a:solidFill>
                <a:srgbClr val="0000CC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1000" y="3001617"/>
            <a:ext cx="8115369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1101" y="2794571"/>
            <a:ext cx="13131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RegisterExtension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81002" y="3187147"/>
            <a:ext cx="8115369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1103" y="2980101"/>
            <a:ext cx="13131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RegisterExtension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1002" y="3597967"/>
            <a:ext cx="8115369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91103" y="3390921"/>
            <a:ext cx="13131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RegisterExtension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0172" y="3133273"/>
                <a:ext cx="2904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72" y="3133273"/>
                <a:ext cx="290464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791101" y="1921910"/>
            <a:ext cx="4170005" cy="398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56" y="1178692"/>
            <a:ext cx="4037731" cy="1127858"/>
          </a:xfrm>
          <a:prstGeom prst="rect">
            <a:avLst/>
          </a:prstGeom>
        </p:spPr>
      </p:pic>
      <p:sp>
        <p:nvSpPr>
          <p:cNvPr id="25" name="Rectangle 24"/>
          <p:cNvSpPr>
            <a:spLocks noChangeAspect="1"/>
          </p:cNvSpPr>
          <p:nvPr/>
        </p:nvSpPr>
        <p:spPr>
          <a:xfrm>
            <a:off x="3256156" y="2595105"/>
            <a:ext cx="1694060" cy="188844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RegisterMATLAB_BallisticMover</a:t>
            </a:r>
            <a:r>
              <a:rPr lang="en-US" sz="700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7409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/>
      <p:bldP spid="31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603682" y="5688804"/>
            <a:ext cx="8540317" cy="981807"/>
          </a:xfrm>
          <a:prstGeom prst="rect">
            <a:avLst/>
          </a:prstGeom>
          <a:solidFill>
            <a:schemeClr val="bg1"/>
          </a:solidFill>
        </p:spPr>
        <p:txBody>
          <a:bodyPr wrap="square" bIns="0" rtlCol="0">
            <a:spAutoFit/>
          </a:bodyPr>
          <a:lstStyle/>
          <a:p>
            <a:pPr marL="230188" indent="-230188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600" b="1" dirty="0" err="1"/>
              <a:t>RegisterMATLAB_BallisticMover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ScenarioCreated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() </a:t>
            </a:r>
            <a:r>
              <a:rPr lang="en-US" sz="1600" u="sng" dirty="0">
                <a:latin typeface="Arial" pitchFamily="34" charset="0"/>
                <a:cs typeface="Arial" pitchFamily="34" charset="0"/>
              </a:rPr>
              <a:t>creates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1600" u="sng" dirty="0">
                <a:latin typeface="Arial" pitchFamily="34" charset="0"/>
                <a:cs typeface="Arial" pitchFamily="34" charset="0"/>
              </a:rPr>
              <a:t>adds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the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MATLABBallisticMover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type to the list of mover types, so that they can have their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ProcessInput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() methods invoked when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MATLAB_BALLISTIC_MOVER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commands are found in the scenario files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07" y="4258743"/>
            <a:ext cx="8876871" cy="1539969"/>
          </a:xfrm>
        </p:spPr>
        <p:txBody>
          <a:bodyPr>
            <a:normAutofit fontScale="85000" lnSpcReduction="20000"/>
          </a:bodyPr>
          <a:lstStyle/>
          <a:p>
            <a:pPr marL="225425" indent="0">
              <a:buNone/>
            </a:pPr>
            <a:r>
              <a:rPr lang="en-US" dirty="0"/>
              <a:t>Mission</a:t>
            </a:r>
            <a:r>
              <a:rPr lang="en-US" b="0" dirty="0"/>
              <a:t> then creates the scenario and invokes the </a:t>
            </a:r>
            <a:r>
              <a:rPr lang="en-US" b="0" dirty="0" err="1"/>
              <a:t>WsfScenario</a:t>
            </a:r>
            <a:r>
              <a:rPr lang="en-US" b="0" dirty="0"/>
              <a:t> constructor:   </a:t>
            </a:r>
            <a:r>
              <a:rPr lang="en-US" sz="1900" b="0" dirty="0" err="1">
                <a:solidFill>
                  <a:srgbClr val="7030A0"/>
                </a:solidFill>
                <a:latin typeface="Consolas" panose="020B0609020204030204" pitchFamily="49" charset="0"/>
              </a:rPr>
              <a:t>WsfScenario</a:t>
            </a:r>
            <a:r>
              <a:rPr lang="en-US" sz="1900" b="0" dirty="0">
                <a:solidFill>
                  <a:srgbClr val="7030A0"/>
                </a:solidFill>
                <a:latin typeface="Consolas" panose="020B0609020204030204" pitchFamily="49" charset="0"/>
              </a:rPr>
              <a:t> scenario(app);</a:t>
            </a:r>
            <a:endParaRPr lang="en-US" b="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98503" lvl="1" indent="-228600"/>
            <a:r>
              <a:rPr lang="en-US" b="0" dirty="0"/>
              <a:t>This constructor invokes the </a:t>
            </a:r>
            <a:r>
              <a:rPr lang="en-US" dirty="0" err="1"/>
              <a:t>WsfApplication</a:t>
            </a:r>
            <a:r>
              <a:rPr lang="en-US" b="0" dirty="0"/>
              <a:t>::</a:t>
            </a:r>
            <a:r>
              <a:rPr lang="en-US" dirty="0" err="1"/>
              <a:t>ScenarioCreated</a:t>
            </a:r>
            <a:r>
              <a:rPr lang="en-US" dirty="0"/>
              <a:t>()</a:t>
            </a:r>
            <a:r>
              <a:rPr lang="en-US" b="0" dirty="0"/>
              <a:t> method </a:t>
            </a:r>
          </a:p>
          <a:p>
            <a:pPr marL="498503" lvl="1" indent="-228600"/>
            <a:r>
              <a:rPr lang="en-US" b="0" dirty="0"/>
              <a:t>This, in turn, invokes </a:t>
            </a:r>
            <a:r>
              <a:rPr lang="en-US" dirty="0" err="1"/>
              <a:t>ScenarioCreated</a:t>
            </a:r>
            <a:r>
              <a:rPr lang="en-US" dirty="0"/>
              <a:t>()</a:t>
            </a:r>
            <a:r>
              <a:rPr lang="en-US" b="0" dirty="0"/>
              <a:t> for all registered application extensions (including our </a:t>
            </a:r>
            <a:r>
              <a:rPr lang="en-US" dirty="0" err="1"/>
              <a:t>RegisterMATLAB_BallisticMover</a:t>
            </a:r>
            <a:r>
              <a:rPr lang="en-US" b="0" dirty="0"/>
              <a:t> extension)</a:t>
            </a:r>
          </a:p>
          <a:p>
            <a:pPr marL="1084262" lvl="3" indent="0">
              <a:buNone/>
            </a:pPr>
            <a:endParaRPr lang="en-US" sz="1600" b="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6527" y="2991862"/>
            <a:ext cx="5252182" cy="3946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1101" y="2794571"/>
            <a:ext cx="18261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WsfScenario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WsfScenario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9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app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648709" y="3200659"/>
            <a:ext cx="2847660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94288" y="2995512"/>
            <a:ext cx="12426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ScenarioCreated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284575" y="3587118"/>
            <a:ext cx="4211794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05578" y="3389118"/>
            <a:ext cx="12426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ScenarioCreated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91101" y="1921910"/>
            <a:ext cx="4170005" cy="398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56" y="1178692"/>
            <a:ext cx="4037731" cy="1127858"/>
          </a:xfrm>
          <a:prstGeom prst="rect">
            <a:avLst/>
          </a:prstGeom>
        </p:spPr>
      </p:pic>
      <p:sp>
        <p:nvSpPr>
          <p:cNvPr id="34" name="Rectangle 33"/>
          <p:cNvSpPr>
            <a:spLocks noChangeAspect="1"/>
          </p:cNvSpPr>
          <p:nvPr/>
        </p:nvSpPr>
        <p:spPr>
          <a:xfrm>
            <a:off x="3256156" y="2595105"/>
            <a:ext cx="1694060" cy="188844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RegisterMATLAB_BallisticMover</a:t>
            </a:r>
            <a:r>
              <a:rPr lang="en-US" sz="700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8094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3" grpId="0"/>
      <p:bldP spid="26" grpId="0"/>
      <p:bldP spid="31" grpId="0"/>
      <p:bldP spid="18" grpId="0" animBg="1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2945524" y="275774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07" y="3943872"/>
            <a:ext cx="9039339" cy="2669888"/>
          </a:xfrm>
        </p:spPr>
        <p:txBody>
          <a:bodyPr>
            <a:normAutofit fontScale="85000" lnSpcReduction="10000"/>
          </a:bodyPr>
          <a:lstStyle/>
          <a:p>
            <a:pPr marL="225425" indent="0">
              <a:buNone/>
            </a:pPr>
            <a:r>
              <a:rPr lang="en-US" dirty="0"/>
              <a:t>Mission</a:t>
            </a:r>
            <a:r>
              <a:rPr lang="en-US" b="0" dirty="0"/>
              <a:t> invokes </a:t>
            </a:r>
            <a:r>
              <a:rPr lang="en-US" dirty="0" err="1">
                <a:solidFill>
                  <a:srgbClr val="0000CC"/>
                </a:solidFill>
              </a:rPr>
              <a:t>app</a:t>
            </a:r>
            <a:r>
              <a:rPr lang="en-US" b="0" dirty="0" err="1"/>
              <a:t>.</a:t>
            </a:r>
            <a:r>
              <a:rPr lang="en-US" dirty="0" err="1"/>
              <a:t>WsfStandardApplication</a:t>
            </a:r>
            <a:r>
              <a:rPr lang="en-US" b="0" dirty="0"/>
              <a:t>::</a:t>
            </a:r>
            <a:r>
              <a:rPr lang="en-US" dirty="0" err="1"/>
              <a:t>ProcessInputFiles</a:t>
            </a:r>
            <a:r>
              <a:rPr lang="en-US" b="0" dirty="0"/>
              <a:t>()</a:t>
            </a:r>
          </a:p>
          <a:p>
            <a:pPr marL="568325" indent="-279400">
              <a:tabLst>
                <a:tab pos="688975" algn="l"/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which invokes </a:t>
            </a:r>
            <a:r>
              <a:rPr lang="en-US" dirty="0" err="1"/>
              <a:t>WsfScenario</a:t>
            </a:r>
            <a:r>
              <a:rPr lang="en-US" b="0" dirty="0"/>
              <a:t>::</a:t>
            </a:r>
            <a:r>
              <a:rPr lang="en-US" dirty="0" err="1"/>
              <a:t>LoadFromFile</a:t>
            </a:r>
            <a:r>
              <a:rPr lang="en-US" b="0" dirty="0"/>
              <a:t>()</a:t>
            </a:r>
          </a:p>
          <a:p>
            <a:pPr marL="517525" lvl="1" indent="0">
              <a:buNone/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	</a:t>
            </a:r>
            <a:r>
              <a:rPr lang="en-US" b="0" dirty="0">
                <a:solidFill>
                  <a:srgbClr val="0000CC"/>
                </a:solidFill>
              </a:rPr>
              <a:t>For each command in input</a:t>
            </a:r>
            <a:r>
              <a:rPr lang="en-US" b="0" dirty="0"/>
              <a:t>, </a:t>
            </a:r>
          </a:p>
          <a:p>
            <a:pPr marL="1203325" lvl="2" indent="-288925">
              <a:tabLst>
                <a:tab pos="914400" algn="l"/>
                <a:tab pos="1146175" algn="l"/>
                <a:tab pos="1376363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Invoke each of the core classes’ </a:t>
            </a:r>
            <a:r>
              <a:rPr lang="en-US" dirty="0" err="1"/>
              <a:t>ProcessInput</a:t>
            </a:r>
            <a:r>
              <a:rPr lang="en-US" dirty="0"/>
              <a:t>()</a:t>
            </a:r>
            <a:r>
              <a:rPr lang="en-US" b="0" dirty="0"/>
              <a:t> methods</a:t>
            </a:r>
          </a:p>
          <a:p>
            <a:pPr marL="1544638" lvl="3" indent="-288925">
              <a:tabLst>
                <a:tab pos="914400" algn="l"/>
                <a:tab pos="1146175" algn="l"/>
                <a:tab pos="1376363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Invokes the </a:t>
            </a:r>
            <a:r>
              <a:rPr lang="en-US" dirty="0" err="1"/>
              <a:t>MATLABBallisticMover</a:t>
            </a:r>
            <a:r>
              <a:rPr lang="en-US" b="0" dirty="0"/>
              <a:t>::</a:t>
            </a:r>
            <a:r>
              <a:rPr lang="en-US" dirty="0" err="1"/>
              <a:t>ProcessInput</a:t>
            </a:r>
            <a:r>
              <a:rPr lang="en-US" b="0" dirty="0"/>
              <a:t>() to handle </a:t>
            </a:r>
            <a:r>
              <a:rPr lang="en-US" dirty="0" err="1"/>
              <a:t>MATLABBallisticMover</a:t>
            </a:r>
            <a:r>
              <a:rPr lang="en-US" b="0" dirty="0"/>
              <a:t> commands</a:t>
            </a:r>
          </a:p>
          <a:p>
            <a:pPr marL="1203325" lvl="2" indent="-288925">
              <a:tabLst>
                <a:tab pos="914400" algn="l"/>
                <a:tab pos="1146175" algn="l"/>
                <a:tab pos="1376363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Invoke each registered scenario extension’s </a:t>
            </a:r>
            <a:r>
              <a:rPr lang="en-US" dirty="0" err="1"/>
              <a:t>ProcessInput</a:t>
            </a:r>
            <a:r>
              <a:rPr lang="en-US" b="0" dirty="0"/>
              <a:t>() – has no effect since there is no Scenario extension defined for </a:t>
            </a:r>
            <a:r>
              <a:rPr lang="en-US" dirty="0" err="1"/>
              <a:t>MATLABBallisticMover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6527" y="2964566"/>
            <a:ext cx="8099842" cy="365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1101" y="2767275"/>
            <a:ext cx="2473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ProcessInputFiles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641756" y="3226477"/>
            <a:ext cx="2847660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15821" y="2995386"/>
            <a:ext cx="18069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WsfScenario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LoadFromFile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91101" y="1921910"/>
            <a:ext cx="4170005" cy="398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100831" y="6330250"/>
            <a:ext cx="756377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Note:  a </a:t>
            </a:r>
            <a:r>
              <a:rPr lang="en-US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MATLABBallisticMover</a:t>
            </a:r>
            <a:r>
              <a:rPr lang="en-US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object is created when a </a:t>
            </a:r>
            <a:r>
              <a:rPr lang="en-US" sz="1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MATLABBallisticMover</a:t>
            </a:r>
            <a:r>
              <a:rPr lang="en-US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block command is encountered in the scenario input files</a:t>
            </a:r>
          </a:p>
        </p:txBody>
      </p:sp>
      <p:sp>
        <p:nvSpPr>
          <p:cNvPr id="41" name="Rectangle 40"/>
          <p:cNvSpPr>
            <a:spLocks/>
          </p:cNvSpPr>
          <p:nvPr/>
        </p:nvSpPr>
        <p:spPr>
          <a:xfrm>
            <a:off x="2314198" y="2596581"/>
            <a:ext cx="914400" cy="18288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b="1" dirty="0" err="1">
                <a:solidFill>
                  <a:schemeClr val="tx1"/>
                </a:solidFill>
              </a:rPr>
              <a:t>MATLABBallisticMover</a:t>
            </a:r>
            <a:endParaRPr lang="en-US" sz="700" b="1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945524" y="3305972"/>
            <a:ext cx="2703186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28190" y="3067755"/>
            <a:ext cx="22878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MATLABBallisticMover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ProcessInput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sp>
        <p:nvSpPr>
          <p:cNvPr id="30" name="Down Arrow 29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56" y="1178692"/>
            <a:ext cx="4037731" cy="1127858"/>
          </a:xfrm>
          <a:prstGeom prst="rect">
            <a:avLst/>
          </a:prstGeom>
        </p:spPr>
      </p:pic>
      <p:sp>
        <p:nvSpPr>
          <p:cNvPr id="37" name="Rectangle 36"/>
          <p:cNvSpPr>
            <a:spLocks noChangeAspect="1"/>
          </p:cNvSpPr>
          <p:nvPr/>
        </p:nvSpPr>
        <p:spPr>
          <a:xfrm>
            <a:off x="3256156" y="2595105"/>
            <a:ext cx="1694060" cy="188844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RegisterMATLAB_BallisticMover</a:t>
            </a:r>
            <a:r>
              <a:rPr lang="en-US" sz="700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2892047" y="1912871"/>
            <a:ext cx="0" cy="4572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284568" y="3792854"/>
            <a:ext cx="1364136" cy="0"/>
          </a:xfrm>
          <a:prstGeom prst="straightConnector1">
            <a:avLst/>
          </a:prstGeom>
          <a:ln>
            <a:solidFill>
              <a:srgbClr val="0000CC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57895" y="3575670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ProcessInput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1233726" y="3792277"/>
            <a:ext cx="3044952" cy="0"/>
          </a:xfrm>
          <a:prstGeom prst="straightConnector1">
            <a:avLst/>
          </a:prstGeom>
          <a:ln>
            <a:solidFill>
              <a:srgbClr val="0000CC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267326" y="2147884"/>
            <a:ext cx="1627632" cy="0"/>
          </a:xfrm>
          <a:prstGeom prst="straightConnector1">
            <a:avLst/>
          </a:prstGeom>
          <a:ln>
            <a:solidFill>
              <a:srgbClr val="0000C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817713" y="2149561"/>
            <a:ext cx="449613" cy="1642751"/>
          </a:xfrm>
          <a:custGeom>
            <a:avLst/>
            <a:gdLst>
              <a:gd name="connsiteX0" fmla="*/ 422876 w 449613"/>
              <a:gd name="connsiteY0" fmla="*/ 1641723 h 1642751"/>
              <a:gd name="connsiteX1" fmla="*/ 278498 w 449613"/>
              <a:gd name="connsiteY1" fmla="*/ 1641723 h 1642751"/>
              <a:gd name="connsiteX2" fmla="*/ 134119 w 449613"/>
              <a:gd name="connsiteY2" fmla="*/ 1631028 h 1642751"/>
              <a:gd name="connsiteX3" fmla="*/ 91340 w 449613"/>
              <a:gd name="connsiteY3" fmla="*/ 1582902 h 1642751"/>
              <a:gd name="connsiteX4" fmla="*/ 64603 w 449613"/>
              <a:gd name="connsiteY4" fmla="*/ 1427828 h 1642751"/>
              <a:gd name="connsiteX5" fmla="*/ 434 w 449613"/>
              <a:gd name="connsiteY5" fmla="*/ 738018 h 1642751"/>
              <a:gd name="connsiteX6" fmla="*/ 43213 w 449613"/>
              <a:gd name="connsiteY6" fmla="*/ 417176 h 1642751"/>
              <a:gd name="connsiteX7" fmla="*/ 166203 w 449613"/>
              <a:gd name="connsiteY7" fmla="*/ 58902 h 1642751"/>
              <a:gd name="connsiteX8" fmla="*/ 353361 w 449613"/>
              <a:gd name="connsiteY8" fmla="*/ 5428 h 1642751"/>
              <a:gd name="connsiteX9" fmla="*/ 449613 w 449613"/>
              <a:gd name="connsiteY9" fmla="*/ 5428 h 164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9613" h="1642751">
                <a:moveTo>
                  <a:pt x="422876" y="1641723"/>
                </a:moveTo>
                <a:cubicBezTo>
                  <a:pt x="374750" y="1642614"/>
                  <a:pt x="326624" y="1643505"/>
                  <a:pt x="278498" y="1641723"/>
                </a:cubicBezTo>
                <a:cubicBezTo>
                  <a:pt x="230372" y="1639941"/>
                  <a:pt x="165312" y="1640831"/>
                  <a:pt x="134119" y="1631028"/>
                </a:cubicBezTo>
                <a:cubicBezTo>
                  <a:pt x="102926" y="1621225"/>
                  <a:pt x="102926" y="1616769"/>
                  <a:pt x="91340" y="1582902"/>
                </a:cubicBezTo>
                <a:cubicBezTo>
                  <a:pt x="79754" y="1549035"/>
                  <a:pt x="79754" y="1568642"/>
                  <a:pt x="64603" y="1427828"/>
                </a:cubicBezTo>
                <a:cubicBezTo>
                  <a:pt x="49452" y="1287014"/>
                  <a:pt x="3999" y="906460"/>
                  <a:pt x="434" y="738018"/>
                </a:cubicBezTo>
                <a:cubicBezTo>
                  <a:pt x="-3131" y="569576"/>
                  <a:pt x="15585" y="530362"/>
                  <a:pt x="43213" y="417176"/>
                </a:cubicBezTo>
                <a:cubicBezTo>
                  <a:pt x="70841" y="303990"/>
                  <a:pt x="114512" y="127526"/>
                  <a:pt x="166203" y="58902"/>
                </a:cubicBezTo>
                <a:cubicBezTo>
                  <a:pt x="217894" y="-9722"/>
                  <a:pt x="306126" y="14340"/>
                  <a:pt x="353361" y="5428"/>
                </a:cubicBezTo>
                <a:cubicBezTo>
                  <a:pt x="400596" y="-3484"/>
                  <a:pt x="439810" y="81"/>
                  <a:pt x="449613" y="5428"/>
                </a:cubicBezTo>
              </a:path>
            </a:pathLst>
          </a:custGeom>
          <a:noFill/>
          <a:ln w="9525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4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mph" presetSubtype="1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DAEF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/>
      <p:bldP spid="40" grpId="0" animBg="1"/>
      <p:bldP spid="40" grpId="1" animBg="1"/>
      <p:bldP spid="41" grpId="0" animBg="1"/>
      <p:bldP spid="44" grpId="0"/>
      <p:bldP spid="31" grpId="0"/>
      <p:bldP spid="3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2" y="3952530"/>
            <a:ext cx="8876871" cy="1801659"/>
          </a:xfrm>
        </p:spPr>
        <p:txBody>
          <a:bodyPr>
            <a:normAutofit fontScale="85000" lnSpcReduction="20000"/>
          </a:bodyPr>
          <a:lstStyle/>
          <a:p>
            <a:pPr marL="225425" indent="0">
              <a:buNone/>
            </a:pPr>
            <a:r>
              <a:rPr lang="en-US" dirty="0"/>
              <a:t>Mission</a:t>
            </a:r>
            <a:r>
              <a:rPr lang="en-US" b="0" dirty="0"/>
              <a:t> invokes </a:t>
            </a:r>
            <a:r>
              <a:rPr lang="en-US" dirty="0" err="1">
                <a:solidFill>
                  <a:srgbClr val="0000CC"/>
                </a:solidFill>
              </a:rPr>
              <a:t>app</a:t>
            </a:r>
            <a:r>
              <a:rPr lang="en-US" b="0" dirty="0" err="1"/>
              <a:t>.</a:t>
            </a:r>
            <a:r>
              <a:rPr lang="en-US" dirty="0" err="1"/>
              <a:t>WsfStandardApplication</a:t>
            </a:r>
            <a:r>
              <a:rPr lang="en-US" b="0" dirty="0"/>
              <a:t>::</a:t>
            </a:r>
            <a:r>
              <a:rPr lang="en-US" dirty="0" err="1"/>
              <a:t>ProcessInputFiles</a:t>
            </a:r>
            <a:r>
              <a:rPr lang="en-US" b="0" dirty="0"/>
              <a:t>()</a:t>
            </a:r>
          </a:p>
          <a:p>
            <a:pPr marL="574675" indent="-287338"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which, invokes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WsfScenario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::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LoadFromFile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574675" indent="-287338"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and then invokes </a:t>
            </a:r>
            <a:r>
              <a:rPr lang="en-US" dirty="0" err="1"/>
              <a:t>WsfScenario</a:t>
            </a:r>
            <a:r>
              <a:rPr lang="en-US" b="0" dirty="0"/>
              <a:t>::</a:t>
            </a:r>
            <a:r>
              <a:rPr lang="en-US" dirty="0" err="1"/>
              <a:t>CompleteLoad</a:t>
            </a:r>
            <a:r>
              <a:rPr lang="en-US" b="0" dirty="0"/>
              <a:t>()</a:t>
            </a:r>
          </a:p>
          <a:p>
            <a:pPr marL="860425" lvl="1" indent="-233363"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Invokes each scenario extension’s Complete()</a:t>
            </a:r>
          </a:p>
          <a:p>
            <a:pPr marL="860425" lvl="1" indent="-233363"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Then invokes each scenario extension’s Complete2()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96527" y="2964566"/>
            <a:ext cx="8099842" cy="365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91101" y="2767275"/>
            <a:ext cx="2473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ProcessInputFiles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5664500" y="3529005"/>
            <a:ext cx="2847660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97621" y="3297914"/>
            <a:ext cx="18453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WsfScenario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CompleteLoad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4286846" y="3547156"/>
            <a:ext cx="1364136" cy="0"/>
          </a:xfrm>
          <a:prstGeom prst="straightConnector1">
            <a:avLst/>
          </a:prstGeom>
          <a:ln>
            <a:solidFill>
              <a:srgbClr val="0000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60173" y="3350444"/>
            <a:ext cx="1063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      Complete(…)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289118" y="3699556"/>
            <a:ext cx="1364136" cy="0"/>
          </a:xfrm>
          <a:prstGeom prst="straightConnector1">
            <a:avLst/>
          </a:prstGeom>
          <a:ln>
            <a:solidFill>
              <a:srgbClr val="0000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601029" y="3502844"/>
            <a:ext cx="11272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      Complete2(…)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91101" y="1921910"/>
            <a:ext cx="4170005" cy="398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229166" y="5706756"/>
            <a:ext cx="663546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DAEFF"/>
                </a:solidFill>
                <a:latin typeface="Arial" pitchFamily="34" charset="0"/>
                <a:cs typeface="Arial" pitchFamily="34" charset="0"/>
              </a:rPr>
              <a:t>Note:  None of our classes inherit </a:t>
            </a:r>
            <a:r>
              <a:rPr lang="en-US" dirty="0" err="1">
                <a:solidFill>
                  <a:srgbClr val="0DAEFF"/>
                </a:solidFill>
                <a:latin typeface="Arial" pitchFamily="34" charset="0"/>
                <a:cs typeface="Arial" pitchFamily="34" charset="0"/>
              </a:rPr>
              <a:t>WsfScenarioExtension</a:t>
            </a:r>
            <a:r>
              <a:rPr lang="en-US" dirty="0">
                <a:solidFill>
                  <a:srgbClr val="0DAEFF"/>
                </a:solidFill>
                <a:latin typeface="Arial" pitchFamily="34" charset="0"/>
                <a:cs typeface="Arial" pitchFamily="34" charset="0"/>
              </a:rPr>
              <a:t>, so no Complete or Complete2 are defined that need to be called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2892259" y="1919578"/>
            <a:ext cx="10739" cy="1814098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2929250" y="3543864"/>
            <a:ext cx="1364136" cy="0"/>
          </a:xfrm>
          <a:prstGeom prst="straightConnector1">
            <a:avLst/>
          </a:prstGeom>
          <a:ln>
            <a:solidFill>
              <a:srgbClr val="0000C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2939608" y="3705142"/>
            <a:ext cx="1364136" cy="0"/>
          </a:xfrm>
          <a:prstGeom prst="straightConnector1">
            <a:avLst/>
          </a:prstGeom>
          <a:ln>
            <a:solidFill>
              <a:srgbClr val="0000C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Down Arrow 48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56" y="1178692"/>
            <a:ext cx="4037731" cy="1127858"/>
          </a:xfrm>
          <a:prstGeom prst="rect">
            <a:avLst/>
          </a:prstGeom>
        </p:spPr>
      </p:pic>
      <p:sp>
        <p:nvSpPr>
          <p:cNvPr id="51" name="Rectangle 50"/>
          <p:cNvSpPr>
            <a:spLocks noChangeAspect="1"/>
          </p:cNvSpPr>
          <p:nvPr/>
        </p:nvSpPr>
        <p:spPr>
          <a:xfrm>
            <a:off x="3256156" y="2595105"/>
            <a:ext cx="1694060" cy="188844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RegisterMATLAB_BallisticMover</a:t>
            </a:r>
            <a:r>
              <a:rPr lang="en-US" sz="700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6936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  <p:bldP spid="47" grpId="0"/>
      <p:bldP spid="5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07" y="3947154"/>
            <a:ext cx="8876871" cy="2008803"/>
          </a:xfrm>
        </p:spPr>
        <p:txBody>
          <a:bodyPr rIns="0">
            <a:normAutofit fontScale="85000" lnSpcReduction="10000"/>
          </a:bodyPr>
          <a:lstStyle/>
          <a:p>
            <a:pPr marL="225425" indent="0">
              <a:buNone/>
            </a:pPr>
            <a:r>
              <a:rPr lang="en-US" dirty="0"/>
              <a:t>Mission</a:t>
            </a:r>
            <a:r>
              <a:rPr lang="en-US" b="0" dirty="0"/>
              <a:t> creates the Simulation by executing:</a:t>
            </a:r>
          </a:p>
          <a:p>
            <a:pPr marL="225425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7030A0"/>
                </a:solidFill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7030A0"/>
                </a:solidFill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7030A0"/>
                </a:solidFill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7030A0"/>
                </a:solidFill>
                <a:latin typeface="Consolas" panose="020B0609020204030204" pitchFamily="49" charset="0"/>
              </a:rPr>
              <a:t>unique_ptr</a:t>
            </a:r>
            <a:r>
              <a:rPr lang="en-US" b="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7030A0"/>
                </a:solidFill>
                <a:latin typeface="Consolas" panose="020B0609020204030204" pitchFamily="49" charset="0"/>
              </a:rPr>
              <a:t>WsfSimulation</a:t>
            </a:r>
            <a:r>
              <a:rPr lang="en-US" b="0" dirty="0">
                <a:solidFill>
                  <a:srgbClr val="7030A0"/>
                </a:solidFill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7030A0"/>
                </a:solidFill>
                <a:latin typeface="Consolas" panose="020B0609020204030204" pitchFamily="49" charset="0"/>
              </a:rPr>
              <a:t>simPtr</a:t>
            </a:r>
            <a:r>
              <a:rPr lang="en-US" b="0" dirty="0">
                <a:solidFill>
                  <a:srgbClr val="7030A0"/>
                </a:solidFill>
                <a:latin typeface="Consolas" panose="020B0609020204030204" pitchFamily="49" charset="0"/>
              </a:rPr>
              <a:t> = </a:t>
            </a:r>
          </a:p>
          <a:p>
            <a:pPr marL="225425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7030A0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b="0" dirty="0" err="1">
                <a:solidFill>
                  <a:srgbClr val="0000CC"/>
                </a:solidFill>
                <a:latin typeface="Consolas" panose="020B0609020204030204" pitchFamily="49" charset="0"/>
              </a:rPr>
              <a:t>app</a:t>
            </a:r>
            <a:r>
              <a:rPr lang="en-US" b="0" dirty="0" err="1">
                <a:solidFill>
                  <a:srgbClr val="7030A0"/>
                </a:solidFill>
                <a:latin typeface="Consolas" panose="020B0609020204030204" pitchFamily="49" charset="0"/>
              </a:rPr>
              <a:t>.CreateSimulation</a:t>
            </a:r>
            <a:r>
              <a:rPr lang="en-US" b="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CC"/>
                </a:solidFill>
                <a:latin typeface="Consolas" panose="020B0609020204030204" pitchFamily="49" charset="0"/>
              </a:rPr>
              <a:t>scenario</a:t>
            </a:r>
            <a:r>
              <a:rPr lang="en-US" b="0" dirty="0">
                <a:solidFill>
                  <a:srgbClr val="7030A0"/>
                </a:solidFill>
                <a:latin typeface="Consolas" panose="020B0609020204030204" pitchFamily="49" charset="0"/>
              </a:rPr>
              <a:t>, …)</a:t>
            </a:r>
            <a:r>
              <a:rPr lang="en-US" sz="1900" b="0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  <a:endParaRPr lang="en-US" sz="1900" b="0" dirty="0"/>
          </a:p>
          <a:p>
            <a:pPr marL="574675" indent="-290513"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dirty="0" err="1"/>
              <a:t>CreateSimulation</a:t>
            </a:r>
            <a:r>
              <a:rPr lang="en-US" b="0" dirty="0"/>
              <a:t> invokes the </a:t>
            </a:r>
            <a:r>
              <a:rPr lang="en-US" b="0" dirty="0" err="1"/>
              <a:t>WsfSimulation</a:t>
            </a:r>
            <a:r>
              <a:rPr lang="en-US" b="0" dirty="0"/>
              <a:t> object’s constructor (with </a:t>
            </a:r>
            <a:r>
              <a:rPr lang="en-US" dirty="0">
                <a:solidFill>
                  <a:srgbClr val="0000CC"/>
                </a:solidFill>
              </a:rPr>
              <a:t>scenario</a:t>
            </a:r>
            <a:r>
              <a:rPr lang="en-US" b="0" dirty="0"/>
              <a:t> as argument)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WsfSimulation</a:t>
            </a:r>
            <a:r>
              <a:rPr lang="en-US" sz="700" dirty="0">
                <a:solidFill>
                  <a:schemeClr val="tx1"/>
                </a:solidFill>
              </a:rPr>
              <a:t>&gt;: </a:t>
            </a:r>
            <a:r>
              <a:rPr lang="en-US" sz="700" b="1" dirty="0" err="1">
                <a:solidFill>
                  <a:srgbClr val="0000CC"/>
                </a:solidFill>
              </a:rPr>
              <a:t>simPtr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3373" y="2790019"/>
            <a:ext cx="24416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CreateSimulation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73743" y="3022166"/>
            <a:ext cx="18004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56" y="1178692"/>
            <a:ext cx="4037731" cy="1127858"/>
          </a:xfrm>
          <a:prstGeom prst="rect">
            <a:avLst/>
          </a:prstGeom>
        </p:spPr>
      </p:pic>
      <p:sp>
        <p:nvSpPr>
          <p:cNvPr id="30" name="Rectangle 29"/>
          <p:cNvSpPr>
            <a:spLocks noChangeAspect="1"/>
          </p:cNvSpPr>
          <p:nvPr/>
        </p:nvSpPr>
        <p:spPr>
          <a:xfrm>
            <a:off x="3256156" y="2595105"/>
            <a:ext cx="1694060" cy="188844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RegisterMATLAB_BallisticMover</a:t>
            </a:r>
            <a:r>
              <a:rPr lang="en-US" sz="700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3002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7" y="3951214"/>
                <a:ext cx="9069954" cy="1574378"/>
              </a:xfrm>
            </p:spPr>
            <p:txBody>
              <a:bodyPr rIns="0">
                <a:normAutofit fontScale="85000" lnSpcReduction="2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initializes the Simulation by executing:</a:t>
                </a:r>
              </a:p>
              <a:p>
                <a:pPr marL="517525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())</a:t>
                </a:r>
                <a:endParaRPr lang="en-US" sz="2400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InitializeSimulation</a:t>
                </a:r>
                <a:r>
                  <a:rPr lang="en-US" b="0" dirty="0"/>
                  <a:t> invokes: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-&gt;Initialize() </a:t>
                </a:r>
              </a:p>
              <a:p>
                <a:pPr marL="212725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	(where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aSimPtr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</m:oMath>
                </a14:m>
                <a:r>
                  <a:rPr lang="en-US" dirty="0" err="1">
                    <a:solidFill>
                      <a:srgbClr val="FF9900"/>
                    </a:solidFill>
                  </a:rPr>
                  <a:t>simPtr</a:t>
                </a:r>
                <a:r>
                  <a:rPr lang="en-US" b="0" dirty="0" err="1">
                    <a:solidFill>
                      <a:srgbClr val="FF9900"/>
                    </a:solidFill>
                  </a:rPr>
                  <a:t>.get</a:t>
                </a:r>
                <a:r>
                  <a:rPr lang="en-US" b="0" dirty="0">
                    <a:solidFill>
                      <a:srgbClr val="FF9900"/>
                    </a:solidFill>
                  </a:rPr>
                  <a:t>() </a:t>
                </a:r>
                <a:r>
                  <a:rPr lang="en-US" b="0" dirty="0"/>
                  <a:t>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7" y="3951214"/>
                <a:ext cx="9069954" cy="1574378"/>
              </a:xfrm>
              <a:blipFill>
                <a:blip r:embed="rId3"/>
                <a:stretch>
                  <a:fillRect t="-775" b="-5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WsfSimulation</a:t>
            </a:r>
            <a:r>
              <a:rPr lang="en-US" sz="700" dirty="0">
                <a:solidFill>
                  <a:schemeClr val="tx1"/>
                </a:solidFill>
              </a:rPr>
              <a:t>&gt;: </a:t>
            </a:r>
            <a:r>
              <a:rPr lang="en-US" sz="700" b="1" dirty="0" err="1">
                <a:solidFill>
                  <a:srgbClr val="0000CC"/>
                </a:solidFill>
              </a:rPr>
              <a:t>SimPtr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3373" y="2790019"/>
            <a:ext cx="2512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InitializeSimulation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94471" y="3022166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::Initialize()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56" y="1178692"/>
            <a:ext cx="4037731" cy="1127858"/>
          </a:xfrm>
          <a:prstGeom prst="rect">
            <a:avLst/>
          </a:prstGeom>
        </p:spPr>
      </p:pic>
      <p:sp>
        <p:nvSpPr>
          <p:cNvPr id="29" name="Rectangle 28"/>
          <p:cNvSpPr>
            <a:spLocks noChangeAspect="1"/>
          </p:cNvSpPr>
          <p:nvPr/>
        </p:nvSpPr>
        <p:spPr>
          <a:xfrm>
            <a:off x="3256156" y="2595105"/>
            <a:ext cx="1694060" cy="188844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RegisterMATLAB_BallisticMover</a:t>
            </a:r>
            <a:r>
              <a:rPr lang="en-US" sz="700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8478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382000" cy="3200400"/>
          </a:xfrm>
        </p:spPr>
        <p:txBody>
          <a:bodyPr>
            <a:normAutofit/>
          </a:bodyPr>
          <a:lstStyle/>
          <a:p>
            <a:r>
              <a:rPr lang="en-US" b="0" dirty="0"/>
              <a:t>You will create a new mover type called </a:t>
            </a:r>
            <a:r>
              <a:rPr lang="en-US" dirty="0"/>
              <a:t>MATLAB_BALLISTIC_MOVER</a:t>
            </a:r>
            <a:r>
              <a:rPr lang="en-US" b="0" dirty="0"/>
              <a:t> </a:t>
            </a:r>
          </a:p>
          <a:p>
            <a:pPr lvl="1"/>
            <a:r>
              <a:rPr lang="en-US" b="0" dirty="0"/>
              <a:t>The mover represents a simple ballistic multi-staged missile</a:t>
            </a:r>
          </a:p>
          <a:p>
            <a:pPr lvl="1"/>
            <a:r>
              <a:rPr lang="en-US" b="0" dirty="0"/>
              <a:t>The kinematic calculations are performed using a MATLAB® dynamic-link library (DLL) </a:t>
            </a:r>
          </a:p>
          <a:p>
            <a:r>
              <a:rPr lang="en-US" b="0" dirty="0"/>
              <a:t>To achieve this, we will create a new plugin and a new application extension</a:t>
            </a:r>
          </a:p>
          <a:p>
            <a:endParaRPr lang="en-US" b="0" dirty="0"/>
          </a:p>
        </p:txBody>
      </p:sp>
      <p:pic>
        <p:nvPicPr>
          <p:cNvPr id="8" name="Picture 7" descr="MCBS01673_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4191000"/>
            <a:ext cx="1693862" cy="2047875"/>
          </a:xfrm>
          <a:prstGeom prst="rect">
            <a:avLst/>
          </a:prstGeom>
          <a:noFill/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81125" y="4560888"/>
            <a:ext cx="3830638" cy="1165225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339966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marL="230188" indent="-230188"/>
            <a:r>
              <a:rPr lang="en-US" sz="1400" b="0" dirty="0">
                <a:solidFill>
                  <a:srgbClr val="000000"/>
                </a:solidFill>
              </a:rPr>
              <a:t>References:</a:t>
            </a:r>
          </a:p>
          <a:p>
            <a:pPr marL="230188" indent="-230188">
              <a:buFontTx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AFSIM Developers Web-based data.</a:t>
            </a:r>
          </a:p>
          <a:p>
            <a:pPr marL="230188" indent="-230188">
              <a:buFontTx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AFSIM Source Codes and Visual Studio search functions.</a:t>
            </a:r>
          </a:p>
          <a:p>
            <a:pPr marL="230188" indent="-230188">
              <a:buFontTx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AFSIM </a:t>
            </a:r>
            <a:r>
              <a:rPr lang="en-US" sz="1400" dirty="0">
                <a:solidFill>
                  <a:srgbClr val="000000"/>
                </a:solidFill>
              </a:rPr>
              <a:t>Documentation</a:t>
            </a:r>
            <a:r>
              <a:rPr lang="en-US" sz="1400" b="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86408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6" y="3951213"/>
                <a:ext cx="9138194" cy="2011981"/>
              </a:xfrm>
            </p:spPr>
            <p:txBody>
              <a:bodyPr rIns="0">
                <a:normAutofit fontScale="85000" lnSpcReduction="2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initializes the Simulation by executing:</a:t>
                </a:r>
              </a:p>
              <a:p>
                <a:pPr marL="517525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())</a:t>
                </a:r>
                <a:endParaRPr lang="en-US" sz="2400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InitializeSimulation</a:t>
                </a:r>
                <a:r>
                  <a:rPr lang="en-US" b="0" dirty="0"/>
                  <a:t> invokes: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-&gt;Initialize() </a:t>
                </a:r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WsfSimulation</a:t>
                </a:r>
                <a:r>
                  <a:rPr lang="en-US" dirty="0"/>
                  <a:t>::Initialize</a:t>
                </a:r>
                <a:r>
                  <a:rPr lang="en-US" b="0" dirty="0"/>
                  <a:t> invokes: </a:t>
                </a:r>
                <a:r>
                  <a:rPr lang="en-US" sz="22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mScenario.SimulationCreated</a:t>
                </a:r>
                <a:r>
                  <a:rPr lang="en-US" sz="22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(*this)</a:t>
                </a:r>
                <a:endParaRPr lang="en-US" sz="2200" b="0" dirty="0"/>
              </a:p>
              <a:p>
                <a:pPr marL="212725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	(where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mScenario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</m:oMath>
                </a14:m>
                <a:r>
                  <a:rPr lang="en-US" dirty="0">
                    <a:solidFill>
                      <a:srgbClr val="0000CC"/>
                    </a:solidFill>
                  </a:rPr>
                  <a:t>scenario</a:t>
                </a:r>
                <a:r>
                  <a:rPr lang="en-US" b="0" dirty="0"/>
                  <a:t> and </a:t>
                </a:r>
                <a:r>
                  <a:rPr lang="en-US" b="0" dirty="0">
                    <a:solidFill>
                      <a:srgbClr val="7030A0"/>
                    </a:solidFill>
                  </a:rPr>
                  <a:t>*this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>
                    <a:solidFill>
                      <a:srgbClr val="FF9900"/>
                    </a:solidFill>
                  </a:rPr>
                  <a:t>*</a:t>
                </a:r>
                <a:r>
                  <a:rPr lang="en-US" dirty="0" err="1">
                    <a:solidFill>
                      <a:srgbClr val="FFC000"/>
                    </a:solidFill>
                  </a:rPr>
                  <a:t>simPtr.get</a:t>
                </a:r>
                <a:r>
                  <a:rPr lang="en-US" dirty="0">
                    <a:solidFill>
                      <a:srgbClr val="FFC000"/>
                    </a:solidFill>
                  </a:rPr>
                  <a:t>() </a:t>
                </a:r>
                <a:r>
                  <a:rPr lang="en-US" b="0" dirty="0"/>
                  <a:t>)</a:t>
                </a:r>
              </a:p>
              <a:p>
                <a:pPr marL="212725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endParaRPr lang="en-US" b="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6" y="3951213"/>
                <a:ext cx="9138194" cy="2011981"/>
              </a:xfrm>
              <a:blipFill>
                <a:blip r:embed="rId3"/>
                <a:stretch>
                  <a:fillRect t="-606" r="-1534" b="-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WsfSimulation</a:t>
            </a:r>
            <a:r>
              <a:rPr lang="en-US" sz="700" dirty="0">
                <a:solidFill>
                  <a:schemeClr val="tx1"/>
                </a:solidFill>
              </a:rPr>
              <a:t>&gt;: </a:t>
            </a:r>
            <a:r>
              <a:rPr lang="en-US" sz="700" b="1" dirty="0" err="1">
                <a:solidFill>
                  <a:srgbClr val="0000CC"/>
                </a:solidFill>
              </a:rPr>
              <a:t>SimPtr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3373" y="2790019"/>
            <a:ext cx="2512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InitializeSimulation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94471" y="3022166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::Initialize()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5646914" y="3274393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13347" y="3065382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WsfScenario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SimulationCreated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30" name="Down Arrow 29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56" y="1178692"/>
            <a:ext cx="4037731" cy="1127858"/>
          </a:xfrm>
          <a:prstGeom prst="rect">
            <a:avLst/>
          </a:prstGeom>
        </p:spPr>
      </p:pic>
      <p:sp>
        <p:nvSpPr>
          <p:cNvPr id="35" name="Rectangle 34"/>
          <p:cNvSpPr>
            <a:spLocks noChangeAspect="1"/>
          </p:cNvSpPr>
          <p:nvPr/>
        </p:nvSpPr>
        <p:spPr>
          <a:xfrm>
            <a:off x="3256156" y="2595105"/>
            <a:ext cx="1694060" cy="188844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RegisterMATLAB_BallisticMover</a:t>
            </a:r>
            <a:r>
              <a:rPr lang="en-US" sz="700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935725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6" y="3951212"/>
                <a:ext cx="9138194" cy="2501839"/>
              </a:xfrm>
            </p:spPr>
            <p:txBody>
              <a:bodyPr rIns="0">
                <a:normAutofit fontScale="85000" lnSpcReduction="2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initializes the Simulation by executing:</a:t>
                </a:r>
              </a:p>
              <a:p>
                <a:pPr marL="517525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())</a:t>
                </a:r>
                <a:endParaRPr lang="en-US" sz="2400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InitializeSimulation</a:t>
                </a:r>
                <a:r>
                  <a:rPr lang="en-US" b="0" dirty="0"/>
                  <a:t> invokes: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-&gt;Initialize() </a:t>
                </a:r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WsfSimulation</a:t>
                </a:r>
                <a:r>
                  <a:rPr lang="en-US" dirty="0"/>
                  <a:t>::Initialize</a:t>
                </a:r>
                <a:r>
                  <a:rPr lang="en-US" b="0" dirty="0"/>
                  <a:t> invokes: </a:t>
                </a:r>
                <a:r>
                  <a:rPr lang="en-US" sz="22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mScenario.SimulationCreated</a:t>
                </a:r>
                <a:r>
                  <a:rPr lang="en-US" sz="22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(*this)</a:t>
                </a:r>
                <a:endParaRPr lang="en-US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SimulationCreated</a:t>
                </a:r>
                <a:r>
                  <a:rPr lang="en-US" b="0" dirty="0"/>
                  <a:t> Invokes: </a:t>
                </a:r>
                <a:r>
                  <a:rPr lang="en-US" sz="19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GetApplication</a:t>
                </a:r>
                <a:r>
                  <a:rPr lang="en-US" sz="19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().</a:t>
                </a:r>
                <a:r>
                  <a:rPr lang="en-US" sz="19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sz="19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9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sz="19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</a:t>
                </a:r>
                <a:endParaRPr lang="en-US" sz="1900" b="0" dirty="0"/>
              </a:p>
              <a:p>
                <a:pPr marL="212725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	(where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GetApplication</a:t>
                </a:r>
                <a:r>
                  <a:rPr lang="en-US" b="0" dirty="0">
                    <a:solidFill>
                      <a:srgbClr val="7030A0"/>
                    </a:solidFill>
                  </a:rPr>
                  <a:t>()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</m:oMath>
                </a14:m>
                <a:r>
                  <a:rPr lang="en-US" dirty="0">
                    <a:solidFill>
                      <a:srgbClr val="0000CC"/>
                    </a:solidFill>
                  </a:rPr>
                  <a:t>app </a:t>
                </a:r>
                <a:r>
                  <a:rPr lang="en-US" b="0" dirty="0"/>
                  <a:t>and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aSimulation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>
                    <a:solidFill>
                      <a:srgbClr val="FF9900"/>
                    </a:solidFill>
                  </a:rPr>
                  <a:t>*</a:t>
                </a:r>
                <a:r>
                  <a:rPr lang="en-US" dirty="0" err="1">
                    <a:solidFill>
                      <a:srgbClr val="FFC000"/>
                    </a:solidFill>
                  </a:rPr>
                  <a:t>simPtr.get</a:t>
                </a:r>
                <a:r>
                  <a:rPr lang="en-US" dirty="0">
                    <a:solidFill>
                      <a:srgbClr val="FFC000"/>
                    </a:solidFill>
                  </a:rPr>
                  <a:t>() </a:t>
                </a:r>
                <a:r>
                  <a:rPr lang="en-US" b="0" dirty="0"/>
                  <a:t>)</a:t>
                </a:r>
                <a:endParaRPr lang="en-US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endParaRPr lang="en-US" b="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6" y="3951212"/>
                <a:ext cx="9138194" cy="2501839"/>
              </a:xfrm>
              <a:blipFill>
                <a:blip r:embed="rId3"/>
                <a:stretch>
                  <a:fillRect t="-487" r="-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WsfSimulation</a:t>
            </a:r>
            <a:r>
              <a:rPr lang="en-US" sz="700" dirty="0">
                <a:solidFill>
                  <a:schemeClr val="tx1"/>
                </a:solidFill>
              </a:rPr>
              <a:t>&gt;: </a:t>
            </a:r>
            <a:r>
              <a:rPr lang="en-US" sz="700" b="1" dirty="0" err="1">
                <a:solidFill>
                  <a:srgbClr val="0000CC"/>
                </a:solidFill>
              </a:rPr>
              <a:t>SimPtr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3373" y="2790019"/>
            <a:ext cx="2512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InitializeSimulation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94471" y="3022166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::Initialize()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5646914" y="3274393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13347" y="3065382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WsfScenario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SimulationCreated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29758" y="3346567"/>
            <a:ext cx="2037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SimulationCreated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646914" y="3544563"/>
            <a:ext cx="2853753" cy="708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own Arrow 29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56" y="1178692"/>
            <a:ext cx="4037731" cy="1127858"/>
          </a:xfrm>
          <a:prstGeom prst="rect">
            <a:avLst/>
          </a:prstGeom>
        </p:spPr>
      </p:pic>
      <p:sp>
        <p:nvSpPr>
          <p:cNvPr id="34" name="Rectangle 33"/>
          <p:cNvSpPr>
            <a:spLocks noChangeAspect="1"/>
          </p:cNvSpPr>
          <p:nvPr/>
        </p:nvSpPr>
        <p:spPr>
          <a:xfrm>
            <a:off x="3256156" y="2595105"/>
            <a:ext cx="1694060" cy="188844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RegisterMATLAB_BallisticMover</a:t>
            </a:r>
            <a:r>
              <a:rPr lang="en-US" sz="700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327944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6" y="3951212"/>
                <a:ext cx="9138194" cy="2663772"/>
              </a:xfrm>
            </p:spPr>
            <p:txBody>
              <a:bodyPr rIns="0">
                <a:normAutofit fontScale="85000" lnSpcReduction="2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initializes the Simulation by executing:</a:t>
                </a:r>
              </a:p>
              <a:p>
                <a:pPr marL="517525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())</a:t>
                </a:r>
              </a:p>
              <a:p>
                <a:pPr marL="461963" indent="-236538">
                  <a:spcBef>
                    <a:spcPts val="6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InitializeSimulation</a:t>
                </a:r>
                <a:r>
                  <a:rPr lang="en-US" b="0" dirty="0"/>
                  <a:t> invokes: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-&gt;Initialize()</a:t>
                </a:r>
                <a:endParaRPr lang="en-US" sz="2100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WsfSimulation</a:t>
                </a:r>
                <a:r>
                  <a:rPr lang="en-US" dirty="0"/>
                  <a:t>::Initialize</a:t>
                </a:r>
                <a:r>
                  <a:rPr lang="en-US" b="0" dirty="0"/>
                  <a:t> invokes: </a:t>
                </a:r>
                <a:r>
                  <a:rPr lang="en-US" sz="22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mScenario.SimulationCreated</a:t>
                </a:r>
                <a:r>
                  <a:rPr lang="en-US" sz="22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(*this)</a:t>
                </a:r>
                <a:endParaRPr lang="en-US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SimulationCreated</a:t>
                </a:r>
                <a:r>
                  <a:rPr lang="en-US" b="0" dirty="0"/>
                  <a:t> Invokes: </a:t>
                </a:r>
                <a:r>
                  <a:rPr lang="en-US" sz="19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GetApplication</a:t>
                </a:r>
                <a:r>
                  <a:rPr lang="en-US" sz="19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().</a:t>
                </a:r>
                <a:r>
                  <a:rPr lang="en-US" sz="19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sz="19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9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sz="19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</a:t>
                </a:r>
                <a:endParaRPr lang="en-US" b="0" dirty="0"/>
              </a:p>
              <a:p>
                <a:pPr marL="744538" lvl="1" indent="-244475">
                  <a:spcBef>
                    <a:spcPts val="6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For each application extension invoke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</a:t>
                </a:r>
                <a:endParaRPr lang="en-US" b="0" dirty="0">
                  <a:solidFill>
                    <a:srgbClr val="7030A0"/>
                  </a:solidFill>
                </a:endParaRPr>
              </a:p>
              <a:p>
                <a:pPr marL="722816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>
                    <a:solidFill>
                      <a:srgbClr val="7030A0"/>
                    </a:solidFill>
                  </a:rPr>
                  <a:t>	</a:t>
                </a:r>
                <a:r>
                  <a:rPr lang="en-US" b="0" dirty="0"/>
                  <a:t>(where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aSimulation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>
                    <a:solidFill>
                      <a:srgbClr val="FFC000"/>
                    </a:solidFill>
                  </a:rPr>
                  <a:t>*</a:t>
                </a:r>
                <a:r>
                  <a:rPr lang="en-US" dirty="0" err="1">
                    <a:solidFill>
                      <a:srgbClr val="FFC000"/>
                    </a:solidFill>
                  </a:rPr>
                  <a:t>simPtr.get</a:t>
                </a:r>
                <a:r>
                  <a:rPr lang="en-US" dirty="0">
                    <a:solidFill>
                      <a:srgbClr val="FFC000"/>
                    </a:solidFill>
                  </a:rPr>
                  <a:t>() </a:t>
                </a:r>
                <a:r>
                  <a:rPr lang="en-US" b="0" dirty="0"/>
                  <a:t>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6" y="3951212"/>
                <a:ext cx="9138194" cy="2663772"/>
              </a:xfrm>
              <a:blipFill>
                <a:blip r:embed="rId3"/>
                <a:stretch>
                  <a:fillRect t="-458" r="-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WsfSimulation</a:t>
            </a:r>
            <a:r>
              <a:rPr lang="en-US" sz="700" dirty="0">
                <a:solidFill>
                  <a:schemeClr val="tx1"/>
                </a:solidFill>
              </a:rPr>
              <a:t>&gt;: </a:t>
            </a:r>
            <a:r>
              <a:rPr lang="en-US" sz="700" b="1" dirty="0" err="1">
                <a:solidFill>
                  <a:srgbClr val="0000CC"/>
                </a:solidFill>
              </a:rPr>
              <a:t>SimPtr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3373" y="2790019"/>
            <a:ext cx="2512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InitializeSimulation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94471" y="3022166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::Initialize()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5646914" y="3274393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13347" y="3065382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WsfScenario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SimulationCreated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29758" y="3346567"/>
            <a:ext cx="2037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SimulationCreated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646914" y="3544563"/>
            <a:ext cx="2853753" cy="708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own Arrow 29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56" y="1178692"/>
            <a:ext cx="4037731" cy="1127858"/>
          </a:xfrm>
          <a:prstGeom prst="rect">
            <a:avLst/>
          </a:prstGeom>
        </p:spPr>
      </p:pic>
      <p:sp>
        <p:nvSpPr>
          <p:cNvPr id="34" name="Rectangle 33"/>
          <p:cNvSpPr>
            <a:spLocks noChangeAspect="1"/>
          </p:cNvSpPr>
          <p:nvPr/>
        </p:nvSpPr>
        <p:spPr>
          <a:xfrm>
            <a:off x="3256156" y="2595105"/>
            <a:ext cx="1694060" cy="188844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RegisterMATLAB_BallisticMover</a:t>
            </a:r>
            <a:r>
              <a:rPr lang="en-US" sz="700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678572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6" y="3951212"/>
                <a:ext cx="9138194" cy="2527965"/>
              </a:xfrm>
            </p:spPr>
            <p:txBody>
              <a:bodyPr rIns="0">
                <a:normAutofit fontScale="85000" lnSpcReduction="2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initializes the Simulation by executing:</a:t>
                </a:r>
              </a:p>
              <a:p>
                <a:pPr marL="517525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())</a:t>
                </a:r>
                <a:endParaRPr lang="en-US" sz="2400" b="0" dirty="0"/>
              </a:p>
              <a:p>
                <a:pPr marL="212725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:r>
                  <a:rPr lang="en-US" b="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SimulationCreated</a:t>
                </a:r>
                <a:r>
                  <a:rPr lang="en-US" b="0" dirty="0"/>
                  <a:t> Invokes: </a:t>
                </a:r>
                <a:r>
                  <a:rPr lang="en-US" sz="19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GetApplication</a:t>
                </a:r>
                <a:r>
                  <a:rPr lang="en-US" sz="19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().</a:t>
                </a:r>
                <a:r>
                  <a:rPr lang="en-US" sz="19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sz="19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9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sz="19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</a:t>
                </a:r>
                <a:endParaRPr lang="en-US" b="0" dirty="0"/>
              </a:p>
              <a:p>
                <a:pPr marL="744538" lvl="1" indent="-244475">
                  <a:spcBef>
                    <a:spcPts val="6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For each application extension invoke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</a:t>
                </a:r>
                <a:endParaRPr lang="en-US" b="0" dirty="0">
                  <a:solidFill>
                    <a:srgbClr val="7030A0"/>
                  </a:solidFill>
                </a:endParaRPr>
              </a:p>
              <a:p>
                <a:pPr marL="744538" lvl="1" indent="-244475">
                  <a:spcBef>
                    <a:spcPts val="6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This Invokes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WsfApplicationExtension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 </a:t>
                </a:r>
              </a:p>
              <a:p>
                <a:pPr marL="500063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	</a:t>
                </a:r>
                <a:r>
                  <a:rPr lang="en-US" b="0" dirty="0">
                    <a:latin typeface="Consolas" panose="020B0609020204030204" pitchFamily="49" charset="0"/>
                  </a:rPr>
                  <a:t>(</a:t>
                </a:r>
                <a:r>
                  <a:rPr lang="en-US" b="0" dirty="0"/>
                  <a:t>where</a:t>
                </a:r>
                <a:r>
                  <a:rPr lang="en-US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b="0" dirty="0">
                    <a:solidFill>
                      <a:srgbClr val="7030A0"/>
                    </a:solidFill>
                  </a:rPr>
                  <a:t>aSimulation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C000"/>
                    </a:solidFill>
                  </a:rPr>
                  <a:t>*</a:t>
                </a:r>
                <a:r>
                  <a:rPr lang="en-US" dirty="0" err="1">
                    <a:solidFill>
                      <a:srgbClr val="FFC000"/>
                    </a:solidFill>
                  </a:rPr>
                  <a:t>simPtr.get</a:t>
                </a:r>
                <a:r>
                  <a:rPr lang="en-US" dirty="0">
                    <a:solidFill>
                      <a:srgbClr val="FFC000"/>
                    </a:solidFill>
                  </a:rPr>
                  <a:t>() </a:t>
                </a:r>
                <a:r>
                  <a:rPr lang="en-US" b="0" dirty="0"/>
                  <a:t>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6" y="3951212"/>
                <a:ext cx="9138194" cy="2527965"/>
              </a:xfrm>
              <a:blipFill>
                <a:blip r:embed="rId3"/>
                <a:stretch>
                  <a:fillRect t="-482" r="-2602" b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WsfSimulation</a:t>
            </a:r>
            <a:r>
              <a:rPr lang="en-US" sz="700" dirty="0">
                <a:solidFill>
                  <a:schemeClr val="tx1"/>
                </a:solidFill>
              </a:rPr>
              <a:t>&gt;: </a:t>
            </a:r>
            <a:r>
              <a:rPr lang="en-US" sz="700" b="1" dirty="0" err="1">
                <a:solidFill>
                  <a:srgbClr val="0000CC"/>
                </a:solidFill>
              </a:rPr>
              <a:t>SimPtr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3373" y="2790019"/>
            <a:ext cx="2512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InitializeSimulation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94471" y="3022166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::Initialize()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5646914" y="3274393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13347" y="3065382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WsfScenario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SimulationCreated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29758" y="3346567"/>
            <a:ext cx="2037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SimulationCreated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646914" y="3544563"/>
            <a:ext cx="2853753" cy="708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284574" y="3788244"/>
            <a:ext cx="4211795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023887" y="3583536"/>
            <a:ext cx="25827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WsfApplicationExtension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SimulationCreated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0" y="6343524"/>
            <a:ext cx="8765254" cy="520142"/>
          </a:xfrm>
          <a:prstGeom prst="rect">
            <a:avLst/>
          </a:prstGeom>
          <a:solidFill>
            <a:schemeClr val="bg1"/>
          </a:solidFill>
        </p:spPr>
        <p:txBody>
          <a:bodyPr wrap="square" tIns="27432" rIns="0" bIns="0" rtlCol="0">
            <a:spAutoFit/>
          </a:bodyPr>
          <a:lstStyle/>
          <a:p>
            <a:r>
              <a:rPr lang="en-US" sz="1600" dirty="0">
                <a:solidFill>
                  <a:srgbClr val="0DAEFF"/>
                </a:solidFill>
                <a:latin typeface="Arial" pitchFamily="34" charset="0"/>
                <a:cs typeface="Arial" pitchFamily="34" charset="0"/>
              </a:rPr>
              <a:t>Note:  </a:t>
            </a:r>
            <a:r>
              <a:rPr lang="en-US" sz="1600" b="1" dirty="0" err="1">
                <a:solidFill>
                  <a:srgbClr val="0DAEFF"/>
                </a:solidFill>
                <a:latin typeface="Arial" pitchFamily="34" charset="0"/>
                <a:cs typeface="Arial" pitchFamily="34" charset="0"/>
              </a:rPr>
              <a:t>RegisterMATLAB_BallisticMover</a:t>
            </a:r>
            <a:r>
              <a:rPr lang="en-US" sz="1600" dirty="0">
                <a:solidFill>
                  <a:srgbClr val="0DAEFF"/>
                </a:solidFill>
                <a:latin typeface="Arial" pitchFamily="34" charset="0"/>
                <a:cs typeface="Arial" pitchFamily="34" charset="0"/>
              </a:rPr>
              <a:t> does not override </a:t>
            </a:r>
            <a:r>
              <a:rPr lang="en-US" sz="1600" b="1" dirty="0" err="1">
                <a:solidFill>
                  <a:srgbClr val="0DAEFF"/>
                </a:solidFill>
                <a:latin typeface="Arial" pitchFamily="34" charset="0"/>
                <a:cs typeface="Arial" pitchFamily="34" charset="0"/>
              </a:rPr>
              <a:t>SimulationCreated</a:t>
            </a:r>
            <a:r>
              <a:rPr lang="en-US" sz="1600" dirty="0">
                <a:solidFill>
                  <a:srgbClr val="0DAEFF"/>
                </a:solidFill>
                <a:latin typeface="Arial" pitchFamily="34" charset="0"/>
                <a:cs typeface="Arial" pitchFamily="34" charset="0"/>
              </a:rPr>
              <a:t>, so this call has no effect</a:t>
            </a:r>
          </a:p>
        </p:txBody>
      </p:sp>
      <p:sp>
        <p:nvSpPr>
          <p:cNvPr id="34" name="Down Arrow 33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56" y="1178692"/>
            <a:ext cx="4037731" cy="1127858"/>
          </a:xfrm>
          <a:prstGeom prst="rect">
            <a:avLst/>
          </a:prstGeom>
        </p:spPr>
      </p:pic>
      <p:sp>
        <p:nvSpPr>
          <p:cNvPr id="40" name="Rectangle 39"/>
          <p:cNvSpPr>
            <a:spLocks noChangeAspect="1"/>
          </p:cNvSpPr>
          <p:nvPr/>
        </p:nvSpPr>
        <p:spPr>
          <a:xfrm>
            <a:off x="3256156" y="2595105"/>
            <a:ext cx="1694060" cy="188844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RegisterMATLAB_BallisticMover</a:t>
            </a:r>
            <a:r>
              <a:rPr lang="en-US" sz="700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7013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6" y="3951212"/>
                <a:ext cx="9064053" cy="2620069"/>
              </a:xfrm>
            </p:spPr>
            <p:txBody>
              <a:bodyPr rIns="0">
                <a:normAutofit fontScale="85000" lnSpcReduction="2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initializes the Simulation by executing:</a:t>
                </a:r>
              </a:p>
              <a:p>
                <a:pPr marL="517525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())</a:t>
                </a:r>
                <a:endParaRPr lang="en-US" sz="2400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InitializeSimulation</a:t>
                </a:r>
                <a:r>
                  <a:rPr lang="en-US" b="0" dirty="0"/>
                  <a:t> invokes: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-&gt;Initialize() </a:t>
                </a:r>
              </a:p>
              <a:p>
                <a:pPr marL="212725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Next,</a:t>
                </a:r>
                <a:r>
                  <a:rPr lang="en-US" dirty="0"/>
                  <a:t> </a:t>
                </a:r>
                <a:r>
                  <a:rPr lang="en-US" dirty="0" err="1"/>
                  <a:t>WsfSimulation</a:t>
                </a:r>
                <a:r>
                  <a:rPr lang="en-US" dirty="0"/>
                  <a:t>::Initialize</a:t>
                </a:r>
                <a:r>
                  <a:rPr lang="en-US" b="0" dirty="0"/>
                  <a:t> invokes:</a:t>
                </a:r>
                <a:endParaRPr lang="en-US" sz="1800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endParaRPr lang="en-US" sz="1900" b="0" dirty="0">
                  <a:solidFill>
                    <a:srgbClr val="009900"/>
                  </a:solidFill>
                </a:endParaRPr>
              </a:p>
              <a:p>
                <a:pPr marL="798513" lvl="1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1900" b="0" dirty="0">
                    <a:solidFill>
                      <a:srgbClr val="009900"/>
                    </a:solidFill>
                  </a:rPr>
                  <a:t>This notifies all registered event observers that the simulation is about to be initialized</a:t>
                </a:r>
                <a:endParaRPr lang="en-US" sz="1400" b="0" dirty="0">
                  <a:solidFill>
                    <a:srgbClr val="00990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6" y="3951212"/>
                <a:ext cx="9064053" cy="2620069"/>
              </a:xfrm>
              <a:blipFill>
                <a:blip r:embed="rId3"/>
                <a:stretch>
                  <a:fillRect t="-465" b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WsfSimulation</a:t>
            </a:r>
            <a:r>
              <a:rPr lang="en-US" sz="700" dirty="0">
                <a:solidFill>
                  <a:schemeClr val="tx1"/>
                </a:solidFill>
              </a:rPr>
              <a:t>&gt;: </a:t>
            </a:r>
            <a:r>
              <a:rPr lang="en-US" sz="700" b="1" dirty="0" err="1">
                <a:solidFill>
                  <a:srgbClr val="0000CC"/>
                </a:solidFill>
              </a:rPr>
              <a:t>SimPtr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93373" y="2790019"/>
            <a:ext cx="2512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InitializeSimulation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094471" y="3022166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::Initialize()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7452" y="6446286"/>
            <a:ext cx="84791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DAEFF"/>
                </a:solidFill>
                <a:latin typeface="Arial" pitchFamily="34" charset="0"/>
                <a:cs typeface="Arial" pitchFamily="34" charset="0"/>
              </a:rPr>
              <a:t>Note:  we do not create any simulation observers, so the notification has no effect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3373" y="1921910"/>
            <a:ext cx="4167733" cy="398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619264" y="5833603"/>
            <a:ext cx="537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WsfObserver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SimulationInitializing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(this)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Down Arrow 33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56" y="1178692"/>
            <a:ext cx="4037731" cy="1127858"/>
          </a:xfrm>
          <a:prstGeom prst="rect">
            <a:avLst/>
          </a:prstGeom>
        </p:spPr>
      </p:pic>
      <p:sp>
        <p:nvSpPr>
          <p:cNvPr id="35" name="Rectangle 34"/>
          <p:cNvSpPr>
            <a:spLocks noChangeAspect="1"/>
          </p:cNvSpPr>
          <p:nvPr/>
        </p:nvSpPr>
        <p:spPr>
          <a:xfrm>
            <a:off x="3256156" y="2595105"/>
            <a:ext cx="1694060" cy="188844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RegisterMATLAB_BallisticMover</a:t>
            </a:r>
            <a:r>
              <a:rPr lang="en-US" sz="700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0679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6" y="3951211"/>
                <a:ext cx="9138194" cy="2548443"/>
              </a:xfrm>
            </p:spPr>
            <p:txBody>
              <a:bodyPr rIns="0">
                <a:normAutofit fontScale="85000" lnSpcReduction="1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initializes the Simulation by executing:</a:t>
                </a:r>
              </a:p>
              <a:p>
                <a:pPr marL="517525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())</a:t>
                </a:r>
                <a:endParaRPr lang="en-US" sz="2400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InitializeSimulation</a:t>
                </a:r>
                <a:r>
                  <a:rPr lang="en-US" b="0" dirty="0"/>
                  <a:t> invokes: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-&gt;Initialize() </a:t>
                </a:r>
              </a:p>
              <a:p>
                <a:pPr marL="212725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b="0" dirty="0"/>
              </a:p>
              <a:p>
                <a:pPr marL="457200" indent="-244475">
                  <a:spcBef>
                    <a:spcPts val="3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Next,</a:t>
                </a:r>
                <a:r>
                  <a:rPr lang="en-US" dirty="0"/>
                  <a:t> Initialize</a:t>
                </a:r>
                <a:r>
                  <a:rPr lang="en-US" b="0" dirty="0"/>
                  <a:t> invokes: 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Initialize() </a:t>
                </a:r>
                <a:r>
                  <a:rPr lang="en-US" b="0" dirty="0"/>
                  <a:t>on all the simulation extensions</a:t>
                </a:r>
              </a:p>
              <a:p>
                <a:pPr marL="798513" lvl="1" indent="-244475">
                  <a:spcBef>
                    <a:spcPts val="6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000" b="0" dirty="0">
                    <a:solidFill>
                      <a:srgbClr val="0DAEFF"/>
                    </a:solidFill>
                  </a:rPr>
                  <a:t>This has no effect since there is no simulation extension for the mover exercise</a:t>
                </a:r>
                <a:endParaRPr lang="en-US" sz="1600" b="0" dirty="0">
                  <a:solidFill>
                    <a:srgbClr val="0DAEFF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6" y="3951211"/>
                <a:ext cx="9138194" cy="2548443"/>
              </a:xfrm>
              <a:blipFill>
                <a:blip r:embed="rId3"/>
                <a:stretch>
                  <a:fillRect t="-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WsfSimulation</a:t>
            </a:r>
            <a:r>
              <a:rPr lang="en-US" sz="700" dirty="0">
                <a:solidFill>
                  <a:schemeClr val="tx1"/>
                </a:solidFill>
              </a:rPr>
              <a:t>&gt;: </a:t>
            </a:r>
            <a:r>
              <a:rPr lang="en-US" sz="700" b="1" dirty="0" err="1">
                <a:solidFill>
                  <a:srgbClr val="0000CC"/>
                </a:solidFill>
              </a:rPr>
              <a:t>SimPtr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3373" y="2790019"/>
            <a:ext cx="2512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InitializeSimulation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94471" y="3022166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::Initialize()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54133" y="3256871"/>
            <a:ext cx="19864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WsfSimulationExtension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::Initialize()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93373" y="1921910"/>
            <a:ext cx="4167733" cy="398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038601" y="3455459"/>
            <a:ext cx="3031750" cy="0"/>
          </a:xfrm>
          <a:prstGeom prst="straightConnector1">
            <a:avLst/>
          </a:prstGeom>
          <a:ln>
            <a:solidFill>
              <a:srgbClr val="0000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542081" y="3455459"/>
            <a:ext cx="2513893" cy="0"/>
          </a:xfrm>
          <a:prstGeom prst="straightConnector1">
            <a:avLst/>
          </a:prstGeom>
          <a:ln>
            <a:solidFill>
              <a:srgbClr val="0000C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own Arrow 32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1506612" y="1931812"/>
            <a:ext cx="0" cy="192024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56" y="1178692"/>
            <a:ext cx="4037731" cy="1127858"/>
          </a:xfrm>
          <a:prstGeom prst="rect">
            <a:avLst/>
          </a:prstGeom>
        </p:spPr>
      </p:pic>
      <p:sp>
        <p:nvSpPr>
          <p:cNvPr id="39" name="Rectangle 38"/>
          <p:cNvSpPr>
            <a:spLocks noChangeAspect="1"/>
          </p:cNvSpPr>
          <p:nvPr/>
        </p:nvSpPr>
        <p:spPr>
          <a:xfrm>
            <a:off x="3256156" y="2595105"/>
            <a:ext cx="1694060" cy="188844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RegisterMATLAB_BallisticMover</a:t>
            </a:r>
            <a:r>
              <a:rPr lang="en-US" sz="700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435657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6" y="3951211"/>
                <a:ext cx="9138194" cy="2666565"/>
              </a:xfrm>
            </p:spPr>
            <p:txBody>
              <a:bodyPr rIns="0">
                <a:normAutofit fontScale="85000" lnSpcReduction="2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initializes the Simulation by executing:</a:t>
                </a:r>
              </a:p>
              <a:p>
                <a:pPr marL="517525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())</a:t>
                </a:r>
                <a:endParaRPr lang="en-US" sz="2400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InitializeSimulation</a:t>
                </a:r>
                <a:r>
                  <a:rPr lang="en-US" b="0" dirty="0"/>
                  <a:t> invokes: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-&gt;Initialize() </a:t>
                </a:r>
              </a:p>
              <a:p>
                <a:pPr marL="212725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1900" b="0" dirty="0"/>
                  <a:t>	</a:t>
                </a: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900" b="0" dirty="0"/>
              </a:p>
              <a:p>
                <a:pPr marL="457200" indent="-244475">
                  <a:spcBef>
                    <a:spcPts val="3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Next,</a:t>
                </a:r>
                <a:r>
                  <a:rPr lang="en-US" dirty="0"/>
                  <a:t> </a:t>
                </a:r>
                <a:r>
                  <a:rPr lang="en-US" dirty="0" err="1"/>
                  <a:t>WsfSimulation</a:t>
                </a:r>
                <a:r>
                  <a:rPr lang="en-US" b="0" dirty="0"/>
                  <a:t>::</a:t>
                </a:r>
                <a:r>
                  <a:rPr lang="en-US" dirty="0"/>
                  <a:t>Initialize</a:t>
                </a:r>
                <a:r>
                  <a:rPr lang="en-US" b="0" dirty="0"/>
                  <a:t> adds all available platforms to the simulation’s platform list</a:t>
                </a:r>
              </a:p>
              <a:p>
                <a:pPr marL="457200" indent="-244475">
                  <a:spcBef>
                    <a:spcPts val="3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Finally, </a:t>
                </a:r>
                <a:r>
                  <a:rPr lang="en-US" dirty="0" err="1"/>
                  <a:t>WsfSimulation</a:t>
                </a:r>
                <a:r>
                  <a:rPr lang="en-US" b="0" dirty="0"/>
                  <a:t>::</a:t>
                </a:r>
                <a:r>
                  <a:rPr lang="en-US" dirty="0"/>
                  <a:t>Initialize</a:t>
                </a:r>
                <a:r>
                  <a:rPr lang="en-US" b="0" dirty="0"/>
                  <a:t> sets the simulation state to </a:t>
                </a:r>
                <a:r>
                  <a:rPr lang="en-US" sz="1900" b="0" dirty="0" err="1">
                    <a:solidFill>
                      <a:srgbClr val="0000CC"/>
                    </a:solidFill>
                    <a:latin typeface="Arial Narrow" panose="020B0606020202030204" pitchFamily="34" charset="0"/>
                  </a:rPr>
                  <a:t>cPENDING_START</a:t>
                </a:r>
                <a:endParaRPr lang="en-US" sz="1900" b="0" dirty="0">
                  <a:solidFill>
                    <a:srgbClr val="0000CC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6" y="3951211"/>
                <a:ext cx="9138194" cy="2666565"/>
              </a:xfrm>
              <a:blipFill>
                <a:blip r:embed="rId3"/>
                <a:stretch>
                  <a:fillRect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WsfSimulation</a:t>
            </a:r>
            <a:r>
              <a:rPr lang="en-US" sz="700" dirty="0">
                <a:solidFill>
                  <a:schemeClr val="tx1"/>
                </a:solidFill>
              </a:rPr>
              <a:t>&gt;: </a:t>
            </a:r>
            <a:r>
              <a:rPr lang="en-US" sz="700" b="1" dirty="0" err="1">
                <a:solidFill>
                  <a:srgbClr val="0000CC"/>
                </a:solidFill>
              </a:rPr>
              <a:t>SimPtr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3373" y="2790019"/>
            <a:ext cx="2512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InitializeSimulation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94471" y="3022166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::Initialize()</a:t>
            </a:r>
          </a:p>
        </p:txBody>
      </p:sp>
      <p:sp>
        <p:nvSpPr>
          <p:cNvPr id="30" name="Down Arrow 29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56" y="1178692"/>
            <a:ext cx="4037731" cy="1127858"/>
          </a:xfrm>
          <a:prstGeom prst="rect">
            <a:avLst/>
          </a:prstGeom>
        </p:spPr>
      </p:pic>
      <p:sp>
        <p:nvSpPr>
          <p:cNvPr id="34" name="Rectangle 33"/>
          <p:cNvSpPr>
            <a:spLocks noChangeAspect="1"/>
          </p:cNvSpPr>
          <p:nvPr/>
        </p:nvSpPr>
        <p:spPr>
          <a:xfrm>
            <a:off x="3256156" y="2595105"/>
            <a:ext cx="1694060" cy="188844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RegisterMATLAB_BallisticMover</a:t>
            </a:r>
            <a:r>
              <a:rPr lang="en-US" sz="700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110984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dirty="0"/>
              <a:t>Complete the implementations of </a:t>
            </a:r>
            <a:r>
              <a:rPr lang="en-US" dirty="0" err="1"/>
              <a:t>MATLABBallisticMover</a:t>
            </a:r>
            <a:r>
              <a:rPr lang="en-US" b="0" dirty="0"/>
              <a:t>::</a:t>
            </a:r>
            <a:r>
              <a:rPr lang="en-US" dirty="0" err="1"/>
              <a:t>ProcessInput</a:t>
            </a:r>
            <a:r>
              <a:rPr lang="en-US" b="0" dirty="0"/>
              <a:t> and </a:t>
            </a:r>
            <a:r>
              <a:rPr lang="en-US" dirty="0" err="1"/>
              <a:t>MATLABBallisticMover</a:t>
            </a:r>
            <a:r>
              <a:rPr lang="en-US" b="0" dirty="0"/>
              <a:t>::</a:t>
            </a:r>
            <a:r>
              <a:rPr lang="en-US" dirty="0"/>
              <a:t>Stage</a:t>
            </a:r>
            <a:r>
              <a:rPr lang="en-US" b="0" dirty="0"/>
              <a:t>::</a:t>
            </a:r>
            <a:r>
              <a:rPr lang="en-US" dirty="0" err="1"/>
              <a:t>ProcessInput</a:t>
            </a:r>
            <a:endParaRPr lang="en-US" dirty="0"/>
          </a:p>
          <a:p>
            <a:r>
              <a:rPr lang="en-US" b="0" dirty="0"/>
              <a:t>Understand implementation of </a:t>
            </a:r>
            <a:r>
              <a:rPr lang="en-US" dirty="0" err="1"/>
              <a:t>MATLABBallisticMover</a:t>
            </a:r>
            <a:r>
              <a:rPr lang="en-US" b="0" dirty="0"/>
              <a:t>::</a:t>
            </a:r>
            <a:r>
              <a:rPr lang="en-US" dirty="0" err="1"/>
              <a:t>GetBoosterParams</a:t>
            </a:r>
            <a:endParaRPr lang="en-US" b="0" dirty="0"/>
          </a:p>
          <a:p>
            <a:r>
              <a:rPr lang="en-US" b="0" dirty="0"/>
              <a:t>Complete the implementation of </a:t>
            </a:r>
            <a:r>
              <a:rPr lang="en-US" dirty="0" err="1"/>
              <a:t>MATLABBallisticMover</a:t>
            </a:r>
            <a:r>
              <a:rPr lang="en-US" b="0" dirty="0"/>
              <a:t>::</a:t>
            </a:r>
            <a:r>
              <a:rPr lang="en-US" dirty="0"/>
              <a:t>Initialize</a:t>
            </a:r>
          </a:p>
          <a:p>
            <a:r>
              <a:rPr lang="en-US" b="0" dirty="0"/>
              <a:t>Complete the implementation of </a:t>
            </a:r>
            <a:r>
              <a:rPr lang="en-US" dirty="0" err="1"/>
              <a:t>MATLABBallisticMover</a:t>
            </a:r>
            <a:r>
              <a:rPr lang="en-US" b="0" dirty="0"/>
              <a:t>::</a:t>
            </a:r>
            <a:r>
              <a:rPr lang="en-US" dirty="0"/>
              <a:t>Update</a:t>
            </a:r>
            <a:endParaRPr lang="en-US" b="0" dirty="0"/>
          </a:p>
          <a:p>
            <a:r>
              <a:rPr lang="en-US" b="0" dirty="0"/>
              <a:t>Complete the implementation of </a:t>
            </a:r>
            <a:r>
              <a:rPr lang="en-US" dirty="0" err="1"/>
              <a:t>MATLABBallisticMover</a:t>
            </a:r>
            <a:r>
              <a:rPr lang="en-US" b="0" dirty="0"/>
              <a:t>::</a:t>
            </a:r>
            <a:r>
              <a:rPr lang="en-US" dirty="0" err="1"/>
              <a:t>UpdatePlatform</a:t>
            </a:r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575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Mover Exercise 2 — Review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2971797"/>
          </a:xfrm>
        </p:spPr>
        <p:txBody>
          <a:bodyPr>
            <a:normAutofit lnSpcReduction="10000"/>
          </a:bodyPr>
          <a:lstStyle/>
          <a:p>
            <a:r>
              <a:rPr lang="en-US" b="0" dirty="0"/>
              <a:t>Inspect file </a:t>
            </a:r>
            <a:r>
              <a:rPr lang="en-US" noProof="1"/>
              <a:t>MATLABBallisticMover</a:t>
            </a:r>
            <a:r>
              <a:rPr lang="en-US" dirty="0"/>
              <a:t>.</a:t>
            </a:r>
            <a:r>
              <a:rPr lang="en-US" dirty="0" err="1"/>
              <a:t>hpp</a:t>
            </a:r>
            <a:r>
              <a:rPr lang="en-US" b="0" dirty="0"/>
              <a:t> and note the inheritance from </a:t>
            </a:r>
            <a:r>
              <a:rPr lang="en-US" dirty="0" err="1"/>
              <a:t>WsfMover</a:t>
            </a:r>
            <a:r>
              <a:rPr lang="en-US" b="0" dirty="0"/>
              <a:t> as well as the class attributes and functions assumed for our solution. </a:t>
            </a:r>
          </a:p>
          <a:p>
            <a:r>
              <a:rPr lang="en-US" b="0" dirty="0"/>
              <a:t>Review the member variables.</a:t>
            </a:r>
          </a:p>
          <a:p>
            <a:pPr lvl="1"/>
            <a:r>
              <a:rPr lang="en-US" b="0" dirty="0"/>
              <a:t>The </a:t>
            </a:r>
            <a:r>
              <a:rPr lang="en-US" dirty="0" err="1"/>
              <a:t>mwarray</a:t>
            </a:r>
            <a:r>
              <a:rPr lang="en-US" b="0" dirty="0"/>
              <a:t> class is a MATLAB® generated class that is used to pass input/output arguments to the MATLAB® Compiler generated C++ interface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18920" y="4434840"/>
                <a:ext cx="4572000" cy="200054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Input to MATLAB functions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i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mwArray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mwInputLLA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i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mwArray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mwInputOrientation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i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mwArray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mwInputTime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i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mwArray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mwInputBoosterParams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endParaRPr lang="en-US" sz="1100" b="1" dirty="0">
                  <a:solidFill>
                    <a:srgbClr val="008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100" b="1" dirty="0">
                  <a:solidFill>
                    <a:srgbClr val="008000"/>
                  </a:solidFill>
                  <a:latin typeface="Consolas" panose="020B0609020204030204" pitchFamily="49" charset="0"/>
                </a:endParaRPr>
              </a:p>
              <a:p>
                <a:endParaRPr lang="en-US" sz="1100" b="1" dirty="0">
                  <a:solidFill>
                    <a:srgbClr val="008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Output from MATLAB functions</a:t>
                </a:r>
                <a:endParaRPr lang="en-US" sz="1100" b="1" dirty="0">
                  <a:solidFill>
                    <a:srgbClr val="00008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i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mwArray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mwHitGroundTime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i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mwArray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mwState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920" y="4434840"/>
                <a:ext cx="4572000" cy="2000548"/>
              </a:xfrm>
              <a:prstGeom prst="rect">
                <a:avLst/>
              </a:prstGeom>
              <a:blipFill>
                <a:blip r:embed="rId2"/>
                <a:stretch>
                  <a:fillRect b="-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473200" y="4434840"/>
            <a:ext cx="4737100" cy="2016760"/>
          </a:xfrm>
          <a:prstGeom prst="rect">
            <a:avLst/>
          </a:prstGeom>
          <a:noFill/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574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Mover Exercise 2 — Task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304971"/>
          </a:xfrm>
        </p:spPr>
        <p:txBody>
          <a:bodyPr>
            <a:normAutofit lnSpcReduction="10000"/>
          </a:bodyPr>
          <a:lstStyle/>
          <a:p>
            <a:r>
              <a:rPr lang="en-US" b="0" dirty="0"/>
              <a:t>Complete implementation of the </a:t>
            </a:r>
            <a:r>
              <a:rPr lang="en-US" dirty="0" err="1"/>
              <a:t>MATLABBallisticMover</a:t>
            </a:r>
            <a:r>
              <a:rPr lang="en-US" b="0" dirty="0"/>
              <a:t> class constructor inside </a:t>
            </a:r>
            <a:r>
              <a:rPr lang="en-US" dirty="0"/>
              <a:t>MATLABBallisticMover.cpp</a:t>
            </a:r>
          </a:p>
          <a:p>
            <a:pPr lvl="1"/>
            <a:r>
              <a:rPr lang="en-US" b="0" dirty="0"/>
              <a:t>Each of the </a:t>
            </a:r>
            <a:r>
              <a:rPr lang="en-US" dirty="0" err="1"/>
              <a:t>mwarray</a:t>
            </a:r>
            <a:r>
              <a:rPr lang="en-US" b="0" dirty="0"/>
              <a:t> classes needs to be sized on construction. </a:t>
            </a:r>
          </a:p>
          <a:p>
            <a:pPr lvl="1"/>
            <a:r>
              <a:rPr lang="en-US" b="0" dirty="0"/>
              <a:t>Add a line to construct the </a:t>
            </a:r>
            <a:r>
              <a:rPr lang="en-US" dirty="0" err="1"/>
              <a:t>mwInputOrientation</a:t>
            </a:r>
            <a:r>
              <a:rPr lang="en-US" b="0" dirty="0"/>
              <a:t> member variable </a:t>
            </a:r>
          </a:p>
          <a:p>
            <a:pPr lvl="2"/>
            <a:r>
              <a:rPr lang="en-US" b="0" dirty="0"/>
              <a:t>The </a:t>
            </a:r>
            <a:r>
              <a:rPr lang="en-US" dirty="0" err="1"/>
              <a:t>mwInputOrientation</a:t>
            </a:r>
            <a:r>
              <a:rPr lang="en-US" b="0" dirty="0"/>
              <a:t> constructor takes four elements: </a:t>
            </a:r>
          </a:p>
          <a:p>
            <a:pPr lvl="3"/>
            <a:r>
              <a:rPr lang="en-US" b="0" dirty="0"/>
              <a:t>the number of rows, </a:t>
            </a:r>
          </a:p>
          <a:p>
            <a:pPr lvl="3"/>
            <a:r>
              <a:rPr lang="en-US" b="0" dirty="0"/>
              <a:t>the number of columns, </a:t>
            </a:r>
          </a:p>
          <a:p>
            <a:pPr lvl="3"/>
            <a:r>
              <a:rPr lang="en-US" b="0" dirty="0"/>
              <a:t>the data type of the matrix, and </a:t>
            </a:r>
          </a:p>
          <a:p>
            <a:pPr lvl="3"/>
            <a:r>
              <a:rPr lang="en-US" b="0" dirty="0"/>
              <a:t>the complexity of the matrix (See MATLAB® for more information)</a:t>
            </a:r>
          </a:p>
          <a:p>
            <a:pPr lvl="2"/>
            <a:r>
              <a:rPr lang="en-US" b="0" dirty="0"/>
              <a:t>Our </a:t>
            </a:r>
            <a:r>
              <a:rPr lang="en-US" dirty="0" err="1"/>
              <a:t>mwInputOrientation</a:t>
            </a:r>
            <a:r>
              <a:rPr lang="en-US" b="0" dirty="0"/>
              <a:t> member variable will have 3 rows, 1 column, be of type </a:t>
            </a:r>
            <a:r>
              <a:rPr lang="en-US" dirty="0" err="1"/>
              <a:t>mxDOUBLE_CLASS</a:t>
            </a:r>
            <a:r>
              <a:rPr lang="en-US" b="0" dirty="0"/>
              <a:t>, and have a complexity type of </a:t>
            </a:r>
            <a:r>
              <a:rPr lang="en-US" dirty="0" err="1"/>
              <a:t>mxREAL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23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962400"/>
          </a:xfrm>
        </p:spPr>
        <p:txBody>
          <a:bodyPr>
            <a:normAutofit lnSpcReduction="10000"/>
          </a:bodyPr>
          <a:lstStyle/>
          <a:p>
            <a:r>
              <a:rPr lang="en-US" b="0" dirty="0"/>
              <a:t>You gain hands-on knowledge about:</a:t>
            </a:r>
          </a:p>
          <a:p>
            <a:pPr lvl="1"/>
            <a:r>
              <a:rPr lang="en-US" b="0" dirty="0"/>
              <a:t>Creating new types of movers</a:t>
            </a:r>
          </a:p>
          <a:p>
            <a:pPr lvl="1"/>
            <a:r>
              <a:rPr lang="en-US" b="0" dirty="0"/>
              <a:t>Implementing an "Update" method for a multi-staged ballistic mover </a:t>
            </a:r>
          </a:p>
          <a:p>
            <a:pPr lvl="1"/>
            <a:r>
              <a:rPr lang="en-US" b="0" dirty="0"/>
              <a:t>Using the MATLAB® Compiler Runtime library utility to initialize, interact, and terminate the MATLAB-compiled DLL </a:t>
            </a:r>
          </a:p>
          <a:p>
            <a:pPr lvl="1"/>
            <a:r>
              <a:rPr lang="en-US" b="0" dirty="0"/>
              <a:t>Creating new script types</a:t>
            </a:r>
          </a:p>
          <a:p>
            <a:r>
              <a:rPr lang="en-US" b="0" dirty="0"/>
              <a:t>You reinforce your skills with creating an application extension and a plugin</a:t>
            </a:r>
          </a:p>
        </p:txBody>
      </p:sp>
      <p:pic>
        <p:nvPicPr>
          <p:cNvPr id="4" name="Picture 5" descr="MCj0299133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4600349"/>
            <a:ext cx="1001309" cy="14092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426591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47800" y="2275840"/>
            <a:ext cx="6096000" cy="335280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Mover Exercise 2 — Task 1 Solution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MATLABBallisticMover.cpp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1716555"/>
            <a:ext cx="6096000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MATLABBallisticMover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MATLABBallisticMover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WsfScenario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aScenario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WsfMover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aScenario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mwInputLLA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(3, 1, </a:t>
            </a:r>
            <a:r>
              <a:rPr lang="en-US" sz="1100" b="1" i="1" dirty="0" err="1">
                <a:solidFill>
                  <a:srgbClr val="2F4F4F"/>
                </a:solidFill>
                <a:latin typeface="Consolas" panose="020B0609020204030204" pitchFamily="49" charset="0"/>
              </a:rPr>
              <a:t>mxDOUBLE_CLASS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i="1" dirty="0" err="1">
                <a:solidFill>
                  <a:srgbClr val="2F4F4F"/>
                </a:solidFill>
                <a:latin typeface="Consolas" panose="020B0609020204030204" pitchFamily="49" charset="0"/>
              </a:rPr>
              <a:t>mxREAL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// EXERCISE 2 TASK 1</a:t>
            </a:r>
          </a:p>
          <a:p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mwInputOrientation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(3, 1, </a:t>
            </a:r>
            <a:r>
              <a:rPr lang="en-US" sz="1100" b="1" i="1" dirty="0" err="1">
                <a:solidFill>
                  <a:srgbClr val="2F4F4F"/>
                </a:solidFill>
                <a:latin typeface="Consolas" panose="020B0609020204030204" pitchFamily="49" charset="0"/>
              </a:rPr>
              <a:t>mxDOUBLE_CLASS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i="1" dirty="0" err="1">
                <a:solidFill>
                  <a:srgbClr val="2F4F4F"/>
                </a:solidFill>
                <a:latin typeface="Consolas" panose="020B0609020204030204" pitchFamily="49" charset="0"/>
              </a:rPr>
              <a:t>mxREAL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mwInputTime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(1, 1, </a:t>
            </a:r>
            <a:r>
              <a:rPr lang="en-US" sz="1100" b="1" i="1" dirty="0" err="1">
                <a:solidFill>
                  <a:srgbClr val="2F4F4F"/>
                </a:solidFill>
                <a:latin typeface="Consolas" panose="020B0609020204030204" pitchFamily="49" charset="0"/>
              </a:rPr>
              <a:t>mxDOUBLE_CLASS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i="1" dirty="0" err="1">
                <a:solidFill>
                  <a:srgbClr val="2F4F4F"/>
                </a:solidFill>
                <a:latin typeface="Consolas" panose="020B0609020204030204" pitchFamily="49" charset="0"/>
              </a:rPr>
              <a:t>mxREAL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mwInputBoosterParams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cBOOSTER_PARAMS_SIZE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1, </a:t>
            </a:r>
            <a:r>
              <a:rPr lang="en-US" sz="1100" b="1" i="1" dirty="0" err="1">
                <a:solidFill>
                  <a:srgbClr val="2F4F4F"/>
                </a:solidFill>
                <a:latin typeface="Consolas" panose="020B0609020204030204" pitchFamily="49" charset="0"/>
              </a:rPr>
              <a:t>mxDOUBLE_CLASS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i="1" dirty="0" err="1">
                <a:solidFill>
                  <a:srgbClr val="2F4F4F"/>
                </a:solidFill>
                <a:latin typeface="Consolas" panose="020B0609020204030204" pitchFamily="49" charset="0"/>
              </a:rPr>
              <a:t>mxREAL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mInputAlt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(0.0),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mInputAltAGL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mStageList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mExplicitStageUsed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mImplicitStageUsed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mCd0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(0.0),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mReferenceArea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(0.0),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mMassPayload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(0.0),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mMaxq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(0.0),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mPitchInterval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(1.0),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mVerticalTime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(0.0),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mwHitGroundTime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(1, 1, </a:t>
            </a:r>
            <a:r>
              <a:rPr lang="en-US" sz="1100" b="1" i="1" dirty="0" err="1">
                <a:solidFill>
                  <a:srgbClr val="2F4F4F"/>
                </a:solidFill>
                <a:latin typeface="Consolas" panose="020B0609020204030204" pitchFamily="49" charset="0"/>
              </a:rPr>
              <a:t>mxDOUBLE_CLASS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i="1" dirty="0" err="1">
                <a:solidFill>
                  <a:srgbClr val="2F4F4F"/>
                </a:solidFill>
                <a:latin typeface="Consolas" panose="020B0609020204030204" pitchFamily="49" charset="0"/>
              </a:rPr>
              <a:t>mxREAL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mwState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cSTATE_VECTOR_SIZE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1, </a:t>
            </a:r>
            <a:r>
              <a:rPr lang="en-US" sz="1100" b="1" i="1" dirty="0" err="1">
                <a:solidFill>
                  <a:srgbClr val="2F4F4F"/>
                </a:solidFill>
                <a:latin typeface="Consolas" panose="020B0609020204030204" pitchFamily="49" charset="0"/>
              </a:rPr>
              <a:t>mxDOUBLE_CLASS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i="1" dirty="0" err="1">
                <a:solidFill>
                  <a:srgbClr val="2F4F4F"/>
                </a:solidFill>
                <a:latin typeface="Consolas" panose="020B0609020204030204" pitchFamily="49" charset="0"/>
              </a:rPr>
              <a:t>mxREAL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205720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0600" y="3733800"/>
            <a:ext cx="7848600" cy="2362200"/>
          </a:xfrm>
          <a:prstGeom prst="rect">
            <a:avLst/>
          </a:prstGeom>
          <a:noFill/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Mover Exercise 2 — Review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9051"/>
            <a:ext cx="8229600" cy="2292350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/>
              <a:t>Inspect the </a:t>
            </a:r>
            <a:r>
              <a:rPr lang="en-US" b="1" dirty="0" err="1"/>
              <a:t>libAFSIM_Mover.h</a:t>
            </a:r>
            <a:r>
              <a:rPr lang="en-US" b="0" dirty="0"/>
              <a:t> and review the extern methods declared at the bottom of the file. Each of these two methods will be called at various points in the </a:t>
            </a:r>
            <a:r>
              <a:rPr lang="en-US" b="1" dirty="0" err="1"/>
              <a:t>MATLABBallisticMover</a:t>
            </a:r>
            <a:r>
              <a:rPr lang="en-US" b="0" dirty="0"/>
              <a:t> class.</a:t>
            </a:r>
          </a:p>
          <a:p>
            <a:r>
              <a:rPr lang="en-US" b="0" dirty="0"/>
              <a:t>These correspond to the </a:t>
            </a:r>
            <a:r>
              <a:rPr lang="en-US" dirty="0" err="1"/>
              <a:t>InitializeMover</a:t>
            </a:r>
            <a:r>
              <a:rPr lang="en-US" b="0" dirty="0"/>
              <a:t> (</a:t>
            </a:r>
            <a:r>
              <a:rPr lang="en-US" b="0" dirty="0" err="1"/>
              <a:t>InitializeMover.m</a:t>
            </a:r>
            <a:r>
              <a:rPr lang="en-US" b="0" dirty="0"/>
              <a:t>) and </a:t>
            </a:r>
            <a:r>
              <a:rPr lang="en-US" dirty="0" err="1"/>
              <a:t>UpdateMover</a:t>
            </a:r>
            <a:r>
              <a:rPr lang="en-US" b="0" dirty="0"/>
              <a:t> (</a:t>
            </a:r>
            <a:r>
              <a:rPr lang="en-US" b="0" dirty="0" err="1"/>
              <a:t>UpdateMover.m</a:t>
            </a:r>
            <a:r>
              <a:rPr lang="en-US" b="0" dirty="0"/>
              <a:t>) MATLAB functions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3473946"/>
            <a:ext cx="7879080" cy="28007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1100" b="1" dirty="0">
              <a:solidFill>
                <a:srgbClr val="880000"/>
              </a:solidFill>
              <a:latin typeface="Consolas" panose="020B0609020204030204" pitchFamily="49" charset="0"/>
            </a:endParaRPr>
          </a:p>
          <a:p>
            <a:endParaRPr lang="en-US" sz="1100" b="1" dirty="0">
              <a:solidFill>
                <a:srgbClr val="88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A000A0"/>
                </a:solidFill>
                <a:latin typeface="Consolas" panose="020B0609020204030204" pitchFamily="49" charset="0"/>
              </a:rPr>
              <a:t>LIB_libAFSIM_Mover_CPP_API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A000A0"/>
                </a:solidFill>
                <a:latin typeface="Consolas" panose="020B0609020204030204" pitchFamily="49" charset="0"/>
              </a:rPr>
              <a:t>MW_CALL_CONV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InitializeMover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nargout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                                           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mwArray</a:t>
            </a:r>
            <a:r>
              <a:rPr lang="en-US" sz="1100" b="1" dirty="0">
                <a:latin typeface="Consolas" panose="020B0609020204030204" pitchFamily="49" charset="0"/>
              </a:rPr>
              <a:t>&amp;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state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                                           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mwArray</a:t>
            </a:r>
            <a:r>
              <a:rPr lang="en-US" sz="1100" b="1" dirty="0">
                <a:latin typeface="Consolas" panose="020B0609020204030204" pitchFamily="49" charset="0"/>
              </a:rPr>
              <a:t>&amp;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inLLA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                                           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mwArray</a:t>
            </a:r>
            <a:r>
              <a:rPr lang="en-US" sz="1100" b="1" dirty="0">
                <a:latin typeface="Consolas" panose="020B0609020204030204" pitchFamily="49" charset="0"/>
              </a:rPr>
              <a:t>&amp;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inBoosterParams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endParaRPr lang="en-US" sz="1100" b="1" dirty="0">
              <a:solidFill>
                <a:srgbClr val="88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A000A0"/>
                </a:solidFill>
                <a:latin typeface="Consolas" panose="020B0609020204030204" pitchFamily="49" charset="0"/>
              </a:rPr>
              <a:t>LIB_libAFSIM_Mover_CPP_API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A000A0"/>
                </a:solidFill>
                <a:latin typeface="Consolas" panose="020B0609020204030204" pitchFamily="49" charset="0"/>
              </a:rPr>
              <a:t>MW_CALL_CONV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UpdateMover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nargout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                                       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mwArray</a:t>
            </a:r>
            <a:r>
              <a:rPr lang="en-US" sz="1100" b="1" dirty="0">
                <a:latin typeface="Consolas" panose="020B0609020204030204" pitchFamily="49" charset="0"/>
              </a:rPr>
              <a:t>&amp;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state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                                       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mwArray</a:t>
            </a:r>
            <a:r>
              <a:rPr lang="en-US" sz="1100" b="1" dirty="0">
                <a:latin typeface="Consolas" panose="020B0609020204030204" pitchFamily="49" charset="0"/>
              </a:rPr>
              <a:t>&amp;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hit_ground_time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                                       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mwArray</a:t>
            </a:r>
            <a:r>
              <a:rPr lang="en-US" sz="1100" b="1" dirty="0">
                <a:latin typeface="Consolas" panose="020B0609020204030204" pitchFamily="49" charset="0"/>
              </a:rPr>
              <a:t>&amp;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                                       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mwArray</a:t>
            </a:r>
            <a:r>
              <a:rPr lang="en-US" sz="1100" b="1" dirty="0">
                <a:latin typeface="Consolas" panose="020B0609020204030204" pitchFamily="49" charset="0"/>
              </a:rPr>
              <a:t>&amp;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                                       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mwArray</a:t>
            </a:r>
            <a:r>
              <a:rPr lang="en-US" sz="1100" b="1" dirty="0">
                <a:latin typeface="Consolas" panose="020B0609020204030204" pitchFamily="49" charset="0"/>
              </a:rPr>
              <a:t>&amp;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inLLA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                                       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mwArray</a:t>
            </a:r>
            <a:r>
              <a:rPr lang="en-US" sz="1100" b="1" dirty="0">
                <a:latin typeface="Consolas" panose="020B0609020204030204" pitchFamily="49" charset="0"/>
              </a:rPr>
              <a:t>&amp;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inOrientation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                                       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mwArray</a:t>
            </a:r>
            <a:r>
              <a:rPr lang="en-US" sz="1100" b="1" dirty="0">
                <a:latin typeface="Consolas" panose="020B0609020204030204" pitchFamily="49" charset="0"/>
              </a:rPr>
              <a:t>&amp;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inBoosterParams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endParaRPr lang="en-US" sz="1100" b="1" dirty="0">
              <a:solidFill>
                <a:srgbClr val="88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0131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29"/>
            <a:ext cx="6639560" cy="1143000"/>
          </a:xfrm>
        </p:spPr>
        <p:txBody>
          <a:bodyPr lIns="0" rIns="0">
            <a:noAutofit/>
          </a:bodyPr>
          <a:lstStyle/>
          <a:p>
            <a:r>
              <a:rPr lang="en-US" dirty="0"/>
              <a:t>Mover Exercise 2 – Review 3</a:t>
            </a:r>
            <a:br>
              <a:rPr lang="en-US" dirty="0"/>
            </a:br>
            <a:r>
              <a:rPr lang="en-US" sz="2000" dirty="0">
                <a:solidFill>
                  <a:srgbClr val="0000FF"/>
                </a:solidFill>
              </a:rPr>
              <a:t>MATLAB function </a:t>
            </a:r>
            <a:r>
              <a:rPr lang="en-US" sz="2000" dirty="0" err="1">
                <a:solidFill>
                  <a:srgbClr val="0000FF"/>
                </a:solidFill>
              </a:rPr>
              <a:t>InitializeMover</a:t>
            </a:r>
            <a:r>
              <a:rPr lang="en-US" sz="2000" dirty="0">
                <a:solidFill>
                  <a:srgbClr val="0000FF"/>
                </a:solidFill>
              </a:rPr>
              <a:t> - file </a:t>
            </a:r>
            <a:r>
              <a:rPr lang="en-US" sz="2000" dirty="0" err="1">
                <a:solidFill>
                  <a:srgbClr val="0000FF"/>
                </a:solidFill>
              </a:rPr>
              <a:t>InitializeMover.m</a:t>
            </a:r>
            <a:endParaRPr 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0" y="1143000"/>
                <a:ext cx="4953000" cy="54168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function </a:t>
                </a:r>
                <a:r>
                  <a:rPr lang="en-US" sz="1100" b="1" dirty="0">
                    <a:latin typeface="Consolas" panose="020B0609020204030204" pitchFamily="49" charset="0"/>
                  </a:rPr>
                  <a:t>[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state</a:t>
                </a:r>
                <a:r>
                  <a:rPr lang="en-US" sz="1100" b="1" dirty="0">
                    <a:latin typeface="Consolas" panose="020B0609020204030204" pitchFamily="49" charset="0"/>
                  </a:rPr>
                  <a:t>]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latin typeface="Consolas" panose="020B0609020204030204" pitchFamily="49" charset="0"/>
                  </a:rPr>
                  <a:t>=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InitializeMover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inLLA</a:t>
                </a:r>
                <a:r>
                  <a:rPr lang="en-US" sz="1100" b="1" dirty="0">
                    <a:latin typeface="Consolas" panose="020B0609020204030204" pitchFamily="49" charset="0"/>
                  </a:rPr>
                  <a:t>,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inBoosterParams</a:t>
                </a:r>
                <a:r>
                  <a:rPr lang="en-US" sz="1100" b="1" dirty="0">
                    <a:latin typeface="Consolas" panose="020B0609020204030204" pitchFamily="49" charset="0"/>
                  </a:rPr>
                  <a:t>)</a:t>
                </a:r>
              </a:p>
              <a:p>
                <a:endParaRPr lang="en-US" sz="1100" b="1" dirty="0">
                  <a:solidFill>
                    <a:srgbClr val="0000FF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% Zero the return values</a:t>
                </a:r>
              </a:p>
              <a:p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state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latin typeface="Consolas" panose="020B0609020204030204" pitchFamily="49" charset="0"/>
                  </a:rPr>
                  <a:t>=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zeros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sz="1100" b="1" dirty="0">
                    <a:latin typeface="Consolas" panose="020B0609020204030204" pitchFamily="49" charset="0"/>
                  </a:rPr>
                  <a:t>,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24</a:t>
                </a:r>
                <a:r>
                  <a:rPr lang="en-US" sz="1100" b="1" dirty="0">
                    <a:latin typeface="Consolas" panose="020B0609020204030204" pitchFamily="49" charset="0"/>
                  </a:rPr>
                  <a:t>);</a:t>
                </a:r>
              </a:p>
              <a:p>
                <a:endParaRPr lang="en-US" sz="1100" b="1" dirty="0">
                  <a:solidFill>
                    <a:srgbClr val="0000FF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% Read input</a:t>
                </a:r>
              </a:p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% LLA</a:t>
                </a:r>
              </a:p>
              <a:p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latitude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=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inLLA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sz="1100" b="1" dirty="0">
                    <a:latin typeface="Consolas" panose="020B0609020204030204" pitchFamily="49" charset="0"/>
                  </a:rPr>
                  <a:t>);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% degrees</a:t>
                </a:r>
              </a:p>
              <a:p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longitude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inLLA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sz="1100" b="1" dirty="0">
                    <a:latin typeface="Consolas" panose="020B0609020204030204" pitchFamily="49" charset="0"/>
                  </a:rPr>
                  <a:t>);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% degrees</a:t>
                </a:r>
              </a:p>
              <a:p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altitude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=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inLLA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sz="1100" b="1" dirty="0">
                    <a:latin typeface="Consolas" panose="020B0609020204030204" pitchFamily="49" charset="0"/>
                  </a:rPr>
                  <a:t>);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% km</a:t>
                </a:r>
              </a:p>
              <a:p>
                <a:endParaRPr lang="en-US" sz="1100" b="1" dirty="0">
                  <a:solidFill>
                    <a:srgbClr val="0000FF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% Booster parameters</a:t>
                </a:r>
              </a:p>
              <a:p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mass_1st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 </a:t>
                </a:r>
                <a:r>
                  <a:rPr lang="en-US" sz="1100" b="1" dirty="0">
                    <a:latin typeface="Consolas" panose="020B0609020204030204" pitchFamily="49" charset="0"/>
                  </a:rPr>
                  <a:t>=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inBoosterParams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6</a:t>
                </a:r>
                <a:r>
                  <a:rPr lang="en-US" sz="1100" b="1" dirty="0"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mass_2nd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 </a:t>
                </a:r>
                <a:r>
                  <a:rPr lang="en-US" sz="1100" b="1" dirty="0">
                    <a:latin typeface="Consolas" panose="020B0609020204030204" pitchFamily="49" charset="0"/>
                  </a:rPr>
                  <a:t>=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inBoosterParams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7</a:t>
                </a:r>
                <a:r>
                  <a:rPr lang="en-US" sz="1100" b="1" dirty="0"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mass_3rd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 </a:t>
                </a:r>
                <a:r>
                  <a:rPr lang="en-US" sz="1100" b="1" dirty="0">
                    <a:latin typeface="Consolas" panose="020B0609020204030204" pitchFamily="49" charset="0"/>
                  </a:rPr>
                  <a:t>=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inBoosterParams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8</a:t>
                </a:r>
                <a:r>
                  <a:rPr lang="en-US" sz="1100" b="1" dirty="0"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mass_payload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latin typeface="Consolas" panose="020B0609020204030204" pitchFamily="49" charset="0"/>
                  </a:rPr>
                  <a:t>=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inBoosterParams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12</a:t>
                </a:r>
                <a:r>
                  <a:rPr lang="en-US" sz="1100" b="1" dirty="0"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thrust_1st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</a:t>
                </a:r>
                <a:r>
                  <a:rPr lang="en-US" sz="1100" b="1" dirty="0">
                    <a:latin typeface="Consolas" panose="020B0609020204030204" pitchFamily="49" charset="0"/>
                  </a:rPr>
                  <a:t>=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inBoosterParams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15</a:t>
                </a:r>
                <a:r>
                  <a:rPr lang="en-US" sz="1100" b="1" dirty="0">
                    <a:latin typeface="Consolas" panose="020B0609020204030204" pitchFamily="49" charset="0"/>
                  </a:rPr>
                  <a:t>);</a:t>
                </a:r>
              </a:p>
              <a:p>
                <a:endParaRPr lang="en-US" sz="1100" b="1" dirty="0">
                  <a:latin typeface="Consolas" panose="020B0609020204030204" pitchFamily="49" charset="0"/>
                </a:endParaRPr>
              </a:p>
              <a:p>
                <a:r>
                  <a:rPr lang="en-US" sz="1600" b="1" dirty="0">
                    <a:latin typeface="Consolas" panose="020B06090202040302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600" b="1" dirty="0">
                  <a:latin typeface="Consolas" panose="020B0609020204030204" pitchFamily="49" charset="0"/>
                </a:endParaRPr>
              </a:p>
              <a:p>
                <a:endParaRPr lang="en-US" sz="1100" b="1" dirty="0"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% Fill in initial state values</a:t>
                </a:r>
              </a:p>
              <a:p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state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sz="1100" b="1" dirty="0">
                    <a:latin typeface="Consolas" panose="020B0609020204030204" pitchFamily="49" charset="0"/>
                  </a:rPr>
                  <a:t>)  =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x_eci</a:t>
                </a:r>
                <a:r>
                  <a:rPr lang="en-US" sz="1100" b="1" dirty="0">
                    <a:latin typeface="Consolas" panose="020B0609020204030204" pitchFamily="49" charset="0"/>
                  </a:rPr>
                  <a:t>(1);</a:t>
                </a:r>
              </a:p>
              <a:p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state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sz="1100" b="1" dirty="0">
                    <a:latin typeface="Consolas" panose="020B0609020204030204" pitchFamily="49" charset="0"/>
                  </a:rPr>
                  <a:t>)  =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v_eci</a:t>
                </a:r>
                <a:r>
                  <a:rPr lang="en-US" sz="1100" b="1" dirty="0">
                    <a:latin typeface="Consolas" panose="020B0609020204030204" pitchFamily="49" charset="0"/>
                  </a:rPr>
                  <a:t>(1);</a:t>
                </a:r>
              </a:p>
              <a:p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state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sz="1100" b="1" dirty="0">
                    <a:latin typeface="Consolas" panose="020B0609020204030204" pitchFamily="49" charset="0"/>
                  </a:rPr>
                  <a:t>)  =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x_eci</a:t>
                </a:r>
                <a:r>
                  <a:rPr lang="en-US" sz="1100" b="1" dirty="0">
                    <a:latin typeface="Consolas" panose="020B0609020204030204" pitchFamily="49" charset="0"/>
                  </a:rPr>
                  <a:t>(2);</a:t>
                </a:r>
              </a:p>
              <a:p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state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4</a:t>
                </a:r>
                <a:r>
                  <a:rPr lang="en-US" sz="1100" b="1" dirty="0">
                    <a:latin typeface="Consolas" panose="020B0609020204030204" pitchFamily="49" charset="0"/>
                  </a:rPr>
                  <a:t>)  =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v_eci</a:t>
                </a:r>
                <a:r>
                  <a:rPr lang="en-US" sz="1100" b="1" dirty="0">
                    <a:latin typeface="Consolas" panose="020B0609020204030204" pitchFamily="49" charset="0"/>
                  </a:rPr>
                  <a:t>(2);</a:t>
                </a:r>
              </a:p>
              <a:p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state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5</a:t>
                </a:r>
                <a:r>
                  <a:rPr lang="en-US" sz="1100" b="1" dirty="0">
                    <a:latin typeface="Consolas" panose="020B0609020204030204" pitchFamily="49" charset="0"/>
                  </a:rPr>
                  <a:t>)  =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x_eci</a:t>
                </a:r>
                <a:r>
                  <a:rPr lang="en-US" sz="1100" b="1" dirty="0">
                    <a:latin typeface="Consolas" panose="020B0609020204030204" pitchFamily="49" charset="0"/>
                  </a:rPr>
                  <a:t>(3);</a:t>
                </a:r>
              </a:p>
              <a:p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state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6</a:t>
                </a:r>
                <a:r>
                  <a:rPr lang="en-US" sz="1100" b="1" dirty="0">
                    <a:latin typeface="Consolas" panose="020B0609020204030204" pitchFamily="49" charset="0"/>
                  </a:rPr>
                  <a:t>)  =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v_eci</a:t>
                </a:r>
                <a:r>
                  <a:rPr lang="en-US" sz="1100" b="1" dirty="0">
                    <a:latin typeface="Consolas" panose="020B0609020204030204" pitchFamily="49" charset="0"/>
                  </a:rPr>
                  <a:t>(3);</a:t>
                </a:r>
              </a:p>
              <a:p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state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7</a:t>
                </a:r>
                <a:r>
                  <a:rPr lang="en-US" sz="1100" b="1" dirty="0">
                    <a:latin typeface="Consolas" panose="020B0609020204030204" pitchFamily="49" charset="0"/>
                  </a:rPr>
                  <a:t>)  =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total_mass</a:t>
                </a:r>
                <a:r>
                  <a:rPr lang="en-US" sz="1100" b="1" dirty="0">
                    <a:latin typeface="Consolas" panose="020B0609020204030204" pitchFamily="49" charset="0"/>
                  </a:rPr>
                  <a:t>; 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% kg</a:t>
                </a:r>
              </a:p>
              <a:p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state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8</a:t>
                </a:r>
                <a:r>
                  <a:rPr lang="en-US" sz="1100" b="1" dirty="0">
                    <a:latin typeface="Consolas" panose="020B0609020204030204" pitchFamily="49" charset="0"/>
                  </a:rPr>
                  <a:t>)  =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latitude</a:t>
                </a:r>
                <a:r>
                  <a:rPr lang="en-US" sz="1100" b="1" dirty="0">
                    <a:latin typeface="Consolas" panose="020B0609020204030204" pitchFamily="49" charset="0"/>
                  </a:rPr>
                  <a:t>;   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% degrees</a:t>
                </a:r>
              </a:p>
              <a:p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state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(9</a:t>
                </a:r>
                <a:r>
                  <a:rPr lang="en-US" sz="1100" b="1" dirty="0">
                    <a:latin typeface="Consolas" panose="020B0609020204030204" pitchFamily="49" charset="0"/>
                  </a:rPr>
                  <a:t>)  =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longitude</a:t>
                </a:r>
                <a:r>
                  <a:rPr lang="en-US" sz="1100" b="1" dirty="0">
                    <a:latin typeface="Consolas" panose="020B0609020204030204" pitchFamily="49" charset="0"/>
                  </a:rPr>
                  <a:t>;  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% degrees</a:t>
                </a:r>
              </a:p>
              <a:p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state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10</a:t>
                </a:r>
                <a:r>
                  <a:rPr lang="en-US" sz="1100" b="1" dirty="0">
                    <a:latin typeface="Consolas" panose="020B0609020204030204" pitchFamily="49" charset="0"/>
                  </a:rPr>
                  <a:t>) =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altitude</a:t>
                </a:r>
                <a:r>
                  <a:rPr lang="en-US" sz="1100" b="1" dirty="0">
                    <a:latin typeface="Consolas" panose="020B0609020204030204" pitchFamily="49" charset="0"/>
                  </a:rPr>
                  <a:t>;   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% km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4953000" cy="54168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648200" y="1143000"/>
                <a:ext cx="4495800" cy="3123932"/>
              </a:xfrm>
              <a:prstGeom prst="rect">
                <a:avLst/>
              </a:prstGeom>
            </p:spPr>
            <p:txBody>
              <a:bodyPr wrap="square" rIns="0">
                <a:spAutoFit/>
              </a:bodyPr>
              <a:lstStyle/>
              <a:p>
                <a:endParaRPr lang="en-US" sz="1600" b="1" dirty="0">
                  <a:latin typeface="Consolas" panose="020B0609020204030204" pitchFamily="49" charset="0"/>
                </a:endParaRPr>
              </a:p>
              <a:p>
                <a:r>
                  <a:rPr lang="en-US" sz="1600" b="1" dirty="0">
                    <a:latin typeface="Consolas" panose="020B0609020204030204" pitchFamily="49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600" b="1" dirty="0">
                  <a:latin typeface="Consolas" panose="020B0609020204030204" pitchFamily="49" charset="0"/>
                </a:endParaRPr>
              </a:p>
              <a:p>
                <a:endParaRPr lang="en-US" sz="1100" b="1" dirty="0"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state(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11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) </a:t>
                </a:r>
                <a:r>
                  <a:rPr lang="en-US" sz="1100" b="1" dirty="0">
                    <a:latin typeface="Consolas" panose="020B0609020204030204" pitchFamily="49" charset="0"/>
                  </a:rPr>
                  <a:t>=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;          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% Great circle range  0 km</a:t>
                </a:r>
              </a:p>
              <a:p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state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12</a:t>
                </a:r>
                <a:r>
                  <a:rPr lang="en-US" sz="1100" b="1" dirty="0">
                    <a:latin typeface="Consolas" panose="020B0609020204030204" pitchFamily="49" charset="0"/>
                  </a:rPr>
                  <a:t>) =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Thrust_mag</a:t>
                </a:r>
                <a:r>
                  <a:rPr lang="en-US" sz="1100" b="1" dirty="0">
                    <a:latin typeface="Consolas" panose="020B0609020204030204" pitchFamily="49" charset="0"/>
                  </a:rPr>
                  <a:t>; 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% Thrust magnitude</a:t>
                </a:r>
              </a:p>
              <a:p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state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13</a:t>
                </a:r>
                <a:r>
                  <a:rPr lang="en-US" sz="1100" b="1" dirty="0">
                    <a:latin typeface="Consolas" panose="020B0609020204030204" pitchFamily="49" charset="0"/>
                  </a:rPr>
                  <a:t>) =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Gravity_mag</a:t>
                </a:r>
                <a:r>
                  <a:rPr lang="en-US" sz="1100" b="1" dirty="0">
                    <a:latin typeface="Consolas" panose="020B0609020204030204" pitchFamily="49" charset="0"/>
                  </a:rPr>
                  <a:t>;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% Gravity magnitude</a:t>
                </a:r>
              </a:p>
              <a:p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state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14</a:t>
                </a:r>
                <a:r>
                  <a:rPr lang="en-US" sz="1100" b="1" dirty="0">
                    <a:latin typeface="Consolas" panose="020B0609020204030204" pitchFamily="49" charset="0"/>
                  </a:rPr>
                  <a:t>) =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sz="1100" b="1" dirty="0">
                    <a:latin typeface="Consolas" panose="020B0609020204030204" pitchFamily="49" charset="0"/>
                  </a:rPr>
                  <a:t>;          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% Drag magnitude </a:t>
                </a:r>
                <a:r>
                  <a:rPr lang="en-US" sz="1100" b="1" dirty="0">
                    <a:latin typeface="Consolas" panose="020B0609020204030204" pitchFamily="49" charset="0"/>
                  </a:rPr>
                  <a:t>     </a:t>
                </a:r>
              </a:p>
              <a:p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state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15</a:t>
                </a:r>
                <a:r>
                  <a:rPr lang="en-US" sz="1100" b="1" dirty="0">
                    <a:latin typeface="Consolas" panose="020B0609020204030204" pitchFamily="49" charset="0"/>
                  </a:rPr>
                  <a:t>) =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90</a:t>
                </a:r>
                <a:r>
                  <a:rPr lang="en-US" sz="1100" b="1" dirty="0">
                    <a:latin typeface="Consolas" panose="020B0609020204030204" pitchFamily="49" charset="0"/>
                  </a:rPr>
                  <a:t>;         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% alpha          90 degrees</a:t>
                </a:r>
              </a:p>
              <a:p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state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16</a:t>
                </a:r>
                <a:r>
                  <a:rPr lang="en-US" sz="1100" b="1" dirty="0">
                    <a:latin typeface="Consolas" panose="020B0609020204030204" pitchFamily="49" charset="0"/>
                  </a:rPr>
                  <a:t>) =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90</a:t>
                </a:r>
                <a:r>
                  <a:rPr lang="en-US" sz="1100" b="1" dirty="0">
                    <a:latin typeface="Consolas" panose="020B0609020204030204" pitchFamily="49" charset="0"/>
                  </a:rPr>
                  <a:t>;         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% </a:t>
                </a:r>
                <a:r>
                  <a:rPr lang="en-US" sz="1100" b="1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aoa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         90 degrees</a:t>
                </a:r>
              </a:p>
              <a:p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state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17</a:t>
                </a:r>
                <a:r>
                  <a:rPr lang="en-US" sz="1100" b="1" dirty="0">
                    <a:latin typeface="Consolas" panose="020B0609020204030204" pitchFamily="49" charset="0"/>
                  </a:rPr>
                  <a:t>) =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x_ecef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sz="1100" b="1" dirty="0">
                    <a:latin typeface="Consolas" panose="020B0609020204030204" pitchFamily="49" charset="0"/>
                  </a:rPr>
                  <a:t>);  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% </a:t>
                </a:r>
                <a:r>
                  <a:rPr lang="en-US" sz="1100" b="1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posiiton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in ECEF frame</a:t>
                </a:r>
              </a:p>
              <a:p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state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18</a:t>
                </a:r>
                <a:r>
                  <a:rPr lang="en-US" sz="1100" b="1" dirty="0">
                    <a:latin typeface="Consolas" panose="020B0609020204030204" pitchFamily="49" charset="0"/>
                  </a:rPr>
                  <a:t>) =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x_ecef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sz="1100" b="1" dirty="0">
                    <a:latin typeface="Consolas" panose="020B0609020204030204" pitchFamily="49" charset="0"/>
                  </a:rPr>
                  <a:t>);  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%</a:t>
                </a:r>
              </a:p>
              <a:p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state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19</a:t>
                </a:r>
                <a:r>
                  <a:rPr lang="en-US" sz="1100" b="1" dirty="0">
                    <a:latin typeface="Consolas" panose="020B0609020204030204" pitchFamily="49" charset="0"/>
                  </a:rPr>
                  <a:t>) =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x_ecef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sz="1100" b="1" dirty="0">
                    <a:latin typeface="Consolas" panose="020B0609020204030204" pitchFamily="49" charset="0"/>
                  </a:rPr>
                  <a:t>);  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%</a:t>
                </a:r>
              </a:p>
              <a:p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state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20</a:t>
                </a:r>
                <a:r>
                  <a:rPr lang="en-US" sz="1100" b="1" dirty="0">
                    <a:latin typeface="Consolas" panose="020B0609020204030204" pitchFamily="49" charset="0"/>
                  </a:rPr>
                  <a:t>) =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sz="1100" b="1" dirty="0">
                    <a:latin typeface="Consolas" panose="020B0609020204030204" pitchFamily="49" charset="0"/>
                  </a:rPr>
                  <a:t>;          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% velocity in ECEF frame</a:t>
                </a:r>
              </a:p>
              <a:p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state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21</a:t>
                </a:r>
                <a:r>
                  <a:rPr lang="en-US" sz="1100" b="1" dirty="0">
                    <a:latin typeface="Consolas" panose="020B0609020204030204" pitchFamily="49" charset="0"/>
                  </a:rPr>
                  <a:t>) =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sz="1100" b="1" dirty="0">
                    <a:latin typeface="Consolas" panose="020B0609020204030204" pitchFamily="49" charset="0"/>
                  </a:rPr>
                  <a:t>;          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%</a:t>
                </a:r>
              </a:p>
              <a:p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state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22</a:t>
                </a:r>
                <a:r>
                  <a:rPr lang="en-US" sz="1100" b="1" dirty="0">
                    <a:latin typeface="Consolas" panose="020B0609020204030204" pitchFamily="49" charset="0"/>
                  </a:rPr>
                  <a:t>) =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sz="1100" b="1" dirty="0">
                    <a:latin typeface="Consolas" panose="020B0609020204030204" pitchFamily="49" charset="0"/>
                  </a:rPr>
                  <a:t>;          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%</a:t>
                </a:r>
              </a:p>
              <a:p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state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23</a:t>
                </a:r>
                <a:r>
                  <a:rPr lang="en-US" sz="1100" b="1" dirty="0">
                    <a:latin typeface="Consolas" panose="020B0609020204030204" pitchFamily="49" charset="0"/>
                  </a:rPr>
                  <a:t>) =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sz="1100" b="1" dirty="0">
                    <a:latin typeface="Consolas" panose="020B0609020204030204" pitchFamily="49" charset="0"/>
                  </a:rPr>
                  <a:t>;          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% time            0 sec</a:t>
                </a:r>
              </a:p>
              <a:p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state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24</a:t>
                </a:r>
                <a:r>
                  <a:rPr lang="en-US" sz="1100" b="1" dirty="0">
                    <a:latin typeface="Consolas" panose="020B0609020204030204" pitchFamily="49" charset="0"/>
                  </a:rPr>
                  <a:t>) =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sz="1100" b="1" dirty="0">
                    <a:latin typeface="Consolas" panose="020B0609020204030204" pitchFamily="49" charset="0"/>
                  </a:rPr>
                  <a:t>;          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% stage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1143000"/>
                <a:ext cx="4495800" cy="3123932"/>
              </a:xfrm>
              <a:prstGeom prst="rect">
                <a:avLst/>
              </a:prstGeom>
              <a:blipFill>
                <a:blip r:embed="rId3"/>
                <a:stretch>
                  <a:fillRect r="-543" b="-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4599432" y="1143000"/>
            <a:ext cx="0" cy="52937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6299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Mover Exercise 2 – Review 4 </a:t>
            </a:r>
            <a:br>
              <a:rPr lang="en-US" dirty="0"/>
            </a:br>
            <a:r>
              <a:rPr lang="en-US" sz="2000" dirty="0">
                <a:solidFill>
                  <a:srgbClr val="0000FF"/>
                </a:solidFill>
              </a:rPr>
              <a:t>MATLAB function </a:t>
            </a:r>
            <a:r>
              <a:rPr lang="en-US" sz="2000" dirty="0" err="1">
                <a:solidFill>
                  <a:srgbClr val="0000FF"/>
                </a:solidFill>
              </a:rPr>
              <a:t>UpdateMover</a:t>
            </a:r>
            <a:r>
              <a:rPr lang="en-US" sz="2000" dirty="0">
                <a:solidFill>
                  <a:srgbClr val="0000FF"/>
                </a:solidFill>
              </a:rPr>
              <a:t> - file </a:t>
            </a:r>
            <a:r>
              <a:rPr lang="en-US" sz="2000" dirty="0" err="1">
                <a:solidFill>
                  <a:srgbClr val="0000FF"/>
                </a:solidFill>
              </a:rPr>
              <a:t>UpdateMover.m</a:t>
            </a:r>
            <a:endParaRPr lang="en-US" sz="20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90600" y="1143000"/>
                <a:ext cx="7239000" cy="54168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function </a:t>
                </a:r>
                <a:r>
                  <a:rPr lang="en-US" sz="1100" b="1" dirty="0">
                    <a:latin typeface="Consolas" panose="020B0609020204030204" pitchFamily="49" charset="0"/>
                  </a:rPr>
                  <a:t>[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state,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hit_ground_time</a:t>
                </a:r>
                <a:r>
                  <a:rPr lang="en-US" sz="1100" b="1" dirty="0">
                    <a:latin typeface="Consolas" panose="020B0609020204030204" pitchFamily="49" charset="0"/>
                  </a:rPr>
                  <a:t>]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latin typeface="Consolas" panose="020B0609020204030204" pitchFamily="49" charset="0"/>
                  </a:rPr>
                  <a:t>=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UpdateMover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t</a:t>
                </a:r>
                <a:r>
                  <a:rPr lang="en-US" sz="1100" b="1" dirty="0">
                    <a:latin typeface="Consolas" panose="020B0609020204030204" pitchFamily="49" charset="0"/>
                  </a:rPr>
                  <a:t>,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en-US" sz="1100" b="1" dirty="0">
                    <a:latin typeface="Consolas" panose="020B0609020204030204" pitchFamily="49" charset="0"/>
                  </a:rPr>
                  <a:t>,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inLLA</a:t>
                </a:r>
                <a:r>
                  <a:rPr lang="en-US" sz="1100" b="1" dirty="0">
                    <a:latin typeface="Consolas" panose="020B0609020204030204" pitchFamily="49" charset="0"/>
                  </a:rPr>
                  <a:t>,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inOrientation</a:t>
                </a:r>
                <a:r>
                  <a:rPr lang="en-US" sz="1100" b="1" dirty="0">
                    <a:latin typeface="Consolas" panose="020B0609020204030204" pitchFamily="49" charset="0"/>
                  </a:rPr>
                  <a:t>,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inBoosterParams</a:t>
                </a:r>
                <a:r>
                  <a:rPr lang="en-US" sz="1100" b="1" dirty="0">
                    <a:latin typeface="Consolas" panose="020B0609020204030204" pitchFamily="49" charset="0"/>
                  </a:rPr>
                  <a:t>)</a:t>
                </a:r>
              </a:p>
              <a:p>
                <a:endParaRPr lang="en-US" sz="1100" b="1" dirty="0">
                  <a:solidFill>
                    <a:srgbClr val="0000FF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% Zero the return values</a:t>
                </a:r>
              </a:p>
              <a:p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state</a:t>
                </a:r>
                <a:r>
                  <a:rPr lang="en-US" sz="1100" b="1" dirty="0"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zeros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sz="1100" b="1" dirty="0">
                    <a:latin typeface="Consolas" panose="020B0609020204030204" pitchFamily="49" charset="0"/>
                  </a:rPr>
                  <a:t>,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24</a:t>
                </a:r>
                <a:r>
                  <a:rPr lang="en-US" sz="1100" b="1" dirty="0"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hit_ground_time</a:t>
                </a:r>
                <a:r>
                  <a:rPr lang="en-US" sz="1100" b="1" dirty="0"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0.0</a:t>
                </a:r>
                <a:r>
                  <a:rPr lang="en-US" sz="1100" b="1" dirty="0">
                    <a:latin typeface="Consolas" panose="020B0609020204030204" pitchFamily="49" charset="0"/>
                  </a:rPr>
                  <a:t>;</a:t>
                </a:r>
              </a:p>
              <a:p>
                <a:endParaRPr lang="en-US" sz="1100" b="1" dirty="0"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%%%%%%%%%%%%%%%%%%%%%%%%%%%%%%%%%%%%%%%%</a:t>
                </a:r>
              </a:p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%Set state variables</a:t>
                </a:r>
              </a:p>
              <a:p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ECI</a:t>
                </a:r>
                <a:r>
                  <a:rPr lang="en-US" sz="1100" b="1" dirty="0">
                    <a:latin typeface="Consolas" panose="020B0609020204030204" pitchFamily="49" charset="0"/>
                  </a:rPr>
                  <a:t>(1) =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sz="1100" b="1" dirty="0"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ECI</a:t>
                </a:r>
                <a:r>
                  <a:rPr lang="en-US" sz="1100" b="1" dirty="0">
                    <a:latin typeface="Consolas" panose="020B0609020204030204" pitchFamily="49" charset="0"/>
                  </a:rPr>
                  <a:t>(2) =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sz="1100" b="1" dirty="0"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ECI</a:t>
                </a:r>
                <a:r>
                  <a:rPr lang="en-US" sz="1100" b="1" dirty="0">
                    <a:latin typeface="Consolas" panose="020B0609020204030204" pitchFamily="49" charset="0"/>
                  </a:rPr>
                  <a:t>(3) =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sz="1100" b="1" dirty="0"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ECI</a:t>
                </a:r>
                <a:r>
                  <a:rPr lang="en-US" sz="1100" b="1" dirty="0">
                    <a:latin typeface="Consolas" panose="020B0609020204030204" pitchFamily="49" charset="0"/>
                  </a:rPr>
                  <a:t>(4) =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4</a:t>
                </a:r>
                <a:r>
                  <a:rPr lang="en-US" sz="1100" b="1" dirty="0"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ECI</a:t>
                </a:r>
                <a:r>
                  <a:rPr lang="en-US" sz="1100" b="1" dirty="0">
                    <a:latin typeface="Consolas" panose="020B0609020204030204" pitchFamily="49" charset="0"/>
                  </a:rPr>
                  <a:t>(5) =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5</a:t>
                </a:r>
                <a:r>
                  <a:rPr lang="en-US" sz="1100" b="1" dirty="0"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ECI</a:t>
                </a:r>
                <a:r>
                  <a:rPr lang="en-US" sz="1100" b="1" dirty="0">
                    <a:latin typeface="Consolas" panose="020B0609020204030204" pitchFamily="49" charset="0"/>
                  </a:rPr>
                  <a:t>(6) =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6</a:t>
                </a:r>
                <a:r>
                  <a:rPr lang="en-US" sz="1100" b="1" dirty="0"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</a:t>
                </a:r>
                <a:r>
                  <a:rPr lang="en-US" sz="1100" b="1" dirty="0">
                    <a:latin typeface="Consolas" panose="020B0609020204030204" pitchFamily="49" charset="0"/>
                  </a:rPr>
                  <a:t>      =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7</a:t>
                </a:r>
                <a:r>
                  <a:rPr lang="en-US" sz="1100" b="1" dirty="0"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alpha</a:t>
                </a:r>
                <a:r>
                  <a:rPr lang="en-US" sz="1100" b="1" dirty="0">
                    <a:latin typeface="Consolas" panose="020B0609020204030204" pitchFamily="49" charset="0"/>
                  </a:rPr>
                  <a:t>  =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15</a:t>
                </a:r>
                <a:r>
                  <a:rPr lang="en-US" sz="1100" b="1" dirty="0"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aoa</a:t>
                </a:r>
                <a:r>
                  <a:rPr lang="en-US" sz="1100" b="1" dirty="0">
                    <a:latin typeface="Consolas" panose="020B0609020204030204" pitchFamily="49" charset="0"/>
                  </a:rPr>
                  <a:t>    =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16</a:t>
                </a:r>
                <a:r>
                  <a:rPr lang="en-US" sz="1100" b="1" dirty="0"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dt</a:t>
                </a:r>
                <a:r>
                  <a:rPr lang="en-US" sz="1100" b="1" dirty="0">
                    <a:latin typeface="Consolas" panose="020B0609020204030204" pitchFamily="49" charset="0"/>
                  </a:rPr>
                  <a:t>     =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t</a:t>
                </a:r>
                <a:r>
                  <a:rPr lang="en-US" sz="1100" b="1" dirty="0">
                    <a:latin typeface="Consolas" panose="020B0609020204030204" pitchFamily="49" charset="0"/>
                  </a:rPr>
                  <a:t> -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23</a:t>
                </a:r>
                <a:r>
                  <a:rPr lang="en-US" sz="1100" b="1" dirty="0"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stage</a:t>
                </a:r>
                <a:r>
                  <a:rPr lang="en-US" sz="1100" b="1" dirty="0">
                    <a:latin typeface="Consolas" panose="020B0609020204030204" pitchFamily="49" charset="0"/>
                  </a:rPr>
                  <a:t>  = 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round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x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24</a:t>
                </a:r>
                <a:r>
                  <a:rPr lang="en-US" sz="1100" b="1" dirty="0">
                    <a:latin typeface="Consolas" panose="020B0609020204030204" pitchFamily="49" charset="0"/>
                  </a:rPr>
                  <a:t>));</a:t>
                </a:r>
              </a:p>
              <a:p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hit_ground_time</a:t>
                </a:r>
                <a:r>
                  <a:rPr lang="en-US" sz="1100" b="1" dirty="0"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0.0</a:t>
                </a:r>
                <a:r>
                  <a:rPr lang="en-US" sz="1100" b="1" dirty="0">
                    <a:latin typeface="Consolas" panose="020B0609020204030204" pitchFamily="49" charset="0"/>
                  </a:rPr>
                  <a:t>;</a:t>
                </a:r>
              </a:p>
              <a:p>
                <a:endParaRPr lang="en-US" sz="1100" b="1" dirty="0"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%%%%%%%%%%%%%%%%%%%%%%%%%%%%%%%%%%%%%%%%</a:t>
                </a:r>
              </a:p>
              <a:p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latitude</a:t>
                </a:r>
                <a:r>
                  <a:rPr lang="en-US" sz="1100" b="1" dirty="0">
                    <a:latin typeface="Consolas" panose="020B0609020204030204" pitchFamily="49" charset="0"/>
                  </a:rPr>
                  <a:t>  = </a:t>
                </a:r>
                <a:r>
                  <a:rPr lang="en-US" sz="1100" b="1" dirty="0" err="1">
                    <a:latin typeface="Consolas" panose="020B0609020204030204" pitchFamily="49" charset="0"/>
                  </a:rPr>
                  <a:t>inLLA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sz="1100" b="1" dirty="0"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longitude</a:t>
                </a:r>
                <a:r>
                  <a:rPr lang="en-US" sz="1100" b="1" dirty="0"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 err="1">
                    <a:latin typeface="Consolas" panose="020B0609020204030204" pitchFamily="49" charset="0"/>
                  </a:rPr>
                  <a:t>inLLA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sz="1100" b="1" dirty="0"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altitude</a:t>
                </a:r>
                <a:r>
                  <a:rPr lang="en-US" sz="1100" b="1" dirty="0">
                    <a:latin typeface="Consolas" panose="020B0609020204030204" pitchFamily="49" charset="0"/>
                  </a:rPr>
                  <a:t>  = </a:t>
                </a:r>
                <a:r>
                  <a:rPr lang="en-US" sz="1100" b="1" dirty="0" err="1">
                    <a:latin typeface="Consolas" panose="020B0609020204030204" pitchFamily="49" charset="0"/>
                  </a:rPr>
                  <a:t>inLLA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sz="1100" b="1" dirty="0">
                    <a:latin typeface="Consolas" panose="020B0609020204030204" pitchFamily="49" charset="0"/>
                  </a:rPr>
                  <a:t>);</a:t>
                </a:r>
              </a:p>
              <a:p>
                <a:endParaRPr lang="en-US" sz="1100" b="1" dirty="0"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% Orientation</a:t>
                </a:r>
              </a:p>
              <a:p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azimuth</a:t>
                </a:r>
                <a:r>
                  <a:rPr lang="en-US" sz="1100" b="1" dirty="0"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 err="1">
                    <a:latin typeface="Consolas" panose="020B0609020204030204" pitchFamily="49" charset="0"/>
                  </a:rPr>
                  <a:t>inOrientation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sz="1100" b="1" dirty="0"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fpa</a:t>
                </a:r>
                <a:r>
                  <a:rPr lang="en-US" sz="1100" b="1" dirty="0">
                    <a:latin typeface="Consolas" panose="020B0609020204030204" pitchFamily="49" charset="0"/>
                  </a:rPr>
                  <a:t>     = </a:t>
                </a:r>
                <a:r>
                  <a:rPr lang="en-US" sz="1100" b="1" dirty="0" err="1">
                    <a:latin typeface="Consolas" panose="020B0609020204030204" pitchFamily="49" charset="0"/>
                  </a:rPr>
                  <a:t>inOrientation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sz="1100" b="1" dirty="0">
                    <a:latin typeface="Consolas" panose="020B0609020204030204" pitchFamily="49" charset="0"/>
                  </a:rPr>
                  <a:t>);</a:t>
                </a:r>
              </a:p>
              <a:p>
                <a:endParaRPr lang="en-US" sz="1100" b="1" dirty="0">
                  <a:latin typeface="Consolas" panose="020B0609020204030204" pitchFamily="49" charset="0"/>
                </a:endParaRPr>
              </a:p>
              <a:p>
                <a:r>
                  <a:rPr lang="en-US" sz="1600" b="1" dirty="0">
                    <a:latin typeface="Consolas" panose="020B0609020204030204" pitchFamily="49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600" b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143000"/>
                <a:ext cx="7239000" cy="54168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1629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Mover Exercise 2 — Task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3809997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/>
              <a:t>Implement </a:t>
            </a:r>
            <a:r>
              <a:rPr lang="en-US" b="1" dirty="0" err="1"/>
              <a:t>MATLABBallisticMover</a:t>
            </a:r>
            <a:r>
              <a:rPr lang="en-US" b="1" dirty="0"/>
              <a:t>::</a:t>
            </a:r>
            <a:r>
              <a:rPr lang="en-US" b="1" dirty="0" err="1"/>
              <a:t>ProcessInput</a:t>
            </a:r>
            <a:r>
              <a:rPr lang="en-US" b="1" dirty="0"/>
              <a:t> </a:t>
            </a:r>
            <a:r>
              <a:rPr lang="en-US" b="0" dirty="0"/>
              <a:t>to read:</a:t>
            </a:r>
          </a:p>
          <a:p>
            <a:pPr lvl="1"/>
            <a:r>
              <a:rPr lang="en-US" dirty="0" err="1"/>
              <a:t>mass_payload</a:t>
            </a:r>
            <a:endParaRPr lang="en-US" dirty="0"/>
          </a:p>
          <a:p>
            <a:pPr lvl="1"/>
            <a:r>
              <a:rPr lang="en-US" dirty="0" err="1"/>
              <a:t>pitch_interval</a:t>
            </a:r>
            <a:r>
              <a:rPr lang="en-US" dirty="0"/>
              <a:t> </a:t>
            </a:r>
          </a:p>
          <a:p>
            <a:r>
              <a:rPr lang="en-US" b="0" dirty="0"/>
              <a:t>The attribute </a:t>
            </a:r>
            <a:r>
              <a:rPr lang="en-US" b="1" dirty="0" err="1"/>
              <a:t>mass_payload</a:t>
            </a:r>
            <a:r>
              <a:rPr lang="en-US" b="0" dirty="0"/>
              <a:t> has units of mass and a value greater than 0.0</a:t>
            </a:r>
          </a:p>
          <a:p>
            <a:r>
              <a:rPr lang="en-US" b="0" dirty="0"/>
              <a:t>The attribute </a:t>
            </a:r>
            <a:r>
              <a:rPr lang="en-US" b="1" dirty="0" err="1"/>
              <a:t>pitch_interval</a:t>
            </a:r>
            <a:r>
              <a:rPr lang="en-US" b="0" dirty="0"/>
              <a:t> has units of time and a value greater than or equal to 1.0</a:t>
            </a:r>
          </a:p>
          <a:p>
            <a:r>
              <a:rPr lang="en-US" b="0" dirty="0"/>
              <a:t>Each of these inputs should be stored in the corresponding </a:t>
            </a:r>
            <a:r>
              <a:rPr lang="en-US" b="1" dirty="0" err="1"/>
              <a:t>MATLABBallisticMover</a:t>
            </a:r>
            <a:r>
              <a:rPr lang="en-US" b="0" dirty="0"/>
              <a:t> class member variables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5410200"/>
            <a:ext cx="7150100" cy="52705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339966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sz="1400" b="0" noProof="1">
                <a:solidFill>
                  <a:srgbClr val="000000"/>
                </a:solidFill>
              </a:rPr>
              <a:t>AFSIM examples </a:t>
            </a:r>
            <a:r>
              <a:rPr lang="en-US" sz="1400" b="0" dirty="0">
                <a:solidFill>
                  <a:srgbClr val="000000"/>
                </a:solidFill>
              </a:rPr>
              <a:t>can be found </a:t>
            </a:r>
            <a:r>
              <a:rPr lang="en-US" sz="1400" b="0" noProof="1">
                <a:solidFill>
                  <a:srgbClr val="000000"/>
                </a:solidFill>
              </a:rPr>
              <a:t>by searching </a:t>
            </a:r>
            <a:r>
              <a:rPr lang="en-US" sz="1400" b="0" dirty="0">
                <a:solidFill>
                  <a:srgbClr val="000000"/>
                </a:solidFill>
              </a:rPr>
              <a:t>source codes using </a:t>
            </a:r>
            <a:r>
              <a:rPr lang="en-US" sz="1400" b="0" noProof="1">
                <a:solidFill>
                  <a:srgbClr val="000000"/>
                </a:solidFill>
              </a:rPr>
              <a:t>references to </a:t>
            </a:r>
            <a:r>
              <a:rPr lang="en-US" sz="1400" b="0" dirty="0">
                <a:solidFill>
                  <a:srgbClr val="000000"/>
                </a:solidFill>
              </a:rPr>
              <a:t>“</a:t>
            </a:r>
            <a:r>
              <a:rPr lang="en-US" sz="1400" b="0" noProof="1">
                <a:solidFill>
                  <a:srgbClr val="000000"/>
                </a:solidFill>
              </a:rPr>
              <a:t>Read</a:t>
            </a:r>
            <a:r>
              <a:rPr lang="en-US" sz="1400" b="0" dirty="0">
                <a:solidFill>
                  <a:srgbClr val="000000"/>
                </a:solidFill>
              </a:rPr>
              <a:t>Value” and “</a:t>
            </a:r>
            <a:r>
              <a:rPr lang="en-US" sz="1400" b="0" dirty="0" err="1">
                <a:solidFill>
                  <a:srgbClr val="000000"/>
                </a:solidFill>
              </a:rPr>
              <a:t>ReadValueOfType</a:t>
            </a:r>
            <a:r>
              <a:rPr lang="en-US" sz="1400" b="0" dirty="0">
                <a:solidFill>
                  <a:srgbClr val="000000"/>
                </a:solidFill>
              </a:rPr>
              <a:t>”</a:t>
            </a:r>
            <a:r>
              <a:rPr lang="en-US" sz="1400" b="0" noProof="1">
                <a:solidFill>
                  <a:srgbClr val="000000"/>
                </a:solidFill>
              </a:rPr>
              <a:t>.</a:t>
            </a:r>
            <a:endParaRPr lang="en-US" sz="14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5119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988128" y="3947159"/>
            <a:ext cx="5029200" cy="341745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81202" y="2931160"/>
            <a:ext cx="5029200" cy="345440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Mover Exercise 2 — Task 2 Solution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MATLABBallisticMover.cpp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1" y="1883295"/>
            <a:ext cx="502920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MATLABBallisticMover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ProcessInput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command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mass_payload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EXERCISE 2 TASK 2a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aInput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ReadValueOfType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mMassPayload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2F4F4F"/>
                </a:solidFill>
                <a:latin typeface="Consolas" panose="020B0609020204030204" pitchFamily="49" charset="0"/>
              </a:rPr>
              <a:t>cMASS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aInput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ValueGreater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mMassPayload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0.0);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command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pitch_interval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EXERCISE 2 TASK 2b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aInput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ReadValueOfType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mPitchInterval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2F4F4F"/>
                </a:solidFill>
                <a:latin typeface="Consolas" panose="020B0609020204030204" pitchFamily="49" charset="0"/>
              </a:rPr>
              <a:t>cTIME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aInput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ValueGreaterOrEqual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mPitchInterval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1.0);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100" b="1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2000" y="5410200"/>
            <a:ext cx="7150100" cy="52705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339966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sz="1400" b="0" noProof="1">
                <a:solidFill>
                  <a:srgbClr val="000000"/>
                </a:solidFill>
              </a:rPr>
              <a:t>AFSIM examples </a:t>
            </a:r>
            <a:r>
              <a:rPr lang="en-US" sz="1400" b="0" dirty="0">
                <a:solidFill>
                  <a:srgbClr val="000000"/>
                </a:solidFill>
              </a:rPr>
              <a:t>can be found </a:t>
            </a:r>
            <a:r>
              <a:rPr lang="en-US" sz="1400" b="0" noProof="1">
                <a:solidFill>
                  <a:srgbClr val="000000"/>
                </a:solidFill>
              </a:rPr>
              <a:t>by searching </a:t>
            </a:r>
            <a:r>
              <a:rPr lang="en-US" sz="1400" b="0" dirty="0">
                <a:solidFill>
                  <a:srgbClr val="000000"/>
                </a:solidFill>
              </a:rPr>
              <a:t>source codes using </a:t>
            </a:r>
            <a:r>
              <a:rPr lang="en-US" sz="1400" b="0" noProof="1">
                <a:solidFill>
                  <a:srgbClr val="000000"/>
                </a:solidFill>
              </a:rPr>
              <a:t>references to </a:t>
            </a:r>
            <a:r>
              <a:rPr lang="en-US" sz="1400" b="0" dirty="0">
                <a:solidFill>
                  <a:srgbClr val="000000"/>
                </a:solidFill>
              </a:rPr>
              <a:t>“</a:t>
            </a:r>
            <a:r>
              <a:rPr lang="en-US" sz="1400" b="0" noProof="1">
                <a:solidFill>
                  <a:srgbClr val="000000"/>
                </a:solidFill>
              </a:rPr>
              <a:t>Read</a:t>
            </a:r>
            <a:r>
              <a:rPr lang="en-US" sz="1400" b="0" dirty="0">
                <a:solidFill>
                  <a:srgbClr val="000000"/>
                </a:solidFill>
              </a:rPr>
              <a:t>Value” and “</a:t>
            </a:r>
            <a:r>
              <a:rPr lang="en-US" sz="1400" b="0" dirty="0" err="1">
                <a:solidFill>
                  <a:srgbClr val="000000"/>
                </a:solidFill>
              </a:rPr>
              <a:t>ReadValueOfType</a:t>
            </a:r>
            <a:r>
              <a:rPr lang="en-US" sz="1400" b="0" dirty="0">
                <a:solidFill>
                  <a:srgbClr val="000000"/>
                </a:solidFill>
              </a:rPr>
              <a:t>”</a:t>
            </a:r>
            <a:r>
              <a:rPr lang="en-US" sz="1400" b="0" noProof="1">
                <a:solidFill>
                  <a:srgbClr val="000000"/>
                </a:solidFill>
              </a:rPr>
              <a:t>.</a:t>
            </a:r>
            <a:endParaRPr lang="en-US" sz="14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6559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29"/>
            <a:ext cx="6705600" cy="1143000"/>
          </a:xfrm>
        </p:spPr>
        <p:txBody>
          <a:bodyPr/>
          <a:lstStyle/>
          <a:p>
            <a:r>
              <a:rPr lang="en-US" dirty="0"/>
              <a:t>Mover Exercise 2 — Review 5 </a:t>
            </a:r>
            <a:r>
              <a:rPr lang="en-US" sz="2000" b="0" dirty="0">
                <a:solidFill>
                  <a:srgbClr val="0000FF"/>
                </a:solidFill>
              </a:rPr>
              <a:t>MATLABBallisticMover.cpp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81592" y="1143000"/>
            <a:ext cx="4662407" cy="1323439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Note: variable  </a:t>
            </a:r>
            <a:r>
              <a:rPr lang="en-US" sz="1600" dirty="0" err="1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mStageList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is an array of type </a:t>
            </a:r>
          </a:p>
          <a:p>
            <a:r>
              <a:rPr lang="en-US" sz="1600" dirty="0" err="1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MATLABBallisticMover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::</a:t>
            </a:r>
            <a:r>
              <a:rPr lang="en-US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Stage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.  For each stage command found in the input, this code results in the </a:t>
            </a:r>
            <a:r>
              <a:rPr lang="en-US" sz="16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Stage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1600" dirty="0" err="1">
                <a:solidFill>
                  <a:srgbClr val="880000"/>
                </a:solidFill>
                <a:latin typeface="Arial" pitchFamily="34" charset="0"/>
                <a:cs typeface="Arial" pitchFamily="34" charset="0"/>
              </a:rPr>
              <a:t>ProcessInput</a:t>
            </a:r>
            <a:r>
              <a:rPr lang="en-US" sz="1600" dirty="0">
                <a:solidFill>
                  <a:srgbClr val="88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method being invoked to </a:t>
            </a:r>
          </a:p>
          <a:p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handle the stage’s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4"/>
              <p:cNvSpPr txBox="1">
                <a:spLocks noChangeArrowheads="1"/>
              </p:cNvSpPr>
              <p:nvPr/>
            </p:nvSpPr>
            <p:spPr bwMode="auto">
              <a:xfrm>
                <a:off x="5334015" y="2477092"/>
                <a:ext cx="3809985" cy="3816429"/>
              </a:xfrm>
              <a:prstGeom prst="rect">
                <a:avLst/>
              </a:prstGeom>
              <a:solidFill>
                <a:srgbClr val="CCFFCC">
                  <a:alpha val="50196"/>
                </a:srgb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100" dirty="0">
                    <a:latin typeface="Courier New" pitchFamily="49" charset="0"/>
                  </a:rPr>
                  <a:t> mover MATLAB_BALLISTIC_MOVER</a:t>
                </a:r>
              </a:p>
              <a:p>
                <a:r>
                  <a:rPr lang="en-US" sz="1100" dirty="0">
                    <a:latin typeface="Courier New" pitchFamily="49" charset="0"/>
                  </a:rPr>
                  <a:t>      </a:t>
                </a:r>
                <a:r>
                  <a:rPr lang="en-US" sz="1100" dirty="0" err="1">
                    <a:latin typeface="Courier New" pitchFamily="49" charset="0"/>
                  </a:rPr>
                  <a:t>update_interval</a:t>
                </a:r>
                <a:r>
                  <a:rPr lang="en-US" sz="1100" dirty="0">
                    <a:latin typeface="Courier New" pitchFamily="49" charset="0"/>
                  </a:rPr>
                  <a:t> 1 sec</a:t>
                </a:r>
              </a:p>
              <a:p>
                <a:r>
                  <a:rPr lang="en-US" sz="1100" dirty="0">
                    <a:latin typeface="Courier New" pitchFamily="49" charset="0"/>
                  </a:rPr>
                  <a:t>      stage 1        </a:t>
                </a:r>
              </a:p>
              <a:p>
                <a:r>
                  <a:rPr lang="en-US" sz="1100" dirty="0">
                    <a:latin typeface="Courier New" pitchFamily="49" charset="0"/>
                  </a:rPr>
                  <a:t>         </a:t>
                </a:r>
                <a:r>
                  <a:rPr lang="en-US" sz="1100" dirty="0" err="1">
                    <a:latin typeface="Courier New" pitchFamily="49" charset="0"/>
                  </a:rPr>
                  <a:t>fuel_mass</a:t>
                </a:r>
                <a:r>
                  <a:rPr lang="en-US" sz="1100" dirty="0">
                    <a:latin typeface="Courier New" pitchFamily="49" charset="0"/>
                  </a:rPr>
                  <a:t>               27941 kg</a:t>
                </a:r>
              </a:p>
              <a:p>
                <a:r>
                  <a:rPr lang="en-US" sz="1100" dirty="0">
                    <a:latin typeface="Courier New" pitchFamily="49" charset="0"/>
                  </a:rPr>
                  <a:t>         </a:t>
                </a:r>
                <a:r>
                  <a:rPr lang="en-US" sz="1100" dirty="0" err="1">
                    <a:latin typeface="Courier New" pitchFamily="49" charset="0"/>
                  </a:rPr>
                  <a:t>total_mass</a:t>
                </a:r>
                <a:r>
                  <a:rPr lang="en-US" sz="1100" dirty="0">
                    <a:latin typeface="Courier New" pitchFamily="49" charset="0"/>
                  </a:rPr>
                  <a:t>              31343 kg</a:t>
                </a:r>
              </a:p>
              <a:p>
                <a:r>
                  <a:rPr lang="en-US" sz="1100" dirty="0">
                    <a:latin typeface="Courier New" pitchFamily="49" charset="0"/>
                  </a:rPr>
                  <a:t>         thrust                  1230600 </a:t>
                </a:r>
                <a:r>
                  <a:rPr lang="en-US" sz="1100" dirty="0" err="1">
                    <a:latin typeface="Courier New" pitchFamily="49" charset="0"/>
                  </a:rPr>
                  <a:t>Nt</a:t>
                </a:r>
                <a:endParaRPr lang="en-US" sz="1100" dirty="0">
                  <a:latin typeface="Courier New" pitchFamily="49" charset="0"/>
                </a:endParaRPr>
              </a:p>
              <a:p>
                <a:r>
                  <a:rPr lang="en-US" sz="1100" dirty="0">
                    <a:latin typeface="Courier New" pitchFamily="49" charset="0"/>
                  </a:rPr>
                  <a:t>         </a:t>
                </a:r>
                <a:r>
                  <a:rPr lang="en-US" sz="1100" dirty="0" err="1">
                    <a:latin typeface="Courier New" pitchFamily="49" charset="0"/>
                  </a:rPr>
                  <a:t>burn_time</a:t>
                </a:r>
                <a:r>
                  <a:rPr lang="en-US" sz="1100" dirty="0">
                    <a:latin typeface="Courier New" pitchFamily="49" charset="0"/>
                  </a:rPr>
                  <a:t>               76 sec</a:t>
                </a:r>
              </a:p>
              <a:p>
                <a:r>
                  <a:rPr lang="en-US" sz="1100" dirty="0">
                    <a:latin typeface="Courier New" pitchFamily="49" charset="0"/>
                  </a:rPr>
                  <a:t>      </a:t>
                </a:r>
                <a:r>
                  <a:rPr lang="en-US" sz="1100" dirty="0" err="1">
                    <a:latin typeface="Courier New" pitchFamily="49" charset="0"/>
                  </a:rPr>
                  <a:t>end_stage</a:t>
                </a:r>
                <a:endParaRPr lang="en-US" sz="1100" dirty="0">
                  <a:latin typeface="Courier New" pitchFamily="49" charset="0"/>
                </a:endParaRPr>
              </a:p>
              <a:p>
                <a:r>
                  <a:rPr lang="en-US" sz="1100" dirty="0">
                    <a:latin typeface="Courier New" pitchFamily="49" charset="0"/>
                  </a:rPr>
                  <a:t>      stage 2</a:t>
                </a:r>
              </a:p>
              <a:p>
                <a:r>
                  <a:rPr lang="en-US" sz="1100" dirty="0">
                    <a:latin typeface="Courier New" pitchFamily="49" charset="0"/>
                  </a:rPr>
                  <a:t>         </a:t>
                </a:r>
                <a:r>
                  <a:rPr lang="en-US" sz="1100" dirty="0" err="1">
                    <a:latin typeface="Courier New" pitchFamily="49" charset="0"/>
                  </a:rPr>
                  <a:t>fuel_mass</a:t>
                </a:r>
                <a:r>
                  <a:rPr lang="en-US" sz="1100" dirty="0">
                    <a:latin typeface="Courier New" pitchFamily="49" charset="0"/>
                  </a:rPr>
                  <a:t>               8872.3 kg</a:t>
                </a:r>
              </a:p>
              <a:p>
                <a:r>
                  <a:rPr lang="en-US" sz="1100" dirty="0">
                    <a:latin typeface="Courier New" pitchFamily="49" charset="0"/>
                  </a:rPr>
                  <a:t>         </a:t>
                </a:r>
                <a:r>
                  <a:rPr lang="en-US" sz="1100" dirty="0" err="1">
                    <a:latin typeface="Courier New" pitchFamily="49" charset="0"/>
                  </a:rPr>
                  <a:t>total_mass</a:t>
                </a:r>
                <a:r>
                  <a:rPr lang="en-US" sz="1100" dirty="0">
                    <a:latin typeface="Courier New" pitchFamily="49" charset="0"/>
                  </a:rPr>
                  <a:t>              10233 kg</a:t>
                </a:r>
              </a:p>
              <a:p>
                <a:r>
                  <a:rPr lang="en-US" sz="1100" dirty="0">
                    <a:latin typeface="Courier New" pitchFamily="49" charset="0"/>
                  </a:rPr>
                  <a:t>         thrust                  529290 </a:t>
                </a:r>
                <a:r>
                  <a:rPr lang="en-US" sz="1100" dirty="0" err="1">
                    <a:latin typeface="Courier New" pitchFamily="49" charset="0"/>
                  </a:rPr>
                  <a:t>Nt</a:t>
                </a:r>
                <a:endParaRPr lang="en-US" sz="1100" dirty="0">
                  <a:latin typeface="Courier New" pitchFamily="49" charset="0"/>
                </a:endParaRPr>
              </a:p>
              <a:p>
                <a:r>
                  <a:rPr lang="en-US" sz="1100" dirty="0">
                    <a:latin typeface="Courier New" pitchFamily="49" charset="0"/>
                  </a:rPr>
                  <a:t>         </a:t>
                </a:r>
                <a:r>
                  <a:rPr lang="en-US" sz="1100" dirty="0" err="1">
                    <a:latin typeface="Courier New" pitchFamily="49" charset="0"/>
                  </a:rPr>
                  <a:t>burn_time</a:t>
                </a:r>
                <a:r>
                  <a:rPr lang="en-US" sz="1100" dirty="0">
                    <a:latin typeface="Courier New" pitchFamily="49" charset="0"/>
                  </a:rPr>
                  <a:t>               59 sec</a:t>
                </a:r>
              </a:p>
              <a:p>
                <a:r>
                  <a:rPr lang="en-US" sz="1100" dirty="0">
                    <a:latin typeface="Courier New" pitchFamily="49" charset="0"/>
                  </a:rPr>
                  <a:t>      </a:t>
                </a:r>
                <a:r>
                  <a:rPr lang="en-US" sz="1100" dirty="0" err="1">
                    <a:latin typeface="Courier New" pitchFamily="49" charset="0"/>
                  </a:rPr>
                  <a:t>end_stage</a:t>
                </a:r>
                <a:endParaRPr lang="en-US" sz="1100" dirty="0">
                  <a:latin typeface="Courier New" pitchFamily="49" charset="0"/>
                </a:endParaRPr>
              </a:p>
              <a:p>
                <a:r>
                  <a:rPr lang="en-US" sz="1100" dirty="0">
                    <a:latin typeface="Courier New" pitchFamily="49" charset="0"/>
                  </a:rPr>
                  <a:t>      stage 3</a:t>
                </a:r>
              </a:p>
              <a:p>
                <a:r>
                  <a:rPr lang="en-US" sz="1100" dirty="0">
                    <a:latin typeface="Courier New" pitchFamily="49" charset="0"/>
                  </a:rPr>
                  <a:t>         </a:t>
                </a:r>
                <a:r>
                  <a:rPr lang="en-US" sz="1100" dirty="0" err="1">
                    <a:latin typeface="Courier New" pitchFamily="49" charset="0"/>
                  </a:rPr>
                  <a:t>fuel_mass</a:t>
                </a:r>
                <a:r>
                  <a:rPr lang="en-US" sz="1100" dirty="0">
                    <a:latin typeface="Courier New" pitchFamily="49" charset="0"/>
                  </a:rPr>
                  <a:t>               3265.9 kg</a:t>
                </a:r>
              </a:p>
              <a:p>
                <a:r>
                  <a:rPr lang="en-US" sz="1100" dirty="0">
                    <a:latin typeface="Courier New" pitchFamily="49" charset="0"/>
                  </a:rPr>
                  <a:t>         </a:t>
                </a:r>
                <a:r>
                  <a:rPr lang="en-US" sz="1100" dirty="0" err="1">
                    <a:latin typeface="Courier New" pitchFamily="49" charset="0"/>
                  </a:rPr>
                  <a:t>total_mass</a:t>
                </a:r>
                <a:r>
                  <a:rPr lang="en-US" sz="1100" dirty="0">
                    <a:latin typeface="Courier New" pitchFamily="49" charset="0"/>
                  </a:rPr>
                  <a:t>              4209.3 kg         </a:t>
                </a:r>
              </a:p>
              <a:p>
                <a:r>
                  <a:rPr lang="en-US" sz="1100" dirty="0">
                    <a:latin typeface="Courier New" pitchFamily="49" charset="0"/>
                  </a:rPr>
                  <a:t>         thrust                  200140 </a:t>
                </a:r>
                <a:r>
                  <a:rPr lang="en-US" sz="1100" dirty="0" err="1">
                    <a:latin typeface="Courier New" pitchFamily="49" charset="0"/>
                  </a:rPr>
                  <a:t>Nt</a:t>
                </a:r>
                <a:endParaRPr lang="en-US" sz="1100" dirty="0">
                  <a:latin typeface="Courier New" pitchFamily="49" charset="0"/>
                </a:endParaRPr>
              </a:p>
              <a:p>
                <a:r>
                  <a:rPr lang="en-US" sz="1100" dirty="0">
                    <a:latin typeface="Courier New" pitchFamily="49" charset="0"/>
                  </a:rPr>
                  <a:t>         </a:t>
                </a:r>
                <a:r>
                  <a:rPr lang="en-US" sz="1100" dirty="0" err="1">
                    <a:latin typeface="Courier New" pitchFamily="49" charset="0"/>
                  </a:rPr>
                  <a:t>burn_time</a:t>
                </a:r>
                <a:r>
                  <a:rPr lang="en-US" sz="1100" dirty="0">
                    <a:latin typeface="Courier New" pitchFamily="49" charset="0"/>
                  </a:rPr>
                  <a:t>               49 sec</a:t>
                </a:r>
              </a:p>
              <a:p>
                <a:r>
                  <a:rPr lang="en-US" sz="1100" dirty="0">
                    <a:latin typeface="Courier New" pitchFamily="49" charset="0"/>
                  </a:rPr>
                  <a:t>      </a:t>
                </a:r>
                <a:r>
                  <a:rPr lang="en-US" sz="1100" dirty="0" err="1">
                    <a:latin typeface="Courier New" pitchFamily="49" charset="0"/>
                  </a:rPr>
                  <a:t>end_stage</a:t>
                </a:r>
                <a:r>
                  <a:rPr lang="en-US" sz="1100" dirty="0">
                    <a:latin typeface="Courier New" pitchFamily="49" charset="0"/>
                  </a:rPr>
                  <a:t>      </a:t>
                </a:r>
              </a:p>
              <a:p>
                <a:r>
                  <a:rPr lang="en-US" sz="1100" dirty="0">
                    <a:latin typeface="Courier New" pitchFamily="49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sz="1100" dirty="0">
                    <a:latin typeface="Courier New" pitchFamily="49" charset="0"/>
                  </a:rPr>
                  <a:t>      </a:t>
                </a:r>
              </a:p>
              <a:p>
                <a:r>
                  <a:rPr lang="en-US" sz="1100" dirty="0">
                    <a:latin typeface="Courier New" pitchFamily="49" charset="0"/>
                  </a:rPr>
                  <a:t>   </a:t>
                </a:r>
                <a:r>
                  <a:rPr lang="en-US" sz="1100" dirty="0" err="1">
                    <a:latin typeface="Courier New" pitchFamily="49" charset="0"/>
                  </a:rPr>
                  <a:t>end_mover</a:t>
                </a:r>
                <a:endParaRPr lang="en-US" sz="1100" dirty="0">
                  <a:latin typeface="Courier New" pitchFamily="49" charset="0"/>
                </a:endParaRPr>
              </a:p>
            </p:txBody>
          </p:sp>
        </mc:Choice>
        <mc:Fallback xmlns="">
          <p:sp>
            <p:nvSpPr>
              <p:cNvPr id="7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15" y="2477092"/>
                <a:ext cx="3809985" cy="3816429"/>
              </a:xfrm>
              <a:prstGeom prst="rect">
                <a:avLst/>
              </a:prstGeom>
              <a:blipFill>
                <a:blip r:embed="rId2"/>
                <a:stretch>
                  <a:fillRect r="-17225" b="-159"/>
                </a:stretch>
              </a:blip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5867415" y="2858093"/>
            <a:ext cx="3200400" cy="173736"/>
          </a:xfrm>
          <a:prstGeom prst="rect">
            <a:avLst/>
          </a:prstGeom>
          <a:solidFill>
            <a:schemeClr val="accent3">
              <a:lumMod val="75000"/>
              <a:alpha val="12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67415" y="3712645"/>
            <a:ext cx="3200400" cy="329184"/>
          </a:xfrm>
          <a:prstGeom prst="rect">
            <a:avLst/>
          </a:prstGeom>
          <a:solidFill>
            <a:schemeClr val="accent3">
              <a:lumMod val="75000"/>
              <a:alpha val="12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67415" y="4711507"/>
            <a:ext cx="3200400" cy="329184"/>
          </a:xfrm>
          <a:prstGeom prst="rect">
            <a:avLst/>
          </a:prstGeom>
          <a:solidFill>
            <a:schemeClr val="accent3">
              <a:lumMod val="75000"/>
              <a:alpha val="12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867415" y="5722580"/>
            <a:ext cx="3200400" cy="173736"/>
          </a:xfrm>
          <a:prstGeom prst="rect">
            <a:avLst/>
          </a:prstGeom>
          <a:solidFill>
            <a:schemeClr val="accent3">
              <a:lumMod val="75000"/>
              <a:alpha val="12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1143000"/>
            <a:ext cx="8763000" cy="561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MATLABBallisticMover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ProcessInput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Set the default value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myCommand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(true);</a:t>
            </a:r>
          </a:p>
          <a:p>
            <a:endParaRPr lang="en-US" sz="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std::string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command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aInput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GetCommand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((!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mExplicitStageUsed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&amp;&amp;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mStageList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[0].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ProcessInput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mImplicitStageUsed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((!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mImplicitStageUsed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&amp;&amp;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(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command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"stage"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UtInputBlock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inputBlock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stageNumber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aInput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ReadValue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stageNumber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aInput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ValueInClosedRange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&lt;double&gt;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stageNumber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1.0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&lt;double&gt;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mStageList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size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stageNumber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cast_to_int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mStageList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mStageList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push_back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Stage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inputBlock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ReadCommand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(!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mStageList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stageNumber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- 1].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ProcessInput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UnknownCommand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mExplicitStageUsed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962400" y="2171700"/>
            <a:ext cx="1612900" cy="326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26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29"/>
            <a:ext cx="6705600" cy="1143000"/>
          </a:xfrm>
        </p:spPr>
        <p:txBody>
          <a:bodyPr/>
          <a:lstStyle/>
          <a:p>
            <a:r>
              <a:rPr lang="en-US" dirty="0"/>
              <a:t>Mover Exercise 2 — Review 5 </a:t>
            </a:r>
            <a:r>
              <a:rPr lang="en-US" sz="2000" b="0" dirty="0">
                <a:solidFill>
                  <a:srgbClr val="0000FF"/>
                </a:solidFill>
              </a:rPr>
              <a:t>MATLABBallisticMover.cpp</a:t>
            </a:r>
            <a:endParaRPr lang="en-US" sz="20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6200" y="1590381"/>
                <a:ext cx="4191000" cy="41031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else if 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((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command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== </a:t>
                </a:r>
                <a:r>
                  <a:rPr lang="en-US" sz="1100" b="1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100" b="1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zero_lift_cd</a:t>
                </a:r>
                <a:r>
                  <a:rPr lang="en-US" sz="1100" b="1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 ||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(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command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== </a:t>
                </a:r>
                <a:r>
                  <a:rPr lang="en-US" sz="1100" b="1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100" b="1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drag_coeff</a:t>
                </a:r>
                <a:r>
                  <a:rPr lang="en-US" sz="1100" b="1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))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}</a:t>
                </a:r>
              </a:p>
              <a:p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6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6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endParaRPr lang="en-US" sz="16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else if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(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command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== </a:t>
                </a:r>
                <a:r>
                  <a:rPr lang="en-US" sz="1100" b="1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100" b="1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vertical_time</a:t>
                </a:r>
                <a:r>
                  <a:rPr lang="en-US" sz="1100" b="1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}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else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myCommand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WsfMover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ProcessInput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aInput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}</a:t>
                </a:r>
              </a:p>
              <a:p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myCommand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600" b="1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       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590381"/>
                <a:ext cx="4191000" cy="41031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4249615" y="1146629"/>
            <a:ext cx="0" cy="52937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351215" y="1462099"/>
            <a:ext cx="4714630" cy="4662815"/>
          </a:xfrm>
          <a:prstGeom prst="rect">
            <a:avLst/>
          </a:prstGeom>
          <a:solidFill>
            <a:srgbClr val="CCFFCC">
              <a:alpha val="50196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itchFamily="49" charset="0"/>
              </a:rPr>
              <a:t> mover MATLAB_BALLISTIC_MOVER</a:t>
            </a:r>
          </a:p>
          <a:p>
            <a:r>
              <a:rPr lang="en-US" sz="1100" dirty="0">
                <a:latin typeface="Courier New" pitchFamily="49" charset="0"/>
              </a:rPr>
              <a:t>      </a:t>
            </a:r>
            <a:r>
              <a:rPr lang="en-US" sz="1100" dirty="0" err="1">
                <a:latin typeface="Courier New" pitchFamily="49" charset="0"/>
              </a:rPr>
              <a:t>update_interval</a:t>
            </a:r>
            <a:r>
              <a:rPr lang="en-US" sz="1100" dirty="0">
                <a:latin typeface="Courier New" pitchFamily="49" charset="0"/>
              </a:rPr>
              <a:t> 1 sec</a:t>
            </a:r>
          </a:p>
          <a:p>
            <a:r>
              <a:rPr lang="en-US" sz="1100" dirty="0">
                <a:latin typeface="Courier New" pitchFamily="49" charset="0"/>
              </a:rPr>
              <a:t>      stage 1        </a:t>
            </a:r>
          </a:p>
          <a:p>
            <a:r>
              <a:rPr lang="en-US" sz="1100" dirty="0">
                <a:latin typeface="Courier New" pitchFamily="49" charset="0"/>
              </a:rPr>
              <a:t>         </a:t>
            </a:r>
            <a:r>
              <a:rPr lang="en-US" sz="1100" dirty="0" err="1">
                <a:latin typeface="Courier New" pitchFamily="49" charset="0"/>
              </a:rPr>
              <a:t>fuel_mass</a:t>
            </a:r>
            <a:r>
              <a:rPr lang="en-US" sz="1100" dirty="0">
                <a:latin typeface="Courier New" pitchFamily="49" charset="0"/>
              </a:rPr>
              <a:t>               27941 kg</a:t>
            </a:r>
          </a:p>
          <a:p>
            <a:r>
              <a:rPr lang="en-US" sz="1100" dirty="0">
                <a:latin typeface="Courier New" pitchFamily="49" charset="0"/>
              </a:rPr>
              <a:t>         </a:t>
            </a:r>
            <a:r>
              <a:rPr lang="en-US" sz="1100" dirty="0" err="1">
                <a:latin typeface="Courier New" pitchFamily="49" charset="0"/>
              </a:rPr>
              <a:t>total_mass</a:t>
            </a:r>
            <a:r>
              <a:rPr lang="en-US" sz="1100" dirty="0">
                <a:latin typeface="Courier New" pitchFamily="49" charset="0"/>
              </a:rPr>
              <a:t>              31343 kg</a:t>
            </a:r>
          </a:p>
          <a:p>
            <a:r>
              <a:rPr lang="en-US" sz="1100" dirty="0">
                <a:latin typeface="Courier New" pitchFamily="49" charset="0"/>
              </a:rPr>
              <a:t>         thrust                  1230600 </a:t>
            </a:r>
            <a:r>
              <a:rPr lang="en-US" sz="1100" dirty="0" err="1">
                <a:latin typeface="Courier New" pitchFamily="49" charset="0"/>
              </a:rPr>
              <a:t>Nt</a:t>
            </a:r>
            <a:endParaRPr lang="en-US" sz="1100" dirty="0">
              <a:latin typeface="Courier New" pitchFamily="49" charset="0"/>
            </a:endParaRPr>
          </a:p>
          <a:p>
            <a:r>
              <a:rPr lang="en-US" sz="1100" dirty="0">
                <a:latin typeface="Courier New" pitchFamily="49" charset="0"/>
              </a:rPr>
              <a:t>         </a:t>
            </a:r>
            <a:r>
              <a:rPr lang="en-US" sz="1100" dirty="0" err="1">
                <a:latin typeface="Courier New" pitchFamily="49" charset="0"/>
              </a:rPr>
              <a:t>burn_time</a:t>
            </a:r>
            <a:r>
              <a:rPr lang="en-US" sz="1100" dirty="0">
                <a:latin typeface="Courier New" pitchFamily="49" charset="0"/>
              </a:rPr>
              <a:t>               76 sec</a:t>
            </a:r>
          </a:p>
          <a:p>
            <a:r>
              <a:rPr lang="en-US" sz="1100" dirty="0">
                <a:latin typeface="Courier New" pitchFamily="49" charset="0"/>
              </a:rPr>
              <a:t>      </a:t>
            </a:r>
            <a:r>
              <a:rPr lang="en-US" sz="1100" dirty="0" err="1">
                <a:latin typeface="Courier New" pitchFamily="49" charset="0"/>
              </a:rPr>
              <a:t>end_stage</a:t>
            </a:r>
            <a:endParaRPr lang="en-US" sz="1100" dirty="0">
              <a:latin typeface="Courier New" pitchFamily="49" charset="0"/>
            </a:endParaRPr>
          </a:p>
          <a:p>
            <a:r>
              <a:rPr lang="en-US" sz="1100" dirty="0">
                <a:latin typeface="Courier New" pitchFamily="49" charset="0"/>
              </a:rPr>
              <a:t>      stage 2</a:t>
            </a:r>
          </a:p>
          <a:p>
            <a:r>
              <a:rPr lang="en-US" sz="1100" dirty="0">
                <a:latin typeface="Courier New" pitchFamily="49" charset="0"/>
              </a:rPr>
              <a:t>         </a:t>
            </a:r>
            <a:r>
              <a:rPr lang="en-US" sz="1100" dirty="0" err="1">
                <a:latin typeface="Courier New" pitchFamily="49" charset="0"/>
              </a:rPr>
              <a:t>fuel_mass</a:t>
            </a:r>
            <a:r>
              <a:rPr lang="en-US" sz="1100" dirty="0">
                <a:latin typeface="Courier New" pitchFamily="49" charset="0"/>
              </a:rPr>
              <a:t>               8872.3 kg</a:t>
            </a:r>
          </a:p>
          <a:p>
            <a:r>
              <a:rPr lang="en-US" sz="1100" dirty="0">
                <a:latin typeface="Courier New" pitchFamily="49" charset="0"/>
              </a:rPr>
              <a:t>         </a:t>
            </a:r>
            <a:r>
              <a:rPr lang="en-US" sz="1100" dirty="0" err="1">
                <a:latin typeface="Courier New" pitchFamily="49" charset="0"/>
              </a:rPr>
              <a:t>total_mass</a:t>
            </a:r>
            <a:r>
              <a:rPr lang="en-US" sz="1100" dirty="0">
                <a:latin typeface="Courier New" pitchFamily="49" charset="0"/>
              </a:rPr>
              <a:t>              10233 kg</a:t>
            </a:r>
          </a:p>
          <a:p>
            <a:r>
              <a:rPr lang="en-US" sz="1100" dirty="0">
                <a:latin typeface="Courier New" pitchFamily="49" charset="0"/>
              </a:rPr>
              <a:t>         thrust                  529290 </a:t>
            </a:r>
            <a:r>
              <a:rPr lang="en-US" sz="1100" dirty="0" err="1">
                <a:latin typeface="Courier New" pitchFamily="49" charset="0"/>
              </a:rPr>
              <a:t>Nt</a:t>
            </a:r>
            <a:endParaRPr lang="en-US" sz="1100" dirty="0">
              <a:latin typeface="Courier New" pitchFamily="49" charset="0"/>
            </a:endParaRPr>
          </a:p>
          <a:p>
            <a:r>
              <a:rPr lang="en-US" sz="1100" dirty="0">
                <a:latin typeface="Courier New" pitchFamily="49" charset="0"/>
              </a:rPr>
              <a:t>         </a:t>
            </a:r>
            <a:r>
              <a:rPr lang="en-US" sz="1100" dirty="0" err="1">
                <a:latin typeface="Courier New" pitchFamily="49" charset="0"/>
              </a:rPr>
              <a:t>burn_time</a:t>
            </a:r>
            <a:r>
              <a:rPr lang="en-US" sz="1100" dirty="0">
                <a:latin typeface="Courier New" pitchFamily="49" charset="0"/>
              </a:rPr>
              <a:t>               59 sec</a:t>
            </a:r>
          </a:p>
          <a:p>
            <a:r>
              <a:rPr lang="en-US" sz="1100" dirty="0">
                <a:latin typeface="Courier New" pitchFamily="49" charset="0"/>
              </a:rPr>
              <a:t>      </a:t>
            </a:r>
            <a:r>
              <a:rPr lang="en-US" sz="1100" dirty="0" err="1">
                <a:latin typeface="Courier New" pitchFamily="49" charset="0"/>
              </a:rPr>
              <a:t>end_stage</a:t>
            </a:r>
            <a:endParaRPr lang="en-US" sz="1100" dirty="0">
              <a:latin typeface="Courier New" pitchFamily="49" charset="0"/>
            </a:endParaRPr>
          </a:p>
          <a:p>
            <a:r>
              <a:rPr lang="en-US" sz="1100" dirty="0">
                <a:latin typeface="Courier New" pitchFamily="49" charset="0"/>
              </a:rPr>
              <a:t>      stage 3</a:t>
            </a:r>
          </a:p>
          <a:p>
            <a:r>
              <a:rPr lang="en-US" sz="1100" dirty="0">
                <a:latin typeface="Courier New" pitchFamily="49" charset="0"/>
              </a:rPr>
              <a:t>         </a:t>
            </a:r>
            <a:r>
              <a:rPr lang="en-US" sz="1100" dirty="0" err="1">
                <a:latin typeface="Courier New" pitchFamily="49" charset="0"/>
              </a:rPr>
              <a:t>fuel_mass</a:t>
            </a:r>
            <a:r>
              <a:rPr lang="en-US" sz="1100" dirty="0">
                <a:latin typeface="Courier New" pitchFamily="49" charset="0"/>
              </a:rPr>
              <a:t>               3265.9 kg</a:t>
            </a:r>
          </a:p>
          <a:p>
            <a:r>
              <a:rPr lang="en-US" sz="1100" dirty="0">
                <a:latin typeface="Courier New" pitchFamily="49" charset="0"/>
              </a:rPr>
              <a:t>         </a:t>
            </a:r>
            <a:r>
              <a:rPr lang="en-US" sz="1100" dirty="0" err="1">
                <a:latin typeface="Courier New" pitchFamily="49" charset="0"/>
              </a:rPr>
              <a:t>total_mass</a:t>
            </a:r>
            <a:r>
              <a:rPr lang="en-US" sz="1100" dirty="0">
                <a:latin typeface="Courier New" pitchFamily="49" charset="0"/>
              </a:rPr>
              <a:t>              4209.3 kg         </a:t>
            </a:r>
          </a:p>
          <a:p>
            <a:r>
              <a:rPr lang="en-US" sz="1100" dirty="0">
                <a:latin typeface="Courier New" pitchFamily="49" charset="0"/>
              </a:rPr>
              <a:t>         thrust                  200140 </a:t>
            </a:r>
            <a:r>
              <a:rPr lang="en-US" sz="1100" dirty="0" err="1">
                <a:latin typeface="Courier New" pitchFamily="49" charset="0"/>
              </a:rPr>
              <a:t>Nt</a:t>
            </a:r>
            <a:endParaRPr lang="en-US" sz="1100" dirty="0">
              <a:latin typeface="Courier New" pitchFamily="49" charset="0"/>
            </a:endParaRPr>
          </a:p>
          <a:p>
            <a:r>
              <a:rPr lang="en-US" sz="1100" dirty="0">
                <a:latin typeface="Courier New" pitchFamily="49" charset="0"/>
              </a:rPr>
              <a:t>         </a:t>
            </a:r>
            <a:r>
              <a:rPr lang="en-US" sz="1100" dirty="0" err="1">
                <a:latin typeface="Courier New" pitchFamily="49" charset="0"/>
              </a:rPr>
              <a:t>burn_time</a:t>
            </a:r>
            <a:r>
              <a:rPr lang="en-US" sz="1100" dirty="0">
                <a:latin typeface="Courier New" pitchFamily="49" charset="0"/>
              </a:rPr>
              <a:t>               49 sec</a:t>
            </a:r>
          </a:p>
          <a:p>
            <a:r>
              <a:rPr lang="en-US" sz="1100" dirty="0">
                <a:latin typeface="Courier New" pitchFamily="49" charset="0"/>
              </a:rPr>
              <a:t>      </a:t>
            </a:r>
            <a:r>
              <a:rPr lang="en-US" sz="1100" dirty="0" err="1">
                <a:latin typeface="Courier New" pitchFamily="49" charset="0"/>
              </a:rPr>
              <a:t>end_stage</a:t>
            </a:r>
            <a:r>
              <a:rPr lang="en-US" sz="1100" dirty="0">
                <a:latin typeface="Courier New" pitchFamily="49" charset="0"/>
              </a:rPr>
              <a:t>      </a:t>
            </a:r>
          </a:p>
          <a:p>
            <a:r>
              <a:rPr lang="en-US" sz="1100" dirty="0">
                <a:latin typeface="Courier New" pitchFamily="49" charset="0"/>
              </a:rPr>
              <a:t>      </a:t>
            </a:r>
            <a:r>
              <a:rPr lang="en-US" sz="1100" dirty="0" err="1">
                <a:latin typeface="Courier New" pitchFamily="49" charset="0"/>
              </a:rPr>
              <a:t>drag_coeff</a:t>
            </a:r>
            <a:r>
              <a:rPr lang="en-US" sz="1100" dirty="0">
                <a:latin typeface="Courier New" pitchFamily="49" charset="0"/>
              </a:rPr>
              <a:t>                 0.4</a:t>
            </a:r>
          </a:p>
          <a:p>
            <a:r>
              <a:rPr lang="en-US" sz="1100" dirty="0">
                <a:latin typeface="Courier New" pitchFamily="49" charset="0"/>
              </a:rPr>
              <a:t>      </a:t>
            </a:r>
            <a:r>
              <a:rPr lang="en-US" sz="1100" dirty="0" err="1">
                <a:latin typeface="Courier New" pitchFamily="49" charset="0"/>
              </a:rPr>
              <a:t>effective_area</a:t>
            </a:r>
            <a:r>
              <a:rPr lang="en-US" sz="1100" dirty="0">
                <a:latin typeface="Courier New" pitchFamily="49" charset="0"/>
              </a:rPr>
              <a:t>             2.986 meters^2</a:t>
            </a:r>
          </a:p>
          <a:p>
            <a:r>
              <a:rPr lang="en-US" sz="1100" dirty="0">
                <a:latin typeface="Courier New" pitchFamily="49" charset="0"/>
              </a:rPr>
              <a:t>      </a:t>
            </a:r>
            <a:r>
              <a:rPr lang="en-US" sz="1100" dirty="0" err="1">
                <a:latin typeface="Courier New" pitchFamily="49" charset="0"/>
              </a:rPr>
              <a:t>mass_payload</a:t>
            </a:r>
            <a:r>
              <a:rPr lang="en-US" sz="1100" dirty="0">
                <a:latin typeface="Courier New" pitchFamily="49" charset="0"/>
              </a:rPr>
              <a:t>               900 kg</a:t>
            </a:r>
          </a:p>
          <a:p>
            <a:r>
              <a:rPr lang="en-US" sz="1100" dirty="0">
                <a:latin typeface="Courier New" pitchFamily="49" charset="0"/>
              </a:rPr>
              <a:t>      </a:t>
            </a:r>
            <a:r>
              <a:rPr lang="en-US" sz="1100" dirty="0" err="1">
                <a:latin typeface="Courier New" pitchFamily="49" charset="0"/>
              </a:rPr>
              <a:t>maxq</a:t>
            </a:r>
            <a:r>
              <a:rPr lang="en-US" sz="1100" dirty="0">
                <a:latin typeface="Courier New" pitchFamily="49" charset="0"/>
              </a:rPr>
              <a:t>                       650   // </a:t>
            </a:r>
            <a:r>
              <a:rPr lang="en-US" sz="1100" dirty="0" err="1">
                <a:latin typeface="Courier New" pitchFamily="49" charset="0"/>
              </a:rPr>
              <a:t>lb</a:t>
            </a:r>
            <a:r>
              <a:rPr lang="en-US" sz="1100" dirty="0">
                <a:latin typeface="Courier New" pitchFamily="49" charset="0"/>
              </a:rPr>
              <a:t>/ft^2</a:t>
            </a:r>
          </a:p>
          <a:p>
            <a:r>
              <a:rPr lang="en-US" sz="1100" dirty="0">
                <a:latin typeface="Courier New" pitchFamily="49" charset="0"/>
              </a:rPr>
              <a:t>      </a:t>
            </a:r>
            <a:r>
              <a:rPr lang="en-US" sz="1100" dirty="0" err="1">
                <a:latin typeface="Courier New" pitchFamily="49" charset="0"/>
              </a:rPr>
              <a:t>pitch_interval</a:t>
            </a:r>
            <a:r>
              <a:rPr lang="en-US" sz="1100" dirty="0">
                <a:latin typeface="Courier New" pitchFamily="49" charset="0"/>
              </a:rPr>
              <a:t>             35 sec</a:t>
            </a:r>
          </a:p>
          <a:p>
            <a:r>
              <a:rPr lang="en-US" sz="1100" dirty="0">
                <a:latin typeface="Courier New" pitchFamily="49" charset="0"/>
              </a:rPr>
              <a:t>      </a:t>
            </a:r>
            <a:r>
              <a:rPr lang="en-US" sz="1100" dirty="0" err="1">
                <a:latin typeface="Courier New" pitchFamily="49" charset="0"/>
              </a:rPr>
              <a:t>vertical_time</a:t>
            </a:r>
            <a:r>
              <a:rPr lang="en-US" sz="1100" dirty="0">
                <a:latin typeface="Courier New" pitchFamily="49" charset="0"/>
              </a:rPr>
              <a:t>              10 sec      </a:t>
            </a:r>
          </a:p>
          <a:p>
            <a:r>
              <a:rPr lang="en-US" sz="1100" dirty="0">
                <a:latin typeface="Courier New" pitchFamily="49" charset="0"/>
              </a:rPr>
              <a:t>   </a:t>
            </a:r>
            <a:r>
              <a:rPr lang="en-US" sz="1100" dirty="0" err="1">
                <a:latin typeface="Courier New" pitchFamily="49" charset="0"/>
              </a:rPr>
              <a:t>end_mover</a:t>
            </a:r>
            <a:endParaRPr lang="en-US" sz="1100" dirty="0">
              <a:latin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92785" y="4861169"/>
            <a:ext cx="3897923" cy="1008185"/>
          </a:xfrm>
          <a:prstGeom prst="rect">
            <a:avLst/>
          </a:prstGeom>
          <a:solidFill>
            <a:schemeClr val="accent3">
              <a:lumMod val="75000"/>
              <a:alpha val="12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0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4"/>
              <p:cNvSpPr txBox="1">
                <a:spLocks noChangeArrowheads="1"/>
              </p:cNvSpPr>
              <p:nvPr/>
            </p:nvSpPr>
            <p:spPr bwMode="auto">
              <a:xfrm>
                <a:off x="4964535" y="1295400"/>
                <a:ext cx="4179466" cy="3816429"/>
              </a:xfrm>
              <a:prstGeom prst="rect">
                <a:avLst/>
              </a:prstGeom>
              <a:solidFill>
                <a:srgbClr val="CCFFCC">
                  <a:alpha val="50196"/>
                </a:srgb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100" dirty="0">
                    <a:latin typeface="Courier New" pitchFamily="49" charset="0"/>
                  </a:rPr>
                  <a:t> mover MATLAB_BALLISTIC_MOVER</a:t>
                </a:r>
              </a:p>
              <a:p>
                <a:r>
                  <a:rPr lang="en-US" sz="1100" dirty="0">
                    <a:latin typeface="Courier New" pitchFamily="49" charset="0"/>
                  </a:rPr>
                  <a:t>      </a:t>
                </a:r>
                <a:r>
                  <a:rPr lang="en-US" sz="1100" dirty="0" err="1">
                    <a:latin typeface="Courier New" pitchFamily="49" charset="0"/>
                  </a:rPr>
                  <a:t>update_interval</a:t>
                </a:r>
                <a:r>
                  <a:rPr lang="en-US" sz="1100" dirty="0">
                    <a:latin typeface="Courier New" pitchFamily="49" charset="0"/>
                  </a:rPr>
                  <a:t> 1 sec</a:t>
                </a:r>
              </a:p>
              <a:p>
                <a:r>
                  <a:rPr lang="en-US" sz="1100" dirty="0">
                    <a:latin typeface="Courier New" pitchFamily="49" charset="0"/>
                  </a:rPr>
                  <a:t>      stage 1        </a:t>
                </a:r>
              </a:p>
              <a:p>
                <a:r>
                  <a:rPr lang="en-US" sz="1100" dirty="0">
                    <a:latin typeface="Courier New" pitchFamily="49" charset="0"/>
                  </a:rPr>
                  <a:t>         </a:t>
                </a:r>
                <a:r>
                  <a:rPr lang="en-US" sz="1100" dirty="0" err="1">
                    <a:latin typeface="Courier New" pitchFamily="49" charset="0"/>
                  </a:rPr>
                  <a:t>fuel_mass</a:t>
                </a:r>
                <a:r>
                  <a:rPr lang="en-US" sz="1100" dirty="0">
                    <a:latin typeface="Courier New" pitchFamily="49" charset="0"/>
                  </a:rPr>
                  <a:t>               27941 kg</a:t>
                </a:r>
              </a:p>
              <a:p>
                <a:r>
                  <a:rPr lang="en-US" sz="1100" dirty="0">
                    <a:latin typeface="Courier New" pitchFamily="49" charset="0"/>
                  </a:rPr>
                  <a:t>         </a:t>
                </a:r>
                <a:r>
                  <a:rPr lang="en-US" sz="1100" dirty="0" err="1">
                    <a:latin typeface="Courier New" pitchFamily="49" charset="0"/>
                  </a:rPr>
                  <a:t>total_mass</a:t>
                </a:r>
                <a:r>
                  <a:rPr lang="en-US" sz="1100" dirty="0">
                    <a:latin typeface="Courier New" pitchFamily="49" charset="0"/>
                  </a:rPr>
                  <a:t>              31343 kg</a:t>
                </a:r>
              </a:p>
              <a:p>
                <a:r>
                  <a:rPr lang="en-US" sz="1100" dirty="0">
                    <a:latin typeface="Courier New" pitchFamily="49" charset="0"/>
                  </a:rPr>
                  <a:t>         thrust                  1230600 </a:t>
                </a:r>
                <a:r>
                  <a:rPr lang="en-US" sz="1100" dirty="0" err="1">
                    <a:latin typeface="Courier New" pitchFamily="49" charset="0"/>
                  </a:rPr>
                  <a:t>Nt</a:t>
                </a:r>
                <a:endParaRPr lang="en-US" sz="1100" dirty="0">
                  <a:latin typeface="Courier New" pitchFamily="49" charset="0"/>
                </a:endParaRPr>
              </a:p>
              <a:p>
                <a:r>
                  <a:rPr lang="en-US" sz="1100" dirty="0">
                    <a:latin typeface="Courier New" pitchFamily="49" charset="0"/>
                  </a:rPr>
                  <a:t>         </a:t>
                </a:r>
                <a:r>
                  <a:rPr lang="en-US" sz="1100" dirty="0" err="1">
                    <a:latin typeface="Courier New" pitchFamily="49" charset="0"/>
                  </a:rPr>
                  <a:t>burn_time</a:t>
                </a:r>
                <a:r>
                  <a:rPr lang="en-US" sz="1100" dirty="0">
                    <a:latin typeface="Courier New" pitchFamily="49" charset="0"/>
                  </a:rPr>
                  <a:t>               76 sec</a:t>
                </a:r>
              </a:p>
              <a:p>
                <a:r>
                  <a:rPr lang="en-US" sz="1100" dirty="0">
                    <a:latin typeface="Courier New" pitchFamily="49" charset="0"/>
                  </a:rPr>
                  <a:t>      </a:t>
                </a:r>
                <a:r>
                  <a:rPr lang="en-US" sz="1100" dirty="0" err="1">
                    <a:latin typeface="Courier New" pitchFamily="49" charset="0"/>
                  </a:rPr>
                  <a:t>end_stage</a:t>
                </a:r>
                <a:endParaRPr lang="en-US" sz="1100" dirty="0">
                  <a:latin typeface="Courier New" pitchFamily="49" charset="0"/>
                </a:endParaRPr>
              </a:p>
              <a:p>
                <a:r>
                  <a:rPr lang="en-US" sz="1100" dirty="0">
                    <a:latin typeface="Courier New" pitchFamily="49" charset="0"/>
                  </a:rPr>
                  <a:t>      stage 2</a:t>
                </a:r>
              </a:p>
              <a:p>
                <a:r>
                  <a:rPr lang="en-US" sz="1100" dirty="0">
                    <a:latin typeface="Courier New" pitchFamily="49" charset="0"/>
                  </a:rPr>
                  <a:t>         </a:t>
                </a:r>
                <a:r>
                  <a:rPr lang="en-US" sz="1100" dirty="0" err="1">
                    <a:latin typeface="Courier New" pitchFamily="49" charset="0"/>
                  </a:rPr>
                  <a:t>fuel_mass</a:t>
                </a:r>
                <a:r>
                  <a:rPr lang="en-US" sz="1100" dirty="0">
                    <a:latin typeface="Courier New" pitchFamily="49" charset="0"/>
                  </a:rPr>
                  <a:t>               8872.3 kg</a:t>
                </a:r>
              </a:p>
              <a:p>
                <a:r>
                  <a:rPr lang="en-US" sz="1100" dirty="0">
                    <a:latin typeface="Courier New" pitchFamily="49" charset="0"/>
                  </a:rPr>
                  <a:t>         </a:t>
                </a:r>
                <a:r>
                  <a:rPr lang="en-US" sz="1100" dirty="0" err="1">
                    <a:latin typeface="Courier New" pitchFamily="49" charset="0"/>
                  </a:rPr>
                  <a:t>total_mass</a:t>
                </a:r>
                <a:r>
                  <a:rPr lang="en-US" sz="1100" dirty="0">
                    <a:latin typeface="Courier New" pitchFamily="49" charset="0"/>
                  </a:rPr>
                  <a:t>              10233 kg</a:t>
                </a:r>
              </a:p>
              <a:p>
                <a:r>
                  <a:rPr lang="en-US" sz="1100" dirty="0">
                    <a:latin typeface="Courier New" pitchFamily="49" charset="0"/>
                  </a:rPr>
                  <a:t>         thrust                  529290 </a:t>
                </a:r>
                <a:r>
                  <a:rPr lang="en-US" sz="1100" dirty="0" err="1">
                    <a:latin typeface="Courier New" pitchFamily="49" charset="0"/>
                  </a:rPr>
                  <a:t>Nt</a:t>
                </a:r>
                <a:endParaRPr lang="en-US" sz="1100" dirty="0">
                  <a:latin typeface="Courier New" pitchFamily="49" charset="0"/>
                </a:endParaRPr>
              </a:p>
              <a:p>
                <a:r>
                  <a:rPr lang="en-US" sz="1100" dirty="0">
                    <a:latin typeface="Courier New" pitchFamily="49" charset="0"/>
                  </a:rPr>
                  <a:t>         </a:t>
                </a:r>
                <a:r>
                  <a:rPr lang="en-US" sz="1100" dirty="0" err="1">
                    <a:latin typeface="Courier New" pitchFamily="49" charset="0"/>
                  </a:rPr>
                  <a:t>burn_time</a:t>
                </a:r>
                <a:r>
                  <a:rPr lang="en-US" sz="1100" dirty="0">
                    <a:latin typeface="Courier New" pitchFamily="49" charset="0"/>
                  </a:rPr>
                  <a:t>               59 sec</a:t>
                </a:r>
              </a:p>
              <a:p>
                <a:r>
                  <a:rPr lang="en-US" sz="1100" dirty="0">
                    <a:latin typeface="Courier New" pitchFamily="49" charset="0"/>
                  </a:rPr>
                  <a:t>      </a:t>
                </a:r>
                <a:r>
                  <a:rPr lang="en-US" sz="1100" dirty="0" err="1">
                    <a:latin typeface="Courier New" pitchFamily="49" charset="0"/>
                  </a:rPr>
                  <a:t>end_stage</a:t>
                </a:r>
                <a:endParaRPr lang="en-US" sz="1100" dirty="0">
                  <a:latin typeface="Courier New" pitchFamily="49" charset="0"/>
                </a:endParaRPr>
              </a:p>
              <a:p>
                <a:r>
                  <a:rPr lang="en-US" sz="1100" dirty="0">
                    <a:latin typeface="Courier New" pitchFamily="49" charset="0"/>
                  </a:rPr>
                  <a:t>      stage 3</a:t>
                </a:r>
              </a:p>
              <a:p>
                <a:r>
                  <a:rPr lang="en-US" sz="1100" dirty="0">
                    <a:latin typeface="Courier New" pitchFamily="49" charset="0"/>
                  </a:rPr>
                  <a:t>         </a:t>
                </a:r>
                <a:r>
                  <a:rPr lang="en-US" sz="1100" dirty="0" err="1">
                    <a:latin typeface="Courier New" pitchFamily="49" charset="0"/>
                  </a:rPr>
                  <a:t>fuel_mass</a:t>
                </a:r>
                <a:r>
                  <a:rPr lang="en-US" sz="1100" dirty="0">
                    <a:latin typeface="Courier New" pitchFamily="49" charset="0"/>
                  </a:rPr>
                  <a:t>               3265.9 kg</a:t>
                </a:r>
              </a:p>
              <a:p>
                <a:r>
                  <a:rPr lang="en-US" sz="1100" dirty="0">
                    <a:latin typeface="Courier New" pitchFamily="49" charset="0"/>
                  </a:rPr>
                  <a:t>         </a:t>
                </a:r>
                <a:r>
                  <a:rPr lang="en-US" sz="1100" dirty="0" err="1">
                    <a:latin typeface="Courier New" pitchFamily="49" charset="0"/>
                  </a:rPr>
                  <a:t>total_mass</a:t>
                </a:r>
                <a:r>
                  <a:rPr lang="en-US" sz="1100" dirty="0">
                    <a:latin typeface="Courier New" pitchFamily="49" charset="0"/>
                  </a:rPr>
                  <a:t>              4209.3 kg         </a:t>
                </a:r>
              </a:p>
              <a:p>
                <a:r>
                  <a:rPr lang="en-US" sz="1100" dirty="0">
                    <a:latin typeface="Courier New" pitchFamily="49" charset="0"/>
                  </a:rPr>
                  <a:t>         thrust                  200140 </a:t>
                </a:r>
                <a:r>
                  <a:rPr lang="en-US" sz="1100" dirty="0" err="1">
                    <a:latin typeface="Courier New" pitchFamily="49" charset="0"/>
                  </a:rPr>
                  <a:t>Nt</a:t>
                </a:r>
                <a:endParaRPr lang="en-US" sz="1100" dirty="0">
                  <a:latin typeface="Courier New" pitchFamily="49" charset="0"/>
                </a:endParaRPr>
              </a:p>
              <a:p>
                <a:r>
                  <a:rPr lang="en-US" sz="1100" dirty="0">
                    <a:latin typeface="Courier New" pitchFamily="49" charset="0"/>
                  </a:rPr>
                  <a:t>         </a:t>
                </a:r>
                <a:r>
                  <a:rPr lang="en-US" sz="1100" dirty="0" err="1">
                    <a:latin typeface="Courier New" pitchFamily="49" charset="0"/>
                  </a:rPr>
                  <a:t>burn_time</a:t>
                </a:r>
                <a:r>
                  <a:rPr lang="en-US" sz="1100" dirty="0">
                    <a:latin typeface="Courier New" pitchFamily="49" charset="0"/>
                  </a:rPr>
                  <a:t>               49 sec</a:t>
                </a:r>
              </a:p>
              <a:p>
                <a:r>
                  <a:rPr lang="en-US" sz="1100" dirty="0">
                    <a:latin typeface="Courier New" pitchFamily="49" charset="0"/>
                  </a:rPr>
                  <a:t>      </a:t>
                </a:r>
                <a:r>
                  <a:rPr lang="en-US" sz="1100" dirty="0" err="1">
                    <a:latin typeface="Courier New" pitchFamily="49" charset="0"/>
                  </a:rPr>
                  <a:t>end_stage</a:t>
                </a:r>
                <a:r>
                  <a:rPr lang="en-US" sz="1100" dirty="0">
                    <a:latin typeface="Courier New" pitchFamily="49" charset="0"/>
                  </a:rPr>
                  <a:t>      </a:t>
                </a:r>
              </a:p>
              <a:p>
                <a:r>
                  <a:rPr lang="en-US" sz="1100" dirty="0">
                    <a:latin typeface="Courier New" pitchFamily="49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100" dirty="0">
                  <a:latin typeface="Courier New" pitchFamily="49" charset="0"/>
                </a:endParaRPr>
              </a:p>
              <a:p>
                <a:r>
                  <a:rPr lang="en-US" sz="1100" dirty="0" err="1">
                    <a:latin typeface="Courier New" pitchFamily="49" charset="0"/>
                  </a:rPr>
                  <a:t>end_mover</a:t>
                </a:r>
                <a:endParaRPr lang="en-US" sz="1100" dirty="0">
                  <a:latin typeface="Courier New" pitchFamily="49" charset="0"/>
                </a:endParaRPr>
              </a:p>
            </p:txBody>
          </p:sp>
        </mc:Choice>
        <mc:Fallback xmlns="">
          <p:sp>
            <p:nvSpPr>
              <p:cNvPr id="9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64535" y="1295400"/>
                <a:ext cx="4179466" cy="3816429"/>
              </a:xfrm>
              <a:prstGeom prst="rect">
                <a:avLst/>
              </a:prstGeom>
              <a:blipFill>
                <a:blip r:embed="rId2"/>
                <a:stretch>
                  <a:fillRect r="-6831"/>
                </a:stretch>
              </a:blip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29"/>
            <a:ext cx="6781800" cy="1143000"/>
          </a:xfrm>
        </p:spPr>
        <p:txBody>
          <a:bodyPr/>
          <a:lstStyle/>
          <a:p>
            <a:r>
              <a:rPr lang="en-US" dirty="0"/>
              <a:t>Mover Exercise 2 — Review 6 </a:t>
            </a:r>
            <a:r>
              <a:rPr lang="en-US" sz="2000" b="0" dirty="0">
                <a:solidFill>
                  <a:srgbClr val="0000FF"/>
                </a:solidFill>
              </a:rPr>
              <a:t>MATLABBallisticMover.cpp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50" y="1143000"/>
            <a:ext cx="50292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MATLABBallisticMover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::Stage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ProcessInput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myCommand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std::string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command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aInput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GetCommand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command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total_mass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||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(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command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launch_mass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aInput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ReadValueOfType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mTotalMass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cMASS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aInput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ValueGreater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mTotalMass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0.0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else if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command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fuel_mass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aInput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ReadValueOfType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mFuelMass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cMASS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aInput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ValueGreater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mFuelMass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0.0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else if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command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"thrust"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aInput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ReadValueOfType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mThrust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cFORCE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aInput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ValueGreater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mThrust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0.0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else if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command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thrust_duration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||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(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command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burn_time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aInput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ReadValueOfType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mThrustDuration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aInput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ValueGreaterOrEqual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mThrustDuration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0.0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myCommand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myCommand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65100" y="1854200"/>
            <a:ext cx="3276600" cy="323312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2752" y="2878799"/>
            <a:ext cx="3276600" cy="166856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0404" y="4543477"/>
            <a:ext cx="3276600" cy="323312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0408" y="3706452"/>
            <a:ext cx="3276600" cy="166856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97935" y="1852304"/>
            <a:ext cx="3442084" cy="679882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97934" y="2855940"/>
            <a:ext cx="3442085" cy="682086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97934" y="3863694"/>
            <a:ext cx="3442085" cy="679784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371850" y="3352800"/>
            <a:ext cx="228600" cy="0"/>
          </a:xfrm>
          <a:prstGeom prst="straightConnector1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11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Mover Exercise 2 — Task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3809997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/>
              <a:t>Implement </a:t>
            </a:r>
            <a:r>
              <a:rPr lang="en-US" b="1" dirty="0" err="1"/>
              <a:t>MATLABBallisticMover</a:t>
            </a:r>
            <a:r>
              <a:rPr lang="en-US" b="1" dirty="0"/>
              <a:t>::Stage::</a:t>
            </a:r>
            <a:r>
              <a:rPr lang="en-US" b="1" dirty="0" err="1"/>
              <a:t>ProcessInput</a:t>
            </a:r>
            <a:r>
              <a:rPr lang="en-US" b="1" dirty="0"/>
              <a:t> </a:t>
            </a:r>
            <a:r>
              <a:rPr lang="en-US" b="0" dirty="0"/>
              <a:t>to read:</a:t>
            </a:r>
          </a:p>
          <a:p>
            <a:pPr lvl="1"/>
            <a:r>
              <a:rPr lang="en-US" dirty="0" err="1"/>
              <a:t>total_mass</a:t>
            </a:r>
            <a:r>
              <a:rPr lang="en-US" dirty="0"/>
              <a:t>, </a:t>
            </a:r>
            <a:r>
              <a:rPr lang="en-US" b="0" dirty="0"/>
              <a:t>and</a:t>
            </a:r>
          </a:p>
          <a:p>
            <a:pPr lvl="1"/>
            <a:r>
              <a:rPr lang="en-US" dirty="0" err="1"/>
              <a:t>launch_mass</a:t>
            </a:r>
            <a:r>
              <a:rPr lang="en-US" dirty="0"/>
              <a:t> </a:t>
            </a:r>
          </a:p>
          <a:p>
            <a:r>
              <a:rPr lang="en-US" b="0" dirty="0"/>
              <a:t>The attribute </a:t>
            </a:r>
            <a:r>
              <a:rPr lang="en-US" b="1" dirty="0" err="1"/>
              <a:t>total_mass</a:t>
            </a:r>
            <a:r>
              <a:rPr lang="en-US" b="1" dirty="0"/>
              <a:t> </a:t>
            </a:r>
            <a:r>
              <a:rPr lang="en-US" b="0" dirty="0"/>
              <a:t>/</a:t>
            </a:r>
            <a:r>
              <a:rPr lang="en-US" b="1" dirty="0"/>
              <a:t> </a:t>
            </a:r>
            <a:r>
              <a:rPr lang="en-US" b="1" dirty="0" err="1"/>
              <a:t>launch_mass</a:t>
            </a:r>
            <a:r>
              <a:rPr lang="en-US" b="1" dirty="0"/>
              <a:t> </a:t>
            </a:r>
            <a:r>
              <a:rPr lang="en-US" b="0" dirty="0"/>
              <a:t>has units of mass and a value greater than 0.0</a:t>
            </a:r>
          </a:p>
          <a:p>
            <a:r>
              <a:rPr lang="en-US" b="0" dirty="0"/>
              <a:t>This input should be stored in the corresponding </a:t>
            </a:r>
            <a:r>
              <a:rPr lang="en-US" b="1" dirty="0" err="1"/>
              <a:t>MATLABBallisticMover</a:t>
            </a:r>
            <a:r>
              <a:rPr lang="en-US" b="0" dirty="0"/>
              <a:t> class member variable </a:t>
            </a:r>
            <a:r>
              <a:rPr lang="en-US" b="0" dirty="0" err="1"/>
              <a:t>mTotalMass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5410200"/>
            <a:ext cx="7150100" cy="52705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339966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sz="1400" b="0" noProof="1">
                <a:solidFill>
                  <a:srgbClr val="000000"/>
                </a:solidFill>
              </a:rPr>
              <a:t>AFSIM examples </a:t>
            </a:r>
            <a:r>
              <a:rPr lang="en-US" sz="1400" b="0" dirty="0">
                <a:solidFill>
                  <a:srgbClr val="000000"/>
                </a:solidFill>
              </a:rPr>
              <a:t>can be found </a:t>
            </a:r>
            <a:r>
              <a:rPr lang="en-US" sz="1400" b="0" noProof="1">
                <a:solidFill>
                  <a:srgbClr val="000000"/>
                </a:solidFill>
              </a:rPr>
              <a:t>by searching </a:t>
            </a:r>
            <a:r>
              <a:rPr lang="en-US" sz="1400" b="0" dirty="0">
                <a:solidFill>
                  <a:srgbClr val="000000"/>
                </a:solidFill>
              </a:rPr>
              <a:t>source codes using </a:t>
            </a:r>
            <a:r>
              <a:rPr lang="en-US" sz="1400" b="0" noProof="1">
                <a:solidFill>
                  <a:srgbClr val="000000"/>
                </a:solidFill>
              </a:rPr>
              <a:t>references to </a:t>
            </a:r>
            <a:r>
              <a:rPr lang="en-US" sz="1400" b="0" dirty="0">
                <a:solidFill>
                  <a:srgbClr val="000000"/>
                </a:solidFill>
              </a:rPr>
              <a:t>“</a:t>
            </a:r>
            <a:r>
              <a:rPr lang="en-US" sz="1400" b="0" noProof="1">
                <a:solidFill>
                  <a:srgbClr val="000000"/>
                </a:solidFill>
              </a:rPr>
              <a:t>Read</a:t>
            </a:r>
            <a:r>
              <a:rPr lang="en-US" sz="1400" b="0" dirty="0">
                <a:solidFill>
                  <a:srgbClr val="000000"/>
                </a:solidFill>
              </a:rPr>
              <a:t>Value” and “</a:t>
            </a:r>
            <a:r>
              <a:rPr lang="en-US" sz="1400" b="0" dirty="0" err="1">
                <a:solidFill>
                  <a:srgbClr val="000000"/>
                </a:solidFill>
              </a:rPr>
              <a:t>ReadValueOfType</a:t>
            </a:r>
            <a:r>
              <a:rPr lang="en-US" sz="1400" b="0" dirty="0">
                <a:solidFill>
                  <a:srgbClr val="000000"/>
                </a:solidFill>
              </a:rPr>
              <a:t>”</a:t>
            </a:r>
            <a:r>
              <a:rPr lang="en-US" sz="1400" b="0" noProof="1">
                <a:solidFill>
                  <a:srgbClr val="000000"/>
                </a:solidFill>
              </a:rPr>
              <a:t>.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65350" y="2248029"/>
            <a:ext cx="5070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99"/>
                </a:solidFill>
                <a:latin typeface="Arial" pitchFamily="34" charset="0"/>
                <a:cs typeface="Arial" pitchFamily="34" charset="0"/>
              </a:rPr>
              <a:t>These are synonyms for each other and should </a:t>
            </a:r>
          </a:p>
          <a:p>
            <a:r>
              <a:rPr lang="en-US" dirty="0">
                <a:solidFill>
                  <a:srgbClr val="CC0099"/>
                </a:solidFill>
                <a:latin typeface="Arial" pitchFamily="34" charset="0"/>
                <a:cs typeface="Arial" pitchFamily="34" charset="0"/>
              </a:rPr>
              <a:t>result in the same code being executed</a:t>
            </a:r>
          </a:p>
        </p:txBody>
      </p:sp>
    </p:spTree>
    <p:extLst>
      <p:ext uri="{BB962C8B-B14F-4D97-AF65-F5344CB8AC3E}">
        <p14:creationId xmlns:p14="http://schemas.microsoft.com/office/powerpoint/2010/main" val="336406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Before working on this lab, you should: </a:t>
            </a:r>
          </a:p>
          <a:p>
            <a:pPr lvl="1"/>
            <a:r>
              <a:rPr lang="en-US" b="0" dirty="0"/>
              <a:t>Be familiar with </a:t>
            </a:r>
            <a:r>
              <a:rPr lang="en-US" dirty="0"/>
              <a:t>WIZARD</a:t>
            </a:r>
            <a:r>
              <a:rPr lang="en-US" b="0" dirty="0"/>
              <a:t> and </a:t>
            </a:r>
            <a:r>
              <a:rPr lang="en-US" dirty="0"/>
              <a:t>AFSIM</a:t>
            </a:r>
            <a:r>
              <a:rPr lang="en-US" b="0" dirty="0"/>
              <a:t> scripting Language</a:t>
            </a:r>
          </a:p>
          <a:p>
            <a:pPr lvl="2"/>
            <a:r>
              <a:rPr lang="en-US" dirty="0"/>
              <a:t>AFSIM</a:t>
            </a:r>
            <a:r>
              <a:rPr lang="en-US" b="0" dirty="0"/>
              <a:t> analyst course or equivalent experience is recommended</a:t>
            </a:r>
          </a:p>
          <a:p>
            <a:pPr lvl="1"/>
            <a:r>
              <a:rPr lang="en-US" b="0" dirty="0"/>
              <a:t>Have available and be familiar with using </a:t>
            </a:r>
            <a:r>
              <a:rPr lang="en-US" dirty="0"/>
              <a:t>Microsoft® Visual Studio 2017® </a:t>
            </a:r>
            <a:r>
              <a:rPr lang="en-US" b="0" dirty="0"/>
              <a:t>or newer to compile an application</a:t>
            </a:r>
          </a:p>
          <a:p>
            <a:pPr lvl="1"/>
            <a:r>
              <a:rPr lang="en-US" b="0" dirty="0"/>
              <a:t>Be familiar with using Microsoft Windows® Explorer</a:t>
            </a:r>
          </a:p>
          <a:p>
            <a:pPr lvl="1"/>
            <a:r>
              <a:rPr lang="en-US" b="0" dirty="0"/>
              <a:t>Have completed the Module “Building AFSIM with CMAKE”</a:t>
            </a:r>
          </a:p>
          <a:p>
            <a:pPr lvl="2"/>
            <a:r>
              <a:rPr lang="en-US" b="0" dirty="0"/>
              <a:t>Be familiar with using </a:t>
            </a:r>
            <a:r>
              <a:rPr lang="en-US" b="0" dirty="0" err="1"/>
              <a:t>cmake-gui</a:t>
            </a:r>
            <a:endParaRPr lang="en-US" b="0" dirty="0"/>
          </a:p>
          <a:p>
            <a:pPr lvl="1"/>
            <a:r>
              <a:rPr lang="en-US" b="0" dirty="0"/>
              <a:t>MATLAB MCR 9.1 needs to be installed</a:t>
            </a:r>
          </a:p>
          <a:p>
            <a:pPr lvl="2"/>
            <a:r>
              <a:rPr lang="en-US" b="0" dirty="0"/>
              <a:t>Available for free on mathworks.com site</a:t>
            </a:r>
          </a:p>
          <a:p>
            <a:pPr marL="1219139" lvl="2" indent="0"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035612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78282" y="2733040"/>
            <a:ext cx="5029200" cy="502920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29"/>
            <a:ext cx="6781800" cy="1143000"/>
          </a:xfrm>
        </p:spPr>
        <p:txBody>
          <a:bodyPr/>
          <a:lstStyle/>
          <a:p>
            <a:r>
              <a:rPr lang="en-US" dirty="0"/>
              <a:t>Mover Exercise 2 — Task 3 Solution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MATLABBallisticMover.cpp</a:t>
            </a:r>
            <a:endParaRPr 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66800" y="1503680"/>
                <a:ext cx="50292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bool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MATLABBallisticMover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::Stage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ProcessInput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UtInput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&amp;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aInput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bool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myCommand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true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std::string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command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aInput</a:t>
                </a:r>
                <a:r>
                  <a:rPr lang="en-US" sz="1100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GetCommand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());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if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((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command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== </a:t>
                </a:r>
                <a:r>
                  <a:rPr lang="en-US" sz="1100" b="1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100" b="1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total_mass</a:t>
                </a:r>
                <a:r>
                  <a:rPr lang="en-US" sz="1100" b="1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 ||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(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command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== </a:t>
                </a:r>
                <a:r>
                  <a:rPr lang="en-US" sz="1100" b="1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100" b="1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launch_mass</a:t>
                </a:r>
                <a:r>
                  <a:rPr lang="en-US" sz="1100" b="1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))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EXERCISE 2 TASK 3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aInput</a:t>
                </a:r>
                <a:r>
                  <a:rPr lang="en-US" sz="1100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ReadValueOfType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mTotalMass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UtInput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cMASS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aInput</a:t>
                </a:r>
                <a:r>
                  <a:rPr lang="en-US" sz="1100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ValueGreater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mTotalMass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0.0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}</a:t>
                </a:r>
              </a:p>
              <a:p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endParaRPr lang="en-US" sz="1100" b="1" dirty="0"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503680"/>
                <a:ext cx="5029200" cy="2677656"/>
              </a:xfrm>
              <a:prstGeom prst="rect">
                <a:avLst/>
              </a:prstGeom>
              <a:blipFill>
                <a:blip r:embed="rId2"/>
                <a:stretch>
                  <a:fillRect b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1875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Mover Exercise 2 — Review 7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MATLABBallisticMover.cpp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155865"/>
            <a:ext cx="8382000" cy="65532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800" b="0" dirty="0"/>
              <a:t>Review and understand: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676400"/>
            <a:ext cx="8229600" cy="5432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MATLABBallisticMover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GetBoosterParams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Initialize the booster parameters to zero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dBooster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cBOOSTER_PARAMS_SIZE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 = {0.0};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Get the stage data; stop at 3 stages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nStages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mStageList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size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nStages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3)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nStages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nStages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burn_time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dBooster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nBurnTimeIndex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mStageList</a:t>
            </a:r>
            <a:r>
              <a:rPr lang="en-US" sz="1100" b="1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100" b="1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mThrustDuration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total_mass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dBooster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nTotalMass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mStageList</a:t>
            </a:r>
            <a:r>
              <a:rPr lang="en-US" sz="1100" b="1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100" b="1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mTotalMass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fuel_mass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dBooster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nFuelMass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mStageList</a:t>
            </a:r>
            <a:r>
              <a:rPr lang="en-US" sz="1100" b="1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100" b="1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mFuelMass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thrust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dBooster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nThrust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mStageList</a:t>
            </a:r>
            <a:r>
              <a:rPr lang="en-US" sz="1100" b="1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100" b="1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mThrust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114800" y="2717800"/>
            <a:ext cx="50292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rIns="0" rtlCol="0">
            <a:spAutoFit/>
          </a:bodyPr>
          <a:lstStyle/>
          <a:p>
            <a:r>
              <a:rPr lang="en-US" dirty="0">
                <a:solidFill>
                  <a:srgbClr val="003366"/>
                </a:solidFill>
                <a:latin typeface="Arial" pitchFamily="34" charset="0"/>
                <a:cs typeface="Arial" pitchFamily="34" charset="0"/>
              </a:rPr>
              <a:t>Note:  </a:t>
            </a:r>
            <a:r>
              <a:rPr lang="en-US" dirty="0" err="1">
                <a:solidFill>
                  <a:srgbClr val="003366"/>
                </a:solidFill>
                <a:latin typeface="Arial" pitchFamily="34" charset="0"/>
                <a:cs typeface="Arial" pitchFamily="34" charset="0"/>
              </a:rPr>
              <a:t>dBooster</a:t>
            </a:r>
            <a:r>
              <a:rPr lang="en-US" dirty="0">
                <a:solidFill>
                  <a:srgbClr val="003366"/>
                </a:solidFill>
                <a:latin typeface="Arial" pitchFamily="34" charset="0"/>
                <a:cs typeface="Arial" pitchFamily="34" charset="0"/>
              </a:rPr>
              <a:t> is a 1D array that is indexed </a:t>
            </a:r>
          </a:p>
          <a:p>
            <a:r>
              <a:rPr lang="en-US" dirty="0">
                <a:solidFill>
                  <a:srgbClr val="003366"/>
                </a:solidFill>
                <a:latin typeface="Arial" pitchFamily="34" charset="0"/>
                <a:cs typeface="Arial" pitchFamily="34" charset="0"/>
              </a:rPr>
              <a:t>like a 2D array where </a:t>
            </a:r>
            <a:r>
              <a:rPr lang="en-US" b="1" dirty="0" err="1">
                <a:solidFill>
                  <a:srgbClr val="003366"/>
                </a:solidFill>
                <a:latin typeface="Arial" pitchFamily="34" charset="0"/>
                <a:cs typeface="Arial" pitchFamily="34" charset="0"/>
              </a:rPr>
              <a:t>nBurnIndex</a:t>
            </a:r>
            <a:r>
              <a:rPr lang="en-US" dirty="0">
                <a:solidFill>
                  <a:srgbClr val="003366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 err="1">
                <a:solidFill>
                  <a:srgbClr val="003366"/>
                </a:solidFill>
                <a:latin typeface="Arial" pitchFamily="34" charset="0"/>
                <a:cs typeface="Arial" pitchFamily="34" charset="0"/>
              </a:rPr>
              <a:t>nTotalMass</a:t>
            </a:r>
            <a:r>
              <a:rPr lang="en-US" dirty="0">
                <a:solidFill>
                  <a:srgbClr val="003366"/>
                </a:solidFill>
                <a:latin typeface="Arial" pitchFamily="34" charset="0"/>
                <a:cs typeface="Arial" pitchFamily="34" charset="0"/>
              </a:rPr>
              <a:t>, </a:t>
            </a:r>
          </a:p>
          <a:p>
            <a:r>
              <a:rPr lang="en-US" b="1" dirty="0" err="1">
                <a:solidFill>
                  <a:srgbClr val="003366"/>
                </a:solidFill>
                <a:latin typeface="Arial" pitchFamily="34" charset="0"/>
                <a:cs typeface="Arial" pitchFamily="34" charset="0"/>
              </a:rPr>
              <a:t>nFuelMass</a:t>
            </a:r>
            <a:r>
              <a:rPr lang="en-US" dirty="0">
                <a:solidFill>
                  <a:srgbClr val="003366"/>
                </a:solidFill>
                <a:latin typeface="Arial" pitchFamily="34" charset="0"/>
                <a:cs typeface="Arial" pitchFamily="34" charset="0"/>
              </a:rPr>
              <a:t>, and </a:t>
            </a:r>
            <a:r>
              <a:rPr lang="en-US" b="1" dirty="0" err="1">
                <a:solidFill>
                  <a:srgbClr val="003366"/>
                </a:solidFill>
                <a:latin typeface="Arial" pitchFamily="34" charset="0"/>
                <a:cs typeface="Arial" pitchFamily="34" charset="0"/>
              </a:rPr>
              <a:t>nThrust</a:t>
            </a:r>
            <a:r>
              <a:rPr lang="en-US" dirty="0">
                <a:solidFill>
                  <a:srgbClr val="003366"/>
                </a:solidFill>
                <a:latin typeface="Arial" pitchFamily="34" charset="0"/>
                <a:cs typeface="Arial" pitchFamily="34" charset="0"/>
              </a:rPr>
              <a:t> are column numbers, </a:t>
            </a:r>
          </a:p>
          <a:p>
            <a:r>
              <a:rPr lang="en-US" dirty="0">
                <a:solidFill>
                  <a:srgbClr val="003366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b="1" dirty="0">
                <a:solidFill>
                  <a:srgbClr val="003366"/>
                </a:solidFill>
                <a:latin typeface="Consolas" panose="020B0609020204030204" pitchFamily="49" charset="0"/>
                <a:cs typeface="Arial" pitchFamily="34" charset="0"/>
              </a:rPr>
              <a:t>i</a:t>
            </a:r>
            <a:r>
              <a:rPr lang="en-US" dirty="0">
                <a:solidFill>
                  <a:srgbClr val="003366"/>
                </a:solidFill>
                <a:latin typeface="Arial" pitchFamily="34" charset="0"/>
                <a:cs typeface="Arial" pitchFamily="34" charset="0"/>
              </a:rPr>
              <a:t> is a row number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842868" y="4411392"/>
            <a:ext cx="1371600" cy="1"/>
          </a:xfrm>
          <a:prstGeom prst="line">
            <a:avLst/>
          </a:prstGeom>
          <a:ln w="19050">
            <a:solidFill>
              <a:srgbClr val="A00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847558" y="4936590"/>
            <a:ext cx="1069848" cy="1"/>
          </a:xfrm>
          <a:prstGeom prst="line">
            <a:avLst/>
          </a:prstGeom>
          <a:ln w="19050">
            <a:solidFill>
              <a:srgbClr val="A00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852244" y="5419583"/>
            <a:ext cx="1005840" cy="1"/>
          </a:xfrm>
          <a:prstGeom prst="line">
            <a:avLst/>
          </a:prstGeom>
          <a:ln w="19050">
            <a:solidFill>
              <a:srgbClr val="A00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845210" y="5926021"/>
            <a:ext cx="868680" cy="1"/>
          </a:xfrm>
          <a:prstGeom prst="line">
            <a:avLst/>
          </a:prstGeom>
          <a:ln w="19050">
            <a:solidFill>
              <a:srgbClr val="A00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30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Mover Exercise 2 — Review 8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MATLABBallisticMover.cpp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4906963"/>
          </a:xfrm>
        </p:spPr>
        <p:txBody>
          <a:bodyPr>
            <a:normAutofit/>
          </a:bodyPr>
          <a:lstStyle/>
          <a:p>
            <a:r>
              <a:rPr lang="en-US" b="0" dirty="0"/>
              <a:t>Inspect </a:t>
            </a:r>
            <a:r>
              <a:rPr lang="en-US" dirty="0" err="1"/>
              <a:t>MATLABBallisticMover</a:t>
            </a:r>
            <a:r>
              <a:rPr lang="en-US" dirty="0"/>
              <a:t>::Initialize </a:t>
            </a:r>
            <a:r>
              <a:rPr lang="en-US" b="0" dirty="0"/>
              <a:t>and understand the code to:</a:t>
            </a:r>
          </a:p>
          <a:p>
            <a:pPr lvl="1"/>
            <a:r>
              <a:rPr lang="en-US" b="0" dirty="0"/>
              <a:t>Fill the arrays </a:t>
            </a:r>
            <a:r>
              <a:rPr lang="en-US" dirty="0" err="1"/>
              <a:t>mwInputLLA</a:t>
            </a:r>
            <a:r>
              <a:rPr lang="en-US" b="0" dirty="0"/>
              <a:t> and </a:t>
            </a:r>
            <a:r>
              <a:rPr lang="en-US" dirty="0" err="1"/>
              <a:t>mwInputBoosterParams</a:t>
            </a:r>
            <a:r>
              <a:rPr lang="en-US" b="0" dirty="0"/>
              <a:t> using calls to the </a:t>
            </a:r>
            <a:r>
              <a:rPr lang="en-US" dirty="0" err="1"/>
              <a:t>GetInitialAltitude</a:t>
            </a:r>
            <a:r>
              <a:rPr lang="en-US" b="0" dirty="0"/>
              <a:t> and </a:t>
            </a:r>
            <a:r>
              <a:rPr lang="en-US" dirty="0" err="1"/>
              <a:t>GetBoosterParams</a:t>
            </a:r>
            <a:r>
              <a:rPr lang="en-US" b="0" dirty="0"/>
              <a:t> methods, respectively</a:t>
            </a:r>
          </a:p>
        </p:txBody>
      </p:sp>
    </p:spTree>
    <p:extLst>
      <p:ext uri="{BB962C8B-B14F-4D97-AF65-F5344CB8AC3E}">
        <p14:creationId xmlns:p14="http://schemas.microsoft.com/office/powerpoint/2010/main" val="39455379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13361" y="1508760"/>
            <a:ext cx="2860040" cy="914400"/>
          </a:xfrm>
          <a:prstGeom prst="rect">
            <a:avLst/>
          </a:prstGeom>
          <a:noFill/>
          <a:ln w="19050" algn="ctr">
            <a:solidFill>
              <a:srgbClr val="CC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Mover Exercise 2 — Review 8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MATLABBallisticMover.cpp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80" y="1154388"/>
            <a:ext cx="6629400" cy="4493538"/>
          </a:xfrm>
          <a:prstGeom prst="rect">
            <a:avLst/>
          </a:prstGeom>
        </p:spPr>
        <p:txBody>
          <a:bodyPr wrap="square" lIns="45720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MATLABBallisticMover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Initialize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Get the altitude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GetInitialAltitude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Get the booster parameters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GetBoosterParams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// EXERCISE 2 TASK 4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Call the MATLAB to initialize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// PLACE YOUR CODE HERE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// EXERCISE 2 TASK 5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Set orientation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Initialize the base class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WsfMover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Initialize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70680" y="1153160"/>
                <a:ext cx="4968241" cy="6170920"/>
              </a:xfrm>
              <a:prstGeom prst="rect">
                <a:avLst/>
              </a:prstGeom>
              <a:noFill/>
            </p:spPr>
            <p:txBody>
              <a:bodyPr wrap="square" rIns="0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void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MATLABBallisticMover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::</a:t>
                </a:r>
                <a:r>
                  <a:rPr lang="en-US" sz="1100" b="1" dirty="0" err="1">
                    <a:latin typeface="Consolas" panose="020B0609020204030204" pitchFamily="49" charset="0"/>
                    <a:cs typeface="Arial" pitchFamily="34" charset="0"/>
                  </a:rPr>
                  <a:t>GetInitialAltitude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()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{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double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dLLA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[3] = {</a:t>
                </a:r>
                <a:r>
                  <a:rPr lang="en-US" sz="1100" b="1" dirty="0">
                    <a:solidFill>
                      <a:srgbClr val="00B0F0"/>
                    </a:solidFill>
                    <a:latin typeface="Consolas" panose="020B0609020204030204" pitchFamily="49" charset="0"/>
                    <a:cs typeface="Arial" pitchFamily="34" charset="0"/>
                  </a:rPr>
                  <a:t>0.0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};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mwInputLLA</a:t>
                </a:r>
                <a:r>
                  <a:rPr lang="en-US" sz="1100" b="1" dirty="0" err="1">
                    <a:latin typeface="Consolas" panose="020B0609020204030204" pitchFamily="49" charset="0"/>
                    <a:cs typeface="Arial" pitchFamily="34" charset="0"/>
                  </a:rPr>
                  <a:t>.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  <a:cs typeface="Arial" pitchFamily="34" charset="0"/>
                  </a:rPr>
                  <a:t>GetData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dLLA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, 3);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if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mInputAltAGL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)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  {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float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terrainHeight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;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wsf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::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Terrain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terrain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(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  <a:cs typeface="Arial" pitchFamily="34" charset="0"/>
                  </a:rPr>
                  <a:t>GetPlatform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()-&gt;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  <a:cs typeface="Arial" pitchFamily="34" charset="0"/>
                  </a:rPr>
                  <a:t>GetTerrain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());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terrain</a:t>
                </a:r>
                <a:r>
                  <a:rPr lang="en-US" sz="1100" b="1" dirty="0" err="1">
                    <a:latin typeface="Consolas" panose="020B0609020204030204" pitchFamily="49" charset="0"/>
                    <a:cs typeface="Arial" pitchFamily="34" charset="0"/>
                  </a:rPr>
                  <a:t>.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  <a:cs typeface="Arial" pitchFamily="34" charset="0"/>
                  </a:rPr>
                  <a:t>GetElevInterp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dLLA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[</a:t>
                </a:r>
                <a:r>
                  <a:rPr lang="en-US" sz="1100" b="1" dirty="0">
                    <a:solidFill>
                      <a:srgbClr val="00B0F0"/>
                    </a:solidFill>
                    <a:latin typeface="Consolas" panose="020B0609020204030204" pitchFamily="49" charset="0"/>
                    <a:cs typeface="Arial" pitchFamily="34" charset="0"/>
                  </a:rPr>
                  <a:t>0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],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dLLA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[</a:t>
                </a:r>
                <a:r>
                  <a:rPr lang="en-US" sz="1100" b="1" dirty="0">
                    <a:solidFill>
                      <a:srgbClr val="00B0F0"/>
                    </a:solidFill>
                    <a:latin typeface="Consolas" panose="020B0609020204030204" pitchFamily="49" charset="0"/>
                    <a:cs typeface="Arial" pitchFamily="34" charset="0"/>
                  </a:rPr>
                  <a:t>1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],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terrainHeight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);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dLLA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[</a:t>
                </a:r>
                <a:r>
                  <a:rPr lang="en-US" sz="1100" b="1" dirty="0">
                    <a:solidFill>
                      <a:srgbClr val="00B0F0"/>
                    </a:solidFill>
                    <a:latin typeface="Consolas" panose="020B0609020204030204" pitchFamily="49" charset="0"/>
                    <a:cs typeface="Arial" pitchFamily="34" charset="0"/>
                  </a:rPr>
                  <a:t>2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] +=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terrainHeight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;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  }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mwInputLLA</a:t>
                </a:r>
                <a:r>
                  <a:rPr lang="en-US" sz="1100" b="1" dirty="0" err="1">
                    <a:latin typeface="Consolas" panose="020B0609020204030204" pitchFamily="49" charset="0"/>
                    <a:cs typeface="Arial" pitchFamily="34" charset="0"/>
                  </a:rPr>
                  <a:t>.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  <a:cs typeface="Arial" pitchFamily="34" charset="0"/>
                  </a:rPr>
                  <a:t>SetData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dLLA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, </a:t>
                </a:r>
                <a:r>
                  <a:rPr lang="en-US" sz="1100" b="1" dirty="0">
                    <a:solidFill>
                      <a:srgbClr val="00B0F0"/>
                    </a:solidFill>
                    <a:latin typeface="Consolas" panose="020B0609020204030204" pitchFamily="49" charset="0"/>
                    <a:cs typeface="Arial" pitchFamily="34" charset="0"/>
                  </a:rPr>
                  <a:t>3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);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}</a:t>
                </a:r>
              </a:p>
              <a:p>
                <a:endParaRPr lang="en-US" sz="700" b="1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void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MATLABBallisticMover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::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  <a:cs typeface="Arial" pitchFamily="34" charset="0"/>
                  </a:rPr>
                  <a:t>GetBoosterParams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()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{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// Initialize the booster parameters to zero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double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dBooster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[</a:t>
                </a:r>
                <a:r>
                  <a:rPr lang="en-US" sz="1100" b="1" dirty="0" err="1">
                    <a:solidFill>
                      <a:schemeClr val="accent1">
                        <a:lumMod val="75000"/>
                      </a:schemeClr>
                    </a:solidFill>
                    <a:latin typeface="Consolas" panose="020B0609020204030204" pitchFamily="49" charset="0"/>
                    <a:cs typeface="Arial" pitchFamily="34" charset="0"/>
                  </a:rPr>
                  <a:t>cBOOSTER_PARAMS_SIZE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] = {</a:t>
                </a:r>
                <a:r>
                  <a:rPr lang="en-US" sz="1100" b="1" dirty="0">
                    <a:solidFill>
                      <a:srgbClr val="00B0F0"/>
                    </a:solidFill>
                    <a:latin typeface="Consolas" panose="020B0609020204030204" pitchFamily="49" charset="0"/>
                    <a:cs typeface="Arial" pitchFamily="34" charset="0"/>
                  </a:rPr>
                  <a:t>0.0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};</a:t>
                </a:r>
              </a:p>
              <a:p>
                <a:endParaRPr lang="en-US" sz="700" b="1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  // Starting locations within the </a:t>
                </a:r>
                <a:r>
                  <a:rPr lang="en-US" sz="1100" b="1" dirty="0" err="1">
                    <a:latin typeface="Consolas" panose="020B0609020204030204" pitchFamily="49" charset="0"/>
                    <a:cs typeface="Arial" pitchFamily="34" charset="0"/>
                  </a:rPr>
                  <a:t>dBooster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array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int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nBurnTimeIndex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(</a:t>
                </a:r>
                <a:r>
                  <a:rPr lang="en-US" sz="1100" b="1" dirty="0">
                    <a:solidFill>
                      <a:srgbClr val="00B0F0"/>
                    </a:solidFill>
                    <a:latin typeface="Consolas" panose="020B0609020204030204" pitchFamily="49" charset="0"/>
                    <a:cs typeface="Arial" pitchFamily="34" charset="0"/>
                  </a:rPr>
                  <a:t>0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);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int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nTotalMass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(</a:t>
                </a:r>
                <a:r>
                  <a:rPr lang="en-US" sz="1100" b="1" dirty="0">
                    <a:solidFill>
                      <a:srgbClr val="00B0F0"/>
                    </a:solidFill>
                    <a:latin typeface="Consolas" panose="020B0609020204030204" pitchFamily="49" charset="0"/>
                    <a:cs typeface="Arial" pitchFamily="34" charset="0"/>
                  </a:rPr>
                  <a:t>5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);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int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nFuelMass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(</a:t>
                </a:r>
                <a:r>
                  <a:rPr lang="en-US" sz="1100" b="1" dirty="0">
                    <a:solidFill>
                      <a:srgbClr val="00B0F0"/>
                    </a:solidFill>
                    <a:latin typeface="Consolas" panose="020B0609020204030204" pitchFamily="49" charset="0"/>
                    <a:cs typeface="Arial" pitchFamily="34" charset="0"/>
                  </a:rPr>
                  <a:t>8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);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int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nThrust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(</a:t>
                </a:r>
                <a:r>
                  <a:rPr lang="en-US" sz="1100" b="1" dirty="0">
                    <a:solidFill>
                      <a:srgbClr val="00B0F0"/>
                    </a:solidFill>
                    <a:latin typeface="Consolas" panose="020B0609020204030204" pitchFamily="49" charset="0"/>
                    <a:cs typeface="Arial" pitchFamily="34" charset="0"/>
                  </a:rPr>
                  <a:t>14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);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⋮</m:t>
                    </m:r>
                  </m:oMath>
                </a14:m>
                <a:endParaRPr lang="en-US" sz="1100" b="1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// </a:t>
                </a:r>
                <a:r>
                  <a:rPr lang="en-US" sz="1100" b="1" dirty="0" err="1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vert_time</a:t>
                </a:r>
                <a:endParaRPr lang="en-US" sz="1100" b="1" dirty="0">
                  <a:solidFill>
                    <a:srgbClr val="008000"/>
                  </a:solidFill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dBooster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[</a:t>
                </a:r>
                <a:r>
                  <a:rPr lang="en-US" sz="1100" b="1" dirty="0">
                    <a:solidFill>
                      <a:srgbClr val="00B0F0"/>
                    </a:solidFill>
                    <a:latin typeface="Consolas" panose="020B0609020204030204" pitchFamily="49" charset="0"/>
                    <a:cs typeface="Arial" pitchFamily="34" charset="0"/>
                  </a:rPr>
                  <a:t>17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] =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mVerticalTime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;</a:t>
                </a:r>
              </a:p>
              <a:p>
                <a:endParaRPr lang="en-US" sz="700" b="1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// Set the data in the MATLAB array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mwInputBoosterParams</a:t>
                </a:r>
                <a:r>
                  <a:rPr lang="en-US" sz="1100" b="1" dirty="0" err="1">
                    <a:latin typeface="Consolas" panose="020B0609020204030204" pitchFamily="49" charset="0"/>
                    <a:cs typeface="Arial" pitchFamily="34" charset="0"/>
                  </a:rPr>
                  <a:t>.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  <a:cs typeface="Arial" pitchFamily="34" charset="0"/>
                  </a:rPr>
                  <a:t>SetData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dBooster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, </a:t>
                </a:r>
                <a:r>
                  <a:rPr lang="en-US" sz="1100" b="1" dirty="0" err="1">
                    <a:solidFill>
                      <a:schemeClr val="accent1">
                        <a:lumMod val="75000"/>
                      </a:schemeClr>
                    </a:solidFill>
                    <a:latin typeface="Consolas" panose="020B0609020204030204" pitchFamily="49" charset="0"/>
                    <a:cs typeface="Arial" pitchFamily="34" charset="0"/>
                  </a:rPr>
                  <a:t>cBOOSTER_PARAMS_SIZE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);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}</a:t>
                </a:r>
              </a:p>
              <a:p>
                <a:endParaRPr lang="en-US" sz="1100" b="1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endParaRPr lang="en-US" sz="1100" b="1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endParaRPr lang="en-US" b="1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680" y="1153160"/>
                <a:ext cx="4968241" cy="6170920"/>
              </a:xfrm>
              <a:prstGeom prst="rect">
                <a:avLst/>
              </a:prstGeom>
              <a:blipFill>
                <a:blip r:embed="rId2"/>
                <a:stretch>
                  <a:fillRect r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429761" y="3220720"/>
            <a:ext cx="2860040" cy="193040"/>
          </a:xfrm>
          <a:prstGeom prst="rect">
            <a:avLst/>
          </a:prstGeom>
          <a:noFill/>
          <a:ln w="19050" algn="ctr">
            <a:solidFill>
              <a:srgbClr val="CC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429760" y="6096000"/>
            <a:ext cx="4714239" cy="193040"/>
          </a:xfrm>
          <a:prstGeom prst="rect">
            <a:avLst/>
          </a:prstGeom>
          <a:noFill/>
          <a:ln w="19050" algn="ctr">
            <a:solidFill>
              <a:srgbClr val="CC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191000" y="1143000"/>
            <a:ext cx="0" cy="52937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7585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Mover Exercise 2 — Task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4906963"/>
          </a:xfrm>
        </p:spPr>
        <p:txBody>
          <a:bodyPr>
            <a:normAutofit/>
          </a:bodyPr>
          <a:lstStyle/>
          <a:p>
            <a:pPr marL="226473" indent="0">
              <a:buNone/>
            </a:pPr>
            <a:r>
              <a:rPr lang="en-US" b="0" dirty="0"/>
              <a:t>In file </a:t>
            </a:r>
            <a:r>
              <a:rPr lang="en-US" dirty="0"/>
              <a:t>MATLABBallisticMover</a:t>
            </a:r>
            <a:r>
              <a:rPr lang="en-US" b="0" dirty="0"/>
              <a:t>.</a:t>
            </a:r>
            <a:r>
              <a:rPr lang="en-US" dirty="0"/>
              <a:t>cpp</a:t>
            </a:r>
          </a:p>
          <a:p>
            <a:r>
              <a:rPr lang="en-US" dirty="0"/>
              <a:t>Task 4</a:t>
            </a:r>
            <a:r>
              <a:rPr lang="en-US" b="0" dirty="0"/>
              <a:t>:  Initialize the MATLAB® mover </a:t>
            </a:r>
          </a:p>
          <a:p>
            <a:pPr lvl="1"/>
            <a:r>
              <a:rPr lang="en-US" b="0" dirty="0"/>
              <a:t>Call the </a:t>
            </a:r>
            <a:r>
              <a:rPr lang="en-US" dirty="0" err="1"/>
              <a:t>InitializeMover</a:t>
            </a:r>
            <a:r>
              <a:rPr lang="en-US" b="0" dirty="0"/>
              <a:t> method in the </a:t>
            </a:r>
            <a:r>
              <a:rPr lang="en-US" dirty="0" err="1"/>
              <a:t>libAFSIM_Mover</a:t>
            </a:r>
            <a:r>
              <a:rPr lang="en-US" b="0" dirty="0"/>
              <a:t> interface. </a:t>
            </a:r>
          </a:p>
          <a:p>
            <a:pPr lvl="2"/>
            <a:r>
              <a:rPr lang="en-US" b="0" dirty="0"/>
              <a:t>This method takes four arguments: </a:t>
            </a:r>
          </a:p>
          <a:p>
            <a:pPr lvl="3"/>
            <a:r>
              <a:rPr lang="en-US" b="0" dirty="0"/>
              <a:t>the number of output arguments, </a:t>
            </a:r>
          </a:p>
          <a:p>
            <a:pPr lvl="3"/>
            <a:r>
              <a:rPr lang="en-US" b="0" dirty="0"/>
              <a:t>the output </a:t>
            </a:r>
            <a:r>
              <a:rPr lang="en-US" dirty="0" err="1"/>
              <a:t>mwarray</a:t>
            </a:r>
            <a:r>
              <a:rPr lang="en-US" b="0" dirty="0"/>
              <a:t> for holding the state, </a:t>
            </a:r>
          </a:p>
          <a:p>
            <a:pPr lvl="3"/>
            <a:r>
              <a:rPr lang="en-US" b="0" dirty="0"/>
              <a:t>the input </a:t>
            </a:r>
            <a:r>
              <a:rPr lang="en-US" dirty="0" err="1"/>
              <a:t>mwarray</a:t>
            </a:r>
            <a:r>
              <a:rPr lang="en-US" b="0" dirty="0"/>
              <a:t> containing the initial latitude, longitude, and altitude, and </a:t>
            </a:r>
          </a:p>
          <a:p>
            <a:pPr lvl="3"/>
            <a:r>
              <a:rPr lang="en-US" b="0" dirty="0"/>
              <a:t>the input </a:t>
            </a:r>
            <a:r>
              <a:rPr lang="en-US" dirty="0" err="1"/>
              <a:t>mwarray</a:t>
            </a:r>
            <a:r>
              <a:rPr lang="en-US" b="0" dirty="0"/>
              <a:t> containing the booster parameters. 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9020310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Mover Exercise 2 — Task 4 Solution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MATLABBallisticMover.cpp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57400" y="3078480"/>
            <a:ext cx="5307445" cy="883920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7400" y="1703028"/>
            <a:ext cx="6629400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MATLABBallisticMover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Initialize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Get the altitude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GetInitialAltitude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Get the booster parameters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GetBoosterParams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// EXERCISE 2 TASK 4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Call the MATLAB to initialize</a:t>
            </a:r>
          </a:p>
          <a:p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InitializeMover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mwState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   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output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mwInputLLA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   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input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mwInputBoosterParams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// EXERCISE 2 TASK 5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Set orientation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Initialize the base class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WsfMover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Initialize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5734204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Mover Exercise 2 — Task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85200" cy="5099050"/>
          </a:xfrm>
        </p:spPr>
        <p:txBody>
          <a:bodyPr>
            <a:normAutofit fontScale="92500" lnSpcReduction="20000"/>
          </a:bodyPr>
          <a:lstStyle/>
          <a:p>
            <a:pPr marL="226473" indent="0">
              <a:buNone/>
            </a:pPr>
            <a:r>
              <a:rPr lang="en-US" b="0" dirty="0"/>
              <a:t>In file </a:t>
            </a:r>
            <a:r>
              <a:rPr lang="en-US" dirty="0"/>
              <a:t>MATLABBallisticMover</a:t>
            </a:r>
            <a:r>
              <a:rPr lang="en-US" b="0" dirty="0"/>
              <a:t>.</a:t>
            </a:r>
            <a:r>
              <a:rPr lang="en-US" dirty="0"/>
              <a:t>cpp</a:t>
            </a:r>
          </a:p>
          <a:p>
            <a:r>
              <a:rPr lang="en-US" dirty="0"/>
              <a:t>Task 5</a:t>
            </a:r>
            <a:r>
              <a:rPr lang="en-US" b="0" dirty="0"/>
              <a:t>:  Complete </a:t>
            </a:r>
            <a:r>
              <a:rPr lang="en-US" dirty="0" err="1"/>
              <a:t>MATLABBallisticMover</a:t>
            </a:r>
            <a:r>
              <a:rPr lang="en-US" dirty="0"/>
              <a:t>::Initialize</a:t>
            </a:r>
            <a:r>
              <a:rPr lang="en-US" b="0" dirty="0"/>
              <a:t>:</a:t>
            </a:r>
          </a:p>
          <a:p>
            <a:pPr lvl="1"/>
            <a:r>
              <a:rPr lang="en-US" b="0" dirty="0"/>
              <a:t>Get the input orientation from the </a:t>
            </a:r>
            <a:r>
              <a:rPr lang="en-US" b="0" dirty="0" err="1"/>
              <a:t>matlab</a:t>
            </a:r>
            <a:r>
              <a:rPr lang="en-US" b="0" dirty="0"/>
              <a:t> library and use it to set the heading</a:t>
            </a:r>
          </a:p>
          <a:p>
            <a:pPr lvl="1"/>
            <a:r>
              <a:rPr lang="en-US" b="0" dirty="0"/>
              <a:t>Set the platform’s initial orientation to the input heading (in radians) and 90 degrees pitch angle (in radians).  </a:t>
            </a:r>
          </a:p>
          <a:p>
            <a:pPr lvl="1"/>
            <a:r>
              <a:rPr lang="en-US" b="0" dirty="0"/>
              <a:t>Steps:</a:t>
            </a:r>
          </a:p>
          <a:p>
            <a:pPr lvl="2"/>
            <a:r>
              <a:rPr lang="en-US" b="0" dirty="0"/>
              <a:t>Create an array of size 3 of double named </a:t>
            </a:r>
            <a:r>
              <a:rPr lang="en-US" dirty="0" err="1"/>
              <a:t>dInputOrientation</a:t>
            </a:r>
            <a:r>
              <a:rPr lang="en-US" b="0" dirty="0"/>
              <a:t>,</a:t>
            </a:r>
            <a:r>
              <a:rPr lang="en-US" dirty="0"/>
              <a:t> </a:t>
            </a:r>
            <a:r>
              <a:rPr lang="en-US" b="0" dirty="0"/>
              <a:t>and initialize its elements to 0.0</a:t>
            </a:r>
          </a:p>
          <a:p>
            <a:pPr lvl="2"/>
            <a:r>
              <a:rPr lang="en-US" b="0" dirty="0"/>
              <a:t>Invoke </a:t>
            </a:r>
            <a:r>
              <a:rPr lang="en-US" dirty="0" err="1"/>
              <a:t>mwInputOrientation</a:t>
            </a:r>
            <a:r>
              <a:rPr lang="en-US" b="0" dirty="0" err="1"/>
              <a:t>.</a:t>
            </a:r>
            <a:r>
              <a:rPr lang="en-US" dirty="0" err="1"/>
              <a:t>GetData</a:t>
            </a:r>
            <a:r>
              <a:rPr lang="en-US" b="0" dirty="0"/>
              <a:t>()</a:t>
            </a:r>
            <a:r>
              <a:rPr lang="en-US" dirty="0"/>
              <a:t> </a:t>
            </a:r>
            <a:r>
              <a:rPr lang="en-US" b="0" dirty="0"/>
              <a:t>and pass in arguments of 1) the array </a:t>
            </a:r>
            <a:r>
              <a:rPr lang="en-US" dirty="0" err="1"/>
              <a:t>dInputOrientation</a:t>
            </a:r>
            <a:r>
              <a:rPr lang="en-US" b="0" dirty="0"/>
              <a:t>,</a:t>
            </a:r>
            <a:r>
              <a:rPr lang="en-US" dirty="0"/>
              <a:t> </a:t>
            </a:r>
            <a:r>
              <a:rPr lang="en-US" b="0" dirty="0"/>
              <a:t>and 2) the size of the array</a:t>
            </a:r>
          </a:p>
          <a:p>
            <a:pPr lvl="2"/>
            <a:r>
              <a:rPr lang="en-US" b="0" dirty="0"/>
              <a:t>Define and set </a:t>
            </a:r>
            <a:r>
              <a:rPr lang="en-US" dirty="0"/>
              <a:t>heading</a:t>
            </a:r>
            <a:r>
              <a:rPr lang="en-US" b="0" dirty="0"/>
              <a:t> to element 0 of the </a:t>
            </a:r>
            <a:r>
              <a:rPr lang="en-US" dirty="0" err="1"/>
              <a:t>dInputOrientation</a:t>
            </a:r>
            <a:r>
              <a:rPr lang="en-US" b="0" dirty="0"/>
              <a:t> array converted to radians (multiply by </a:t>
            </a:r>
            <a:r>
              <a:rPr lang="en-US" dirty="0" err="1"/>
              <a:t>UtMath</a:t>
            </a:r>
            <a:r>
              <a:rPr lang="en-US" b="0" dirty="0"/>
              <a:t>::</a:t>
            </a:r>
            <a:r>
              <a:rPr lang="en-US" dirty="0" err="1"/>
              <a:t>cRAD_PER_DEG</a:t>
            </a:r>
            <a:r>
              <a:rPr lang="en-US" b="0" dirty="0"/>
              <a:t>)</a:t>
            </a:r>
          </a:p>
          <a:p>
            <a:pPr lvl="2"/>
            <a:r>
              <a:rPr lang="en-US" b="0" dirty="0"/>
              <a:t>Define and set </a:t>
            </a:r>
            <a:r>
              <a:rPr lang="en-US" dirty="0"/>
              <a:t>pitch</a:t>
            </a:r>
            <a:r>
              <a:rPr lang="en-US" b="0" dirty="0"/>
              <a:t> to </a:t>
            </a:r>
            <a:r>
              <a:rPr lang="en-US" dirty="0" err="1"/>
              <a:t>UtMath</a:t>
            </a:r>
            <a:r>
              <a:rPr lang="en-US" b="0" dirty="0"/>
              <a:t>::</a:t>
            </a:r>
            <a:r>
              <a:rPr lang="en-US" dirty="0" err="1"/>
              <a:t>cRAD_PER_DEG</a:t>
            </a:r>
            <a:r>
              <a:rPr lang="en-US" dirty="0"/>
              <a:t> (</a:t>
            </a:r>
            <a:r>
              <a:rPr lang="en-US" b="0" dirty="0"/>
              <a:t>90 degrees in radians)</a:t>
            </a:r>
          </a:p>
          <a:p>
            <a:pPr lvl="2"/>
            <a:r>
              <a:rPr lang="en-US" b="0" dirty="0"/>
              <a:t>Call </a:t>
            </a:r>
            <a:r>
              <a:rPr lang="en-US" dirty="0" err="1"/>
              <a:t>GetPlatform</a:t>
            </a:r>
            <a:r>
              <a:rPr lang="en-US" b="0" dirty="0"/>
              <a:t>(), and on the platform returned, call </a:t>
            </a:r>
            <a:r>
              <a:rPr lang="en-US" dirty="0" err="1"/>
              <a:t>SetOrientationNED</a:t>
            </a:r>
            <a:r>
              <a:rPr lang="en-US" b="0" dirty="0"/>
              <a:t>(), and pass in the heading, pitch, and 0.0 (for the roll of the platform)</a:t>
            </a:r>
          </a:p>
        </p:txBody>
      </p:sp>
    </p:spTree>
    <p:extLst>
      <p:ext uri="{BB962C8B-B14F-4D97-AF65-F5344CB8AC3E}">
        <p14:creationId xmlns:p14="http://schemas.microsoft.com/office/powerpoint/2010/main" val="31296901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Mover Exercise 2 — Task 5 Solution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MATLABBallisticMover.cpp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57400" y="4088130"/>
            <a:ext cx="5307445" cy="1219200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7400" y="1703028"/>
            <a:ext cx="66294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MATLABBallisticMover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Initialize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Get the altitude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GetInitialAltitude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Get the booster parameters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GetBoosterParams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// EXERCISE 2 TASK 4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Call the MATLAB to initialize</a:t>
            </a:r>
          </a:p>
          <a:p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InitializeMover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mwState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   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output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mwInputLLA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   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input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mwInputBoosterParams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// EXERCISE 2 TASK 5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Set orientation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dInputOrientation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[3] = {0.0};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mwInputOrientation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GetData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dInputOrientation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3);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heading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dInputOrientation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[0] *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UtMath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cRAD_PER_DEG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pitch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=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UtMath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cPI_OVER_2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GetPlatform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SetOrientationNED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heading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pitch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0.0);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Initialize the base class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WsfMover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Initialize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1630491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Mover Exercise 2 — Task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5850"/>
            <a:ext cx="8229600" cy="5403850"/>
          </a:xfrm>
        </p:spPr>
        <p:txBody>
          <a:bodyPr>
            <a:normAutofit fontScale="92500" lnSpcReduction="10000"/>
          </a:bodyPr>
          <a:lstStyle/>
          <a:p>
            <a:pPr marL="226473" indent="0">
              <a:buNone/>
            </a:pPr>
            <a:r>
              <a:rPr lang="en-US" b="0" dirty="0"/>
              <a:t>In file </a:t>
            </a:r>
            <a:r>
              <a:rPr lang="en-US" dirty="0"/>
              <a:t>MATLABBallisticMover</a:t>
            </a:r>
            <a:r>
              <a:rPr lang="en-US" b="0" dirty="0"/>
              <a:t>.</a:t>
            </a:r>
            <a:r>
              <a:rPr lang="en-US" dirty="0"/>
              <a:t>cpp</a:t>
            </a:r>
            <a:endParaRPr lang="en-US" b="0" dirty="0"/>
          </a:p>
          <a:p>
            <a:r>
              <a:rPr lang="en-US" b="0" dirty="0"/>
              <a:t>Implement </a:t>
            </a:r>
            <a:r>
              <a:rPr lang="en-US" dirty="0" err="1"/>
              <a:t>MATLABBallisticMover</a:t>
            </a:r>
            <a:r>
              <a:rPr lang="en-US" dirty="0"/>
              <a:t>::Update</a:t>
            </a:r>
          </a:p>
          <a:p>
            <a:pPr lvl="1"/>
            <a:r>
              <a:rPr lang="en-US" b="0" dirty="0"/>
              <a:t>Call the </a:t>
            </a:r>
            <a:r>
              <a:rPr lang="en-US" dirty="0" err="1"/>
              <a:t>UpdateMover</a:t>
            </a:r>
            <a:r>
              <a:rPr lang="en-US" b="0" dirty="0"/>
              <a:t> method in the </a:t>
            </a:r>
            <a:r>
              <a:rPr lang="en-US" dirty="0" err="1"/>
              <a:t>libAFSIM_Mover</a:t>
            </a:r>
            <a:r>
              <a:rPr lang="en-US" b="0" dirty="0"/>
              <a:t> interface. </a:t>
            </a:r>
          </a:p>
          <a:p>
            <a:pPr lvl="2"/>
            <a:r>
              <a:rPr lang="en-US" b="0" dirty="0"/>
              <a:t>The </a:t>
            </a:r>
            <a:r>
              <a:rPr lang="en-US" dirty="0" err="1"/>
              <a:t>UpdateMover</a:t>
            </a:r>
            <a:r>
              <a:rPr lang="en-US" b="0" dirty="0"/>
              <a:t> method takes eight arguments: </a:t>
            </a:r>
          </a:p>
          <a:p>
            <a:pPr lvl="3"/>
            <a:r>
              <a:rPr lang="en-US" b="0" dirty="0"/>
              <a:t>the number of output arguments, </a:t>
            </a:r>
          </a:p>
          <a:p>
            <a:pPr lvl="3"/>
            <a:r>
              <a:rPr lang="en-US" b="0" dirty="0"/>
              <a:t>the output </a:t>
            </a:r>
            <a:r>
              <a:rPr lang="en-US" dirty="0" err="1"/>
              <a:t>mwarray</a:t>
            </a:r>
            <a:r>
              <a:rPr lang="en-US" b="0" dirty="0"/>
              <a:t> for holding the state, </a:t>
            </a:r>
          </a:p>
          <a:p>
            <a:pPr lvl="3"/>
            <a:r>
              <a:rPr lang="en-US" b="0" dirty="0"/>
              <a:t>the output </a:t>
            </a:r>
            <a:r>
              <a:rPr lang="en-US" dirty="0" err="1"/>
              <a:t>mwarray</a:t>
            </a:r>
            <a:r>
              <a:rPr lang="en-US" b="0" dirty="0"/>
              <a:t> for holding the time the mover hit the ground, </a:t>
            </a:r>
          </a:p>
          <a:p>
            <a:pPr lvl="3"/>
            <a:r>
              <a:rPr lang="en-US" b="0" dirty="0"/>
              <a:t>the input </a:t>
            </a:r>
            <a:r>
              <a:rPr lang="en-US" dirty="0" err="1"/>
              <a:t>mwarray</a:t>
            </a:r>
            <a:r>
              <a:rPr lang="en-US" b="0" dirty="0"/>
              <a:t> containing the current simulation time, </a:t>
            </a:r>
          </a:p>
          <a:p>
            <a:pPr lvl="3"/>
            <a:r>
              <a:rPr lang="en-US" b="0" dirty="0"/>
              <a:t>the input </a:t>
            </a:r>
            <a:r>
              <a:rPr lang="en-US" dirty="0" err="1"/>
              <a:t>mwarray</a:t>
            </a:r>
            <a:r>
              <a:rPr lang="en-US" b="0" dirty="0"/>
              <a:t> containing the current state, </a:t>
            </a:r>
          </a:p>
          <a:p>
            <a:pPr lvl="3"/>
            <a:r>
              <a:rPr lang="en-US" b="0" dirty="0"/>
              <a:t>the </a:t>
            </a:r>
            <a:r>
              <a:rPr lang="en-US" dirty="0" err="1"/>
              <a:t>mwarray</a:t>
            </a:r>
            <a:r>
              <a:rPr lang="en-US" b="0" dirty="0"/>
              <a:t> containing the initial latitude, longitude, and altitude, </a:t>
            </a:r>
          </a:p>
          <a:p>
            <a:pPr lvl="3"/>
            <a:r>
              <a:rPr lang="en-US" b="0" dirty="0"/>
              <a:t>the </a:t>
            </a:r>
            <a:r>
              <a:rPr lang="en-US" dirty="0" err="1"/>
              <a:t>mwarray</a:t>
            </a:r>
            <a:r>
              <a:rPr lang="en-US" b="0" dirty="0"/>
              <a:t> containing the initial orientation, and </a:t>
            </a:r>
          </a:p>
          <a:p>
            <a:pPr lvl="3"/>
            <a:r>
              <a:rPr lang="en-US" b="0" dirty="0"/>
              <a:t>the input </a:t>
            </a:r>
            <a:r>
              <a:rPr lang="en-US" dirty="0" err="1"/>
              <a:t>mwarray</a:t>
            </a:r>
            <a:r>
              <a:rPr lang="en-US" b="0" dirty="0"/>
              <a:t> containing the booster parameters. </a:t>
            </a:r>
          </a:p>
          <a:p>
            <a:pPr lvl="1"/>
            <a:r>
              <a:rPr lang="en-US" b="0" dirty="0"/>
              <a:t>Once the update is performed the data is used to update the platform location, velocity, orientation, etc. </a:t>
            </a:r>
          </a:p>
          <a:p>
            <a:pPr lvl="1"/>
            <a:r>
              <a:rPr lang="en-US" b="0" dirty="0"/>
              <a:t>If the mover has hit the ground the platform is deleted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2338673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133600" y="2616630"/>
            <a:ext cx="5410201" cy="1371600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Mover Exercise 2 — Task 6 Solution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MATLABBallisticMover.cpp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600" y="1406037"/>
            <a:ext cx="8610600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MATLABBallisticMover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Update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mLastUpdateTime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&gt;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mUpdateTimeTolerance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Set the input parameter - time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mwInputTime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SetData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1);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EXERCISE 2 TASK 6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-- call MATLAB update function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UpdateMover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(2,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mwState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mwHitGroundTime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output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mwInputTime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         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input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mwState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mwInputLLA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mwInputOrientation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mwInputBoosterParams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Update the platform location, velocity, orientation, etc.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UpdatePlatform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Call base class implementation last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WsfMover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Update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424467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Movers in the AFSIM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777" y="1138925"/>
            <a:ext cx="8229600" cy="129539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AFSIM</a:t>
            </a:r>
            <a:r>
              <a:rPr lang="en-US" b="0" dirty="0"/>
              <a:t> includes a robust set of mover options within the basic framework</a:t>
            </a:r>
          </a:p>
          <a:p>
            <a:r>
              <a:rPr lang="en-US" b="0" dirty="0"/>
              <a:t>Using the C++ architecture, developers can extend classes to create new movers or new mover behaviors</a:t>
            </a:r>
          </a:p>
          <a:p>
            <a:endParaRPr lang="en-US" b="0" dirty="0"/>
          </a:p>
        </p:txBody>
      </p:sp>
      <p:sp>
        <p:nvSpPr>
          <p:cNvPr id="7" name="Rectangle 6"/>
          <p:cNvSpPr/>
          <p:nvPr/>
        </p:nvSpPr>
        <p:spPr>
          <a:xfrm>
            <a:off x="441030" y="2667000"/>
            <a:ext cx="8264767" cy="3787930"/>
          </a:xfrm>
          <a:prstGeom prst="rect">
            <a:avLst/>
          </a:prstGeom>
          <a:solidFill>
            <a:srgbClr val="7F7F7F"/>
          </a:solidFill>
          <a:ln>
            <a:noFill/>
          </a:ln>
          <a:scene3d>
            <a:camera prst="orthographicFront"/>
            <a:lightRig rig="threePt" dir="t"/>
          </a:scene3d>
          <a:sp3d>
            <a:bevelT w="279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 algn="ctr"/>
            <a:r>
              <a:rPr lang="en-US" sz="16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ea typeface="Microsoft Sans Serif" panose="020B0604020202020204" pitchFamily="34" charset="0"/>
                <a:cs typeface="Microsoft Sans Serif" panose="020B0604020202020204" pitchFamily="34" charset="0"/>
              </a:rPr>
              <a:t>AFSIM Framework</a:t>
            </a:r>
            <a:endParaRPr lang="en-US" sz="16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456" y="2961801"/>
            <a:ext cx="4926899" cy="1629624"/>
          </a:xfrm>
          <a:prstGeom prst="rect">
            <a:avLst/>
          </a:prstGeom>
          <a:solidFill>
            <a:srgbClr val="C8A700"/>
          </a:solidFill>
          <a:ln>
            <a:noFill/>
          </a:ln>
          <a:scene3d>
            <a:camera prst="orthographicFront"/>
            <a:lightRig rig="threePt" dir="t"/>
          </a:scene3d>
          <a:sp3d>
            <a:bevelT w="146050" h="44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Infrastructure</a:t>
            </a:r>
            <a:endParaRPr lang="en-US" sz="14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0215" y="4691830"/>
            <a:ext cx="7818120" cy="1631244"/>
          </a:xfrm>
          <a:prstGeom prst="rect">
            <a:avLst/>
          </a:prstGeom>
          <a:solidFill>
            <a:srgbClr val="14425D"/>
          </a:solidFill>
          <a:ln>
            <a:noFill/>
          </a:ln>
          <a:scene3d>
            <a:camera prst="orthographicFront"/>
            <a:lightRig rig="threePt" dir="t"/>
          </a:scene3d>
          <a:sp3d>
            <a:bevelT w="146050" h="44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2296" rtlCol="0" anchor="t" anchorCtr="0"/>
          <a:lstStyle/>
          <a:p>
            <a:r>
              <a:rPr lang="en-US" sz="14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Components</a:t>
            </a:r>
            <a:endParaRPr lang="en-US" sz="14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22102" y="5016314"/>
            <a:ext cx="6534459" cy="1169169"/>
          </a:xfrm>
          <a:prstGeom prst="rect">
            <a:avLst/>
          </a:prstGeom>
          <a:solidFill>
            <a:srgbClr val="3B6431"/>
          </a:solidFill>
          <a:ln w="12700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tIns="82296" anchor="t" anchorCtr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Platform Components</a:t>
            </a:r>
            <a:endParaRPr lang="en-US" sz="1200" b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AutoShape 20"/>
          <p:cNvSpPr>
            <a:spLocks noChangeArrowheads="1"/>
          </p:cNvSpPr>
          <p:nvPr/>
        </p:nvSpPr>
        <p:spPr bwMode="auto">
          <a:xfrm>
            <a:off x="984298" y="3239526"/>
            <a:ext cx="987552" cy="530352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Scenario</a:t>
            </a:r>
            <a:r>
              <a:rPr lang="en-US" sz="1100" b="1" dirty="0">
                <a:solidFill>
                  <a:prstClr val="black"/>
                </a:solidFill>
              </a:rPr>
              <a:t/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Management</a:t>
            </a:r>
          </a:p>
        </p:txBody>
      </p:sp>
      <p:sp>
        <p:nvSpPr>
          <p:cNvPr id="12" name="AutoShape 21"/>
          <p:cNvSpPr>
            <a:spLocks noChangeArrowheads="1"/>
          </p:cNvSpPr>
          <p:nvPr/>
        </p:nvSpPr>
        <p:spPr bwMode="auto">
          <a:xfrm>
            <a:off x="2139998" y="3239526"/>
            <a:ext cx="987552" cy="533400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prstClr val="black"/>
                </a:solidFill>
              </a:rPr>
              <a:t>Time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Management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04482" y="2962635"/>
            <a:ext cx="2583851" cy="16296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46050" h="44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Interface</a:t>
            </a:r>
            <a:endParaRPr lang="en-US" sz="14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3301615" y="3239526"/>
            <a:ext cx="987552" cy="533400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Event</a:t>
            </a:r>
            <a:r>
              <a:rPr lang="en-US" sz="1100" b="1" dirty="0">
                <a:solidFill>
                  <a:prstClr val="black"/>
                </a:solidFill>
              </a:rPr>
              <a:t/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Management</a:t>
            </a:r>
          </a:p>
        </p:txBody>
      </p:sp>
      <p:sp>
        <p:nvSpPr>
          <p:cNvPr id="15" name="AutoShape 24"/>
          <p:cNvSpPr>
            <a:spLocks noChangeArrowheads="1"/>
          </p:cNvSpPr>
          <p:nvPr/>
        </p:nvSpPr>
        <p:spPr bwMode="auto">
          <a:xfrm>
            <a:off x="7335110" y="3241865"/>
            <a:ext cx="987552" cy="533400"/>
          </a:xfrm>
          <a:prstGeom prst="rect">
            <a:avLst/>
          </a:prstGeom>
          <a:solidFill>
            <a:srgbClr val="F9B26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prstClr val="black"/>
                </a:solidFill>
              </a:rPr>
              <a:t>Distributed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Simulation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Interfaces</a:t>
            </a: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6179410" y="3241865"/>
            <a:ext cx="987552" cy="533400"/>
          </a:xfrm>
          <a:prstGeom prst="rect">
            <a:avLst/>
          </a:prstGeom>
          <a:solidFill>
            <a:srgbClr val="F9B26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Script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4458144" y="3239526"/>
            <a:ext cx="987552" cy="533400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prstClr val="black"/>
                </a:solidFill>
              </a:rPr>
              <a:t>Geospatial Data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Management</a:t>
            </a:r>
          </a:p>
        </p:txBody>
      </p:sp>
      <p:sp>
        <p:nvSpPr>
          <p:cNvPr id="18" name="AutoShape 20"/>
          <p:cNvSpPr>
            <a:spLocks noChangeArrowheads="1"/>
          </p:cNvSpPr>
          <p:nvPr/>
        </p:nvSpPr>
        <p:spPr bwMode="auto">
          <a:xfrm>
            <a:off x="982794" y="3892623"/>
            <a:ext cx="987552" cy="530352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prstClr val="black"/>
                </a:solidFill>
              </a:rPr>
              <a:t>Simulation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Management</a:t>
            </a:r>
          </a:p>
        </p:txBody>
      </p:sp>
      <p:sp>
        <p:nvSpPr>
          <p:cNvPr id="19" name="AutoShape 21"/>
          <p:cNvSpPr>
            <a:spLocks noChangeArrowheads="1"/>
          </p:cNvSpPr>
          <p:nvPr/>
        </p:nvSpPr>
        <p:spPr bwMode="auto">
          <a:xfrm>
            <a:off x="2138494" y="3889853"/>
            <a:ext cx="987552" cy="533400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prstClr val="black"/>
                </a:solidFill>
              </a:rPr>
              <a:t>Event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 smtClean="0">
                <a:solidFill>
                  <a:prstClr val="black"/>
                </a:solidFill>
              </a:rPr>
              <a:t>Management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20" name="AutoShape 24"/>
          <p:cNvSpPr>
            <a:spLocks noChangeArrowheads="1"/>
          </p:cNvSpPr>
          <p:nvPr/>
        </p:nvSpPr>
        <p:spPr bwMode="auto">
          <a:xfrm>
            <a:off x="7333606" y="3888899"/>
            <a:ext cx="987552" cy="533400"/>
          </a:xfrm>
          <a:prstGeom prst="rect">
            <a:avLst/>
          </a:prstGeom>
          <a:solidFill>
            <a:srgbClr val="F9B26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Extensions</a:t>
            </a: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21" name="AutoShape 25"/>
          <p:cNvSpPr>
            <a:spLocks noChangeArrowheads="1"/>
          </p:cNvSpPr>
          <p:nvPr/>
        </p:nvSpPr>
        <p:spPr bwMode="auto">
          <a:xfrm>
            <a:off x="6177906" y="3889853"/>
            <a:ext cx="987552" cy="533400"/>
          </a:xfrm>
          <a:prstGeom prst="rect">
            <a:avLst/>
          </a:prstGeom>
          <a:solidFill>
            <a:srgbClr val="F9B26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Observers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910855" y="5327077"/>
            <a:ext cx="987552" cy="713232"/>
          </a:xfrm>
          <a:prstGeom prst="rect">
            <a:avLst/>
          </a:prstGeom>
          <a:solidFill>
            <a:srgbClr val="4EA5D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Movers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1960778" y="5325301"/>
            <a:ext cx="987552" cy="713232"/>
          </a:xfrm>
          <a:prstGeom prst="rect">
            <a:avLst/>
          </a:prstGeom>
          <a:solidFill>
            <a:srgbClr val="4EA5D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Sensors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3011654" y="5326773"/>
            <a:ext cx="987552" cy="713232"/>
          </a:xfrm>
          <a:prstGeom prst="rect">
            <a:avLst/>
          </a:prstGeom>
          <a:solidFill>
            <a:srgbClr val="4EA5D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Weapons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25" name="AutoShape 25"/>
          <p:cNvSpPr>
            <a:spLocks noChangeArrowheads="1"/>
          </p:cNvSpPr>
          <p:nvPr/>
        </p:nvSpPr>
        <p:spPr bwMode="auto">
          <a:xfrm>
            <a:off x="4060270" y="5324406"/>
            <a:ext cx="987552" cy="713232"/>
          </a:xfrm>
          <a:prstGeom prst="rect">
            <a:avLst/>
          </a:prstGeom>
          <a:solidFill>
            <a:srgbClr val="4EA5D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Communications</a:t>
            </a:r>
            <a:endParaRPr lang="en-US" sz="1100" b="1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056742" y="5533735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…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742" y="5533735"/>
                <a:ext cx="262892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utoShape 23"/>
          <p:cNvSpPr>
            <a:spLocks noChangeArrowheads="1"/>
          </p:cNvSpPr>
          <p:nvPr/>
        </p:nvSpPr>
        <p:spPr bwMode="auto">
          <a:xfrm>
            <a:off x="5109240" y="5323366"/>
            <a:ext cx="987552" cy="713232"/>
          </a:xfrm>
          <a:prstGeom prst="rect">
            <a:avLst/>
          </a:prstGeom>
          <a:solidFill>
            <a:srgbClr val="4EA5D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Processors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29" name="AutoShape 23"/>
          <p:cNvSpPr>
            <a:spLocks noChangeArrowheads="1"/>
          </p:cNvSpPr>
          <p:nvPr/>
        </p:nvSpPr>
        <p:spPr bwMode="auto">
          <a:xfrm>
            <a:off x="6303399" y="5324631"/>
            <a:ext cx="987552" cy="713232"/>
          </a:xfrm>
          <a:prstGeom prst="rect">
            <a:avLst/>
          </a:prstGeom>
          <a:solidFill>
            <a:srgbClr val="4EA5D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Other Platform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Components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30" name="AutoShape 20"/>
          <p:cNvSpPr>
            <a:spLocks noChangeArrowheads="1"/>
          </p:cNvSpPr>
          <p:nvPr/>
        </p:nvSpPr>
        <p:spPr bwMode="auto">
          <a:xfrm>
            <a:off x="982794" y="3242296"/>
            <a:ext cx="987552" cy="530352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Scenario</a:t>
            </a:r>
            <a:r>
              <a:rPr lang="en-US" sz="1100" b="1" dirty="0">
                <a:solidFill>
                  <a:prstClr val="black"/>
                </a:solidFill>
              </a:rPr>
              <a:t/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Management</a:t>
            </a:r>
          </a:p>
        </p:txBody>
      </p:sp>
      <p:sp>
        <p:nvSpPr>
          <p:cNvPr id="31" name="AutoShape 21"/>
          <p:cNvSpPr>
            <a:spLocks noChangeArrowheads="1"/>
          </p:cNvSpPr>
          <p:nvPr/>
        </p:nvSpPr>
        <p:spPr bwMode="auto">
          <a:xfrm>
            <a:off x="2138494" y="3239526"/>
            <a:ext cx="987552" cy="533400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prstClr val="black"/>
                </a:solidFill>
              </a:rPr>
              <a:t>Time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Management</a:t>
            </a:r>
          </a:p>
        </p:txBody>
      </p:sp>
      <p:sp>
        <p:nvSpPr>
          <p:cNvPr id="32" name="AutoShape 23"/>
          <p:cNvSpPr>
            <a:spLocks noChangeArrowheads="1"/>
          </p:cNvSpPr>
          <p:nvPr/>
        </p:nvSpPr>
        <p:spPr bwMode="auto">
          <a:xfrm>
            <a:off x="3297252" y="3239526"/>
            <a:ext cx="987552" cy="533400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prstClr val="black"/>
                </a:solidFill>
              </a:rPr>
              <a:t>Geospatial Data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Management</a:t>
            </a:r>
          </a:p>
        </p:txBody>
      </p:sp>
      <p:sp>
        <p:nvSpPr>
          <p:cNvPr id="33" name="AutoShape 24"/>
          <p:cNvSpPr>
            <a:spLocks noChangeArrowheads="1"/>
          </p:cNvSpPr>
          <p:nvPr/>
        </p:nvSpPr>
        <p:spPr bwMode="auto">
          <a:xfrm>
            <a:off x="7333606" y="3240480"/>
            <a:ext cx="987552" cy="533400"/>
          </a:xfrm>
          <a:prstGeom prst="rect">
            <a:avLst/>
          </a:prstGeom>
          <a:solidFill>
            <a:srgbClr val="F9B26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prstClr val="black"/>
                </a:solidFill>
              </a:rPr>
              <a:t>Distributed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Simulation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Interfaces</a:t>
            </a:r>
          </a:p>
        </p:txBody>
      </p:sp>
      <p:sp>
        <p:nvSpPr>
          <p:cNvPr id="34" name="AutoShape 25"/>
          <p:cNvSpPr>
            <a:spLocks noChangeArrowheads="1"/>
          </p:cNvSpPr>
          <p:nvPr/>
        </p:nvSpPr>
        <p:spPr bwMode="auto">
          <a:xfrm>
            <a:off x="6176953" y="3240480"/>
            <a:ext cx="987552" cy="533400"/>
          </a:xfrm>
          <a:prstGeom prst="rect">
            <a:avLst/>
          </a:prstGeom>
          <a:solidFill>
            <a:srgbClr val="F9B26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Scripting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Language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35" name="AutoShape 25"/>
          <p:cNvSpPr>
            <a:spLocks noChangeArrowheads="1"/>
          </p:cNvSpPr>
          <p:nvPr/>
        </p:nvSpPr>
        <p:spPr bwMode="auto">
          <a:xfrm>
            <a:off x="4453781" y="3239526"/>
            <a:ext cx="987552" cy="533400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Utilities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36" name="AutoShape 24"/>
          <p:cNvSpPr>
            <a:spLocks noChangeArrowheads="1"/>
          </p:cNvSpPr>
          <p:nvPr/>
        </p:nvSpPr>
        <p:spPr bwMode="auto">
          <a:xfrm>
            <a:off x="7333055" y="3890284"/>
            <a:ext cx="987552" cy="533400"/>
          </a:xfrm>
          <a:prstGeom prst="rect">
            <a:avLst/>
          </a:prstGeom>
          <a:solidFill>
            <a:srgbClr val="F9B26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Extensions</a:t>
            </a: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37" name="AutoShape 25"/>
          <p:cNvSpPr>
            <a:spLocks noChangeArrowheads="1"/>
          </p:cNvSpPr>
          <p:nvPr/>
        </p:nvSpPr>
        <p:spPr bwMode="auto">
          <a:xfrm>
            <a:off x="6176402" y="3891238"/>
            <a:ext cx="987552" cy="533400"/>
          </a:xfrm>
          <a:prstGeom prst="rect">
            <a:avLst/>
          </a:prstGeom>
          <a:solidFill>
            <a:srgbClr val="F9B26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Observers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38" name="AutoShape 25"/>
          <p:cNvSpPr>
            <a:spLocks noChangeArrowheads="1"/>
          </p:cNvSpPr>
          <p:nvPr/>
        </p:nvSpPr>
        <p:spPr bwMode="auto">
          <a:xfrm>
            <a:off x="2123780" y="5654462"/>
            <a:ext cx="760942" cy="298730"/>
          </a:xfrm>
          <a:prstGeom prst="rect">
            <a:avLst/>
          </a:prstGeom>
          <a:solidFill>
            <a:srgbClr val="FA3CFA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prstClr val="black"/>
                </a:solidFill>
              </a:rPr>
              <a:t>Sensor</a:t>
            </a:r>
          </a:p>
          <a:p>
            <a:pPr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prstClr val="black"/>
                </a:solidFill>
              </a:rPr>
              <a:t>Components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39" name="AutoShape 25"/>
          <p:cNvSpPr>
            <a:spLocks noChangeArrowheads="1"/>
          </p:cNvSpPr>
          <p:nvPr/>
        </p:nvSpPr>
        <p:spPr bwMode="auto">
          <a:xfrm>
            <a:off x="3176726" y="5658658"/>
            <a:ext cx="760942" cy="298730"/>
          </a:xfrm>
          <a:prstGeom prst="rect">
            <a:avLst/>
          </a:prstGeom>
          <a:solidFill>
            <a:srgbClr val="FA3CFA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prstClr val="black"/>
                </a:solidFill>
              </a:rPr>
              <a:t>Weapon</a:t>
            </a:r>
          </a:p>
          <a:p>
            <a:pPr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prstClr val="black"/>
                </a:solidFill>
              </a:rPr>
              <a:t>Components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40" name="AutoShape 25"/>
          <p:cNvSpPr>
            <a:spLocks noChangeArrowheads="1"/>
          </p:cNvSpPr>
          <p:nvPr/>
        </p:nvSpPr>
        <p:spPr bwMode="auto">
          <a:xfrm>
            <a:off x="5271555" y="5659045"/>
            <a:ext cx="760942" cy="298730"/>
          </a:xfrm>
          <a:prstGeom prst="rect">
            <a:avLst/>
          </a:prstGeom>
          <a:solidFill>
            <a:srgbClr val="FA3CFA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prstClr val="black"/>
                </a:solidFill>
              </a:rPr>
              <a:t>Processor</a:t>
            </a:r>
          </a:p>
          <a:p>
            <a:pPr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prstClr val="black"/>
                </a:solidFill>
              </a:rPr>
              <a:t>Components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41" name="AutoShape 25"/>
          <p:cNvSpPr>
            <a:spLocks noChangeArrowheads="1"/>
          </p:cNvSpPr>
          <p:nvPr/>
        </p:nvSpPr>
        <p:spPr bwMode="auto">
          <a:xfrm>
            <a:off x="4219621" y="5659043"/>
            <a:ext cx="760942" cy="298730"/>
          </a:xfrm>
          <a:prstGeom prst="rect">
            <a:avLst/>
          </a:prstGeom>
          <a:solidFill>
            <a:srgbClr val="FA3CFA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 err="1" smtClean="0">
                <a:solidFill>
                  <a:prstClr val="black"/>
                </a:solidFill>
              </a:rPr>
              <a:t>Comm</a:t>
            </a:r>
            <a:endParaRPr lang="en-US" sz="900" b="1" dirty="0" smtClean="0">
              <a:solidFill>
                <a:prstClr val="black"/>
              </a:solidFill>
            </a:endParaRPr>
          </a:p>
          <a:p>
            <a:pPr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prstClr val="black"/>
                </a:solidFill>
              </a:rPr>
              <a:t>Components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42" name="AutoShape 21"/>
          <p:cNvSpPr>
            <a:spLocks noChangeArrowheads="1"/>
          </p:cNvSpPr>
          <p:nvPr/>
        </p:nvSpPr>
        <p:spPr bwMode="auto">
          <a:xfrm>
            <a:off x="3296762" y="3889849"/>
            <a:ext cx="987552" cy="533400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prstClr val="black"/>
                </a:solidFill>
              </a:rPr>
              <a:t>Plug-in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Management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43" name="AutoShape 23"/>
          <p:cNvSpPr>
            <a:spLocks noChangeArrowheads="1"/>
          </p:cNvSpPr>
          <p:nvPr/>
        </p:nvSpPr>
        <p:spPr bwMode="auto">
          <a:xfrm>
            <a:off x="7432164" y="5323108"/>
            <a:ext cx="987552" cy="713232"/>
          </a:xfrm>
          <a:prstGeom prst="rect">
            <a:avLst/>
          </a:prstGeom>
          <a:solidFill>
            <a:srgbClr val="4EA5D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Non-Platform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Components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44" name="Oval 27"/>
          <p:cNvSpPr>
            <a:spLocks noChangeArrowheads="1"/>
          </p:cNvSpPr>
          <p:nvPr/>
        </p:nvSpPr>
        <p:spPr bwMode="auto">
          <a:xfrm>
            <a:off x="815534" y="5219446"/>
            <a:ext cx="1193800" cy="952754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20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8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4" grpId="2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Mover Exercise 2 — Task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384800"/>
          </a:xfrm>
        </p:spPr>
        <p:txBody>
          <a:bodyPr>
            <a:normAutofit fontScale="85000" lnSpcReduction="10000"/>
          </a:bodyPr>
          <a:lstStyle/>
          <a:p>
            <a:pPr marL="226473" indent="0">
              <a:buNone/>
            </a:pPr>
            <a:r>
              <a:rPr lang="en-US" b="0" dirty="0"/>
              <a:t>In file </a:t>
            </a:r>
            <a:r>
              <a:rPr lang="en-US" dirty="0"/>
              <a:t>MATLABBallisticMover</a:t>
            </a:r>
            <a:r>
              <a:rPr lang="en-US" b="0" dirty="0"/>
              <a:t>.</a:t>
            </a:r>
            <a:r>
              <a:rPr lang="en-US" dirty="0"/>
              <a:t>cpp</a:t>
            </a:r>
            <a:endParaRPr lang="en-US" b="0" dirty="0"/>
          </a:p>
          <a:p>
            <a:r>
              <a:rPr lang="en-US" b="0" dirty="0"/>
              <a:t>Implement </a:t>
            </a:r>
            <a:r>
              <a:rPr lang="en-US" dirty="0" err="1"/>
              <a:t>MATLABBallisticMover</a:t>
            </a:r>
            <a:r>
              <a:rPr lang="en-US" dirty="0"/>
              <a:t>::</a:t>
            </a:r>
            <a:r>
              <a:rPr lang="en-US" dirty="0" err="1"/>
              <a:t>UpdatePlatform</a:t>
            </a:r>
            <a:endParaRPr lang="en-US" dirty="0"/>
          </a:p>
          <a:p>
            <a:pPr lvl="1"/>
            <a:r>
              <a:rPr lang="en-US" b="0" dirty="0"/>
              <a:t>This method takes the data returned from the MATLAB® mover in the </a:t>
            </a:r>
            <a:r>
              <a:rPr lang="en-US" dirty="0" err="1"/>
              <a:t>mwarray</a:t>
            </a:r>
            <a:r>
              <a:rPr lang="en-US" b="0" dirty="0"/>
              <a:t> called </a:t>
            </a:r>
            <a:r>
              <a:rPr lang="en-US" dirty="0" err="1"/>
              <a:t>mwState</a:t>
            </a:r>
            <a:r>
              <a:rPr lang="en-US" b="0" dirty="0"/>
              <a:t> and sets the corresponding data in the </a:t>
            </a:r>
            <a:r>
              <a:rPr lang="en-US" dirty="0"/>
              <a:t>AFSIM</a:t>
            </a:r>
            <a:r>
              <a:rPr lang="en-US" b="0" dirty="0"/>
              <a:t> platform </a:t>
            </a:r>
          </a:p>
          <a:p>
            <a:pPr lvl="1"/>
            <a:r>
              <a:rPr lang="en-US" b="0" dirty="0"/>
              <a:t>The description of </a:t>
            </a:r>
            <a:r>
              <a:rPr lang="en-US" dirty="0" err="1"/>
              <a:t>mwState</a:t>
            </a:r>
            <a:r>
              <a:rPr lang="en-US" b="0" dirty="0"/>
              <a:t> member variable is found in the comments of the </a:t>
            </a:r>
            <a:r>
              <a:rPr lang="en-US" dirty="0"/>
              <a:t>MATLABBallisticMover.hpp</a:t>
            </a:r>
            <a:r>
              <a:rPr lang="en-US" b="0" dirty="0"/>
              <a:t> file</a:t>
            </a:r>
          </a:p>
          <a:p>
            <a:pPr lvl="1"/>
            <a:r>
              <a:rPr lang="en-US" b="0" dirty="0"/>
              <a:t>The </a:t>
            </a:r>
            <a:r>
              <a:rPr lang="en-US" dirty="0" err="1"/>
              <a:t>mwState.GetData</a:t>
            </a:r>
            <a:r>
              <a:rPr lang="en-US" dirty="0"/>
              <a:t> </a:t>
            </a:r>
            <a:r>
              <a:rPr lang="en-US" b="0" dirty="0"/>
              <a:t>method extracts its data and stores it in an array (which we will call </a:t>
            </a:r>
            <a:r>
              <a:rPr lang="en-US" dirty="0" err="1"/>
              <a:t>dState</a:t>
            </a:r>
            <a:r>
              <a:rPr lang="en-US" b="0" dirty="0"/>
              <a:t>)</a:t>
            </a:r>
          </a:p>
          <a:p>
            <a:pPr lvl="2"/>
            <a:r>
              <a:rPr lang="en-US" b="0" dirty="0"/>
              <a:t>Elements 0, 2, and 4 contain the three components of an ECI location</a:t>
            </a:r>
          </a:p>
          <a:p>
            <a:pPr lvl="2"/>
            <a:r>
              <a:rPr lang="en-US" b="0" dirty="0"/>
              <a:t>Elements 1, 3, and 5, contain the three components of an ECI velocity</a:t>
            </a:r>
          </a:p>
          <a:p>
            <a:pPr lvl="1"/>
            <a:r>
              <a:rPr lang="en-US" dirty="0"/>
              <a:t>Task 7</a:t>
            </a:r>
            <a:r>
              <a:rPr lang="en-US" b="0" dirty="0"/>
              <a:t>:  </a:t>
            </a:r>
          </a:p>
          <a:p>
            <a:pPr lvl="2"/>
            <a:r>
              <a:rPr lang="en-US" b="0" dirty="0"/>
              <a:t>Create a double array of size 3, which can hold the ECI velocity components</a:t>
            </a:r>
          </a:p>
          <a:p>
            <a:pPr lvl="2"/>
            <a:r>
              <a:rPr lang="en-US" b="0" dirty="0"/>
              <a:t>Extract the ECI velocity values from </a:t>
            </a:r>
            <a:r>
              <a:rPr lang="en-US" dirty="0" err="1"/>
              <a:t>mwState</a:t>
            </a:r>
            <a:r>
              <a:rPr lang="en-US" b="0" dirty="0"/>
              <a:t> (which are stored in </a:t>
            </a:r>
            <a:r>
              <a:rPr lang="en-US" b="0" dirty="0" err="1"/>
              <a:t>dState</a:t>
            </a:r>
            <a:r>
              <a:rPr lang="en-US" b="0" dirty="0"/>
              <a:t>[1], </a:t>
            </a:r>
            <a:r>
              <a:rPr lang="en-US" b="0" dirty="0" err="1"/>
              <a:t>dState</a:t>
            </a:r>
            <a:r>
              <a:rPr lang="en-US" b="0" dirty="0"/>
              <a:t>[3], and </a:t>
            </a:r>
            <a:r>
              <a:rPr lang="en-US" b="0" dirty="0" err="1"/>
              <a:t>dState</a:t>
            </a:r>
            <a:r>
              <a:rPr lang="en-US" b="0" dirty="0"/>
              <a:t>[5]), and fill in this array for the ECI velocity with the elements of </a:t>
            </a:r>
            <a:r>
              <a:rPr lang="en-US" b="0" dirty="0" err="1"/>
              <a:t>dState</a:t>
            </a:r>
            <a:r>
              <a:rPr lang="en-US" b="0" dirty="0"/>
              <a:t>[1], </a:t>
            </a:r>
            <a:r>
              <a:rPr lang="en-US" b="0" dirty="0" err="1"/>
              <a:t>dState</a:t>
            </a:r>
            <a:r>
              <a:rPr lang="en-US" b="0" dirty="0"/>
              <a:t>[3], and </a:t>
            </a:r>
            <a:r>
              <a:rPr lang="en-US" b="0" dirty="0" err="1"/>
              <a:t>dState</a:t>
            </a:r>
            <a:r>
              <a:rPr lang="en-US" b="0" dirty="0"/>
              <a:t>[5], respectively</a:t>
            </a:r>
          </a:p>
          <a:p>
            <a:pPr lvl="2"/>
            <a:r>
              <a:rPr lang="en-US" b="0" dirty="0"/>
              <a:t>set the ECI velocity of the platform by calling the method </a:t>
            </a:r>
            <a:r>
              <a:rPr lang="en-US" dirty="0" err="1"/>
              <a:t>GetPlatform</a:t>
            </a:r>
            <a:r>
              <a:rPr lang="en-US" dirty="0"/>
              <a:t>()-&gt;</a:t>
            </a:r>
            <a:r>
              <a:rPr lang="en-US" dirty="0" err="1"/>
              <a:t>SetVelocityECI</a:t>
            </a:r>
            <a:r>
              <a:rPr lang="en-US" dirty="0"/>
              <a:t>()</a:t>
            </a:r>
            <a:r>
              <a:rPr lang="en-US" b="0" dirty="0"/>
              <a:t>, and passing in the array containing the ECI velocity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6378715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52600" y="4083050"/>
            <a:ext cx="5334000" cy="990600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Mover Exercise 2 — Task 7 Solution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MATLABBallisticMover.cpp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52600" y="1676400"/>
                <a:ext cx="5334000" cy="38625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===============================================================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MATLABBallisticMover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UpdatePlatform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double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aSimTime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Get the MATLAB result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double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dState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[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cSTATE_VECTOR_SIZE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] = {0.0};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mwState</a:t>
                </a:r>
                <a:r>
                  <a:rPr lang="en-US" sz="1100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b="1" i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GetData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dState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cSTATE_VECTOR_SIZE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4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Update platform with new ECI location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double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newLocECI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[3] = {0.0};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UtVec3d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Set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newLocECI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dState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[0],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dState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[2],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dState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[4]);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GetPlatform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()-&gt;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SetLocationECI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newLocECI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EXERCISE 2 TASK 7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Update platform with new ECI velocity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double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newVelECI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[3] = {0.0};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UtVec3d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Set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newVelECI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dState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[1],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dState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[3],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dState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[5]);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GetPlatform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()-&gt;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SetVelocityECI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newVelECI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...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  <a:endParaRPr lang="en-US" sz="11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676400"/>
                <a:ext cx="5334000" cy="38625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54511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Open MATLAB files in MATLAB</a:t>
            </a:r>
          </a:p>
          <a:p>
            <a:r>
              <a:rPr lang="en-US" b="0" dirty="0"/>
              <a:t>Understand the </a:t>
            </a:r>
            <a:r>
              <a:rPr lang="en-US" b="0" dirty="0" err="1"/>
              <a:t>makelib.m</a:t>
            </a:r>
            <a:r>
              <a:rPr lang="en-US" b="0" dirty="0"/>
              <a:t> file</a:t>
            </a:r>
          </a:p>
          <a:p>
            <a:r>
              <a:rPr lang="en-US" b="0" dirty="0"/>
              <a:t>Create the MATLAB library file</a:t>
            </a:r>
          </a:p>
          <a:p>
            <a:r>
              <a:rPr lang="en-US" b="0" dirty="0"/>
              <a:t>Deploy the MATLAB library file</a:t>
            </a:r>
          </a:p>
        </p:txBody>
      </p:sp>
    </p:spTree>
    <p:extLst>
      <p:ext uri="{BB962C8B-B14F-4D97-AF65-F5344CB8AC3E}">
        <p14:creationId xmlns:p14="http://schemas.microsoft.com/office/powerpoint/2010/main" val="19425106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Mover Exercise 3 </a:t>
            </a:r>
            <a:r>
              <a:rPr lang="en-US" dirty="0">
                <a:solidFill>
                  <a:srgbClr val="008000"/>
                </a:solidFill>
              </a:rPr>
              <a:t>*</a:t>
            </a:r>
            <a:r>
              <a:rPr lang="en-US" dirty="0"/>
              <a:t> [optional]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You will create a MATLAB®-compiled C++ shared library for incorporation into the mover project (Refer to MATLAB® for more information)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5" descr="MC900295362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34063" y="4129088"/>
            <a:ext cx="1893887" cy="183515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399656" y="762000"/>
            <a:ext cx="3658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Requires installation of MATLAB®</a:t>
            </a:r>
          </a:p>
        </p:txBody>
      </p:sp>
    </p:spTree>
    <p:extLst>
      <p:ext uri="{BB962C8B-B14F-4D97-AF65-F5344CB8AC3E}">
        <p14:creationId xmlns:p14="http://schemas.microsoft.com/office/powerpoint/2010/main" val="35827106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[optional] Mover Exercise 3</a:t>
            </a:r>
            <a:r>
              <a:rPr lang="en-US" dirty="0">
                <a:solidFill>
                  <a:srgbClr val="008000"/>
                </a:solidFill>
              </a:rPr>
              <a:t>* </a:t>
            </a:r>
            <a:r>
              <a:rPr lang="en-US" dirty="0"/>
              <a:t>- Task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/>
              <a:t>Compiling MATLAB® M files – Task 1</a:t>
            </a:r>
          </a:p>
          <a:p>
            <a:pPr marL="796925" lvl="1" indent="-342900">
              <a:buFontTx/>
              <a:buAutoNum type="arabicPeriod"/>
            </a:pPr>
            <a:r>
              <a:rPr lang="en-US" b="0" dirty="0"/>
              <a:t>Open the MATLAB® application.</a:t>
            </a:r>
          </a:p>
          <a:p>
            <a:pPr marL="796925" lvl="1" indent="-342900">
              <a:buFontTx/>
              <a:buAutoNum type="arabicPeriod"/>
            </a:pPr>
            <a:r>
              <a:rPr lang="en-US" b="0" dirty="0"/>
              <a:t>Change the "Current Directory" by browsing to the </a:t>
            </a:r>
            <a:r>
              <a:rPr lang="en-US" dirty="0" err="1"/>
              <a:t>inwork</a:t>
            </a:r>
            <a:r>
              <a:rPr lang="en-US" dirty="0"/>
              <a:t>\mover\</a:t>
            </a:r>
            <a:r>
              <a:rPr lang="en-US" dirty="0" err="1"/>
              <a:t>MATLAB_mover</a:t>
            </a:r>
            <a:r>
              <a:rPr lang="en-US" b="0" dirty="0"/>
              <a:t> directory. All the M-files in that directory should now be visible in the MATLAB application.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99656" y="762000"/>
            <a:ext cx="3658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Requires installation of MATLAB®</a:t>
            </a:r>
          </a:p>
        </p:txBody>
      </p:sp>
    </p:spTree>
    <p:extLst>
      <p:ext uri="{BB962C8B-B14F-4D97-AF65-F5344CB8AC3E}">
        <p14:creationId xmlns:p14="http://schemas.microsoft.com/office/powerpoint/2010/main" val="40928288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[optional] Mover Exercise 3</a:t>
            </a:r>
            <a:r>
              <a:rPr lang="en-US" dirty="0">
                <a:solidFill>
                  <a:srgbClr val="008000"/>
                </a:solidFill>
              </a:rPr>
              <a:t>* </a:t>
            </a:r>
            <a:r>
              <a:rPr lang="en-US" dirty="0"/>
              <a:t>- Task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984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/>
              <a:t>Compiling MATLAB® M files – Task 2</a:t>
            </a:r>
          </a:p>
          <a:p>
            <a:pPr marL="796925" lvl="1" indent="-342900">
              <a:buFontTx/>
              <a:buAutoNum type="arabicPeriod"/>
            </a:pPr>
            <a:r>
              <a:rPr lang="en-US" b="0" dirty="0"/>
              <a:t>Double-click on the </a:t>
            </a:r>
            <a:r>
              <a:rPr lang="en-US" dirty="0" err="1"/>
              <a:t>makelib.m</a:t>
            </a:r>
            <a:r>
              <a:rPr lang="en-US" b="0" dirty="0"/>
              <a:t> file. This will open the file in the MATLAB® Editor. </a:t>
            </a:r>
          </a:p>
          <a:p>
            <a:pPr marL="796925" lvl="1" indent="-342900">
              <a:buFontTx/>
              <a:buAutoNum type="arabicPeriod"/>
            </a:pPr>
            <a:r>
              <a:rPr lang="en-US" b="0" dirty="0"/>
              <a:t>Review and understand the contents of the file (MATLAB commands).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99656" y="762000"/>
            <a:ext cx="3658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Requires installation of MATLAB®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0320" y="3347720"/>
            <a:ext cx="732123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A000A0"/>
                </a:solidFill>
                <a:latin typeface="Consolas" panose="020B0609020204030204" pitchFamily="49" charset="0"/>
                <a:cs typeface="Arial" pitchFamily="34" charset="0"/>
              </a:rPr>
              <a:t>cmdFlags</a:t>
            </a:r>
            <a:r>
              <a:rPr lang="en-US" sz="1200" dirty="0">
                <a:solidFill>
                  <a:srgbClr val="A000A0"/>
                </a:solidFill>
                <a:latin typeface="Consolas" panose="020B0609020204030204" pitchFamily="49" charset="0"/>
                <a:cs typeface="Arial" pitchFamily="34" charset="0"/>
              </a:rPr>
              <a:t> = {...</a:t>
            </a:r>
          </a:p>
          <a:p>
            <a:r>
              <a:rPr lang="en-US" sz="1200" dirty="0">
                <a:solidFill>
                  <a:srgbClr val="A000A0"/>
                </a:solidFill>
                <a:latin typeface="Consolas" panose="020B0609020204030204" pitchFamily="49" charset="0"/>
                <a:cs typeface="Arial" pitchFamily="34" charset="0"/>
              </a:rPr>
              <a:t>%     '-v'; % verbose</a:t>
            </a:r>
          </a:p>
          <a:p>
            <a:r>
              <a:rPr lang="en-US" sz="1200" dirty="0">
                <a:solidFill>
                  <a:srgbClr val="A000A0"/>
                </a:solidFill>
                <a:latin typeface="Consolas" panose="020B0609020204030204" pitchFamily="49" charset="0"/>
                <a:cs typeface="Arial" pitchFamily="34" charset="0"/>
              </a:rPr>
              <a:t>     '-N'; % clear MATLAB path</a:t>
            </a:r>
          </a:p>
          <a:p>
            <a:r>
              <a:rPr lang="en-US" sz="1200" dirty="0">
                <a:solidFill>
                  <a:srgbClr val="A000A0"/>
                </a:solidFill>
                <a:latin typeface="Consolas" panose="020B0609020204030204" pitchFamily="49" charset="0"/>
                <a:cs typeface="Arial" pitchFamily="34" charset="0"/>
              </a:rPr>
              <a:t>     '-W';'</a:t>
            </a:r>
            <a:r>
              <a:rPr lang="en-US" sz="1200" dirty="0" err="1">
                <a:solidFill>
                  <a:srgbClr val="A000A0"/>
                </a:solidFill>
                <a:latin typeface="Consolas" panose="020B0609020204030204" pitchFamily="49" charset="0"/>
                <a:cs typeface="Arial" pitchFamily="34" charset="0"/>
              </a:rPr>
              <a:t>cpplib:libAFSIM_Mover</a:t>
            </a:r>
            <a:r>
              <a:rPr lang="en-US" sz="1200" dirty="0">
                <a:solidFill>
                  <a:srgbClr val="A000A0"/>
                </a:solidFill>
                <a:latin typeface="Consolas" panose="020B0609020204030204" pitchFamily="49" charset="0"/>
                <a:cs typeface="Arial" pitchFamily="34" charset="0"/>
              </a:rPr>
              <a:t>'; % create C++ library wrapper named </a:t>
            </a:r>
            <a:r>
              <a:rPr lang="en-US" sz="1200" dirty="0" err="1">
                <a:solidFill>
                  <a:srgbClr val="A000A0"/>
                </a:solidFill>
                <a:latin typeface="Consolas" panose="020B0609020204030204" pitchFamily="49" charset="0"/>
                <a:cs typeface="Arial" pitchFamily="34" charset="0"/>
              </a:rPr>
              <a:t>libAFSIM_Mover</a:t>
            </a:r>
            <a:endParaRPr lang="en-US" sz="1200" dirty="0">
              <a:solidFill>
                <a:srgbClr val="A000A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r>
              <a:rPr lang="en-US" sz="1200" dirty="0">
                <a:solidFill>
                  <a:srgbClr val="A000A0"/>
                </a:solidFill>
                <a:latin typeface="Consolas" panose="020B0609020204030204" pitchFamily="49" charset="0"/>
                <a:cs typeface="Arial" pitchFamily="34" charset="0"/>
              </a:rPr>
              <a:t>     '-T';'</a:t>
            </a:r>
            <a:r>
              <a:rPr lang="en-US" sz="1200" dirty="0" err="1">
                <a:solidFill>
                  <a:srgbClr val="A000A0"/>
                </a:solidFill>
                <a:latin typeface="Consolas" panose="020B0609020204030204" pitchFamily="49" charset="0"/>
                <a:cs typeface="Arial" pitchFamily="34" charset="0"/>
              </a:rPr>
              <a:t>link:lib</a:t>
            </a:r>
            <a:r>
              <a:rPr lang="en-US" sz="1200" dirty="0">
                <a:solidFill>
                  <a:srgbClr val="A000A0"/>
                </a:solidFill>
                <a:latin typeface="Consolas" panose="020B0609020204030204" pitchFamily="49" charset="0"/>
                <a:cs typeface="Arial" pitchFamily="34" charset="0"/>
              </a:rPr>
              <a:t>'; % link library</a:t>
            </a:r>
          </a:p>
          <a:p>
            <a:r>
              <a:rPr lang="en-US" sz="1200" dirty="0">
                <a:solidFill>
                  <a:srgbClr val="A000A0"/>
                </a:solidFill>
                <a:latin typeface="Consolas" panose="020B0609020204030204" pitchFamily="49" charset="0"/>
                <a:cs typeface="Arial" pitchFamily="34" charset="0"/>
              </a:rPr>
              <a:t>     '-d';'./lib'; % output directory</a:t>
            </a:r>
          </a:p>
          <a:p>
            <a:r>
              <a:rPr lang="en-US" sz="1200" dirty="0">
                <a:solidFill>
                  <a:srgbClr val="A000A0"/>
                </a:solidFill>
                <a:latin typeface="Consolas" panose="020B0609020204030204" pitchFamily="49" charset="0"/>
                <a:cs typeface="Arial" pitchFamily="34" charset="0"/>
              </a:rPr>
              <a:t>     };</a:t>
            </a:r>
          </a:p>
          <a:p>
            <a:endParaRPr lang="en-US" sz="1200" dirty="0">
              <a:solidFill>
                <a:srgbClr val="A000A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r>
              <a:rPr lang="en-US" sz="1200" dirty="0" err="1">
                <a:solidFill>
                  <a:srgbClr val="A000A0"/>
                </a:solidFill>
                <a:latin typeface="Consolas" panose="020B0609020204030204" pitchFamily="49" charset="0"/>
                <a:cs typeface="Arial" pitchFamily="34" charset="0"/>
              </a:rPr>
              <a:t>mFiles</a:t>
            </a:r>
            <a:r>
              <a:rPr lang="en-US" sz="1200" dirty="0">
                <a:solidFill>
                  <a:srgbClr val="A000A0"/>
                </a:solidFill>
                <a:latin typeface="Consolas" panose="020B0609020204030204" pitchFamily="49" charset="0"/>
                <a:cs typeface="Arial" pitchFamily="34" charset="0"/>
              </a:rPr>
              <a:t> = {...</a:t>
            </a:r>
          </a:p>
          <a:p>
            <a:r>
              <a:rPr lang="en-US" sz="1200" dirty="0">
                <a:solidFill>
                  <a:srgbClr val="A000A0"/>
                </a:solidFill>
                <a:latin typeface="Consolas" panose="020B0609020204030204" pitchFamily="49" charset="0"/>
                <a:cs typeface="Arial" pitchFamily="34" charset="0"/>
              </a:rPr>
              <a:t>    '</a:t>
            </a:r>
            <a:r>
              <a:rPr lang="en-US" sz="1200" dirty="0" err="1">
                <a:solidFill>
                  <a:srgbClr val="A000A0"/>
                </a:solidFill>
                <a:latin typeface="Consolas" panose="020B0609020204030204" pitchFamily="49" charset="0"/>
                <a:cs typeface="Arial" pitchFamily="34" charset="0"/>
              </a:rPr>
              <a:t>InitializeMover.m</a:t>
            </a:r>
            <a:r>
              <a:rPr lang="en-US" sz="1200" dirty="0">
                <a:solidFill>
                  <a:srgbClr val="A000A0"/>
                </a:solidFill>
                <a:latin typeface="Consolas" panose="020B0609020204030204" pitchFamily="49" charset="0"/>
                <a:cs typeface="Arial" pitchFamily="34" charset="0"/>
              </a:rPr>
              <a:t>';</a:t>
            </a:r>
          </a:p>
          <a:p>
            <a:r>
              <a:rPr lang="en-US" sz="1200" dirty="0">
                <a:solidFill>
                  <a:srgbClr val="A000A0"/>
                </a:solidFill>
                <a:latin typeface="Consolas" panose="020B0609020204030204" pitchFamily="49" charset="0"/>
                <a:cs typeface="Arial" pitchFamily="34" charset="0"/>
              </a:rPr>
              <a:t>    '</a:t>
            </a:r>
            <a:r>
              <a:rPr lang="en-US" sz="1200" dirty="0" err="1">
                <a:solidFill>
                  <a:srgbClr val="A000A0"/>
                </a:solidFill>
                <a:latin typeface="Consolas" panose="020B0609020204030204" pitchFamily="49" charset="0"/>
                <a:cs typeface="Arial" pitchFamily="34" charset="0"/>
              </a:rPr>
              <a:t>UpdateMover.m</a:t>
            </a:r>
            <a:r>
              <a:rPr lang="en-US" sz="1200" dirty="0">
                <a:solidFill>
                  <a:srgbClr val="A000A0"/>
                </a:solidFill>
                <a:latin typeface="Consolas" panose="020B0609020204030204" pitchFamily="49" charset="0"/>
                <a:cs typeface="Arial" pitchFamily="34" charset="0"/>
              </a:rPr>
              <a:t>';</a:t>
            </a:r>
          </a:p>
          <a:p>
            <a:r>
              <a:rPr lang="en-US" sz="1200" dirty="0">
                <a:solidFill>
                  <a:srgbClr val="A000A0"/>
                </a:solidFill>
                <a:latin typeface="Consolas" panose="020B0609020204030204" pitchFamily="49" charset="0"/>
                <a:cs typeface="Arial" pitchFamily="34" charset="0"/>
              </a:rPr>
              <a:t>    };</a:t>
            </a:r>
          </a:p>
          <a:p>
            <a:endParaRPr lang="en-US" sz="1200" dirty="0">
              <a:solidFill>
                <a:srgbClr val="A000A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r>
              <a:rPr lang="en-US" sz="1200" dirty="0">
                <a:solidFill>
                  <a:srgbClr val="A000A0"/>
                </a:solidFill>
                <a:latin typeface="Consolas" panose="020B0609020204030204" pitchFamily="49" charset="0"/>
                <a:cs typeface="Arial" pitchFamily="34" charset="0"/>
              </a:rPr>
              <a:t>mcc(</a:t>
            </a:r>
            <a:r>
              <a:rPr lang="en-US" sz="1200" dirty="0" err="1">
                <a:solidFill>
                  <a:srgbClr val="A000A0"/>
                </a:solidFill>
                <a:latin typeface="Consolas" panose="020B0609020204030204" pitchFamily="49" charset="0"/>
                <a:cs typeface="Arial" pitchFamily="34" charset="0"/>
              </a:rPr>
              <a:t>cmdFlags</a:t>
            </a:r>
            <a:r>
              <a:rPr lang="en-US" sz="1200" dirty="0">
                <a:solidFill>
                  <a:srgbClr val="A000A0"/>
                </a:solidFill>
                <a:latin typeface="Consolas" panose="020B0609020204030204" pitchFamily="49" charset="0"/>
                <a:cs typeface="Arial" pitchFamily="34" charset="0"/>
              </a:rPr>
              <a:t>{:}, </a:t>
            </a:r>
            <a:r>
              <a:rPr lang="en-US" sz="1200" dirty="0" err="1">
                <a:solidFill>
                  <a:srgbClr val="A000A0"/>
                </a:solidFill>
                <a:latin typeface="Consolas" panose="020B0609020204030204" pitchFamily="49" charset="0"/>
                <a:cs typeface="Arial" pitchFamily="34" charset="0"/>
              </a:rPr>
              <a:t>mFiles</a:t>
            </a:r>
            <a:r>
              <a:rPr lang="en-US" sz="1200" dirty="0">
                <a:solidFill>
                  <a:srgbClr val="A000A0"/>
                </a:solidFill>
                <a:latin typeface="Consolas" panose="020B0609020204030204" pitchFamily="49" charset="0"/>
                <a:cs typeface="Arial" pitchFamily="34" charset="0"/>
              </a:rPr>
              <a:t>{:});</a:t>
            </a:r>
          </a:p>
          <a:p>
            <a:endParaRPr lang="en-US" sz="1200" dirty="0">
              <a:solidFill>
                <a:srgbClr val="A000A0"/>
              </a:solidFill>
              <a:latin typeface="Consolas" panose="020B060902020403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1343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[optional] Mover Exercise 3</a:t>
            </a:r>
            <a:r>
              <a:rPr lang="en-US" dirty="0">
                <a:solidFill>
                  <a:srgbClr val="008000"/>
                </a:solidFill>
              </a:rPr>
              <a:t>* </a:t>
            </a:r>
            <a:r>
              <a:rPr lang="en-US" dirty="0"/>
              <a:t>- Task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/>
              <a:t>Compiling MATLAB® M files – Task 3</a:t>
            </a:r>
          </a:p>
          <a:p>
            <a:pPr marL="796925" lvl="1" indent="-342900">
              <a:buFontTx/>
              <a:buAutoNum type="arabicPeriod"/>
            </a:pPr>
            <a:r>
              <a:rPr lang="en-US" b="0" dirty="0"/>
              <a:t>In the MATLAB® command window, type "</a:t>
            </a:r>
            <a:r>
              <a:rPr lang="en-US" b="0" dirty="0" err="1"/>
              <a:t>makelib</a:t>
            </a:r>
            <a:r>
              <a:rPr lang="en-US" b="0" dirty="0"/>
              <a:t>" to create the C++ shared library. This will take a few minutes.</a:t>
            </a:r>
          </a:p>
          <a:p>
            <a:pPr marL="796925" lvl="1" indent="-342900">
              <a:buFontTx/>
              <a:buAutoNum type="arabicPeriod"/>
            </a:pPr>
            <a:r>
              <a:rPr lang="en-US" b="0" dirty="0"/>
              <a:t>Use Windows Explorer to locate the </a:t>
            </a:r>
            <a:r>
              <a:rPr lang="en-US" dirty="0" err="1"/>
              <a:t>inwork</a:t>
            </a:r>
            <a:r>
              <a:rPr lang="en-US" dirty="0"/>
              <a:t>\mover\</a:t>
            </a:r>
            <a:r>
              <a:rPr lang="en-US" dirty="0" err="1"/>
              <a:t>MATLAB_mover</a:t>
            </a:r>
            <a:r>
              <a:rPr lang="en-US" b="0" dirty="0"/>
              <a:t> directory to see the files generated from the compilation step.</a:t>
            </a:r>
          </a:p>
          <a:p>
            <a:pPr marL="796925" lvl="1" indent="-342900">
              <a:buFontTx/>
              <a:buAutoNum type="arabicPeriod"/>
            </a:pPr>
            <a:r>
              <a:rPr lang="en-US" b="0" dirty="0"/>
              <a:t>Move the </a:t>
            </a:r>
            <a:r>
              <a:rPr lang="en-US" dirty="0"/>
              <a:t>libAFSIM_Mover.dll</a:t>
            </a:r>
            <a:r>
              <a:rPr lang="en-US" b="0" dirty="0"/>
              <a:t> file into the </a:t>
            </a:r>
            <a:r>
              <a:rPr lang="en-US" dirty="0" err="1"/>
              <a:t>inwork</a:t>
            </a:r>
            <a:r>
              <a:rPr lang="en-US" dirty="0"/>
              <a:t>\mover\data</a:t>
            </a:r>
            <a:r>
              <a:rPr lang="en-US" b="0" dirty="0"/>
              <a:t> directory.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99656" y="762000"/>
            <a:ext cx="3658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Requires installation of MATLAB®</a:t>
            </a:r>
          </a:p>
        </p:txBody>
      </p:sp>
    </p:spTree>
    <p:extLst>
      <p:ext uri="{BB962C8B-B14F-4D97-AF65-F5344CB8AC3E}">
        <p14:creationId xmlns:p14="http://schemas.microsoft.com/office/powerpoint/2010/main" val="128091473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[optional] Mover Exercise 3</a:t>
            </a:r>
            <a:r>
              <a:rPr lang="en-US" dirty="0">
                <a:solidFill>
                  <a:srgbClr val="008000"/>
                </a:solidFill>
              </a:rPr>
              <a:t>* </a:t>
            </a:r>
            <a:r>
              <a:rPr lang="en-US" dirty="0"/>
              <a:t>- Task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dirty="0"/>
              <a:t>Deploying the shared library </a:t>
            </a:r>
          </a:p>
          <a:p>
            <a:pPr marL="381000" indent="-381000"/>
            <a:r>
              <a:rPr lang="en-US" b="0" dirty="0"/>
              <a:t>To distribute the shared library created with the MATLAB®  compiler create a package that includes the following files: </a:t>
            </a:r>
          </a:p>
          <a:p>
            <a:pPr marL="796925" lvl="1" indent="-342900"/>
            <a:r>
              <a:rPr lang="en-US" dirty="0"/>
              <a:t>MCRInstaller.exe </a:t>
            </a:r>
            <a:r>
              <a:rPr lang="en-US" b="0" dirty="0"/>
              <a:t>(Located in the &lt;</a:t>
            </a:r>
            <a:r>
              <a:rPr lang="en-US" b="0" i="1" dirty="0"/>
              <a:t>MCR install folder</a:t>
            </a:r>
            <a:r>
              <a:rPr lang="en-US" b="0" dirty="0"/>
              <a:t>&gt;\toolbox\compiler\deploy) </a:t>
            </a:r>
          </a:p>
          <a:p>
            <a:pPr marL="796925" lvl="1" indent="-342900"/>
            <a:r>
              <a:rPr lang="en-US" dirty="0" err="1"/>
              <a:t>libAFSIM_Mover.h</a:t>
            </a:r>
            <a:r>
              <a:rPr lang="en-US" dirty="0"/>
              <a:t> </a:t>
            </a:r>
          </a:p>
          <a:p>
            <a:pPr marL="796925" lvl="1" indent="-342900"/>
            <a:r>
              <a:rPr lang="en-US" dirty="0"/>
              <a:t>libAFSIM_Mover.lib </a:t>
            </a:r>
          </a:p>
          <a:p>
            <a:pPr marL="796925" lvl="1" indent="-342900"/>
            <a:r>
              <a:rPr lang="en-US" dirty="0"/>
              <a:t>libAFSIM_Mover.dll </a:t>
            </a:r>
          </a:p>
          <a:p>
            <a:pPr marL="796925" lvl="1" indent="-342900">
              <a:buFontTx/>
              <a:buAutoNum type="arabicPeriod"/>
            </a:pPr>
            <a:endParaRPr lang="en-US" dirty="0"/>
          </a:p>
          <a:p>
            <a:pPr marL="457200" indent="-457200"/>
            <a:r>
              <a:rPr lang="en-US" b="0" dirty="0"/>
              <a:t>Note the </a:t>
            </a:r>
            <a:r>
              <a:rPr lang="en-US" b="1" dirty="0"/>
              <a:t>readme.txt</a:t>
            </a:r>
            <a:r>
              <a:rPr lang="en-US" b="0" dirty="0"/>
              <a:t> file generated during the compilation step and resident in the </a:t>
            </a:r>
            <a:r>
              <a:rPr lang="en-US" b="1" dirty="0" err="1"/>
              <a:t>inwork</a:t>
            </a:r>
            <a:r>
              <a:rPr lang="en-US" b="1" dirty="0"/>
              <a:t>\mover\</a:t>
            </a:r>
            <a:r>
              <a:rPr lang="en-US" b="1" dirty="0" err="1"/>
              <a:t>MATLAB_mover</a:t>
            </a:r>
            <a:r>
              <a:rPr lang="en-US" b="0" dirty="0"/>
              <a:t> directory contains useful information on deployment.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99656" y="762000"/>
            <a:ext cx="3658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Requires installation of MATLAB®</a:t>
            </a:r>
          </a:p>
        </p:txBody>
      </p:sp>
    </p:spTree>
    <p:extLst>
      <p:ext uri="{BB962C8B-B14F-4D97-AF65-F5344CB8AC3E}">
        <p14:creationId xmlns:p14="http://schemas.microsoft.com/office/powerpoint/2010/main" val="40535632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9863" lvl="1" indent="-169863">
              <a:spcBef>
                <a:spcPct val="40000"/>
              </a:spcBef>
            </a:pPr>
            <a:r>
              <a:rPr lang="en-US" b="0" dirty="0"/>
              <a:t>From Visual Studio:</a:t>
            </a:r>
          </a:p>
          <a:p>
            <a:pPr lvl="1"/>
            <a:r>
              <a:rPr lang="en-US" b="0" dirty="0"/>
              <a:t>Build the solution in </a:t>
            </a:r>
            <a:r>
              <a:rPr lang="en-US" dirty="0"/>
              <a:t>Release</a:t>
            </a:r>
          </a:p>
          <a:p>
            <a:pPr lvl="1"/>
            <a:r>
              <a:rPr lang="en-US" b="0" dirty="0"/>
              <a:t>Build the </a:t>
            </a:r>
            <a:r>
              <a:rPr lang="en-US" dirty="0"/>
              <a:t>INSTALL</a:t>
            </a:r>
            <a:r>
              <a:rPr lang="en-US" b="0" dirty="0"/>
              <a:t> project</a:t>
            </a:r>
            <a:endParaRPr lang="en-US" dirty="0"/>
          </a:p>
          <a:p>
            <a:r>
              <a:rPr lang="en-US" b="0" dirty="0"/>
              <a:t>Load the Test Scenario into </a:t>
            </a:r>
            <a:r>
              <a:rPr lang="en-US" dirty="0"/>
              <a:t>WIZARD</a:t>
            </a:r>
          </a:p>
          <a:p>
            <a:pPr lvl="1"/>
            <a:r>
              <a:rPr lang="en-US" b="0" dirty="0"/>
              <a:t>Open </a:t>
            </a:r>
            <a:r>
              <a:rPr lang="en-US" dirty="0"/>
              <a:t>WIZARD</a:t>
            </a:r>
          </a:p>
          <a:p>
            <a:pPr lvl="1"/>
            <a:r>
              <a:rPr lang="en-US" b="0" dirty="0"/>
              <a:t>Find the top-level scenario file named </a:t>
            </a:r>
            <a:r>
              <a:rPr lang="en-US" b="1" dirty="0"/>
              <a:t>mover_scenario.txt</a:t>
            </a:r>
            <a:r>
              <a:rPr lang="en-US" b="0" dirty="0"/>
              <a:t> located in the </a:t>
            </a:r>
            <a:r>
              <a:rPr lang="en-US" b="1" dirty="0"/>
              <a:t>..\mover\data</a:t>
            </a:r>
            <a:r>
              <a:rPr lang="en-US" b="0" dirty="0"/>
              <a:t> folder.  This is the input file with which we will test our program</a:t>
            </a:r>
            <a:endParaRPr lang="en-US" sz="2400" dirty="0"/>
          </a:p>
          <a:p>
            <a:pPr lvl="1"/>
            <a:r>
              <a:rPr lang="en-US" b="0" dirty="0"/>
              <a:t>Drag and drop </a:t>
            </a:r>
            <a:r>
              <a:rPr lang="en-US" dirty="0"/>
              <a:t>mover_scenario.txt</a:t>
            </a:r>
            <a:r>
              <a:rPr lang="en-US" b="0" dirty="0"/>
              <a:t> into </a:t>
            </a:r>
            <a:r>
              <a:rPr lang="en-US" dirty="0"/>
              <a:t>WIZARD</a:t>
            </a:r>
          </a:p>
          <a:p>
            <a:pPr lvl="1"/>
            <a:r>
              <a:rPr lang="en-US" b="0" dirty="0"/>
              <a:t>Run the selected application from </a:t>
            </a:r>
            <a:r>
              <a:rPr lang="en-US" dirty="0"/>
              <a:t>WIZARD</a:t>
            </a:r>
          </a:p>
          <a:p>
            <a:r>
              <a:rPr lang="en-US" b="0" dirty="0"/>
              <a:t>Run the generated </a:t>
            </a:r>
            <a:r>
              <a:rPr lang="en-US" dirty="0" err="1"/>
              <a:t>mover_scenario.aer</a:t>
            </a:r>
            <a:r>
              <a:rPr lang="en-US" dirty="0"/>
              <a:t> </a:t>
            </a:r>
            <a:r>
              <a:rPr lang="en-US" b="0" dirty="0"/>
              <a:t>in </a:t>
            </a:r>
            <a:r>
              <a:rPr lang="en-US" dirty="0"/>
              <a:t>Mystic</a:t>
            </a:r>
          </a:p>
          <a:p>
            <a:pPr lvl="2">
              <a:buNone/>
            </a:pPr>
            <a:endParaRPr 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5391050" y="1913477"/>
            <a:ext cx="3752950" cy="677108"/>
          </a:xfrm>
          <a:prstGeom prst="rect">
            <a:avLst/>
          </a:prstGeom>
          <a:noFill/>
          <a:ln w="15875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Linux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:  from the build directory, run:</a:t>
            </a:r>
          </a:p>
          <a:p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$ </a:t>
            </a:r>
            <a:r>
              <a:rPr lang="en-US" sz="1200" dirty="0" err="1">
                <a:latin typeface="Consolas" panose="020B0609020204030204" pitchFamily="49" charset="0"/>
                <a:cs typeface="Arial" pitchFamily="34" charset="0"/>
              </a:rPr>
              <a:t>cmake</a:t>
            </a:r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 --build . --target all -- -j11</a:t>
            </a:r>
          </a:p>
          <a:p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$ </a:t>
            </a:r>
            <a:r>
              <a:rPr lang="en-US" sz="1200" dirty="0" err="1">
                <a:latin typeface="Consolas" panose="020B0609020204030204" pitchFamily="49" charset="0"/>
                <a:cs typeface="Arial" pitchFamily="34" charset="0"/>
              </a:rPr>
              <a:t>cmake</a:t>
            </a:r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 --build . --target install -- -j11</a:t>
            </a:r>
          </a:p>
        </p:txBody>
      </p:sp>
    </p:spTree>
    <p:extLst>
      <p:ext uri="{BB962C8B-B14F-4D97-AF65-F5344CB8AC3E}">
        <p14:creationId xmlns:p14="http://schemas.microsoft.com/office/powerpoint/2010/main" val="62748771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201"/>
          <a:stretch/>
        </p:blipFill>
        <p:spPr>
          <a:xfrm>
            <a:off x="647700" y="1208974"/>
            <a:ext cx="7886700" cy="509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9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Movers Move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0" dirty="0"/>
              <a:t>A 'mover' is a Platform Part that is Responsible for Maintaining the Kinematic State (Position, Orientation, Speed, Acceleration, etc) of the Platform to Which it is Attached</a:t>
            </a:r>
          </a:p>
          <a:p>
            <a:endParaRPr lang="en-US" b="0" dirty="0"/>
          </a:p>
          <a:p>
            <a:r>
              <a:rPr lang="en-US" b="0" dirty="0"/>
              <a:t>It is Called by the Simulation to Effect the Movement of Platforms Within a Simulation.</a:t>
            </a:r>
          </a:p>
          <a:p>
            <a:endParaRPr lang="en-US" b="0" dirty="0"/>
          </a:p>
          <a:p>
            <a:r>
              <a:rPr lang="en-US" b="0" dirty="0"/>
              <a:t>Integrating a New Mover is as Simple as Implementing the “Update” Method in a Derived Class</a:t>
            </a:r>
          </a:p>
          <a:p>
            <a:pPr lvl="1"/>
            <a:r>
              <a:rPr lang="en-US" b="0" dirty="0"/>
              <a:t>Update is called from an event when using the </a:t>
            </a:r>
            <a:r>
              <a:rPr lang="en-US" dirty="0" err="1"/>
              <a:t>WsfEventStepSimulation</a:t>
            </a:r>
            <a:endParaRPr lang="en-US" dirty="0"/>
          </a:p>
          <a:p>
            <a:pPr lvl="1"/>
            <a:r>
              <a:rPr lang="en-US" b="0" dirty="0"/>
              <a:t>Update is called directly when using the </a:t>
            </a:r>
            <a:r>
              <a:rPr lang="en-US" dirty="0" err="1"/>
              <a:t>WsfFrameStepSimulation</a:t>
            </a:r>
            <a:endParaRPr lang="en-US" dirty="0"/>
          </a:p>
          <a:p>
            <a:pPr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6767977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22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36840"/>
            <a:ext cx="7848600" cy="4881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Movers</a:t>
            </a:r>
          </a:p>
        </p:txBody>
      </p:sp>
      <p:pic>
        <p:nvPicPr>
          <p:cNvPr id="6" name="Picture 11" descr="tank"/>
          <p:cNvPicPr>
            <a:picLocks noChangeAspect="1" noChangeArrowheads="1"/>
          </p:cNvPicPr>
          <p:nvPr/>
        </p:nvPicPr>
        <p:blipFill>
          <a:blip r:embed="rId3" cstate="print"/>
          <a:srcRect l="36412" t="37665" r="37032" b="48077"/>
          <a:stretch>
            <a:fillRect/>
          </a:stretch>
        </p:blipFill>
        <p:spPr bwMode="auto">
          <a:xfrm>
            <a:off x="5276850" y="5584825"/>
            <a:ext cx="514350" cy="206375"/>
          </a:xfrm>
          <a:prstGeom prst="rect">
            <a:avLst/>
          </a:prstGeom>
          <a:noFill/>
        </p:spPr>
      </p:pic>
      <p:pic>
        <p:nvPicPr>
          <p:cNvPr id="7" name="Picture 12" descr="sub"/>
          <p:cNvPicPr>
            <a:picLocks noChangeAspect="1" noChangeArrowheads="1"/>
          </p:cNvPicPr>
          <p:nvPr/>
        </p:nvPicPr>
        <p:blipFill>
          <a:blip r:embed="rId4" cstate="print"/>
          <a:srcRect l="24910" t="47679" r="35629" b="42064"/>
          <a:stretch>
            <a:fillRect/>
          </a:stretch>
        </p:blipFill>
        <p:spPr bwMode="auto">
          <a:xfrm>
            <a:off x="6386512" y="5659437"/>
            <a:ext cx="623888" cy="131763"/>
          </a:xfrm>
          <a:prstGeom prst="rect">
            <a:avLst/>
          </a:prstGeom>
          <a:noFill/>
        </p:spPr>
      </p:pic>
      <p:pic>
        <p:nvPicPr>
          <p:cNvPr id="8" name="Picture 13" descr="cruiser"/>
          <p:cNvPicPr>
            <a:picLocks noChangeAspect="1" noChangeArrowheads="1"/>
          </p:cNvPicPr>
          <p:nvPr/>
        </p:nvPicPr>
        <p:blipFill>
          <a:blip r:embed="rId5" cstate="print"/>
          <a:srcRect l="20625" t="43192" r="20517" b="43944"/>
          <a:stretch>
            <a:fillRect/>
          </a:stretch>
        </p:blipFill>
        <p:spPr bwMode="auto">
          <a:xfrm>
            <a:off x="7391400" y="5638800"/>
            <a:ext cx="944562" cy="168275"/>
          </a:xfrm>
          <a:prstGeom prst="rect">
            <a:avLst/>
          </a:prstGeom>
          <a:noFill/>
        </p:spPr>
      </p:pic>
      <p:pic>
        <p:nvPicPr>
          <p:cNvPr id="9" name="Picture 14" descr="gbu15"/>
          <p:cNvPicPr>
            <a:picLocks noChangeAspect="1" noChangeArrowheads="1"/>
          </p:cNvPicPr>
          <p:nvPr/>
        </p:nvPicPr>
        <p:blipFill>
          <a:blip r:embed="rId6" cstate="print"/>
          <a:srcRect l="46649" t="46205" r="46211" b="46957"/>
          <a:stretch>
            <a:fillRect/>
          </a:stretch>
        </p:blipFill>
        <p:spPr bwMode="auto">
          <a:xfrm>
            <a:off x="4191000" y="1752600"/>
            <a:ext cx="523875" cy="192088"/>
          </a:xfrm>
          <a:prstGeom prst="rect">
            <a:avLst/>
          </a:prstGeom>
          <a:noFill/>
        </p:spPr>
      </p:pic>
      <p:pic>
        <p:nvPicPr>
          <p:cNvPr id="10" name="Picture 15" descr="f18"/>
          <p:cNvPicPr>
            <a:picLocks noChangeAspect="1" noChangeArrowheads="1"/>
          </p:cNvPicPr>
          <p:nvPr/>
        </p:nvPicPr>
        <p:blipFill>
          <a:blip r:embed="rId7" cstate="print"/>
          <a:srcRect l="39914" t="44054" r="39497" b="36450"/>
          <a:stretch>
            <a:fillRect/>
          </a:stretch>
        </p:blipFill>
        <p:spPr bwMode="auto">
          <a:xfrm>
            <a:off x="4378325" y="5581650"/>
            <a:ext cx="269875" cy="209550"/>
          </a:xfrm>
          <a:prstGeom prst="rect">
            <a:avLst/>
          </a:prstGeom>
          <a:noFill/>
        </p:spPr>
      </p:pic>
      <p:pic>
        <p:nvPicPr>
          <p:cNvPr id="11" name="Picture 1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0" y="3048000"/>
            <a:ext cx="3381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762000" y="2425700"/>
            <a:ext cx="742950" cy="241300"/>
            <a:chOff x="2202" y="528"/>
            <a:chExt cx="1509" cy="488"/>
          </a:xfrm>
        </p:grpSpPr>
        <p:pic>
          <p:nvPicPr>
            <p:cNvPr id="13" name="Picture 18" descr="shuttle"/>
            <p:cNvPicPr>
              <a:picLocks noChangeAspect="1" noChangeArrowheads="1"/>
            </p:cNvPicPr>
            <p:nvPr/>
          </p:nvPicPr>
          <p:blipFill>
            <a:blip r:embed="rId9" cstate="print"/>
            <a:srcRect l="32664" t="40694" r="32466" b="34947"/>
            <a:stretch>
              <a:fillRect/>
            </a:stretch>
          </p:blipFill>
          <p:spPr bwMode="auto">
            <a:xfrm>
              <a:off x="3024" y="624"/>
              <a:ext cx="687" cy="392"/>
            </a:xfrm>
            <a:prstGeom prst="rect">
              <a:avLst/>
            </a:prstGeom>
            <a:noFill/>
          </p:spPr>
        </p:pic>
        <p:pic>
          <p:nvPicPr>
            <p:cNvPr id="14" name="Picture 19" descr="satellite"/>
            <p:cNvPicPr>
              <a:picLocks noChangeAspect="1" noChangeArrowheads="1"/>
            </p:cNvPicPr>
            <p:nvPr/>
          </p:nvPicPr>
          <p:blipFill>
            <a:blip r:embed="rId10" cstate="print"/>
            <a:srcRect l="32971" t="38705" r="32466" b="30327"/>
            <a:stretch>
              <a:fillRect/>
            </a:stretch>
          </p:blipFill>
          <p:spPr bwMode="auto">
            <a:xfrm>
              <a:off x="2202" y="528"/>
              <a:ext cx="597" cy="437"/>
            </a:xfrm>
            <a:prstGeom prst="rect">
              <a:avLst/>
            </a:prstGeom>
            <a:noFill/>
          </p:spPr>
        </p:pic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1731963" y="3048000"/>
            <a:ext cx="1011237" cy="203200"/>
            <a:chOff x="4464" y="3984"/>
            <a:chExt cx="768" cy="144"/>
          </a:xfrm>
        </p:grpSpPr>
        <p:pic>
          <p:nvPicPr>
            <p:cNvPr id="16" name="Picture 21" descr="cruiser"/>
            <p:cNvPicPr>
              <a:picLocks noChangeAspect="1" noChangeArrowheads="1"/>
            </p:cNvPicPr>
            <p:nvPr/>
          </p:nvPicPr>
          <p:blipFill>
            <a:blip r:embed="rId11" cstate="print"/>
            <a:srcRect l="50053" t="43192" r="20517" b="43944"/>
            <a:stretch>
              <a:fillRect/>
            </a:stretch>
          </p:blipFill>
          <p:spPr bwMode="auto">
            <a:xfrm>
              <a:off x="4896" y="3984"/>
              <a:ext cx="336" cy="120"/>
            </a:xfrm>
            <a:prstGeom prst="rect">
              <a:avLst/>
            </a:prstGeom>
            <a:noFill/>
          </p:spPr>
        </p:pic>
        <p:pic>
          <p:nvPicPr>
            <p:cNvPr id="17" name="Picture 22" descr="cruiser"/>
            <p:cNvPicPr>
              <a:picLocks noChangeAspect="1" noChangeArrowheads="1"/>
            </p:cNvPicPr>
            <p:nvPr/>
          </p:nvPicPr>
          <p:blipFill>
            <a:blip r:embed="rId11" cstate="print"/>
            <a:srcRect l="20625" t="43192" r="49947" b="41371"/>
            <a:stretch>
              <a:fillRect/>
            </a:stretch>
          </p:blipFill>
          <p:spPr bwMode="auto">
            <a:xfrm>
              <a:off x="4464" y="3984"/>
              <a:ext cx="336" cy="144"/>
            </a:xfrm>
            <a:prstGeom prst="rect">
              <a:avLst/>
            </a:prstGeom>
            <a:noFill/>
          </p:spPr>
        </p:pic>
        <p:sp>
          <p:nvSpPr>
            <p:cNvPr id="18" name="Line 23"/>
            <p:cNvSpPr>
              <a:spLocks noChangeShapeType="1"/>
            </p:cNvSpPr>
            <p:nvPr/>
          </p:nvSpPr>
          <p:spPr bwMode="auto">
            <a:xfrm>
              <a:off x="4779" y="4065"/>
              <a:ext cx="144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9" name="Picture 24" descr="satellite"/>
          <p:cNvPicPr>
            <a:picLocks noChangeAspect="1" noChangeArrowheads="1"/>
          </p:cNvPicPr>
          <p:nvPr/>
        </p:nvPicPr>
        <p:blipFill>
          <a:blip r:embed="rId12" cstate="print"/>
          <a:srcRect l="32971" t="38705" r="32466" b="30327"/>
          <a:stretch>
            <a:fillRect/>
          </a:stretch>
        </p:blipFill>
        <p:spPr bwMode="auto">
          <a:xfrm>
            <a:off x="762000" y="1752600"/>
            <a:ext cx="293687" cy="214313"/>
          </a:xfrm>
          <a:prstGeom prst="rect">
            <a:avLst/>
          </a:prstGeom>
          <a:noFill/>
        </p:spPr>
      </p:pic>
      <p:sp>
        <p:nvSpPr>
          <p:cNvPr id="20" name="Oval 26"/>
          <p:cNvSpPr>
            <a:spLocks noChangeArrowheads="1"/>
          </p:cNvSpPr>
          <p:nvPr/>
        </p:nvSpPr>
        <p:spPr bwMode="auto">
          <a:xfrm>
            <a:off x="2695575" y="1371600"/>
            <a:ext cx="1193800" cy="6985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8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</p:bldLst>
  </p:timing>
</p:sld>
</file>

<file path=ppt/theme/theme1.xml><?xml version="1.0" encoding="utf-8"?>
<a:theme xmlns:a="http://schemas.openxmlformats.org/drawingml/2006/main" name="1_afsim_af_class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spect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12099</TotalTime>
  <Words>7550</Words>
  <Application>Microsoft Office PowerPoint</Application>
  <PresentationFormat>On-screen Show (4:3)</PresentationFormat>
  <Paragraphs>1347</Paragraphs>
  <Slides>80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9" baseType="lpstr">
      <vt:lpstr>Arial</vt:lpstr>
      <vt:lpstr>Arial Narrow</vt:lpstr>
      <vt:lpstr>Calibri</vt:lpstr>
      <vt:lpstr>Cambria Math</vt:lpstr>
      <vt:lpstr>Consolas</vt:lpstr>
      <vt:lpstr>Courier New</vt:lpstr>
      <vt:lpstr>Microsoft Sans Serif</vt:lpstr>
      <vt:lpstr>Wingdings</vt:lpstr>
      <vt:lpstr>1_afsim_af_class</vt:lpstr>
      <vt:lpstr>PowerPoint Presentation</vt:lpstr>
      <vt:lpstr>Acronyms and Definitions</vt:lpstr>
      <vt:lpstr>Introduction</vt:lpstr>
      <vt:lpstr>Problem Statement</vt:lpstr>
      <vt:lpstr>Learning Objectives</vt:lpstr>
      <vt:lpstr>Prerequisites</vt:lpstr>
      <vt:lpstr>Movers in the AFSIM Framework</vt:lpstr>
      <vt:lpstr>How Movers Move</vt:lpstr>
      <vt:lpstr>Movers</vt:lpstr>
      <vt:lpstr>Mover Exercise Extends WsfMover Class</vt:lpstr>
      <vt:lpstr>MATLAB® Ballistic Missile Physics</vt:lpstr>
      <vt:lpstr>Mover Scenario</vt:lpstr>
      <vt:lpstr>New Input Parameters</vt:lpstr>
      <vt:lpstr>New Input Parameters</vt:lpstr>
      <vt:lpstr>Getting Started (1/4)</vt:lpstr>
      <vt:lpstr>Getting Started (2/4)</vt:lpstr>
      <vt:lpstr>Getting Started (3/4)</vt:lpstr>
      <vt:lpstr>Getting Started (4/4)</vt:lpstr>
      <vt:lpstr>Classes Utilized by this Exercise</vt:lpstr>
      <vt:lpstr>Mover Exercises</vt:lpstr>
      <vt:lpstr>Exercise 1</vt:lpstr>
      <vt:lpstr>AFSIM Plugins &amp; Extensions</vt:lpstr>
      <vt:lpstr>AFSIM Plugins &amp; Extensions</vt:lpstr>
      <vt:lpstr>Extensions</vt:lpstr>
      <vt:lpstr>Mover Exercise 1 — Review 1</vt:lpstr>
      <vt:lpstr>Mover Exercise 1 — Review 1 MoverPluginRegistration.cpp</vt:lpstr>
      <vt:lpstr>Application Extensions</vt:lpstr>
      <vt:lpstr>Application Extensions</vt:lpstr>
      <vt:lpstr>Mover Exercise 1 — Review 2</vt:lpstr>
      <vt:lpstr>Mover Exercise 1 — Review 2 MoverPluginRegistration.cpp</vt:lpstr>
      <vt:lpstr>Mover Exercise 1 — Task 1</vt:lpstr>
      <vt:lpstr>Mover Exercise 1 — Task 1 Solution MoverPluginRegistration.cpp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Exercise 2</vt:lpstr>
      <vt:lpstr>Mover Exercise 2 — Review 1</vt:lpstr>
      <vt:lpstr>Mover Exercise 2 — Task 1</vt:lpstr>
      <vt:lpstr>Mover Exercise 2 — Task 1 Solution MATLABBallisticMover.cpp</vt:lpstr>
      <vt:lpstr>Mover Exercise 2 — Review 2</vt:lpstr>
      <vt:lpstr>Mover Exercise 2 – Review 3 MATLAB function InitializeMover - file InitializeMover.m</vt:lpstr>
      <vt:lpstr>Mover Exercise 2 – Review 4  MATLAB function UpdateMover - file UpdateMover.m</vt:lpstr>
      <vt:lpstr>Mover Exercise 2 — Task 2</vt:lpstr>
      <vt:lpstr>Mover Exercise 2 — Task 2 Solution MATLABBallisticMover.cpp</vt:lpstr>
      <vt:lpstr>Mover Exercise 2 — Review 5 MATLABBallisticMover.cpp</vt:lpstr>
      <vt:lpstr>Mover Exercise 2 — Review 5 MATLABBallisticMover.cpp</vt:lpstr>
      <vt:lpstr>Mover Exercise 2 — Review 6 MATLABBallisticMover.cpp</vt:lpstr>
      <vt:lpstr>Mover Exercise 2 — Task 3</vt:lpstr>
      <vt:lpstr>Mover Exercise 2 — Task 3 Solution MATLABBallisticMover.cpp</vt:lpstr>
      <vt:lpstr>Mover Exercise 2 — Review 7 MATLABBallisticMover.cpp</vt:lpstr>
      <vt:lpstr>Mover Exercise 2 — Review 8 MATLABBallisticMover.cpp</vt:lpstr>
      <vt:lpstr>Mover Exercise 2 — Review 8 MATLABBallisticMover.cpp</vt:lpstr>
      <vt:lpstr>Mover Exercise 2 — Task 4</vt:lpstr>
      <vt:lpstr>Mover Exercise 2 — Task 4 Solution MATLABBallisticMover.cpp</vt:lpstr>
      <vt:lpstr>Mover Exercise 2 — Task 5</vt:lpstr>
      <vt:lpstr>Mover Exercise 2 — Task 5 Solution MATLABBallisticMover.cpp</vt:lpstr>
      <vt:lpstr>Mover Exercise 2 — Task 6</vt:lpstr>
      <vt:lpstr>Mover Exercise 2 — Task 6 Solution MATLABBallisticMover.cpp</vt:lpstr>
      <vt:lpstr>Mover Exercise 2 — Task 7</vt:lpstr>
      <vt:lpstr>Mover Exercise 2 — Task 7 Solution MATLABBallisticMover.cpp</vt:lpstr>
      <vt:lpstr>Exercise 3</vt:lpstr>
      <vt:lpstr>Mover Exercise 3 * [optional]</vt:lpstr>
      <vt:lpstr>[optional] Mover Exercise 3* - Task 1</vt:lpstr>
      <vt:lpstr>[optional] Mover Exercise 3* - Task 2</vt:lpstr>
      <vt:lpstr>[optional] Mover Exercise 3* - Task 3</vt:lpstr>
      <vt:lpstr>[optional] Mover Exercise 3* - Task 4</vt:lpstr>
      <vt:lpstr>Testing</vt:lpstr>
      <vt:lpstr>Results</vt:lpstr>
      <vt:lpstr>PowerPoint Presentation</vt:lpstr>
    </vt:vector>
  </TitlesOfParts>
  <Company>Infoscitex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Framework for Simulation, Integration and Modeling (AFSIM) Movers Presentation</dc:title>
  <dc:creator>Miller, Lawrence</dc:creator>
  <cp:lastModifiedBy>Miller, Lawrence</cp:lastModifiedBy>
  <cp:revision>1113</cp:revision>
  <dcterms:created xsi:type="dcterms:W3CDTF">2012-03-21T14:48:14Z</dcterms:created>
  <dcterms:modified xsi:type="dcterms:W3CDTF">2022-01-05T16:43:58Z</dcterms:modified>
</cp:coreProperties>
</file>