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3"/>
  </p:notesMasterIdLst>
  <p:handoutMasterIdLst>
    <p:handoutMasterId r:id="rId154"/>
  </p:handoutMasterIdLst>
  <p:sldIdLst>
    <p:sldId id="256" r:id="rId2"/>
    <p:sldId id="312" r:id="rId3"/>
    <p:sldId id="258" r:id="rId4"/>
    <p:sldId id="259" r:id="rId5"/>
    <p:sldId id="260" r:id="rId6"/>
    <p:sldId id="316" r:id="rId7"/>
    <p:sldId id="291" r:id="rId8"/>
    <p:sldId id="587" r:id="rId9"/>
    <p:sldId id="293" r:id="rId10"/>
    <p:sldId id="292" r:id="rId11"/>
    <p:sldId id="295" r:id="rId12"/>
    <p:sldId id="319" r:id="rId13"/>
    <p:sldId id="320" r:id="rId14"/>
    <p:sldId id="321" r:id="rId15"/>
    <p:sldId id="342" r:id="rId16"/>
    <p:sldId id="322" r:id="rId17"/>
    <p:sldId id="518" r:id="rId18"/>
    <p:sldId id="520" r:id="rId19"/>
    <p:sldId id="451" r:id="rId20"/>
    <p:sldId id="521" r:id="rId21"/>
    <p:sldId id="583" r:id="rId22"/>
    <p:sldId id="584" r:id="rId23"/>
    <p:sldId id="268" r:id="rId24"/>
    <p:sldId id="310" r:id="rId25"/>
    <p:sldId id="269" r:id="rId26"/>
    <p:sldId id="462" r:id="rId27"/>
    <p:sldId id="346" r:id="rId28"/>
    <p:sldId id="348" r:id="rId29"/>
    <p:sldId id="347" r:id="rId30"/>
    <p:sldId id="461" r:id="rId31"/>
    <p:sldId id="516" r:id="rId32"/>
    <p:sldId id="377" r:id="rId33"/>
    <p:sldId id="378" r:id="rId34"/>
    <p:sldId id="380" r:id="rId35"/>
    <p:sldId id="542" r:id="rId36"/>
    <p:sldId id="543" r:id="rId37"/>
    <p:sldId id="381" r:id="rId38"/>
    <p:sldId id="382" r:id="rId39"/>
    <p:sldId id="383" r:id="rId40"/>
    <p:sldId id="384" r:id="rId41"/>
    <p:sldId id="458" r:id="rId42"/>
    <p:sldId id="422" r:id="rId43"/>
    <p:sldId id="393" r:id="rId44"/>
    <p:sldId id="394" r:id="rId45"/>
    <p:sldId id="463" r:id="rId46"/>
    <p:sldId id="464" r:id="rId47"/>
    <p:sldId id="385" r:id="rId48"/>
    <p:sldId id="386" r:id="rId49"/>
    <p:sldId id="387" r:id="rId50"/>
    <p:sldId id="388" r:id="rId51"/>
    <p:sldId id="455" r:id="rId52"/>
    <p:sldId id="465" r:id="rId53"/>
    <p:sldId id="468" r:id="rId54"/>
    <p:sldId id="469" r:id="rId55"/>
    <p:sldId id="470" r:id="rId56"/>
    <p:sldId id="491" r:id="rId57"/>
    <p:sldId id="471" r:id="rId58"/>
    <p:sldId id="472" r:id="rId59"/>
    <p:sldId id="473" r:id="rId60"/>
    <p:sldId id="474" r:id="rId61"/>
    <p:sldId id="475" r:id="rId62"/>
    <p:sldId id="476" r:id="rId63"/>
    <p:sldId id="477" r:id="rId64"/>
    <p:sldId id="478" r:id="rId65"/>
    <p:sldId id="479" r:id="rId66"/>
    <p:sldId id="480" r:id="rId67"/>
    <p:sldId id="481" r:id="rId68"/>
    <p:sldId id="482" r:id="rId69"/>
    <p:sldId id="483" r:id="rId70"/>
    <p:sldId id="484" r:id="rId71"/>
    <p:sldId id="485" r:id="rId72"/>
    <p:sldId id="486" r:id="rId73"/>
    <p:sldId id="487" r:id="rId74"/>
    <p:sldId id="488" r:id="rId75"/>
    <p:sldId id="489" r:id="rId76"/>
    <p:sldId id="517" r:id="rId77"/>
    <p:sldId id="544" r:id="rId78"/>
    <p:sldId id="271" r:id="rId79"/>
    <p:sldId id="424" r:id="rId80"/>
    <p:sldId id="578" r:id="rId81"/>
    <p:sldId id="579" r:id="rId82"/>
    <p:sldId id="582" r:id="rId83"/>
    <p:sldId id="426" r:id="rId84"/>
    <p:sldId id="427" r:id="rId85"/>
    <p:sldId id="441" r:id="rId86"/>
    <p:sldId id="442" r:id="rId87"/>
    <p:sldId id="545" r:id="rId88"/>
    <p:sldId id="443" r:id="rId89"/>
    <p:sldId id="444" r:id="rId90"/>
    <p:sldId id="446" r:id="rId91"/>
    <p:sldId id="272" r:id="rId92"/>
    <p:sldId id="524" r:id="rId93"/>
    <p:sldId id="523" r:id="rId94"/>
    <p:sldId id="546" r:id="rId95"/>
    <p:sldId id="525" r:id="rId96"/>
    <p:sldId id="526" r:id="rId97"/>
    <p:sldId id="273" r:id="rId98"/>
    <p:sldId id="555" r:id="rId99"/>
    <p:sldId id="527" r:id="rId100"/>
    <p:sldId id="530" r:id="rId101"/>
    <p:sldId id="528" r:id="rId102"/>
    <p:sldId id="529" r:id="rId103"/>
    <p:sldId id="428" r:id="rId104"/>
    <p:sldId id="553" r:id="rId105"/>
    <p:sldId id="429" r:id="rId106"/>
    <p:sldId id="557" r:id="rId107"/>
    <p:sldId id="556" r:id="rId108"/>
    <p:sldId id="558" r:id="rId109"/>
    <p:sldId id="436" r:id="rId110"/>
    <p:sldId id="437" r:id="rId111"/>
    <p:sldId id="434" r:id="rId112"/>
    <p:sldId id="435" r:id="rId113"/>
    <p:sldId id="492" r:id="rId114"/>
    <p:sldId id="493" r:id="rId115"/>
    <p:sldId id="580" r:id="rId116"/>
    <p:sldId id="576" r:id="rId117"/>
    <p:sldId id="581" r:id="rId118"/>
    <p:sldId id="448" r:id="rId119"/>
    <p:sldId id="296" r:id="rId120"/>
    <p:sldId id="311" r:id="rId121"/>
    <p:sldId id="494" r:id="rId122"/>
    <p:sldId id="495" r:id="rId123"/>
    <p:sldId id="274" r:id="rId124"/>
    <p:sldId id="323" r:id="rId125"/>
    <p:sldId id="497" r:id="rId126"/>
    <p:sldId id="498" r:id="rId127"/>
    <p:sldId id="496" r:id="rId128"/>
    <p:sldId id="506" r:id="rId129"/>
    <p:sldId id="500" r:id="rId130"/>
    <p:sldId id="501" r:id="rId131"/>
    <p:sldId id="502" r:id="rId132"/>
    <p:sldId id="510" r:id="rId133"/>
    <p:sldId id="504" r:id="rId134"/>
    <p:sldId id="534" r:id="rId135"/>
    <p:sldId id="531" r:id="rId136"/>
    <p:sldId id="532" r:id="rId137"/>
    <p:sldId id="511" r:id="rId138"/>
    <p:sldId id="537" r:id="rId139"/>
    <p:sldId id="538" r:id="rId140"/>
    <p:sldId id="513" r:id="rId141"/>
    <p:sldId id="514" r:id="rId142"/>
    <p:sldId id="508" r:id="rId143"/>
    <p:sldId id="539" r:id="rId144"/>
    <p:sldId id="541" r:id="rId145"/>
    <p:sldId id="505" r:id="rId146"/>
    <p:sldId id="279" r:id="rId147"/>
    <p:sldId id="280" r:id="rId148"/>
    <p:sldId id="343" r:id="rId149"/>
    <p:sldId id="585" r:id="rId150"/>
    <p:sldId id="586" r:id="rId151"/>
    <p:sldId id="281" r:id="rId152"/>
  </p:sldIdLst>
  <p:sldSz cx="9144000" cy="6858000" type="screen4x3"/>
  <p:notesSz cx="69977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3399FF"/>
    <a:srgbClr val="9999FF"/>
    <a:srgbClr val="CC00FF"/>
    <a:srgbClr val="CDCDFF"/>
    <a:srgbClr val="87B8D3"/>
    <a:srgbClr val="AACDE0"/>
    <a:srgbClr val="DDDDDD"/>
    <a:srgbClr val="006600"/>
    <a:srgbClr val="643C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91329" autoAdjust="0"/>
  </p:normalViewPr>
  <p:slideViewPr>
    <p:cSldViewPr>
      <p:cViewPr varScale="1">
        <p:scale>
          <a:sx n="146" d="100"/>
          <a:sy n="146" d="100"/>
        </p:scale>
        <p:origin x="208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4"/>
    </p:cViewPr>
  </p:sorterViewPr>
  <p:notesViewPr>
    <p:cSldViewPr>
      <p:cViewPr varScale="1">
        <p:scale>
          <a:sx n="70" d="100"/>
          <a:sy n="70" d="100"/>
        </p:scale>
        <p:origin x="-3019" y="-67"/>
      </p:cViewPr>
      <p:guideLst>
        <p:guide orient="horz" pos="2924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5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55" Type="http://schemas.openxmlformats.org/officeDocument/2006/relationships/presProps" Target="pres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5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51" Type="http://schemas.openxmlformats.org/officeDocument/2006/relationships/slide" Target="slides/slide150.xml"/><Relationship Id="rId15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63988" y="0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FFFD8-DC09-4547-9D7D-40674485815A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63988" y="8818563"/>
            <a:ext cx="3032125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2991A-AE45-4A57-ACE3-48C693850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8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3744" y="0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9770" y="4409758"/>
            <a:ext cx="5598160" cy="4177665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3744" y="8817904"/>
            <a:ext cx="3032337" cy="464185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3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453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/>
              <a:t>The </a:t>
            </a:r>
            <a:r>
              <a:rPr lang="en-US" sz="1200" dirty="0" err="1"/>
              <a:t>WsfScenario</a:t>
            </a:r>
            <a:r>
              <a:rPr lang="en-US" sz="1200" b="0" dirty="0"/>
              <a:t> constructor calls </a:t>
            </a:r>
            <a:r>
              <a:rPr lang="en-US" sz="1200" dirty="0" err="1"/>
              <a:t>WsfApplication</a:t>
            </a:r>
            <a:r>
              <a:rPr lang="en-US" sz="1200" b="0" dirty="0"/>
              <a:t>::</a:t>
            </a:r>
            <a:r>
              <a:rPr lang="en-US" sz="1200" dirty="0" err="1"/>
              <a:t>ScenarioCreated</a:t>
            </a:r>
            <a:r>
              <a:rPr lang="en-US" sz="1200" b="0" dirty="0"/>
              <a:t>, which then calls </a:t>
            </a:r>
            <a:r>
              <a:rPr lang="en-US" sz="1200" dirty="0" err="1"/>
              <a:t>WsfApplicationExtension</a:t>
            </a:r>
            <a:r>
              <a:rPr lang="en-US" sz="1200" b="0" dirty="0"/>
              <a:t>::</a:t>
            </a:r>
            <a:r>
              <a:rPr lang="en-US" sz="1200" dirty="0" err="1"/>
              <a:t>ScenarioCreated</a:t>
            </a:r>
            <a:r>
              <a:rPr lang="en-US" sz="1200" b="0" dirty="0"/>
              <a:t> for each of the application extensions registered with AFSIM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793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13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33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1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6902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0437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ShieldTypes</a:t>
            </a:r>
            <a:r>
              <a:rPr lang="en-US" dirty="0"/>
              <a:t>’ </a:t>
            </a:r>
            <a:r>
              <a:rPr lang="en-US" dirty="0" err="1"/>
              <a:t>ShieldComponentFactory</a:t>
            </a:r>
            <a:r>
              <a:rPr lang="en-US" baseline="0" dirty="0"/>
              <a:t>::</a:t>
            </a:r>
            <a:r>
              <a:rPr lang="en-US" baseline="0" dirty="0" err="1"/>
              <a:t>ProcessAddOrEditCommand</a:t>
            </a:r>
            <a:r>
              <a:rPr lang="en-US" baseline="0" dirty="0"/>
              <a:t> method invokes the </a:t>
            </a:r>
            <a:r>
              <a:rPr lang="en-US" baseline="0" dirty="0" err="1"/>
              <a:t>ShieldTypes</a:t>
            </a:r>
            <a:r>
              <a:rPr lang="en-US" baseline="0" dirty="0"/>
              <a:t> </a:t>
            </a:r>
            <a:r>
              <a:rPr lang="en-US" baseline="0" dirty="0" err="1"/>
              <a:t>types.LoadUnnamedComponentWithoutEdit</a:t>
            </a:r>
            <a:r>
              <a:rPr lang="en-US" baseline="0" dirty="0"/>
              <a:t> method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17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3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66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38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568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480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071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005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94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04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6621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66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281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7195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49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657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585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6473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13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033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8103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“enterprise” </a:t>
            </a:r>
            <a:r>
              <a:rPr lang="en-US" dirty="0" err="1"/>
              <a:t>WsfPlatform</a:t>
            </a:r>
            <a:r>
              <a:rPr lang="en-US" dirty="0"/>
              <a:t> is a </a:t>
            </a:r>
            <a:r>
              <a:rPr lang="en-US" dirty="0" err="1"/>
              <a:t>WsfPlatformComponentList</a:t>
            </a:r>
            <a:r>
              <a:rPr lang="en-US" dirty="0"/>
              <a:t> (it inherits </a:t>
            </a:r>
            <a:r>
              <a:rPr lang="en-US" dirty="0" err="1"/>
              <a:t>WsfPlatformComponentList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</a:t>
            </a:r>
            <a:r>
              <a:rPr lang="en-US" baseline="0" dirty="0"/>
              <a:t> “enterprise” component list contains a mover component, a shields component, a </a:t>
            </a:r>
            <a:r>
              <a:rPr lang="en-US" baseline="0" dirty="0" err="1"/>
              <a:t>latinum</a:t>
            </a:r>
            <a:r>
              <a:rPr lang="en-US" baseline="0" dirty="0"/>
              <a:t> component, a sensor component, etc.</a:t>
            </a:r>
          </a:p>
          <a:p>
            <a:endParaRPr lang="en-US" baseline="0" dirty="0"/>
          </a:p>
          <a:p>
            <a:r>
              <a:rPr lang="en-US" baseline="0" dirty="0"/>
              <a:t>The “</a:t>
            </a:r>
            <a:r>
              <a:rPr lang="en-US" baseline="0" dirty="0" err="1"/>
              <a:t>all_seeing</a:t>
            </a:r>
            <a:r>
              <a:rPr lang="en-US" baseline="0" dirty="0"/>
              <a:t>” sensor contains a </a:t>
            </a:r>
            <a:r>
              <a:rPr lang="en-US" baseline="0" dirty="0" err="1"/>
              <a:t>CyberSensorEffect</a:t>
            </a:r>
            <a:r>
              <a:rPr lang="en-US" baseline="0" dirty="0"/>
              <a:t> sensor component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01696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70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63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21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630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4799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7528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30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572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</a:t>
            </a:r>
            <a:r>
              <a:rPr lang="en-US" baseline="0" dirty="0"/>
              <a:t> are s</a:t>
            </a:r>
            <a:r>
              <a:rPr lang="en-US" dirty="0"/>
              <a:t>tatic</a:t>
            </a:r>
            <a:r>
              <a:rPr lang="en-US" baseline="0" dirty="0"/>
              <a:t> methods</a:t>
            </a:r>
          </a:p>
          <a:p>
            <a:endParaRPr lang="en-US" baseline="0" dirty="0"/>
          </a:p>
          <a:p>
            <a:r>
              <a:rPr lang="en-US" baseline="0" dirty="0"/>
              <a:t>Note:  </a:t>
            </a:r>
            <a:r>
              <a:rPr lang="en-US" baseline="0" dirty="0" err="1"/>
              <a:t>CyberSensorEffect</a:t>
            </a:r>
            <a:r>
              <a:rPr lang="en-US" baseline="0" dirty="0"/>
              <a:t>::</a:t>
            </a:r>
            <a:r>
              <a:rPr lang="en-US" baseline="0" dirty="0" err="1"/>
              <a:t>QueryInterface</a:t>
            </a:r>
            <a:r>
              <a:rPr lang="en-US" baseline="0" dirty="0"/>
              <a:t> is not actually ever invoked during the execution of the simulation by mission, as </a:t>
            </a:r>
            <a:r>
              <a:rPr lang="en-US" baseline="0" dirty="0" err="1"/>
              <a:t>FindByRole</a:t>
            </a:r>
            <a:r>
              <a:rPr lang="en-US" baseline="0" dirty="0"/>
              <a:t> is never executed on the sensor’s component list after the </a:t>
            </a:r>
            <a:r>
              <a:rPr lang="en-US" baseline="0" dirty="0" err="1"/>
              <a:t>CyberSensorEffect</a:t>
            </a:r>
            <a:r>
              <a:rPr lang="en-US" baseline="0" dirty="0"/>
              <a:t> object has been created and added as a component to the sensor.</a:t>
            </a:r>
          </a:p>
          <a:p>
            <a:endParaRPr lang="en-US" baseline="0" dirty="0"/>
          </a:p>
          <a:p>
            <a:r>
              <a:rPr lang="en-US" baseline="0" dirty="0" err="1"/>
              <a:t>CyberSensorEffect’s</a:t>
            </a:r>
            <a:r>
              <a:rPr lang="en-US" baseline="0" dirty="0"/>
              <a:t> job is to provide a </a:t>
            </a:r>
            <a:r>
              <a:rPr lang="en-US" baseline="0" dirty="0" err="1"/>
              <a:t>TrackerAllowTracking</a:t>
            </a:r>
            <a:r>
              <a:rPr lang="en-US" baseline="0" dirty="0"/>
              <a:t> method that will return false when the </a:t>
            </a:r>
            <a:r>
              <a:rPr lang="en-US" baseline="0" dirty="0" err="1"/>
              <a:t>Ferengi</a:t>
            </a:r>
            <a:r>
              <a:rPr lang="en-US" baseline="0" dirty="0"/>
              <a:t> ship is taking advantage of the exploit in order to allow them to steal the </a:t>
            </a:r>
            <a:r>
              <a:rPr lang="en-US" baseline="0" dirty="0" err="1"/>
              <a:t>Latinum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652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Static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9118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6606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4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2648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LatinumComponent</a:t>
            </a:r>
            <a:r>
              <a:rPr lang="en-US" dirty="0"/>
              <a:t>;</a:t>
            </a:r>
            <a:r>
              <a:rPr lang="en-US" baseline="0" dirty="0"/>
              <a:t> </a:t>
            </a:r>
            <a:r>
              <a:rPr lang="en-US" baseline="0" dirty="0" err="1"/>
              <a:t>CyberSensorEffect</a:t>
            </a:r>
            <a:r>
              <a:rPr lang="en-US" baseline="0" dirty="0"/>
              <a:t> </a:t>
            </a:r>
            <a:r>
              <a:rPr lang="en-US" baseline="0" dirty="0" err="1"/>
              <a:t>ProcessInput</a:t>
            </a:r>
            <a:r>
              <a:rPr lang="en-US" baseline="0" dirty="0"/>
              <a:t> function calls </a:t>
            </a:r>
            <a:r>
              <a:rPr lang="en-US" baseline="0" dirty="0" err="1"/>
              <a:t>FindOrCreate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7927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LatinumComponent</a:t>
            </a:r>
            <a:r>
              <a:rPr lang="en-US" dirty="0"/>
              <a:t>;</a:t>
            </a:r>
            <a:r>
              <a:rPr lang="en-US" baseline="0" dirty="0"/>
              <a:t> </a:t>
            </a:r>
            <a:r>
              <a:rPr lang="en-US" baseline="0" dirty="0" err="1"/>
              <a:t>CyberSensorEffect</a:t>
            </a:r>
            <a:r>
              <a:rPr lang="en-US" baseline="0" dirty="0"/>
              <a:t> </a:t>
            </a:r>
            <a:r>
              <a:rPr lang="en-US" baseline="0" dirty="0" err="1"/>
              <a:t>ProcessInput</a:t>
            </a:r>
            <a:r>
              <a:rPr lang="en-US" baseline="0" dirty="0"/>
              <a:t> function calls </a:t>
            </a:r>
            <a:r>
              <a:rPr lang="en-US" baseline="0" dirty="0" err="1"/>
              <a:t>FindOrCreate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4172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LatinumComponent</a:t>
            </a:r>
            <a:r>
              <a:rPr lang="en-US" dirty="0"/>
              <a:t>;</a:t>
            </a:r>
            <a:r>
              <a:rPr lang="en-US" baseline="0" dirty="0"/>
              <a:t> </a:t>
            </a:r>
            <a:r>
              <a:rPr lang="en-US" baseline="0" dirty="0" err="1"/>
              <a:t>CyberSensorEffect</a:t>
            </a:r>
            <a:r>
              <a:rPr lang="en-US" baseline="0" dirty="0"/>
              <a:t> </a:t>
            </a:r>
            <a:r>
              <a:rPr lang="en-US" baseline="0" dirty="0" err="1"/>
              <a:t>ProcessInput</a:t>
            </a:r>
            <a:r>
              <a:rPr lang="en-US" baseline="0" dirty="0"/>
              <a:t> function calls </a:t>
            </a:r>
            <a:r>
              <a:rPr lang="en-US" baseline="0" dirty="0" err="1"/>
              <a:t>FindOrCreate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923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LatinumComponent</a:t>
            </a:r>
            <a:r>
              <a:rPr lang="en-US" dirty="0"/>
              <a:t>;</a:t>
            </a:r>
            <a:r>
              <a:rPr lang="en-US" baseline="0" dirty="0"/>
              <a:t> </a:t>
            </a:r>
            <a:r>
              <a:rPr lang="en-US" baseline="0" dirty="0" err="1"/>
              <a:t>CyberSensorEffect</a:t>
            </a:r>
            <a:r>
              <a:rPr lang="en-US" baseline="0" dirty="0"/>
              <a:t> </a:t>
            </a:r>
            <a:r>
              <a:rPr lang="en-US" baseline="0" dirty="0" err="1"/>
              <a:t>ProcessInput</a:t>
            </a:r>
            <a:r>
              <a:rPr lang="en-US" baseline="0" dirty="0"/>
              <a:t> function calls </a:t>
            </a:r>
            <a:r>
              <a:rPr lang="en-US" baseline="0" dirty="0" err="1"/>
              <a:t>FindOrCreate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6607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0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39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Integrity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Service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229465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12703784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6902476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240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63038" y="1219200"/>
            <a:ext cx="8962" cy="518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553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7280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135817"/>
            <a:ext cx="1495896" cy="758867"/>
          </a:xfrm>
          <a:prstGeom prst="rect">
            <a:avLst/>
          </a:prstGeom>
        </p:spPr>
      </p:pic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-123771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</a:p>
        </p:txBody>
      </p:sp>
    </p:spTree>
    <p:extLst>
      <p:ext uri="{BB962C8B-B14F-4D97-AF65-F5344CB8AC3E}">
        <p14:creationId xmlns:p14="http://schemas.microsoft.com/office/powerpoint/2010/main" val="166377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../Web/labs/observer_lab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160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AFSIM Developer Training</a:t>
            </a:r>
          </a:p>
          <a:p>
            <a:r>
              <a:rPr lang="en-US" sz="2800" dirty="0"/>
              <a:t>7</a:t>
            </a:r>
            <a:r>
              <a:rPr lang="en-US" sz="2800" smtClean="0"/>
              <a:t> </a:t>
            </a:r>
            <a:r>
              <a:rPr lang="en-US" sz="2800" dirty="0"/>
              <a:t>–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/>
              <a:t>AFRL/RQQD</a:t>
            </a:r>
          </a:p>
        </p:txBody>
      </p:sp>
    </p:spTree>
    <p:extLst>
      <p:ext uri="{BB962C8B-B14F-4D97-AF65-F5344CB8AC3E}">
        <p14:creationId xmlns:p14="http://schemas.microsoft.com/office/powerpoint/2010/main" val="2653754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Factories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3"/>
            <a:ext cx="84582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Most New Component Types Will Implement an Associated Component Factory</a:t>
            </a:r>
          </a:p>
          <a:p>
            <a:pPr lvl="1"/>
            <a:r>
              <a:rPr lang="en-US" b="0" dirty="0"/>
              <a:t>The Component Factory will create new components based upon their types</a:t>
            </a:r>
          </a:p>
          <a:p>
            <a:r>
              <a:rPr lang="en-US" b="0" dirty="0"/>
              <a:t>Four Main Types of Component Factories:</a:t>
            </a:r>
          </a:p>
          <a:p>
            <a:pPr lvl="1"/>
            <a:r>
              <a:rPr lang="en-US" b="0" dirty="0"/>
              <a:t>Named / Editable</a:t>
            </a:r>
          </a:p>
          <a:p>
            <a:pPr lvl="2"/>
            <a:r>
              <a:rPr lang="en-US" b="0" dirty="0"/>
              <a:t>Ex. Processor, Sensor, </a:t>
            </a:r>
            <a:r>
              <a:rPr lang="en-US" b="0" dirty="0" err="1"/>
              <a:t>Comm</a:t>
            </a:r>
            <a:endParaRPr lang="en-US" b="0" dirty="0"/>
          </a:p>
          <a:p>
            <a:pPr lvl="1"/>
            <a:r>
              <a:rPr lang="en-US" b="0" dirty="0"/>
              <a:t>Un-Named / Editable</a:t>
            </a:r>
          </a:p>
          <a:p>
            <a:pPr lvl="2"/>
            <a:r>
              <a:rPr lang="en-US" b="0" dirty="0"/>
              <a:t>Ex. Mover</a:t>
            </a:r>
          </a:p>
          <a:p>
            <a:pPr lvl="1"/>
            <a:r>
              <a:rPr lang="en-US" b="0" dirty="0"/>
              <a:t>Named / Un-Editable</a:t>
            </a:r>
          </a:p>
          <a:p>
            <a:pPr lvl="2"/>
            <a:r>
              <a:rPr lang="en-US" b="0" dirty="0"/>
              <a:t>Allowed; perhaps not needed</a:t>
            </a:r>
          </a:p>
          <a:p>
            <a:pPr lvl="1"/>
            <a:r>
              <a:rPr lang="en-US" b="0" dirty="0"/>
              <a:t>Un-Named / Un-Editable</a:t>
            </a:r>
          </a:p>
          <a:p>
            <a:pPr lvl="2"/>
            <a:r>
              <a:rPr lang="en-US" b="0" dirty="0"/>
              <a:t>Ex. Signature, Intersection Mesh</a:t>
            </a:r>
          </a:p>
          <a:p>
            <a:pPr lvl="2"/>
            <a:r>
              <a:rPr lang="en-US" b="0" dirty="0"/>
              <a:t>Note that for platform components, these are defined outside platform definitions and referenced by type only on the platform</a:t>
            </a:r>
          </a:p>
          <a:p>
            <a:r>
              <a:rPr lang="en-US" b="0" dirty="0"/>
              <a:t>See </a:t>
            </a:r>
            <a:r>
              <a:rPr lang="en-US" dirty="0" err="1"/>
              <a:t>ComponentFactory</a:t>
            </a:r>
            <a:r>
              <a:rPr lang="en-US" b="0" dirty="0"/>
              <a:t> and </a:t>
            </a:r>
            <a:r>
              <a:rPr lang="en-US" dirty="0" err="1"/>
              <a:t>aScenario.RegisterComponentFactory</a:t>
            </a:r>
            <a:r>
              <a:rPr lang="en-US" b="0" dirty="0"/>
              <a:t> Implementations for Some of the Above Types</a:t>
            </a:r>
          </a:p>
        </p:txBody>
      </p:sp>
    </p:spTree>
    <p:extLst>
      <p:ext uri="{BB962C8B-B14F-4D97-AF65-F5344CB8AC3E}">
        <p14:creationId xmlns:p14="http://schemas.microsoft.com/office/powerpoint/2010/main" val="188115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Task </a:t>
            </a:r>
            <a:r>
              <a:rPr lang="en-US" dirty="0" smtClean="0"/>
              <a:t>4</a:t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LatinumComponent.cpp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5" y="1400174"/>
            <a:ext cx="8629651" cy="4736307"/>
          </a:xfrm>
        </p:spPr>
        <p:txBody>
          <a:bodyPr>
            <a:normAutofit/>
          </a:bodyPr>
          <a:lstStyle/>
          <a:p>
            <a:r>
              <a:rPr lang="en-US" b="0" dirty="0"/>
              <a:t>Complete </a:t>
            </a:r>
            <a:r>
              <a:rPr lang="en-US" dirty="0" err="1"/>
              <a:t>LatinumComponent</a:t>
            </a:r>
            <a:r>
              <a:rPr lang="en-US" dirty="0"/>
              <a:t>::</a:t>
            </a:r>
            <a:r>
              <a:rPr lang="en-US" dirty="0" err="1"/>
              <a:t>GetComponentRoles</a:t>
            </a:r>
            <a:endParaRPr lang="en-US" dirty="0"/>
          </a:p>
          <a:p>
            <a:pPr lvl="1"/>
            <a:r>
              <a:rPr lang="en-US" b="0" dirty="0"/>
              <a:t>Define the set of roles as a static array of </a:t>
            </a:r>
            <a:r>
              <a:rPr lang="en-US" dirty="0"/>
              <a:t>int</a:t>
            </a:r>
            <a:r>
              <a:rPr lang="en-US" b="0" dirty="0"/>
              <a:t>.</a:t>
            </a:r>
          </a:p>
          <a:p>
            <a:pPr lvl="1"/>
            <a:r>
              <a:rPr lang="en-US" b="0" dirty="0"/>
              <a:t>Initialize this array to consist of:</a:t>
            </a:r>
          </a:p>
          <a:p>
            <a:pPr lvl="2"/>
            <a:r>
              <a:rPr lang="en-US" b="0" dirty="0"/>
              <a:t>'this' component role (</a:t>
            </a:r>
            <a:r>
              <a:rPr lang="en-US" dirty="0" err="1"/>
              <a:t>cWSF_COMPONENT_LATINUM</a:t>
            </a:r>
            <a:r>
              <a:rPr lang="en-US" b="0" dirty="0"/>
              <a:t>),</a:t>
            </a:r>
          </a:p>
          <a:p>
            <a:pPr lvl="2"/>
            <a:r>
              <a:rPr lang="en-US" b="0" dirty="0"/>
              <a:t>and the null component (</a:t>
            </a:r>
            <a:r>
              <a:rPr lang="en-US" dirty="0" err="1"/>
              <a:t>cWSF_COMPONENT_NULL</a:t>
            </a:r>
            <a:r>
              <a:rPr lang="en-US" b="0" dirty="0"/>
              <a:t>)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5806132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8632" y="2593180"/>
            <a:ext cx="6236494" cy="500063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Ins="0"/>
          <a:lstStyle/>
          <a:p>
            <a:r>
              <a:rPr lang="en-US" sz="2500" dirty="0"/>
              <a:t>Component Exercise 2 — Task 4 Solution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LatinumComponent.cpp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642" y="1573041"/>
            <a:ext cx="612933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LatinumComponent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GetComponentRoles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2 TASK 4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Define the set of roles as a static array of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Initialize this array to consist of 'this' component role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(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cWSF_COMPONENT_LATINUM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), and the null component (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cWSF_COMPONENT_NULL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).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static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roles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[] = {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  <a:cs typeface="Arial" pitchFamily="34" charset="0"/>
              </a:rPr>
              <a:t>cWSF_COMPONENT_LATINUM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,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                            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  <a:cs typeface="Arial" pitchFamily="34" charset="0"/>
              </a:rPr>
              <a:t>cWSF_COMPONENT_NULL</a:t>
            </a:r>
            <a:endParaRPr lang="en-US" sz="1100" b="1" dirty="0">
              <a:solidFill>
                <a:srgbClr val="D20000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                           };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roles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192984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Task </a:t>
            </a:r>
            <a:r>
              <a:rPr lang="en-US" dirty="0" smtClean="0"/>
              <a:t>5</a:t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LatinumComponent.cpp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1898" y="1400174"/>
            <a:ext cx="8704440" cy="4736307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QueryInterface</a:t>
            </a:r>
            <a:r>
              <a:rPr lang="en-US" b="0" dirty="0"/>
              <a:t> should return a pointer to the current object (i.e., this), which is of the type specified in the parameter </a:t>
            </a:r>
            <a:r>
              <a:rPr lang="en-US" dirty="0" err="1" smtClean="0"/>
              <a:t>aRole</a:t>
            </a:r>
            <a:r>
              <a:rPr lang="en-US" dirty="0" smtClean="0"/>
              <a:t> </a:t>
            </a:r>
            <a:r>
              <a:rPr lang="en-US" b="0" dirty="0" smtClean="0"/>
              <a:t>(this may have to be cast to the correct type before returning it), or </a:t>
            </a:r>
            <a:r>
              <a:rPr lang="en-US" b="0" dirty="0" err="1" smtClean="0"/>
              <a:t>nullptr</a:t>
            </a:r>
            <a:r>
              <a:rPr lang="en-US" b="0" dirty="0" smtClean="0"/>
              <a:t> if the object is not any of the types supported by </a:t>
            </a:r>
            <a:r>
              <a:rPr lang="en-US" dirty="0" err="1" smtClean="0"/>
              <a:t>GetComponentRoles</a:t>
            </a:r>
            <a:endParaRPr lang="en-US" dirty="0"/>
          </a:p>
          <a:p>
            <a:r>
              <a:rPr lang="en-US" dirty="0" smtClean="0"/>
              <a:t>Task </a:t>
            </a:r>
            <a:r>
              <a:rPr lang="en-US" dirty="0"/>
              <a:t>5</a:t>
            </a:r>
            <a:r>
              <a:rPr lang="en-US" b="0" dirty="0"/>
              <a:t>:  Complete </a:t>
            </a:r>
            <a:r>
              <a:rPr lang="en-US" dirty="0" err="1"/>
              <a:t>LatinumComponent</a:t>
            </a:r>
            <a:r>
              <a:rPr lang="en-US" dirty="0"/>
              <a:t>::</a:t>
            </a:r>
            <a:r>
              <a:rPr lang="en-US" dirty="0" err="1" smtClean="0"/>
              <a:t>QueryInterface</a:t>
            </a:r>
            <a:endParaRPr lang="en-US" b="0" dirty="0"/>
          </a:p>
          <a:p>
            <a:pPr lvl="1"/>
            <a:r>
              <a:rPr lang="en-US" b="0" dirty="0"/>
              <a:t>Return a properly cast pointer according to the given role </a:t>
            </a:r>
          </a:p>
          <a:p>
            <a:pPr lvl="2"/>
            <a:r>
              <a:rPr lang="en-US" b="0" dirty="0"/>
              <a:t>A role of </a:t>
            </a:r>
            <a:r>
              <a:rPr lang="en-US" dirty="0" err="1"/>
              <a:t>cWSF_COMPONENT_LATINUM</a:t>
            </a:r>
            <a:r>
              <a:rPr lang="en-US" b="0" dirty="0"/>
              <a:t> means you should return '</a:t>
            </a:r>
            <a:r>
              <a:rPr lang="en-US" dirty="0"/>
              <a:t>this</a:t>
            </a:r>
            <a:r>
              <a:rPr lang="en-US" b="0" dirty="0"/>
              <a:t>' </a:t>
            </a:r>
          </a:p>
          <a:p>
            <a:pPr lvl="2"/>
            <a:r>
              <a:rPr lang="en-US" b="0" dirty="0"/>
              <a:t>If the given role is not one supported by </a:t>
            </a:r>
            <a:r>
              <a:rPr lang="en-US" dirty="0" err="1"/>
              <a:t>GetComponentRoles</a:t>
            </a:r>
            <a:r>
              <a:rPr lang="en-US" b="0" dirty="0"/>
              <a:t>, </a:t>
            </a:r>
            <a:r>
              <a:rPr lang="en-US" b="0" dirty="0" smtClean="0"/>
              <a:t>i.e., </a:t>
            </a:r>
            <a:r>
              <a:rPr lang="en-US" b="0" dirty="0"/>
              <a:t>if it </a:t>
            </a:r>
            <a:r>
              <a:rPr lang="en-US" b="0" dirty="0" smtClean="0"/>
              <a:t>is not </a:t>
            </a:r>
            <a:r>
              <a:rPr lang="en-US" dirty="0" err="1" smtClean="0"/>
              <a:t>cWSF_COMPONENT_LATINUM</a:t>
            </a:r>
            <a:r>
              <a:rPr lang="en-US" b="0" dirty="0" smtClean="0"/>
              <a:t>, return </a:t>
            </a:r>
            <a:r>
              <a:rPr lang="en-US" b="0" dirty="0"/>
              <a:t>zero (</a:t>
            </a:r>
            <a:r>
              <a:rPr lang="en-US" b="0" dirty="0" err="1"/>
              <a:t>nullptr</a:t>
            </a:r>
            <a:r>
              <a:rPr lang="en-US" b="0" dirty="0"/>
              <a:t>).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41869891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8632" y="2736056"/>
            <a:ext cx="5752898" cy="849982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Ins="0"/>
          <a:lstStyle/>
          <a:p>
            <a:r>
              <a:rPr lang="en-US" sz="2500" dirty="0"/>
              <a:t>Component Exercise 2 — Task 5 Solution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LatinumComponent.cpp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642" y="1573041"/>
            <a:ext cx="6129333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  <a:cs typeface="Arial" pitchFamily="34" charset="0"/>
              </a:rPr>
              <a:t>// virtual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void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LatinumComponent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QueryInterface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</a:t>
            </a:r>
            <a:r>
              <a:rPr lang="en-US" sz="1100" b="1" dirty="0" err="1">
                <a:latin typeface="Consolas" panose="020B0609020204030204" pitchFamily="49" charset="0"/>
                <a:cs typeface="Arial" pitchFamily="34" charset="0"/>
              </a:rPr>
              <a:t>int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aRole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// EXERCISE 2 TASK 5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Return a properly cast pointer according to the given role.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If the given role is not one supported by </a:t>
            </a:r>
            <a:r>
              <a:rPr lang="en-US" sz="1100" b="1" dirty="0" err="1" smtClean="0">
                <a:solidFill>
                  <a:srgbClr val="008000"/>
                </a:solidFill>
                <a:latin typeface="Consolas" panose="020B0609020204030204" pitchFamily="49" charset="0"/>
              </a:rPr>
              <a:t>GetComponentRoles</a:t>
            </a:r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(or if it is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cWSF_COMPONENT_NULL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), return zero.</a:t>
            </a:r>
            <a:endParaRPr lang="en-US" sz="1100" b="1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if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  <a:cs typeface="Arial" pitchFamily="34" charset="0"/>
              </a:rPr>
              <a:t>aRole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==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  <a:cs typeface="Arial" pitchFamily="34" charset="0"/>
              </a:rPr>
              <a:t>cWSF_COMPONENT_LATINUM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) 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{  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      return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this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;   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}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   return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nullptr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;  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2742410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QueryInterface</a:t>
            </a:r>
            <a:r>
              <a:rPr lang="en-US" dirty="0"/>
              <a:t> Usage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72029"/>
            <a:ext cx="8229600" cy="5307352"/>
          </a:xfrm>
        </p:spPr>
        <p:txBody>
          <a:bodyPr>
            <a:normAutofit/>
          </a:bodyPr>
          <a:lstStyle/>
          <a:p>
            <a:r>
              <a:rPr lang="en-US" dirty="0" err="1"/>
              <a:t>LatinumComponent</a:t>
            </a:r>
            <a:r>
              <a:rPr lang="en-US" b="0" dirty="0"/>
              <a:t>::</a:t>
            </a:r>
            <a:r>
              <a:rPr lang="en-US" dirty="0" err="1"/>
              <a:t>QueryInterface</a:t>
            </a:r>
            <a:r>
              <a:rPr lang="en-US" b="0" dirty="0"/>
              <a:t> is invoked multiple times throughout the execution of the simulation</a:t>
            </a:r>
          </a:p>
          <a:p>
            <a:pPr lvl="1"/>
            <a:r>
              <a:rPr lang="en-US" b="0" dirty="0"/>
              <a:t>Once the </a:t>
            </a:r>
            <a:r>
              <a:rPr lang="en-US" dirty="0" err="1"/>
              <a:t>LatinumComponent</a:t>
            </a:r>
            <a:r>
              <a:rPr lang="en-US" b="0" dirty="0"/>
              <a:t> has been created and added to the “enterprise” platform, any attempt to find a platform component will scan the platform’s component list, </a:t>
            </a:r>
          </a:p>
          <a:p>
            <a:pPr lvl="2"/>
            <a:r>
              <a:rPr lang="en-US" b="0" dirty="0"/>
              <a:t>This invokes </a:t>
            </a:r>
            <a:r>
              <a:rPr lang="en-US" dirty="0" err="1"/>
              <a:t>QueryInterface</a:t>
            </a:r>
            <a:r>
              <a:rPr lang="en-US" b="0" dirty="0"/>
              <a:t> on each component (including on the </a:t>
            </a:r>
            <a:r>
              <a:rPr lang="en-US" dirty="0" err="1"/>
              <a:t>LatinumComponent</a:t>
            </a:r>
            <a:r>
              <a:rPr lang="en-US" b="0" dirty="0"/>
              <a:t>) in the list to see if it is the one being searched for</a:t>
            </a:r>
          </a:p>
          <a:p>
            <a:pPr lvl="2"/>
            <a:r>
              <a:rPr lang="en-US" b="0" dirty="0"/>
              <a:t>This occurs when </a:t>
            </a:r>
            <a:r>
              <a:rPr lang="en-US" dirty="0" err="1"/>
              <a:t>ProcessInput</a:t>
            </a:r>
            <a:r>
              <a:rPr lang="en-US" b="0" dirty="0"/>
              <a:t> is adding new components to the list and must first scan the list to see if there is already a component of that type</a:t>
            </a:r>
          </a:p>
          <a:p>
            <a:pPr lvl="2"/>
            <a:r>
              <a:rPr lang="en-US" b="0" dirty="0"/>
              <a:t>It also occurs when the </a:t>
            </a:r>
            <a:r>
              <a:rPr lang="en-US" dirty="0" err="1"/>
              <a:t>LatinumComponent</a:t>
            </a:r>
            <a:r>
              <a:rPr lang="en-US" b="0" dirty="0"/>
              <a:t> script method “</a:t>
            </a:r>
            <a:r>
              <a:rPr lang="en-US" dirty="0" err="1"/>
              <a:t>Latinum</a:t>
            </a:r>
            <a:r>
              <a:rPr lang="en-US" b="0" dirty="0"/>
              <a:t>” is executed, as it must find the component and return a pointer to it.</a:t>
            </a:r>
          </a:p>
        </p:txBody>
      </p:sp>
    </p:spTree>
    <p:extLst>
      <p:ext uri="{BB962C8B-B14F-4D97-AF65-F5344CB8AC3E}">
        <p14:creationId xmlns:p14="http://schemas.microsoft.com/office/powerpoint/2010/main" val="2348416624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2907" y="1873463"/>
            <a:ext cx="7924800" cy="4154984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Review 11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LatinumComponent.cpp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19107" y="1873462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=================================================================================================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Find the instance of this component attached to the specified sensor.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aParent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Review 4 (understand)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aParent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GetComponents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FindByRole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=================================================================================================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Find the instance of this component attached to the specified processor,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and create it if it doesn't exist.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FindOrCreate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aParent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Review 4 understand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aParent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aParent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200476"/>
            <a:ext cx="8915400" cy="68806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Inspect and Understand these methods from LatinumComponent.cpp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2907" y="5988923"/>
            <a:ext cx="88467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Note: if a component is in the platform’s component list, then </a:t>
            </a:r>
            <a:r>
              <a:rPr lang="en-US" sz="1600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FindByRole</a:t>
            </a:r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will lead to invocation </a:t>
            </a:r>
          </a:p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600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QueryInterface</a:t>
            </a:r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on that component</a:t>
            </a:r>
          </a:p>
        </p:txBody>
      </p:sp>
    </p:spTree>
    <p:extLst>
      <p:ext uri="{BB962C8B-B14F-4D97-AF65-F5344CB8AC3E}">
        <p14:creationId xmlns:p14="http://schemas.microsoft.com/office/powerpoint/2010/main" val="267671870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/>
          </p:cNvSpPr>
          <p:nvPr/>
        </p:nvSpPr>
        <p:spPr>
          <a:xfrm>
            <a:off x="1946237" y="1844898"/>
            <a:ext cx="262394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WsfPlatform</a:t>
            </a:r>
            <a:r>
              <a:rPr lang="en-US" sz="700" dirty="0">
                <a:solidFill>
                  <a:schemeClr val="tx1"/>
                </a:solidFill>
              </a:rPr>
              <a:t>&amp; </a:t>
            </a:r>
            <a:r>
              <a:rPr lang="en-US" sz="700" b="1" dirty="0" err="1">
                <a:solidFill>
                  <a:srgbClr val="0000CC"/>
                </a:solidFill>
              </a:rPr>
              <a:t>aParent</a:t>
            </a:r>
            <a:r>
              <a:rPr lang="en-US" sz="700" dirty="0">
                <a:solidFill>
                  <a:schemeClr val="tx1"/>
                </a:solidFill>
              </a:rPr>
              <a:t> (the enterprise)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2052741" y="2099283"/>
            <a:ext cx="2377440" cy="54864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700" dirty="0">
                <a:solidFill>
                  <a:schemeClr val="tx1"/>
                </a:solidFill>
              </a:rPr>
              <a:t>    </a:t>
            </a:r>
            <a:r>
              <a:rPr lang="en-US" sz="700" dirty="0" err="1">
                <a:solidFill>
                  <a:schemeClr val="tx1"/>
                </a:solidFill>
              </a:rPr>
              <a:t>WsfComponentList</a:t>
            </a:r>
            <a:endParaRPr lang="en-US" sz="700" b="1" dirty="0">
              <a:solidFill>
                <a:srgbClr val="0000CC"/>
              </a:solidFill>
            </a:endParaRPr>
          </a:p>
          <a:p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</a:t>
            </a:r>
            <a:r>
              <a:rPr lang="en-US" dirty="0" err="1"/>
              <a:t>LatinumComponent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using </a:t>
            </a:r>
            <a:r>
              <a:rPr lang="en-US" dirty="0" err="1"/>
              <a:t>FindOrCreate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60271" y="2964227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4" name="Rectangle 3"/>
          <p:cNvSpPr>
            <a:spLocks/>
          </p:cNvSpPr>
          <p:nvPr/>
        </p:nvSpPr>
        <p:spPr>
          <a:xfrm>
            <a:off x="205204" y="2346138"/>
            <a:ext cx="731520" cy="18288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643C14"/>
                </a:solidFill>
              </a:rPr>
              <a:t>LatinumComponent</a:t>
            </a:r>
            <a:endParaRPr lang="en-US" sz="700" b="1" dirty="0">
              <a:solidFill>
                <a:srgbClr val="643C14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5775" y="2527064"/>
            <a:ext cx="4838" cy="256032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>
            <a:spLocks/>
          </p:cNvSpPr>
          <p:nvPr/>
        </p:nvSpPr>
        <p:spPr>
          <a:xfrm>
            <a:off x="25685" y="1854044"/>
            <a:ext cx="1737360" cy="182880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A31515"/>
                </a:solidFill>
              </a:rPr>
              <a:t>LatinumComponentFactory</a:t>
            </a:r>
            <a:endParaRPr lang="en-US" sz="700" b="1" dirty="0">
              <a:solidFill>
                <a:srgbClr val="A31515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127635" y="2034842"/>
            <a:ext cx="0" cy="310896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24075" y="3150259"/>
            <a:ext cx="118872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119" y="4819183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30005" y="3585708"/>
            <a:ext cx="70814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8495" y="3383451"/>
            <a:ext cx="10759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FindOrCreate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134583" y="5036988"/>
            <a:ext cx="3639312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37185" y="3697775"/>
            <a:ext cx="6014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008080"/>
                </a:solidFill>
                <a:latin typeface="Arial" pitchFamily="34" charset="0"/>
                <a:cs typeface="Arial" pitchFamily="34" charset="0"/>
              </a:rPr>
              <a:t>Find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5" name="Arc 14"/>
          <p:cNvSpPr>
            <a:spLocks noChangeAspect="1"/>
          </p:cNvSpPr>
          <p:nvPr/>
        </p:nvSpPr>
        <p:spPr>
          <a:xfrm>
            <a:off x="721286" y="3671430"/>
            <a:ext cx="274320" cy="274320"/>
          </a:xfrm>
          <a:prstGeom prst="arc">
            <a:avLst>
              <a:gd name="adj1" fmla="val 16200000"/>
              <a:gd name="adj2" fmla="val 5583987"/>
            </a:avLst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39564" y="4302442"/>
            <a:ext cx="162736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new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LatinumComponent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7" name="Arc 16"/>
          <p:cNvSpPr>
            <a:spLocks noChangeAspect="1"/>
          </p:cNvSpPr>
          <p:nvPr/>
        </p:nvSpPr>
        <p:spPr>
          <a:xfrm>
            <a:off x="723665" y="4276097"/>
            <a:ext cx="274320" cy="274320"/>
          </a:xfrm>
          <a:prstGeom prst="arc">
            <a:avLst>
              <a:gd name="adj1" fmla="val 16200000"/>
              <a:gd name="adj2" fmla="val 5583987"/>
            </a:avLst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846768" y="4783311"/>
            <a:ext cx="187452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75258" y="4581054"/>
            <a:ext cx="117852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AddComponent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2720435" y="2775606"/>
            <a:ext cx="4838" cy="23774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96764" y="2344959"/>
            <a:ext cx="809569" cy="191193"/>
          </a:xfrm>
          <a:prstGeom prst="rect">
            <a:avLst/>
          </a:prstGeom>
          <a:solidFill>
            <a:schemeClr val="bg1"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112589" y="2354320"/>
            <a:ext cx="325821" cy="178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480450" y="2354321"/>
            <a:ext cx="325821" cy="178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113888" y="2210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848314" y="2354325"/>
            <a:ext cx="325821" cy="178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776720" y="2539126"/>
            <a:ext cx="4838" cy="26060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051895" y="3148821"/>
            <a:ext cx="1463040" cy="0"/>
          </a:xfrm>
          <a:prstGeom prst="straightConnector1">
            <a:avLst/>
          </a:prstGeom>
          <a:ln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349456" y="3148005"/>
            <a:ext cx="4663440" cy="0"/>
          </a:xfrm>
          <a:prstGeom prst="straightConnector1">
            <a:avLst/>
          </a:prstGeom>
          <a:ln>
            <a:solidFill>
              <a:srgbClr val="0000CC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52027" y="4189478"/>
            <a:ext cx="187452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76080" y="3973100"/>
            <a:ext cx="9733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FindByRole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25" name="Rectangle 24"/>
          <p:cNvSpPr>
            <a:spLocks/>
          </p:cNvSpPr>
          <p:nvPr/>
        </p:nvSpPr>
        <p:spPr>
          <a:xfrm>
            <a:off x="1051777" y="2348518"/>
            <a:ext cx="731520" cy="18288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66"/>
                </a:solidFill>
              </a:rPr>
              <a:t>LatinumComponent</a:t>
            </a:r>
            <a:endParaRPr lang="en-US" sz="700" b="1" dirty="0">
              <a:solidFill>
                <a:srgbClr val="FF00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29100" y="3735538"/>
            <a:ext cx="43540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FindByRole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invokes </a:t>
            </a:r>
            <a:r>
              <a:rPr lang="en-US" sz="16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QueryInterface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on each component in the </a:t>
            </a:r>
          </a:p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component list to see if it is of the correct type</a:t>
            </a:r>
          </a:p>
        </p:txBody>
      </p:sp>
      <p:sp>
        <p:nvSpPr>
          <p:cNvPr id="42" name="Arc 41"/>
          <p:cNvSpPr/>
          <p:nvPr/>
        </p:nvSpPr>
        <p:spPr>
          <a:xfrm rot="10800000">
            <a:off x="2268158" y="1668926"/>
            <a:ext cx="914400" cy="1787854"/>
          </a:xfrm>
          <a:prstGeom prst="arc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1674713" y="3400285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QueryInterface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44" name="Arc 43"/>
          <p:cNvSpPr/>
          <p:nvPr/>
        </p:nvSpPr>
        <p:spPr>
          <a:xfrm rot="10800000">
            <a:off x="2588722" y="1674181"/>
            <a:ext cx="264875" cy="1787854"/>
          </a:xfrm>
          <a:prstGeom prst="arc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10800000" flipH="1">
            <a:off x="2459430" y="1663673"/>
            <a:ext cx="539202" cy="1787854"/>
          </a:xfrm>
          <a:prstGeom prst="arc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4226173" y="4593711"/>
            <a:ext cx="506420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FindByRole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does not find a </a:t>
            </a:r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LatinumComponent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on </a:t>
            </a:r>
          </a:p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the platform, so </a:t>
            </a:r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FindOrCreate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creates a </a:t>
            </a:r>
          </a:p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new </a:t>
            </a:r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LatinumComponent</a:t>
            </a:r>
            <a:endParaRPr lang="en-US" sz="1600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55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2.96296E-6 L 0.26685 2.96296E-6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 animBg="1"/>
      <p:bldP spid="3" grpId="0"/>
      <p:bldP spid="4" grpId="0" animBg="1"/>
      <p:bldP spid="6" grpId="0" animBg="1"/>
      <p:bldP spid="10" grpId="0"/>
      <p:bldP spid="12" grpId="0"/>
      <p:bldP spid="14" grpId="0"/>
      <p:bldP spid="15" grpId="0" animBg="1"/>
      <p:bldP spid="16" grpId="0"/>
      <p:bldP spid="17" grpId="0" animBg="1"/>
      <p:bldP spid="21" grpId="0"/>
      <p:bldP spid="26" grpId="0" animBg="1"/>
      <p:bldP spid="28" grpId="0" animBg="1"/>
      <p:bldP spid="30" grpId="0" animBg="1"/>
      <p:bldP spid="31" grpId="0"/>
      <p:bldP spid="33" grpId="0" animBg="1"/>
      <p:bldP spid="40" grpId="0"/>
      <p:bldP spid="25" grpId="0" animBg="1"/>
      <p:bldP spid="25" grpId="1" animBg="1"/>
      <p:bldP spid="41" grpId="0"/>
      <p:bldP spid="41" grpId="1"/>
      <p:bldP spid="42" grpId="0" animBg="1"/>
      <p:bldP spid="42" grpId="1" animBg="1"/>
      <p:bldP spid="43" grpId="0"/>
      <p:bldP spid="43" grpId="1"/>
      <p:bldP spid="44" grpId="0" animBg="1"/>
      <p:bldP spid="44" grpId="1" animBg="1"/>
      <p:bldP spid="45" grpId="0" animBg="1"/>
      <p:bldP spid="45" grpId="1" animBg="1"/>
      <p:bldP spid="46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" y="1173284"/>
            <a:ext cx="7719729" cy="4511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2939"/>
          <a:stretch/>
        </p:blipFill>
        <p:spPr>
          <a:xfrm>
            <a:off x="4897" y="5872162"/>
            <a:ext cx="5753599" cy="285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8572" y="5638442"/>
                <a:ext cx="1535998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⋮</m:t>
                    </m:r>
                  </m:oMath>
                </a14:m>
                <a:endParaRPr lang="en-US" sz="11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⋮</m:t>
                    </m:r>
                  </m:oMath>
                </a14:m>
                <a:endParaRPr lang="en-US" sz="11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72" y="5638442"/>
                <a:ext cx="1535998" cy="938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178969" y="1738790"/>
            <a:ext cx="1310163" cy="2368866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89131" y="1258730"/>
            <a:ext cx="4788490" cy="147732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The script method </a:t>
            </a:r>
            <a:r>
              <a:rPr lang="en-US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Latinum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must find the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latinum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” component (which searches the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platform’s component list, invoking </a:t>
            </a:r>
          </a:p>
          <a:p>
            <a:r>
              <a:rPr lang="en-US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QueryInterface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on each of the components,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until a </a:t>
            </a:r>
            <a:r>
              <a:rPr lang="en-US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LatinumComponent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is found) </a:t>
            </a:r>
          </a:p>
        </p:txBody>
      </p:sp>
    </p:spTree>
    <p:extLst>
      <p:ext uri="{BB962C8B-B14F-4D97-AF65-F5344CB8AC3E}">
        <p14:creationId xmlns:p14="http://schemas.microsoft.com/office/powerpoint/2010/main" val="1686989624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/>
          </p:cNvSpPr>
          <p:nvPr/>
        </p:nvSpPr>
        <p:spPr>
          <a:xfrm>
            <a:off x="473040" y="1844898"/>
            <a:ext cx="262394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WsfPlatform</a:t>
            </a:r>
            <a:r>
              <a:rPr lang="en-US" sz="700" dirty="0">
                <a:solidFill>
                  <a:schemeClr val="tx1"/>
                </a:solidFill>
              </a:rPr>
              <a:t>&amp; </a:t>
            </a:r>
            <a:r>
              <a:rPr lang="en-US" sz="700" b="1" dirty="0" err="1">
                <a:solidFill>
                  <a:srgbClr val="0000CC"/>
                </a:solidFill>
              </a:rPr>
              <a:t>aObjectPtr</a:t>
            </a:r>
            <a:r>
              <a:rPr lang="en-US" sz="700" b="1" dirty="0">
                <a:solidFill>
                  <a:srgbClr val="0000CC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(the enterprise)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79544" y="2099283"/>
            <a:ext cx="2377440" cy="54864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700" dirty="0">
                <a:solidFill>
                  <a:schemeClr val="tx1"/>
                </a:solidFill>
              </a:rPr>
              <a:t>    </a:t>
            </a:r>
            <a:r>
              <a:rPr lang="en-US" sz="700" dirty="0" err="1">
                <a:solidFill>
                  <a:schemeClr val="tx1"/>
                </a:solidFill>
              </a:rPr>
              <a:t>WsfComponentList</a:t>
            </a:r>
            <a:endParaRPr lang="en-US" sz="700" b="1" dirty="0">
              <a:solidFill>
                <a:srgbClr val="0000CC"/>
              </a:solidFill>
            </a:endParaRPr>
          </a:p>
          <a:p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script interface invokes the </a:t>
            </a:r>
            <a:r>
              <a:rPr lang="en-US" dirty="0" err="1"/>
              <a:t>Latinum</a:t>
            </a:r>
            <a:r>
              <a:rPr lang="en-US" dirty="0"/>
              <a:t> script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84383" y="2964227"/>
            <a:ext cx="7873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Latinum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82396" y="3150259"/>
            <a:ext cx="54864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47238" y="2775606"/>
            <a:ext cx="4838" cy="23774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9392" y="2354320"/>
            <a:ext cx="325821" cy="178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7253" y="2354321"/>
            <a:ext cx="325821" cy="178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40691" y="2210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75117" y="2354325"/>
            <a:ext cx="325821" cy="178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303523" y="2539126"/>
            <a:ext cx="4838" cy="26060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480066" y="3148821"/>
            <a:ext cx="1463040" cy="0"/>
          </a:xfrm>
          <a:prstGeom prst="straightConnector1">
            <a:avLst/>
          </a:prstGeom>
          <a:ln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869155" y="3148005"/>
            <a:ext cx="1591056" cy="0"/>
          </a:xfrm>
          <a:prstGeom prst="straightConnector1">
            <a:avLst/>
          </a:prstGeom>
          <a:ln>
            <a:solidFill>
              <a:srgbClr val="0000CC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/>
          </p:cNvSpPr>
          <p:nvPr/>
        </p:nvSpPr>
        <p:spPr>
          <a:xfrm>
            <a:off x="1980685" y="2348518"/>
            <a:ext cx="731520" cy="18288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66"/>
                </a:solidFill>
              </a:rPr>
              <a:t>LatinumComponent</a:t>
            </a:r>
            <a:endParaRPr lang="en-US" sz="700" b="1" dirty="0">
              <a:solidFill>
                <a:srgbClr val="FF00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29965" y="3735538"/>
            <a:ext cx="5469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GetComponent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calls </a:t>
            </a:r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FindComponentByRoleP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which invokes </a:t>
            </a:r>
            <a:r>
              <a:rPr lang="en-US" sz="16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QueryInterface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on each component in the </a:t>
            </a:r>
          </a:p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component list to see if it is of the correct type</a:t>
            </a:r>
          </a:p>
        </p:txBody>
      </p:sp>
      <p:sp>
        <p:nvSpPr>
          <p:cNvPr id="42" name="Arc 41"/>
          <p:cNvSpPr/>
          <p:nvPr/>
        </p:nvSpPr>
        <p:spPr>
          <a:xfrm rot="10800000">
            <a:off x="794961" y="1668926"/>
            <a:ext cx="914400" cy="1787854"/>
          </a:xfrm>
          <a:prstGeom prst="arc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01516" y="3400285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QueryInterface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44" name="Arc 43"/>
          <p:cNvSpPr/>
          <p:nvPr/>
        </p:nvSpPr>
        <p:spPr>
          <a:xfrm rot="10800000">
            <a:off x="1115525" y="1674181"/>
            <a:ext cx="264875" cy="1787854"/>
          </a:xfrm>
          <a:prstGeom prst="arc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10800000" flipH="1">
            <a:off x="986233" y="1663673"/>
            <a:ext cx="539202" cy="1787854"/>
          </a:xfrm>
          <a:prstGeom prst="arc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12518" y="4637253"/>
            <a:ext cx="53896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en-US" sz="16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FindComponentByRoleP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finds the </a:t>
            </a:r>
          </a:p>
          <a:p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LatinumComponent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on the platform, it returns a pointer </a:t>
            </a:r>
          </a:p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to that component, which </a:t>
            </a:r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GetComponent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then returns to</a:t>
            </a:r>
          </a:p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16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Latinum</a:t>
            </a:r>
            <a:r>
              <a:rPr lang="en-US" sz="16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script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1351" y="1232202"/>
            <a:ext cx="42370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Latinum</a:t>
            </a:r>
            <a:r>
              <a:rPr lang="en-US" dirty="0">
                <a:latin typeface="Arial" pitchFamily="34" charset="0"/>
                <a:cs typeface="Arial" pitchFamily="34" charset="0"/>
              </a:rPr>
              <a:t> script method was added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to the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WsfPlatform</a:t>
            </a:r>
            <a:r>
              <a:rPr lang="en-US" dirty="0">
                <a:latin typeface="Arial" pitchFamily="34" charset="0"/>
                <a:cs typeface="Arial" pitchFamily="34" charset="0"/>
              </a:rPr>
              <a:t> object, so </a:t>
            </a:r>
          </a:p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aObjectPtr</a:t>
            </a:r>
            <a:r>
              <a:rPr lang="en-US" dirty="0">
                <a:latin typeface="Arial" pitchFamily="34" charset="0"/>
                <a:cs typeface="Arial" pitchFamily="34" charset="0"/>
              </a:rPr>
              <a:t> points to the “enterprise” </a:t>
            </a:r>
          </a:p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WsfPlatform</a:t>
            </a:r>
            <a:r>
              <a:rPr lang="en-US" dirty="0">
                <a:latin typeface="Arial" pitchFamily="34" charset="0"/>
                <a:cs typeface="Arial" pitchFamily="34" charset="0"/>
              </a:rPr>
              <a:t> object</a:t>
            </a:r>
          </a:p>
        </p:txBody>
      </p:sp>
      <p:sp>
        <p:nvSpPr>
          <p:cNvPr id="47" name="Rectangle 46"/>
          <p:cNvSpPr>
            <a:spLocks/>
          </p:cNvSpPr>
          <p:nvPr/>
        </p:nvSpPr>
        <p:spPr>
          <a:xfrm>
            <a:off x="3208971" y="1844901"/>
            <a:ext cx="1597345" cy="3104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WsfPlatform</a:t>
            </a:r>
            <a:r>
              <a:rPr lang="en-US" sz="700" dirty="0">
                <a:solidFill>
                  <a:schemeClr val="tx1"/>
                </a:solidFill>
              </a:rPr>
              <a:t> script Execute function for </a:t>
            </a:r>
            <a:r>
              <a:rPr lang="en-US" sz="700" dirty="0" err="1">
                <a:solidFill>
                  <a:schemeClr val="tx1"/>
                </a:solidFill>
              </a:rPr>
              <a:t>Latinum</a:t>
            </a:r>
            <a:r>
              <a:rPr lang="en-US" sz="700" dirty="0">
                <a:solidFill>
                  <a:schemeClr val="tx1"/>
                </a:solidFill>
              </a:rPr>
              <a:t> method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277461" y="2161757"/>
            <a:ext cx="4838" cy="26060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256180" y="3302659"/>
            <a:ext cx="301752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407724" y="3116627"/>
            <a:ext cx="29514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aObjectPtr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GetComponent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LatinumComponent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&gt;(…)</a:t>
            </a:r>
          </a:p>
        </p:txBody>
      </p:sp>
      <p:sp>
        <p:nvSpPr>
          <p:cNvPr id="51" name="Arc 50"/>
          <p:cNvSpPr/>
          <p:nvPr/>
        </p:nvSpPr>
        <p:spPr>
          <a:xfrm rot="10800000" flipH="1">
            <a:off x="396166" y="1663676"/>
            <a:ext cx="1717097" cy="1787854"/>
          </a:xfrm>
          <a:prstGeom prst="arc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2518" y="5815067"/>
            <a:ext cx="5186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Latinum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script method then returns this pointer to </a:t>
            </a:r>
          </a:p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the caller of the script method</a:t>
            </a:r>
          </a:p>
        </p:txBody>
      </p:sp>
      <p:sp>
        <p:nvSpPr>
          <p:cNvPr id="5" name="Freeform 4"/>
          <p:cNvSpPr/>
          <p:nvPr/>
        </p:nvSpPr>
        <p:spPr>
          <a:xfrm>
            <a:off x="2185481" y="2574587"/>
            <a:ext cx="5648528" cy="833202"/>
          </a:xfrm>
          <a:custGeom>
            <a:avLst/>
            <a:gdLst>
              <a:gd name="connsiteX0" fmla="*/ 0 w 5648528"/>
              <a:gd name="connsiteY0" fmla="*/ 0 h 833202"/>
              <a:gd name="connsiteX1" fmla="*/ 32425 w 5648528"/>
              <a:gd name="connsiteY1" fmla="*/ 324256 h 833202"/>
              <a:gd name="connsiteX2" fmla="*/ 103762 w 5648528"/>
              <a:gd name="connsiteY2" fmla="*/ 583660 h 833202"/>
              <a:gd name="connsiteX3" fmla="*/ 194553 w 5648528"/>
              <a:gd name="connsiteY3" fmla="*/ 765243 h 833202"/>
              <a:gd name="connsiteX4" fmla="*/ 402076 w 5648528"/>
              <a:gd name="connsiteY4" fmla="*/ 830094 h 833202"/>
              <a:gd name="connsiteX5" fmla="*/ 1005191 w 5648528"/>
              <a:gd name="connsiteY5" fmla="*/ 823609 h 833202"/>
              <a:gd name="connsiteX6" fmla="*/ 2023353 w 5648528"/>
              <a:gd name="connsiteY6" fmla="*/ 810639 h 833202"/>
              <a:gd name="connsiteX7" fmla="*/ 2217906 w 5648528"/>
              <a:gd name="connsiteY7" fmla="*/ 778213 h 833202"/>
              <a:gd name="connsiteX8" fmla="*/ 2282757 w 5648528"/>
              <a:gd name="connsiteY8" fmla="*/ 713362 h 833202"/>
              <a:gd name="connsiteX9" fmla="*/ 2302213 w 5648528"/>
              <a:gd name="connsiteY9" fmla="*/ 680936 h 833202"/>
              <a:gd name="connsiteX10" fmla="*/ 2386519 w 5648528"/>
              <a:gd name="connsiteY10" fmla="*/ 629056 h 833202"/>
              <a:gd name="connsiteX11" fmla="*/ 2613498 w 5648528"/>
              <a:gd name="connsiteY11" fmla="*/ 635541 h 833202"/>
              <a:gd name="connsiteX12" fmla="*/ 5648528 w 5648528"/>
              <a:gd name="connsiteY12" fmla="*/ 622570 h 83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48528" h="833202">
                <a:moveTo>
                  <a:pt x="0" y="0"/>
                </a:moveTo>
                <a:cubicBezTo>
                  <a:pt x="7565" y="113489"/>
                  <a:pt x="15131" y="226979"/>
                  <a:pt x="32425" y="324256"/>
                </a:cubicBezTo>
                <a:cubicBezTo>
                  <a:pt x="49719" y="421533"/>
                  <a:pt x="76741" y="510162"/>
                  <a:pt x="103762" y="583660"/>
                </a:cubicBezTo>
                <a:cubicBezTo>
                  <a:pt x="130783" y="657158"/>
                  <a:pt x="144834" y="724171"/>
                  <a:pt x="194553" y="765243"/>
                </a:cubicBezTo>
                <a:cubicBezTo>
                  <a:pt x="244272" y="806315"/>
                  <a:pt x="266970" y="820366"/>
                  <a:pt x="402076" y="830094"/>
                </a:cubicBezTo>
                <a:cubicBezTo>
                  <a:pt x="537182" y="839822"/>
                  <a:pt x="1005191" y="823609"/>
                  <a:pt x="1005191" y="823609"/>
                </a:cubicBezTo>
                <a:lnTo>
                  <a:pt x="2023353" y="810639"/>
                </a:lnTo>
                <a:cubicBezTo>
                  <a:pt x="2225472" y="803073"/>
                  <a:pt x="2174672" y="794426"/>
                  <a:pt x="2217906" y="778213"/>
                </a:cubicBezTo>
                <a:cubicBezTo>
                  <a:pt x="2261140" y="762000"/>
                  <a:pt x="2268706" y="729575"/>
                  <a:pt x="2282757" y="713362"/>
                </a:cubicBezTo>
                <a:cubicBezTo>
                  <a:pt x="2296808" y="697149"/>
                  <a:pt x="2284919" y="694987"/>
                  <a:pt x="2302213" y="680936"/>
                </a:cubicBezTo>
                <a:cubicBezTo>
                  <a:pt x="2319507" y="666885"/>
                  <a:pt x="2334638" y="636622"/>
                  <a:pt x="2386519" y="629056"/>
                </a:cubicBezTo>
                <a:cubicBezTo>
                  <a:pt x="2438400" y="621490"/>
                  <a:pt x="2613498" y="635541"/>
                  <a:pt x="2613498" y="635541"/>
                </a:cubicBezTo>
                <a:lnTo>
                  <a:pt x="5648528" y="622570"/>
                </a:lnTo>
              </a:path>
            </a:pathLst>
          </a:custGeom>
          <a:noFill/>
          <a:ln w="6350"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80439" y="3175339"/>
            <a:ext cx="3612605" cy="333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53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1" grpId="1"/>
      <p:bldP spid="42" grpId="0" animBg="1"/>
      <p:bldP spid="42" grpId="1" animBg="1"/>
      <p:bldP spid="43" grpId="0"/>
      <p:bldP spid="43" grpId="1"/>
      <p:bldP spid="44" grpId="0" animBg="1"/>
      <p:bldP spid="44" grpId="1" animBg="1"/>
      <p:bldP spid="45" grpId="0" animBg="1"/>
      <p:bldP spid="45" grpId="1" animBg="1"/>
      <p:bldP spid="46" grpId="0"/>
      <p:bldP spid="46" grpId="1"/>
      <p:bldP spid="50" grpId="0"/>
      <p:bldP spid="51" grpId="0" animBg="1"/>
      <p:bldP spid="51" grpId="1" animBg="1"/>
      <p:bldP spid="29" grpId="0"/>
      <p:bldP spid="5" grpId="0" animBg="1"/>
      <p:bldP spid="6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Review 12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ShieldComponent.hpp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30"/>
            <a:ext cx="9144000" cy="2461067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Examine </a:t>
            </a:r>
            <a:r>
              <a:rPr lang="en-US" dirty="0"/>
              <a:t>ShieldComponent.hpp</a:t>
            </a:r>
          </a:p>
          <a:p>
            <a:pPr lvl="1"/>
            <a:r>
              <a:rPr lang="en-US" b="0" dirty="0"/>
              <a:t>Notice </a:t>
            </a:r>
            <a:r>
              <a:rPr lang="en-US" dirty="0" err="1"/>
              <a:t>ShieldComponent</a:t>
            </a:r>
            <a:r>
              <a:rPr lang="en-US" b="0" dirty="0"/>
              <a:t> derives from </a:t>
            </a:r>
            <a:r>
              <a:rPr lang="en-US" dirty="0" err="1"/>
              <a:t>WsfPlatformPart</a:t>
            </a:r>
            <a:r>
              <a:rPr lang="en-US" b="0" dirty="0"/>
              <a:t>, a Platform Component Type</a:t>
            </a:r>
          </a:p>
          <a:p>
            <a:pPr lvl="2"/>
            <a:r>
              <a:rPr lang="en-US" dirty="0" err="1"/>
              <a:t>ShieldComponent</a:t>
            </a:r>
            <a:r>
              <a:rPr lang="en-US" b="0" dirty="0"/>
              <a:t> is already a Component</a:t>
            </a:r>
          </a:p>
          <a:p>
            <a:pPr lvl="2"/>
            <a:r>
              <a:rPr lang="en-US" dirty="0" err="1"/>
              <a:t>ShieldComponent</a:t>
            </a:r>
            <a:r>
              <a:rPr lang="en-US" b="0" dirty="0"/>
              <a:t> inherits </a:t>
            </a:r>
            <a:r>
              <a:rPr lang="en-US" dirty="0" err="1"/>
              <a:t>WsfPlatformPart</a:t>
            </a:r>
            <a:r>
              <a:rPr lang="en-US" b="0" dirty="0"/>
              <a:t> functionality</a:t>
            </a:r>
          </a:p>
          <a:p>
            <a:pPr lvl="3"/>
            <a:r>
              <a:rPr lang="en-US" dirty="0" err="1"/>
              <a:t>TurnOn</a:t>
            </a:r>
            <a:r>
              <a:rPr lang="en-US" b="0" dirty="0"/>
              <a:t>, </a:t>
            </a:r>
            <a:r>
              <a:rPr lang="en-US" dirty="0" err="1"/>
              <a:t>TurnOff</a:t>
            </a:r>
            <a:r>
              <a:rPr lang="en-US" b="0" dirty="0"/>
              <a:t>, Degradation, etc.</a:t>
            </a:r>
          </a:p>
          <a:p>
            <a:pPr lvl="1"/>
            <a:r>
              <a:rPr lang="en-US" b="0" dirty="0"/>
              <a:t>Notice the implementation of </a:t>
            </a:r>
            <a:r>
              <a:rPr lang="en-US" dirty="0" err="1"/>
              <a:t>GetComponentName</a:t>
            </a:r>
            <a:endParaRPr lang="en-US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sz="1800" b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57275" y="3564517"/>
                <a:ext cx="6852285" cy="24929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class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ShieldComponent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: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public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WsfPlatformPart</a:t>
                </a:r>
                <a:endParaRPr lang="en-US" sz="1200" b="1" dirty="0">
                  <a:solidFill>
                    <a:srgbClr val="0000FF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public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explicit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ShieldComponent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WsfScenario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&amp;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aScenario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ShieldComponent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const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ShieldComponent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&amp;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aSrc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ShieldComponent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&amp; </a:t>
                </a:r>
                <a:r>
                  <a:rPr lang="en-US" sz="1200" b="1" dirty="0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operator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=(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cons</a:t>
                </a:r>
                <a:r>
                  <a:rPr lang="en-US" sz="1200" b="1" dirty="0" err="1">
                    <a:solidFill>
                      <a:srgbClr val="0000CC"/>
                    </a:solidFill>
                    <a:latin typeface="Consolas" panose="020B0609020204030204" pitchFamily="49" charset="0"/>
                    <a:cs typeface="Arial" pitchFamily="34" charset="0"/>
                  </a:rPr>
                  <a:t>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ShieldComponent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&amp;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aSrc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    ~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ShieldComponent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()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noexcept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override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= </a:t>
                </a:r>
                <a:r>
                  <a:rPr lang="en-US" sz="1200" b="1" dirty="0">
                    <a:solidFill>
                      <a:srgbClr val="0000CC"/>
                    </a:solidFill>
                    <a:latin typeface="Consolas" panose="020B0609020204030204" pitchFamily="49" charset="0"/>
                    <a:cs typeface="Arial" pitchFamily="34" charset="0"/>
                  </a:rPr>
                  <a:t>default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bool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Initialize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double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aSimTime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override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⋮</m:t>
                    </m:r>
                  </m:oMath>
                </a14:m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</a:p>
              <a:p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//! @name Component infrastructure methods.</a:t>
                </a:r>
              </a:p>
              <a:p>
                <a:r>
                  <a:rPr lang="en-US" sz="12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//@{      </a:t>
                </a:r>
              </a:p>
              <a:p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     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WsfStringId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GetComponentName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()  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const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override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{ </a:t>
                </a:r>
                <a:r>
                  <a:rPr lang="en-US" sz="12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return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GetNameId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(); }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275" y="3564517"/>
                <a:ext cx="6852285" cy="2492990"/>
              </a:xfrm>
              <a:prstGeom prst="rect">
                <a:avLst/>
              </a:prstGeom>
              <a:blipFill>
                <a:blip r:embed="rId2"/>
                <a:stretch>
                  <a:fillRect t="-244" b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108960" y="3587376"/>
            <a:ext cx="2394585" cy="253104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78831" y="5772480"/>
            <a:ext cx="1722120" cy="253104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352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“Pre-Initialize”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PreInitialize</a:t>
            </a:r>
            <a:r>
              <a:rPr lang="en-US" b="0" dirty="0"/>
              <a:t> is called by </a:t>
            </a:r>
            <a:r>
              <a:rPr lang="en-US" dirty="0" err="1"/>
              <a:t>WsfPlatform</a:t>
            </a:r>
            <a:r>
              <a:rPr lang="en-US" dirty="0"/>
              <a:t>::Initialize </a:t>
            </a:r>
            <a:r>
              <a:rPr lang="en-US" b="0" dirty="0"/>
              <a:t>Prior to Actually Initializing the Components on a Platform </a:t>
            </a:r>
          </a:p>
          <a:p>
            <a:pPr lvl="1"/>
            <a:r>
              <a:rPr lang="en-US" b="0" dirty="0"/>
              <a:t>i.e.; calling </a:t>
            </a:r>
            <a:r>
              <a:rPr lang="en-US" dirty="0"/>
              <a:t>Initialize</a:t>
            </a:r>
            <a:r>
              <a:rPr lang="en-US" b="0" dirty="0"/>
              <a:t> and </a:t>
            </a:r>
            <a:r>
              <a:rPr lang="en-US" dirty="0"/>
              <a:t>Initialize2</a:t>
            </a:r>
            <a:r>
              <a:rPr lang="en-US" b="0" dirty="0"/>
              <a:t> for each component </a:t>
            </a:r>
          </a:p>
          <a:p>
            <a:r>
              <a:rPr lang="en-US" dirty="0" err="1"/>
              <a:t>PreInitialize</a:t>
            </a:r>
            <a:r>
              <a:rPr lang="en-US" b="0" dirty="0"/>
              <a:t> Allows Components to Add other Components</a:t>
            </a:r>
          </a:p>
          <a:p>
            <a:r>
              <a:rPr lang="en-US" b="0" dirty="0"/>
              <a:t>If a component should be added, but is not declared anywhere else in the input stream, it should be inserted using </a:t>
            </a:r>
            <a:r>
              <a:rPr lang="en-US" dirty="0" err="1"/>
              <a:t>PreInitialize</a:t>
            </a:r>
            <a:endParaRPr lang="en-US" dirty="0"/>
          </a:p>
          <a:p>
            <a:r>
              <a:rPr lang="en-US" b="0" dirty="0"/>
              <a:t>A component may examine the component list and add components, but it must not assume anything about the actual state of the component</a:t>
            </a:r>
          </a:p>
          <a:p>
            <a:pPr lvl="1"/>
            <a:r>
              <a:rPr lang="en-US" b="0" dirty="0"/>
              <a:t>…It has not been initialized yet!</a:t>
            </a:r>
          </a:p>
        </p:txBody>
      </p:sp>
    </p:spTree>
    <p:extLst>
      <p:ext uri="{BB962C8B-B14F-4D97-AF65-F5344CB8AC3E}">
        <p14:creationId xmlns:p14="http://schemas.microsoft.com/office/powerpoint/2010/main" val="283501036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Review 13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ShieldComponent.cpp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30"/>
            <a:ext cx="9144000" cy="4278652"/>
          </a:xfrm>
        </p:spPr>
        <p:txBody>
          <a:bodyPr>
            <a:normAutofit/>
          </a:bodyPr>
          <a:lstStyle/>
          <a:p>
            <a:r>
              <a:rPr lang="en-US" b="0" dirty="0"/>
              <a:t>Examine </a:t>
            </a:r>
            <a:r>
              <a:rPr lang="en-US" dirty="0"/>
              <a:t>ShieldComponent.cpp</a:t>
            </a:r>
          </a:p>
          <a:p>
            <a:pPr lvl="1"/>
            <a:r>
              <a:rPr lang="en-US" b="0" dirty="0"/>
              <a:t>Notice that the </a:t>
            </a:r>
            <a:r>
              <a:rPr lang="en-US" dirty="0" err="1"/>
              <a:t>WsfPlatformPart</a:t>
            </a:r>
            <a:r>
              <a:rPr lang="en-US" b="0" dirty="0"/>
              <a:t> constructor takes the component role as an argument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59653" y="2702053"/>
                <a:ext cx="6657975" cy="23642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ShieldComponent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ShieldComponent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WsfScenario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&amp;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aScenario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 : 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WsfPlatformPart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aScenario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, </a:t>
                </a:r>
                <a:r>
                  <a:rPr lang="en-US" sz="1200" b="1" dirty="0" err="1">
                    <a:solidFill>
                      <a:srgbClr val="D20000"/>
                    </a:solidFill>
                    <a:latin typeface="Consolas" panose="020B0609020204030204" pitchFamily="49" charset="0"/>
                    <a:cs typeface="Arial" pitchFamily="34" charset="0"/>
                  </a:rPr>
                  <a:t>cCOMPONENT_ROLE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&lt;</a:t>
                </a:r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ShieldComponent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&gt;()),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mUpdateInterval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(-1.0),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mInitialStrength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(0.0),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mRechargeRate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(0.0),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mStrength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(0.0),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   </a:t>
                </a:r>
                <a:r>
                  <a:rPr lang="en-US" sz="12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mLastUpdateTime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(0.0)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2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SetName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"shields"</a:t>
                </a:r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}</a:t>
                </a:r>
              </a:p>
              <a:p>
                <a:endParaRPr lang="en-US" sz="12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⋮</m:t>
                    </m:r>
                  </m:oMath>
                </a14:m>
                <a:r>
                  <a:rPr lang="en-US" sz="12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653" y="2702053"/>
                <a:ext cx="6657975" cy="2364237"/>
              </a:xfrm>
              <a:prstGeom prst="rect">
                <a:avLst/>
              </a:prstGeom>
              <a:blipFill>
                <a:blip r:embed="rId2"/>
                <a:stretch>
                  <a:fillRect l="-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800475" y="2931795"/>
            <a:ext cx="2897505" cy="211455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65852" y="4890609"/>
            <a:ext cx="6329358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  <a:cs typeface="Arial" pitchFamily="34" charset="0"/>
              </a:rPr>
              <a:t>// virtual</a:t>
            </a:r>
          </a:p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WsfComponent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ShieldComponent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CloneComponent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new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ShieldComponent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this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  <a:p>
            <a:endParaRPr lang="en-US" sz="1100" b="1" dirty="0">
              <a:latin typeface="Consolas" panose="020B0609020204030204" pitchFamily="49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189763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Task </a:t>
            </a:r>
            <a:r>
              <a:rPr lang="en-US" dirty="0" smtClean="0"/>
              <a:t>6</a:t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ShieldComponent.cpp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5" y="1400174"/>
            <a:ext cx="8629651" cy="4736307"/>
          </a:xfrm>
        </p:spPr>
        <p:txBody>
          <a:bodyPr>
            <a:normAutofit/>
          </a:bodyPr>
          <a:lstStyle/>
          <a:p>
            <a:r>
              <a:rPr lang="en-US" b="0" dirty="0"/>
              <a:t>Complete </a:t>
            </a:r>
            <a:r>
              <a:rPr lang="en-US" dirty="0" err="1"/>
              <a:t>ShieldComponent</a:t>
            </a:r>
            <a:r>
              <a:rPr lang="en-US" dirty="0"/>
              <a:t>::</a:t>
            </a:r>
            <a:r>
              <a:rPr lang="en-US" dirty="0" err="1"/>
              <a:t>GetComponentRoles</a:t>
            </a:r>
            <a:endParaRPr lang="en-US" dirty="0"/>
          </a:p>
          <a:p>
            <a:pPr lvl="1"/>
            <a:r>
              <a:rPr lang="en-US" b="0" dirty="0"/>
              <a:t>Define the set of roles as a static array of </a:t>
            </a:r>
            <a:r>
              <a:rPr lang="en-US" dirty="0"/>
              <a:t>int</a:t>
            </a:r>
            <a:r>
              <a:rPr lang="en-US" b="0" dirty="0"/>
              <a:t>.</a:t>
            </a:r>
          </a:p>
          <a:p>
            <a:pPr lvl="1"/>
            <a:r>
              <a:rPr lang="en-US" b="0" dirty="0"/>
              <a:t>Initialize this array to consist of:</a:t>
            </a:r>
          </a:p>
          <a:p>
            <a:pPr lvl="2"/>
            <a:r>
              <a:rPr lang="en-US" b="0" dirty="0"/>
              <a:t>'this' component role (</a:t>
            </a:r>
            <a:r>
              <a:rPr lang="en-US" dirty="0" err="1"/>
              <a:t>cWSF_COMPONENT_SHIELDS</a:t>
            </a:r>
            <a:r>
              <a:rPr lang="en-US" b="0" dirty="0"/>
              <a:t>),</a:t>
            </a:r>
          </a:p>
          <a:p>
            <a:pPr lvl="2"/>
            <a:r>
              <a:rPr lang="en-US" b="0" dirty="0"/>
              <a:t>platform part (</a:t>
            </a:r>
            <a:r>
              <a:rPr lang="en-US" dirty="0" err="1"/>
              <a:t>cWSF_PLATFORM_PART</a:t>
            </a:r>
            <a:r>
              <a:rPr lang="en-US" b="0" dirty="0"/>
              <a:t>), </a:t>
            </a:r>
          </a:p>
          <a:p>
            <a:pPr lvl="2"/>
            <a:r>
              <a:rPr lang="en-US" b="0" dirty="0"/>
              <a:t>and the null component (</a:t>
            </a:r>
            <a:r>
              <a:rPr lang="en-US" dirty="0" err="1"/>
              <a:t>cWSF_COMPONENT_NULL</a:t>
            </a:r>
            <a:r>
              <a:rPr lang="en-US" b="0" dirty="0"/>
              <a:t>)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4260502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904999" y="2235991"/>
            <a:ext cx="6131719" cy="621509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Component Exercise 2 — Task 6 Solution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b="0" dirty="0">
                <a:solidFill>
                  <a:srgbClr val="0000FF"/>
                </a:solidFill>
              </a:rPr>
              <a:t>ShieldComponent.cpp</a:t>
            </a:r>
            <a:endParaRPr lang="en-US" sz="2800" b="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142875"/>
            <a:ext cx="6131719" cy="2233945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GetComponentRoles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2 TASK 6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Define the set of roles as a static array of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Initialize this array to consist of 'this' component role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(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cWSF_COMPONENT_SHIELDS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), platform part (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cWSF_COMPONENT_PLATFORM_PART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and the null component (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cWSF_COMPONENT_NULL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).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roles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cWSF_COMPONENT_SHIELDS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cWSF_COMPONENT_PLATFORM_PART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cWSF_COMPONENT_NULL</a:t>
            </a:r>
            <a:endParaRPr lang="en-US" sz="1100" b="1" dirty="0">
              <a:solidFill>
                <a:srgbClr val="D20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};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roles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592760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Task </a:t>
            </a:r>
            <a:r>
              <a:rPr lang="en-US" dirty="0" smtClean="0"/>
              <a:t>7</a:t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ShieldComponent.cpp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5" y="1400174"/>
            <a:ext cx="8629651" cy="4736307"/>
          </a:xfrm>
        </p:spPr>
        <p:txBody>
          <a:bodyPr>
            <a:normAutofit/>
          </a:bodyPr>
          <a:lstStyle/>
          <a:p>
            <a:r>
              <a:rPr lang="en-US" dirty="0"/>
              <a:t>Task 3</a:t>
            </a:r>
            <a:r>
              <a:rPr lang="en-US" b="0" dirty="0"/>
              <a:t>:  Complete </a:t>
            </a:r>
            <a:r>
              <a:rPr lang="en-US" dirty="0" err="1"/>
              <a:t>ShieldComponent</a:t>
            </a:r>
            <a:r>
              <a:rPr lang="en-US" dirty="0"/>
              <a:t>::</a:t>
            </a:r>
            <a:r>
              <a:rPr lang="en-US" dirty="0" err="1"/>
              <a:t>QueryInterface</a:t>
            </a:r>
            <a:endParaRPr lang="en-US" dirty="0"/>
          </a:p>
          <a:p>
            <a:pPr lvl="1"/>
            <a:r>
              <a:rPr lang="en-US" dirty="0" err="1"/>
              <a:t>QueryInterface</a:t>
            </a:r>
            <a:r>
              <a:rPr lang="en-US" b="0" dirty="0"/>
              <a:t> should return a pointer to the current object (i.e., this), which is of the type specified in the parameter </a:t>
            </a:r>
            <a:r>
              <a:rPr lang="en-US" dirty="0" err="1"/>
              <a:t>aRole</a:t>
            </a:r>
            <a:r>
              <a:rPr lang="en-US" b="0" dirty="0"/>
              <a:t> </a:t>
            </a:r>
          </a:p>
          <a:p>
            <a:pPr lvl="1"/>
            <a:r>
              <a:rPr lang="en-US" b="0" dirty="0"/>
              <a:t>Return a properly cast pointer according to the given role </a:t>
            </a:r>
          </a:p>
          <a:p>
            <a:pPr lvl="2"/>
            <a:r>
              <a:rPr lang="en-US" b="0" dirty="0"/>
              <a:t>A role of </a:t>
            </a:r>
            <a:r>
              <a:rPr lang="en-US" dirty="0" err="1"/>
              <a:t>cWSF_COMPONENT_SHIELDS</a:t>
            </a:r>
            <a:r>
              <a:rPr lang="en-US" b="0" dirty="0"/>
              <a:t> means you should return '</a:t>
            </a:r>
            <a:r>
              <a:rPr lang="en-US" dirty="0"/>
              <a:t>this</a:t>
            </a:r>
            <a:r>
              <a:rPr lang="en-US" b="0" dirty="0"/>
              <a:t>' </a:t>
            </a:r>
          </a:p>
          <a:p>
            <a:pPr lvl="2"/>
            <a:r>
              <a:rPr lang="en-US" b="0" dirty="0"/>
              <a:t>A role of </a:t>
            </a:r>
            <a:r>
              <a:rPr lang="en-US" dirty="0" err="1"/>
              <a:t>cWSF_PLATFORM_PART</a:t>
            </a:r>
            <a:r>
              <a:rPr lang="en-US" b="0" dirty="0"/>
              <a:t> means you should return '</a:t>
            </a:r>
            <a:r>
              <a:rPr lang="en-US" dirty="0"/>
              <a:t>this</a:t>
            </a:r>
            <a:r>
              <a:rPr lang="en-US" b="0" dirty="0"/>
              <a:t>' which has been </a:t>
            </a:r>
            <a:r>
              <a:rPr lang="en-US" dirty="0" err="1"/>
              <a:t>static_cast</a:t>
            </a:r>
            <a:r>
              <a:rPr lang="en-US" b="0" dirty="0"/>
              <a:t> as a </a:t>
            </a:r>
            <a:r>
              <a:rPr lang="en-US" dirty="0" err="1"/>
              <a:t>WsfPlatformPart</a:t>
            </a:r>
            <a:r>
              <a:rPr lang="en-US" b="0" dirty="0"/>
              <a:t>* </a:t>
            </a:r>
          </a:p>
          <a:p>
            <a:pPr lvl="1"/>
            <a:r>
              <a:rPr lang="en-US" b="0" dirty="0"/>
              <a:t>If the given role is not one supported by </a:t>
            </a:r>
            <a:r>
              <a:rPr lang="en-US" dirty="0" err="1"/>
              <a:t>GetComponentRoles</a:t>
            </a:r>
            <a:r>
              <a:rPr lang="en-US" b="0" dirty="0"/>
              <a:t>, or if it is </a:t>
            </a:r>
            <a:r>
              <a:rPr lang="en-US" dirty="0" err="1"/>
              <a:t>cWSF_COMPONENT_NULL</a:t>
            </a:r>
            <a:r>
              <a:rPr lang="en-US" b="0" dirty="0"/>
              <a:t>, return zero (</a:t>
            </a:r>
            <a:r>
              <a:rPr lang="en-US" b="0" dirty="0" err="1"/>
              <a:t>nullptr</a:t>
            </a:r>
            <a:r>
              <a:rPr lang="en-US" b="0" dirty="0"/>
              <a:t>).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5139081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902068" y="2086450"/>
            <a:ext cx="6134649" cy="138827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500" dirty="0"/>
              <a:t>Component Exercise 2 — Task 7 Solution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000" b="0" dirty="0">
                <a:solidFill>
                  <a:srgbClr val="0000FF"/>
                </a:solidFill>
              </a:rPr>
              <a:t>ShieldComponent.cpp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905000" y="1142875"/>
            <a:ext cx="6131719" cy="2541721"/>
          </a:xfrm>
          <a:prstGeom prst="rect">
            <a:avLst/>
          </a:prstGeom>
        </p:spPr>
        <p:txBody>
          <a:bodyPr wrap="square" rIns="0">
            <a:spAutoFit/>
          </a:bodyPr>
          <a:lstStyle/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QueryInterface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aRole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2 TASK 7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Return a properly cast pointer according to the given role.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If the given role is not one supported by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GetCompoenntRoles</a:t>
            </a:r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(or if it is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cWSF_COMPONENT_NULL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), return zero.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aRole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cWSF_COMPONENT_SHIELDS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aRole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cWSF_COMPONENT_PLATFORM_PART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WsfPlatformPart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52496243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QueryInterface</a:t>
            </a:r>
            <a:r>
              <a:rPr lang="en-US" dirty="0"/>
              <a:t> Usage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72029"/>
            <a:ext cx="8229600" cy="5307352"/>
          </a:xfrm>
        </p:spPr>
        <p:txBody>
          <a:bodyPr>
            <a:normAutofit/>
          </a:bodyPr>
          <a:lstStyle/>
          <a:p>
            <a:r>
              <a:rPr lang="en-US" dirty="0" err="1"/>
              <a:t>ShieldComponent</a:t>
            </a:r>
            <a:r>
              <a:rPr lang="en-US" b="0" dirty="0"/>
              <a:t>::</a:t>
            </a:r>
            <a:r>
              <a:rPr lang="en-US" dirty="0" err="1"/>
              <a:t>QueryInterface</a:t>
            </a:r>
            <a:r>
              <a:rPr lang="en-US" b="0" dirty="0"/>
              <a:t> is invoked multiple times throughout the execution of the simulation</a:t>
            </a:r>
          </a:p>
          <a:p>
            <a:pPr lvl="1"/>
            <a:r>
              <a:rPr lang="en-US" b="0" dirty="0"/>
              <a:t>Once the </a:t>
            </a:r>
            <a:r>
              <a:rPr lang="en-US" dirty="0" err="1"/>
              <a:t>ShieldComponent</a:t>
            </a:r>
            <a:r>
              <a:rPr lang="en-US" b="0" dirty="0"/>
              <a:t> has been created and added to the “enterprise” platform, any attempt to find a platform component will scan the platform’s component list, </a:t>
            </a:r>
          </a:p>
          <a:p>
            <a:pPr lvl="2"/>
            <a:r>
              <a:rPr lang="en-US" b="0" dirty="0"/>
              <a:t>This invokes </a:t>
            </a:r>
            <a:r>
              <a:rPr lang="en-US" dirty="0" err="1"/>
              <a:t>QueryInterface</a:t>
            </a:r>
            <a:r>
              <a:rPr lang="en-US" b="0" dirty="0"/>
              <a:t> on each component (including on the </a:t>
            </a:r>
            <a:r>
              <a:rPr lang="en-US" dirty="0" err="1"/>
              <a:t>ShieldComponent</a:t>
            </a:r>
            <a:r>
              <a:rPr lang="en-US" b="0" dirty="0"/>
              <a:t>) in the list to see if it is the one being searched for</a:t>
            </a:r>
          </a:p>
          <a:p>
            <a:pPr lvl="2"/>
            <a:r>
              <a:rPr lang="en-US" b="0" dirty="0"/>
              <a:t>This also occurs when the </a:t>
            </a:r>
            <a:r>
              <a:rPr lang="en-US" dirty="0" err="1"/>
              <a:t>ShieldComponent</a:t>
            </a:r>
            <a:r>
              <a:rPr lang="en-US" b="0" dirty="0"/>
              <a:t> script method “</a:t>
            </a:r>
            <a:r>
              <a:rPr lang="en-US" dirty="0"/>
              <a:t>Shields</a:t>
            </a:r>
            <a:r>
              <a:rPr lang="en-US" b="0" dirty="0"/>
              <a:t>” is executed, as it must find the component and return a pointer to it.</a:t>
            </a:r>
          </a:p>
        </p:txBody>
      </p:sp>
    </p:spTree>
    <p:extLst>
      <p:ext uri="{BB962C8B-B14F-4D97-AF65-F5344CB8AC3E}">
        <p14:creationId xmlns:p14="http://schemas.microsoft.com/office/powerpoint/2010/main" val="211697448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" y="1173284"/>
            <a:ext cx="7719729" cy="4511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2939"/>
          <a:stretch/>
        </p:blipFill>
        <p:spPr>
          <a:xfrm>
            <a:off x="4897" y="5872162"/>
            <a:ext cx="5753599" cy="285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8572" y="5638442"/>
                <a:ext cx="1535998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⋮</m:t>
                    </m:r>
                  </m:oMath>
                </a14:m>
                <a:endParaRPr lang="en-US" sz="11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⋮</m:t>
                    </m:r>
                  </m:oMath>
                </a14:m>
                <a:endParaRPr lang="en-US" sz="11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72" y="5638442"/>
                <a:ext cx="1535998" cy="938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3036094" y="1738790"/>
            <a:ext cx="1453039" cy="490060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489131" y="1258730"/>
            <a:ext cx="4788490" cy="1477328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The script method </a:t>
            </a:r>
            <a:r>
              <a:rPr lang="en-US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Shields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must find the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“shields” component (which searches the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platform’s component list, invoking </a:t>
            </a:r>
          </a:p>
          <a:p>
            <a:r>
              <a:rPr lang="en-US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QueryInterface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on each of the components,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until a </a:t>
            </a:r>
            <a:r>
              <a:rPr lang="en-US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ShieldComponent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is found) </a:t>
            </a:r>
          </a:p>
        </p:txBody>
      </p:sp>
    </p:spTree>
    <p:extLst>
      <p:ext uri="{BB962C8B-B14F-4D97-AF65-F5344CB8AC3E}">
        <p14:creationId xmlns:p14="http://schemas.microsoft.com/office/powerpoint/2010/main" val="36270374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>
            <a:spLocks/>
          </p:cNvSpPr>
          <p:nvPr/>
        </p:nvSpPr>
        <p:spPr>
          <a:xfrm>
            <a:off x="473040" y="1844898"/>
            <a:ext cx="2623940" cy="9144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WsfPlatform</a:t>
            </a:r>
            <a:r>
              <a:rPr lang="en-US" sz="700" dirty="0">
                <a:solidFill>
                  <a:schemeClr val="tx1"/>
                </a:solidFill>
              </a:rPr>
              <a:t>&amp; </a:t>
            </a:r>
            <a:r>
              <a:rPr lang="en-US" sz="700" b="1" dirty="0" err="1">
                <a:solidFill>
                  <a:srgbClr val="0000CC"/>
                </a:solidFill>
              </a:rPr>
              <a:t>aObjectPtr</a:t>
            </a:r>
            <a:r>
              <a:rPr lang="en-US" sz="700" b="1" dirty="0">
                <a:solidFill>
                  <a:srgbClr val="0000CC"/>
                </a:solidFill>
              </a:rPr>
              <a:t> </a:t>
            </a:r>
            <a:r>
              <a:rPr lang="en-US" sz="700" dirty="0">
                <a:solidFill>
                  <a:schemeClr val="tx1"/>
                </a:solidFill>
              </a:rPr>
              <a:t>(the enterprise)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>
            <a:spLocks/>
          </p:cNvSpPr>
          <p:nvPr/>
        </p:nvSpPr>
        <p:spPr>
          <a:xfrm>
            <a:off x="579544" y="2099283"/>
            <a:ext cx="2377440" cy="54864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r>
              <a:rPr lang="en-US" sz="700" dirty="0">
                <a:solidFill>
                  <a:schemeClr val="tx1"/>
                </a:solidFill>
              </a:rPr>
              <a:t>    </a:t>
            </a:r>
            <a:r>
              <a:rPr lang="en-US" sz="700" dirty="0" err="1">
                <a:solidFill>
                  <a:schemeClr val="tx1"/>
                </a:solidFill>
              </a:rPr>
              <a:t>WsfComponentList</a:t>
            </a:r>
            <a:endParaRPr lang="en-US" sz="700" b="1" dirty="0">
              <a:solidFill>
                <a:srgbClr val="0000CC"/>
              </a:solidFill>
            </a:endParaRPr>
          </a:p>
          <a:p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script interface invokes the Shields script method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184383" y="2964227"/>
            <a:ext cx="7553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Shields(…)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282396" y="3150259"/>
            <a:ext cx="54864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1247238" y="2775606"/>
            <a:ext cx="4838" cy="23774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639392" y="2354320"/>
            <a:ext cx="325821" cy="178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1007253" y="2354321"/>
            <a:ext cx="325821" cy="178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640691" y="22105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33" name="Rectangle 32"/>
          <p:cNvSpPr/>
          <p:nvPr/>
        </p:nvSpPr>
        <p:spPr>
          <a:xfrm>
            <a:off x="1375117" y="2354325"/>
            <a:ext cx="325821" cy="17867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2303523" y="2539126"/>
            <a:ext cx="4838" cy="26060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6480066" y="3148821"/>
            <a:ext cx="1463040" cy="0"/>
          </a:xfrm>
          <a:prstGeom prst="straightConnector1">
            <a:avLst/>
          </a:prstGeom>
          <a:ln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4869155" y="3148005"/>
            <a:ext cx="1591056" cy="0"/>
          </a:xfrm>
          <a:prstGeom prst="straightConnector1">
            <a:avLst/>
          </a:prstGeom>
          <a:ln>
            <a:solidFill>
              <a:srgbClr val="0000CC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>
            <a:spLocks/>
          </p:cNvSpPr>
          <p:nvPr/>
        </p:nvSpPr>
        <p:spPr>
          <a:xfrm>
            <a:off x="1980685" y="2348518"/>
            <a:ext cx="731520" cy="18288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66"/>
                </a:solidFill>
              </a:rPr>
              <a:t>ShieldComponent</a:t>
            </a:r>
            <a:endParaRPr lang="en-US" sz="700" b="1" dirty="0">
              <a:solidFill>
                <a:srgbClr val="FF0066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829965" y="3735538"/>
            <a:ext cx="5469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GetComponent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calls </a:t>
            </a:r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FindComponentByRoleP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, </a:t>
            </a:r>
          </a:p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which invokes </a:t>
            </a:r>
            <a:r>
              <a:rPr lang="en-US" sz="16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QueryInterface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on each component in the </a:t>
            </a:r>
          </a:p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component list to see if it is of the correct type</a:t>
            </a:r>
          </a:p>
        </p:txBody>
      </p:sp>
      <p:sp>
        <p:nvSpPr>
          <p:cNvPr id="42" name="Arc 41"/>
          <p:cNvSpPr/>
          <p:nvPr/>
        </p:nvSpPr>
        <p:spPr>
          <a:xfrm rot="10800000">
            <a:off x="794961" y="1668926"/>
            <a:ext cx="914400" cy="1787854"/>
          </a:xfrm>
          <a:prstGeom prst="arc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201516" y="3400285"/>
            <a:ext cx="11400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QueryInterface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44" name="Arc 43"/>
          <p:cNvSpPr/>
          <p:nvPr/>
        </p:nvSpPr>
        <p:spPr>
          <a:xfrm rot="10800000">
            <a:off x="1115525" y="1674181"/>
            <a:ext cx="264875" cy="1787854"/>
          </a:xfrm>
          <a:prstGeom prst="arc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10800000" flipH="1">
            <a:off x="986233" y="1663673"/>
            <a:ext cx="539202" cy="1787854"/>
          </a:xfrm>
          <a:prstGeom prst="arc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3812518" y="4637253"/>
            <a:ext cx="538961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When</a:t>
            </a:r>
            <a:r>
              <a:rPr lang="en-US" sz="16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FindComponentByRoleP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finds the </a:t>
            </a:r>
          </a:p>
          <a:p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ShieldComponent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on the platform, it returns a pointer </a:t>
            </a:r>
          </a:p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to that component, which </a:t>
            </a:r>
            <a:r>
              <a:rPr lang="en-US" sz="1600" b="1" dirty="0" err="1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GetComponent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then returns to</a:t>
            </a:r>
          </a:p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the</a:t>
            </a:r>
            <a:r>
              <a:rPr lang="en-US" sz="16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Shields 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script method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951351" y="1232202"/>
            <a:ext cx="41601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Shields</a:t>
            </a:r>
            <a:r>
              <a:rPr lang="en-US" dirty="0">
                <a:latin typeface="Arial" pitchFamily="34" charset="0"/>
                <a:cs typeface="Arial" pitchFamily="34" charset="0"/>
              </a:rPr>
              <a:t> script method was added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to the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WsfPlatform</a:t>
            </a:r>
            <a:r>
              <a:rPr lang="en-US" dirty="0">
                <a:latin typeface="Arial" pitchFamily="34" charset="0"/>
                <a:cs typeface="Arial" pitchFamily="34" charset="0"/>
              </a:rPr>
              <a:t> object, so </a:t>
            </a:r>
          </a:p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aObjectPtr</a:t>
            </a:r>
            <a:r>
              <a:rPr lang="en-US" dirty="0">
                <a:latin typeface="Arial" pitchFamily="34" charset="0"/>
                <a:cs typeface="Arial" pitchFamily="34" charset="0"/>
              </a:rPr>
              <a:t> points to the “enterprise” </a:t>
            </a:r>
          </a:p>
          <a:p>
            <a:r>
              <a:rPr lang="en-US" b="1" dirty="0" err="1">
                <a:latin typeface="Arial" pitchFamily="34" charset="0"/>
                <a:cs typeface="Arial" pitchFamily="34" charset="0"/>
              </a:rPr>
              <a:t>WsfPlatform</a:t>
            </a:r>
            <a:r>
              <a:rPr lang="en-US" dirty="0">
                <a:latin typeface="Arial" pitchFamily="34" charset="0"/>
                <a:cs typeface="Arial" pitchFamily="34" charset="0"/>
              </a:rPr>
              <a:t> object</a:t>
            </a:r>
          </a:p>
        </p:txBody>
      </p:sp>
      <p:sp>
        <p:nvSpPr>
          <p:cNvPr id="47" name="Rectangle 46"/>
          <p:cNvSpPr>
            <a:spLocks/>
          </p:cNvSpPr>
          <p:nvPr/>
        </p:nvSpPr>
        <p:spPr>
          <a:xfrm>
            <a:off x="3208971" y="1844901"/>
            <a:ext cx="1597345" cy="3104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WsfPlatform</a:t>
            </a:r>
            <a:r>
              <a:rPr lang="en-US" sz="700" dirty="0">
                <a:solidFill>
                  <a:schemeClr val="tx1"/>
                </a:solidFill>
              </a:rPr>
              <a:t> script Execute function for </a:t>
            </a:r>
            <a:r>
              <a:rPr lang="en-US" sz="700" dirty="0" err="1">
                <a:solidFill>
                  <a:schemeClr val="tx1"/>
                </a:solidFill>
              </a:rPr>
              <a:t>Latinum</a:t>
            </a:r>
            <a:r>
              <a:rPr lang="en-US" sz="700" dirty="0">
                <a:solidFill>
                  <a:schemeClr val="tx1"/>
                </a:solidFill>
              </a:rPr>
              <a:t> method</a:t>
            </a:r>
          </a:p>
        </p:txBody>
      </p:sp>
      <p:cxnSp>
        <p:nvCxnSpPr>
          <p:cNvPr id="48" name="Straight Connector 47"/>
          <p:cNvCxnSpPr/>
          <p:nvPr/>
        </p:nvCxnSpPr>
        <p:spPr>
          <a:xfrm>
            <a:off x="4277461" y="2161757"/>
            <a:ext cx="4838" cy="26060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1256180" y="3302659"/>
            <a:ext cx="301752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506956" y="3116627"/>
            <a:ext cx="286168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aObjectPtr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-&gt;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GetComponent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ShieldComponent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&gt;(…)</a:t>
            </a:r>
          </a:p>
        </p:txBody>
      </p:sp>
      <p:sp>
        <p:nvSpPr>
          <p:cNvPr id="51" name="Arc 50"/>
          <p:cNvSpPr/>
          <p:nvPr/>
        </p:nvSpPr>
        <p:spPr>
          <a:xfrm rot="10800000" flipH="1">
            <a:off x="396166" y="1663676"/>
            <a:ext cx="1717097" cy="1787854"/>
          </a:xfrm>
          <a:prstGeom prst="arc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3812518" y="5815067"/>
            <a:ext cx="50032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1600" b="1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Shield</a:t>
            </a:r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script method then returns this pointer to </a:t>
            </a:r>
          </a:p>
          <a:p>
            <a:r>
              <a:rPr lang="en-US" sz="1600" dirty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the caller of the script method</a:t>
            </a:r>
          </a:p>
        </p:txBody>
      </p:sp>
      <p:sp>
        <p:nvSpPr>
          <p:cNvPr id="5" name="Freeform 4"/>
          <p:cNvSpPr/>
          <p:nvPr/>
        </p:nvSpPr>
        <p:spPr>
          <a:xfrm>
            <a:off x="2185481" y="2574587"/>
            <a:ext cx="5648528" cy="833202"/>
          </a:xfrm>
          <a:custGeom>
            <a:avLst/>
            <a:gdLst>
              <a:gd name="connsiteX0" fmla="*/ 0 w 5648528"/>
              <a:gd name="connsiteY0" fmla="*/ 0 h 833202"/>
              <a:gd name="connsiteX1" fmla="*/ 32425 w 5648528"/>
              <a:gd name="connsiteY1" fmla="*/ 324256 h 833202"/>
              <a:gd name="connsiteX2" fmla="*/ 103762 w 5648528"/>
              <a:gd name="connsiteY2" fmla="*/ 583660 h 833202"/>
              <a:gd name="connsiteX3" fmla="*/ 194553 w 5648528"/>
              <a:gd name="connsiteY3" fmla="*/ 765243 h 833202"/>
              <a:gd name="connsiteX4" fmla="*/ 402076 w 5648528"/>
              <a:gd name="connsiteY4" fmla="*/ 830094 h 833202"/>
              <a:gd name="connsiteX5" fmla="*/ 1005191 w 5648528"/>
              <a:gd name="connsiteY5" fmla="*/ 823609 h 833202"/>
              <a:gd name="connsiteX6" fmla="*/ 2023353 w 5648528"/>
              <a:gd name="connsiteY6" fmla="*/ 810639 h 833202"/>
              <a:gd name="connsiteX7" fmla="*/ 2217906 w 5648528"/>
              <a:gd name="connsiteY7" fmla="*/ 778213 h 833202"/>
              <a:gd name="connsiteX8" fmla="*/ 2282757 w 5648528"/>
              <a:gd name="connsiteY8" fmla="*/ 713362 h 833202"/>
              <a:gd name="connsiteX9" fmla="*/ 2302213 w 5648528"/>
              <a:gd name="connsiteY9" fmla="*/ 680936 h 833202"/>
              <a:gd name="connsiteX10" fmla="*/ 2386519 w 5648528"/>
              <a:gd name="connsiteY10" fmla="*/ 629056 h 833202"/>
              <a:gd name="connsiteX11" fmla="*/ 2613498 w 5648528"/>
              <a:gd name="connsiteY11" fmla="*/ 635541 h 833202"/>
              <a:gd name="connsiteX12" fmla="*/ 5648528 w 5648528"/>
              <a:gd name="connsiteY12" fmla="*/ 622570 h 833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648528" h="833202">
                <a:moveTo>
                  <a:pt x="0" y="0"/>
                </a:moveTo>
                <a:cubicBezTo>
                  <a:pt x="7565" y="113489"/>
                  <a:pt x="15131" y="226979"/>
                  <a:pt x="32425" y="324256"/>
                </a:cubicBezTo>
                <a:cubicBezTo>
                  <a:pt x="49719" y="421533"/>
                  <a:pt x="76741" y="510162"/>
                  <a:pt x="103762" y="583660"/>
                </a:cubicBezTo>
                <a:cubicBezTo>
                  <a:pt x="130783" y="657158"/>
                  <a:pt x="144834" y="724171"/>
                  <a:pt x="194553" y="765243"/>
                </a:cubicBezTo>
                <a:cubicBezTo>
                  <a:pt x="244272" y="806315"/>
                  <a:pt x="266970" y="820366"/>
                  <a:pt x="402076" y="830094"/>
                </a:cubicBezTo>
                <a:cubicBezTo>
                  <a:pt x="537182" y="839822"/>
                  <a:pt x="1005191" y="823609"/>
                  <a:pt x="1005191" y="823609"/>
                </a:cubicBezTo>
                <a:lnTo>
                  <a:pt x="2023353" y="810639"/>
                </a:lnTo>
                <a:cubicBezTo>
                  <a:pt x="2225472" y="803073"/>
                  <a:pt x="2174672" y="794426"/>
                  <a:pt x="2217906" y="778213"/>
                </a:cubicBezTo>
                <a:cubicBezTo>
                  <a:pt x="2261140" y="762000"/>
                  <a:pt x="2268706" y="729575"/>
                  <a:pt x="2282757" y="713362"/>
                </a:cubicBezTo>
                <a:cubicBezTo>
                  <a:pt x="2296808" y="697149"/>
                  <a:pt x="2284919" y="694987"/>
                  <a:pt x="2302213" y="680936"/>
                </a:cubicBezTo>
                <a:cubicBezTo>
                  <a:pt x="2319507" y="666885"/>
                  <a:pt x="2334638" y="636622"/>
                  <a:pt x="2386519" y="629056"/>
                </a:cubicBezTo>
                <a:cubicBezTo>
                  <a:pt x="2438400" y="621490"/>
                  <a:pt x="2613498" y="635541"/>
                  <a:pt x="2613498" y="635541"/>
                </a:cubicBezTo>
                <a:lnTo>
                  <a:pt x="5648528" y="622570"/>
                </a:lnTo>
              </a:path>
            </a:pathLst>
          </a:custGeom>
          <a:noFill/>
          <a:ln w="6350"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80439" y="3175339"/>
            <a:ext cx="3612605" cy="3334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7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/>
      <p:bldP spid="41" grpId="1"/>
      <p:bldP spid="42" grpId="0" animBg="1"/>
      <p:bldP spid="42" grpId="1" animBg="1"/>
      <p:bldP spid="43" grpId="0"/>
      <p:bldP spid="43" grpId="1"/>
      <p:bldP spid="44" grpId="0" animBg="1"/>
      <p:bldP spid="44" grpId="1" animBg="1"/>
      <p:bldP spid="45" grpId="0" animBg="1"/>
      <p:bldP spid="45" grpId="1" animBg="1"/>
      <p:bldP spid="46" grpId="0"/>
      <p:bldP spid="46" grpId="1"/>
      <p:bldP spid="50" grpId="0"/>
      <p:bldP spid="51" grpId="0" animBg="1"/>
      <p:bldP spid="51" grpId="1" animBg="1"/>
      <p:bldP spid="29" grpId="0"/>
      <p:bldP spid="5" grpId="0" animBg="1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Understand component factory classes’ </a:t>
            </a:r>
            <a:r>
              <a:rPr lang="en-US" dirty="0" err="1"/>
              <a:t>ProcessInput</a:t>
            </a:r>
            <a:r>
              <a:rPr lang="en-US" b="0" dirty="0"/>
              <a:t> methods</a:t>
            </a:r>
          </a:p>
          <a:p>
            <a:r>
              <a:rPr lang="en-US" b="0" dirty="0"/>
              <a:t>Complete </a:t>
            </a:r>
            <a:r>
              <a:rPr lang="en-US" b="0" dirty="0" err="1"/>
              <a:t>CyberSensorEffect’s</a:t>
            </a:r>
            <a:r>
              <a:rPr lang="en-US" b="0" dirty="0"/>
              <a:t> </a:t>
            </a:r>
            <a:r>
              <a:rPr lang="en-US" dirty="0" err="1"/>
              <a:t>ProcessInput</a:t>
            </a:r>
            <a:r>
              <a:rPr lang="en-US" b="0" dirty="0"/>
              <a:t> and </a:t>
            </a:r>
            <a:r>
              <a:rPr lang="en-US" dirty="0" err="1"/>
              <a:t>TrackerAllowTracking</a:t>
            </a:r>
            <a:r>
              <a:rPr lang="en-US" b="0" dirty="0"/>
              <a:t> methods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60828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3 — Review 1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77800" indent="-177800">
              <a:lnSpc>
                <a:spcPct val="115000"/>
              </a:lnSpc>
            </a:pPr>
            <a:r>
              <a:rPr lang="en-US" b="0" dirty="0"/>
              <a:t>In </a:t>
            </a:r>
            <a:r>
              <a:rPr lang="en-US" dirty="0"/>
              <a:t>CyberSensorEffect.cpp</a:t>
            </a:r>
            <a:r>
              <a:rPr lang="en-US" b="0" dirty="0"/>
              <a:t>, examine the </a:t>
            </a:r>
            <a:r>
              <a:rPr lang="en-US" dirty="0" err="1"/>
              <a:t>CyberSensorComponentFactory</a:t>
            </a:r>
            <a:r>
              <a:rPr lang="en-US" b="0" dirty="0"/>
              <a:t> Class</a:t>
            </a:r>
          </a:p>
          <a:p>
            <a:pPr marL="581025" lvl="1" indent="-177800">
              <a:lnSpc>
                <a:spcPct val="115000"/>
              </a:lnSpc>
            </a:pPr>
            <a:r>
              <a:rPr lang="en-US" b="0" dirty="0"/>
              <a:t>This factory allows us to create and configure </a:t>
            </a:r>
            <a:r>
              <a:rPr lang="en-US" dirty="0" err="1"/>
              <a:t>CyberSensorEffect</a:t>
            </a:r>
            <a:r>
              <a:rPr lang="en-US" b="0" dirty="0"/>
              <a:t> instances directly on sensor type input definitions</a:t>
            </a:r>
          </a:p>
          <a:p>
            <a:pPr marL="177800" indent="-177800">
              <a:lnSpc>
                <a:spcPct val="115000"/>
              </a:lnSpc>
            </a:pPr>
            <a:r>
              <a:rPr lang="en-US" b="0" dirty="0"/>
              <a:t>Examine the </a:t>
            </a:r>
            <a:r>
              <a:rPr lang="en-US" dirty="0" err="1"/>
              <a:t>ProcessInput</a:t>
            </a:r>
            <a:r>
              <a:rPr lang="en-US" b="0" dirty="0"/>
              <a:t> Method</a:t>
            </a:r>
          </a:p>
          <a:p>
            <a:pPr marL="581025" lvl="1" indent="-177800">
              <a:lnSpc>
                <a:spcPct val="115000"/>
              </a:lnSpc>
            </a:pPr>
            <a:r>
              <a:rPr lang="en-US" b="0" dirty="0"/>
              <a:t> Understand how the </a:t>
            </a:r>
            <a:r>
              <a:rPr lang="en-US" dirty="0" err="1"/>
              <a:t>FindOrCreate</a:t>
            </a:r>
            <a:r>
              <a:rPr lang="en-US" b="0" dirty="0"/>
              <a:t> method from Review 6 is used to populate the </a:t>
            </a:r>
            <a:r>
              <a:rPr lang="en-US" dirty="0" err="1"/>
              <a:t>CyberSensorEffect</a:t>
            </a:r>
            <a:r>
              <a:rPr lang="en-US" b="0" dirty="0"/>
              <a:t> Pointer</a:t>
            </a:r>
          </a:p>
        </p:txBody>
      </p:sp>
    </p:spTree>
    <p:extLst>
      <p:ext uri="{BB962C8B-B14F-4D97-AF65-F5344CB8AC3E}">
        <p14:creationId xmlns:p14="http://schemas.microsoft.com/office/powerpoint/2010/main" val="3982277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534400" cy="53340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/>
              <a:t>This Scenario Consists of Two Platforms Orbiting Earth</a:t>
            </a:r>
          </a:p>
          <a:p>
            <a:pPr lvl="1"/>
            <a:r>
              <a:rPr lang="en-US" sz="1800" b="0" dirty="0"/>
              <a:t>The Starship Enterprise, which carries bars of “gold-pressed </a:t>
            </a:r>
            <a:r>
              <a:rPr lang="en-US" sz="1800" b="0" dirty="0" err="1"/>
              <a:t>latinum</a:t>
            </a:r>
            <a:r>
              <a:rPr lang="en-US" sz="1800" b="0" dirty="0"/>
              <a:t>” (the only remaining currency of the 24</a:t>
            </a:r>
            <a:r>
              <a:rPr lang="en-US" sz="1800" b="0" baseline="30000" dirty="0"/>
              <a:t>th</a:t>
            </a:r>
            <a:r>
              <a:rPr lang="en-US" sz="1800" b="0" dirty="0"/>
              <a:t> century)</a:t>
            </a:r>
          </a:p>
          <a:p>
            <a:pPr lvl="1"/>
            <a:r>
              <a:rPr lang="en-US" sz="1800" b="0" dirty="0"/>
              <a:t>The </a:t>
            </a:r>
            <a:r>
              <a:rPr lang="en-US" sz="1800" b="0" dirty="0" err="1"/>
              <a:t>Ferengi</a:t>
            </a:r>
            <a:r>
              <a:rPr lang="en-US" sz="1800" b="0" dirty="0"/>
              <a:t> Ship</a:t>
            </a:r>
          </a:p>
          <a:p>
            <a:pPr lvl="2"/>
            <a:r>
              <a:rPr lang="en-US" sz="1800" b="0" dirty="0"/>
              <a:t>(The “</a:t>
            </a:r>
            <a:r>
              <a:rPr lang="en-US" sz="1800" b="0" dirty="0" err="1"/>
              <a:t>Ferengi</a:t>
            </a:r>
            <a:r>
              <a:rPr lang="en-US" sz="1800" b="0" dirty="0"/>
              <a:t>” are a fictional merchant race of questionable ethics)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The </a:t>
            </a:r>
            <a:r>
              <a:rPr lang="en-US" sz="2000" b="0" dirty="0" err="1"/>
              <a:t>Ferengi</a:t>
            </a:r>
            <a:r>
              <a:rPr lang="en-US" sz="2000" b="0" dirty="0"/>
              <a:t> Ship Approaches the Enterprise and Attempts to Steal the </a:t>
            </a:r>
            <a:r>
              <a:rPr lang="en-US" sz="2000" b="0" dirty="0" err="1"/>
              <a:t>Latinum</a:t>
            </a:r>
            <a:endParaRPr lang="en-US" sz="2000" b="0" dirty="0"/>
          </a:p>
          <a:p>
            <a:pPr>
              <a:lnSpc>
                <a:spcPct val="100000"/>
              </a:lnSpc>
            </a:pPr>
            <a:r>
              <a:rPr lang="en-US" sz="2000" b="0" dirty="0"/>
              <a:t>The </a:t>
            </a:r>
            <a:r>
              <a:rPr lang="en-US" sz="2000" b="0" dirty="0" err="1"/>
              <a:t>Ferengi</a:t>
            </a:r>
            <a:r>
              <a:rPr lang="en-US" sz="2000" b="0" dirty="0"/>
              <a:t> Execute a Plan in Which They:</a:t>
            </a:r>
          </a:p>
          <a:p>
            <a:pPr marL="804863" lvl="1" indent="-290513">
              <a:buFont typeface="+mj-lt"/>
              <a:buAutoNum type="arabicPeriod"/>
            </a:pPr>
            <a:r>
              <a:rPr lang="en-US" sz="1800" b="0" dirty="0"/>
              <a:t>Launch a cyber attack over a </a:t>
            </a:r>
            <a:r>
              <a:rPr lang="en-US" sz="1800" b="0" dirty="0" err="1"/>
              <a:t>comm</a:t>
            </a:r>
            <a:r>
              <a:rPr lang="en-US" sz="1800" b="0" dirty="0"/>
              <a:t> device </a:t>
            </a:r>
          </a:p>
          <a:p>
            <a:pPr marL="1085850" lvl="1" indent="-285750"/>
            <a:r>
              <a:rPr lang="en-US" sz="1800" b="0" dirty="0"/>
              <a:t>As a result, the Enterprise drops track on (can no longer target) the </a:t>
            </a:r>
            <a:r>
              <a:rPr lang="en-US" sz="1800" b="0" dirty="0" err="1"/>
              <a:t>Ferengi</a:t>
            </a:r>
            <a:r>
              <a:rPr lang="en-US" sz="1800" b="0" dirty="0"/>
              <a:t> Ship</a:t>
            </a:r>
          </a:p>
          <a:p>
            <a:pPr marL="857250" lvl="1" indent="-342900">
              <a:buFont typeface="+mj-lt"/>
              <a:buAutoNum type="arabicPeriod" startAt="2"/>
            </a:pPr>
            <a:r>
              <a:rPr lang="en-US" sz="1800" b="0" dirty="0"/>
              <a:t>Launch a second cyber attack that forces the Enterprise to “drop” (turn off) its shields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Once These Cyber Attacks are Successfully Accomplished, the </a:t>
            </a:r>
            <a:r>
              <a:rPr lang="en-US" sz="2000" b="0" dirty="0" err="1"/>
              <a:t>Ferengi</a:t>
            </a:r>
            <a:r>
              <a:rPr lang="en-US" sz="2000" b="0" dirty="0"/>
              <a:t> can Steal the </a:t>
            </a:r>
            <a:r>
              <a:rPr lang="en-US" sz="2000" b="0" dirty="0" err="1"/>
              <a:t>Latinum</a:t>
            </a:r>
            <a:endParaRPr lang="en-US" sz="2000" b="0" dirty="0"/>
          </a:p>
          <a:p>
            <a:pPr marL="687388" lvl="2" indent="0"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351259542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62000" y="3417088"/>
            <a:ext cx="7010400" cy="228600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3 — Review 1 </a:t>
            </a:r>
            <a:r>
              <a:rPr lang="en-US" sz="2000" b="0" dirty="0">
                <a:solidFill>
                  <a:srgbClr val="0000FF"/>
                </a:solidFill>
              </a:rPr>
              <a:t>CyberSensorEffect.cpp</a:t>
            </a:r>
            <a:endParaRPr lang="en-US" b="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2000" y="1172029"/>
                <a:ext cx="6934200" cy="5339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CyberSensorComponentFactory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WsfComponentFactory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WsfSensor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4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4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WsfSensor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aParent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i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myCommand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false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==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cyber_effect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CyberSensorEffect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cbePtr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CyberSensorEffect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FindOrCreate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aParent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ReadCommand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==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track_pulloff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cbePtr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SetType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CyberSensorEffect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cTRACK_PULLOFF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myCommand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true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==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track_drop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cbePtr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SetType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CyberSensorEffect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cTRACK_DROP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myCommand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true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...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myCommand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}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en-US" sz="11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172029"/>
                <a:ext cx="6934200" cy="5339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19489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3 — Task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CyberSensorEffect.cpp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177800" indent="-177800">
              <a:lnSpc>
                <a:spcPct val="115000"/>
              </a:lnSpc>
            </a:pPr>
            <a:r>
              <a:rPr lang="en-US" b="0" dirty="0"/>
              <a:t>Complete </a:t>
            </a:r>
            <a:r>
              <a:rPr lang="en-US" dirty="0" err="1"/>
              <a:t>CyberSensorComponentFactory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r>
              <a:rPr lang="en-US" b="0" dirty="0"/>
              <a:t> in </a:t>
            </a:r>
            <a:r>
              <a:rPr lang="en-US" dirty="0"/>
              <a:t>CyberSensorEffect.cpp</a:t>
            </a:r>
          </a:p>
          <a:p>
            <a:pPr marL="742950" lvl="1" indent="-233363">
              <a:lnSpc>
                <a:spcPct val="115000"/>
              </a:lnSpc>
            </a:pPr>
            <a:r>
              <a:rPr lang="en-US" b="0" dirty="0"/>
              <a:t>For the </a:t>
            </a:r>
            <a:r>
              <a:rPr lang="en-US" dirty="0" err="1"/>
              <a:t>exploit_delay</a:t>
            </a:r>
            <a:r>
              <a:rPr lang="en-US" b="0" dirty="0"/>
              <a:t> command, create a variable, which is a double, to hold the delay time</a:t>
            </a:r>
          </a:p>
          <a:p>
            <a:pPr marL="742950" lvl="1" indent="-233363">
              <a:lnSpc>
                <a:spcPct val="115000"/>
              </a:lnSpc>
            </a:pPr>
            <a:r>
              <a:rPr lang="en-US" b="0" dirty="0"/>
              <a:t>Invoke </a:t>
            </a:r>
            <a:r>
              <a:rPr lang="en-US" dirty="0" err="1"/>
              <a:t>aInput</a:t>
            </a:r>
            <a:r>
              <a:rPr lang="en-US" b="0" dirty="0" err="1"/>
              <a:t>.</a:t>
            </a:r>
            <a:r>
              <a:rPr lang="en-US" dirty="0" err="1"/>
              <a:t>ReadValueOfType</a:t>
            </a:r>
            <a:r>
              <a:rPr lang="en-US" b="0" dirty="0"/>
              <a:t> to read the delay value</a:t>
            </a:r>
          </a:p>
          <a:p>
            <a:pPr marL="1221263" lvl="2" indent="-177800">
              <a:lnSpc>
                <a:spcPct val="115000"/>
              </a:lnSpc>
            </a:pPr>
            <a:r>
              <a:rPr lang="en-US" b="0" dirty="0"/>
              <a:t>The format of </a:t>
            </a:r>
            <a:r>
              <a:rPr lang="en-US" dirty="0" err="1"/>
              <a:t>ReadValueOfType</a:t>
            </a:r>
            <a:r>
              <a:rPr lang="en-US" b="0" dirty="0"/>
              <a:t> is:</a:t>
            </a:r>
          </a:p>
          <a:p>
            <a:pPr marL="1653033" lvl="3" indent="0">
              <a:lnSpc>
                <a:spcPct val="115000"/>
              </a:lnSpc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300" dirty="0">
                <a:latin typeface="Consolas" panose="020B0609020204030204" pitchFamily="49" charset="0"/>
              </a:rPr>
              <a:t>&lt;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latin typeface="Consolas" panose="020B0609020204030204" pitchFamily="49" charset="0"/>
              </a:rPr>
              <a:t>&gt;</a:t>
            </a:r>
          </a:p>
          <a:p>
            <a:pPr marL="1653033" lvl="3" indent="0">
              <a:lnSpc>
                <a:spcPct val="115000"/>
              </a:lnSpc>
              <a:buNone/>
            </a:pP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880000"/>
                </a:solidFill>
                <a:latin typeface="Consolas" panose="020B0609020204030204" pitchFamily="49" charset="0"/>
              </a:rPr>
              <a:t>ReadValueOfType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300" dirty="0">
                <a:latin typeface="Consolas" panose="020B0609020204030204" pitchFamily="49" charset="0"/>
              </a:rPr>
              <a:t>&amp;       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aValue</a:t>
            </a:r>
            <a:r>
              <a:rPr lang="en-US" sz="1300" dirty="0">
                <a:latin typeface="Consolas" panose="020B0609020204030204" pitchFamily="49" charset="0"/>
              </a:rPr>
              <a:t>,</a:t>
            </a:r>
          </a:p>
          <a:p>
            <a:pPr marL="1653033" lvl="3" indent="0">
              <a:lnSpc>
                <a:spcPct val="115000"/>
              </a:lnSpc>
              <a:buNone/>
            </a:pPr>
            <a:r>
              <a:rPr lang="en-US" sz="1300" dirty="0">
                <a:latin typeface="Consolas" panose="020B0609020204030204" pitchFamily="49" charset="0"/>
              </a:rPr>
              <a:t>                     </a:t>
            </a: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ValueType</a:t>
            </a:r>
            <a:r>
              <a:rPr lang="en-US" sz="1300" dirty="0"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000080"/>
                </a:solidFill>
                <a:latin typeface="Consolas" panose="020B0609020204030204" pitchFamily="49" charset="0"/>
              </a:rPr>
              <a:t>aValueType</a:t>
            </a:r>
            <a:r>
              <a:rPr lang="en-US" sz="1300" dirty="0">
                <a:latin typeface="Consolas" panose="020B0609020204030204" pitchFamily="49" charset="0"/>
              </a:rPr>
              <a:t>)</a:t>
            </a:r>
            <a:endParaRPr lang="en-US" dirty="0"/>
          </a:p>
          <a:p>
            <a:pPr marL="1221263" lvl="2" indent="-177800">
              <a:lnSpc>
                <a:spcPct val="115000"/>
              </a:lnSpc>
            </a:pPr>
            <a:r>
              <a:rPr lang="en-US" b="0" dirty="0"/>
              <a:t>The first parameter should be the variable you created</a:t>
            </a:r>
          </a:p>
          <a:p>
            <a:pPr marL="1221263" lvl="2" indent="-177800">
              <a:lnSpc>
                <a:spcPct val="115000"/>
              </a:lnSpc>
            </a:pPr>
            <a:r>
              <a:rPr lang="en-US" b="0" dirty="0"/>
              <a:t>The second argument should be </a:t>
            </a:r>
            <a:r>
              <a:rPr lang="en-US" dirty="0" err="1"/>
              <a:t>UtInput</a:t>
            </a:r>
            <a:r>
              <a:rPr lang="en-US" b="0" dirty="0"/>
              <a:t>::</a:t>
            </a:r>
            <a:r>
              <a:rPr lang="en-US" dirty="0" err="1"/>
              <a:t>cTIME</a:t>
            </a:r>
            <a:r>
              <a:rPr lang="en-US" b="0" dirty="0"/>
              <a:t> to indicate that the value being read is a time value</a:t>
            </a:r>
          </a:p>
          <a:p>
            <a:pPr marL="742950" lvl="1" indent="-233363">
              <a:lnSpc>
                <a:spcPct val="115000"/>
              </a:lnSpc>
            </a:pPr>
            <a:r>
              <a:rPr lang="en-US" b="0" dirty="0"/>
              <a:t>Using the </a:t>
            </a:r>
            <a:r>
              <a:rPr lang="en-US" dirty="0" err="1"/>
              <a:t>CyberSensorEffect</a:t>
            </a:r>
            <a:r>
              <a:rPr lang="en-US" b="0" dirty="0"/>
              <a:t> pointer </a:t>
            </a:r>
            <a:r>
              <a:rPr lang="en-US" dirty="0" err="1"/>
              <a:t>cbePtr</a:t>
            </a:r>
            <a:r>
              <a:rPr lang="en-US" b="0" dirty="0"/>
              <a:t>, invoke </a:t>
            </a:r>
            <a:r>
              <a:rPr lang="en-US" dirty="0" err="1"/>
              <a:t>CyberSensorEffect</a:t>
            </a:r>
            <a:r>
              <a:rPr lang="en-US" b="0" dirty="0"/>
              <a:t>::</a:t>
            </a:r>
            <a:r>
              <a:rPr lang="en-US" dirty="0" err="1"/>
              <a:t>SetExploitDelay</a:t>
            </a:r>
            <a:r>
              <a:rPr lang="en-US" b="0" dirty="0"/>
              <a:t>, and pass in the variable in which you stored the exploit delay time</a:t>
            </a:r>
          </a:p>
          <a:p>
            <a:pPr marL="1221263" lvl="2" indent="-177800">
              <a:lnSpc>
                <a:spcPct val="115000"/>
              </a:lnSpc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9447127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45944" y="5575937"/>
            <a:ext cx="5509261" cy="516255"/>
          </a:xfrm>
          <a:prstGeom prst="rect">
            <a:avLst/>
          </a:prstGeom>
          <a:solidFill>
            <a:srgbClr val="FFF0F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Component Exercise 3 — Task 1 Solution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CyberSensorEffect.cpp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2000" y="1200607"/>
                <a:ext cx="6934200" cy="5139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CyberSensorComponentFactory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WsfComponentFactory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WsfSensor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4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4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WsfSensor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aParent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override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i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myCommand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false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==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cyber_effect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CyberSensorEffect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cbePtr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CyberSensorEffect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FindOrCreate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aParent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ReadCommand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==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track_pulloff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if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==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track_drop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sz="14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else if 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==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exploit_delay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// EXERCISE 3 TASK 1</a:t>
                </a:r>
              </a:p>
              <a:p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               // Create a variable which is a double, </a:t>
                </a:r>
              </a:p>
              <a:p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               // use that variable to read in the time value (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cTIME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) from input, and</a:t>
                </a:r>
              </a:p>
              <a:p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               // use that variable to set the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CyberSensorEffect’s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 exploit delay 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delay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 err="1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ReadValueOfType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delay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UtInput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cTIME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cbePtr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SetExploitDelay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delay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}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200607"/>
                <a:ext cx="6934200" cy="51398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63182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3 — Task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CyberSensorEffect.cpp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" y="1400175"/>
            <a:ext cx="8938259" cy="4943475"/>
          </a:xfrm>
        </p:spPr>
        <p:txBody>
          <a:bodyPr>
            <a:normAutofit fontScale="85000" lnSpcReduction="10000"/>
          </a:bodyPr>
          <a:lstStyle/>
          <a:p>
            <a:pPr marL="177800" indent="-177800">
              <a:lnSpc>
                <a:spcPct val="115000"/>
              </a:lnSpc>
            </a:pPr>
            <a:r>
              <a:rPr lang="en-US" b="0" dirty="0"/>
              <a:t>Complete the </a:t>
            </a:r>
            <a:r>
              <a:rPr lang="en-US" dirty="0" err="1"/>
              <a:t>CyberSensorEffect</a:t>
            </a:r>
            <a:r>
              <a:rPr lang="en-US" dirty="0"/>
              <a:t>::</a:t>
            </a:r>
            <a:r>
              <a:rPr lang="en-US" dirty="0" err="1"/>
              <a:t>TrackerAllowTracking</a:t>
            </a:r>
            <a:r>
              <a:rPr lang="en-US" dirty="0"/>
              <a:t> </a:t>
            </a:r>
            <a:r>
              <a:rPr lang="en-US" b="0" dirty="0"/>
              <a:t>Implementation</a:t>
            </a:r>
          </a:p>
          <a:p>
            <a:pPr marL="177800" indent="-177800">
              <a:lnSpc>
                <a:spcPct val="115000"/>
              </a:lnSpc>
            </a:pPr>
            <a:r>
              <a:rPr lang="en-US" b="0" dirty="0"/>
              <a:t>This Method is called by the Sensor Tracker to determine whether to drop track</a:t>
            </a:r>
          </a:p>
          <a:p>
            <a:pPr marL="571500" lvl="1" indent="-322263"/>
            <a:r>
              <a:rPr lang="en-US" b="0" dirty="0"/>
              <a:t>Signals that the tracker should not allow tracking if the sensor has received the command to begin the exploit</a:t>
            </a:r>
          </a:p>
          <a:p>
            <a:pPr marL="571500" lvl="1" indent="-322263"/>
            <a:r>
              <a:rPr lang="en-US" dirty="0"/>
              <a:t>Task 2</a:t>
            </a:r>
            <a:r>
              <a:rPr lang="en-US" b="0" dirty="0"/>
              <a:t>:</a:t>
            </a:r>
          </a:p>
          <a:p>
            <a:pPr marL="857250" lvl="2" indent="-228600">
              <a:tabLst>
                <a:tab pos="971550" algn="l"/>
              </a:tabLst>
            </a:pPr>
            <a:r>
              <a:rPr lang="en-US" b="0" dirty="0"/>
              <a:t>Check the value of the compound conditional that:</a:t>
            </a:r>
          </a:p>
          <a:p>
            <a:pPr marL="1143000" lvl="3" indent="-246063"/>
            <a:r>
              <a:rPr lang="en-US" b="0" dirty="0"/>
              <a:t>A) Checks to see that the exploit is not already occurring </a:t>
            </a:r>
          </a:p>
          <a:p>
            <a:pPr marL="1543050" lvl="4" indent="-188913"/>
            <a:r>
              <a:rPr lang="en-US" b="0" dirty="0"/>
              <a:t>i.e., check to see if </a:t>
            </a:r>
            <a:r>
              <a:rPr lang="en-US" dirty="0" err="1"/>
              <a:t>mExploitTime</a:t>
            </a:r>
            <a:r>
              <a:rPr lang="en-US" b="0" dirty="0"/>
              <a:t> is less than zero</a:t>
            </a:r>
          </a:p>
          <a:p>
            <a:pPr marL="1143000" lvl="3" indent="-246063"/>
            <a:r>
              <a:rPr lang="en-US" b="0" dirty="0"/>
              <a:t>B) </a:t>
            </a:r>
            <a:r>
              <a:rPr lang="en-US" b="0" u="sng" dirty="0"/>
              <a:t>AND</a:t>
            </a:r>
            <a:r>
              <a:rPr lang="en-US" b="0" dirty="0"/>
              <a:t> also Checks to see that the sensor's aux data attribute exists (called </a:t>
            </a:r>
            <a:r>
              <a:rPr lang="en-US" dirty="0"/>
              <a:t>BEGIN_EXPLOIT</a:t>
            </a:r>
            <a:r>
              <a:rPr lang="en-US" b="0" dirty="0"/>
              <a:t>)</a:t>
            </a:r>
            <a:endParaRPr lang="en-US" dirty="0"/>
          </a:p>
          <a:p>
            <a:pPr marL="1600200" lvl="4" indent="-188913"/>
            <a:r>
              <a:rPr lang="en-US" b="0" dirty="0"/>
              <a:t>Invoke </a:t>
            </a:r>
            <a:r>
              <a:rPr lang="en-US" sz="1600" b="0" dirty="0" err="1">
                <a:solidFill>
                  <a:srgbClr val="880000"/>
                </a:solidFill>
                <a:latin typeface="Consolas" panose="020B0609020204030204" pitchFamily="49" charset="0"/>
              </a:rPr>
              <a:t>GetSensor</a:t>
            </a:r>
            <a:r>
              <a:rPr lang="en-US" sz="1600" b="0" dirty="0">
                <a:latin typeface="Consolas" panose="020B0609020204030204" pitchFamily="49" charset="0"/>
              </a:rPr>
              <a:t>()-&gt;</a:t>
            </a:r>
            <a:r>
              <a:rPr lang="en-US" sz="1600" b="0" dirty="0" err="1">
                <a:solidFill>
                  <a:srgbClr val="880000"/>
                </a:solidFill>
                <a:latin typeface="Consolas" panose="020B0609020204030204" pitchFamily="49" charset="0"/>
              </a:rPr>
              <a:t>GetAuxData</a:t>
            </a:r>
            <a:r>
              <a:rPr lang="en-US" sz="1600" b="0" dirty="0">
                <a:latin typeface="Consolas" panose="020B0609020204030204" pitchFamily="49" charset="0"/>
              </a:rPr>
              <a:t>().</a:t>
            </a:r>
            <a:r>
              <a:rPr lang="en-US" sz="1600" b="0" dirty="0" err="1">
                <a:solidFill>
                  <a:srgbClr val="880000"/>
                </a:solidFill>
                <a:latin typeface="Consolas" panose="020B0609020204030204" pitchFamily="49" charset="0"/>
              </a:rPr>
              <a:t>AttributeExists</a:t>
            </a:r>
            <a:r>
              <a:rPr lang="en-US" sz="1600" b="0" dirty="0"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643C14"/>
                </a:solidFill>
                <a:latin typeface="Consolas" panose="020B0609020204030204" pitchFamily="49" charset="0"/>
              </a:rPr>
              <a:t>"BEGIN_EXPLOIT"</a:t>
            </a:r>
            <a:r>
              <a:rPr lang="en-US" sz="1600" b="0" dirty="0">
                <a:latin typeface="Consolas" panose="020B0609020204030204" pitchFamily="49" charset="0"/>
              </a:rPr>
              <a:t>))</a:t>
            </a:r>
            <a:r>
              <a:rPr lang="en-US" sz="1600" b="0" dirty="0"/>
              <a:t> </a:t>
            </a:r>
            <a:r>
              <a:rPr lang="en-US" b="0" dirty="0"/>
              <a:t>which returns a bool</a:t>
            </a:r>
          </a:p>
          <a:p>
            <a:pPr marL="857250" lvl="2" indent="-246063"/>
            <a:r>
              <a:rPr lang="en-US" b="0" dirty="0"/>
              <a:t>If the compound conditional is true, set the exploit time (</a:t>
            </a:r>
            <a:r>
              <a:rPr lang="en-US" dirty="0" err="1"/>
              <a:t>mExploitTime</a:t>
            </a:r>
            <a:r>
              <a:rPr lang="en-US" b="0" dirty="0"/>
              <a:t>) to be the current simulation time (</a:t>
            </a:r>
            <a:r>
              <a:rPr lang="en-US" dirty="0" err="1"/>
              <a:t>mSimTime</a:t>
            </a:r>
            <a:r>
              <a:rPr lang="en-US" b="0" dirty="0"/>
              <a:t>) plus the exploit delay time (</a:t>
            </a:r>
            <a:r>
              <a:rPr lang="en-US" dirty="0" err="1"/>
              <a:t>mExploitDelayTime</a:t>
            </a:r>
            <a:r>
              <a:rPr lang="en-US" b="0" dirty="0"/>
              <a:t>).</a:t>
            </a:r>
          </a:p>
          <a:p>
            <a:pPr marL="857250" lvl="2" indent="-246063"/>
            <a:r>
              <a:rPr lang="en-US" b="0" dirty="0"/>
              <a:t>Otherwise,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25799561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85768" y="4281488"/>
            <a:ext cx="6286495" cy="83820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52400" y="2057400"/>
            <a:ext cx="89916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TrackerAllowTracking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TrackerSettings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aSettings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WsfTrackId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aRequestId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WsfTrack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aTrackPtr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WsfSensorResult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If we've received a message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3 TASK 2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Signal that the tracker should not allow tracking if the sensor has received the command to begin the exploit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Check to see that the exploit is not already occurring (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mExploitTime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less than zero)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And check to see that the sensor's aux data attribute exists, called "BEGIN_EXPLOIT"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If so, set the exploit time to be the current sim time plus the exploit delay time (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mExploitDelayTime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mExploitTime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0.0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&amp;&amp;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GetAuxData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AttributeExists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"BEGIN_EXPLOIT"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mExploitTime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mExploitDelay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mExploitTime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 Exercise 3 — Task 2 Solution</a:t>
            </a:r>
            <a:br>
              <a:rPr lang="en-US" dirty="0"/>
            </a:br>
            <a:r>
              <a:rPr lang="en-US" sz="2200" b="0" dirty="0">
                <a:solidFill>
                  <a:srgbClr val="0000FF"/>
                </a:solidFill>
              </a:rPr>
              <a:t>CyberSensorEffect.cpp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3278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3200400"/>
            <a:ext cx="8606971" cy="2303146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3 —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LatinumComponent.cpp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569"/>
            <a:ext cx="8229600" cy="2155031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US" sz="2000" b="0" dirty="0"/>
              <a:t>Understand the </a:t>
            </a:r>
            <a:r>
              <a:rPr lang="en-US" sz="2000" dirty="0" err="1"/>
              <a:t>LatinumComponent</a:t>
            </a:r>
            <a:r>
              <a:rPr lang="en-US" sz="2000" b="0" dirty="0"/>
              <a:t> component factory in </a:t>
            </a:r>
            <a:r>
              <a:rPr lang="en-US" sz="2000" dirty="0"/>
              <a:t>LatinumComponent.cpp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dirty="0" err="1"/>
              <a:t>ProcessAddOrEditCommand</a:t>
            </a:r>
            <a:r>
              <a:rPr lang="en-US" b="0" dirty="0"/>
              <a:t> method handles creation or (optional) editing of components on a platform</a:t>
            </a:r>
          </a:p>
          <a:p>
            <a:pPr marL="1200150" lvl="2" indent="-285750"/>
            <a:r>
              <a:rPr lang="en-US" b="0" dirty="0"/>
              <a:t>In this case it returns false (for failure to add/edit the component)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3200400"/>
                <a:ext cx="9067800" cy="2200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LatinumComponentFactory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public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WsfComponentFactory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WsfPlatform</a:t>
                </a:r>
                <a:r>
                  <a:rPr lang="en-US" sz="1100" b="1" dirty="0"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public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bool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ProcessAddOrEditCommand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UtInput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WsfPlatform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aPlatform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                       bool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aIsAdding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override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return false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}</a:t>
                </a: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};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00400"/>
                <a:ext cx="9067800" cy="22006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0119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2326004"/>
            <a:ext cx="8606971" cy="4137661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3 —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LatinumComponent.cpp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121569"/>
            <a:ext cx="8858250" cy="2155031"/>
          </a:xfrm>
        </p:spPr>
        <p:txBody>
          <a:bodyPr>
            <a:normAutofit/>
          </a:bodyPr>
          <a:lstStyle/>
          <a:p>
            <a:pPr marL="285750" indent="-285750"/>
            <a:r>
              <a:rPr lang="en-US" sz="2000" b="0" dirty="0"/>
              <a:t>Understand the </a:t>
            </a:r>
            <a:r>
              <a:rPr lang="en-US" sz="2000" dirty="0" err="1"/>
              <a:t>LatinumComponent</a:t>
            </a:r>
            <a:r>
              <a:rPr lang="en-US" sz="2000" b="0" dirty="0"/>
              <a:t> component factory in </a:t>
            </a:r>
            <a:r>
              <a:rPr lang="en-US" sz="2000" dirty="0"/>
              <a:t>LatinumComponent.cpp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dirty="0" err="1"/>
              <a:t>ProcessInput</a:t>
            </a:r>
            <a:r>
              <a:rPr lang="en-US" b="0" dirty="0"/>
              <a:t> method handles the </a:t>
            </a:r>
            <a:r>
              <a:rPr lang="en-US" b="0" dirty="0" err="1"/>
              <a:t>latinum</a:t>
            </a:r>
            <a:r>
              <a:rPr lang="en-US" b="0" dirty="0"/>
              <a:t> command in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2337435"/>
                <a:ext cx="9067800" cy="42011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LatinumComponentFactory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public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WsfComponentFactory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WsfPlatform</a:t>
                </a:r>
                <a:r>
                  <a:rPr lang="en-US" sz="1100" b="1" dirty="0"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public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bool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ProcessInput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UtInput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WsfPlatform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aParent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override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std::string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 err="1"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GetCommand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bool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myCommand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false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if 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latinum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LatinumComponent</a:t>
                </a:r>
                <a:r>
                  <a:rPr lang="en-US" sz="1100" b="1" dirty="0">
                    <a:latin typeface="Consolas" panose="020B0609020204030204" pitchFamily="49" charset="0"/>
                  </a:rPr>
                  <a:t>*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lPtr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LatinumComponent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FindOrCreate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aParent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 err="1"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ReadCommand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command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myCommand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ProcessInput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if </a:t>
                </a:r>
                <a:r>
                  <a:rPr lang="en-US" sz="1100" b="1" dirty="0">
                    <a:latin typeface="Consolas" panose="020B0609020204030204" pitchFamily="49" charset="0"/>
                  </a:rPr>
                  <a:t>(!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myCommand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   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   throw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UtInput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BadValue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   }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 }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return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myCommand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};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337435"/>
                <a:ext cx="9067800" cy="42011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541839" y="2775451"/>
            <a:ext cx="359265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Note:  the component factory’s </a:t>
            </a:r>
          </a:p>
          <a:p>
            <a:r>
              <a:rPr lang="en-US" sz="1600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method invokes the </a:t>
            </a:r>
          </a:p>
          <a:p>
            <a:r>
              <a:rPr lang="en-US" sz="1600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LatinumComponent</a:t>
            </a:r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1600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Method to handle the </a:t>
            </a:r>
            <a:r>
              <a:rPr lang="en-US" sz="1600" i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quantity</a:t>
            </a:r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command in the scenario files</a:t>
            </a:r>
          </a:p>
        </p:txBody>
      </p:sp>
      <p:sp>
        <p:nvSpPr>
          <p:cNvPr id="7" name="Freeform 6"/>
          <p:cNvSpPr/>
          <p:nvPr/>
        </p:nvSpPr>
        <p:spPr>
          <a:xfrm>
            <a:off x="3727048" y="3565003"/>
            <a:ext cx="5036138" cy="2020646"/>
          </a:xfrm>
          <a:custGeom>
            <a:avLst/>
            <a:gdLst>
              <a:gd name="connsiteX0" fmla="*/ 4988689 w 5036138"/>
              <a:gd name="connsiteY0" fmla="*/ 0 h 2020646"/>
              <a:gd name="connsiteX1" fmla="*/ 5023413 w 5036138"/>
              <a:gd name="connsiteY1" fmla="*/ 544010 h 2020646"/>
              <a:gd name="connsiteX2" fmla="*/ 4925028 w 5036138"/>
              <a:gd name="connsiteY2" fmla="*/ 1232703 h 2020646"/>
              <a:gd name="connsiteX3" fmla="*/ 3970117 w 5036138"/>
              <a:gd name="connsiteY3" fmla="*/ 1846162 h 2020646"/>
              <a:gd name="connsiteX4" fmla="*/ 2905246 w 5036138"/>
              <a:gd name="connsiteY4" fmla="*/ 2013994 h 2020646"/>
              <a:gd name="connsiteX5" fmla="*/ 1585732 w 5036138"/>
              <a:gd name="connsiteY5" fmla="*/ 1944546 h 2020646"/>
              <a:gd name="connsiteX6" fmla="*/ 0 w 5036138"/>
              <a:gd name="connsiteY6" fmla="*/ 1562582 h 202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36138" h="2020646">
                <a:moveTo>
                  <a:pt x="4988689" y="0"/>
                </a:moveTo>
                <a:cubicBezTo>
                  <a:pt x="5011356" y="169280"/>
                  <a:pt x="5034023" y="338560"/>
                  <a:pt x="5023413" y="544010"/>
                </a:cubicBezTo>
                <a:cubicBezTo>
                  <a:pt x="5012803" y="749461"/>
                  <a:pt x="5100577" y="1015678"/>
                  <a:pt x="4925028" y="1232703"/>
                </a:cubicBezTo>
                <a:cubicBezTo>
                  <a:pt x="4749479" y="1449728"/>
                  <a:pt x="4306747" y="1715947"/>
                  <a:pt x="3970117" y="1846162"/>
                </a:cubicBezTo>
                <a:cubicBezTo>
                  <a:pt x="3633487" y="1976377"/>
                  <a:pt x="3302644" y="1997597"/>
                  <a:pt x="2905246" y="2013994"/>
                </a:cubicBezTo>
                <a:cubicBezTo>
                  <a:pt x="2507848" y="2030391"/>
                  <a:pt x="2069940" y="2019781"/>
                  <a:pt x="1585732" y="1944546"/>
                </a:cubicBezTo>
                <a:cubicBezTo>
                  <a:pt x="1101524" y="1869311"/>
                  <a:pt x="550762" y="1715946"/>
                  <a:pt x="0" y="1562582"/>
                </a:cubicBezTo>
              </a:path>
            </a:pathLst>
          </a:custGeom>
          <a:noFill/>
          <a:ln w="19050">
            <a:solidFill>
              <a:srgbClr val="CC00FF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0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57199" y="3200399"/>
            <a:ext cx="8606971" cy="3139321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3 — Review 3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ShieldTypes.cpp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1569"/>
            <a:ext cx="8229600" cy="2155031"/>
          </a:xfrm>
        </p:spPr>
        <p:txBody>
          <a:bodyPr>
            <a:normAutofit fontScale="92500" lnSpcReduction="20000"/>
          </a:bodyPr>
          <a:lstStyle/>
          <a:p>
            <a:pPr marL="285750" indent="-285750"/>
            <a:r>
              <a:rPr lang="en-US" sz="2000" b="0" dirty="0"/>
              <a:t>Understand the </a:t>
            </a:r>
            <a:r>
              <a:rPr lang="en-US" sz="2000" dirty="0" err="1"/>
              <a:t>ShieldComponent</a:t>
            </a:r>
            <a:r>
              <a:rPr lang="en-US" sz="2000" b="0" dirty="0"/>
              <a:t> component factory in </a:t>
            </a:r>
            <a:r>
              <a:rPr lang="en-US" sz="2000" dirty="0"/>
              <a:t>ShieldTypes.cpp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dirty="0" err="1"/>
              <a:t>ProcessAddOrEditCommand</a:t>
            </a:r>
            <a:r>
              <a:rPr lang="en-US" b="0" dirty="0"/>
              <a:t> method handles creation or (optional) editing of components on a platform</a:t>
            </a:r>
          </a:p>
          <a:p>
            <a:pPr marL="1200150" lvl="2" indent="-285750"/>
            <a:r>
              <a:rPr lang="en-US" b="0" dirty="0"/>
              <a:t>In this case it is an unnamed component that we cannot edit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/>
              <a:t>The </a:t>
            </a:r>
            <a:r>
              <a:rPr lang="en-US" dirty="0" err="1"/>
              <a:t>ProcessDeleteCommand</a:t>
            </a:r>
            <a:r>
              <a:rPr lang="en-US" b="0" dirty="0"/>
              <a:t> method handles corresponding component deletion directives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3200400"/>
            <a:ext cx="8686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ShieldComponentFactory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WsfComponentFactory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ProcessAddOrEditCommand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aIsAdding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types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LoadUnnamedComponentWithoutEdit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aIsAdding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cWSF_COMPONENT_SHIELDS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ProcessDeleteCommand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types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DeleteUnnamedComponent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aInput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cWSF_COMPONENT_SHIELDS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};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49971242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3 — Review 4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ShieldComponent.cpp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" y="1137289"/>
            <a:ext cx="8932545" cy="2794632"/>
          </a:xfrm>
        </p:spPr>
        <p:txBody>
          <a:bodyPr>
            <a:normAutofit/>
          </a:bodyPr>
          <a:lstStyle/>
          <a:p>
            <a:r>
              <a:rPr lang="en-US" sz="2000" b="0" dirty="0"/>
              <a:t>Examine the </a:t>
            </a:r>
            <a:r>
              <a:rPr lang="en-US" sz="2000" dirty="0" err="1"/>
              <a:t>ShieldComponent</a:t>
            </a:r>
            <a:r>
              <a:rPr lang="en-US" sz="2000" b="0" dirty="0"/>
              <a:t>::</a:t>
            </a:r>
            <a:r>
              <a:rPr lang="en-US" sz="2000" dirty="0" err="1"/>
              <a:t>MessageReceived</a:t>
            </a:r>
            <a:r>
              <a:rPr lang="en-US" sz="2000" dirty="0"/>
              <a:t> </a:t>
            </a:r>
            <a:r>
              <a:rPr lang="en-US" sz="2000" b="0" dirty="0"/>
              <a:t>method</a:t>
            </a:r>
            <a:endParaRPr lang="en-US" sz="2000" dirty="0"/>
          </a:p>
          <a:p>
            <a:pPr lvl="1"/>
            <a:r>
              <a:rPr lang="en-US" sz="1800" b="0" dirty="0"/>
              <a:t>Notice that if the message subtype is DROP_SHIELDS, this method turns off the Shields platform part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199" y="2617469"/>
            <a:ext cx="8606971" cy="3423286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2617470"/>
            <a:ext cx="90678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MessageReceived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    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aXmtrPtr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aRcvrPtr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WsfMessage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comm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Result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aResult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std::string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aMessage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GetSubType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if 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"DROP_SHIELDS"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// RAII block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auto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log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info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&lt;&lt;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"Turning off shield component."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AddNote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&lt;&lt;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"T = "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&lt;&lt;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AddNote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&lt;&lt;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"Platform: "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&lt;&lt;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GetPlatform</a:t>
            </a:r>
            <a:r>
              <a:rPr lang="en-US" sz="1100" b="1" dirty="0">
                <a:latin typeface="Consolas" panose="020B0609020204030204" pitchFamily="49" charset="0"/>
              </a:rPr>
              <a:t>()-&gt;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GetName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out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AddNote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&lt;&lt;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"Shield: "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&lt;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GetName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   }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GetPlatform</a:t>
            </a:r>
            <a:r>
              <a:rPr lang="en-US" sz="1100" b="1" dirty="0">
                <a:latin typeface="Consolas" panose="020B0609020204030204" pitchFamily="49" charset="0"/>
              </a:rPr>
              <a:t>()-&gt;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GetSimulation</a:t>
            </a:r>
            <a:r>
              <a:rPr lang="en-US" sz="1100" b="1" dirty="0">
                <a:latin typeface="Consolas" panose="020B0609020204030204" pitchFamily="49" charset="0"/>
              </a:rPr>
              <a:t>()-&gt;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TurnPartOff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aSimTime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this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484313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0161"/>
            <a:ext cx="8229600" cy="5046344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In this exercise, the several classes have associated Script…Classes with defined methods by which users can access/modify certain values related to the components</a:t>
            </a:r>
          </a:p>
          <a:p>
            <a:r>
              <a:rPr lang="en-US" dirty="0" err="1"/>
              <a:t>LatinumComponent</a:t>
            </a:r>
            <a:r>
              <a:rPr lang="en-US" b="0" dirty="0"/>
              <a:t> has the associated </a:t>
            </a:r>
            <a:r>
              <a:rPr lang="en-US" dirty="0" err="1"/>
              <a:t>WsfScriptLatinumComponentClass</a:t>
            </a:r>
            <a:r>
              <a:rPr lang="en-US" b="0" dirty="0"/>
              <a:t> with defined methods:</a:t>
            </a:r>
          </a:p>
          <a:p>
            <a:pPr lvl="1"/>
            <a:r>
              <a:rPr lang="en-US" dirty="0"/>
              <a:t>Quantity</a:t>
            </a:r>
            <a:r>
              <a:rPr lang="en-US" b="0" dirty="0"/>
              <a:t>:  returns the amount of </a:t>
            </a:r>
            <a:r>
              <a:rPr lang="en-US" b="0" dirty="0" err="1"/>
              <a:t>Latinum</a:t>
            </a:r>
            <a:r>
              <a:rPr lang="en-US" b="0" dirty="0"/>
              <a:t> stored in the component</a:t>
            </a:r>
          </a:p>
          <a:p>
            <a:pPr lvl="1"/>
            <a:r>
              <a:rPr lang="en-US" dirty="0" err="1"/>
              <a:t>TransferTo</a:t>
            </a:r>
            <a:r>
              <a:rPr lang="en-US" b="0" dirty="0"/>
              <a:t>:  transfers the </a:t>
            </a:r>
            <a:r>
              <a:rPr lang="en-US" b="0" dirty="0" err="1"/>
              <a:t>Latinum</a:t>
            </a:r>
            <a:r>
              <a:rPr lang="en-US" b="0" dirty="0"/>
              <a:t> from one platform to another</a:t>
            </a:r>
          </a:p>
          <a:p>
            <a:r>
              <a:rPr lang="en-US" dirty="0" err="1"/>
              <a:t>ShieldComponent</a:t>
            </a:r>
            <a:r>
              <a:rPr lang="en-US" b="0" dirty="0"/>
              <a:t> has the associated </a:t>
            </a:r>
            <a:r>
              <a:rPr lang="en-US" dirty="0" err="1"/>
              <a:t>WsfScriptShieldComponentClass</a:t>
            </a:r>
            <a:r>
              <a:rPr lang="en-US" b="0" dirty="0"/>
              <a:t> with defined methods</a:t>
            </a:r>
          </a:p>
          <a:p>
            <a:pPr lvl="1"/>
            <a:r>
              <a:rPr lang="en-US" dirty="0"/>
              <a:t>Strength</a:t>
            </a:r>
            <a:r>
              <a:rPr lang="en-US" b="0" dirty="0"/>
              <a:t>:  returns the current strength value of the platforms shields</a:t>
            </a:r>
          </a:p>
          <a:p>
            <a:r>
              <a:rPr lang="en-US" b="0" dirty="0"/>
              <a:t>The </a:t>
            </a:r>
            <a:r>
              <a:rPr lang="en-US" dirty="0" err="1"/>
              <a:t>CyberSensorEffect</a:t>
            </a:r>
            <a:r>
              <a:rPr lang="en-US" b="0" dirty="0"/>
              <a:t> component does </a:t>
            </a:r>
            <a:r>
              <a:rPr lang="en-US" b="0" u="sng" dirty="0"/>
              <a:t>not</a:t>
            </a:r>
            <a:r>
              <a:rPr lang="en-US" b="0" dirty="0"/>
              <a:t> have an associated script class or methods which can access its values</a:t>
            </a:r>
          </a:p>
          <a:p>
            <a:r>
              <a:rPr lang="en-US" b="0" dirty="0"/>
              <a:t>Two script methods are added to platforms</a:t>
            </a:r>
          </a:p>
          <a:p>
            <a:pPr lvl="1"/>
            <a:r>
              <a:rPr lang="en-US" dirty="0" err="1"/>
              <a:t>Latinum</a:t>
            </a:r>
            <a:r>
              <a:rPr lang="en-US" b="0" dirty="0"/>
              <a:t>: returns a pointer to the platform’s </a:t>
            </a:r>
            <a:r>
              <a:rPr lang="en-US" b="0" dirty="0" err="1"/>
              <a:t>latinum</a:t>
            </a:r>
            <a:endParaRPr lang="en-US" dirty="0"/>
          </a:p>
          <a:p>
            <a:pPr lvl="1"/>
            <a:r>
              <a:rPr lang="en-US" dirty="0"/>
              <a:t>Shields</a:t>
            </a:r>
            <a:r>
              <a:rPr lang="en-US" b="0" dirty="0"/>
              <a:t>: returns a pointer to the platform’s shields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4894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Scenario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382000" cy="49541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/>
              <a:t>The Enterprise has a New Component:  </a:t>
            </a:r>
            <a:r>
              <a:rPr lang="en-US" sz="2000" dirty="0"/>
              <a:t>Shields</a:t>
            </a:r>
            <a:endParaRPr lang="en-US" sz="2000" b="0" dirty="0"/>
          </a:p>
          <a:p>
            <a:pPr lvl="1"/>
            <a:r>
              <a:rPr lang="en-US" sz="1800" b="0" dirty="0"/>
              <a:t>Initial Energy and Power Restoration are Inputs</a:t>
            </a:r>
          </a:p>
          <a:p>
            <a:pPr lvl="2"/>
            <a:r>
              <a:rPr lang="en-US" sz="1600" b="0" dirty="0"/>
              <a:t>We do not directly use this feature to “draw down” shields in this scenario</a:t>
            </a:r>
          </a:p>
          <a:p>
            <a:pPr lvl="1"/>
            <a:r>
              <a:rPr lang="en-US" sz="1800" b="0" dirty="0"/>
              <a:t>Definition as a Platform Part allows us to drop / turn them off</a:t>
            </a:r>
          </a:p>
          <a:p>
            <a:pPr lvl="2"/>
            <a:r>
              <a:rPr lang="en-US" sz="1600" b="0" dirty="0"/>
              <a:t>Other possibilities available</a:t>
            </a:r>
          </a:p>
          <a:p>
            <a:pPr lvl="1"/>
            <a:r>
              <a:rPr lang="en-US" sz="1800" b="0" dirty="0"/>
              <a:t>Notice how the shields are defined outside of the platform definition and are only defined by type on the platform (not in a block)</a:t>
            </a:r>
          </a:p>
          <a:p>
            <a:pPr lvl="2"/>
            <a:r>
              <a:rPr lang="en-US" sz="1600" b="0" dirty="0"/>
              <a:t>This is because we set up the Shields component factory as “Un-Editable”</a:t>
            </a:r>
            <a:endParaRPr lang="en-US" sz="1800" b="0" dirty="0"/>
          </a:p>
          <a:p>
            <a:pPr>
              <a:lnSpc>
                <a:spcPct val="100000"/>
              </a:lnSpc>
            </a:pPr>
            <a:r>
              <a:rPr lang="en-US" sz="2000" b="0" dirty="0"/>
              <a:t>The Enterprise definition also contains a definition for a </a:t>
            </a:r>
            <a:r>
              <a:rPr lang="en-US" sz="2000" dirty="0" err="1"/>
              <a:t>latinum</a:t>
            </a:r>
            <a:r>
              <a:rPr lang="en-US" sz="2000" b="0" dirty="0"/>
              <a:t> quantity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The Enterprise and </a:t>
            </a:r>
            <a:r>
              <a:rPr lang="en-US" sz="2000" b="0" dirty="0" err="1"/>
              <a:t>Ferengi</a:t>
            </a:r>
            <a:r>
              <a:rPr lang="en-US" sz="2000" b="0" dirty="0"/>
              <a:t> Ships are Placed in “Standard Orbit”</a:t>
            </a:r>
          </a:p>
          <a:p>
            <a:pPr lvl="1"/>
            <a:r>
              <a:rPr lang="en-US" sz="1800" b="0" dirty="0"/>
              <a:t>Feature of WSF_SPACE_MOVER to easily place satellites in orbit</a:t>
            </a:r>
          </a:p>
          <a:p>
            <a:pPr lvl="2"/>
            <a:r>
              <a:rPr lang="en-US" sz="1600" b="0" dirty="0"/>
              <a:t>Specify </a:t>
            </a:r>
            <a:r>
              <a:rPr lang="en-US" sz="1600" b="0" dirty="0" err="1"/>
              <a:t>lat</a:t>
            </a:r>
            <a:r>
              <a:rPr lang="en-US" sz="1600" b="0" dirty="0"/>
              <a:t> / </a:t>
            </a:r>
            <a:r>
              <a:rPr lang="en-US" sz="1600" b="0" dirty="0" err="1"/>
              <a:t>lon</a:t>
            </a:r>
            <a:r>
              <a:rPr lang="en-US" sz="1600" b="0" dirty="0"/>
              <a:t> / alt and heading to place into a circular orbit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The Start Date is Set to </a:t>
            </a:r>
            <a:r>
              <a:rPr lang="en-US" sz="2000" b="0" i="1" dirty="0" err="1"/>
              <a:t>jul</a:t>
            </a:r>
            <a:r>
              <a:rPr lang="en-US" sz="2000" b="0" i="1" dirty="0"/>
              <a:t> 27 2369</a:t>
            </a:r>
          </a:p>
        </p:txBody>
      </p:sp>
    </p:spTree>
    <p:extLst>
      <p:ext uri="{BB962C8B-B14F-4D97-AF65-F5344CB8AC3E}">
        <p14:creationId xmlns:p14="http://schemas.microsoft.com/office/powerpoint/2010/main" val="121963442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4 — Review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ShieldComponent.hpp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" y="1137288"/>
            <a:ext cx="8932545" cy="4525963"/>
          </a:xfrm>
        </p:spPr>
        <p:txBody>
          <a:bodyPr/>
          <a:lstStyle/>
          <a:p>
            <a:r>
              <a:rPr lang="en-US" b="0" dirty="0"/>
              <a:t>Understand the </a:t>
            </a:r>
            <a:r>
              <a:rPr lang="en-US" dirty="0" err="1"/>
              <a:t>WsfScriptShieldComponentClass</a:t>
            </a:r>
            <a:r>
              <a:rPr lang="en-US" b="0" dirty="0"/>
              <a:t> class declaration in </a:t>
            </a:r>
            <a:r>
              <a:rPr lang="en-US" dirty="0"/>
              <a:t>ShieldComponent.hpp</a:t>
            </a:r>
          </a:p>
          <a:p>
            <a:pPr lvl="1"/>
            <a:r>
              <a:rPr lang="en-US" b="0" dirty="0"/>
              <a:t>Notice the class inherits </a:t>
            </a:r>
            <a:r>
              <a:rPr lang="en-US" dirty="0" err="1"/>
              <a:t>WsfScriptPlatformPartClass</a:t>
            </a:r>
            <a:endParaRPr lang="en-US" dirty="0"/>
          </a:p>
          <a:p>
            <a:pPr lvl="1"/>
            <a:r>
              <a:rPr lang="en-US" b="0" dirty="0"/>
              <a:t>Notice the declaration of the </a:t>
            </a:r>
            <a:r>
              <a:rPr lang="en-US" dirty="0"/>
              <a:t>Strength</a:t>
            </a:r>
            <a:r>
              <a:rPr lang="en-US" b="0" dirty="0"/>
              <a:t> script method, which creates the </a:t>
            </a:r>
            <a:r>
              <a:rPr lang="en-US" dirty="0"/>
              <a:t>class Strength </a:t>
            </a:r>
            <a:r>
              <a:rPr lang="en-US" b="0" dirty="0"/>
              <a:t>with a constructor and operator()</a:t>
            </a:r>
          </a:p>
          <a:p>
            <a:pPr lvl="2"/>
            <a:r>
              <a:rPr lang="en-US" b="0" dirty="0"/>
              <a:t>See the Sensor Exercise for details about </a:t>
            </a:r>
            <a:r>
              <a:rPr lang="en-US" dirty="0"/>
              <a:t>UT_DECLARE_SCRIPT_METHOD</a:t>
            </a:r>
          </a:p>
          <a:p>
            <a:endParaRPr lang="en-US" b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199" y="3989070"/>
            <a:ext cx="8606971" cy="1445896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3989070"/>
            <a:ext cx="90678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WsfScriptShieldComponentClass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WsfScriptPlatformPartClass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WsfScriptShieldComponentClass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Strength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69668007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4 —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ShieldComponent.cpp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" y="1137289"/>
            <a:ext cx="8932545" cy="2794632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Understand the </a:t>
            </a:r>
            <a:r>
              <a:rPr lang="en-US" dirty="0" err="1"/>
              <a:t>WsfScriptShieldComponentClass</a:t>
            </a:r>
            <a:r>
              <a:rPr lang="en-US" b="0" dirty="0"/>
              <a:t> class definition in </a:t>
            </a:r>
            <a:r>
              <a:rPr lang="en-US" dirty="0"/>
              <a:t>ShieldComponent.cpp</a:t>
            </a:r>
          </a:p>
          <a:p>
            <a:pPr lvl="1"/>
            <a:r>
              <a:rPr lang="en-US" b="0" dirty="0"/>
              <a:t>Notice the constructor sets the class name to “Shields”</a:t>
            </a:r>
          </a:p>
          <a:p>
            <a:pPr lvl="1"/>
            <a:r>
              <a:rPr lang="en-US" b="0" dirty="0"/>
              <a:t>Notice the constructor adds the method </a:t>
            </a:r>
            <a:r>
              <a:rPr lang="en-US" dirty="0"/>
              <a:t>Strength</a:t>
            </a:r>
            <a:r>
              <a:rPr lang="en-US" b="0" dirty="0"/>
              <a:t> to the scripting interface (makes it </a:t>
            </a:r>
            <a:r>
              <a:rPr lang="en-US" b="0" dirty="0" err="1"/>
              <a:t>invocable</a:t>
            </a:r>
            <a:r>
              <a:rPr lang="en-US" b="0" dirty="0"/>
              <a:t> from user script code)</a:t>
            </a:r>
          </a:p>
          <a:p>
            <a:pPr lvl="1"/>
            <a:r>
              <a:rPr lang="en-US" b="0" dirty="0"/>
              <a:t>Notice the definition of the </a:t>
            </a:r>
            <a:r>
              <a:rPr lang="en-US" dirty="0"/>
              <a:t>Strength</a:t>
            </a:r>
            <a:r>
              <a:rPr lang="en-US" b="0" dirty="0"/>
              <a:t> script method, which defines the </a:t>
            </a:r>
            <a:r>
              <a:rPr lang="en-US" dirty="0"/>
              <a:t>class Strength </a:t>
            </a:r>
            <a:r>
              <a:rPr lang="en-US" b="0" dirty="0"/>
              <a:t>with a constructor and operator()</a:t>
            </a:r>
          </a:p>
          <a:p>
            <a:pPr lvl="2"/>
            <a:r>
              <a:rPr lang="en-US" b="0" dirty="0"/>
              <a:t>See the Sensor Exercise for details about </a:t>
            </a:r>
            <a:r>
              <a:rPr lang="en-US" dirty="0"/>
              <a:t>UT_DEFINE_SCRIPT_METHOD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199" y="3989069"/>
            <a:ext cx="8606971" cy="2292935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3989070"/>
            <a:ext cx="9067800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WsfScriptShieldComponentClass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WsfScriptShieldComponentClass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const std::string 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aClassName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UtScriptTypes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aScriptTypesPtr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WsfScriptPlatformPartClass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aClassName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aScriptTypesPtr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SetClassName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"Shields"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Strength</a:t>
            </a:r>
            <a:r>
              <a:rPr lang="en-US" sz="1100" b="1" dirty="0">
                <a:latin typeface="Consolas" panose="020B0609020204030204" pitchFamily="49" charset="0"/>
              </a:rPr>
              <a:t>&gt;());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WsfScriptShieldComponentClass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Strength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0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"double"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""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aReturnVal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SetDouble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GetStrength</a:t>
            </a:r>
            <a:r>
              <a:rPr lang="en-US" sz="1100" b="1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91173" y="5820339"/>
            <a:ext cx="3339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Invokes </a:t>
            </a:r>
            <a:r>
              <a:rPr lang="en-US" sz="1400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ShieldComponent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1400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GetStrength</a:t>
            </a:r>
            <a:endParaRPr lang="en-US" sz="1400" dirty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444678" y="5972537"/>
            <a:ext cx="740780" cy="5787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511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4 — Review 3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ShieldComponent.cpp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" y="1137288"/>
            <a:ext cx="8932545" cy="3480431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Understand the call to </a:t>
            </a:r>
            <a:r>
              <a:rPr lang="en-US" dirty="0"/>
              <a:t>UT_DEFINE_SCRIPT_METHOD_EXT</a:t>
            </a:r>
          </a:p>
          <a:p>
            <a:pPr lvl="1"/>
            <a:r>
              <a:rPr lang="en-US" b="0" dirty="0"/>
              <a:t>Creates a new method, called shields, and defines it to be part of the </a:t>
            </a:r>
            <a:r>
              <a:rPr lang="en-US" b="0" dirty="0" err="1"/>
              <a:t>WsfPlatform</a:t>
            </a:r>
            <a:r>
              <a:rPr lang="en-US" b="0" dirty="0"/>
              <a:t> class definition in </a:t>
            </a:r>
            <a:r>
              <a:rPr lang="en-US" dirty="0"/>
              <a:t>ShieldComponent.cpp</a:t>
            </a:r>
          </a:p>
          <a:p>
            <a:pPr lvl="1"/>
            <a:r>
              <a:rPr lang="en-US" b="0" dirty="0"/>
              <a:t>This method gets a pointer to the platform’s shields (it will be a </a:t>
            </a:r>
            <a:r>
              <a:rPr lang="en-US" b="0" dirty="0" err="1"/>
              <a:t>nullptr</a:t>
            </a:r>
            <a:r>
              <a:rPr lang="en-US" b="0" dirty="0"/>
              <a:t> if the platform does not have shields component defined) and returns that pointer to the script method’s caller</a:t>
            </a:r>
          </a:p>
          <a:p>
            <a:r>
              <a:rPr lang="en-US" b="0" dirty="0"/>
              <a:t>The Macro </a:t>
            </a:r>
            <a:r>
              <a:rPr lang="en-US" dirty="0"/>
              <a:t>UT_DEFINE_SCRIPT_METHOD_EXT</a:t>
            </a:r>
            <a:r>
              <a:rPr lang="en-US" b="0" dirty="0"/>
              <a:t> is used to define methods for existing script classes</a:t>
            </a:r>
          </a:p>
          <a:p>
            <a:pPr lvl="1"/>
            <a:r>
              <a:rPr lang="en-US" b="0" dirty="0"/>
              <a:t>Useful to expose script capabilities for additional, add-on functionality</a:t>
            </a:r>
          </a:p>
          <a:p>
            <a:pPr lvl="2"/>
            <a:r>
              <a:rPr lang="en-US" b="0" dirty="0"/>
              <a:t>Example: </a:t>
            </a:r>
            <a:r>
              <a:rPr lang="en-US" b="0" dirty="0" err="1"/>
              <a:t>Wsf_mil</a:t>
            </a:r>
            <a:r>
              <a:rPr lang="en-US" b="0" dirty="0"/>
              <a:t> providing “military-specific” capabilities for </a:t>
            </a:r>
            <a:r>
              <a:rPr lang="en-US" b="0" dirty="0" err="1"/>
              <a:t>Wsf</a:t>
            </a:r>
            <a:endParaRPr lang="en-US" b="0" dirty="0"/>
          </a:p>
          <a:p>
            <a:pPr lvl="1"/>
            <a:r>
              <a:rPr lang="en-US" b="0" dirty="0"/>
              <a:t>Notice that </a:t>
            </a:r>
            <a:r>
              <a:rPr lang="en-US" dirty="0"/>
              <a:t>UT_DECLARE_SCRIPT_METHOD</a:t>
            </a:r>
            <a:r>
              <a:rPr lang="en-US" b="0" dirty="0"/>
              <a:t> and </a:t>
            </a:r>
            <a:r>
              <a:rPr lang="en-US" dirty="0" err="1"/>
              <a:t>AddMethod</a:t>
            </a:r>
            <a:r>
              <a:rPr lang="en-US" b="0" dirty="0"/>
              <a:t> are not needed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199" y="4766309"/>
            <a:ext cx="8606971" cy="1211581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4766310"/>
            <a:ext cx="90678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UT_DEFINE_SCRIPT_METHOD_EXT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Shields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0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"Shields"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""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   // Note the following will only return a valid pointer if the platform has a "shields" component.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100" b="1" dirty="0"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ppPtr</a:t>
            </a:r>
            <a:r>
              <a:rPr lang="en-US" sz="1100" b="1" dirty="0"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100" b="1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aReturnVal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SetPointer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UtScriptRef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ppPtr</a:t>
            </a:r>
            <a:r>
              <a:rPr lang="en-US" sz="1100" b="1" dirty="0"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aReturnClassPtr</a:t>
            </a:r>
            <a:r>
              <a:rPr lang="en-US" sz="1100" b="1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2618210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4 — Review 4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ShieldComponent.cpp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" y="1137289"/>
            <a:ext cx="8932545" cy="2794632"/>
          </a:xfrm>
        </p:spPr>
        <p:txBody>
          <a:bodyPr>
            <a:normAutofit/>
          </a:bodyPr>
          <a:lstStyle/>
          <a:p>
            <a:r>
              <a:rPr lang="en-US" sz="2000" b="0" dirty="0"/>
              <a:t>Examine the </a:t>
            </a:r>
            <a:r>
              <a:rPr lang="en-US" sz="2000" dirty="0" err="1"/>
              <a:t>ShieldComponent</a:t>
            </a:r>
            <a:r>
              <a:rPr lang="en-US" sz="2000" b="0" dirty="0"/>
              <a:t>::</a:t>
            </a:r>
            <a:r>
              <a:rPr lang="en-US" sz="2000" dirty="0" err="1"/>
              <a:t>RegisterScriptMethods</a:t>
            </a:r>
            <a:r>
              <a:rPr lang="en-US" sz="2000" dirty="0"/>
              <a:t> </a:t>
            </a:r>
            <a:r>
              <a:rPr lang="en-US" sz="2000" b="0" dirty="0"/>
              <a:t>and</a:t>
            </a:r>
            <a:r>
              <a:rPr lang="en-US" sz="2000" dirty="0"/>
              <a:t> </a:t>
            </a:r>
            <a:r>
              <a:rPr lang="en-US" sz="2000" dirty="0" err="1"/>
              <a:t>ShieldComponent</a:t>
            </a:r>
            <a:r>
              <a:rPr lang="en-US" sz="2000" b="0" dirty="0"/>
              <a:t>::</a:t>
            </a:r>
            <a:r>
              <a:rPr lang="en-US" sz="2000" dirty="0" err="1"/>
              <a:t>RegisterScriptTypes</a:t>
            </a:r>
            <a:r>
              <a:rPr lang="en-US" sz="2000" dirty="0"/>
              <a:t> </a:t>
            </a:r>
            <a:r>
              <a:rPr lang="en-US" sz="2000" b="0" dirty="0"/>
              <a:t>in </a:t>
            </a:r>
            <a:r>
              <a:rPr lang="en-US" sz="2000" dirty="0"/>
              <a:t>ShieldComponent.cpp</a:t>
            </a:r>
          </a:p>
          <a:p>
            <a:pPr lvl="1"/>
            <a:r>
              <a:rPr lang="en-US" sz="1800" b="0" dirty="0"/>
              <a:t>Notice that </a:t>
            </a:r>
            <a:r>
              <a:rPr lang="en-US" sz="1800" dirty="0" err="1"/>
              <a:t>RegisterScriptMethods</a:t>
            </a:r>
            <a:r>
              <a:rPr lang="en-US" sz="1800" b="0" dirty="0"/>
              <a:t> adds the method </a:t>
            </a:r>
            <a:r>
              <a:rPr lang="en-US" sz="1800" dirty="0"/>
              <a:t>Shields</a:t>
            </a:r>
            <a:r>
              <a:rPr lang="en-US" sz="1800" b="0" dirty="0"/>
              <a:t> to </a:t>
            </a:r>
            <a:r>
              <a:rPr lang="en-US" sz="1800" dirty="0" err="1"/>
              <a:t>WsfPlatform</a:t>
            </a:r>
            <a:r>
              <a:rPr lang="en-US" sz="1800" b="0" dirty="0"/>
              <a:t> (allows method </a:t>
            </a:r>
            <a:r>
              <a:rPr lang="en-US" sz="1800" dirty="0"/>
              <a:t>Shields</a:t>
            </a:r>
            <a:r>
              <a:rPr lang="en-US" sz="1800" b="0" dirty="0"/>
              <a:t> to be invoked on platforms to get a pointer to it’s shields – if the platform has shields)</a:t>
            </a:r>
          </a:p>
          <a:p>
            <a:pPr lvl="1"/>
            <a:r>
              <a:rPr lang="en-US" sz="1800" b="0" dirty="0"/>
              <a:t>Notice that </a:t>
            </a:r>
            <a:r>
              <a:rPr lang="en-US" sz="1800" dirty="0" err="1"/>
              <a:t>RegisterScriptTypes</a:t>
            </a:r>
            <a:r>
              <a:rPr lang="en-US" sz="1800" b="0" dirty="0"/>
              <a:t> registers class </a:t>
            </a:r>
            <a:r>
              <a:rPr lang="en-US" sz="1800" dirty="0" err="1"/>
              <a:t>WsfScriptShieldComponentClass</a:t>
            </a:r>
            <a:r>
              <a:rPr lang="en-US" sz="1800" b="0" dirty="0"/>
              <a:t> as the implementation for the method Shields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199" y="3989069"/>
            <a:ext cx="8606971" cy="2292935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3989070"/>
            <a:ext cx="90678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RegisterScriptMethods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UtScriptTypes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AddClassMethod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Shields</a:t>
            </a:r>
            <a:r>
              <a:rPr lang="en-US" sz="1100" b="1" dirty="0">
                <a:latin typeface="Consolas" panose="020B0609020204030204" pitchFamily="49" charset="0"/>
              </a:rPr>
              <a:t>&gt;());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RegisterScriptTypes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UtScriptTypes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WsfScriptShieldComponentClass</a:t>
            </a:r>
            <a:r>
              <a:rPr lang="en-US" sz="1100" b="1" dirty="0"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"Shields"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</a:t>
            </a:r>
            <a:r>
              <a:rPr lang="en-US" sz="1100" b="1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9753948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4 — Review 5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LatinumComponent.hpp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" y="1137288"/>
            <a:ext cx="8932545" cy="4525963"/>
          </a:xfrm>
        </p:spPr>
        <p:txBody>
          <a:bodyPr>
            <a:normAutofit/>
          </a:bodyPr>
          <a:lstStyle/>
          <a:p>
            <a:r>
              <a:rPr lang="en-US" b="0" dirty="0"/>
              <a:t>Understand the </a:t>
            </a:r>
            <a:r>
              <a:rPr lang="en-US" dirty="0" err="1"/>
              <a:t>WsfScriptLatinumComponentClass</a:t>
            </a:r>
            <a:r>
              <a:rPr lang="en-US" b="0" dirty="0"/>
              <a:t> class declaration in </a:t>
            </a:r>
            <a:r>
              <a:rPr lang="en-US" dirty="0"/>
              <a:t>LatinumComponent.hpp</a:t>
            </a:r>
          </a:p>
          <a:p>
            <a:pPr lvl="1"/>
            <a:r>
              <a:rPr lang="en-US" b="0" dirty="0"/>
              <a:t>Notice the class inherits </a:t>
            </a:r>
            <a:r>
              <a:rPr lang="en-US" dirty="0" err="1"/>
              <a:t>UtScriptClass</a:t>
            </a:r>
            <a:endParaRPr lang="en-US" dirty="0"/>
          </a:p>
          <a:p>
            <a:pPr lvl="1"/>
            <a:r>
              <a:rPr lang="en-US" b="0" dirty="0"/>
              <a:t>Notice the declaration of the </a:t>
            </a:r>
            <a:r>
              <a:rPr lang="en-US" dirty="0"/>
              <a:t>Quantity</a:t>
            </a:r>
            <a:r>
              <a:rPr lang="en-US" b="0" dirty="0"/>
              <a:t> script method, which creates the </a:t>
            </a:r>
            <a:r>
              <a:rPr lang="en-US" dirty="0"/>
              <a:t>class Quantity </a:t>
            </a:r>
            <a:r>
              <a:rPr lang="en-US" b="0" dirty="0"/>
              <a:t>with a constructor and operator()</a:t>
            </a:r>
          </a:p>
          <a:p>
            <a:pPr lvl="2"/>
            <a:r>
              <a:rPr lang="en-US" b="0" dirty="0"/>
              <a:t>See the Sensor Exercise for details about </a:t>
            </a:r>
            <a:r>
              <a:rPr lang="en-US" dirty="0"/>
              <a:t>UT_DECLARE_SCRIPT_METHOD</a:t>
            </a:r>
          </a:p>
          <a:p>
            <a:endParaRPr lang="en-US" dirty="0"/>
          </a:p>
          <a:p>
            <a:endParaRPr lang="en-US" b="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199" y="4629149"/>
            <a:ext cx="8606971" cy="1674181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4629150"/>
                <a:ext cx="9067800" cy="18312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WsfScriptLatinumComponentClass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UtScriptClass</a:t>
                </a:r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public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bool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WsfScriptLatinumComponentClass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string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&amp;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aClassName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UtScriptTypes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*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aScriptTypesPtr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UT_DECLARE_SCRIPT_METHOD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Quantity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</a:p>
              <a:p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            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629150"/>
                <a:ext cx="9067800" cy="18312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64430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4 — Task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LatinumComponent.hpp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" y="1137288"/>
            <a:ext cx="8932545" cy="4525963"/>
          </a:xfrm>
        </p:spPr>
        <p:txBody>
          <a:bodyPr>
            <a:normAutofit/>
          </a:bodyPr>
          <a:lstStyle/>
          <a:p>
            <a:pPr>
              <a:tabLst>
                <a:tab pos="7772400" algn="r"/>
              </a:tabLst>
            </a:pPr>
            <a:r>
              <a:rPr lang="en-US" b="0" dirty="0"/>
              <a:t>Add a </a:t>
            </a:r>
            <a:r>
              <a:rPr lang="en-US" dirty="0"/>
              <a:t>UT_DECLARE_SCRIPT_METHOD</a:t>
            </a:r>
            <a:r>
              <a:rPr lang="en-US" b="0" dirty="0"/>
              <a:t> to the </a:t>
            </a:r>
            <a:r>
              <a:rPr lang="en-US" dirty="0" err="1"/>
              <a:t>ScriptLatinumComponentClass</a:t>
            </a:r>
            <a:r>
              <a:rPr lang="en-US" b="0" dirty="0"/>
              <a:t> that declares </a:t>
            </a:r>
            <a:r>
              <a:rPr lang="en-US" dirty="0" err="1"/>
              <a:t>TransferTo</a:t>
            </a:r>
            <a:r>
              <a:rPr lang="en-US" dirty="0"/>
              <a:t> </a:t>
            </a:r>
            <a:r>
              <a:rPr lang="en-US" b="0" dirty="0"/>
              <a:t>to be an implementation of a script method. </a:t>
            </a:r>
          </a:p>
          <a:p>
            <a:pPr lvl="1">
              <a:lnSpc>
                <a:spcPct val="110000"/>
              </a:lnSpc>
              <a:tabLst>
                <a:tab pos="7772400" algn="r"/>
              </a:tabLst>
            </a:pPr>
            <a:r>
              <a:rPr lang="en-US" b="0" dirty="0"/>
              <a:t>See the Sensor Exercise for details about </a:t>
            </a:r>
            <a:r>
              <a:rPr lang="en-US" dirty="0"/>
              <a:t>UT_DECLARE_SCRIPT_METHOD</a:t>
            </a:r>
            <a:endParaRPr lang="en-US" b="0" dirty="0"/>
          </a:p>
          <a:p>
            <a:endParaRPr lang="en-US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0930323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064419" y="3178969"/>
            <a:ext cx="5943600" cy="181119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Component Exercise 4 — Task 1 Solution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LatinumComponent.hpp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628756"/>
            <a:ext cx="86868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WsfScriptLatinumComponentClass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UtScriptClass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WsfScriptLatinumComponentClass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aClassName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UT_DECLARE_SCRIPT_METHOD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Quantity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         // EXERCISE 4 TASK 1</a:t>
            </a:r>
          </a:p>
          <a:p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         UT_DECLARE_SCRIPT_METHOD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TransferTo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2021541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4 — Review 6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LatinumComponent.cpp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" y="1137289"/>
            <a:ext cx="8932545" cy="2794632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Understand the </a:t>
            </a:r>
            <a:r>
              <a:rPr lang="en-US" dirty="0" err="1"/>
              <a:t>WsfScriptLatinumComponentClass</a:t>
            </a:r>
            <a:r>
              <a:rPr lang="en-US" b="0" dirty="0"/>
              <a:t> class definition in </a:t>
            </a:r>
            <a:r>
              <a:rPr lang="en-US" dirty="0"/>
              <a:t>LatinumComponent.cpp</a:t>
            </a:r>
          </a:p>
          <a:p>
            <a:pPr lvl="1"/>
            <a:r>
              <a:rPr lang="en-US" b="0" dirty="0"/>
              <a:t>Notice the constructor sets the class name to “</a:t>
            </a:r>
            <a:r>
              <a:rPr lang="en-US" b="0" dirty="0" err="1"/>
              <a:t>Latinum</a:t>
            </a:r>
            <a:r>
              <a:rPr lang="en-US" b="0" dirty="0"/>
              <a:t>”</a:t>
            </a:r>
          </a:p>
          <a:p>
            <a:pPr lvl="1"/>
            <a:r>
              <a:rPr lang="en-US" b="0" dirty="0"/>
              <a:t>Notice the constructor adds the method </a:t>
            </a:r>
            <a:r>
              <a:rPr lang="en-US" dirty="0"/>
              <a:t>Quantity </a:t>
            </a:r>
            <a:r>
              <a:rPr lang="en-US" b="0" dirty="0"/>
              <a:t>to the scripting interface (makes it </a:t>
            </a:r>
            <a:r>
              <a:rPr lang="en-US" b="0" dirty="0" err="1"/>
              <a:t>invocable</a:t>
            </a:r>
            <a:r>
              <a:rPr lang="en-US" b="0" dirty="0"/>
              <a:t> from user script code)</a:t>
            </a:r>
          </a:p>
          <a:p>
            <a:pPr lvl="1"/>
            <a:r>
              <a:rPr lang="en-US" b="0" dirty="0"/>
              <a:t>Notice the definition of the </a:t>
            </a:r>
            <a:r>
              <a:rPr lang="en-US" dirty="0"/>
              <a:t>Quantity</a:t>
            </a:r>
            <a:r>
              <a:rPr lang="en-US" b="0" dirty="0"/>
              <a:t> script method, which defines the </a:t>
            </a:r>
            <a:r>
              <a:rPr lang="en-US" dirty="0"/>
              <a:t>class Quantity </a:t>
            </a:r>
            <a:r>
              <a:rPr lang="en-US" b="0" dirty="0"/>
              <a:t>with a constructor and operator()</a:t>
            </a:r>
          </a:p>
          <a:p>
            <a:pPr lvl="2"/>
            <a:r>
              <a:rPr lang="en-US" b="0" dirty="0"/>
              <a:t>See the Sensor Exercise for details about </a:t>
            </a:r>
            <a:r>
              <a:rPr lang="en-US" dirty="0"/>
              <a:t>UT_DEFINE_SCRIPT_METHOD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199" y="3926204"/>
            <a:ext cx="8606971" cy="2456499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3920490"/>
                <a:ext cx="9067800" cy="25083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WsfScriptLatinumComponentClass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WsfScriptLatinumComponentClass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 std::string 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aClassName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                                      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UtScriptTypes</a:t>
                </a:r>
                <a:r>
                  <a:rPr lang="en-US" sz="1100" b="1" dirty="0">
                    <a:latin typeface="Consolas" panose="020B0609020204030204" pitchFamily="49" charset="0"/>
                  </a:rPr>
                  <a:t>*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aScriptTypesPtr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UtScriptClass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aClassName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aScriptTypesPtr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SetClassName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Latinum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AddMethod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</a:t>
                </a:r>
                <a:r>
                  <a:rPr lang="en-US" sz="1100" b="1" dirty="0">
                    <a:latin typeface="Consolas" panose="020B0609020204030204" pitchFamily="49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make_unique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Quantity</a:t>
                </a:r>
                <a:r>
                  <a:rPr lang="en-US" sz="1100" b="1" dirty="0">
                    <a:latin typeface="Consolas" panose="020B0609020204030204" pitchFamily="49" charset="0"/>
                  </a:rPr>
                  <a:t>&gt;());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}</a:t>
                </a: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UT_DEFINE_SCRIPT_METHOD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WsfScriptLatinumComponentClass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LatinumComponent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Quantity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0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"double"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aReturnVal</a:t>
                </a:r>
                <a:r>
                  <a:rPr lang="en-US" sz="1100" b="1" dirty="0" err="1">
                    <a:latin typeface="Consolas" panose="020B0609020204030204" pitchFamily="49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SetDouble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aObjectPtr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GetQuantity</a:t>
                </a:r>
                <a:r>
                  <a:rPr lang="en-US" sz="1100" b="1" dirty="0">
                    <a:latin typeface="Consolas" panose="020B0609020204030204" pitchFamily="49" charset="0"/>
                  </a:rPr>
                  <a:t>());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}</a:t>
                </a:r>
                <a:r>
                  <a:rPr lang="en-US" sz="11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                    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920490"/>
                <a:ext cx="9067800" cy="2508379"/>
              </a:xfrm>
              <a:prstGeom prst="rect">
                <a:avLst/>
              </a:prstGeom>
              <a:blipFill>
                <a:blip r:embed="rId2"/>
                <a:stretch>
                  <a:fillRect b="-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91173" y="5934639"/>
            <a:ext cx="3467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Invokes </a:t>
            </a:r>
            <a:r>
              <a:rPr lang="en-US" sz="1400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LatinumComponent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1400" dirty="0" err="1" smtClean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GetQuantity</a:t>
            </a:r>
            <a:endParaRPr lang="en-US" sz="1400" dirty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4444678" y="6086837"/>
            <a:ext cx="740780" cy="5787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Exercise 4 — Task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6473" indent="0">
              <a:buNone/>
            </a:pPr>
            <a:r>
              <a:rPr lang="en-US" b="0" dirty="0"/>
              <a:t>In file </a:t>
            </a:r>
            <a:r>
              <a:rPr lang="en-US" dirty="0"/>
              <a:t>LatinumComponent</a:t>
            </a:r>
            <a:r>
              <a:rPr lang="en-US" b="0" dirty="0"/>
              <a:t>.</a:t>
            </a:r>
            <a:r>
              <a:rPr lang="en-US" dirty="0"/>
              <a:t>cpp</a:t>
            </a:r>
            <a:r>
              <a:rPr lang="en-US" b="0" dirty="0"/>
              <a:t>:</a:t>
            </a:r>
          </a:p>
          <a:p>
            <a:r>
              <a:rPr lang="en-US" b="0" dirty="0"/>
              <a:t>In the </a:t>
            </a:r>
            <a:r>
              <a:rPr lang="en-US" dirty="0" err="1"/>
              <a:t>ScriptLatinumComponentClass</a:t>
            </a:r>
            <a:r>
              <a:rPr lang="en-US" b="0" dirty="0"/>
              <a:t> constructor, add an </a:t>
            </a:r>
            <a:r>
              <a:rPr lang="en-US" dirty="0" err="1"/>
              <a:t>AddMethod</a:t>
            </a:r>
            <a:r>
              <a:rPr lang="en-US" b="0" dirty="0"/>
              <a:t> statement to associate </a:t>
            </a:r>
            <a:r>
              <a:rPr lang="en-US" dirty="0" err="1"/>
              <a:t>TransferTo</a:t>
            </a:r>
            <a:r>
              <a:rPr lang="en-US" b="0" dirty="0"/>
              <a:t> as the implementation class for the overloaded script method </a:t>
            </a:r>
            <a:r>
              <a:rPr lang="en-US" dirty="0" err="1"/>
              <a:t>TransferTo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88185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85801" y="3000375"/>
            <a:ext cx="5943600" cy="178594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Component Exercise 4 — Task 2 Solution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LatinumComponent.cpp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48738"/>
            <a:ext cx="860697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WsfScriptLatinumComponentClass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WsfScriptLatinumComponentClass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const std::string 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aClassName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UtScriptTypes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aScriptTypesPtr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UtScriptClass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aClassName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aScriptTypesPtr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SetClassName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Latinum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Quantity</a:t>
            </a:r>
            <a:r>
              <a:rPr lang="en-US" sz="1100" b="1" dirty="0">
                <a:latin typeface="Consolas" panose="020B0609020204030204" pitchFamily="49" charset="0"/>
              </a:rPr>
              <a:t>&gt;());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   // EXERCISE 4 TASK 2</a:t>
            </a:r>
          </a:p>
          <a:p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AddMethod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TransferTo</a:t>
            </a:r>
            <a:r>
              <a:rPr lang="en-US" sz="1100" b="1" dirty="0">
                <a:latin typeface="Consolas" panose="020B0609020204030204" pitchFamily="49" charset="0"/>
              </a:rPr>
              <a:t>&gt;());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9723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Scenario (cont.)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5413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0" dirty="0"/>
              <a:t>The Enterprise also has an input on the sensor to create a </a:t>
            </a:r>
            <a:r>
              <a:rPr lang="en-US" sz="2000" dirty="0" err="1"/>
              <a:t>cyber_effect</a:t>
            </a:r>
            <a:r>
              <a:rPr lang="en-US" sz="2000" b="0" dirty="0"/>
              <a:t> of </a:t>
            </a:r>
            <a:r>
              <a:rPr lang="en-US" sz="2000" dirty="0" err="1"/>
              <a:t>track_drop</a:t>
            </a:r>
            <a:endParaRPr lang="en-US" sz="2000" b="0" dirty="0"/>
          </a:p>
          <a:p>
            <a:pPr lvl="1"/>
            <a:r>
              <a:rPr lang="en-US" sz="1800" b="0" dirty="0"/>
              <a:t>This input leads to creation of a </a:t>
            </a:r>
            <a:r>
              <a:rPr lang="en-US" sz="1800" dirty="0" err="1"/>
              <a:t>CyberSensorEffect</a:t>
            </a:r>
            <a:r>
              <a:rPr lang="en-US" sz="1800" b="0" dirty="0"/>
              <a:t> Instance that is added to the sensor.</a:t>
            </a:r>
          </a:p>
          <a:p>
            <a:pPr>
              <a:lnSpc>
                <a:spcPct val="100000"/>
              </a:lnSpc>
            </a:pPr>
            <a:r>
              <a:rPr lang="en-US" sz="2000" b="0" dirty="0"/>
              <a:t>An “unsecure </a:t>
            </a:r>
            <a:r>
              <a:rPr lang="en-US" sz="2000" b="0" dirty="0" err="1"/>
              <a:t>comm</a:t>
            </a:r>
            <a:r>
              <a:rPr lang="en-US" sz="2000" b="0" dirty="0"/>
              <a:t>” Device on the Enterprise Receives Commands by the </a:t>
            </a:r>
            <a:r>
              <a:rPr lang="en-US" sz="2000" b="0" dirty="0" err="1"/>
              <a:t>Ferengi</a:t>
            </a:r>
            <a:r>
              <a:rPr lang="en-US" sz="2000" b="0" dirty="0"/>
              <a:t> to Begin Cyber Exploits</a:t>
            </a:r>
          </a:p>
          <a:p>
            <a:pPr lvl="1"/>
            <a:r>
              <a:rPr lang="en-US" sz="1800" b="0" dirty="0"/>
              <a:t>First the command is sent to activate the sensor cyber effect to drop track (</a:t>
            </a:r>
            <a:r>
              <a:rPr lang="en-US" sz="1800" b="0" dirty="0" err="1"/>
              <a:t>SimTime</a:t>
            </a:r>
            <a:r>
              <a:rPr lang="en-US" sz="1800" b="0" dirty="0"/>
              <a:t> = 30s)</a:t>
            </a:r>
          </a:p>
          <a:p>
            <a:pPr lvl="2"/>
            <a:r>
              <a:rPr lang="en-US" sz="1600" b="0" dirty="0"/>
              <a:t>Triggers the effect in </a:t>
            </a:r>
            <a:r>
              <a:rPr lang="en-US" sz="1600" dirty="0" err="1"/>
              <a:t>CyberSensorEffect</a:t>
            </a:r>
            <a:r>
              <a:rPr lang="en-US" sz="1600" b="0" dirty="0"/>
              <a:t> </a:t>
            </a:r>
          </a:p>
          <a:p>
            <a:pPr lvl="2"/>
            <a:r>
              <a:rPr lang="en-US" sz="1600" b="0" dirty="0"/>
              <a:t>Makes targeting impossible</a:t>
            </a:r>
          </a:p>
          <a:p>
            <a:pPr lvl="2"/>
            <a:r>
              <a:rPr lang="en-US" sz="1600" b="0" dirty="0"/>
              <a:t>In </a:t>
            </a:r>
            <a:r>
              <a:rPr lang="en-US" sz="1600" dirty="0"/>
              <a:t>Mystic</a:t>
            </a:r>
            <a:r>
              <a:rPr lang="en-US" sz="1600" b="0" dirty="0"/>
              <a:t>, there is a red track icon visualization that disappears</a:t>
            </a:r>
          </a:p>
          <a:p>
            <a:pPr lvl="1"/>
            <a:r>
              <a:rPr lang="en-US" sz="1800" b="0" dirty="0"/>
              <a:t>Then the command to drop shields is sent (</a:t>
            </a:r>
            <a:r>
              <a:rPr lang="en-US" sz="1800" b="0" dirty="0" err="1"/>
              <a:t>SimTime</a:t>
            </a:r>
            <a:r>
              <a:rPr lang="en-US" sz="1800" b="0" dirty="0"/>
              <a:t> = 40s)</a:t>
            </a:r>
          </a:p>
          <a:p>
            <a:pPr lvl="2"/>
            <a:r>
              <a:rPr lang="en-US" sz="1600" b="0" dirty="0"/>
              <a:t>This command is directed at the new Shields component</a:t>
            </a:r>
          </a:p>
          <a:p>
            <a:pPr lvl="2"/>
            <a:r>
              <a:rPr lang="en-US" sz="1600" b="0" dirty="0"/>
              <a:t>Allows the </a:t>
            </a:r>
            <a:r>
              <a:rPr lang="en-US" sz="1600" b="0" dirty="0" err="1"/>
              <a:t>Ferengi</a:t>
            </a:r>
            <a:r>
              <a:rPr lang="en-US" sz="1600" b="0" dirty="0"/>
              <a:t> to “appropriate” the </a:t>
            </a:r>
            <a:r>
              <a:rPr lang="en-US" sz="1600" b="0" dirty="0" err="1"/>
              <a:t>latinum</a:t>
            </a:r>
            <a:endParaRPr lang="en-US" sz="1600" b="0" dirty="0"/>
          </a:p>
          <a:p>
            <a:pPr lvl="2"/>
            <a:r>
              <a:rPr lang="en-US" sz="1600" b="0" dirty="0"/>
              <a:t>In </a:t>
            </a:r>
            <a:r>
              <a:rPr lang="en-US" sz="1600" dirty="0"/>
              <a:t>Mystic</a:t>
            </a:r>
            <a:r>
              <a:rPr lang="en-US" sz="1600" b="0" dirty="0"/>
              <a:t>, there is a green line visualization to indicate the </a:t>
            </a:r>
            <a:r>
              <a:rPr lang="en-US" sz="1600" b="0" dirty="0" err="1"/>
              <a:t>latinum</a:t>
            </a:r>
            <a:r>
              <a:rPr lang="en-US" sz="1600" b="0" dirty="0"/>
              <a:t> transport / transfer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5458104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4 — Task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LatinumComponent.cpp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00025" y="1121569"/>
            <a:ext cx="8943975" cy="5264944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 smtClean="0"/>
              <a:t>In file </a:t>
            </a:r>
            <a:r>
              <a:rPr lang="en-US" dirty="0" smtClean="0"/>
              <a:t>LatinumComponent.cpp</a:t>
            </a:r>
            <a:r>
              <a:rPr lang="en-US" b="0" dirty="0" smtClean="0"/>
              <a:t>, complete </a:t>
            </a:r>
            <a:r>
              <a:rPr lang="en-US" b="0" dirty="0"/>
              <a:t>the </a:t>
            </a:r>
            <a:r>
              <a:rPr lang="en-US" dirty="0" err="1"/>
              <a:t>TransferTo</a:t>
            </a:r>
            <a:r>
              <a:rPr lang="en-US" b="0" dirty="0"/>
              <a:t> Script Method of the </a:t>
            </a:r>
            <a:r>
              <a:rPr lang="en-US" dirty="0" err="1"/>
              <a:t>LatinumComponent</a:t>
            </a:r>
            <a:r>
              <a:rPr lang="en-US" b="0" dirty="0"/>
              <a:t> Script Class</a:t>
            </a:r>
          </a:p>
          <a:p>
            <a:pPr lvl="1"/>
            <a:r>
              <a:rPr lang="en-US" dirty="0"/>
              <a:t>Task </a:t>
            </a:r>
            <a:r>
              <a:rPr lang="en-US" dirty="0" smtClean="0"/>
              <a:t>3a</a:t>
            </a:r>
            <a:r>
              <a:rPr lang="en-US" b="0" dirty="0"/>
              <a:t>:  Get the Parent Platform using </a:t>
            </a:r>
            <a:r>
              <a:rPr lang="en-US" dirty="0" err="1"/>
              <a:t>GetComponentParent</a:t>
            </a:r>
            <a:endParaRPr lang="en-US" dirty="0"/>
          </a:p>
          <a:p>
            <a:pPr lvl="2"/>
            <a:r>
              <a:rPr lang="en-US" b="0" dirty="0"/>
              <a:t>This method is a member of the object pointed to by </a:t>
            </a:r>
            <a:r>
              <a:rPr lang="en-US" dirty="0" err="1"/>
              <a:t>aObjectPtr</a:t>
            </a:r>
            <a:r>
              <a:rPr lang="en-US" b="0" dirty="0"/>
              <a:t> pointer (the variable </a:t>
            </a:r>
            <a:r>
              <a:rPr lang="en-US" dirty="0" err="1"/>
              <a:t>aObjectPtr</a:t>
            </a:r>
            <a:r>
              <a:rPr lang="en-US" b="0" dirty="0"/>
              <a:t> is defined by the macro – and is available for you to use)</a:t>
            </a:r>
          </a:p>
          <a:p>
            <a:pPr lvl="2"/>
            <a:r>
              <a:rPr lang="en-US" b="0" dirty="0"/>
              <a:t>The type returned by </a:t>
            </a:r>
            <a:r>
              <a:rPr lang="en-US" dirty="0" err="1"/>
              <a:t>GetComponentParent</a:t>
            </a:r>
            <a:r>
              <a:rPr lang="en-US" dirty="0"/>
              <a:t> </a:t>
            </a:r>
            <a:r>
              <a:rPr lang="en-US" b="0" dirty="0"/>
              <a:t>is a</a:t>
            </a:r>
            <a:r>
              <a:rPr lang="en-US" dirty="0"/>
              <a:t> </a:t>
            </a:r>
            <a:r>
              <a:rPr lang="en-US" dirty="0" err="1"/>
              <a:t>WsfPlatform</a:t>
            </a:r>
            <a:r>
              <a:rPr lang="en-US" dirty="0"/>
              <a:t>*   </a:t>
            </a:r>
            <a:r>
              <a:rPr lang="en-US" b="0" dirty="0"/>
              <a:t>- you should store this in a variable</a:t>
            </a:r>
          </a:p>
          <a:p>
            <a:pPr lvl="1"/>
            <a:r>
              <a:rPr lang="en-US" dirty="0"/>
              <a:t>Task </a:t>
            </a:r>
            <a:r>
              <a:rPr lang="en-US" dirty="0" smtClean="0"/>
              <a:t>3b</a:t>
            </a:r>
            <a:r>
              <a:rPr lang="en-US" b="0" dirty="0"/>
              <a:t>:  Clone the component</a:t>
            </a:r>
          </a:p>
          <a:p>
            <a:pPr lvl="2"/>
            <a:r>
              <a:rPr lang="en-US" b="0" dirty="0"/>
              <a:t>Invoke </a:t>
            </a:r>
            <a:r>
              <a:rPr lang="en-US" dirty="0" err="1"/>
              <a:t>aObjectPtr</a:t>
            </a:r>
            <a:r>
              <a:rPr lang="en-US" b="0" dirty="0"/>
              <a:t>-&gt;</a:t>
            </a:r>
            <a:r>
              <a:rPr lang="en-US" dirty="0"/>
              <a:t>Clone</a:t>
            </a:r>
            <a:r>
              <a:rPr lang="en-US" b="0" dirty="0"/>
              <a:t>() to create a clone</a:t>
            </a:r>
          </a:p>
          <a:p>
            <a:pPr lvl="2"/>
            <a:r>
              <a:rPr lang="en-US" b="0" dirty="0" err="1"/>
              <a:t>dynamic_cast</a:t>
            </a:r>
            <a:r>
              <a:rPr lang="en-US" b="0" dirty="0"/>
              <a:t> the clone to be a </a:t>
            </a:r>
            <a:r>
              <a:rPr lang="en-US" dirty="0" err="1"/>
              <a:t>LatinumComponent</a:t>
            </a:r>
            <a:r>
              <a:rPr lang="en-US" b="0" dirty="0"/>
              <a:t>*</a:t>
            </a:r>
          </a:p>
          <a:p>
            <a:pPr lvl="2"/>
            <a:r>
              <a:rPr lang="en-US" b="0" dirty="0"/>
              <a:t>Store the casted pointer in a variable of type </a:t>
            </a:r>
            <a:r>
              <a:rPr lang="en-US" dirty="0" err="1"/>
              <a:t>LatinumComponent</a:t>
            </a:r>
            <a:r>
              <a:rPr lang="en-US" b="0" dirty="0"/>
              <a:t>*</a:t>
            </a:r>
          </a:p>
          <a:p>
            <a:pPr lvl="1"/>
            <a:r>
              <a:rPr lang="en-US" dirty="0"/>
              <a:t>Task </a:t>
            </a:r>
            <a:r>
              <a:rPr lang="en-US" dirty="0" smtClean="0"/>
              <a:t>3c</a:t>
            </a:r>
            <a:r>
              <a:rPr lang="en-US" b="0" dirty="0"/>
              <a:t>:  Remove the existing component from the parent 		</a:t>
            </a:r>
            <a:endParaRPr lang="en-US" dirty="0"/>
          </a:p>
          <a:p>
            <a:pPr lvl="2"/>
            <a:r>
              <a:rPr lang="en-US" b="0" dirty="0"/>
              <a:t>Invoke the method </a:t>
            </a:r>
            <a:r>
              <a:rPr lang="en-US" dirty="0" err="1"/>
              <a:t>RemoveComponent</a:t>
            </a:r>
            <a:r>
              <a:rPr lang="en-US" b="0" dirty="0"/>
              <a:t> (passing the </a:t>
            </a:r>
            <a:r>
              <a:rPr lang="en-US" dirty="0" err="1"/>
              <a:t>aObjectPtr</a:t>
            </a:r>
            <a:r>
              <a:rPr lang="en-US" b="0" dirty="0"/>
              <a:t>) for the object pointed to by the pointer stored in the variable from part 1 above</a:t>
            </a:r>
          </a:p>
          <a:p>
            <a:pPr lvl="1"/>
            <a:r>
              <a:rPr lang="en-US" dirty="0"/>
              <a:t>Task </a:t>
            </a:r>
            <a:r>
              <a:rPr lang="en-US" dirty="0" smtClean="0"/>
              <a:t>3d</a:t>
            </a:r>
            <a:r>
              <a:rPr lang="en-US" b="0" dirty="0"/>
              <a:t>:  Add the cloned component to the receiver platform</a:t>
            </a:r>
          </a:p>
          <a:p>
            <a:pPr lvl="2"/>
            <a:r>
              <a:rPr lang="en-US" b="0" dirty="0"/>
              <a:t>The receiver platform is pointed to by the variable </a:t>
            </a:r>
            <a:r>
              <a:rPr lang="en-US" dirty="0" err="1"/>
              <a:t>receiverPlatformPtr</a:t>
            </a:r>
            <a:endParaRPr lang="en-US" dirty="0"/>
          </a:p>
          <a:p>
            <a:pPr lvl="2"/>
            <a:r>
              <a:rPr lang="en-US" b="0" dirty="0"/>
              <a:t>Invoke the </a:t>
            </a:r>
            <a:r>
              <a:rPr lang="en-US" dirty="0" err="1"/>
              <a:t>AddComponent</a:t>
            </a:r>
            <a:r>
              <a:rPr lang="en-US" b="0" dirty="0"/>
              <a:t> method with an argument that is the casted pointer variable from part 2</a:t>
            </a:r>
          </a:p>
          <a:p>
            <a:endParaRPr lang="en-US" sz="1800" b="0" dirty="0"/>
          </a:p>
          <a:p>
            <a:pPr marL="0" indent="0">
              <a:buNone/>
            </a:pPr>
            <a:endParaRPr lang="en-US" sz="1600" b="0" dirty="0"/>
          </a:p>
          <a:p>
            <a:endParaRPr lang="en-US" b="0" dirty="0"/>
          </a:p>
          <a:p>
            <a:pPr lvl="1"/>
            <a:endParaRPr lang="en-US" sz="1400" b="0" dirty="0"/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90607903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19808" y="2160269"/>
            <a:ext cx="8695592" cy="2511743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 Exercise 4 — Task 3 Solution</a:t>
            </a:r>
            <a:br>
              <a:rPr lang="en-US" dirty="0"/>
            </a:br>
            <a:r>
              <a:rPr lang="en-US" sz="2200" b="0" dirty="0">
                <a:solidFill>
                  <a:srgbClr val="0000FF"/>
                </a:solidFill>
              </a:rPr>
              <a:t>LatinumComponent.cpp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9808" y="1600200"/>
            <a:ext cx="8915400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WsfScriptLatinumComponentClass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TransferTo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1,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"void"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receiverPlatformPtr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aVarArgs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GetPointer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GetAppObject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4 Task 3a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Get this component's parent platform (use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GetComponentParent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componentParent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GetComponentParent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4 Task 3b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Clone this component, casting it to the correct object type.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xferPtr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Clone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4 Task 3c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Remove the component from the existing component's parent platform (use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RemoveComponent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componentParent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RemoveComponent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4 Task 3d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Add the cloned component to the receiver platform (use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AddComponent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receiverPlatformPtr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xferPtr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391010873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00100" y="4993481"/>
            <a:ext cx="7022306" cy="192882"/>
          </a:xfrm>
          <a:prstGeom prst="rect">
            <a:avLst/>
          </a:prstGeom>
          <a:solidFill>
            <a:srgbClr val="FFCCFF"/>
          </a:solidFill>
          <a:ln w="19050"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4 — Review 7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LatinumComponent.cpp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" y="1137289"/>
            <a:ext cx="8932545" cy="2971796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Understand the </a:t>
            </a:r>
            <a:r>
              <a:rPr lang="en-US" dirty="0" err="1"/>
              <a:t>WsfScriptLatinumComponentClass</a:t>
            </a:r>
            <a:r>
              <a:rPr lang="en-US" b="0" dirty="0"/>
              <a:t> class definition in </a:t>
            </a:r>
            <a:r>
              <a:rPr lang="en-US" dirty="0"/>
              <a:t>LatinumComponent.cpp</a:t>
            </a:r>
          </a:p>
          <a:p>
            <a:pPr lvl="1"/>
            <a:r>
              <a:rPr lang="en-US" b="0" dirty="0"/>
              <a:t>Notice the definition of the </a:t>
            </a:r>
            <a:r>
              <a:rPr lang="en-US" dirty="0" err="1"/>
              <a:t>Latinum</a:t>
            </a:r>
            <a:r>
              <a:rPr lang="en-US" b="0" dirty="0"/>
              <a:t> script method, which defines the </a:t>
            </a:r>
            <a:r>
              <a:rPr lang="en-US" dirty="0"/>
              <a:t>class </a:t>
            </a:r>
            <a:r>
              <a:rPr lang="en-US" dirty="0" err="1"/>
              <a:t>Latinum</a:t>
            </a:r>
            <a:r>
              <a:rPr lang="en-US" dirty="0"/>
              <a:t> </a:t>
            </a:r>
            <a:r>
              <a:rPr lang="en-US" b="0" dirty="0"/>
              <a:t>with a constructor and operator()</a:t>
            </a:r>
          </a:p>
          <a:p>
            <a:pPr lvl="2"/>
            <a:r>
              <a:rPr lang="en-US" dirty="0"/>
              <a:t>UT_DEFINE_SCRIPT_METHOD_EXT </a:t>
            </a:r>
            <a:r>
              <a:rPr lang="en-US" b="0" dirty="0"/>
              <a:t>adds this script method to the </a:t>
            </a:r>
            <a:r>
              <a:rPr lang="en-US" dirty="0" err="1"/>
              <a:t>WsfPlatform</a:t>
            </a:r>
            <a:r>
              <a:rPr lang="en-US" b="0" dirty="0"/>
              <a:t>, which already has a scripting class defined for it</a:t>
            </a:r>
          </a:p>
          <a:p>
            <a:pPr lvl="1"/>
            <a:r>
              <a:rPr lang="en-US" b="0" dirty="0"/>
              <a:t>Notice the implementation creates a pointer to a </a:t>
            </a:r>
            <a:r>
              <a:rPr lang="en-US" dirty="0" err="1"/>
              <a:t>LatinumComponent</a:t>
            </a:r>
            <a:r>
              <a:rPr lang="en-US" b="0" dirty="0"/>
              <a:t> which points to the component returned by the </a:t>
            </a:r>
            <a:r>
              <a:rPr lang="en-US" dirty="0" err="1"/>
              <a:t>GetComponent</a:t>
            </a:r>
            <a:r>
              <a:rPr lang="en-US" dirty="0"/>
              <a:t> </a:t>
            </a:r>
            <a:r>
              <a:rPr lang="en-US" b="0" dirty="0"/>
              <a:t>method which has been template specialized on a </a:t>
            </a:r>
            <a:r>
              <a:rPr lang="en-US" dirty="0" err="1"/>
              <a:t>LatinumComponent</a:t>
            </a:r>
            <a:r>
              <a:rPr lang="en-US" dirty="0"/>
              <a:t> </a:t>
            </a:r>
            <a:r>
              <a:rPr lang="en-US" b="0" dirty="0"/>
              <a:t>type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199" y="4109085"/>
            <a:ext cx="8606971" cy="1674496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57200" y="4109085"/>
                <a:ext cx="9067800" cy="183127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namespace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solidFill>
                      <a:srgbClr val="A000A0"/>
                    </a:solidFill>
                    <a:latin typeface="Consolas" panose="020B0609020204030204" pitchFamily="49" charset="0"/>
                  </a:rPr>
                  <a:t>UT_DEFINE_SCRIPT_METHOD_EXT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WsfPlatform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Latinum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C00000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 err="1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Latinum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</a:t>
                </a:r>
                <a:r>
                  <a:rPr lang="en-US" sz="1100" b="1" dirty="0">
                    <a:latin typeface="Consolas" panose="020B0609020204030204" pitchFamily="49" charset="0"/>
                  </a:rPr>
                  <a:t>,</a:t>
                </a:r>
                <a:r>
                  <a:rPr lang="en-US" sz="11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// Note the following is will only return a valid pointer if the platform has a "shields" component.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LatinumComponent</a:t>
                </a:r>
                <a:r>
                  <a:rPr lang="en-US" sz="1100" b="1" dirty="0">
                    <a:latin typeface="Consolas" panose="020B0609020204030204" pitchFamily="49" charset="0"/>
                  </a:rPr>
                  <a:t>*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lPtr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aObjectPtr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-&gt;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template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GetComponent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LatinumComponent</a:t>
                </a:r>
                <a:r>
                  <a:rPr lang="en-US" sz="1100" b="1" dirty="0">
                    <a:latin typeface="Consolas" panose="020B0609020204030204" pitchFamily="49" charset="0"/>
                  </a:rPr>
                  <a:t>&gt;();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}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}</a:t>
                </a: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4109085"/>
                <a:ext cx="9067800" cy="18312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305565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4 — Task 4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LatinumComponent.cpp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37286"/>
            <a:ext cx="9144000" cy="5451619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The Macro </a:t>
            </a:r>
            <a:r>
              <a:rPr lang="en-US" sz="2300" dirty="0"/>
              <a:t>UT_DEFINE_SCRIPT_METHOD_EXT</a:t>
            </a:r>
            <a:r>
              <a:rPr lang="en-US" b="0" dirty="0"/>
              <a:t> is used to define methods for existing script classes</a:t>
            </a:r>
          </a:p>
          <a:p>
            <a:pPr lvl="1">
              <a:lnSpc>
                <a:spcPct val="120000"/>
              </a:lnSpc>
            </a:pPr>
            <a:r>
              <a:rPr lang="en-US" b="0" dirty="0"/>
              <a:t>Useful to expose script capabilities for additional, add-on functionality</a:t>
            </a:r>
          </a:p>
          <a:p>
            <a:pPr lvl="2">
              <a:lnSpc>
                <a:spcPct val="120000"/>
              </a:lnSpc>
            </a:pPr>
            <a:r>
              <a:rPr lang="en-US" b="0" dirty="0"/>
              <a:t>Example: </a:t>
            </a:r>
            <a:r>
              <a:rPr lang="en-US" b="0" dirty="0" err="1"/>
              <a:t>Wsf_mil</a:t>
            </a:r>
            <a:r>
              <a:rPr lang="en-US" b="0" dirty="0"/>
              <a:t> providing “military-specific” capabilities for </a:t>
            </a:r>
            <a:r>
              <a:rPr lang="en-US" b="0" dirty="0" err="1"/>
              <a:t>Wsf</a:t>
            </a:r>
            <a:endParaRPr lang="en-US" b="0" dirty="0"/>
          </a:p>
          <a:p>
            <a:pPr lvl="1">
              <a:lnSpc>
                <a:spcPct val="120000"/>
              </a:lnSpc>
            </a:pPr>
            <a:r>
              <a:rPr lang="en-US" b="0" dirty="0"/>
              <a:t>Notice that </a:t>
            </a:r>
            <a:r>
              <a:rPr lang="en-US" dirty="0"/>
              <a:t>UT_DECLARE_SCRIPT_METHOD</a:t>
            </a:r>
            <a:r>
              <a:rPr lang="en-US" b="0" dirty="0"/>
              <a:t> and </a:t>
            </a:r>
            <a:r>
              <a:rPr lang="en-US" dirty="0" err="1"/>
              <a:t>AddMethod</a:t>
            </a:r>
            <a:r>
              <a:rPr lang="en-US" b="0" dirty="0"/>
              <a:t> are not </a:t>
            </a:r>
            <a:r>
              <a:rPr lang="en-US" b="0" dirty="0" smtClean="0"/>
              <a:t>needed when extending the script interface for existing script classes</a:t>
            </a:r>
            <a:endParaRPr lang="en-US" b="0" dirty="0"/>
          </a:p>
          <a:p>
            <a:r>
              <a:rPr lang="en-US" dirty="0" smtClean="0"/>
              <a:t>Task 4</a:t>
            </a:r>
            <a:r>
              <a:rPr lang="en-US" b="0" dirty="0" smtClean="0"/>
              <a:t>: In </a:t>
            </a:r>
            <a:r>
              <a:rPr lang="en-US" dirty="0" smtClean="0"/>
              <a:t>LatinumComponent.cpp</a:t>
            </a:r>
            <a:r>
              <a:rPr lang="en-US" b="0" dirty="0" smtClean="0"/>
              <a:t>, complete </a:t>
            </a:r>
            <a:r>
              <a:rPr lang="en-US" b="0" dirty="0"/>
              <a:t>the implementation of </a:t>
            </a:r>
            <a:r>
              <a:rPr lang="en-US" sz="2300" dirty="0"/>
              <a:t>UT_DEFINE_SCRIPT_METHOD_EXT</a:t>
            </a:r>
            <a:r>
              <a:rPr lang="en-US" b="0" dirty="0"/>
              <a:t> </a:t>
            </a:r>
            <a:endParaRPr lang="en-US" b="0" dirty="0" smtClean="0"/>
          </a:p>
          <a:p>
            <a:pPr lvl="1"/>
            <a:r>
              <a:rPr lang="en-US" b="0" dirty="0" smtClean="0"/>
              <a:t>Notice </a:t>
            </a:r>
            <a:r>
              <a:rPr lang="en-US" b="0" dirty="0"/>
              <a:t>the definition of the </a:t>
            </a:r>
            <a:r>
              <a:rPr lang="en-US" dirty="0" err="1"/>
              <a:t>Latinum</a:t>
            </a:r>
            <a:r>
              <a:rPr lang="en-US" b="0" dirty="0"/>
              <a:t> script method, which defines the </a:t>
            </a:r>
            <a:r>
              <a:rPr lang="en-US" dirty="0"/>
              <a:t>class </a:t>
            </a:r>
            <a:r>
              <a:rPr lang="en-US" dirty="0" err="1"/>
              <a:t>Latinum</a:t>
            </a:r>
            <a:r>
              <a:rPr lang="en-US" dirty="0"/>
              <a:t> </a:t>
            </a:r>
            <a:r>
              <a:rPr lang="en-US" b="0" dirty="0"/>
              <a:t>with a constructor and operator()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UT_DEFINE_SCRIPT_METHOD_EXT </a:t>
            </a:r>
            <a:r>
              <a:rPr lang="en-US" b="0" dirty="0" smtClean="0"/>
              <a:t>does two things:</a:t>
            </a:r>
          </a:p>
          <a:p>
            <a:pPr marL="2058988" lvl="3" indent="-231775">
              <a:lnSpc>
                <a:spcPct val="120000"/>
              </a:lnSpc>
              <a:buFont typeface="+mj-lt"/>
              <a:buAutoNum type="arabicPeriod"/>
            </a:pPr>
            <a:r>
              <a:rPr lang="en-US" b="0" dirty="0" smtClean="0"/>
              <a:t>defines the body of the script method for the </a:t>
            </a:r>
            <a:r>
              <a:rPr lang="en-US" dirty="0" err="1" smtClean="0"/>
              <a:t>Latinum</a:t>
            </a:r>
            <a:r>
              <a:rPr lang="en-US" b="0" dirty="0" smtClean="0"/>
              <a:t> method</a:t>
            </a:r>
            <a:endParaRPr lang="en-US" b="0" dirty="0"/>
          </a:p>
          <a:p>
            <a:pPr marL="2058988" lvl="3" indent="-231775">
              <a:lnSpc>
                <a:spcPct val="120000"/>
              </a:lnSpc>
              <a:buFont typeface="+mj-lt"/>
              <a:buAutoNum type="arabicPeriod"/>
            </a:pPr>
            <a:r>
              <a:rPr lang="en-US" b="0" dirty="0" smtClean="0"/>
              <a:t>adds </a:t>
            </a:r>
            <a:r>
              <a:rPr lang="en-US" b="0" dirty="0"/>
              <a:t>this script method to the </a:t>
            </a:r>
            <a:r>
              <a:rPr lang="en-US" dirty="0" err="1"/>
              <a:t>WsfPlatform</a:t>
            </a:r>
            <a:r>
              <a:rPr lang="en-US" b="0" dirty="0"/>
              <a:t>, which already has a scripting </a:t>
            </a:r>
            <a:r>
              <a:rPr lang="en-US" b="0" dirty="0" smtClean="0"/>
              <a:t>class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The implementation of the </a:t>
            </a:r>
            <a:r>
              <a:rPr lang="en-US" dirty="0" err="1" smtClean="0"/>
              <a:t>Latinum</a:t>
            </a:r>
            <a:r>
              <a:rPr lang="en-US" b="0" dirty="0" smtClean="0"/>
              <a:t> script method (as defined in this macro) should return a pointer to the </a:t>
            </a:r>
            <a:r>
              <a:rPr lang="en-US" dirty="0" err="1" smtClean="0"/>
              <a:t>LatinumComponent</a:t>
            </a:r>
            <a:r>
              <a:rPr lang="en-US" dirty="0" smtClean="0"/>
              <a:t> </a:t>
            </a:r>
            <a:r>
              <a:rPr lang="en-US" b="0" dirty="0" smtClean="0"/>
              <a:t>(the previous statement just retrieved a pointer to this </a:t>
            </a:r>
            <a:r>
              <a:rPr lang="en-US" b="0" dirty="0" err="1" smtClean="0"/>
              <a:t>LatinumComponent</a:t>
            </a:r>
            <a:r>
              <a:rPr lang="en-US" b="0" dirty="0" smtClean="0"/>
              <a:t> and stored it in </a:t>
            </a:r>
            <a:r>
              <a:rPr lang="en-US" dirty="0" err="1" smtClean="0"/>
              <a:t>lptr</a:t>
            </a:r>
            <a:r>
              <a:rPr lang="en-US" b="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en-US" b="0" dirty="0" smtClean="0"/>
              <a:t>This pointer needs to be placed into the return value </a:t>
            </a:r>
            <a:r>
              <a:rPr lang="en-US" b="0" dirty="0" err="1" smtClean="0"/>
              <a:t>aReturnVal</a:t>
            </a:r>
            <a:r>
              <a:rPr lang="en-US" b="0" dirty="0" smtClean="0"/>
              <a:t> by invoking </a:t>
            </a:r>
            <a:r>
              <a:rPr lang="en-US" b="0" dirty="0" err="1" smtClean="0"/>
              <a:t>aReturnVal.SetPointer</a:t>
            </a:r>
            <a:r>
              <a:rPr lang="en-US" b="0" dirty="0" smtClean="0"/>
              <a:t> and passing in a newly created </a:t>
            </a:r>
            <a:r>
              <a:rPr lang="en-US" b="0" dirty="0" err="1" smtClean="0"/>
              <a:t>UtScriptRef</a:t>
            </a:r>
            <a:r>
              <a:rPr lang="en-US" b="0" dirty="0" smtClean="0"/>
              <a:t> object that is constructed with the pointer </a:t>
            </a:r>
            <a:r>
              <a:rPr lang="en-US" dirty="0" err="1" smtClean="0"/>
              <a:t>lptr</a:t>
            </a:r>
            <a:r>
              <a:rPr lang="en-US" b="0" dirty="0" smtClean="0"/>
              <a:t> and the pointer </a:t>
            </a:r>
            <a:r>
              <a:rPr lang="en-US" dirty="0" err="1" smtClean="0"/>
              <a:t>aReturnClassPtr</a:t>
            </a:r>
            <a:r>
              <a:rPr lang="en-US" b="0" dirty="0" smtClean="0"/>
              <a:t> 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76409185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35806" y="3673311"/>
            <a:ext cx="6858000" cy="177170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Component Exercise 4 — Task 4 Solution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LatinumComponent.cpp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780207"/>
            <a:ext cx="868680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UT_DEFINE_SCRIPT_METHOD_EXT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Latinum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0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Latinum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""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// Note this script method will only return a valid pointer if the platform has a </a:t>
            </a:r>
            <a:r>
              <a:rPr lang="en-US" sz="1100" b="1" dirty="0" smtClean="0">
                <a:solidFill>
                  <a:srgbClr val="006600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 smtClean="0">
                <a:solidFill>
                  <a:srgbClr val="006600"/>
                </a:solidFill>
                <a:latin typeface="Consolas" panose="020B0609020204030204" pitchFamily="49" charset="0"/>
              </a:rPr>
              <a:t>Latinum</a:t>
            </a:r>
            <a:r>
              <a:rPr lang="en-US" sz="1100" b="1" dirty="0" smtClean="0">
                <a:solidFill>
                  <a:srgbClr val="006600"/>
                </a:solidFill>
                <a:latin typeface="Consolas" panose="020B0609020204030204" pitchFamily="49" charset="0"/>
              </a:rPr>
              <a:t>" </a:t>
            </a:r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component.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lPtr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aObjectPtr</a:t>
            </a:r>
            <a:r>
              <a:rPr lang="en-US" sz="1100" b="1" dirty="0">
                <a:latin typeface="Consolas" panose="020B0609020204030204" pitchFamily="49" charset="0"/>
              </a:rPr>
              <a:t>-&gt;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GetComponent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latin typeface="Consolas" panose="020B0609020204030204" pitchFamily="49" charset="0"/>
              </a:rPr>
              <a:t>&gt;();</a:t>
            </a:r>
          </a:p>
          <a:p>
            <a:endParaRPr lang="en-US" sz="1100" b="1" dirty="0"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     </a:t>
            </a:r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// EXERCISE 4 TASK 4</a:t>
            </a:r>
          </a:p>
          <a:p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     // invoke </a:t>
            </a:r>
            <a:r>
              <a:rPr lang="en-US" sz="11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aReturnVal.SetPointer</a:t>
            </a:r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 to set the return value to be the pointer to the </a:t>
            </a:r>
            <a:r>
              <a:rPr lang="en-US" sz="11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LatinumComponent</a:t>
            </a:r>
            <a:endParaRPr lang="en-US" sz="11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     // the argument to </a:t>
            </a:r>
            <a:r>
              <a:rPr lang="en-US" sz="11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SetPointer</a:t>
            </a:r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 is a new </a:t>
            </a:r>
            <a:r>
              <a:rPr lang="en-US" sz="11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UtScriptRef</a:t>
            </a:r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 which is constructed with the pointer </a:t>
            </a:r>
            <a:r>
              <a:rPr lang="en-US" sz="11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lptr</a:t>
            </a:r>
            <a:endParaRPr lang="en-US" sz="11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     // and the variable </a:t>
            </a:r>
            <a:r>
              <a:rPr lang="en-US" sz="11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aReturnClassPtr</a:t>
            </a:r>
            <a:endParaRPr lang="en-US" sz="1100" b="1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aReturnVal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SetPointer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UtScriptRef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lPtr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aReturnClassPtr</a:t>
            </a:r>
            <a:r>
              <a:rPr lang="en-US" sz="1100" b="1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13977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4 — Review 8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LatinumComponent.cpp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1455" y="1137289"/>
            <a:ext cx="8932545" cy="2794632"/>
          </a:xfrm>
        </p:spPr>
        <p:txBody>
          <a:bodyPr>
            <a:normAutofit lnSpcReduction="10000"/>
          </a:bodyPr>
          <a:lstStyle/>
          <a:p>
            <a:r>
              <a:rPr lang="en-US" sz="2000" b="0" dirty="0"/>
              <a:t>Examine the </a:t>
            </a:r>
            <a:r>
              <a:rPr lang="en-US" sz="2000" dirty="0" err="1"/>
              <a:t>LatinumComponent</a:t>
            </a:r>
            <a:r>
              <a:rPr lang="en-US" sz="2000" b="0" dirty="0"/>
              <a:t>::</a:t>
            </a:r>
            <a:r>
              <a:rPr lang="en-US" sz="2000" dirty="0" err="1"/>
              <a:t>RegisterScriptMethods</a:t>
            </a:r>
            <a:r>
              <a:rPr lang="en-US" sz="2000" dirty="0"/>
              <a:t> </a:t>
            </a:r>
            <a:r>
              <a:rPr lang="en-US" sz="2000" b="0" dirty="0"/>
              <a:t>and</a:t>
            </a:r>
            <a:r>
              <a:rPr lang="en-US" sz="2000" dirty="0"/>
              <a:t> </a:t>
            </a:r>
            <a:r>
              <a:rPr lang="en-US" sz="2000" dirty="0" err="1"/>
              <a:t>LatinumComponent</a:t>
            </a:r>
            <a:r>
              <a:rPr lang="en-US" sz="2000" b="0" dirty="0"/>
              <a:t>::</a:t>
            </a:r>
            <a:r>
              <a:rPr lang="en-US" sz="2000" dirty="0" err="1"/>
              <a:t>RegisterScriptTypes</a:t>
            </a:r>
            <a:r>
              <a:rPr lang="en-US" sz="2000" dirty="0"/>
              <a:t> </a:t>
            </a:r>
            <a:r>
              <a:rPr lang="en-US" sz="2000" b="0" dirty="0"/>
              <a:t>in </a:t>
            </a:r>
            <a:r>
              <a:rPr lang="en-US" sz="2000" dirty="0"/>
              <a:t>LatinumComponent.cpp</a:t>
            </a:r>
          </a:p>
          <a:p>
            <a:pPr lvl="1"/>
            <a:r>
              <a:rPr lang="en-US" sz="1800" b="0" dirty="0"/>
              <a:t>Notice that </a:t>
            </a:r>
            <a:r>
              <a:rPr lang="en-US" sz="1800" dirty="0" err="1"/>
              <a:t>RegisterScriptMethods</a:t>
            </a:r>
            <a:r>
              <a:rPr lang="en-US" sz="1800" b="0" dirty="0"/>
              <a:t> adds the method </a:t>
            </a:r>
            <a:r>
              <a:rPr lang="en-US" sz="1800" dirty="0" err="1"/>
              <a:t>Latinum</a:t>
            </a:r>
            <a:r>
              <a:rPr lang="en-US" sz="1800" b="0" dirty="0"/>
              <a:t> to </a:t>
            </a:r>
            <a:r>
              <a:rPr lang="en-US" sz="1800" dirty="0" err="1"/>
              <a:t>WsfPlatform</a:t>
            </a:r>
            <a:r>
              <a:rPr lang="en-US" sz="1800" b="0" dirty="0"/>
              <a:t> (allows method </a:t>
            </a:r>
            <a:r>
              <a:rPr lang="en-US" sz="1800" dirty="0" err="1"/>
              <a:t>Latinum</a:t>
            </a:r>
            <a:r>
              <a:rPr lang="en-US" sz="1800" b="0" dirty="0"/>
              <a:t> to be invoked on platforms to get a pointer to it’s </a:t>
            </a:r>
            <a:r>
              <a:rPr lang="en-US" sz="1800" b="0" dirty="0" err="1"/>
              <a:t>Latinum</a:t>
            </a:r>
            <a:r>
              <a:rPr lang="en-US" sz="1800" b="0" dirty="0"/>
              <a:t> – if the platform has </a:t>
            </a:r>
            <a:r>
              <a:rPr lang="en-US" sz="1800" b="0" dirty="0" err="1"/>
              <a:t>Latinum</a:t>
            </a:r>
            <a:r>
              <a:rPr lang="en-US" sz="1800" b="0" dirty="0"/>
              <a:t> defined)</a:t>
            </a:r>
          </a:p>
          <a:p>
            <a:pPr lvl="1"/>
            <a:r>
              <a:rPr lang="en-US" sz="1800" b="0" dirty="0"/>
              <a:t>Notice that </a:t>
            </a:r>
            <a:r>
              <a:rPr lang="en-US" sz="1800" dirty="0" err="1"/>
              <a:t>RegisterScriptTypes</a:t>
            </a:r>
            <a:r>
              <a:rPr lang="en-US" sz="1800" b="0" dirty="0"/>
              <a:t> registers class </a:t>
            </a:r>
            <a:r>
              <a:rPr lang="en-US" sz="1800" dirty="0" err="1"/>
              <a:t>WsfScriptLatinumComponentClass</a:t>
            </a:r>
            <a:r>
              <a:rPr lang="en-US" sz="1800" b="0" dirty="0"/>
              <a:t> as the implementation for the method </a:t>
            </a:r>
            <a:r>
              <a:rPr lang="en-US" sz="1800" dirty="0" err="1"/>
              <a:t>Latinum</a:t>
            </a:r>
            <a:endParaRPr lang="en-US" sz="18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199" y="3989070"/>
            <a:ext cx="8606971" cy="1615828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3989070"/>
            <a:ext cx="906780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RegisterScriptMethods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UtScriptTypes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AddClassMethod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</a:t>
            </a:r>
            <a:r>
              <a:rPr lang="en-US" sz="1100" b="1" dirty="0">
                <a:latin typeface="Consolas" panose="020B0609020204030204" pitchFamily="49" charset="0"/>
              </a:rPr>
              <a:t>&gt;());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RegisterScriptTypes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UtScriptTypes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WsfScriptLatinumComponentClass</a:t>
            </a:r>
            <a:r>
              <a:rPr lang="en-US" sz="1100" b="1" dirty="0">
                <a:latin typeface="Consolas" panose="020B0609020204030204" pitchFamily="49" charset="0"/>
              </a:rPr>
              <a:t>&gt;(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Latinum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aScriptTypes</a:t>
            </a:r>
            <a:r>
              <a:rPr lang="en-US" sz="1100" b="1" dirty="0">
                <a:latin typeface="Consolas" panose="020B0609020204030204" pitchFamily="49" charset="0"/>
              </a:rPr>
              <a:t>));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989166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69863" lvl="1" indent="-169863">
              <a:spcBef>
                <a:spcPct val="40000"/>
              </a:spcBef>
            </a:pPr>
            <a:r>
              <a:rPr lang="en-US" b="0" dirty="0"/>
              <a:t> From Visual Studio, </a:t>
            </a:r>
          </a:p>
          <a:p>
            <a:pPr marL="703235" lvl="2" indent="-169863">
              <a:spcBef>
                <a:spcPct val="40000"/>
              </a:spcBef>
            </a:pPr>
            <a:r>
              <a:rPr lang="en-US" b="0" dirty="0"/>
              <a:t>Build the solution in </a:t>
            </a:r>
            <a:r>
              <a:rPr lang="en-US" dirty="0"/>
              <a:t>Release</a:t>
            </a:r>
            <a:endParaRPr lang="en-US" b="0" dirty="0"/>
          </a:p>
          <a:p>
            <a:pPr marL="703235" lvl="2" indent="-169863">
              <a:spcBef>
                <a:spcPct val="40000"/>
              </a:spcBef>
            </a:pPr>
            <a:r>
              <a:rPr lang="en-US" b="0" dirty="0"/>
              <a:t>Build the “INSTALL” project</a:t>
            </a:r>
          </a:p>
          <a:p>
            <a:pPr marL="169863" lvl="1" indent="-169863">
              <a:spcBef>
                <a:spcPct val="40000"/>
              </a:spcBef>
            </a:pPr>
            <a:endParaRPr lang="en-US" b="0" dirty="0"/>
          </a:p>
          <a:p>
            <a:r>
              <a:rPr lang="en-US" b="0" dirty="0"/>
              <a:t>Load the Test Scenario into </a:t>
            </a:r>
            <a:r>
              <a:rPr lang="en-US" dirty="0"/>
              <a:t>WIZARD</a:t>
            </a:r>
          </a:p>
          <a:p>
            <a:pPr lvl="1"/>
            <a:r>
              <a:rPr lang="en-US" b="0" dirty="0"/>
              <a:t>Open </a:t>
            </a:r>
            <a:r>
              <a:rPr lang="en-US" dirty="0"/>
              <a:t>WIZARD</a:t>
            </a:r>
          </a:p>
          <a:p>
            <a:pPr lvl="1"/>
            <a:r>
              <a:rPr lang="en-US" b="0" dirty="0"/>
              <a:t>Find the top-level scenario file named </a:t>
            </a:r>
            <a:r>
              <a:rPr lang="en-US" dirty="0"/>
              <a:t>component_scenario.txt</a:t>
            </a:r>
            <a:r>
              <a:rPr lang="en-US" b="0" dirty="0"/>
              <a:t> located in the ..\</a:t>
            </a:r>
            <a:r>
              <a:rPr lang="en-US" dirty="0"/>
              <a:t>component\data</a:t>
            </a:r>
            <a:r>
              <a:rPr lang="en-US" b="0" dirty="0"/>
              <a:t> folder.  This is the input file with which we will test our program</a:t>
            </a:r>
            <a:endParaRPr lang="en-US" sz="2400" b="0" dirty="0"/>
          </a:p>
          <a:p>
            <a:pPr lvl="1"/>
            <a:r>
              <a:rPr lang="en-US" b="0" dirty="0"/>
              <a:t>Drag and drop </a:t>
            </a:r>
            <a:r>
              <a:rPr lang="en-US" dirty="0"/>
              <a:t>component_scenario.txt</a:t>
            </a:r>
            <a:r>
              <a:rPr lang="en-US" b="0" dirty="0"/>
              <a:t> into it</a:t>
            </a:r>
          </a:p>
          <a:p>
            <a:pPr lvl="2">
              <a:buNone/>
            </a:pPr>
            <a:endParaRPr lang="en-US" b="0" dirty="0"/>
          </a:p>
        </p:txBody>
      </p:sp>
      <p:sp>
        <p:nvSpPr>
          <p:cNvPr id="4" name="TextBox 3"/>
          <p:cNvSpPr txBox="1"/>
          <p:nvPr/>
        </p:nvSpPr>
        <p:spPr>
          <a:xfrm>
            <a:off x="5391050" y="1791557"/>
            <a:ext cx="3752950" cy="677108"/>
          </a:xfrm>
          <a:prstGeom prst="rect">
            <a:avLst/>
          </a:prstGeom>
          <a:noFill/>
          <a:ln w="15875">
            <a:solidFill>
              <a:srgbClr val="00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itchFamily="34" charset="0"/>
                <a:cs typeface="Arial" pitchFamily="34" charset="0"/>
              </a:rPr>
              <a:t>Linux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 from the build directory, run: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$ </a:t>
            </a:r>
            <a:r>
              <a:rPr lang="en-US" sz="1200" dirty="0" err="1">
                <a:latin typeface="Consolas" panose="020B0609020204030204" pitchFamily="49" charset="0"/>
                <a:cs typeface="Arial" pitchFamily="34" charset="0"/>
              </a:rPr>
              <a:t>cmake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--build . --target all -- -j11</a:t>
            </a:r>
          </a:p>
          <a:p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$ </a:t>
            </a:r>
            <a:r>
              <a:rPr lang="en-US" sz="1200" dirty="0" err="1">
                <a:latin typeface="Consolas" panose="020B0609020204030204" pitchFamily="49" charset="0"/>
                <a:cs typeface="Arial" pitchFamily="34" charset="0"/>
              </a:rPr>
              <a:t>cmake</a:t>
            </a:r>
            <a:r>
              <a:rPr lang="en-US" sz="1200" dirty="0">
                <a:latin typeface="Consolas" panose="020B0609020204030204" pitchFamily="49" charset="0"/>
                <a:cs typeface="Arial" pitchFamily="34" charset="0"/>
              </a:rPr>
              <a:t> --build . --target install -- -j11</a:t>
            </a:r>
          </a:p>
        </p:txBody>
      </p:sp>
    </p:spTree>
    <p:extLst>
      <p:ext uri="{BB962C8B-B14F-4D97-AF65-F5344CB8AC3E}">
        <p14:creationId xmlns:p14="http://schemas.microsoft.com/office/powerpoint/2010/main" val="240530871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b="0" dirty="0"/>
              <a:t>Run the selected application from </a:t>
            </a:r>
            <a:r>
              <a:rPr lang="en-US" dirty="0"/>
              <a:t>Wizard</a:t>
            </a:r>
          </a:p>
          <a:p>
            <a:pPr marL="744538" lvl="1" indent="-342900"/>
            <a:r>
              <a:rPr lang="en-US" b="0" dirty="0"/>
              <a:t>(Press Play) </a:t>
            </a:r>
          </a:p>
          <a:p>
            <a:pPr marL="342900" indent="-342900"/>
            <a:r>
              <a:rPr lang="en-US" b="0" dirty="0"/>
              <a:t>Open the </a:t>
            </a:r>
            <a:r>
              <a:rPr lang="en-US" dirty="0" err="1"/>
              <a:t>component_scenario.aer</a:t>
            </a:r>
            <a:r>
              <a:rPr lang="en-US" b="0" dirty="0"/>
              <a:t> file in </a:t>
            </a:r>
            <a:r>
              <a:rPr lang="en-US" dirty="0"/>
              <a:t>Mystic</a:t>
            </a:r>
          </a:p>
        </p:txBody>
      </p:sp>
      <p:pic>
        <p:nvPicPr>
          <p:cNvPr id="4" name="Picture 3" descr="MCj0441714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62800" y="5029200"/>
            <a:ext cx="1266825" cy="12668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108741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5" y="1667546"/>
            <a:ext cx="7192379" cy="17623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46749"/>
            <a:ext cx="7188034" cy="17503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0055" y="1298214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Result of forcing sensor track to drop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055" y="367741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Result of forcing shields to drop</a:t>
            </a:r>
          </a:p>
        </p:txBody>
      </p:sp>
    </p:spTree>
    <p:extLst>
      <p:ext uri="{BB962C8B-B14F-4D97-AF65-F5344CB8AC3E}">
        <p14:creationId xmlns:p14="http://schemas.microsoft.com/office/powerpoint/2010/main" val="4248554805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Summary:  What did all of the code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42" y="1172029"/>
            <a:ext cx="8438707" cy="52701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Created and registered the extensions</a:t>
            </a:r>
          </a:p>
          <a:p>
            <a:pPr lvl="1">
              <a:spcBef>
                <a:spcPts val="0"/>
              </a:spcBef>
            </a:pPr>
            <a:r>
              <a:rPr lang="en-US" sz="1400" b="0" dirty="0"/>
              <a:t>the </a:t>
            </a:r>
            <a:r>
              <a:rPr lang="en-US" sz="1400" dirty="0" err="1"/>
              <a:t>RegisterShieldComponent</a:t>
            </a:r>
            <a:r>
              <a:rPr lang="en-US" sz="1400" b="0" dirty="0"/>
              <a:t> application extension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b="0" dirty="0"/>
              <a:t>the </a:t>
            </a:r>
            <a:r>
              <a:rPr lang="en-US" sz="1400" dirty="0" err="1"/>
              <a:t>ComponentTypesRegistration</a:t>
            </a:r>
            <a:r>
              <a:rPr lang="en-US" sz="1400" b="0" dirty="0"/>
              <a:t> scenario extension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0" dirty="0"/>
              <a:t>Created and registered the </a:t>
            </a:r>
            <a:r>
              <a:rPr lang="en-US" sz="1600" dirty="0" err="1"/>
              <a:t>CyberSensorEffect</a:t>
            </a:r>
            <a:r>
              <a:rPr lang="en-US" sz="1600" b="0" dirty="0"/>
              <a:t> sensor component’s </a:t>
            </a:r>
            <a:r>
              <a:rPr lang="en-US" sz="1600" dirty="0" err="1"/>
              <a:t>CyberSensorComponentFactory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0" dirty="0"/>
              <a:t>Created the </a:t>
            </a:r>
            <a:r>
              <a:rPr lang="en-US" sz="1600" dirty="0" err="1"/>
              <a:t>LatinumTypes</a:t>
            </a:r>
            <a:r>
              <a:rPr lang="en-US" sz="1600" b="0" dirty="0"/>
              <a:t> type and had it register the </a:t>
            </a:r>
            <a:r>
              <a:rPr lang="en-US" sz="1600" dirty="0" err="1"/>
              <a:t>LatinumComponent</a:t>
            </a:r>
            <a:r>
              <a:rPr lang="en-US" sz="1600" b="0" dirty="0"/>
              <a:t> </a:t>
            </a:r>
            <a:r>
              <a:rPr lang="en-US" sz="1600" dirty="0" err="1"/>
              <a:t>LatinumComponentFactory</a:t>
            </a:r>
            <a:endParaRPr lang="en-US" sz="16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Create the </a:t>
            </a:r>
            <a:r>
              <a:rPr lang="en-US" sz="1600" dirty="0" err="1"/>
              <a:t>ShieldTypes</a:t>
            </a:r>
            <a:r>
              <a:rPr lang="en-US" sz="1600" b="0" dirty="0"/>
              <a:t> type, and had its constructor</a:t>
            </a:r>
          </a:p>
          <a:p>
            <a:pPr lvl="1">
              <a:spcBef>
                <a:spcPts val="0"/>
              </a:spcBef>
            </a:pPr>
            <a:r>
              <a:rPr lang="en-US" sz="1400" b="0" dirty="0"/>
              <a:t>register the </a:t>
            </a:r>
            <a:r>
              <a:rPr lang="en-US" sz="1400" dirty="0"/>
              <a:t>WSF_SHIELDS</a:t>
            </a:r>
            <a:r>
              <a:rPr lang="en-US" sz="1400" b="0" dirty="0"/>
              <a:t> scenario type, and 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b="0" dirty="0"/>
              <a:t>register the </a:t>
            </a:r>
            <a:r>
              <a:rPr lang="en-US" sz="1400" dirty="0" err="1"/>
              <a:t>ShieldComponent</a:t>
            </a:r>
            <a:r>
              <a:rPr lang="en-US" sz="1400" b="0" dirty="0" err="1"/>
              <a:t>’s</a:t>
            </a:r>
            <a:r>
              <a:rPr lang="en-US" sz="1400" b="0" dirty="0"/>
              <a:t> </a:t>
            </a:r>
            <a:r>
              <a:rPr lang="en-US" sz="1400" dirty="0" err="1"/>
              <a:t>ShieldComponentFactory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Implemented the methods and identifiers for the different component roles</a:t>
            </a:r>
          </a:p>
          <a:p>
            <a:pPr lvl="1">
              <a:spcBef>
                <a:spcPts val="0"/>
              </a:spcBef>
            </a:pPr>
            <a:r>
              <a:rPr lang="en-US" sz="1400" b="0" dirty="0"/>
              <a:t>Defined the component role values in </a:t>
            </a:r>
            <a:r>
              <a:rPr lang="en-US" sz="1400" dirty="0"/>
              <a:t>ComponentRoles</a:t>
            </a:r>
            <a:r>
              <a:rPr lang="en-US" sz="1400" b="0" dirty="0"/>
              <a:t>.</a:t>
            </a:r>
            <a:r>
              <a:rPr lang="en-US" sz="1400" dirty="0"/>
              <a:t>hpp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b="0" dirty="0"/>
              <a:t>Implemented methods </a:t>
            </a:r>
            <a:r>
              <a:rPr lang="en-US" sz="1400" dirty="0" err="1"/>
              <a:t>GetComponentName</a:t>
            </a:r>
            <a:r>
              <a:rPr lang="en-US" sz="1400" b="0" dirty="0"/>
              <a:t>, </a:t>
            </a:r>
            <a:r>
              <a:rPr lang="en-US" sz="1400" dirty="0" err="1"/>
              <a:t>CloneComponent</a:t>
            </a:r>
            <a:r>
              <a:rPr lang="en-US" sz="1400" b="0" dirty="0"/>
              <a:t>, </a:t>
            </a:r>
            <a:r>
              <a:rPr lang="en-US" sz="1400" dirty="0" err="1"/>
              <a:t>GetComponentRoles</a:t>
            </a:r>
            <a:r>
              <a:rPr lang="en-US" sz="1400" b="0" dirty="0"/>
              <a:t>, </a:t>
            </a:r>
            <a:r>
              <a:rPr lang="en-US" sz="1400" dirty="0" err="1"/>
              <a:t>QueryInterface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Implemented the platform components </a:t>
            </a:r>
          </a:p>
          <a:p>
            <a:pPr lvl="1">
              <a:spcBef>
                <a:spcPts val="0"/>
              </a:spcBef>
            </a:pPr>
            <a:r>
              <a:rPr lang="en-US" sz="1400" dirty="0" err="1"/>
              <a:t>LatinumComponent</a:t>
            </a:r>
            <a:endParaRPr lang="en-US" sz="1400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 err="1"/>
              <a:t>ShieldComponent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Implement the sensor component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dirty="0" err="1"/>
              <a:t>CyberSensorEffect</a:t>
            </a:r>
            <a:endParaRPr lang="en-US" sz="14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Implement the </a:t>
            </a:r>
            <a:r>
              <a:rPr lang="en-US" sz="1600" dirty="0" err="1"/>
              <a:t>ProcessInput</a:t>
            </a:r>
            <a:r>
              <a:rPr lang="en-US" sz="1600" b="0" dirty="0"/>
              <a:t> methods for the three components</a:t>
            </a:r>
          </a:p>
        </p:txBody>
      </p:sp>
    </p:spTree>
    <p:extLst>
      <p:ext uri="{BB962C8B-B14F-4D97-AF65-F5344CB8AC3E}">
        <p14:creationId xmlns:p14="http://schemas.microsoft.com/office/powerpoint/2010/main" val="758659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Scenario (cont.)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055" y="1667546"/>
            <a:ext cx="7192379" cy="176237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046749"/>
            <a:ext cx="7188034" cy="175034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0055" y="1298214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Result of forcing sensor track to drop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0055" y="3677417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Result of forcing shields to drop</a:t>
            </a:r>
          </a:p>
        </p:txBody>
      </p:sp>
    </p:spTree>
    <p:extLst>
      <p:ext uri="{BB962C8B-B14F-4D97-AF65-F5344CB8AC3E}">
        <p14:creationId xmlns:p14="http://schemas.microsoft.com/office/powerpoint/2010/main" val="103329336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Summary:  What did all of the code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060" y="1172029"/>
            <a:ext cx="8995145" cy="52701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0" dirty="0"/>
              <a:t>Implemented the </a:t>
            </a:r>
            <a:r>
              <a:rPr lang="en-US" sz="1600" dirty="0"/>
              <a:t>Find</a:t>
            </a:r>
            <a:r>
              <a:rPr lang="en-US" sz="1600" b="0" dirty="0"/>
              <a:t> and </a:t>
            </a:r>
            <a:r>
              <a:rPr lang="en-US" sz="1600" dirty="0" err="1"/>
              <a:t>FindOrCreate</a:t>
            </a:r>
            <a:r>
              <a:rPr lang="en-US" sz="1600" b="0" dirty="0"/>
              <a:t> methods for both the </a:t>
            </a:r>
            <a:r>
              <a:rPr lang="en-US" sz="1600" dirty="0" err="1"/>
              <a:t>LatinumComponent</a:t>
            </a:r>
            <a:r>
              <a:rPr lang="en-US" sz="1600" b="0" dirty="0"/>
              <a:t> and the </a:t>
            </a:r>
            <a:r>
              <a:rPr lang="en-US" sz="1600" dirty="0" err="1"/>
              <a:t>CyberSensorEffect</a:t>
            </a:r>
            <a:r>
              <a:rPr lang="en-US" sz="1600" b="0" dirty="0"/>
              <a:t> component classes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0" dirty="0"/>
              <a:t>Implemented the virtual </a:t>
            </a:r>
            <a:r>
              <a:rPr lang="en-US" sz="1600" dirty="0" err="1"/>
              <a:t>TrackerAllowTracking</a:t>
            </a:r>
            <a:r>
              <a:rPr lang="en-US" sz="1600" b="0" dirty="0"/>
              <a:t> method for the </a:t>
            </a:r>
            <a:r>
              <a:rPr lang="en-US" sz="1600" dirty="0" err="1"/>
              <a:t>CyberSensorEffect</a:t>
            </a:r>
            <a:r>
              <a:rPr lang="en-US" sz="1600" b="0" dirty="0"/>
              <a:t> component to allow the exploit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b="0" dirty="0"/>
              <a:t>Implemented the </a:t>
            </a:r>
            <a:r>
              <a:rPr lang="en-US" sz="1600" dirty="0" err="1"/>
              <a:t>ShieldComponent</a:t>
            </a:r>
            <a:r>
              <a:rPr lang="en-US" sz="1600" b="0" dirty="0"/>
              <a:t>::</a:t>
            </a:r>
            <a:r>
              <a:rPr lang="en-US" sz="1600" dirty="0" err="1"/>
              <a:t>MessageReceived</a:t>
            </a:r>
            <a:r>
              <a:rPr lang="en-US" sz="1600" b="0" dirty="0"/>
              <a:t> method which enables the exploit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Defined the </a:t>
            </a:r>
            <a:r>
              <a:rPr lang="en-US" sz="1600" dirty="0" err="1"/>
              <a:t>WsfPlatform</a:t>
            </a:r>
            <a:r>
              <a:rPr lang="en-US" sz="1600" b="0" dirty="0"/>
              <a:t> script methods </a:t>
            </a:r>
            <a:r>
              <a:rPr lang="en-US" sz="1600" dirty="0" err="1"/>
              <a:t>Latinum</a:t>
            </a:r>
            <a:r>
              <a:rPr lang="en-US" sz="1600" b="0" dirty="0"/>
              <a:t> and </a:t>
            </a:r>
            <a:r>
              <a:rPr lang="en-US" sz="1600" dirty="0"/>
              <a:t>Shields</a:t>
            </a:r>
          </a:p>
          <a:p>
            <a:pPr lvl="1">
              <a:spcBef>
                <a:spcPts val="0"/>
              </a:spcBef>
            </a:pPr>
            <a:r>
              <a:rPr lang="en-US" sz="1400" b="0" dirty="0"/>
              <a:t>Registered the script types for “</a:t>
            </a:r>
            <a:r>
              <a:rPr lang="en-US" sz="1400" b="0" dirty="0" err="1"/>
              <a:t>Latinum</a:t>
            </a:r>
            <a:r>
              <a:rPr lang="en-US" sz="1400" b="0" dirty="0"/>
              <a:t>” and registered the script methods for the </a:t>
            </a:r>
            <a:r>
              <a:rPr lang="en-US" sz="1400" dirty="0" err="1"/>
              <a:t>Latinum</a:t>
            </a:r>
            <a:r>
              <a:rPr lang="en-US" sz="1400" b="0" dirty="0"/>
              <a:t> method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US" sz="1400" b="0" dirty="0"/>
              <a:t>Registered the script types for “Shields” and registered the script methods for the </a:t>
            </a:r>
            <a:r>
              <a:rPr lang="en-US" sz="1400" dirty="0"/>
              <a:t>Shields</a:t>
            </a:r>
            <a:r>
              <a:rPr lang="en-US" sz="1400" b="0" dirty="0"/>
              <a:t> method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Implemented the </a:t>
            </a:r>
            <a:r>
              <a:rPr lang="en-US" sz="1600" b="0" dirty="0" err="1"/>
              <a:t>WsfScript</a:t>
            </a:r>
            <a:r>
              <a:rPr lang="en-US" sz="1600" b="0" dirty="0"/>
              <a:t>…Class classes for </a:t>
            </a:r>
            <a:r>
              <a:rPr lang="en-US" sz="1600" dirty="0" err="1"/>
              <a:t>ShieldComponent</a:t>
            </a:r>
            <a:r>
              <a:rPr lang="en-US" sz="1600" b="0" dirty="0"/>
              <a:t> and </a:t>
            </a:r>
            <a:r>
              <a:rPr lang="en-US" sz="1600" dirty="0" err="1"/>
              <a:t>LatinumComponent</a:t>
            </a:r>
            <a:endParaRPr lang="en-US" sz="1600" dirty="0"/>
          </a:p>
          <a:p>
            <a:pPr lvl="1">
              <a:spcBef>
                <a:spcPts val="0"/>
              </a:spcBef>
            </a:pPr>
            <a:r>
              <a:rPr lang="en-US" sz="1400" dirty="0" err="1"/>
              <a:t>WsfScriptShieldComponentClass</a:t>
            </a:r>
            <a:endParaRPr lang="en-US" sz="1400" dirty="0"/>
          </a:p>
          <a:p>
            <a:pPr lvl="2">
              <a:spcBef>
                <a:spcPts val="0"/>
              </a:spcBef>
            </a:pPr>
            <a:r>
              <a:rPr lang="en-US" sz="1400" b="0" dirty="0"/>
              <a:t>Declare the </a:t>
            </a:r>
            <a:r>
              <a:rPr lang="en-US" sz="1400" dirty="0"/>
              <a:t>Quantity</a:t>
            </a:r>
            <a:r>
              <a:rPr lang="en-US" sz="1400" b="0" dirty="0"/>
              <a:t> method</a:t>
            </a:r>
          </a:p>
          <a:p>
            <a:pPr lvl="2">
              <a:spcBef>
                <a:spcPts val="0"/>
              </a:spcBef>
            </a:pPr>
            <a:r>
              <a:rPr lang="en-US" sz="1400" b="0" dirty="0"/>
              <a:t>Declare the </a:t>
            </a:r>
            <a:r>
              <a:rPr lang="en-US" sz="1400" dirty="0" err="1"/>
              <a:t>TransferTo</a:t>
            </a:r>
            <a:r>
              <a:rPr lang="en-US" sz="1400" b="0" dirty="0"/>
              <a:t> method</a:t>
            </a:r>
          </a:p>
          <a:p>
            <a:pPr lvl="2">
              <a:spcBef>
                <a:spcPts val="0"/>
              </a:spcBef>
            </a:pPr>
            <a:r>
              <a:rPr lang="en-US" sz="1400" dirty="0" err="1"/>
              <a:t>AddMethod</a:t>
            </a:r>
            <a:r>
              <a:rPr lang="en-US" sz="1400" b="0" dirty="0"/>
              <a:t> for </a:t>
            </a:r>
            <a:r>
              <a:rPr lang="en-US" sz="1400" dirty="0"/>
              <a:t>Quantity</a:t>
            </a:r>
          </a:p>
          <a:p>
            <a:pPr lvl="2">
              <a:spcBef>
                <a:spcPts val="0"/>
              </a:spcBef>
            </a:pPr>
            <a:r>
              <a:rPr lang="en-US" sz="1400" dirty="0" err="1"/>
              <a:t>AddMethod</a:t>
            </a:r>
            <a:r>
              <a:rPr lang="en-US" sz="1400" b="0" dirty="0"/>
              <a:t> for </a:t>
            </a:r>
            <a:r>
              <a:rPr lang="en-US" sz="1400" dirty="0" err="1"/>
              <a:t>TransferTo</a:t>
            </a:r>
            <a:endParaRPr lang="en-US" sz="1400" dirty="0"/>
          </a:p>
          <a:p>
            <a:pPr lvl="1">
              <a:spcBef>
                <a:spcPts val="0"/>
              </a:spcBef>
            </a:pPr>
            <a:r>
              <a:rPr lang="en-US" sz="1400" dirty="0" err="1"/>
              <a:t>WsfScriptLatinumComponentClass</a:t>
            </a:r>
            <a:endParaRPr lang="en-US" sz="1400" dirty="0"/>
          </a:p>
          <a:p>
            <a:pPr lvl="2">
              <a:spcBef>
                <a:spcPts val="0"/>
              </a:spcBef>
            </a:pPr>
            <a:r>
              <a:rPr lang="en-US" sz="1400" b="0" dirty="0"/>
              <a:t>Declare the </a:t>
            </a:r>
            <a:r>
              <a:rPr lang="en-US" sz="1400" dirty="0"/>
              <a:t>Strength</a:t>
            </a:r>
            <a:r>
              <a:rPr lang="en-US" sz="1400" b="0" dirty="0"/>
              <a:t> method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US" sz="1400" dirty="0" err="1"/>
              <a:t>AddMethod</a:t>
            </a:r>
            <a:r>
              <a:rPr lang="en-US" sz="1400" b="0" dirty="0"/>
              <a:t> for </a:t>
            </a:r>
            <a:r>
              <a:rPr lang="en-US" sz="1400" dirty="0"/>
              <a:t>Strength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0" dirty="0"/>
              <a:t>Defined the </a:t>
            </a:r>
            <a:r>
              <a:rPr lang="en-US" sz="1600" dirty="0"/>
              <a:t>Strength</a:t>
            </a:r>
            <a:r>
              <a:rPr lang="en-US" sz="1600" b="0" dirty="0"/>
              <a:t>, </a:t>
            </a:r>
            <a:r>
              <a:rPr lang="en-US" sz="1600" dirty="0"/>
              <a:t>Quantity</a:t>
            </a:r>
            <a:r>
              <a:rPr lang="en-US" sz="1600" b="0" dirty="0"/>
              <a:t>, and </a:t>
            </a:r>
            <a:r>
              <a:rPr lang="en-US" sz="1600" dirty="0" err="1"/>
              <a:t>TransferTo</a:t>
            </a:r>
            <a:r>
              <a:rPr lang="en-US" sz="1600" b="0" dirty="0"/>
              <a:t> script methods</a:t>
            </a:r>
          </a:p>
        </p:txBody>
      </p:sp>
    </p:spTree>
    <p:extLst>
      <p:ext uri="{BB962C8B-B14F-4D97-AF65-F5344CB8AC3E}">
        <p14:creationId xmlns:p14="http://schemas.microsoft.com/office/powerpoint/2010/main" val="2929032637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904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Input Processing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143000"/>
            <a:ext cx="8610600" cy="5036344"/>
          </a:xfrm>
        </p:spPr>
        <p:txBody>
          <a:bodyPr>
            <a:noAutofit/>
          </a:bodyPr>
          <a:lstStyle/>
          <a:p>
            <a:r>
              <a:rPr lang="en-US" sz="1800" b="0" dirty="0"/>
              <a:t>Note that </a:t>
            </a:r>
            <a:r>
              <a:rPr lang="en-US" sz="1800" dirty="0" err="1"/>
              <a:t>ProcessInput</a:t>
            </a:r>
            <a:r>
              <a:rPr lang="en-US" sz="1800" b="0" dirty="0"/>
              <a:t> is Called for All Components Inserted onto a Platform, and for Component Extensions Inserted onto Sensors, </a:t>
            </a:r>
            <a:r>
              <a:rPr lang="en-US" sz="1800" b="0" dirty="0" err="1"/>
              <a:t>Comms</a:t>
            </a:r>
            <a:r>
              <a:rPr lang="en-US" sz="1800" b="0" dirty="0"/>
              <a:t>, and Processors</a:t>
            </a:r>
          </a:p>
          <a:p>
            <a:pPr lvl="1"/>
            <a:r>
              <a:rPr lang="en-US" sz="1600" b="0" dirty="0"/>
              <a:t>For example, the </a:t>
            </a:r>
            <a:r>
              <a:rPr lang="en-US" sz="1600" dirty="0" err="1"/>
              <a:t>latinum</a:t>
            </a:r>
            <a:r>
              <a:rPr lang="en-US" sz="1600" b="0" dirty="0"/>
              <a:t> component is defined and inserted as follows:</a:t>
            </a:r>
          </a:p>
          <a:p>
            <a:pPr lvl="1"/>
            <a:endParaRPr lang="en-US" sz="1600" b="0" dirty="0"/>
          </a:p>
          <a:p>
            <a:pPr lvl="1"/>
            <a:endParaRPr lang="en-US" sz="1600" b="0" dirty="0"/>
          </a:p>
          <a:p>
            <a:pPr lvl="1"/>
            <a:endParaRPr lang="en-US" sz="1600" b="0" dirty="0"/>
          </a:p>
          <a:p>
            <a:pPr lvl="1"/>
            <a:endParaRPr lang="en-US" sz="1600" b="0" dirty="0"/>
          </a:p>
          <a:p>
            <a:pPr lvl="1"/>
            <a:endParaRPr lang="en-US" sz="1600" b="0" dirty="0"/>
          </a:p>
          <a:p>
            <a:pPr marL="347663" lvl="1" indent="0">
              <a:buNone/>
            </a:pPr>
            <a:endParaRPr lang="en-US" sz="1600" b="0" dirty="0"/>
          </a:p>
          <a:p>
            <a:endParaRPr lang="en-US" sz="1800" b="0" dirty="0"/>
          </a:p>
          <a:p>
            <a:r>
              <a:rPr lang="en-US" sz="1800" b="0" dirty="0"/>
              <a:t>In this Example There is Only one Possible Input, quantity</a:t>
            </a:r>
          </a:p>
          <a:p>
            <a:pPr lvl="1"/>
            <a:r>
              <a:rPr lang="en-US" sz="1600" b="0" dirty="0"/>
              <a:t>It is not defined in a (</a:t>
            </a:r>
            <a:r>
              <a:rPr lang="en-US" sz="1600" dirty="0" err="1"/>
              <a:t>latinum</a:t>
            </a:r>
            <a:r>
              <a:rPr lang="en-US" sz="1600" b="0" dirty="0"/>
              <a:t> … </a:t>
            </a:r>
            <a:r>
              <a:rPr lang="en-US" sz="1600" dirty="0" err="1"/>
              <a:t>end_latinum</a:t>
            </a:r>
            <a:r>
              <a:rPr lang="en-US" sz="1600" b="0" dirty="0"/>
              <a:t>) block</a:t>
            </a:r>
          </a:p>
          <a:p>
            <a:r>
              <a:rPr lang="en-US" sz="1800" b="0" dirty="0"/>
              <a:t>However, if There is More Than One Input, It Should be Defined in a Block</a:t>
            </a:r>
          </a:p>
          <a:p>
            <a:pPr lvl="1"/>
            <a:r>
              <a:rPr lang="en-US" sz="1600" b="0" dirty="0"/>
              <a:t>This makes the input easier to parse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574" y="2545998"/>
            <a:ext cx="7177308" cy="207600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96574" y="4094648"/>
            <a:ext cx="6840170" cy="527358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01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52" y="1189493"/>
            <a:ext cx="6241321" cy="525825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file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3428" y="1530191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Defines what shields is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441156" y="1731556"/>
            <a:ext cx="1099411" cy="0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3221832" y="1364798"/>
            <a:ext cx="140018" cy="664027"/>
          </a:xfrm>
          <a:prstGeom prst="rightBrac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4777742" y="3957633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Creates shields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77742" y="429053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Creates sensor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77741" y="578975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Creates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comm</a:t>
            </a:r>
            <a:endParaRPr lang="en-US" dirty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106784" y="4597715"/>
            <a:ext cx="2723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Adds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cyber_effect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component to the sensor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07431" y="4793456"/>
            <a:ext cx="3799353" cy="771525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1"/>
          </p:cNvCxnSpPr>
          <p:nvPr/>
        </p:nvCxnSpPr>
        <p:spPr>
          <a:xfrm flipH="1">
            <a:off x="3564732" y="4475198"/>
            <a:ext cx="1213010" cy="11077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2" idx="1"/>
          </p:cNvCxnSpPr>
          <p:nvPr/>
        </p:nvCxnSpPr>
        <p:spPr>
          <a:xfrm flipH="1">
            <a:off x="2448879" y="4142299"/>
            <a:ext cx="2328863" cy="37680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4" idx="1"/>
          </p:cNvCxnSpPr>
          <p:nvPr/>
        </p:nvCxnSpPr>
        <p:spPr>
          <a:xfrm flipH="1">
            <a:off x="3361850" y="5974416"/>
            <a:ext cx="1415891" cy="76340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385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463"/>
            <a:ext cx="7765453" cy="1912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78" y="3491850"/>
            <a:ext cx="6294665" cy="388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5942" y="3270969"/>
                <a:ext cx="1057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⋮</m:t>
                      </m:r>
                    </m:oMath>
                  </m:oMathPara>
                </a14:m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42" y="3270969"/>
                <a:ext cx="105798" cy="215444"/>
              </a:xfrm>
              <a:prstGeom prst="rect">
                <a:avLst/>
              </a:prstGeom>
              <a:blipFill>
                <a:blip r:embed="rId4"/>
                <a:stretch>
                  <a:fillRect l="-33333" r="-3333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689158" y="3485794"/>
            <a:ext cx="2980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Creates platform enterprise</a:t>
            </a:r>
          </a:p>
        </p:txBody>
      </p:sp>
      <p:cxnSp>
        <p:nvCxnSpPr>
          <p:cNvPr id="7" name="Straight Arrow Connector 6"/>
          <p:cNvCxnSpPr>
            <a:stCxn id="6" idx="1"/>
          </p:cNvCxnSpPr>
          <p:nvPr/>
        </p:nvCxnSpPr>
        <p:spPr>
          <a:xfrm flipH="1" flipV="1">
            <a:off x="2368868" y="3626163"/>
            <a:ext cx="2320290" cy="44297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637596" y="1390175"/>
            <a:ext cx="902971" cy="57150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066096" y="1738790"/>
            <a:ext cx="1423035" cy="400050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89131" y="1258730"/>
            <a:ext cx="4497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Creates processor to handle “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Drop_Track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messages arriving on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comm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6820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04" y="1220917"/>
            <a:ext cx="6948768" cy="4388281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0005" y="5652063"/>
                <a:ext cx="5389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⋮</m:t>
                    </m:r>
                  </m:oMath>
                </a14:m>
                <a:endParaRPr lang="en-US" sz="14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5" y="5652063"/>
                <a:ext cx="53893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60570" y="1308735"/>
            <a:ext cx="350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Defines what FERENGI_SHIP 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60568" y="3021295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Adds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comm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to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Ferengi_Ship</a:t>
            </a:r>
            <a:endParaRPr lang="en-US" dirty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60569" y="3836663"/>
            <a:ext cx="3959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Issues “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Drop_Track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” message at 30s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56674" y="4905137"/>
            <a:ext cx="4147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Issues “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Drop_Shields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” message at 40s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274820" y="4018998"/>
            <a:ext cx="285750" cy="56406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3394710" y="3228489"/>
            <a:ext cx="1165859" cy="37607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046095" y="1493401"/>
            <a:ext cx="1514474" cy="184666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ight Brace 19"/>
          <p:cNvSpPr/>
          <p:nvPr/>
        </p:nvSpPr>
        <p:spPr>
          <a:xfrm>
            <a:off x="2806065" y="1240609"/>
            <a:ext cx="189476" cy="903814"/>
          </a:xfrm>
          <a:prstGeom prst="rightBrac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560568" y="2060151"/>
            <a:ext cx="332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Creates platform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Ferengi_Ship</a:t>
            </a:r>
            <a:endParaRPr lang="en-US" dirty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491740" y="2244818"/>
            <a:ext cx="2068828" cy="132391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>
            <a:off x="4026216" y="3651998"/>
            <a:ext cx="202884" cy="846813"/>
          </a:xfrm>
          <a:prstGeom prst="rightBrac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/>
          <p:cNvSpPr/>
          <p:nvPr/>
        </p:nvSpPr>
        <p:spPr>
          <a:xfrm>
            <a:off x="4026216" y="4713083"/>
            <a:ext cx="202884" cy="846813"/>
          </a:xfrm>
          <a:prstGeom prst="rightBrac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/>
          <p:cNvCxnSpPr>
            <a:stCxn id="10" idx="1"/>
          </p:cNvCxnSpPr>
          <p:nvPr/>
        </p:nvCxnSpPr>
        <p:spPr>
          <a:xfrm flipH="1">
            <a:off x="4314825" y="5089803"/>
            <a:ext cx="241849" cy="47982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3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 and Definitions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3400" y="1358900"/>
            <a:ext cx="5181600" cy="4876800"/>
          </a:xfrm>
          <a:prstGeom prst="rect">
            <a:avLst/>
          </a:prstGeom>
        </p:spPr>
        <p:txBody>
          <a:bodyPr/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AFSIM - Advanced Framework for Simulation, Integration, and Modeling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AGL – Above Ground Level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DIS – Distributed Interactive Simulation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DTED – Digital Terrain Elevation Data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EO/IR – Electro-Optical/Infra-Red</a:t>
            </a:r>
            <a:r>
              <a:rPr lang="en-US" sz="1200" b="1" dirty="0"/>
              <a:t> </a:t>
            </a:r>
            <a:endParaRPr lang="en-US" sz="1200" dirty="0"/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ESM – Electronic Support Measure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FOV – Field Of View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GUI – Graphical User Interface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HLA – High Level Architecture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IEEE – Institute of Electrical &amp; Electronics Engineers, Inc.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JTIDS – Joint Tactical Information Distribution System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MSL – Mean Sea Level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PDU – Protocol Data Unit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RCS – Radar Cross Section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  <a:defRPr/>
            </a:pPr>
            <a:r>
              <a:rPr lang="en-US" sz="1200" dirty="0"/>
              <a:t>SAM – Surface-to-Air Missile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SAR – Synthetic Aperture Radar 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VESPA – Visual Environment for Scenario Preparation and Analysis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WKF – Warlock Framework</a:t>
            </a:r>
          </a:p>
          <a:p>
            <a:pPr marL="455613" defTabSz="820738">
              <a:buClr>
                <a:schemeClr val="tx2"/>
              </a:buClr>
              <a:buFont typeface="Arial" pitchFamily="34" charset="0"/>
              <a:buNone/>
            </a:pPr>
            <a:r>
              <a:rPr lang="en-US" sz="1200" dirty="0"/>
              <a:t>WSF – World Simulation Framework</a:t>
            </a:r>
          </a:p>
          <a:p>
            <a:endParaRPr lang="en-US" sz="12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867400" y="1358900"/>
            <a:ext cx="2971800" cy="454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" tIns="9144" rIns="9144" bIns="9144" numCol="1" anchor="t" anchorCtr="0" compatLnSpc="1">
            <a:prstTxWarp prst="textNoShape">
              <a:avLst/>
            </a:prstTxWarp>
          </a:bodyPr>
          <a:lstStyle/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dB - decibels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err="1"/>
              <a:t>dBsm</a:t>
            </a:r>
            <a:r>
              <a:rPr lang="en-US" sz="1200" kern="0" dirty="0"/>
              <a:t> – decibel square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deg – degrees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ft – feet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GHz– </a:t>
            </a:r>
            <a:r>
              <a:rPr lang="en-US" sz="1200" kern="0" dirty="0" err="1"/>
              <a:t>GigaHertz</a:t>
            </a:r>
            <a:endParaRPr lang="en-US" sz="1200" kern="0" dirty="0"/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 err="1"/>
              <a:t>kts</a:t>
            </a:r>
            <a:r>
              <a:rPr lang="en-US" sz="1200" kern="0" dirty="0"/>
              <a:t> – knots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 -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m^2 – square meters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mw – megawatts 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nm – nautical miles</a:t>
            </a:r>
          </a:p>
          <a:p>
            <a:pPr marL="169863" lvl="0" indent="-169863" defTabSz="820738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defRPr/>
            </a:pPr>
            <a:r>
              <a:rPr lang="en-US" sz="1200" kern="0" dirty="0"/>
              <a:t>s – seconds</a:t>
            </a:r>
          </a:p>
          <a:p>
            <a:pPr marL="169863" marR="0" lvl="0" indent="-169863" algn="l" defTabSz="1020763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9A6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270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file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7" y="1173284"/>
            <a:ext cx="7719729" cy="4511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2939"/>
          <a:stretch/>
        </p:blipFill>
        <p:spPr>
          <a:xfrm>
            <a:off x="4897" y="5872162"/>
            <a:ext cx="5753599" cy="2852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-8572" y="5638442"/>
                <a:ext cx="1535998" cy="9387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                </a:t>
                </a:r>
                <a14:m>
                  <m:oMath xmlns:m="http://schemas.openxmlformats.org/officeDocument/2006/math">
                    <m:r>
                      <a:rPr lang="en-US" sz="11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⋮</m:t>
                    </m:r>
                  </m:oMath>
                </a14:m>
                <a:endParaRPr lang="en-US" sz="11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1100" dirty="0">
                    <a:latin typeface="Consolas" panose="020B0609020204030204" pitchFamily="49" charset="0"/>
                    <a:cs typeface="Courier New" panose="02070309020205020404" pitchFamily="49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⋮</m:t>
                    </m:r>
                  </m:oMath>
                </a14:m>
                <a:endParaRPr lang="en-US" sz="11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572" y="5638442"/>
                <a:ext cx="1535998" cy="9387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05734" y="1121887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Creates processor to steal the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latinum</a:t>
            </a:r>
            <a:endParaRPr lang="en-US" dirty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62884" y="3886249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Steal the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latinum</a:t>
            </a:r>
            <a:endParaRPr lang="en-US" dirty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20006" y="5554605"/>
            <a:ext cx="4095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Draw line between the ships if shields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are not down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876194" y="1260033"/>
            <a:ext cx="534354" cy="51861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5734" y="2132495"/>
            <a:ext cx="401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Checks if enterprise shields are down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>
            <a:off x="2478878" y="2317161"/>
            <a:ext cx="1926856" cy="208090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/>
          <p:cNvSpPr/>
          <p:nvPr/>
        </p:nvSpPr>
        <p:spPr>
          <a:xfrm>
            <a:off x="4361450" y="3791543"/>
            <a:ext cx="202884" cy="846813"/>
          </a:xfrm>
          <a:prstGeom prst="rightBrac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>
            <a:endCxn id="16" idx="1"/>
          </p:cNvCxnSpPr>
          <p:nvPr/>
        </p:nvCxnSpPr>
        <p:spPr>
          <a:xfrm flipH="1">
            <a:off x="2253134" y="5739271"/>
            <a:ext cx="2032584" cy="34327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Brace 15"/>
          <p:cNvSpPr/>
          <p:nvPr/>
        </p:nvSpPr>
        <p:spPr>
          <a:xfrm>
            <a:off x="2050250" y="5529301"/>
            <a:ext cx="202884" cy="488593"/>
          </a:xfrm>
          <a:prstGeom prst="rightBrace">
            <a:avLst/>
          </a:prstGeom>
          <a:ln>
            <a:solidFill>
              <a:srgbClr val="CC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488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Component </a:t>
            </a:r>
            <a:r>
              <a:rPr lang="en-US" dirty="0" err="1"/>
              <a:t>Heirarchy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146810" y="4411980"/>
            <a:ext cx="7338869" cy="18671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  <a:sym typeface="Wingdings 2" panose="05020102010507070707" pitchFamily="18" charset="2"/>
              </a:rPr>
              <a:t>The following code segments define some useful identifiers</a:t>
            </a:r>
          </a:p>
          <a:p>
            <a:endParaRPr lang="en-US" sz="800" dirty="0">
              <a:latin typeface="Arial" pitchFamily="34" charset="0"/>
              <a:cs typeface="Arial" pitchFamily="34" charset="0"/>
              <a:sym typeface="Wingdings 2" panose="05020102010507070707" pitchFamily="18" charset="2"/>
            </a:endParaRPr>
          </a:p>
          <a:p>
            <a:r>
              <a:rPr lang="en-US" sz="1400" baseline="30000" dirty="0">
                <a:latin typeface="Arial" pitchFamily="34" charset="0"/>
                <a:cs typeface="Arial" pitchFamily="34" charset="0"/>
                <a:sym typeface="Wingdings 2" panose="05020102010507070707" pitchFamily="18" charset="2"/>
              </a:rPr>
              <a:t>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WsfPlatformComponent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WsfComponentT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WsfPlatform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&gt;</a:t>
            </a:r>
          </a:p>
          <a:p>
            <a:r>
              <a:rPr lang="en-US" sz="1400" baseline="30000" dirty="0">
                <a:latin typeface="Arial" pitchFamily="34" charset="0"/>
                <a:cs typeface="Arial" pitchFamily="34" charset="0"/>
                <a:sym typeface="Wingdings 2" panose="05020102010507070707" pitchFamily="18" charset="2"/>
              </a:rPr>
              <a:t></a:t>
            </a:r>
            <a:r>
              <a:rPr lang="en-US" sz="1400" dirty="0">
                <a:latin typeface="Arial" pitchFamily="34" charset="0"/>
                <a:cs typeface="Arial" pitchFamily="34" charset="0"/>
                <a:sym typeface="Wingdings 2" panose="05020102010507070707" pitchFamily="18" charset="2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WsfPlatformComponentList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WsfComponentListT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WsfPlatormComponent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sz="1400" baseline="30000" dirty="0">
              <a:latin typeface="Arial" pitchFamily="34" charset="0"/>
              <a:cs typeface="Arial" pitchFamily="34" charset="0"/>
            </a:endParaRPr>
          </a:p>
          <a:p>
            <a:r>
              <a:rPr lang="en-US" sz="1400" baseline="30000" dirty="0">
                <a:latin typeface="Arial" pitchFamily="34" charset="0"/>
                <a:cs typeface="Arial" pitchFamily="34" charset="0"/>
              </a:rPr>
              <a:t>§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 class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WsfProcessorComponent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: public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WsfComponentT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WsfProcessor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&gt; …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  <a:p>
            <a:r>
              <a:rPr lang="en-US" sz="1400" baseline="30000" dirty="0">
                <a:latin typeface="Arial" pitchFamily="34" charset="0"/>
                <a:cs typeface="Arial" pitchFamily="34" charset="0"/>
              </a:rPr>
              <a:t>‡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 using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ComponentList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WsfComponentListT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WsfProcessorComponent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03599" y="1386526"/>
            <a:ext cx="8313681" cy="2757664"/>
            <a:chOff x="403599" y="1386526"/>
            <a:chExt cx="8313681" cy="2757664"/>
          </a:xfrm>
        </p:grpSpPr>
        <p:sp>
          <p:nvSpPr>
            <p:cNvPr id="6" name="Rectangle 5"/>
            <p:cNvSpPr/>
            <p:nvPr/>
          </p:nvSpPr>
          <p:spPr>
            <a:xfrm>
              <a:off x="4678680" y="2304616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WsfPlatformComponentList</a:t>
              </a:r>
              <a:r>
                <a: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  <a:sym typeface="Wingdings 2" panose="05020102010507070707" pitchFamily="18" charset="2"/>
                </a:rPr>
                <a:t></a:t>
              </a:r>
              <a:endParaRPr lang="en-US" sz="900" baseline="300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1843726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WsfPlatformComponent</a:t>
              </a:r>
              <a:r>
                <a: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  <a:sym typeface="Wingdings 2" panose="05020102010507070707" pitchFamily="18" charset="2"/>
                </a:rPr>
                <a:t></a:t>
              </a:r>
              <a:endParaRPr lang="en-US" sz="900" baseline="300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7821" y="2304616"/>
              <a:ext cx="76200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UtEntity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0" y="1386526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WsfComponent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78680" y="1847416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WsfComponentList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9902" y="2859666"/>
              <a:ext cx="1554480" cy="198434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WsfPlatform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840480" y="1584960"/>
              <a:ext cx="0" cy="25876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440680" y="2045850"/>
              <a:ext cx="0" cy="25876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48821" y="2631066"/>
              <a:ext cx="5787259" cy="0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450080" y="3815334"/>
              <a:ext cx="0" cy="12801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440680" y="2503050"/>
              <a:ext cx="0" cy="12801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736080" y="2503050"/>
              <a:ext cx="0" cy="12801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40480" y="2042160"/>
              <a:ext cx="0" cy="588907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164080" y="2503050"/>
              <a:ext cx="0" cy="12801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948821" y="2503050"/>
              <a:ext cx="0" cy="12801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5364480" y="2870338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WsfSinglePlatformObserver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1249680" y="3805058"/>
              <a:ext cx="3200400" cy="7542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49880" y="3684584"/>
              <a:ext cx="0" cy="12801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849880" y="3812600"/>
              <a:ext cx="0" cy="12801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1249680" y="3812600"/>
              <a:ext cx="0" cy="12801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6320659" y="2300242"/>
              <a:ext cx="76200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WsfUniqueId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2849880" y="3054410"/>
              <a:ext cx="0" cy="429768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1249680" y="3180704"/>
              <a:ext cx="4876800" cy="5140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6126480" y="3068772"/>
              <a:ext cx="0" cy="126294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2011680" y="2725105"/>
              <a:ext cx="4568059" cy="8111"/>
            </a:xfrm>
            <a:prstGeom prst="straightConnector1">
              <a:avLst/>
            </a:prstGeom>
            <a:ln w="9525">
              <a:solidFill>
                <a:srgbClr val="CC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2697480" y="2727960"/>
              <a:ext cx="0" cy="128016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2011680" y="2499360"/>
              <a:ext cx="0" cy="228600"/>
            </a:xfrm>
            <a:prstGeom prst="straightConnector1">
              <a:avLst/>
            </a:prstGeom>
            <a:ln w="9525">
              <a:solidFill>
                <a:srgbClr val="CC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3688080" y="2042160"/>
              <a:ext cx="0" cy="685800"/>
            </a:xfrm>
            <a:prstGeom prst="straightConnector1">
              <a:avLst/>
            </a:prstGeom>
            <a:ln w="9525">
              <a:solidFill>
                <a:srgbClr val="CC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6579739" y="2499360"/>
              <a:ext cx="0" cy="228600"/>
            </a:xfrm>
            <a:prstGeom prst="straightConnector1">
              <a:avLst/>
            </a:prstGeom>
            <a:ln w="9525">
              <a:solidFill>
                <a:srgbClr val="CC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4450080" y="2621594"/>
              <a:ext cx="0" cy="234382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249680" y="3054410"/>
              <a:ext cx="0" cy="126294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1173480" y="3356237"/>
              <a:ext cx="3069151" cy="1441"/>
            </a:xfrm>
            <a:prstGeom prst="straightConnector1">
              <a:avLst/>
            </a:prstGeom>
            <a:ln w="9525">
              <a:solidFill>
                <a:srgbClr val="CC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2689860" y="3054410"/>
              <a:ext cx="0" cy="301752"/>
            </a:xfrm>
            <a:prstGeom prst="straightConnector1">
              <a:avLst/>
            </a:prstGeom>
            <a:ln w="9525">
              <a:solidFill>
                <a:srgbClr val="CC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1175450" y="3358134"/>
              <a:ext cx="0" cy="128016"/>
            </a:xfrm>
            <a:prstGeom prst="straightConnector1">
              <a:avLst/>
            </a:prstGeom>
            <a:ln w="9525">
              <a:solidFill>
                <a:srgbClr val="CC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4227391" y="3358134"/>
              <a:ext cx="0" cy="128016"/>
            </a:xfrm>
            <a:prstGeom prst="straightConnector1">
              <a:avLst/>
            </a:prstGeom>
            <a:ln w="9525">
              <a:solidFill>
                <a:srgbClr val="CC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1398140" y="2307022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WsfObject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57400" y="3945756"/>
              <a:ext cx="1554480" cy="198434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WsfWeapon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57400" y="2858382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WsfPlatformPart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7540" y="2858382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UtEntityPart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3488556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WsfArticulatedPart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92021" y="3945756"/>
              <a:ext cx="1554480" cy="198434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WsfSensor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7540" y="3945756"/>
              <a:ext cx="1554480" cy="198434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WsfComm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3599" y="3496098"/>
              <a:ext cx="1554480" cy="198434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WsfMover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688080" y="3488556"/>
              <a:ext cx="1554480" cy="198434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WsfProcessor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162800" y="2300926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WsfProcessorComponent</a:t>
              </a:r>
              <a:r>
                <a: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  <a:sym typeface="Wingdings 2" panose="05020102010507070707" pitchFamily="18" charset="2"/>
                </a:rPr>
                <a:t>§</a:t>
              </a:r>
              <a:endParaRPr lang="en-US" sz="900" baseline="300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10400" y="2870338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ComponentList</a:t>
              </a:r>
              <a:r>
                <a: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  <a:sym typeface="Wingdings 2" panose="05020102010507070707" pitchFamily="18" charset="2"/>
                </a:rPr>
                <a:t>‡</a:t>
              </a:r>
              <a:endParaRPr lang="en-US" sz="900" baseline="300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7783830" y="3070902"/>
              <a:ext cx="0" cy="192024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4446401" y="3269977"/>
              <a:ext cx="3348859" cy="5413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4450080" y="3265269"/>
              <a:ext cx="0" cy="163774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type="diamond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7787640" y="2502288"/>
              <a:ext cx="0" cy="303280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type="diamond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5063490" y="2129790"/>
              <a:ext cx="0" cy="108005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type="diamond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4225290" y="2047295"/>
              <a:ext cx="0" cy="73877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4221480" y="2131115"/>
              <a:ext cx="838200" cy="737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141339" y="2102552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</a:rPr>
                <a:t>0..</a:t>
              </a:r>
              <a:r>
                <a: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  <a:sym typeface="Wingdings" panose="05000000000000000000" pitchFamily="2" charset="2"/>
                </a:rPr>
                <a:t></a:t>
              </a:r>
              <a:endParaRPr lang="en-US" sz="1000" dirty="0">
                <a:solidFill>
                  <a:srgbClr val="3366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20268" y="2451160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</a:rPr>
                <a:t>0..</a:t>
              </a:r>
              <a:r>
                <a: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  <a:sym typeface="Wingdings" panose="05000000000000000000" pitchFamily="2" charset="2"/>
                </a:rPr>
                <a:t></a:t>
              </a:r>
              <a:endParaRPr lang="en-US" sz="1000" dirty="0">
                <a:solidFill>
                  <a:srgbClr val="3366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61" name="TextBox 60"/>
          <p:cNvSpPr txBox="1"/>
          <p:nvPr/>
        </p:nvSpPr>
        <p:spPr>
          <a:xfrm>
            <a:off x="1978017" y="834735"/>
            <a:ext cx="4342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Note: this is only a partial hierarchy for components in </a:t>
            </a:r>
            <a:r>
              <a:rPr lang="en-US" sz="12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AFSIM</a:t>
            </a:r>
          </a:p>
        </p:txBody>
      </p:sp>
    </p:spTree>
    <p:extLst>
      <p:ext uri="{BB962C8B-B14F-4D97-AF65-F5344CB8AC3E}">
        <p14:creationId xmlns:p14="http://schemas.microsoft.com/office/powerpoint/2010/main" val="2160518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Component </a:t>
            </a:r>
            <a:r>
              <a:rPr lang="en-US" dirty="0" err="1"/>
              <a:t>Heirarchy</a:t>
            </a:r>
            <a:endParaRPr 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3810" y="4611465"/>
            <a:ext cx="5870838" cy="22108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Arial" pitchFamily="34" charset="0"/>
                <a:cs typeface="Arial" pitchFamily="34" charset="0"/>
                <a:sym typeface="Wingdings 2" panose="05020102010507070707" pitchFamily="18" charset="2"/>
              </a:rPr>
              <a:t>The following code segments define some useful identifiers</a:t>
            </a:r>
          </a:p>
          <a:p>
            <a:endParaRPr lang="en-US" sz="600" dirty="0">
              <a:latin typeface="Arial" pitchFamily="34" charset="0"/>
              <a:cs typeface="Arial" pitchFamily="34" charset="0"/>
              <a:sym typeface="Wingdings 2" panose="05020102010507070707" pitchFamily="18" charset="2"/>
            </a:endParaRPr>
          </a:p>
          <a:p>
            <a:pPr>
              <a:tabLst>
                <a:tab pos="173038" algn="l"/>
              </a:tabLst>
            </a:pPr>
            <a:r>
              <a:rPr lang="en-US" sz="1100" baseline="30000" dirty="0">
                <a:latin typeface="Arial" pitchFamily="34" charset="0"/>
                <a:cs typeface="Arial" pitchFamily="34" charset="0"/>
                <a:sym typeface="Wingdings 2" panose="05020102010507070707" pitchFamily="18" charset="2"/>
              </a:rPr>
              <a:t> 	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WsfPlatformComponent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WsfComponentT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WsfPlatform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tabLst>
                <a:tab pos="173038" algn="l"/>
              </a:tabLst>
            </a:pPr>
            <a:r>
              <a:rPr lang="en-US" sz="1100" baseline="30000" dirty="0">
                <a:latin typeface="Arial" pitchFamily="34" charset="0"/>
                <a:cs typeface="Arial" pitchFamily="34" charset="0"/>
                <a:sym typeface="Wingdings 2" panose="05020102010507070707" pitchFamily="18" charset="2"/>
              </a:rPr>
              <a:t></a:t>
            </a:r>
            <a:r>
              <a:rPr lang="en-US" sz="1100" dirty="0">
                <a:latin typeface="Arial" pitchFamily="34" charset="0"/>
                <a:cs typeface="Arial" pitchFamily="34" charset="0"/>
                <a:sym typeface="Wingdings 2" panose="05020102010507070707" pitchFamily="18" charset="2"/>
              </a:rPr>
              <a:t>	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WsfPlatformComponentList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WsfComponentListT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WsfPlatormComponent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tabLst>
                <a:tab pos="173038" algn="l"/>
              </a:tabLst>
            </a:pPr>
            <a:endParaRPr lang="en-US" sz="1100" baseline="300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173038" algn="l"/>
              </a:tabLst>
            </a:pPr>
            <a:r>
              <a:rPr lang="en-US" sz="1100" baseline="30000" dirty="0">
                <a:latin typeface="Arial" pitchFamily="34" charset="0"/>
                <a:cs typeface="Arial" pitchFamily="34" charset="0"/>
              </a:rPr>
              <a:t>§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	class 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WsfProcessorComponent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: public 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WsfComponentT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WsfProcessor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&gt; …</a:t>
            </a:r>
          </a:p>
          <a:p>
            <a:pPr>
              <a:tabLst>
                <a:tab pos="173038" algn="l"/>
              </a:tabLst>
            </a:pP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173038" algn="l"/>
              </a:tabLst>
            </a:pPr>
            <a:r>
              <a:rPr lang="en-US" sz="1100" baseline="30000" dirty="0">
                <a:latin typeface="Arial" pitchFamily="34" charset="0"/>
                <a:cs typeface="Arial" pitchFamily="34" charset="0"/>
              </a:rPr>
              <a:t>‡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	using 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ComponentList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WsfComponentListT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WsfProcessorComponent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tabLst>
                <a:tab pos="173038" algn="l"/>
              </a:tabLst>
            </a:pPr>
            <a:endParaRPr lang="en-US" sz="11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200"/>
              </a:spcBef>
              <a:tabLst>
                <a:tab pos="173038" algn="l"/>
              </a:tabLst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♦	class 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WsfSensorComponent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: public 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WsfComponentT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WsfSensor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ts val="200"/>
              </a:spcBef>
              <a:tabLst>
                <a:tab pos="173038" algn="l"/>
              </a:tabLst>
            </a:pPr>
            <a:r>
              <a:rPr lang="en-US" sz="1100" dirty="0">
                <a:latin typeface="Arial" pitchFamily="34" charset="0"/>
                <a:cs typeface="Arial" pitchFamily="34" charset="0"/>
              </a:rPr>
              <a:t>♪	using 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ComponentList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WsfComponentListT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1100" b="1" dirty="0" err="1">
                <a:latin typeface="Arial" pitchFamily="34" charset="0"/>
                <a:cs typeface="Arial" pitchFamily="34" charset="0"/>
              </a:rPr>
              <a:t>WsfSensorComponent</a:t>
            </a:r>
            <a:r>
              <a:rPr lang="en-US" sz="1100" dirty="0">
                <a:latin typeface="Arial" pitchFamily="34" charset="0"/>
                <a:cs typeface="Arial" pitchFamily="34" charset="0"/>
              </a:rPr>
              <a:t>&gt;</a:t>
            </a: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  <a:p>
            <a:endParaRPr lang="en-US" sz="1100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06419" y="1677991"/>
            <a:ext cx="8313681" cy="2757664"/>
            <a:chOff x="403599" y="1386526"/>
            <a:chExt cx="8313681" cy="2757664"/>
          </a:xfrm>
        </p:grpSpPr>
        <p:sp>
          <p:nvSpPr>
            <p:cNvPr id="6" name="Rectangle 5"/>
            <p:cNvSpPr/>
            <p:nvPr/>
          </p:nvSpPr>
          <p:spPr>
            <a:xfrm>
              <a:off x="4678680" y="2304616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WsfPlatformComponentList</a:t>
              </a:r>
              <a:r>
                <a: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  <a:sym typeface="Wingdings 2" panose="05020102010507070707" pitchFamily="18" charset="2"/>
                </a:rPr>
                <a:t></a:t>
              </a:r>
              <a:endParaRPr lang="en-US" sz="900" baseline="300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048000" y="1843726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WsfPlatformComponent</a:t>
              </a:r>
              <a:r>
                <a: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  <a:sym typeface="Wingdings 2" panose="05020102010507070707" pitchFamily="18" charset="2"/>
                </a:rPr>
                <a:t></a:t>
              </a:r>
              <a:endParaRPr lang="en-US" sz="900" baseline="300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67821" y="2304616"/>
              <a:ext cx="76200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UtEntity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48000" y="1386526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WsfComponentT</a:t>
              </a:r>
              <a:r>
                <a: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&lt;</a:t>
              </a:r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typename</a:t>
              </a:r>
              <a:r>
                <a: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&gt;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78680" y="1847416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WsfComponentList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699902" y="2859666"/>
              <a:ext cx="1554480" cy="198434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WsfPlatform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3840480" y="1584960"/>
              <a:ext cx="0" cy="25876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440680" y="2045850"/>
              <a:ext cx="0" cy="25876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948821" y="2631066"/>
              <a:ext cx="5787259" cy="0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450080" y="3815334"/>
              <a:ext cx="0" cy="12801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5440680" y="2503050"/>
              <a:ext cx="0" cy="12801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6736080" y="2503050"/>
              <a:ext cx="0" cy="12801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840480" y="2042160"/>
              <a:ext cx="0" cy="588907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V="1">
              <a:off x="2164080" y="2503050"/>
              <a:ext cx="0" cy="12801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948821" y="2503050"/>
              <a:ext cx="0" cy="12801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Rectangle 63"/>
            <p:cNvSpPr/>
            <p:nvPr/>
          </p:nvSpPr>
          <p:spPr>
            <a:xfrm>
              <a:off x="5364480" y="2870338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WsfSinglePlatformObserver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V="1">
              <a:off x="1249680" y="3805058"/>
              <a:ext cx="3200400" cy="7542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V="1">
              <a:off x="2849880" y="3684584"/>
              <a:ext cx="0" cy="12801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V="1">
              <a:off x="2849880" y="3812600"/>
              <a:ext cx="0" cy="12801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 flipV="1">
              <a:off x="1249680" y="3812600"/>
              <a:ext cx="0" cy="12801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/>
            <p:cNvSpPr/>
            <p:nvPr/>
          </p:nvSpPr>
          <p:spPr>
            <a:xfrm>
              <a:off x="6320659" y="2300242"/>
              <a:ext cx="76200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WsfUniqueId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1" name="Straight Arrow Connector 80"/>
            <p:cNvCxnSpPr/>
            <p:nvPr/>
          </p:nvCxnSpPr>
          <p:spPr>
            <a:xfrm flipV="1">
              <a:off x="2849880" y="3054410"/>
              <a:ext cx="0" cy="429768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1249680" y="3180704"/>
              <a:ext cx="4876800" cy="5140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 flipV="1">
              <a:off x="6126480" y="3068772"/>
              <a:ext cx="0" cy="126294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 flipV="1">
              <a:off x="2011680" y="2725105"/>
              <a:ext cx="4568059" cy="8111"/>
            </a:xfrm>
            <a:prstGeom prst="straightConnector1">
              <a:avLst/>
            </a:prstGeom>
            <a:ln w="9525">
              <a:solidFill>
                <a:srgbClr val="CC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V="1">
              <a:off x="2697480" y="2727960"/>
              <a:ext cx="0" cy="128016"/>
            </a:xfrm>
            <a:prstGeom prst="straightConnector1">
              <a:avLst/>
            </a:prstGeom>
            <a:ln w="9525">
              <a:solidFill>
                <a:srgbClr val="FF0000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V="1">
              <a:off x="2011680" y="2499360"/>
              <a:ext cx="0" cy="228600"/>
            </a:xfrm>
            <a:prstGeom prst="straightConnector1">
              <a:avLst/>
            </a:prstGeom>
            <a:ln w="9525">
              <a:solidFill>
                <a:srgbClr val="CC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 flipV="1">
              <a:off x="3688080" y="2042160"/>
              <a:ext cx="0" cy="685800"/>
            </a:xfrm>
            <a:prstGeom prst="straightConnector1">
              <a:avLst/>
            </a:prstGeom>
            <a:ln w="9525">
              <a:solidFill>
                <a:srgbClr val="CC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 flipV="1">
              <a:off x="6579739" y="2499360"/>
              <a:ext cx="0" cy="228600"/>
            </a:xfrm>
            <a:prstGeom prst="straightConnector1">
              <a:avLst/>
            </a:prstGeom>
            <a:ln w="9525">
              <a:solidFill>
                <a:srgbClr val="CC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 flipV="1">
              <a:off x="4450080" y="2621594"/>
              <a:ext cx="0" cy="234382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249680" y="3054410"/>
              <a:ext cx="0" cy="126294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1173480" y="3356237"/>
              <a:ext cx="3069151" cy="1441"/>
            </a:xfrm>
            <a:prstGeom prst="straightConnector1">
              <a:avLst/>
            </a:prstGeom>
            <a:ln w="9525">
              <a:solidFill>
                <a:srgbClr val="CC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2689860" y="3054410"/>
              <a:ext cx="0" cy="301752"/>
            </a:xfrm>
            <a:prstGeom prst="straightConnector1">
              <a:avLst/>
            </a:prstGeom>
            <a:ln w="9525">
              <a:solidFill>
                <a:srgbClr val="CC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1175450" y="3358134"/>
              <a:ext cx="0" cy="128016"/>
            </a:xfrm>
            <a:prstGeom prst="straightConnector1">
              <a:avLst/>
            </a:prstGeom>
            <a:ln w="9525">
              <a:solidFill>
                <a:srgbClr val="CC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/>
            <p:cNvCxnSpPr/>
            <p:nvPr/>
          </p:nvCxnSpPr>
          <p:spPr>
            <a:xfrm flipV="1">
              <a:off x="4227391" y="3358134"/>
              <a:ext cx="0" cy="128016"/>
            </a:xfrm>
            <a:prstGeom prst="straightConnector1">
              <a:avLst/>
            </a:prstGeom>
            <a:ln w="9525">
              <a:solidFill>
                <a:srgbClr val="CC00CC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/>
            <p:cNvSpPr/>
            <p:nvPr/>
          </p:nvSpPr>
          <p:spPr>
            <a:xfrm>
              <a:off x="1398140" y="2307022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WsfObject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057400" y="3945756"/>
              <a:ext cx="1554480" cy="198434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WsfWeapon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57400" y="2858382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WsfPlatformPart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07540" y="2858382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UtEntityPart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057400" y="3488556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WsfArticulatedPart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692021" y="3945756"/>
              <a:ext cx="1554480" cy="198434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WsfSensor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07540" y="3945756"/>
              <a:ext cx="1554480" cy="198434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WsfComm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03599" y="3496098"/>
              <a:ext cx="1554480" cy="198434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WsfMover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688080" y="3488556"/>
              <a:ext cx="1554480" cy="198434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WsfProcessor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7162800" y="2300926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WsfProcessorComponent</a:t>
              </a:r>
              <a:r>
                <a: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  <a:sym typeface="Wingdings 2" panose="05020102010507070707" pitchFamily="18" charset="2"/>
                </a:rPr>
                <a:t>§</a:t>
              </a:r>
              <a:endParaRPr lang="en-US" sz="900" baseline="300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7010400" y="2870338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ComponentList</a:t>
              </a:r>
              <a:r>
                <a: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 </a:t>
              </a:r>
              <a:r>
                <a:rPr lang="en-US" sz="9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  <a:sym typeface="Wingdings 2" panose="05020102010507070707" pitchFamily="18" charset="2"/>
                </a:rPr>
                <a:t>‡</a:t>
              </a:r>
              <a:endParaRPr lang="en-US" sz="900" baseline="300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>
            <a:xfrm flipV="1">
              <a:off x="7783830" y="3070902"/>
              <a:ext cx="0" cy="192024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 flipV="1">
              <a:off x="4446401" y="3269977"/>
              <a:ext cx="3348859" cy="5413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4450080" y="3265269"/>
              <a:ext cx="0" cy="163774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type="diamond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 flipV="1">
              <a:off x="7787640" y="2502288"/>
              <a:ext cx="0" cy="303280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type="diamond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 flipV="1">
              <a:off x="5063490" y="2129790"/>
              <a:ext cx="0" cy="108005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type="diamond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 flipV="1">
              <a:off x="4225290" y="2047295"/>
              <a:ext cx="0" cy="73877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4221480" y="2131115"/>
              <a:ext cx="838200" cy="737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141339" y="2102552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</a:rPr>
                <a:t>0..</a:t>
              </a:r>
              <a:r>
                <a: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  <a:sym typeface="Wingdings" panose="05000000000000000000" pitchFamily="2" charset="2"/>
                </a:rPr>
                <a:t></a:t>
              </a:r>
              <a:endParaRPr lang="en-US" sz="1000" dirty="0">
                <a:solidFill>
                  <a:srgbClr val="3366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720268" y="2451160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</a:rPr>
                <a:t>0..</a:t>
              </a:r>
              <a:r>
                <a: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  <a:sym typeface="Wingdings" panose="05000000000000000000" pitchFamily="2" charset="2"/>
                </a:rPr>
                <a:t></a:t>
              </a:r>
              <a:endParaRPr lang="en-US" sz="1000" dirty="0">
                <a:solidFill>
                  <a:srgbClr val="3366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978017" y="834735"/>
            <a:ext cx="43424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Note: this is only a partial hierarchy for components in </a:t>
            </a:r>
            <a:r>
              <a:rPr lang="en-US" sz="12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AFSIM</a:t>
            </a:r>
          </a:p>
        </p:txBody>
      </p:sp>
      <p:sp>
        <p:nvSpPr>
          <p:cNvPr id="61" name="Rectangle 60"/>
          <p:cNvSpPr/>
          <p:nvPr/>
        </p:nvSpPr>
        <p:spPr>
          <a:xfrm>
            <a:off x="6537041" y="4555102"/>
            <a:ext cx="1554480" cy="198434"/>
          </a:xfrm>
          <a:prstGeom prst="rect">
            <a:avLst/>
          </a:prstGeom>
          <a:solidFill>
            <a:srgbClr val="FFCCFF"/>
          </a:solidFill>
          <a:ln w="6350">
            <a:solidFill>
              <a:srgbClr val="5B7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ShieldComponent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832486" y="2129215"/>
            <a:ext cx="1554480" cy="198434"/>
          </a:xfrm>
          <a:prstGeom prst="rect">
            <a:avLst/>
          </a:prstGeom>
          <a:solidFill>
            <a:srgbClr val="FFCCFF"/>
          </a:solidFill>
          <a:ln w="6350">
            <a:solidFill>
              <a:srgbClr val="5B7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LatinumComponent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2748915" y="1218886"/>
            <a:ext cx="1554480" cy="198434"/>
          </a:xfrm>
          <a:prstGeom prst="rect">
            <a:avLst/>
          </a:prstGeom>
          <a:solidFill>
            <a:srgbClr val="E6E6F7"/>
          </a:solidFill>
          <a:ln w="6350">
            <a:solidFill>
              <a:srgbClr val="5B7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WsfComponent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3541395" y="1423035"/>
            <a:ext cx="0" cy="258766"/>
          </a:xfrm>
          <a:prstGeom prst="straightConnector1">
            <a:avLst/>
          </a:prstGeom>
          <a:ln w="9525">
            <a:solidFill>
              <a:srgbClr val="0000CC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7543931" y="4271511"/>
            <a:ext cx="1554480" cy="198434"/>
          </a:xfrm>
          <a:prstGeom prst="rect">
            <a:avLst/>
          </a:prstGeom>
          <a:solidFill>
            <a:srgbClr val="FFCCFF"/>
          </a:solidFill>
          <a:ln w="6350">
            <a:solidFill>
              <a:srgbClr val="5B7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CyberSensorEffect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148125" y="4094529"/>
            <a:ext cx="2121408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8268397" y="4098350"/>
            <a:ext cx="0" cy="173736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844158" y="3647627"/>
            <a:ext cx="3246120" cy="0"/>
          </a:xfrm>
          <a:prstGeom prst="line">
            <a:avLst/>
          </a:prstGeom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087853" y="3647627"/>
            <a:ext cx="0" cy="905256"/>
          </a:xfrm>
          <a:prstGeom prst="line">
            <a:avLst/>
          </a:prstGeom>
          <a:ln>
            <a:solidFill>
              <a:srgbClr val="CC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V="1">
            <a:off x="3046095" y="2331720"/>
            <a:ext cx="0" cy="91440"/>
          </a:xfrm>
          <a:prstGeom prst="straightConnector1">
            <a:avLst/>
          </a:prstGeom>
          <a:ln w="9525">
            <a:solidFill>
              <a:srgbClr val="6600CC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1609726" y="1827058"/>
            <a:ext cx="0" cy="310896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1613535" y="1833064"/>
            <a:ext cx="1060704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2674620" y="2425519"/>
            <a:ext cx="374904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2682241" y="1830868"/>
            <a:ext cx="0" cy="585216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V="1">
            <a:off x="2364105" y="2792730"/>
            <a:ext cx="0" cy="91440"/>
          </a:xfrm>
          <a:prstGeom prst="straightConnector1">
            <a:avLst/>
          </a:prstGeom>
          <a:ln w="9525">
            <a:solidFill>
              <a:srgbClr val="6600CC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2366010" y="2888434"/>
            <a:ext cx="420624" cy="0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2783206" y="2417608"/>
            <a:ext cx="0" cy="466344"/>
          </a:xfrm>
          <a:prstGeom prst="line">
            <a:avLst/>
          </a:prstGeom>
          <a:ln>
            <a:solidFill>
              <a:srgbClr val="66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935980" y="4863465"/>
            <a:ext cx="32080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This exercise adds three new </a:t>
            </a:r>
          </a:p>
          <a:p>
            <a:r>
              <a:rPr lang="en-US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components:</a:t>
            </a:r>
          </a:p>
          <a:p>
            <a:pPr marL="285750" indent="-171450">
              <a:buFontTx/>
              <a:buChar char="-"/>
            </a:pPr>
            <a:r>
              <a:rPr lang="en-US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SheildComponent</a:t>
            </a:r>
            <a:endParaRPr lang="en-US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285750" indent="-171450">
              <a:buFontTx/>
              <a:buChar char="-"/>
            </a:pPr>
            <a:r>
              <a:rPr lang="en-US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CyberSensorEffect</a:t>
            </a:r>
            <a:endParaRPr lang="en-US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  <a:p>
            <a:pPr marL="285750" indent="-171450">
              <a:buFontTx/>
              <a:buChar char="-"/>
            </a:pPr>
            <a:r>
              <a:rPr lang="en-US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LatinumComponent</a:t>
            </a:r>
            <a:endParaRPr lang="en-US" dirty="0">
              <a:solidFill>
                <a:srgbClr val="0000CC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04" name="Group 103"/>
          <p:cNvGrpSpPr/>
          <p:nvPr/>
        </p:nvGrpSpPr>
        <p:grpSpPr>
          <a:xfrm>
            <a:off x="4719232" y="3783620"/>
            <a:ext cx="1907463" cy="1117106"/>
            <a:chOff x="4676032" y="2998820"/>
            <a:chExt cx="1907463" cy="1117106"/>
          </a:xfrm>
        </p:grpSpPr>
        <p:sp>
          <p:nvSpPr>
            <p:cNvPr id="106" name="Rectangle 105"/>
            <p:cNvSpPr/>
            <p:nvPr/>
          </p:nvSpPr>
          <p:spPr>
            <a:xfrm>
              <a:off x="5020658" y="2998820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WsfSensorComponent</a:t>
              </a:r>
              <a:r>
                <a: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 </a:t>
              </a:r>
              <a:r>
                <a:rPr lang="en-US" sz="10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  <a:sym typeface="Wingdings 2" panose="05020102010507070707" pitchFamily="18" charset="2"/>
                </a:rPr>
                <a:t>♦</a:t>
              </a:r>
              <a:endParaRPr lang="en-US" sz="1000" baseline="300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5029015" y="3459710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WsfSensorComponentList</a:t>
              </a:r>
              <a:r>
                <a: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 </a:t>
              </a:r>
              <a:r>
                <a:rPr lang="en-US" sz="105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  <a:sym typeface="Wingdings 2" panose="05020102010507070707" pitchFamily="18" charset="2"/>
                </a:rPr>
                <a:t>♪</a:t>
              </a:r>
              <a:endParaRPr lang="en-US" sz="1050" baseline="300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8" name="Straight Arrow Connector 107"/>
            <p:cNvCxnSpPr/>
            <p:nvPr/>
          </p:nvCxnSpPr>
          <p:spPr>
            <a:xfrm>
              <a:off x="4757524" y="3719961"/>
              <a:ext cx="0" cy="182880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type="diamond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/>
            <p:cNvCxnSpPr/>
            <p:nvPr/>
          </p:nvCxnSpPr>
          <p:spPr>
            <a:xfrm flipV="1">
              <a:off x="4756173" y="3898268"/>
              <a:ext cx="838200" cy="737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TextBox 109"/>
            <p:cNvSpPr txBox="1"/>
            <p:nvPr/>
          </p:nvSpPr>
          <p:spPr>
            <a:xfrm>
              <a:off x="4676032" y="386970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cxnSp>
          <p:nvCxnSpPr>
            <p:cNvPr id="111" name="Straight Arrow Connector 110"/>
            <p:cNvCxnSpPr/>
            <p:nvPr/>
          </p:nvCxnSpPr>
          <p:spPr>
            <a:xfrm>
              <a:off x="5585708" y="3651380"/>
              <a:ext cx="0" cy="237744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/>
            <p:nvPr/>
          </p:nvCxnSpPr>
          <p:spPr>
            <a:xfrm flipV="1">
              <a:off x="5573601" y="3208686"/>
              <a:ext cx="0" cy="182880"/>
            </a:xfrm>
            <a:prstGeom prst="straightConnector1">
              <a:avLst/>
            </a:prstGeom>
            <a:ln w="9525">
              <a:solidFill>
                <a:srgbClr val="336600"/>
              </a:solidFill>
              <a:headEnd type="diamond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/>
            <p:cNvSpPr txBox="1"/>
            <p:nvPr/>
          </p:nvSpPr>
          <p:spPr>
            <a:xfrm>
              <a:off x="5510422" y="3154406"/>
              <a:ext cx="43954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</a:rPr>
                <a:t>0..</a:t>
              </a:r>
              <a:r>
                <a: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  <a:sym typeface="Wingdings" panose="05000000000000000000" pitchFamily="2" charset="2"/>
                </a:rPr>
                <a:t></a:t>
              </a:r>
              <a:endParaRPr lang="en-US" sz="1000" dirty="0">
                <a:solidFill>
                  <a:srgbClr val="3366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cxnSp>
        <p:nvCxnSpPr>
          <p:cNvPr id="115" name="Straight Arrow Connector 114"/>
          <p:cNvCxnSpPr/>
          <p:nvPr/>
        </p:nvCxnSpPr>
        <p:spPr>
          <a:xfrm flipV="1">
            <a:off x="6145476" y="3990315"/>
            <a:ext cx="0" cy="109728"/>
          </a:xfrm>
          <a:prstGeom prst="straightConnector1">
            <a:avLst/>
          </a:prstGeom>
          <a:ln w="9525">
            <a:solidFill>
              <a:srgbClr val="0000CC"/>
            </a:solidFill>
            <a:headEnd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4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(1/3)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600203"/>
            <a:ext cx="64770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Open CMake GUI</a:t>
            </a:r>
          </a:p>
          <a:p>
            <a:r>
              <a:rPr lang="en-US" sz="1800" b="0" dirty="0"/>
              <a:t>Check </a:t>
            </a:r>
            <a:r>
              <a:rPr lang="en-US" sz="1800" dirty="0" err="1"/>
              <a:t>BUILD_WITH_component_exercise</a:t>
            </a:r>
            <a:endParaRPr lang="en-US" sz="1800" dirty="0"/>
          </a:p>
          <a:p>
            <a:r>
              <a:rPr lang="en-US" sz="1800" b="0" dirty="0"/>
              <a:t>Check </a:t>
            </a:r>
            <a:r>
              <a:rPr lang="en-US" sz="1800" dirty="0" err="1"/>
              <a:t>BUILD_WITH_wsf_space</a:t>
            </a:r>
            <a:endParaRPr lang="en-US" sz="1800" dirty="0"/>
          </a:p>
          <a:p>
            <a:r>
              <a:rPr lang="en-US" sz="1800" b="0" dirty="0"/>
              <a:t>Check </a:t>
            </a:r>
            <a:r>
              <a:rPr lang="en-US" sz="1800" dirty="0" err="1"/>
              <a:t>BUILD_WITH_wsf_mil</a:t>
            </a:r>
            <a:endParaRPr lang="en-US" sz="1800" dirty="0"/>
          </a:p>
          <a:p>
            <a:r>
              <a:rPr lang="en-US" sz="1800" b="0" dirty="0"/>
              <a:t>Press “Configure”</a:t>
            </a:r>
          </a:p>
          <a:p>
            <a:pPr lvl="1"/>
            <a:r>
              <a:rPr lang="en-US" sz="1800" b="0" dirty="0"/>
              <a:t>(Respond to any prompts asking for a compiler)</a:t>
            </a:r>
          </a:p>
          <a:p>
            <a:r>
              <a:rPr lang="en-US" sz="1800" b="0" dirty="0"/>
              <a:t>Press “Generate”</a:t>
            </a:r>
          </a:p>
          <a:p>
            <a:pPr lvl="2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7072844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(2/3)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/>
              <a:t>If Visual Studio is already open:</a:t>
            </a:r>
          </a:p>
          <a:p>
            <a:pPr lvl="1"/>
            <a:r>
              <a:rPr lang="en-US" b="0" dirty="0"/>
              <a:t>Navigate to it and select Reload All when prompted.</a:t>
            </a:r>
          </a:p>
          <a:p>
            <a:pPr marL="347663" lvl="1" indent="0">
              <a:buNone/>
            </a:pPr>
            <a:endParaRPr lang="en-US" b="0" dirty="0"/>
          </a:p>
          <a:p>
            <a:pPr marL="347663" lvl="1" indent="0">
              <a:buNone/>
            </a:pPr>
            <a:endParaRPr lang="en-US" b="0" dirty="0"/>
          </a:p>
          <a:p>
            <a:pPr marL="347663" lvl="1" indent="0">
              <a:buNone/>
            </a:pPr>
            <a:endParaRPr lang="en-US" b="0" dirty="0"/>
          </a:p>
          <a:p>
            <a:pPr marL="347663" lvl="1" indent="0">
              <a:buNone/>
            </a:pP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Alternatively, open the solution file “</a:t>
            </a:r>
            <a:r>
              <a:rPr lang="en-US" b="0" dirty="0">
                <a:solidFill>
                  <a:schemeClr val="tx2"/>
                </a:solidFill>
              </a:rPr>
              <a:t>afsim.sln</a:t>
            </a:r>
            <a:r>
              <a:rPr lang="en-US" b="0" dirty="0"/>
              <a:t>” by:</a:t>
            </a:r>
          </a:p>
          <a:p>
            <a:pPr lvl="1"/>
            <a:r>
              <a:rPr lang="en-US" b="0" dirty="0"/>
              <a:t>Opening from “</a:t>
            </a:r>
            <a:r>
              <a:rPr lang="en-US" dirty="0" err="1">
                <a:solidFill>
                  <a:schemeClr val="tx2"/>
                </a:solidFill>
              </a:rPr>
              <a:t>swdev</a:t>
            </a:r>
            <a:r>
              <a:rPr lang="en-US" dirty="0">
                <a:solidFill>
                  <a:schemeClr val="tx2"/>
                </a:solidFill>
              </a:rPr>
              <a:t>\build</a:t>
            </a:r>
            <a:r>
              <a:rPr lang="en-US" b="0" dirty="0"/>
              <a:t>”</a:t>
            </a:r>
          </a:p>
          <a:p>
            <a:pPr lvl="1"/>
            <a:r>
              <a:rPr lang="en-US" b="0" dirty="0"/>
              <a:t>Clicking “Open Project” from </a:t>
            </a:r>
            <a:r>
              <a:rPr lang="en-US" b="0" dirty="0" err="1"/>
              <a:t>CMake</a:t>
            </a:r>
            <a:endParaRPr lang="en-US" b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5" y="2743200"/>
            <a:ext cx="5505450" cy="185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530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b="0" dirty="0"/>
              <a:t>This project uses the following source files:</a:t>
            </a:r>
          </a:p>
          <a:p>
            <a:pPr lvl="1"/>
            <a:r>
              <a:rPr lang="en-US" dirty="0"/>
              <a:t>ComponentPluginRegistration.cpp</a:t>
            </a:r>
          </a:p>
          <a:p>
            <a:pPr lvl="1"/>
            <a:r>
              <a:rPr lang="en-US" dirty="0"/>
              <a:t>ComponentTypesRegistration.hpp</a:t>
            </a:r>
          </a:p>
          <a:p>
            <a:pPr lvl="1"/>
            <a:r>
              <a:rPr lang="en-US" dirty="0"/>
              <a:t>CyberSensorEffect.hpp</a:t>
            </a:r>
          </a:p>
          <a:p>
            <a:pPr lvl="1"/>
            <a:r>
              <a:rPr lang="en-US" dirty="0"/>
              <a:t>CyberSensorEffect.cpp</a:t>
            </a:r>
          </a:p>
          <a:p>
            <a:pPr lvl="1"/>
            <a:r>
              <a:rPr lang="en-US" dirty="0"/>
              <a:t>ShieldComponent.hpp</a:t>
            </a:r>
          </a:p>
          <a:p>
            <a:pPr lvl="1"/>
            <a:r>
              <a:rPr lang="en-US" dirty="0"/>
              <a:t>ShieldComponent.cpp</a:t>
            </a:r>
          </a:p>
          <a:p>
            <a:pPr lvl="1"/>
            <a:r>
              <a:rPr lang="en-US" dirty="0"/>
              <a:t>ShieldTypes.hpp</a:t>
            </a:r>
          </a:p>
          <a:p>
            <a:pPr lvl="1"/>
            <a:r>
              <a:rPr lang="en-US" dirty="0"/>
              <a:t>ShieldTypes.cpp</a:t>
            </a:r>
          </a:p>
          <a:p>
            <a:pPr lvl="1"/>
            <a:r>
              <a:rPr lang="en-US" dirty="0"/>
              <a:t>LatinumComponent.hpp</a:t>
            </a:r>
          </a:p>
          <a:p>
            <a:pPr lvl="1"/>
            <a:r>
              <a:rPr lang="en-US" dirty="0"/>
              <a:t>LatinumComponent.cpp</a:t>
            </a:r>
          </a:p>
          <a:p>
            <a:pPr lvl="1"/>
            <a:r>
              <a:rPr lang="en-US" dirty="0"/>
              <a:t>ComponentRoles.hpp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29466" r="5574" b="2762"/>
          <a:stretch/>
        </p:blipFill>
        <p:spPr>
          <a:xfrm>
            <a:off x="5791200" y="2362200"/>
            <a:ext cx="27432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633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Utilized by this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309817"/>
            <a:ext cx="8915401" cy="481635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In files ShieldComponent.hpp and ShieldComponent.cpp: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ShieldComponent</a:t>
            </a:r>
            <a:r>
              <a:rPr lang="en-US" b="0" dirty="0"/>
              <a:t> : public </a:t>
            </a:r>
            <a:r>
              <a:rPr lang="en-US" dirty="0" err="1"/>
              <a:t>WsfPlatformPart</a:t>
            </a:r>
            <a:endParaRPr lang="en-US" dirty="0"/>
          </a:p>
          <a:p>
            <a:pPr lvl="2"/>
            <a:r>
              <a:rPr lang="en-US" b="0" dirty="0"/>
              <a:t>Creates and registers a new type of platform part with a role of </a:t>
            </a:r>
            <a:r>
              <a:rPr lang="en-US" dirty="0" err="1"/>
              <a:t>cWSF_COMPONENT_SHIELDS</a:t>
            </a:r>
            <a:endParaRPr lang="en-US" dirty="0"/>
          </a:p>
          <a:p>
            <a:pPr lvl="2"/>
            <a:r>
              <a:rPr lang="en-US" b="0" dirty="0"/>
              <a:t>Maintains Strength, </a:t>
            </a:r>
            <a:r>
              <a:rPr lang="en-US" b="0" dirty="0" err="1"/>
              <a:t>RechargeRate</a:t>
            </a:r>
            <a:r>
              <a:rPr lang="en-US" b="0" dirty="0"/>
              <a:t>, </a:t>
            </a:r>
            <a:r>
              <a:rPr lang="en-US" b="0" dirty="0" err="1"/>
              <a:t>UpdateInterval</a:t>
            </a:r>
            <a:r>
              <a:rPr lang="en-US" b="0" dirty="0"/>
              <a:t>, etc.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WsfScriptShieldComponentClass</a:t>
            </a:r>
            <a:r>
              <a:rPr lang="en-US" b="0" dirty="0"/>
              <a:t> : public </a:t>
            </a:r>
            <a:r>
              <a:rPr lang="en-US" dirty="0" err="1"/>
              <a:t>WsfScriptPlatformPartClass</a:t>
            </a:r>
            <a:endParaRPr lang="en-US" dirty="0"/>
          </a:p>
          <a:p>
            <a:pPr lvl="2"/>
            <a:r>
              <a:rPr lang="en-US" b="0" dirty="0"/>
              <a:t>Defines a script named </a:t>
            </a:r>
            <a:r>
              <a:rPr lang="en-US" dirty="0"/>
              <a:t>Strength</a:t>
            </a:r>
            <a:r>
              <a:rPr lang="en-US" b="0" dirty="0"/>
              <a:t> for use in the scenario input file scripts</a:t>
            </a:r>
          </a:p>
          <a:p>
            <a:r>
              <a:rPr lang="en-US" b="0" dirty="0"/>
              <a:t>In files ShieldTypes.hpp and ShieldTypes.cpp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ShieldTypes</a:t>
            </a:r>
            <a:r>
              <a:rPr lang="en-US" b="0" dirty="0"/>
              <a:t> : public </a:t>
            </a:r>
            <a:r>
              <a:rPr lang="en-US" dirty="0" err="1"/>
              <a:t>WsfObjectTypeList</a:t>
            </a:r>
            <a:r>
              <a:rPr lang="en-US" b="0" dirty="0"/>
              <a:t>&lt;</a:t>
            </a:r>
            <a:r>
              <a:rPr lang="en-US" dirty="0" err="1"/>
              <a:t>ShieldComponent</a:t>
            </a:r>
            <a:r>
              <a:rPr lang="en-US" b="0" dirty="0"/>
              <a:t>&gt;</a:t>
            </a:r>
          </a:p>
          <a:p>
            <a:pPr lvl="2"/>
            <a:r>
              <a:rPr lang="en-US" b="0" dirty="0"/>
              <a:t>Registers the </a:t>
            </a:r>
            <a:r>
              <a:rPr lang="en-US" dirty="0" err="1"/>
              <a:t>ShieldTypes</a:t>
            </a:r>
            <a:r>
              <a:rPr lang="en-US" b="0" dirty="0"/>
              <a:t>’ </a:t>
            </a:r>
            <a:r>
              <a:rPr lang="en-US" dirty="0" err="1"/>
              <a:t>ShieldComponentFactory</a:t>
            </a:r>
            <a:r>
              <a:rPr lang="en-US" b="0" dirty="0"/>
              <a:t> with the scenario so that platforms can have components that are of type </a:t>
            </a:r>
            <a:r>
              <a:rPr lang="en-US" dirty="0" err="1"/>
              <a:t>ShieldComponent</a:t>
            </a:r>
            <a:r>
              <a:rPr lang="en-US" b="0" dirty="0"/>
              <a:t> which are created by a shields … </a:t>
            </a:r>
            <a:r>
              <a:rPr lang="en-US" b="0" dirty="0" err="1"/>
              <a:t>end_shields</a:t>
            </a:r>
            <a:r>
              <a:rPr lang="en-US" b="0" dirty="0"/>
              <a:t> command block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ShieldComponentFactory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b="0" dirty="0"/>
              <a:t> : public </a:t>
            </a:r>
            <a:r>
              <a:rPr lang="en-US" dirty="0" err="1"/>
              <a:t>WsfComponentFactory</a:t>
            </a:r>
            <a:r>
              <a:rPr lang="en-US" b="0" dirty="0"/>
              <a:t>&lt;</a:t>
            </a:r>
            <a:r>
              <a:rPr lang="en-US" dirty="0" err="1"/>
              <a:t>WsfPlatform</a:t>
            </a:r>
            <a:r>
              <a:rPr lang="en-US" b="0" dirty="0"/>
              <a:t>&gt;</a:t>
            </a:r>
          </a:p>
          <a:p>
            <a:pPr lvl="2"/>
            <a:r>
              <a:rPr lang="en-US" b="0" dirty="0"/>
              <a:t>Extends </a:t>
            </a:r>
            <a:r>
              <a:rPr lang="en-US" dirty="0" err="1"/>
              <a:t>WsfComponentFactory</a:t>
            </a:r>
            <a:r>
              <a:rPr lang="en-US" b="0" dirty="0"/>
              <a:t>&lt;</a:t>
            </a:r>
            <a:r>
              <a:rPr lang="en-US" dirty="0" err="1"/>
              <a:t>WsfPlatform</a:t>
            </a:r>
            <a:r>
              <a:rPr lang="en-US" b="0" dirty="0"/>
              <a:t>&gt; for </a:t>
            </a:r>
            <a:r>
              <a:rPr lang="en-US" dirty="0" err="1"/>
              <a:t>SheildTypes</a:t>
            </a:r>
            <a:r>
              <a:rPr lang="en-US" b="0" dirty="0"/>
              <a:t> and overrides methods </a:t>
            </a:r>
            <a:r>
              <a:rPr lang="en-US" b="0" dirty="0" err="1"/>
              <a:t>ProcessAddorEditCommand</a:t>
            </a:r>
            <a:r>
              <a:rPr lang="en-US" b="0" dirty="0"/>
              <a:t> and </a:t>
            </a:r>
            <a:r>
              <a:rPr lang="en-US" b="0" dirty="0" err="1"/>
              <a:t>ProcessDeleteCommand</a:t>
            </a:r>
            <a:r>
              <a:rPr lang="en-US" b="0" dirty="0"/>
              <a:t> to load/delete a </a:t>
            </a:r>
            <a:r>
              <a:rPr lang="en-US" b="0" dirty="0" err="1"/>
              <a:t>ShieldComponent</a:t>
            </a:r>
            <a:r>
              <a:rPr lang="en-US" b="0" dirty="0"/>
              <a:t> as platform component</a:t>
            </a: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677308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Utilized by this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309817"/>
            <a:ext cx="8915401" cy="4816350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In files LatinumComponent.hpp and LatinumComponent.cpp: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LatinumComponent</a:t>
            </a:r>
            <a:r>
              <a:rPr lang="en-US" b="0" dirty="0"/>
              <a:t> : public </a:t>
            </a:r>
            <a:r>
              <a:rPr lang="en-US" dirty="0" err="1"/>
              <a:t>WsfPlatformComponent</a:t>
            </a:r>
            <a:r>
              <a:rPr lang="en-US" dirty="0"/>
              <a:t>, …</a:t>
            </a:r>
          </a:p>
          <a:p>
            <a:pPr lvl="2"/>
            <a:r>
              <a:rPr lang="en-US" b="0" dirty="0"/>
              <a:t>Creates and registers a new platform component with a role of </a:t>
            </a:r>
            <a:r>
              <a:rPr lang="en-US" dirty="0" err="1"/>
              <a:t>cWSF_COMPONENT_LATINUM</a:t>
            </a:r>
            <a:r>
              <a:rPr lang="en-US" b="0" dirty="0"/>
              <a:t> 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WsfScriptLatinumComponentClass</a:t>
            </a:r>
            <a:r>
              <a:rPr lang="en-US" b="0" dirty="0"/>
              <a:t> : public </a:t>
            </a:r>
            <a:r>
              <a:rPr lang="en-US" dirty="0" err="1"/>
              <a:t>UtScriptClass</a:t>
            </a:r>
            <a:endParaRPr lang="en-US" dirty="0"/>
          </a:p>
          <a:p>
            <a:pPr lvl="2"/>
            <a:r>
              <a:rPr lang="en-US" b="0" dirty="0"/>
              <a:t>Defines a script named </a:t>
            </a:r>
            <a:r>
              <a:rPr lang="en-US" dirty="0"/>
              <a:t>Quantity</a:t>
            </a:r>
            <a:r>
              <a:rPr lang="en-US" b="0" dirty="0"/>
              <a:t> (returns the number of bars of </a:t>
            </a:r>
            <a:r>
              <a:rPr lang="en-US" b="0" dirty="0" err="1"/>
              <a:t>LatinumComponent</a:t>
            </a:r>
            <a:r>
              <a:rPr lang="en-US" b="0" dirty="0"/>
              <a:t>) for use in the scenario input files</a:t>
            </a:r>
          </a:p>
          <a:p>
            <a:pPr lvl="2"/>
            <a:r>
              <a:rPr lang="en-US" b="0" dirty="0"/>
              <a:t>Defines a script named </a:t>
            </a:r>
            <a:r>
              <a:rPr lang="en-US" dirty="0" err="1"/>
              <a:t>TransferTo</a:t>
            </a:r>
            <a:r>
              <a:rPr lang="en-US" b="0" dirty="0"/>
              <a:t> (transfers the </a:t>
            </a:r>
            <a:r>
              <a:rPr lang="en-US" b="0" dirty="0" err="1"/>
              <a:t>LatinumComponent</a:t>
            </a:r>
            <a:r>
              <a:rPr lang="en-US" b="0" dirty="0"/>
              <a:t> to the receiver, i.e., </a:t>
            </a:r>
            <a:r>
              <a:rPr lang="en-US" b="0" dirty="0" err="1"/>
              <a:t>Ferengi</a:t>
            </a:r>
            <a:r>
              <a:rPr lang="en-US" b="0" dirty="0"/>
              <a:t> ship) for use in the scenario input file scripts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LatinumComponentFactory</a:t>
            </a:r>
            <a:r>
              <a:rPr lang="en-US" b="0" dirty="0"/>
              <a:t> :</a:t>
            </a:r>
            <a:br>
              <a:rPr lang="en-US" b="0" dirty="0"/>
            </a:br>
            <a:r>
              <a:rPr lang="en-US" b="0" dirty="0"/>
              <a:t>                 public </a:t>
            </a:r>
            <a:r>
              <a:rPr lang="en-US" dirty="0" err="1"/>
              <a:t>WsfComponentFactory</a:t>
            </a:r>
            <a:r>
              <a:rPr lang="en-US" b="0" dirty="0"/>
              <a:t>&lt;</a:t>
            </a:r>
            <a:r>
              <a:rPr lang="en-US" dirty="0" err="1"/>
              <a:t>WsfPlatform</a:t>
            </a:r>
            <a:r>
              <a:rPr lang="en-US" b="0" dirty="0"/>
              <a:t>&gt;</a:t>
            </a:r>
          </a:p>
          <a:p>
            <a:pPr lvl="2"/>
            <a:r>
              <a:rPr lang="en-US" b="0" dirty="0"/>
              <a:t>Creates a </a:t>
            </a:r>
            <a:r>
              <a:rPr lang="en-US" dirty="0" err="1"/>
              <a:t>LatinumComponent</a:t>
            </a:r>
            <a:r>
              <a:rPr lang="en-US" b="0" dirty="0"/>
              <a:t> object and implements the </a:t>
            </a:r>
            <a:r>
              <a:rPr lang="en-US" dirty="0" err="1"/>
              <a:t>ProcessInput</a:t>
            </a:r>
            <a:r>
              <a:rPr lang="en-US" b="0" dirty="0"/>
              <a:t> method to read in the </a:t>
            </a:r>
            <a:r>
              <a:rPr lang="en-US" b="0" dirty="0" err="1"/>
              <a:t>latinum</a:t>
            </a:r>
            <a:r>
              <a:rPr lang="en-US" b="0" dirty="0"/>
              <a:t> </a:t>
            </a:r>
            <a:r>
              <a:rPr lang="en-US" b="0" dirty="0" smtClean="0"/>
              <a:t>command </a:t>
            </a:r>
            <a:r>
              <a:rPr lang="en-US" b="0" dirty="0"/>
              <a:t>for this object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LatinumTypes</a:t>
            </a:r>
            <a:r>
              <a:rPr lang="en-US" b="0" dirty="0"/>
              <a:t> : public </a:t>
            </a:r>
            <a:r>
              <a:rPr lang="en-US" dirty="0" err="1"/>
              <a:t>WsfObjectTypeList</a:t>
            </a:r>
            <a:r>
              <a:rPr lang="en-US" b="0" dirty="0"/>
              <a:t>&lt;</a:t>
            </a:r>
            <a:r>
              <a:rPr lang="en-US" dirty="0" err="1"/>
              <a:t>LatinumComponent</a:t>
            </a:r>
            <a:r>
              <a:rPr lang="en-US" b="0" dirty="0"/>
              <a:t>&gt;</a:t>
            </a:r>
          </a:p>
          <a:p>
            <a:pPr lvl="2"/>
            <a:r>
              <a:rPr lang="en-US" b="0" dirty="0"/>
              <a:t>Defines the type list for </a:t>
            </a:r>
            <a:r>
              <a:rPr lang="en-US" dirty="0" err="1"/>
              <a:t>LatinumComponent</a:t>
            </a:r>
            <a:r>
              <a:rPr lang="en-US" b="0" dirty="0" err="1"/>
              <a:t>s</a:t>
            </a:r>
            <a:r>
              <a:rPr lang="en-US" b="0" dirty="0"/>
              <a:t> and registers the </a:t>
            </a:r>
            <a:r>
              <a:rPr lang="en-US" dirty="0" err="1"/>
              <a:t>LatinumComponentFactory</a:t>
            </a:r>
            <a:r>
              <a:rPr lang="en-US" b="0" dirty="0"/>
              <a:t> for </a:t>
            </a:r>
            <a:r>
              <a:rPr lang="en-US" dirty="0" err="1"/>
              <a:t>LatinumComponent</a:t>
            </a:r>
            <a:r>
              <a:rPr lang="en-US" b="0" dirty="0"/>
              <a:t> for the </a:t>
            </a:r>
            <a:r>
              <a:rPr lang="en-US" dirty="0" err="1"/>
              <a:t>latinum</a:t>
            </a:r>
            <a:r>
              <a:rPr lang="en-US" b="0" dirty="0"/>
              <a:t> command</a:t>
            </a: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2507494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Utilized by this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309817"/>
            <a:ext cx="8915401" cy="3079303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In files CyberSensorEffect.hpp and CyberSensorEffect.cpp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CyberSensorEffect</a:t>
            </a:r>
            <a:r>
              <a:rPr lang="en-US" b="0" dirty="0"/>
              <a:t> : public </a:t>
            </a:r>
            <a:r>
              <a:rPr lang="en-US" dirty="0" err="1"/>
              <a:t>WsfSensorComponent</a:t>
            </a:r>
            <a:endParaRPr lang="en-US" dirty="0"/>
          </a:p>
          <a:p>
            <a:pPr lvl="2"/>
            <a:r>
              <a:rPr lang="en-US" b="0" dirty="0"/>
              <a:t>Creates a new sensor component with a role of </a:t>
            </a:r>
            <a:r>
              <a:rPr lang="en-US" dirty="0" err="1"/>
              <a:t>cWSF_COMPONENT_CYBER_SENSOR_EFFECT</a:t>
            </a:r>
            <a:endParaRPr lang="en-US" dirty="0"/>
          </a:p>
          <a:p>
            <a:pPr lvl="2"/>
            <a:r>
              <a:rPr lang="en-US" b="0" dirty="0"/>
              <a:t>Implements the Electronic Warfare (EW) component that is attached to all sensor systems (will allow the </a:t>
            </a:r>
            <a:r>
              <a:rPr lang="en-US" b="0" dirty="0" err="1"/>
              <a:t>Ferengi</a:t>
            </a:r>
            <a:r>
              <a:rPr lang="en-US" b="0" dirty="0"/>
              <a:t> to impair/defeat the Enterprise’s sensors)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CyberSensorComponentFactory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b="0" dirty="0"/>
              <a:t> : public </a:t>
            </a:r>
            <a:r>
              <a:rPr lang="en-US" dirty="0" err="1"/>
              <a:t>WsfComponentFactory</a:t>
            </a:r>
            <a:r>
              <a:rPr lang="en-US" b="0" dirty="0"/>
              <a:t>&lt;</a:t>
            </a:r>
            <a:r>
              <a:rPr lang="en-US" dirty="0" err="1"/>
              <a:t>WsfSensor</a:t>
            </a:r>
            <a:r>
              <a:rPr lang="en-US" b="0" dirty="0"/>
              <a:t>&gt;</a:t>
            </a:r>
          </a:p>
          <a:p>
            <a:pPr lvl="2"/>
            <a:r>
              <a:rPr lang="en-US" b="0" dirty="0"/>
              <a:t>Creates a </a:t>
            </a:r>
            <a:r>
              <a:rPr lang="en-US" dirty="0" err="1"/>
              <a:t>CyberSensorEffectObject</a:t>
            </a:r>
            <a:r>
              <a:rPr lang="en-US" b="0" dirty="0"/>
              <a:t> and implements the </a:t>
            </a:r>
            <a:r>
              <a:rPr lang="en-US" dirty="0" err="1"/>
              <a:t>ProcessInput</a:t>
            </a:r>
            <a:r>
              <a:rPr lang="en-US" b="0" dirty="0"/>
              <a:t> method to read in the </a:t>
            </a:r>
            <a:r>
              <a:rPr lang="en-US" b="0" dirty="0" err="1"/>
              <a:t>cyber_effect</a:t>
            </a:r>
            <a:r>
              <a:rPr lang="en-US" b="0" dirty="0"/>
              <a:t> … </a:t>
            </a:r>
            <a:r>
              <a:rPr lang="en-US" b="0" dirty="0" err="1"/>
              <a:t>end_cyber_effect</a:t>
            </a:r>
            <a:r>
              <a:rPr lang="en-US" b="0" dirty="0"/>
              <a:t> commands for this object</a:t>
            </a:r>
          </a:p>
          <a:p>
            <a:pPr lvl="1"/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474628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Utilized by this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309817"/>
            <a:ext cx="8767119" cy="4816350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In file ComponentTypesRegistration.hpp: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ComponentTypesRegistration</a:t>
            </a:r>
            <a:r>
              <a:rPr lang="en-US" b="0" dirty="0"/>
              <a:t> : public </a:t>
            </a:r>
            <a:r>
              <a:rPr lang="en-US" dirty="0" err="1"/>
              <a:t>WsfScenarioExtension</a:t>
            </a:r>
            <a:endParaRPr lang="en-US" dirty="0"/>
          </a:p>
          <a:p>
            <a:pPr lvl="2"/>
            <a:r>
              <a:rPr lang="en-US" b="0" dirty="0"/>
              <a:t>This class is registered with the Scenario as a Scenario extension</a:t>
            </a:r>
          </a:p>
          <a:p>
            <a:pPr lvl="2"/>
            <a:r>
              <a:rPr lang="en-US" b="0" dirty="0"/>
              <a:t>Overrides </a:t>
            </a:r>
            <a:r>
              <a:rPr lang="en-US" dirty="0" err="1"/>
              <a:t>AddedToScenario</a:t>
            </a:r>
            <a:r>
              <a:rPr lang="en-US" b="0" dirty="0"/>
              <a:t>, which registers the new </a:t>
            </a:r>
            <a:r>
              <a:rPr lang="en-US" b="0" dirty="0" err="1"/>
              <a:t>ShieldComponent</a:t>
            </a:r>
            <a:r>
              <a:rPr lang="en-US" b="0" dirty="0"/>
              <a:t> type with the scenario, and adds the </a:t>
            </a:r>
            <a:r>
              <a:rPr lang="en-US" b="0" dirty="0" err="1"/>
              <a:t>LatinumTypes</a:t>
            </a:r>
            <a:r>
              <a:rPr lang="en-US" b="0" dirty="0"/>
              <a:t> type to the scenario</a:t>
            </a:r>
          </a:p>
          <a:p>
            <a:r>
              <a:rPr lang="en-US" b="0" dirty="0"/>
              <a:t>In file ComponentPluginRegistration.cpp:</a:t>
            </a:r>
          </a:p>
          <a:p>
            <a:pPr lvl="1"/>
            <a:r>
              <a:rPr lang="en-US" b="0" dirty="0"/>
              <a:t>class </a:t>
            </a:r>
            <a:r>
              <a:rPr lang="en-US" dirty="0" err="1"/>
              <a:t>RegisterShieldComponent</a:t>
            </a:r>
            <a:r>
              <a:rPr lang="en-US" b="0" dirty="0"/>
              <a:t> : public </a:t>
            </a:r>
            <a:r>
              <a:rPr lang="en-US" dirty="0" err="1"/>
              <a:t>WsfApplicationExtension</a:t>
            </a:r>
            <a:endParaRPr lang="en-US" dirty="0"/>
          </a:p>
          <a:p>
            <a:pPr lvl="2"/>
            <a:r>
              <a:rPr lang="en-US" b="0" dirty="0"/>
              <a:t>Overrides </a:t>
            </a:r>
            <a:r>
              <a:rPr lang="en-US" dirty="0" err="1"/>
              <a:t>AddedToApplication</a:t>
            </a:r>
            <a:r>
              <a:rPr lang="en-US" b="0" dirty="0"/>
              <a:t>, which registers the new </a:t>
            </a:r>
            <a:r>
              <a:rPr lang="en-US" b="0" dirty="0" err="1"/>
              <a:t>ShieldComponent</a:t>
            </a:r>
            <a:r>
              <a:rPr lang="en-US" b="0" dirty="0"/>
              <a:t> script type, registers the </a:t>
            </a:r>
            <a:r>
              <a:rPr lang="en-US" b="0" dirty="0" err="1"/>
              <a:t>ShieldComponent</a:t>
            </a:r>
            <a:r>
              <a:rPr lang="en-US" b="0" dirty="0"/>
              <a:t> script methods, and registers the </a:t>
            </a:r>
            <a:r>
              <a:rPr lang="en-US" b="0" dirty="0" err="1"/>
              <a:t>LatinumComponent</a:t>
            </a:r>
            <a:r>
              <a:rPr lang="en-US" b="0" dirty="0"/>
              <a:t> script methods</a:t>
            </a:r>
          </a:p>
          <a:p>
            <a:pPr lvl="2"/>
            <a:r>
              <a:rPr lang="en-US" b="0" dirty="0"/>
              <a:t>Overrides the </a:t>
            </a:r>
            <a:r>
              <a:rPr lang="en-US" dirty="0" err="1"/>
              <a:t>ScenarioCreated</a:t>
            </a:r>
            <a:r>
              <a:rPr lang="en-US" b="0" dirty="0"/>
              <a:t> which registers the new </a:t>
            </a:r>
            <a:r>
              <a:rPr lang="en-US" b="0" dirty="0" err="1"/>
              <a:t>ShieldComponent</a:t>
            </a:r>
            <a:r>
              <a:rPr lang="en-US" b="0" dirty="0"/>
              <a:t> type with the scenario, and adds the </a:t>
            </a:r>
            <a:r>
              <a:rPr lang="en-US" b="0" dirty="0" err="1"/>
              <a:t>LatinumTypes</a:t>
            </a:r>
            <a:r>
              <a:rPr lang="en-US" b="0" dirty="0"/>
              <a:t> type to the scenario (after the scenario has been created by </a:t>
            </a:r>
            <a:r>
              <a:rPr lang="en-US" dirty="0"/>
              <a:t>mission</a:t>
            </a:r>
            <a:r>
              <a:rPr lang="en-US" b="0" dirty="0"/>
              <a:t>/</a:t>
            </a:r>
            <a:r>
              <a:rPr lang="en-US" dirty="0"/>
              <a:t>warlock</a:t>
            </a:r>
            <a:r>
              <a:rPr lang="en-US" b="0" dirty="0"/>
              <a:t>)</a:t>
            </a:r>
          </a:p>
          <a:p>
            <a:pPr lvl="2"/>
            <a:r>
              <a:rPr lang="en-US" b="0" dirty="0"/>
              <a:t>Registered with the </a:t>
            </a:r>
            <a:r>
              <a:rPr lang="en-US" dirty="0" err="1"/>
              <a:t>StandardApplication</a:t>
            </a:r>
            <a:r>
              <a:rPr lang="en-US" b="0" dirty="0"/>
              <a:t> by </a:t>
            </a:r>
            <a:r>
              <a:rPr lang="en-US" dirty="0" err="1"/>
              <a:t>WsfPluginSetup</a:t>
            </a:r>
            <a:r>
              <a:rPr lang="en-US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442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0530"/>
            <a:ext cx="8229600" cy="5321606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/>
              <a:t>This lab focuses on understanding </a:t>
            </a:r>
            <a:r>
              <a:rPr lang="en-US" dirty="0"/>
              <a:t>AFSIM</a:t>
            </a:r>
            <a:r>
              <a:rPr lang="en-US" b="0" dirty="0"/>
              <a:t> Components and Component Extensions</a:t>
            </a:r>
          </a:p>
          <a:p>
            <a:r>
              <a:rPr lang="en-US" b="0" dirty="0"/>
              <a:t>You will build a new </a:t>
            </a:r>
            <a:r>
              <a:rPr lang="en-US" dirty="0"/>
              <a:t>AFSIM</a:t>
            </a:r>
            <a:r>
              <a:rPr lang="en-US" b="0" dirty="0"/>
              <a:t> component class that is not one of the ‘standard’ components, learn how to configure instances of components with component factories, process custom input, and access them on the platform</a:t>
            </a:r>
          </a:p>
          <a:p>
            <a:r>
              <a:rPr lang="en-US" b="0" dirty="0"/>
              <a:t>You will build a new </a:t>
            </a:r>
            <a:r>
              <a:rPr lang="en-US" dirty="0"/>
              <a:t>AFSIM</a:t>
            </a:r>
            <a:r>
              <a:rPr lang="en-US" b="0" dirty="0"/>
              <a:t> component extension that provides additional functionality of an existing component without having to extend existing component classes.</a:t>
            </a:r>
          </a:p>
          <a:p>
            <a:r>
              <a:rPr lang="en-US" b="0" dirty="0"/>
              <a:t>You will see how to extend existing </a:t>
            </a:r>
            <a:r>
              <a:rPr lang="en-US" dirty="0"/>
              <a:t>AFSIM</a:t>
            </a:r>
            <a:r>
              <a:rPr lang="en-US" b="0" dirty="0"/>
              <a:t> script classes to add additional functions without modifying core code.</a:t>
            </a:r>
          </a:p>
          <a:p>
            <a:r>
              <a:rPr lang="en-US" b="0" dirty="0"/>
              <a:t>The following exercises provides practice working with </a:t>
            </a:r>
            <a:r>
              <a:rPr lang="en-US" dirty="0"/>
              <a:t>AFSIM</a:t>
            </a:r>
            <a:r>
              <a:rPr lang="en-US" b="0" dirty="0"/>
              <a:t> components.</a:t>
            </a:r>
          </a:p>
          <a:p>
            <a:pPr lvl="1"/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Exercise 1: Registering a new Application Extension, a new Scenario Extension, and a Component Factory </a:t>
            </a:r>
          </a:p>
          <a:p>
            <a:pPr lvl="1"/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Exercise 2: Creating a custom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AFSIM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Component</a:t>
            </a:r>
          </a:p>
          <a:p>
            <a:pPr lvl="1"/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Exercise 3: Creating a </a:t>
            </a:r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ComponentFactory</a:t>
            </a:r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b="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Exersise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4: Creating a custom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AFSIM</a:t>
            </a:r>
            <a:r>
              <a:rPr lang="en-US" b="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Components script                             interface</a:t>
            </a:r>
          </a:p>
          <a:p>
            <a:pPr lvl="1"/>
            <a:endParaRPr lang="en-US" b="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b="0" dirty="0"/>
          </a:p>
          <a:p>
            <a:pPr marL="687388" lvl="2" indent="0">
              <a:buNone/>
            </a:pPr>
            <a:endParaRPr lang="en-US" sz="1400" b="0" dirty="0">
              <a:solidFill>
                <a:schemeClr val="tx2">
                  <a:lumMod val="60000"/>
                  <a:lumOff val="40000"/>
                </a:schemeClr>
              </a:solidFill>
              <a:hlinkClick r:id="rId3" action="ppaction://hlinkfile"/>
            </a:endParaRPr>
          </a:p>
          <a:p>
            <a:endParaRPr lang="en-US" b="0" dirty="0"/>
          </a:p>
        </p:txBody>
      </p:sp>
      <p:pic>
        <p:nvPicPr>
          <p:cNvPr id="5" name="Picture 4" descr="MCj023176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5029200"/>
            <a:ext cx="2059888" cy="132723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8606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0155"/>
            <a:ext cx="8229600" cy="4886011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/>
              <a:t>Exercise 1</a:t>
            </a:r>
          </a:p>
          <a:p>
            <a:pPr lvl="1"/>
            <a:r>
              <a:rPr lang="en-US" b="0" dirty="0"/>
              <a:t>Complete registration of application extension, scenario extension, and component factory</a:t>
            </a:r>
          </a:p>
          <a:p>
            <a:pPr lvl="1"/>
            <a:r>
              <a:rPr lang="en-US" b="0" dirty="0"/>
              <a:t>Understand other component factories</a:t>
            </a:r>
          </a:p>
          <a:p>
            <a:r>
              <a:rPr lang="en-US" b="0" dirty="0"/>
              <a:t>Exercise 2</a:t>
            </a:r>
          </a:p>
          <a:p>
            <a:pPr lvl="1"/>
            <a:r>
              <a:rPr lang="en-US" b="0" dirty="0"/>
              <a:t>Understand, and complete the implementation of, the new platform and sensor components </a:t>
            </a:r>
          </a:p>
          <a:p>
            <a:r>
              <a:rPr lang="en-US" b="0" dirty="0"/>
              <a:t>Exercise 3</a:t>
            </a:r>
          </a:p>
          <a:p>
            <a:pPr lvl="1"/>
            <a:r>
              <a:rPr lang="en-US" b="0" dirty="0"/>
              <a:t>Understand component factory classes’ </a:t>
            </a:r>
            <a:r>
              <a:rPr lang="en-US" dirty="0" err="1"/>
              <a:t>ProcessInput</a:t>
            </a:r>
            <a:r>
              <a:rPr lang="en-US" b="0" dirty="0"/>
              <a:t> methods</a:t>
            </a:r>
          </a:p>
          <a:p>
            <a:pPr lvl="1"/>
            <a:r>
              <a:rPr lang="en-US" b="0" dirty="0"/>
              <a:t>Complete </a:t>
            </a:r>
            <a:r>
              <a:rPr lang="en-US" b="0" dirty="0" err="1"/>
              <a:t>CyberSensorEffect’s</a:t>
            </a:r>
            <a:r>
              <a:rPr lang="en-US" b="0" dirty="0"/>
              <a:t> </a:t>
            </a:r>
            <a:r>
              <a:rPr lang="en-US" b="0" dirty="0" err="1"/>
              <a:t>ProcessInput</a:t>
            </a:r>
            <a:r>
              <a:rPr lang="en-US" b="0" dirty="0"/>
              <a:t> and </a:t>
            </a:r>
            <a:r>
              <a:rPr lang="en-US" dirty="0" err="1"/>
              <a:t>TrackerAllowTracking</a:t>
            </a:r>
            <a:r>
              <a:rPr lang="en-US" b="0" dirty="0"/>
              <a:t> methods</a:t>
            </a:r>
          </a:p>
          <a:p>
            <a:r>
              <a:rPr lang="en-US" b="0" dirty="0"/>
              <a:t>Exercise 4</a:t>
            </a:r>
          </a:p>
          <a:p>
            <a:pPr lvl="1"/>
            <a:r>
              <a:rPr lang="en-US" b="0" dirty="0"/>
              <a:t>Understand, and complete the implementation of, the script classes</a:t>
            </a:r>
          </a:p>
        </p:txBody>
      </p:sp>
    </p:spTree>
    <p:extLst>
      <p:ext uri="{BB962C8B-B14F-4D97-AF65-F5344CB8AC3E}">
        <p14:creationId xmlns:p14="http://schemas.microsoft.com/office/powerpoint/2010/main" val="1164515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Complete registration of application extension</a:t>
            </a:r>
          </a:p>
          <a:p>
            <a:r>
              <a:rPr lang="en-US" b="0" dirty="0"/>
              <a:t>Complete registration of scenario extension</a:t>
            </a:r>
          </a:p>
          <a:p>
            <a:r>
              <a:rPr lang="en-US" b="0" dirty="0"/>
              <a:t>Complete registration of the script methods</a:t>
            </a:r>
          </a:p>
          <a:p>
            <a:r>
              <a:rPr lang="en-US" b="0" dirty="0"/>
              <a:t>Complete registration of </a:t>
            </a:r>
            <a:r>
              <a:rPr lang="en-US" b="0" dirty="0" err="1"/>
              <a:t>CyberSensorEffect</a:t>
            </a:r>
            <a:r>
              <a:rPr lang="en-US" b="0" dirty="0"/>
              <a:t> component factory</a:t>
            </a:r>
          </a:p>
          <a:p>
            <a:r>
              <a:rPr lang="en-US" b="0" dirty="0"/>
              <a:t>Understand other component factories (</a:t>
            </a:r>
            <a:r>
              <a:rPr lang="en-US" b="0" dirty="0" err="1"/>
              <a:t>ShieldTypes</a:t>
            </a:r>
            <a:r>
              <a:rPr lang="en-US" b="0" dirty="0"/>
              <a:t> and </a:t>
            </a:r>
            <a:r>
              <a:rPr lang="en-US" b="0" dirty="0" err="1"/>
              <a:t>LatinumComponent</a:t>
            </a:r>
            <a:r>
              <a:rPr lang="en-US" b="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666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741" y="3667874"/>
            <a:ext cx="8595493" cy="2726748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All </a:t>
            </a:r>
            <a:r>
              <a:rPr lang="en-US" dirty="0"/>
              <a:t>AFSIM</a:t>
            </a:r>
            <a:r>
              <a:rPr lang="en-US" b="0" dirty="0"/>
              <a:t> extensions must derive from </a:t>
            </a:r>
            <a:r>
              <a:rPr lang="en-US" dirty="0" err="1"/>
              <a:t>WsfExtension</a:t>
            </a:r>
            <a:r>
              <a:rPr lang="en-US" b="0" dirty="0"/>
              <a:t>:</a:t>
            </a:r>
          </a:p>
          <a:p>
            <a:pPr lvl="1"/>
            <a:r>
              <a:rPr lang="en-US" b="0" dirty="0"/>
              <a:t>Three predefined extension classes already exist (can be inherited from)</a:t>
            </a:r>
          </a:p>
          <a:p>
            <a:pPr lvl="2"/>
            <a:r>
              <a:rPr lang="en-US" dirty="0" err="1"/>
              <a:t>WsfScenarioExtension</a:t>
            </a:r>
            <a:r>
              <a:rPr lang="en-US" b="0" dirty="0"/>
              <a:t> – extensions that will provide new scenario commands (requiring a new </a:t>
            </a:r>
            <a:r>
              <a:rPr lang="en-US" dirty="0" err="1"/>
              <a:t>ProcessInput</a:t>
            </a:r>
            <a:r>
              <a:rPr lang="en-US" b="0" dirty="0"/>
              <a:t> for those commands) will need to inherit this class</a:t>
            </a:r>
          </a:p>
          <a:p>
            <a:pPr lvl="2"/>
            <a:r>
              <a:rPr lang="en-US" dirty="0" err="1"/>
              <a:t>WsfSimulationExtension</a:t>
            </a:r>
            <a:r>
              <a:rPr lang="en-US" b="0" dirty="0"/>
              <a:t> – extensions that will access the simulation will need to inherit this class</a:t>
            </a:r>
          </a:p>
          <a:p>
            <a:pPr lvl="2"/>
            <a:r>
              <a:rPr lang="en-US" dirty="0" err="1"/>
              <a:t>WsfApplicationExtension</a:t>
            </a:r>
            <a:r>
              <a:rPr lang="en-US" b="0" dirty="0"/>
              <a:t> – extensions that will create new script types, or will utilize a simulation extension or scenario extension, will need to inherit this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8427" y="1363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25" y="2125046"/>
            <a:ext cx="1695237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9289" y="2125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9464" y="2119910"/>
            <a:ext cx="1693521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5288" y="1359811"/>
            <a:ext cx="1702081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017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8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4384" y="1857155"/>
            <a:ext cx="1695237" cy="236306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WsfStandardApplication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56901" y="15993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756479" y="1868497"/>
            <a:ext cx="1879745" cy="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</p:cNvCxnSpPr>
          <p:nvPr/>
        </p:nvCxnSpPr>
        <p:spPr>
          <a:xfrm flipH="1" flipV="1">
            <a:off x="877588" y="1869906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56479" y="1875901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640525" y="1874185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V="1">
            <a:off x="8276695" y="159611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0" y="1223318"/>
            <a:ext cx="9144000" cy="1255233"/>
          </a:xfrm>
          <a:prstGeom prst="roundRect">
            <a:avLst/>
          </a:prstGeom>
          <a:noFill/>
          <a:ln>
            <a:solidFill>
              <a:srgbClr val="CC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5018" y="2206744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Main application classes used </a:t>
            </a:r>
          </a:p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warlock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877161" y="1868041"/>
            <a:ext cx="1879318" cy="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403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2741" y="3667874"/>
            <a:ext cx="8595493" cy="2726748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All </a:t>
            </a:r>
            <a:r>
              <a:rPr lang="en-US" dirty="0"/>
              <a:t>AFSIM</a:t>
            </a:r>
            <a:r>
              <a:rPr lang="en-US" b="0" dirty="0"/>
              <a:t> extensions must derive from </a:t>
            </a:r>
            <a:r>
              <a:rPr lang="en-US" dirty="0" err="1"/>
              <a:t>WsfExtension</a:t>
            </a:r>
            <a:r>
              <a:rPr lang="en-US" b="0" dirty="0"/>
              <a:t>:</a:t>
            </a:r>
          </a:p>
          <a:p>
            <a:pPr lvl="1"/>
            <a:r>
              <a:rPr lang="en-US" b="0" dirty="0"/>
              <a:t>Three predefined extension classes already exist (can be inherited from)</a:t>
            </a:r>
          </a:p>
          <a:p>
            <a:pPr lvl="2"/>
            <a:r>
              <a:rPr lang="en-US" dirty="0" err="1"/>
              <a:t>WsfScenarioExtension</a:t>
            </a:r>
            <a:r>
              <a:rPr lang="en-US" b="0" dirty="0"/>
              <a:t> – extensions that will provide new scenario commands (requiring a new </a:t>
            </a:r>
            <a:r>
              <a:rPr lang="en-US" dirty="0" err="1"/>
              <a:t>ProcessInput</a:t>
            </a:r>
            <a:r>
              <a:rPr lang="en-US" b="0" dirty="0"/>
              <a:t> for those commands) will need to inherit this class</a:t>
            </a:r>
          </a:p>
          <a:p>
            <a:pPr lvl="2"/>
            <a:r>
              <a:rPr lang="en-US" dirty="0" err="1"/>
              <a:t>WsfSimulationExtension</a:t>
            </a:r>
            <a:r>
              <a:rPr lang="en-US" b="0" dirty="0"/>
              <a:t> – extensions that will access the simulation will need to inherit this class</a:t>
            </a:r>
          </a:p>
          <a:p>
            <a:pPr lvl="2"/>
            <a:r>
              <a:rPr lang="en-US" dirty="0" err="1"/>
              <a:t>WsfApplicationExtension</a:t>
            </a:r>
            <a:r>
              <a:rPr lang="en-US" b="0" dirty="0"/>
              <a:t> – extensions that will create new script types, or will utilize a simulation extension or scenario extension, will need to inherit this class</a:t>
            </a:r>
          </a:p>
        </p:txBody>
      </p:sp>
      <p:sp>
        <p:nvSpPr>
          <p:cNvPr id="5" name="Rectangle 4"/>
          <p:cNvSpPr/>
          <p:nvPr/>
        </p:nvSpPr>
        <p:spPr>
          <a:xfrm>
            <a:off x="1908427" y="1363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825" y="2125046"/>
            <a:ext cx="1695237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9289" y="2125046"/>
            <a:ext cx="1696948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89464" y="2119910"/>
            <a:ext cx="1693521" cy="236306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WsfApplicationExtension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45288" y="1359811"/>
            <a:ext cx="1702081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WsfScenario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9017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WsfSimulation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24384" y="1359811"/>
            <a:ext cx="1695237" cy="236306"/>
          </a:xfrm>
          <a:prstGeom prst="rect">
            <a:avLst/>
          </a:prstGeom>
          <a:solidFill>
            <a:srgbClr val="AACDE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424384" y="1857155"/>
            <a:ext cx="1695237" cy="236306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WsfStandardApplication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56901" y="159935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877588" y="1874185"/>
            <a:ext cx="3758636" cy="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6" idx="0"/>
          </p:cNvCxnSpPr>
          <p:nvPr/>
        </p:nvCxnSpPr>
        <p:spPr>
          <a:xfrm flipH="1" flipV="1">
            <a:off x="877588" y="1869906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 flipV="1">
            <a:off x="2756479" y="1875901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 flipV="1">
            <a:off x="4640525" y="1874185"/>
            <a:ext cx="856" cy="255140"/>
          </a:xfrm>
          <a:prstGeom prst="straightConnector1">
            <a:avLst/>
          </a:prstGeom>
          <a:ln cap="flat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3787748" y="2631704"/>
            <a:ext cx="1695237" cy="236306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RegisterShieldComponent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8276695" y="1596117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4635366" y="2356216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0" y="1223318"/>
            <a:ext cx="9144000" cy="1255233"/>
          </a:xfrm>
          <a:prstGeom prst="roundRect">
            <a:avLst/>
          </a:prstGeom>
          <a:noFill/>
          <a:ln>
            <a:solidFill>
              <a:srgbClr val="CC00F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285018" y="2206744"/>
            <a:ext cx="2613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Main application classes used </a:t>
            </a:r>
          </a:p>
          <a:p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sz="1400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warlock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3745174" y="2555310"/>
            <a:ext cx="2333813" cy="1025804"/>
          </a:xfrm>
          <a:prstGeom prst="roundRect">
            <a:avLst/>
          </a:prstGeom>
          <a:noFill/>
          <a:ln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3712890" y="2842450"/>
            <a:ext cx="243502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Sets up the new Application 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Extension classes to work</a:t>
            </a:r>
          </a:p>
          <a:p>
            <a:r>
              <a:rPr lang="en-US" sz="14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AFSIM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902805" y="2636100"/>
            <a:ext cx="1695237" cy="236306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</a:rPr>
              <a:t>ComponentTypesRegistration</a:t>
            </a:r>
            <a:endParaRPr lang="en-US" sz="900" dirty="0">
              <a:solidFill>
                <a:schemeClr val="tx1"/>
              </a:solidFill>
            </a:endParaRP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2758124" y="2363832"/>
            <a:ext cx="0" cy="270553"/>
          </a:xfrm>
          <a:prstGeom prst="straightConnector1">
            <a:avLst/>
          </a:prstGeom>
          <a:ln cap="flat"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331539" y="2553405"/>
            <a:ext cx="2333813" cy="1025804"/>
          </a:xfrm>
          <a:prstGeom prst="roundRect">
            <a:avLst/>
          </a:prstGeom>
          <a:noFill/>
          <a:ln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299255" y="2840545"/>
            <a:ext cx="229582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Sets up the new Scenario</a:t>
            </a:r>
          </a:p>
          <a:p>
            <a:r>
              <a:rPr lang="en-US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Extension classes to work </a:t>
            </a:r>
          </a:p>
          <a:p>
            <a:r>
              <a:rPr lang="en-US" sz="14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with </a:t>
            </a:r>
            <a:r>
              <a:rPr lang="en-US" sz="1400" b="1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AFSIM</a:t>
            </a:r>
          </a:p>
        </p:txBody>
      </p:sp>
    </p:spTree>
    <p:extLst>
      <p:ext uri="{BB962C8B-B14F-4D97-AF65-F5344CB8AC3E}">
        <p14:creationId xmlns:p14="http://schemas.microsoft.com/office/powerpoint/2010/main" val="62752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B2B2B2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2029"/>
            <a:ext cx="8610600" cy="5228771"/>
          </a:xfrm>
        </p:spPr>
        <p:txBody>
          <a:bodyPr>
            <a:normAutofit/>
          </a:bodyPr>
          <a:lstStyle/>
          <a:p>
            <a:r>
              <a:rPr lang="en-US" b="0" dirty="0"/>
              <a:t>Applications, Scenarios, and Simulations can all be “Extended”</a:t>
            </a:r>
          </a:p>
          <a:p>
            <a:pPr lvl="1"/>
            <a:r>
              <a:rPr lang="en-US" dirty="0"/>
              <a:t>Application</a:t>
            </a:r>
            <a:r>
              <a:rPr lang="en-US" b="0" dirty="0"/>
              <a:t> Extensions are owned by the </a:t>
            </a:r>
            <a:r>
              <a:rPr lang="en-US" dirty="0"/>
              <a:t>Application</a:t>
            </a:r>
          </a:p>
          <a:p>
            <a:pPr lvl="2"/>
            <a:r>
              <a:rPr lang="en-US" sz="1600" b="0" dirty="0"/>
              <a:t>Represent optional capabilities that can be added to an application. </a:t>
            </a:r>
          </a:p>
          <a:p>
            <a:pPr lvl="2"/>
            <a:r>
              <a:rPr lang="en-US" sz="1600" b="0" dirty="0"/>
              <a:t>Used if you need new script types (sensors, weapons, components, movers)</a:t>
            </a:r>
          </a:p>
          <a:p>
            <a:pPr lvl="2"/>
            <a:r>
              <a:rPr lang="en-US" sz="1600" b="0" dirty="0">
                <a:solidFill>
                  <a:srgbClr val="0000CC"/>
                </a:solidFill>
              </a:rPr>
              <a:t>This is the entry point to registering all extensions </a:t>
            </a:r>
            <a:r>
              <a:rPr lang="en-US" sz="1600" b="0" dirty="0"/>
              <a:t>in </a:t>
            </a:r>
            <a:r>
              <a:rPr lang="en-US" sz="1600" dirty="0"/>
              <a:t>AFSIM</a:t>
            </a:r>
          </a:p>
          <a:p>
            <a:pPr lvl="2"/>
            <a:r>
              <a:rPr lang="en-US" sz="1600" b="0" dirty="0"/>
              <a:t>An application extension is </a:t>
            </a:r>
            <a:r>
              <a:rPr lang="en-US" sz="1600" b="0" dirty="0">
                <a:solidFill>
                  <a:srgbClr val="C00000"/>
                </a:solidFill>
              </a:rPr>
              <a:t>required</a:t>
            </a:r>
            <a:r>
              <a:rPr lang="en-US" sz="1600" b="0" dirty="0"/>
              <a:t> if you are going to create a scenario extension or a simulation extension</a:t>
            </a:r>
          </a:p>
          <a:p>
            <a:pPr lvl="1"/>
            <a:r>
              <a:rPr lang="en-US" b="0" dirty="0"/>
              <a:t>We also need an application extension if</a:t>
            </a:r>
          </a:p>
          <a:p>
            <a:pPr lvl="2"/>
            <a:r>
              <a:rPr lang="en-US" b="0" dirty="0"/>
              <a:t>We are creating new scripts</a:t>
            </a:r>
          </a:p>
          <a:p>
            <a:pPr lvl="2"/>
            <a:r>
              <a:rPr lang="en-US" b="0" dirty="0"/>
              <a:t>We need to register a new plugin</a:t>
            </a:r>
          </a:p>
          <a:p>
            <a:pPr lvl="1"/>
            <a:r>
              <a:rPr lang="en-US" b="0" dirty="0">
                <a:solidFill>
                  <a:srgbClr val="880000"/>
                </a:solidFill>
              </a:rPr>
              <a:t>We need the new plugin because we are creating a new type</a:t>
            </a:r>
          </a:p>
          <a:p>
            <a:pPr lvl="2"/>
            <a:r>
              <a:rPr lang="en-US" sz="1600" b="0" dirty="0">
                <a:solidFill>
                  <a:srgbClr val="880000"/>
                </a:solidFill>
              </a:rPr>
              <a:t>Here we need to register the plugin with the application extension (see the file </a:t>
            </a:r>
            <a:r>
              <a:rPr lang="en-US" sz="1600" dirty="0" err="1">
                <a:solidFill>
                  <a:srgbClr val="880000"/>
                </a:solidFill>
              </a:rPr>
              <a:t>RegisterShieldComponent</a:t>
            </a:r>
            <a:r>
              <a:rPr lang="en-US" sz="1600" dirty="0">
                <a:solidFill>
                  <a:srgbClr val="880000"/>
                </a:solidFill>
              </a:rPr>
              <a:t> </a:t>
            </a:r>
            <a:r>
              <a:rPr lang="en-US" sz="1600" b="0" dirty="0">
                <a:solidFill>
                  <a:srgbClr val="880000"/>
                </a:solidFill>
              </a:rPr>
              <a:t>in</a:t>
            </a:r>
            <a:r>
              <a:rPr lang="en-US" sz="1600" dirty="0">
                <a:solidFill>
                  <a:srgbClr val="880000"/>
                </a:solidFill>
              </a:rPr>
              <a:t> ComponentPluginRegistration.cpp</a:t>
            </a:r>
            <a:r>
              <a:rPr lang="en-US" sz="1600" b="0" dirty="0">
                <a:solidFill>
                  <a:srgbClr val="88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153479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1 — Review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139" y="1371600"/>
            <a:ext cx="8229600" cy="4298683"/>
          </a:xfrm>
        </p:spPr>
        <p:txBody>
          <a:bodyPr>
            <a:normAutofit/>
          </a:bodyPr>
          <a:lstStyle/>
          <a:p>
            <a:pPr marL="226473" indent="0">
              <a:buNone/>
            </a:pPr>
            <a:r>
              <a:rPr lang="en-US" sz="2000" b="0" dirty="0"/>
              <a:t>In file </a:t>
            </a:r>
            <a:r>
              <a:rPr lang="en-US" sz="2000" dirty="0"/>
              <a:t>ComponentPluginRegistration</a:t>
            </a:r>
            <a:r>
              <a:rPr lang="en-US" sz="2000" b="0" dirty="0"/>
              <a:t>.</a:t>
            </a:r>
            <a:r>
              <a:rPr lang="en-US" sz="2000" dirty="0"/>
              <a:t>cpp</a:t>
            </a:r>
            <a:r>
              <a:rPr lang="en-US" sz="2000" b="0" dirty="0"/>
              <a:t>:</a:t>
            </a:r>
          </a:p>
          <a:p>
            <a:r>
              <a:rPr lang="en-US" sz="2000" b="0" dirty="0"/>
              <a:t>Review and Understand How the Plugins are set up</a:t>
            </a:r>
          </a:p>
          <a:p>
            <a:pPr lvl="1"/>
            <a:r>
              <a:rPr lang="en-US" sz="1700" b="0" dirty="0"/>
              <a:t>Look at </a:t>
            </a:r>
            <a:r>
              <a:rPr lang="en-US" sz="1700" dirty="0" err="1"/>
              <a:t>WsfPluginSetup</a:t>
            </a:r>
            <a:r>
              <a:rPr lang="en-US" sz="1700" b="0" dirty="0"/>
              <a:t> and note the call to </a:t>
            </a:r>
            <a:r>
              <a:rPr lang="en-US" sz="1700" dirty="0" err="1"/>
              <a:t>RegisterExtension</a:t>
            </a:r>
            <a:r>
              <a:rPr lang="en-US" sz="1700" b="0" dirty="0"/>
              <a:t> to register the </a:t>
            </a:r>
            <a:r>
              <a:rPr lang="en-US" sz="1700" dirty="0" err="1"/>
              <a:t>WsfApplicationExtension</a:t>
            </a:r>
            <a:r>
              <a:rPr lang="en-US" sz="1700" b="0" dirty="0"/>
              <a:t> (our </a:t>
            </a:r>
            <a:r>
              <a:rPr lang="en-US" sz="1800" dirty="0" err="1"/>
              <a:t>RegisterShieldComponent</a:t>
            </a:r>
            <a:r>
              <a:rPr lang="en-US" sz="1800" dirty="0"/>
              <a:t> </a:t>
            </a:r>
            <a:r>
              <a:rPr lang="en-US" sz="1800" b="0" dirty="0"/>
              <a:t>class)</a:t>
            </a:r>
            <a:endParaRPr lang="en-US" sz="1700" b="0" dirty="0"/>
          </a:p>
          <a:p>
            <a:pPr lvl="1"/>
            <a:endParaRPr lang="en-US" sz="1700" b="0" dirty="0"/>
          </a:p>
          <a:p>
            <a:pPr lvl="1"/>
            <a:r>
              <a:rPr lang="en-US" sz="1700" b="0" dirty="0"/>
              <a:t>Look at </a:t>
            </a:r>
            <a:r>
              <a:rPr lang="en-US" sz="1700" dirty="0" err="1"/>
              <a:t>WsfPluginVersion</a:t>
            </a:r>
            <a:r>
              <a:rPr lang="en-US" sz="1700" b="0" dirty="0"/>
              <a:t> and note the call to </a:t>
            </a:r>
            <a:r>
              <a:rPr lang="en-US" sz="1700" dirty="0" err="1"/>
              <a:t>UtPluginVersion</a:t>
            </a:r>
            <a:endParaRPr lang="en-US" sz="1700" dirty="0"/>
          </a:p>
          <a:p>
            <a:pPr lvl="2"/>
            <a:r>
              <a:rPr lang="en-US" b="0" dirty="0"/>
              <a:t>Same as the code in the Weapons and Movers exercises</a:t>
            </a:r>
          </a:p>
          <a:p>
            <a:endParaRPr lang="en-US" sz="2300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624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90600" y="3896360"/>
            <a:ext cx="7239000" cy="497840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990600" y="2458720"/>
            <a:ext cx="7239000" cy="706120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1 — Review 1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ComponentPluginRegistration.cpp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1447800"/>
            <a:ext cx="7162800" cy="346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extern </a:t>
            </a:r>
            <a:r>
              <a:rPr lang="en-US" sz="1100" b="1" dirty="0">
                <a:solidFill>
                  <a:srgbClr val="C00000"/>
                </a:solidFill>
                <a:latin typeface="Consolas" panose="020B0609020204030204" pitchFamily="49" charset="0"/>
              </a:rPr>
              <a:t>"C"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CC00FF"/>
                </a:solidFill>
                <a:latin typeface="Consolas" panose="020B0609020204030204" pitchFamily="49" charset="0"/>
              </a:rPr>
              <a:t>COMPONENT_EXERCISE_EXPORT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void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WsfPluginVersion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UtPluginVersion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aVersion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aVersion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UtPluginVersion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WSF_PLUGIN_API_MAJOR_VERSION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WSF_PLUGIN_API_MINOR_VERSION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WSF_PLUGIN_API_COMPILER_STRING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CC00FF"/>
                </a:solidFill>
                <a:latin typeface="Consolas" panose="020B0609020204030204" pitchFamily="49" charset="0"/>
              </a:rPr>
              <a:t>COMPONENT_EXERCISE_EXPORT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void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WsfPluginSetup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WsfApplication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aApplication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latin typeface="Consolas" panose="020B0609020204030204" pitchFamily="49" charset="0"/>
              </a:rPr>
              <a:t>   {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aApplication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RegisterExtension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register_shield_component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RegisterShieldComponent</a:t>
            </a:r>
            <a:r>
              <a:rPr lang="en-US" sz="1100" b="1" dirty="0">
                <a:latin typeface="Consolas" panose="020B0609020204030204" pitchFamily="49" charset="0"/>
              </a:rPr>
              <a:t>&gt;());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latin typeface="Consolas" panose="020B0609020204030204" pitchFamily="49" charset="0"/>
              </a:rPr>
              <a:t>   }</a:t>
            </a:r>
          </a:p>
          <a:p>
            <a:pPr>
              <a:spcBef>
                <a:spcPts val="600"/>
              </a:spcBef>
            </a:pPr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97530" y="5349240"/>
            <a:ext cx="49039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This registers the application extension </a:t>
            </a:r>
          </a:p>
          <a:p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RegisterShieldComponent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with the application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825433" y="4132163"/>
            <a:ext cx="353028" cy="1267427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715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9144000" cy="5228771"/>
          </a:xfrm>
        </p:spPr>
        <p:txBody>
          <a:bodyPr>
            <a:noAutofit/>
          </a:bodyPr>
          <a:lstStyle/>
          <a:p>
            <a:pPr marL="227013" indent="-227013"/>
            <a:r>
              <a:rPr lang="en-US" sz="2000" b="0" dirty="0"/>
              <a:t>To extend an Application, you must create a class that inherits class </a:t>
            </a:r>
            <a:r>
              <a:rPr lang="en-US" sz="2000" dirty="0" err="1"/>
              <a:t>WsfApplicationExtension</a:t>
            </a:r>
            <a:endParaRPr lang="en-US" sz="2000" dirty="0"/>
          </a:p>
          <a:p>
            <a:pPr marL="226473" indent="0">
              <a:buNone/>
            </a:pPr>
            <a:r>
              <a:rPr lang="en-US" sz="1800" dirty="0">
                <a:solidFill>
                  <a:srgbClr val="0000CC"/>
                </a:solidFill>
              </a:rPr>
              <a:t>class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myAppExtension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public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WsfApplicationExtension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/>
              <a:t>{ … }</a:t>
            </a:r>
          </a:p>
          <a:p>
            <a:pPr marL="571500" lvl="1" indent="-284163"/>
            <a:r>
              <a:rPr lang="en-US" sz="1800" b="0" dirty="0"/>
              <a:t>You should override the following members: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AddedToApplication</a:t>
            </a:r>
            <a:r>
              <a:rPr lang="en-US" sz="1600" dirty="0"/>
              <a:t>:  </a:t>
            </a:r>
            <a:r>
              <a:rPr lang="en-US" sz="1600" b="0" dirty="0"/>
              <a:t>to receive notification that extension was added to the application – often used to register additional script class and methods, etc.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ScenarioCreated</a:t>
            </a:r>
            <a:r>
              <a:rPr lang="en-US" sz="1600" dirty="0"/>
              <a:t>:  </a:t>
            </a:r>
            <a:r>
              <a:rPr lang="en-US" sz="1600" b="0" dirty="0"/>
              <a:t>called at end of Scenario constructor in order to receive notification from the application that the scenario was created – useful to register an Scenario extension if needed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SimulationCreated</a:t>
            </a:r>
            <a:r>
              <a:rPr lang="en-US" sz="1600" dirty="0"/>
              <a:t>:   </a:t>
            </a:r>
            <a:r>
              <a:rPr lang="en-US" sz="1600" b="0" dirty="0"/>
              <a:t>called from the Simulation’s </a:t>
            </a:r>
            <a:r>
              <a:rPr lang="en-US" sz="1600" dirty="0"/>
              <a:t>Initialize</a:t>
            </a:r>
            <a:r>
              <a:rPr lang="en-US" sz="1600" b="0" dirty="0"/>
              <a:t> method in order to receive notification from the application that the simulation was created – useful to register an Simulation extension if needed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ProcessCommandLine</a:t>
            </a:r>
            <a:r>
              <a:rPr lang="en-US" sz="1600" dirty="0"/>
              <a:t>:  </a:t>
            </a:r>
            <a:r>
              <a:rPr lang="en-US" sz="1600" b="0" dirty="0"/>
              <a:t>called from </a:t>
            </a:r>
            <a:r>
              <a:rPr lang="en-US" sz="1600" dirty="0" err="1"/>
              <a:t>WsfApplication</a:t>
            </a:r>
            <a:r>
              <a:rPr lang="en-US" sz="1600" b="0" dirty="0"/>
              <a:t>::</a:t>
            </a:r>
            <a:r>
              <a:rPr lang="en-US" sz="1600" dirty="0" err="1"/>
              <a:t>ProcessCommandLine</a:t>
            </a:r>
            <a:r>
              <a:rPr lang="en-US" sz="1600" b="0" dirty="0"/>
              <a:t> method to examine current argument and process it if necessary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PrintGrammar</a:t>
            </a:r>
            <a:r>
              <a:rPr lang="en-US" sz="1600" dirty="0"/>
              <a:t>:  </a:t>
            </a:r>
            <a:r>
              <a:rPr lang="en-US" sz="1600" b="0" dirty="0"/>
              <a:t>prints out the extended grammar recognized by the extension</a:t>
            </a:r>
          </a:p>
          <a:p>
            <a:pPr marL="798513" lvl="2" indent="-171450"/>
            <a:r>
              <a:rPr lang="en-US" sz="1600" dirty="0" err="1">
                <a:solidFill>
                  <a:srgbClr val="880000"/>
                </a:solidFill>
              </a:rPr>
              <a:t>ProcessCommandLineCommands</a:t>
            </a:r>
            <a:r>
              <a:rPr lang="en-US" sz="1600" dirty="0"/>
              <a:t>:  </a:t>
            </a:r>
            <a:r>
              <a:rPr lang="en-US" sz="1600" b="0" dirty="0"/>
              <a:t>called by </a:t>
            </a:r>
            <a:r>
              <a:rPr lang="en-US" sz="1600" dirty="0" err="1"/>
              <a:t>WsfApplication</a:t>
            </a:r>
            <a:r>
              <a:rPr lang="en-US" sz="1600" b="0" dirty="0" err="1"/>
              <a:t>’s</a:t>
            </a:r>
            <a:r>
              <a:rPr lang="en-US" sz="1600" b="0" dirty="0"/>
              <a:t> </a:t>
            </a:r>
            <a:r>
              <a:rPr lang="en-US" sz="1600" dirty="0" err="1"/>
              <a:t>ProcessCommandLineCommands</a:t>
            </a:r>
            <a:r>
              <a:rPr lang="en-US" sz="1600" b="0" dirty="0"/>
              <a:t> to allow the extension to process/handle any commands it needs to recognize</a:t>
            </a:r>
            <a:endParaRPr lang="en-US" sz="1600" b="0" dirty="0">
              <a:solidFill>
                <a:srgbClr val="88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1503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0701"/>
            <a:ext cx="9144000" cy="5228771"/>
          </a:xfrm>
        </p:spPr>
        <p:txBody>
          <a:bodyPr>
            <a:noAutofit/>
          </a:bodyPr>
          <a:lstStyle/>
          <a:p>
            <a:pPr marL="227013" indent="-227013"/>
            <a:r>
              <a:rPr lang="en-US" sz="2000" b="0" dirty="0"/>
              <a:t>We will create an Application Extension called </a:t>
            </a:r>
            <a:r>
              <a:rPr lang="en-US" sz="2000" dirty="0" err="1"/>
              <a:t>RegisterShieldComponent</a:t>
            </a:r>
            <a:r>
              <a:rPr lang="en-US" sz="2000" dirty="0"/>
              <a:t> </a:t>
            </a:r>
            <a:r>
              <a:rPr lang="en-US" sz="2000" b="0" dirty="0"/>
              <a:t>which will register some new scripts</a:t>
            </a:r>
          </a:p>
          <a:p>
            <a:pPr marL="226473" indent="0">
              <a:spcBef>
                <a:spcPts val="600"/>
              </a:spcBef>
              <a:buNone/>
            </a:pPr>
            <a:r>
              <a:rPr lang="en-US" sz="1800" dirty="0">
                <a:solidFill>
                  <a:srgbClr val="0000CC"/>
                </a:solidFill>
              </a:rPr>
              <a:t>class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RegisterShieldComponent</a:t>
            </a:r>
            <a:r>
              <a:rPr lang="en-US" sz="1800" dirty="0"/>
              <a:t>: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>
                <a:solidFill>
                  <a:srgbClr val="0000CC"/>
                </a:solidFill>
              </a:rPr>
              <a:t>public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 err="1">
                <a:solidFill>
                  <a:srgbClr val="880000"/>
                </a:solidFill>
              </a:rPr>
              <a:t>WsfApplicationExtension</a:t>
            </a:r>
            <a:r>
              <a:rPr lang="en-US" sz="1800" dirty="0">
                <a:solidFill>
                  <a:srgbClr val="880000"/>
                </a:solidFill>
              </a:rPr>
              <a:t> </a:t>
            </a:r>
            <a:r>
              <a:rPr lang="en-US" sz="1800" dirty="0"/>
              <a:t>{ … }</a:t>
            </a:r>
          </a:p>
          <a:p>
            <a:pPr marL="571500" lvl="1" indent="-284163"/>
            <a:r>
              <a:rPr lang="en-US" sz="1800" b="0" dirty="0"/>
              <a:t>This class will override the following members:</a:t>
            </a:r>
          </a:p>
          <a:p>
            <a:pPr marL="798513" lvl="2" indent="-171450"/>
            <a:r>
              <a:rPr lang="en-US" sz="1600" dirty="0" err="1">
                <a:solidFill>
                  <a:srgbClr val="FF0000"/>
                </a:solidFill>
              </a:rPr>
              <a:t>AddedToApplication</a:t>
            </a:r>
            <a:r>
              <a:rPr lang="en-US" sz="1600" dirty="0"/>
              <a:t>:  </a:t>
            </a:r>
            <a:r>
              <a:rPr lang="en-US" sz="1600" b="0" dirty="0">
                <a:solidFill>
                  <a:srgbClr val="660066"/>
                </a:solidFill>
              </a:rPr>
              <a:t>to receive notification that extension was added to the application – often used to register additional script class and methods, etc.</a:t>
            </a:r>
          </a:p>
          <a:p>
            <a:pPr marL="798513" lvl="2" indent="-171450"/>
            <a:r>
              <a:rPr lang="en-US" sz="1600" dirty="0" err="1">
                <a:solidFill>
                  <a:srgbClr val="FF0000"/>
                </a:solidFill>
              </a:rPr>
              <a:t>ScenarioCreated</a:t>
            </a:r>
            <a:r>
              <a:rPr lang="en-US" sz="1600" dirty="0"/>
              <a:t>:  </a:t>
            </a:r>
            <a:r>
              <a:rPr lang="en-US" sz="1600" b="0" dirty="0">
                <a:solidFill>
                  <a:srgbClr val="660066"/>
                </a:solidFill>
              </a:rPr>
              <a:t>called at end of Scenario constructor in order to receive notification from the application that the scenario was created – useful to register an Scenario extension if needed.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8430" y="4755470"/>
            <a:ext cx="7695248" cy="646331"/>
          </a:xfrm>
          <a:prstGeom prst="rect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Note:  this time, you will have to complete both the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AddedToApplication</a:t>
            </a:r>
            <a:r>
              <a:rPr lang="en-US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method, and the </a:t>
            </a:r>
            <a:r>
              <a:rPr lang="en-US" b="1" dirty="0" err="1">
                <a:latin typeface="Arial" pitchFamily="34" charset="0"/>
                <a:cs typeface="Arial" pitchFamily="34" charset="0"/>
              </a:rPr>
              <a:t>ScenarioCreated</a:t>
            </a:r>
            <a:r>
              <a:rPr lang="en-US" dirty="0">
                <a:latin typeface="Arial" pitchFamily="34" charset="0"/>
                <a:cs typeface="Arial" pitchFamily="34" charset="0"/>
              </a:rPr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406160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1 — Task </a:t>
            </a:r>
            <a:r>
              <a:rPr lang="en-US" dirty="0" smtClean="0"/>
              <a:t>1</a:t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ComponentPluginRegistration.cpp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0805" y="1105783"/>
            <a:ext cx="9100458" cy="5401339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The application’s </a:t>
            </a:r>
            <a:r>
              <a:rPr lang="en-US" dirty="0" err="1"/>
              <a:t>RegisterExtension</a:t>
            </a:r>
            <a:r>
              <a:rPr lang="en-US" b="0" dirty="0"/>
              <a:t> method calls the </a:t>
            </a:r>
            <a:r>
              <a:rPr lang="en-US" dirty="0" err="1"/>
              <a:t>WsfApplicationExtension</a:t>
            </a:r>
            <a:r>
              <a:rPr lang="en-US" b="0" dirty="0"/>
              <a:t>::</a:t>
            </a:r>
            <a:r>
              <a:rPr lang="en-US" dirty="0" err="1"/>
              <a:t>AddedToApplication</a:t>
            </a:r>
            <a:r>
              <a:rPr lang="en-US" b="0" dirty="0"/>
              <a:t> method, which invokes the application extension’s </a:t>
            </a:r>
            <a:r>
              <a:rPr lang="en-US" dirty="0" err="1"/>
              <a:t>AddedToApplication</a:t>
            </a:r>
            <a:r>
              <a:rPr lang="en-US" b="0" dirty="0"/>
              <a:t> methods</a:t>
            </a:r>
          </a:p>
          <a:p>
            <a:r>
              <a:rPr lang="en-US" b="0" dirty="0"/>
              <a:t>In file </a:t>
            </a:r>
            <a:r>
              <a:rPr lang="en-US" dirty="0"/>
              <a:t>ComponentPluginRegistration.cpp</a:t>
            </a:r>
            <a:r>
              <a:rPr lang="en-US" b="0" dirty="0"/>
              <a:t>, complete method </a:t>
            </a:r>
            <a:r>
              <a:rPr lang="en-US" dirty="0" err="1"/>
              <a:t>RegisterShieldComponent</a:t>
            </a:r>
            <a:r>
              <a:rPr lang="en-US" dirty="0"/>
              <a:t>::</a:t>
            </a:r>
            <a:r>
              <a:rPr lang="en-US" dirty="0" err="1"/>
              <a:t>AddedToApplication</a:t>
            </a:r>
            <a:endParaRPr lang="en-US" dirty="0"/>
          </a:p>
          <a:p>
            <a:pPr lvl="1"/>
            <a:r>
              <a:rPr lang="en-US" dirty="0"/>
              <a:t>Task 1a</a:t>
            </a:r>
            <a:r>
              <a:rPr lang="en-US" b="0" dirty="0"/>
              <a:t>:  Invoke the </a:t>
            </a:r>
            <a:r>
              <a:rPr lang="en-US" dirty="0" err="1"/>
              <a:t>ShieldComponent</a:t>
            </a:r>
            <a:r>
              <a:rPr lang="en-US" b="0" dirty="0"/>
              <a:t>::</a:t>
            </a:r>
            <a:r>
              <a:rPr lang="en-US" dirty="0" err="1"/>
              <a:t>RegisterScriptTypes</a:t>
            </a:r>
            <a:r>
              <a:rPr lang="en-US" b="0" dirty="0"/>
              <a:t> method to register the shield component's script type(s)</a:t>
            </a:r>
          </a:p>
          <a:p>
            <a:pPr lvl="2"/>
            <a:r>
              <a:rPr lang="en-US" b="0" dirty="0"/>
              <a:t>The format of </a:t>
            </a:r>
            <a:r>
              <a:rPr lang="en-US" b="0" dirty="0" err="1"/>
              <a:t>RegisterScriptTypes</a:t>
            </a:r>
            <a:r>
              <a:rPr lang="en-US" b="0" dirty="0"/>
              <a:t> is:</a:t>
            </a:r>
          </a:p>
          <a:p>
            <a:pPr marL="1828709" lvl="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rgbClr val="0000CC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CC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RegisterScriptTypes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UtScriptTypes</a:t>
            </a:r>
            <a:r>
              <a:rPr lang="en-US" sz="1200" dirty="0">
                <a:latin typeface="Consolas" panose="020B0609020204030204" pitchFamily="49" charset="0"/>
              </a:rPr>
              <a:t>&amp;);</a:t>
            </a:r>
          </a:p>
          <a:p>
            <a:pPr lvl="2"/>
            <a:r>
              <a:rPr lang="en-US" b="0" dirty="0"/>
              <a:t>The input argument should be a dereferenced pointer for the pointer returned by a call to the </a:t>
            </a:r>
            <a:r>
              <a:rPr lang="en-US" dirty="0" err="1"/>
              <a:t>aApplication.GetScriptTypes</a:t>
            </a:r>
            <a:r>
              <a:rPr lang="en-US" b="0" dirty="0"/>
              <a:t>() method</a:t>
            </a:r>
          </a:p>
          <a:p>
            <a:pPr lvl="2"/>
            <a:endParaRPr lang="en-US" b="0" dirty="0"/>
          </a:p>
          <a:p>
            <a:pPr lvl="1"/>
            <a:r>
              <a:rPr lang="en-US" dirty="0"/>
              <a:t>Task 1b</a:t>
            </a:r>
            <a:r>
              <a:rPr lang="en-US" b="0" dirty="0"/>
              <a:t>:  Invoke the </a:t>
            </a:r>
            <a:r>
              <a:rPr lang="en-US" dirty="0" err="1"/>
              <a:t>ShieldComponent</a:t>
            </a:r>
            <a:r>
              <a:rPr lang="en-US" b="0" dirty="0"/>
              <a:t>::</a:t>
            </a:r>
            <a:r>
              <a:rPr lang="en-US" dirty="0" err="1"/>
              <a:t>RegisterScriptMethods</a:t>
            </a:r>
            <a:r>
              <a:rPr lang="en-US" b="0" dirty="0"/>
              <a:t> method to register the shield component's script method(s)</a:t>
            </a:r>
          </a:p>
          <a:p>
            <a:pPr lvl="2"/>
            <a:r>
              <a:rPr lang="en-US" b="0" dirty="0"/>
              <a:t>The format of </a:t>
            </a:r>
            <a:r>
              <a:rPr lang="en-US" b="0" dirty="0" err="1"/>
              <a:t>RegisterScriptTypes</a:t>
            </a:r>
            <a:r>
              <a:rPr lang="en-US" b="0" dirty="0"/>
              <a:t> is:</a:t>
            </a:r>
          </a:p>
          <a:p>
            <a:pPr marL="1828709" lvl="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200" dirty="0">
                <a:solidFill>
                  <a:srgbClr val="0000CC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CC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RegisterScriptMethods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UtScriptTypes</a:t>
            </a:r>
            <a:r>
              <a:rPr lang="en-US" sz="1200" dirty="0">
                <a:latin typeface="Consolas" panose="020B0609020204030204" pitchFamily="49" charset="0"/>
              </a:rPr>
              <a:t>&amp;);</a:t>
            </a:r>
            <a:endParaRPr lang="en-US" b="0" dirty="0"/>
          </a:p>
          <a:p>
            <a:pPr lvl="2"/>
            <a:r>
              <a:rPr lang="en-US" b="0" dirty="0"/>
              <a:t>The input argument should be a dereferenced pointer for the pointer returned by a call to the </a:t>
            </a:r>
            <a:r>
              <a:rPr lang="en-US" dirty="0" err="1"/>
              <a:t>aApplication.GetScriptTypes</a:t>
            </a:r>
            <a:r>
              <a:rPr lang="en-US" b="0" dirty="0"/>
              <a:t>() method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760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3810000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Affect Sensor Detections in a Cyber Exploit to Drop Sensor Tracks</a:t>
            </a:r>
          </a:p>
          <a:p>
            <a:r>
              <a:rPr lang="en-US" b="0" dirty="0"/>
              <a:t>Create a New Component Called Shields, That is Inserted Onto a Platform and Does not Need to Use Aux Data</a:t>
            </a:r>
          </a:p>
          <a:p>
            <a:r>
              <a:rPr lang="en-US" b="0" dirty="0"/>
              <a:t>Create a Simple New Component Called </a:t>
            </a:r>
            <a:r>
              <a:rPr lang="en-US" dirty="0" err="1"/>
              <a:t>Latinum</a:t>
            </a:r>
            <a:r>
              <a:rPr lang="en-US" b="0" dirty="0"/>
              <a:t>, Representing a Commodity That Can be Transferred Between Platforms</a:t>
            </a:r>
          </a:p>
          <a:p>
            <a:r>
              <a:rPr lang="en-US" b="0" dirty="0"/>
              <a:t>Expose the Shield Component to the Script Interface as a Script Shields Object that can be Queried</a:t>
            </a:r>
          </a:p>
          <a:p>
            <a:r>
              <a:rPr lang="en-US" b="0" dirty="0"/>
              <a:t>Extend the Existing </a:t>
            </a:r>
            <a:r>
              <a:rPr lang="en-US" dirty="0" err="1"/>
              <a:t>WsfPlatform</a:t>
            </a:r>
            <a:r>
              <a:rPr lang="en-US" b="0" dirty="0"/>
              <a:t> Script Class to Return a Shields Script Object</a:t>
            </a:r>
          </a:p>
          <a:p>
            <a:endParaRPr lang="en-US" b="0" dirty="0"/>
          </a:p>
        </p:txBody>
      </p:sp>
      <p:pic>
        <p:nvPicPr>
          <p:cNvPr id="4" name="Picture 9" descr="MCBS01673_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9000" y="4572000"/>
            <a:ext cx="1390168" cy="16807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3089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1440" y="2950368"/>
            <a:ext cx="8976360" cy="1216545"/>
          </a:xfrm>
          <a:prstGeom prst="rect">
            <a:avLst/>
          </a:prstGeom>
          <a:solidFill>
            <a:srgbClr val="FFF0F0">
              <a:alpha val="49804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 Exercise 1 — Task 1 Solution</a:t>
            </a:r>
            <a:br>
              <a:rPr lang="en-US" dirty="0"/>
            </a:br>
            <a:r>
              <a:rPr lang="en-US" sz="2200" b="0" dirty="0">
                <a:solidFill>
                  <a:srgbClr val="0000FF"/>
                </a:solidFill>
              </a:rPr>
              <a:t>ComponentPluginRegistration.cpp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91440" y="1726132"/>
            <a:ext cx="897636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RegisterShieldComponent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WsfApplicationExtension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RegisterShieldComponent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AddedToApplication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aApplication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1a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the application object to register the shield component's script type(s)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aApplication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1b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the application object to register the "Shields"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accessor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that extends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WsfPlatform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script type.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RegisterScriptMethods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aApplication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the application object to register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latinum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component's script type(s)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100" b="1" dirty="0" err="1">
                <a:solidFill>
                  <a:srgbClr val="001982"/>
                </a:solidFill>
                <a:latin typeface="Consolas" panose="020B0609020204030204" pitchFamily="49" charset="0"/>
              </a:rPr>
              <a:t>aApplication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Use the application object to register the "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Latinum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accessor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that extends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WsfPlatform</a:t>
            </a:r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RegisterScriptMethods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100" b="1" dirty="0" err="1">
                <a:solidFill>
                  <a:srgbClr val="001982"/>
                </a:solidFill>
                <a:latin typeface="Consolas" panose="020B0609020204030204" pitchFamily="49" charset="0"/>
              </a:rPr>
              <a:t>aApplication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GetScriptTypes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38327" y="5514804"/>
            <a:ext cx="6417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Note that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AddedToApplication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also calls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RegisterScriptTypes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and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RegisterScriptMethods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for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LatinumComponent</a:t>
            </a:r>
            <a:endParaRPr lang="en-US" dirty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" y="4253428"/>
            <a:ext cx="8976360" cy="862313"/>
          </a:xfrm>
          <a:prstGeom prst="rect">
            <a:avLst/>
          </a:prstGeom>
          <a:noFill/>
          <a:ln w="19050"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89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1 — Task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ComponentPluginRegistration.cpp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114423"/>
            <a:ext cx="9143999" cy="5743577"/>
          </a:xfrm>
        </p:spPr>
        <p:txBody>
          <a:bodyPr rIns="9144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dirty="0"/>
              <a:t>In file </a:t>
            </a:r>
            <a:r>
              <a:rPr lang="en-US" sz="2000" dirty="0"/>
              <a:t>ComponentPluginRegistration.cpp</a:t>
            </a:r>
            <a:r>
              <a:rPr lang="en-US" sz="2000" b="0" dirty="0"/>
              <a:t>, implement </a:t>
            </a:r>
            <a:r>
              <a:rPr lang="en-US" sz="2000" dirty="0" err="1"/>
              <a:t>RegisterShieldComponent</a:t>
            </a:r>
            <a:r>
              <a:rPr lang="en-US" sz="2000" dirty="0"/>
              <a:t>::</a:t>
            </a:r>
            <a:r>
              <a:rPr lang="en-US" sz="2000" dirty="0" err="1"/>
              <a:t>ScenarioCreated</a:t>
            </a:r>
            <a:r>
              <a:rPr lang="en-US" sz="2000" b="0" dirty="0"/>
              <a:t> for the Application Extension</a:t>
            </a:r>
            <a:endParaRPr lang="en-US" sz="2000" dirty="0"/>
          </a:p>
          <a:p>
            <a:pPr lvl="1"/>
            <a:r>
              <a:rPr lang="en-US" sz="1800" b="0" dirty="0"/>
              <a:t>Use the scenario object’s </a:t>
            </a:r>
            <a:r>
              <a:rPr lang="en-US" sz="1800" dirty="0" err="1"/>
              <a:t>RegisterExtension</a:t>
            </a:r>
            <a:r>
              <a:rPr lang="en-US" sz="1800" b="0" dirty="0"/>
              <a:t> method to register our new scenario extension (</a:t>
            </a:r>
            <a:r>
              <a:rPr lang="en-US" sz="1800" dirty="0" err="1"/>
              <a:t>ComponentTypesRegistration</a:t>
            </a:r>
            <a:r>
              <a:rPr lang="en-US" sz="1800" b="0" dirty="0"/>
              <a:t>)</a:t>
            </a:r>
          </a:p>
          <a:p>
            <a:pPr lvl="2"/>
            <a:r>
              <a:rPr lang="en-US" sz="1600" b="0" dirty="0"/>
              <a:t>The format of </a:t>
            </a:r>
            <a:r>
              <a:rPr lang="en-US" sz="1600" dirty="0" err="1"/>
              <a:t>RegisterExtension</a:t>
            </a:r>
            <a:r>
              <a:rPr lang="en-US" sz="1600" b="0" dirty="0"/>
              <a:t> is:</a:t>
            </a:r>
          </a:p>
          <a:p>
            <a:pPr marL="1219139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200" dirty="0">
                <a:solidFill>
                  <a:srgbClr val="0000CC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RegisterExtension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00CC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&amp;, </a:t>
            </a:r>
            <a:r>
              <a:rPr lang="en-US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unique_ptr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WsfScenarioExtension</a:t>
            </a:r>
            <a:r>
              <a:rPr lang="en-US" sz="1200" dirty="0">
                <a:latin typeface="Consolas" panose="020B0609020204030204" pitchFamily="49" charset="0"/>
              </a:rPr>
              <a:t>&gt;());</a:t>
            </a:r>
          </a:p>
          <a:p>
            <a:pPr lvl="2"/>
            <a:r>
              <a:rPr lang="en-US" sz="1600" b="0" dirty="0"/>
              <a:t>The first parameter is the name of the extension, which is “</a:t>
            </a:r>
            <a:r>
              <a:rPr lang="en-US" sz="1600" dirty="0" err="1"/>
              <a:t>shield_types</a:t>
            </a:r>
            <a:r>
              <a:rPr lang="en-US" sz="1600" dirty="0"/>
              <a:t>”</a:t>
            </a:r>
            <a:endParaRPr lang="en-US" sz="1600" b="0" dirty="0"/>
          </a:p>
          <a:p>
            <a:pPr lvl="2"/>
            <a:r>
              <a:rPr lang="en-US" sz="1600" b="0" dirty="0"/>
              <a:t>The second parameter is the type of extension, which is a scenario extension</a:t>
            </a:r>
            <a:endParaRPr lang="en-US" sz="1600" dirty="0"/>
          </a:p>
          <a:p>
            <a:pPr lvl="3"/>
            <a:r>
              <a:rPr lang="en-US" sz="1600" b="0" dirty="0"/>
              <a:t>The second parameter should be a </a:t>
            </a:r>
            <a:r>
              <a:rPr lang="en-US" sz="1600" dirty="0" err="1"/>
              <a:t>unique_ptr</a:t>
            </a:r>
            <a:r>
              <a:rPr lang="en-US" sz="1600" b="0" dirty="0"/>
              <a:t> created with </a:t>
            </a:r>
            <a:r>
              <a:rPr lang="en-US" sz="1600" dirty="0" err="1"/>
              <a:t>ut</a:t>
            </a:r>
            <a:r>
              <a:rPr lang="en-US" sz="1600" b="0" dirty="0"/>
              <a:t>::</a:t>
            </a:r>
            <a:r>
              <a:rPr lang="en-US" sz="1600" dirty="0" err="1"/>
              <a:t>make_unique</a:t>
            </a:r>
            <a:r>
              <a:rPr lang="en-US" sz="1600" b="0" dirty="0"/>
              <a:t>&lt;</a:t>
            </a:r>
            <a:r>
              <a:rPr lang="en-US" sz="1600" dirty="0" err="1"/>
              <a:t>ComponentTypesRegistration</a:t>
            </a:r>
            <a:r>
              <a:rPr lang="en-US" sz="1600" b="0" dirty="0"/>
              <a:t>&gt;()</a:t>
            </a:r>
          </a:p>
        </p:txBody>
      </p:sp>
    </p:spTree>
    <p:extLst>
      <p:ext uri="{BB962C8B-B14F-4D97-AF65-F5344CB8AC3E}">
        <p14:creationId xmlns:p14="http://schemas.microsoft.com/office/powerpoint/2010/main" val="34155784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0124" y="3276600"/>
            <a:ext cx="7610475" cy="866775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Component Exercise 1 — Task 2 Solution</a:t>
            </a:r>
            <a:br>
              <a:rPr lang="en-US" sz="2500" dirty="0"/>
            </a:br>
            <a:r>
              <a:rPr lang="en-US" sz="2000" b="0" dirty="0">
                <a:solidFill>
                  <a:srgbClr val="0000FF"/>
                </a:solidFill>
              </a:rPr>
              <a:t>ComponentPluginRegistration.cpp</a:t>
            </a:r>
            <a:endParaRPr lang="en-US" sz="2500" b="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09600" y="2057400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RegisterShieldComponent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WsfApplicationExtension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ScenarioCreated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2 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Register the scenario extension that allows us to reference the new type lists.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Use the scenario object to register an extension called "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shield_types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  of type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ComponentTypesRegistration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().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RegisterExtension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shield_types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ComponentTypesRegistration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3 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Call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CyberSensorEffect's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static method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RegisterComponentFactory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42796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1 — Task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ComponentPluginRegistration.cpp</a:t>
            </a:r>
            <a:endParaRPr lang="en-US" sz="20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0" y="1114423"/>
            <a:ext cx="9143999" cy="5743577"/>
          </a:xfrm>
        </p:spPr>
        <p:txBody>
          <a:bodyPr rIns="91440"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2000" b="0" dirty="0"/>
              <a:t>In file </a:t>
            </a:r>
            <a:r>
              <a:rPr lang="en-US" sz="2000" dirty="0"/>
              <a:t>ComponentPluginRegistration.cpp</a:t>
            </a:r>
            <a:r>
              <a:rPr lang="en-US" sz="2000" b="0" dirty="0"/>
              <a:t>, complete </a:t>
            </a:r>
            <a:r>
              <a:rPr lang="en-US" sz="2000" dirty="0" err="1"/>
              <a:t>RegisterShieldComponent</a:t>
            </a:r>
            <a:r>
              <a:rPr lang="en-US" sz="2000" dirty="0"/>
              <a:t>::</a:t>
            </a:r>
            <a:r>
              <a:rPr lang="en-US" sz="2000" dirty="0" err="1"/>
              <a:t>ScenarioCreated</a:t>
            </a:r>
            <a:r>
              <a:rPr lang="en-US" sz="2000" b="0" dirty="0"/>
              <a:t> for the Application Extension</a:t>
            </a:r>
            <a:endParaRPr lang="en-US" sz="2000" dirty="0"/>
          </a:p>
          <a:p>
            <a:pPr lvl="1"/>
            <a:r>
              <a:rPr lang="en-US" sz="1800" b="0" dirty="0"/>
              <a:t>Call the </a:t>
            </a:r>
            <a:r>
              <a:rPr lang="en-US" sz="1800" dirty="0" err="1"/>
              <a:t>CyberSensorEffect</a:t>
            </a:r>
            <a:r>
              <a:rPr lang="en-US" sz="1800" b="0" dirty="0" err="1"/>
              <a:t>’s</a:t>
            </a:r>
            <a:r>
              <a:rPr lang="en-US" sz="1800" b="0" dirty="0"/>
              <a:t> method </a:t>
            </a:r>
            <a:r>
              <a:rPr lang="en-US" sz="1800" dirty="0" err="1"/>
              <a:t>RegisterComponentFactory</a:t>
            </a:r>
            <a:endParaRPr lang="en-US" sz="1800" b="0" dirty="0"/>
          </a:p>
          <a:p>
            <a:pPr lvl="2"/>
            <a:r>
              <a:rPr lang="en-US" sz="1600" b="0" dirty="0"/>
              <a:t>The format of </a:t>
            </a:r>
            <a:r>
              <a:rPr lang="en-US" sz="1600" dirty="0" err="1"/>
              <a:t>RegisterComponentFactory</a:t>
            </a:r>
            <a:r>
              <a:rPr lang="en-US" sz="1600" b="0" dirty="0"/>
              <a:t> is:</a:t>
            </a:r>
          </a:p>
          <a:p>
            <a:pPr marL="1219139" lvl="2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CC"/>
                </a:solidFill>
                <a:latin typeface="Consolas" panose="020B0609020204030204" pitchFamily="49" charset="0"/>
              </a:rPr>
              <a:t>static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CC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RegisterComponentFactory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CC"/>
                </a:solidFill>
                <a:latin typeface="Consolas" panose="020B0609020204030204" pitchFamily="49" charset="0"/>
              </a:rPr>
              <a:t>WsfScenario</a:t>
            </a:r>
            <a:r>
              <a:rPr lang="en-US" sz="1200" dirty="0">
                <a:latin typeface="Consolas" panose="020B0609020204030204" pitchFamily="49" charset="0"/>
              </a:rPr>
              <a:t>&amp;);</a:t>
            </a:r>
            <a:endParaRPr lang="en-US" sz="1200" b="0" dirty="0"/>
          </a:p>
          <a:p>
            <a:pPr lvl="2"/>
            <a:r>
              <a:rPr lang="en-US" sz="1600" b="0" dirty="0"/>
              <a:t>Pass in the </a:t>
            </a:r>
            <a:r>
              <a:rPr lang="en-US" sz="1600" dirty="0" err="1"/>
              <a:t>aScenario</a:t>
            </a:r>
            <a:r>
              <a:rPr lang="en-US" sz="1600" b="0" dirty="0"/>
              <a:t> object as the argument</a:t>
            </a:r>
          </a:p>
          <a:p>
            <a:pPr lvl="2"/>
            <a:r>
              <a:rPr lang="en-US" sz="1600" b="0" dirty="0"/>
              <a:t>This will register the </a:t>
            </a:r>
            <a:r>
              <a:rPr lang="en-US" sz="1600" dirty="0" err="1"/>
              <a:t>CyberSensorEffect</a:t>
            </a:r>
            <a:r>
              <a:rPr lang="en-US" sz="1600" b="0" dirty="0" err="1"/>
              <a:t>’s</a:t>
            </a:r>
            <a:r>
              <a:rPr lang="en-US" sz="1600" b="0" dirty="0"/>
              <a:t> </a:t>
            </a:r>
            <a:r>
              <a:rPr lang="en-US" sz="1600" dirty="0" err="1"/>
              <a:t>CyberSensorComponentFactory</a:t>
            </a:r>
            <a:r>
              <a:rPr lang="en-US" sz="1600" b="0" dirty="0"/>
              <a:t> class with the scenario</a:t>
            </a:r>
          </a:p>
          <a:p>
            <a:pPr marL="226473" indent="0">
              <a:lnSpc>
                <a:spcPct val="100000"/>
              </a:lnSpc>
              <a:spcBef>
                <a:spcPts val="400"/>
              </a:spcBef>
              <a:buNone/>
            </a:pPr>
            <a:endParaRPr 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2986357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00124" y="4286252"/>
            <a:ext cx="7610475" cy="514348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Component Exercise 1 — Task 3 Solution</a:t>
            </a:r>
            <a:br>
              <a:rPr lang="en-US" dirty="0"/>
            </a:br>
            <a:r>
              <a:rPr lang="en-US" sz="2200" b="0" dirty="0">
                <a:solidFill>
                  <a:srgbClr val="0000FF"/>
                </a:solidFill>
              </a:rPr>
              <a:t>ComponentPluginRegistration.cpp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057400"/>
            <a:ext cx="8001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RegisterShieldComponent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WsfApplicationExtension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...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ScenarioCreated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2 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Register the scenario extension that allows us to reference the new type lists.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Use the scenario object to register an extension called "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shield_types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",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  of type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ComponentTypesRegistration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().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RegisterExtension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shield_types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ComponentTypesRegistration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&gt;());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1 TASK 3 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Call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CyberSensorEffect's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static method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RegisterComponentFactory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RegisterComponentFactory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8340081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1 – Review 2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CyberSensorEffect.hpp / CyberSensorEffect.cpp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143003"/>
            <a:ext cx="8229600" cy="4525963"/>
          </a:xfrm>
        </p:spPr>
        <p:txBody>
          <a:bodyPr/>
          <a:lstStyle/>
          <a:p>
            <a:r>
              <a:rPr lang="en-US" b="0" dirty="0"/>
              <a:t>Examine the </a:t>
            </a:r>
            <a:r>
              <a:rPr lang="en-US" dirty="0" err="1"/>
              <a:t>CyberSensorEffect</a:t>
            </a:r>
            <a:r>
              <a:rPr lang="en-US" dirty="0"/>
              <a:t> </a:t>
            </a:r>
            <a:r>
              <a:rPr lang="en-US" b="0" dirty="0"/>
              <a:t>class</a:t>
            </a:r>
          </a:p>
          <a:p>
            <a:pPr lvl="1"/>
            <a:r>
              <a:rPr lang="en-US" b="0" dirty="0"/>
              <a:t>Notice the implementation of </a:t>
            </a:r>
            <a:r>
              <a:rPr lang="en-US" dirty="0" err="1"/>
              <a:t>RegisterComponentFactory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22037" y="2121995"/>
                <a:ext cx="8270631" cy="467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//! The EW component that will be attached to all sensor systems.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class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CyberSensorEffect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: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public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WsfSensorComponent</a:t>
                </a:r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public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80000"/>
                  </a:lnSpc>
                </a:pPr>
                <a:endParaRPr lang="en-US" sz="1100" b="1" dirty="0">
                  <a:solidFill>
                    <a:srgbClr val="006600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enum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Type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 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   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  <a:cs typeface="Arial" pitchFamily="34" charset="0"/>
                  </a:rPr>
                  <a:t>cUNDEFINED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   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  <a:cs typeface="Arial" pitchFamily="34" charset="0"/>
                  </a:rPr>
                  <a:t>cTRACK_PULLOFF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   </a:t>
                </a:r>
                <a:r>
                  <a:rPr lang="en-US" sz="1100" b="1" dirty="0" err="1">
                    <a:solidFill>
                      <a:srgbClr val="D20000"/>
                    </a:solidFill>
                    <a:latin typeface="Consolas" panose="020B0609020204030204" pitchFamily="49" charset="0"/>
                    <a:cs typeface="Arial" pitchFamily="34" charset="0"/>
                  </a:rPr>
                  <a:t>cTRACK_DROP</a:t>
                </a:r>
                <a:endParaRPr lang="en-US" sz="1100" b="1" dirty="0">
                  <a:solidFill>
                    <a:srgbClr val="D20000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};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static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void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RegisterComponentFactory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WsfScenario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&amp;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aScenario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static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CyberSensorEffect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*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Find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const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WsfSensor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&amp;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aSensor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static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CyberSensorEffect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*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FindOrCreate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WsfSensor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&amp;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aSensor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CyberSensorEffect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();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CyberSensorEffect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const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CyberSensorEffect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&amp;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aSrc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CyberSensorEffect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&amp;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solidFill>
                      <a:srgbClr val="008080"/>
                    </a:solidFill>
                    <a:latin typeface="Consolas" panose="020B0609020204030204" pitchFamily="49" charset="0"/>
                    <a:cs typeface="Arial" pitchFamily="34" charset="0"/>
                  </a:rPr>
                  <a:t>operator=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const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CyberSensorEffect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&amp;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aSrc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      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~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CyberSensorEffect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()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noexcept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override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=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default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endParaRPr lang="en-US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  <a:cs typeface="Arial" pitchFamily="34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chemeClr val="tx1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b="1" dirty="0">
                  <a:solidFill>
                    <a:srgbClr val="006600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};</a:t>
                </a:r>
              </a:p>
              <a:p>
                <a:pPr>
                  <a:lnSpc>
                    <a:spcPct val="80000"/>
                  </a:lnSpc>
                </a:pPr>
                <a:endParaRPr lang="en-US" sz="1100" b="1" dirty="0">
                  <a:solidFill>
                    <a:srgbClr val="006600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b="1" dirty="0">
                  <a:solidFill>
                    <a:srgbClr val="006600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//! Register the component factory that handles input for this component.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void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CyberSensorEffect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RegisterComponentFactory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WsfScenario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&amp;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aScenario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aScenario</a:t>
                </a:r>
                <a:r>
                  <a:rPr lang="en-US" sz="11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RegisterComponentFactory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ut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make_unique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CyberSensorComponentFactory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&gt;());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}</a:t>
                </a:r>
              </a:p>
              <a:p>
                <a:pPr>
                  <a:lnSpc>
                    <a:spcPct val="80000"/>
                  </a:lnSpc>
                </a:pPr>
                <a:endParaRPr lang="en-US" sz="900" b="1" dirty="0"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37" y="2121995"/>
                <a:ext cx="8270631" cy="4672048"/>
              </a:xfrm>
              <a:prstGeom prst="rect">
                <a:avLst/>
              </a:prstGeom>
              <a:blipFill>
                <a:blip r:embed="rId2"/>
                <a:stretch>
                  <a:fillRect t="-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/>
          <p:nvPr/>
        </p:nvCxnSpPr>
        <p:spPr>
          <a:xfrm>
            <a:off x="422037" y="5668966"/>
            <a:ext cx="7761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994410" y="3857625"/>
            <a:ext cx="5063490" cy="182880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57199" y="5747384"/>
            <a:ext cx="6646985" cy="756285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71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1 – Review 3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CyberSensorEffect.cpp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0015" y="1143003"/>
            <a:ext cx="8881110" cy="4525963"/>
          </a:xfrm>
        </p:spPr>
        <p:txBody>
          <a:bodyPr>
            <a:normAutofit/>
          </a:bodyPr>
          <a:lstStyle/>
          <a:p>
            <a:r>
              <a:rPr lang="en-US" sz="2000" b="0" dirty="0"/>
              <a:t>Examine </a:t>
            </a:r>
            <a:r>
              <a:rPr lang="en-US" sz="2000" dirty="0" err="1"/>
              <a:t>CyberSensorComponentFactory</a:t>
            </a:r>
            <a:r>
              <a:rPr lang="en-US" sz="2000" dirty="0"/>
              <a:t> </a:t>
            </a:r>
            <a:r>
              <a:rPr lang="en-US" sz="2000" b="0" dirty="0"/>
              <a:t>in CyberSensorEffect.cpp</a:t>
            </a:r>
          </a:p>
          <a:p>
            <a:pPr lvl="1"/>
            <a:r>
              <a:rPr lang="en-US" sz="2000" b="0" dirty="0"/>
              <a:t>Notice the implementation of </a:t>
            </a:r>
            <a:r>
              <a:rPr lang="en-US" sz="2000" dirty="0" err="1"/>
              <a:t>ProcessInput</a:t>
            </a:r>
            <a:endParaRPr lang="en-US" sz="2000" b="0" dirty="0"/>
          </a:p>
          <a:p>
            <a:pPr lvl="2"/>
            <a:r>
              <a:rPr lang="en-US" sz="1800" b="0" dirty="0"/>
              <a:t>Handles the </a:t>
            </a:r>
            <a:r>
              <a:rPr lang="en-US" sz="1800" b="0" dirty="0" err="1"/>
              <a:t>cyber_effect</a:t>
            </a:r>
            <a:r>
              <a:rPr lang="en-US" sz="1800" b="0" dirty="0"/>
              <a:t> sensor command and finds the existing </a:t>
            </a:r>
            <a:r>
              <a:rPr lang="en-US" sz="1800" dirty="0" err="1"/>
              <a:t>CyberSensorEffect</a:t>
            </a:r>
            <a:r>
              <a:rPr lang="en-US" sz="1800" b="0" dirty="0"/>
              <a:t> object, or creates a new one if necessary, to implement this component and process its commands</a:t>
            </a:r>
            <a:endParaRPr lang="en-US" sz="1800" dirty="0"/>
          </a:p>
        </p:txBody>
      </p:sp>
      <p:sp>
        <p:nvSpPr>
          <p:cNvPr id="9" name="Rectangle 8"/>
          <p:cNvSpPr/>
          <p:nvPr/>
        </p:nvSpPr>
        <p:spPr>
          <a:xfrm>
            <a:off x="508635" y="4090034"/>
            <a:ext cx="5863590" cy="2293621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0" y="2929415"/>
                <a:ext cx="8270631" cy="3724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class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CyberSensorComponentFactory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public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WsfComponentFactory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WsfSensor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&gt;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{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public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: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bool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ProcessAddOrEditCommand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UtInput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aInput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WsfSensor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aParent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bool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aIsAdding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override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{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   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  <a:cs typeface="Arial" pitchFamily="34" charset="0"/>
                  </a:rPr>
                  <a:t>// No add or edit commands to process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return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false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}</a:t>
                </a:r>
              </a:p>
              <a:p>
                <a:pPr>
                  <a:lnSpc>
                    <a:spcPct val="80000"/>
                  </a:lnSpc>
                </a:pPr>
                <a:endParaRPr lang="en-US" sz="11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bool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ProcessInput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UtInput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aInput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WsfSensor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&amp;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aParent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override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{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std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string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command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aInput</a:t>
                </a:r>
                <a:r>
                  <a:rPr lang="en-US" sz="1100" b="1" dirty="0" err="1">
                    <a:latin typeface="Consolas" panose="020B0609020204030204" pitchFamily="49" charset="0"/>
                    <a:cs typeface="Arial" pitchFamily="34" charset="0"/>
                  </a:rPr>
                  <a:t>.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GetCommand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command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bool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myCommand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=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false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pPr>
                  <a:lnSpc>
                    <a:spcPct val="80000"/>
                  </a:lnSpc>
                </a:pPr>
                <a:endParaRPr lang="en-US" sz="11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if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(</a:t>
                </a:r>
                <a:r>
                  <a:rPr lang="en-US" sz="1100" b="1" dirty="0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command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==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100" b="1" dirty="0" err="1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cyber_effect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  <a:cs typeface="Arial" pitchFamily="34" charset="0"/>
                  </a:rPr>
                  <a:t>"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   {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CyberSensorEffect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*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cbePtr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CyberSensorEffect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::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FindOrCreate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aParent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);</a:t>
                </a:r>
              </a:p>
              <a:p>
                <a:pPr>
                  <a:lnSpc>
                    <a:spcPct val="80000"/>
                  </a:lnSpc>
                </a:pPr>
                <a:endParaRPr lang="en-US" sz="11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pPr>
                  <a:lnSpc>
                    <a:spcPct val="80000"/>
                  </a:lnSpc>
                </a:pPr>
                <a:endParaRPr lang="en-US" sz="11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⋮</m:t>
                    </m:r>
                  </m:oMath>
                </a14:m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      </a:t>
                </a:r>
              </a:p>
              <a:p>
                <a:pPr>
                  <a:lnSpc>
                    <a:spcPct val="80000"/>
                  </a:lnSpc>
                </a:pPr>
                <a:endParaRPr lang="en-US" sz="11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   }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return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  <a:cs typeface="Arial" pitchFamily="34" charset="0"/>
                  </a:rPr>
                  <a:t>myCommand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;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}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};</a:t>
                </a:r>
              </a:p>
              <a:p>
                <a:pPr>
                  <a:lnSpc>
                    <a:spcPct val="80000"/>
                  </a:lnSpc>
                </a:pPr>
                <a:endParaRPr lang="en-US" sz="900" b="1" dirty="0">
                  <a:latin typeface="Consolas" panose="020B0609020204030204" pitchFamily="49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29415"/>
                <a:ext cx="8270631" cy="3724096"/>
              </a:xfrm>
              <a:prstGeom prst="rect">
                <a:avLst/>
              </a:prstGeom>
              <a:blipFill>
                <a:blip r:embed="rId2"/>
                <a:stretch>
                  <a:fillRect t="-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6429377" y="4090034"/>
            <a:ext cx="2691763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This is the component </a:t>
            </a:r>
          </a:p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factory class responsible </a:t>
            </a:r>
          </a:p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for creating a </a:t>
            </a:r>
          </a:p>
          <a:p>
            <a:r>
              <a:rPr lang="en-US" sz="1600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CyberSensorEffect</a:t>
            </a:r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object </a:t>
            </a:r>
          </a:p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when the scenario sees a </a:t>
            </a:r>
          </a:p>
          <a:p>
            <a:r>
              <a:rPr lang="en-US" sz="1600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cyber_effect</a:t>
            </a:r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command in </a:t>
            </a:r>
          </a:p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the scenario input files</a:t>
            </a:r>
          </a:p>
        </p:txBody>
      </p:sp>
    </p:spTree>
    <p:extLst>
      <p:ext uri="{BB962C8B-B14F-4D97-AF65-F5344CB8AC3E}">
        <p14:creationId xmlns:p14="http://schemas.microsoft.com/office/powerpoint/2010/main" val="10342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72029"/>
            <a:ext cx="8610600" cy="5228771"/>
          </a:xfrm>
        </p:spPr>
        <p:txBody>
          <a:bodyPr>
            <a:normAutofit/>
          </a:bodyPr>
          <a:lstStyle/>
          <a:p>
            <a:r>
              <a:rPr lang="en-US" b="0" dirty="0"/>
              <a:t>Scenarios can all be “Extended” as well</a:t>
            </a:r>
          </a:p>
          <a:p>
            <a:pPr lvl="1"/>
            <a:r>
              <a:rPr lang="en-US" dirty="0"/>
              <a:t>Scenario</a:t>
            </a:r>
            <a:r>
              <a:rPr lang="en-US" b="0" dirty="0"/>
              <a:t> Extensions are owned by the </a:t>
            </a:r>
            <a:r>
              <a:rPr lang="en-US" dirty="0"/>
              <a:t>Scenario</a:t>
            </a:r>
          </a:p>
          <a:p>
            <a:pPr lvl="2"/>
            <a:r>
              <a:rPr lang="en-US" sz="1600" b="0" dirty="0"/>
              <a:t>Represent optional types that can be added to a scenario. </a:t>
            </a:r>
          </a:p>
          <a:p>
            <a:pPr lvl="2"/>
            <a:r>
              <a:rPr lang="en-US" sz="1600" b="0" dirty="0"/>
              <a:t>Used if you need new types (components, observers, </a:t>
            </a:r>
            <a:r>
              <a:rPr lang="en-US" sz="1600" b="0" dirty="0" err="1"/>
              <a:t>comms</a:t>
            </a:r>
            <a:r>
              <a:rPr lang="en-US" sz="1600" b="0" dirty="0"/>
              <a:t>)</a:t>
            </a:r>
          </a:p>
          <a:p>
            <a:pPr lvl="2"/>
            <a:r>
              <a:rPr lang="en-US" sz="1600" b="0" dirty="0"/>
              <a:t>An application extension is </a:t>
            </a:r>
            <a:r>
              <a:rPr lang="en-US" sz="1600" b="0" dirty="0">
                <a:solidFill>
                  <a:srgbClr val="C00000"/>
                </a:solidFill>
              </a:rPr>
              <a:t>required</a:t>
            </a:r>
            <a:r>
              <a:rPr lang="en-US" sz="1600" b="0" dirty="0"/>
              <a:t> if you are going to create a scenario extension (or a simulation extension – covered later)</a:t>
            </a:r>
          </a:p>
          <a:p>
            <a:pPr lvl="1"/>
            <a:r>
              <a:rPr lang="en-US" b="0" dirty="0"/>
              <a:t>We also need an scenario extension if</a:t>
            </a:r>
          </a:p>
          <a:p>
            <a:pPr lvl="2"/>
            <a:r>
              <a:rPr lang="en-US" b="0" dirty="0"/>
              <a:t>We are creating global level </a:t>
            </a:r>
            <a:r>
              <a:rPr lang="en-US" b="0" dirty="0" err="1"/>
              <a:t>ProcessInput</a:t>
            </a:r>
            <a:r>
              <a:rPr lang="en-US" b="0" dirty="0"/>
              <a:t> methods (for our types)</a:t>
            </a:r>
          </a:p>
        </p:txBody>
      </p:sp>
    </p:spTree>
    <p:extLst>
      <p:ext uri="{BB962C8B-B14F-4D97-AF65-F5344CB8AC3E}">
        <p14:creationId xmlns:p14="http://schemas.microsoft.com/office/powerpoint/2010/main" val="14665411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29"/>
            <a:ext cx="9144000" cy="5228771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To extend a Scenario, you must create a class that inherits class </a:t>
            </a:r>
            <a:r>
              <a:rPr lang="en-US" dirty="0" err="1"/>
              <a:t>WsfScenarioExtension</a:t>
            </a:r>
            <a:endParaRPr lang="en-US" dirty="0"/>
          </a:p>
          <a:p>
            <a:pPr marL="226473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CC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myScenarioExtension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WsfScenarioExtension</a:t>
            </a:r>
            <a:endParaRPr lang="en-US" dirty="0">
              <a:solidFill>
                <a:srgbClr val="880000"/>
              </a:solidFill>
            </a:endParaRPr>
          </a:p>
          <a:p>
            <a:pPr lvl="1"/>
            <a:r>
              <a:rPr lang="en-US" b="0" dirty="0"/>
              <a:t>You must override: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AddedToScenario</a:t>
            </a:r>
            <a:r>
              <a:rPr lang="en-US" dirty="0"/>
              <a:t>:  </a:t>
            </a:r>
            <a:r>
              <a:rPr lang="en-US" b="0" dirty="0"/>
              <a:t>to receive notification that extension was added to the scenario – often used to register additional component type objects and factories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ProcessInput</a:t>
            </a:r>
            <a:r>
              <a:rPr lang="en-US" dirty="0"/>
              <a:t>:  </a:t>
            </a:r>
            <a:r>
              <a:rPr lang="en-US" b="0" dirty="0"/>
              <a:t>processes any scenario input commands that must be recognized by the extension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FileLoaded</a:t>
            </a:r>
            <a:r>
              <a:rPr lang="en-US" b="0" dirty="0"/>
              <a:t>:  notifies extension that a file has been loaded into the scenario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Complete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 err="1"/>
              <a:t>WsfScenario</a:t>
            </a:r>
            <a:r>
              <a:rPr lang="en-US" b="0" dirty="0"/>
              <a:t>::</a:t>
            </a:r>
            <a:r>
              <a:rPr lang="en-US" dirty="0" err="1"/>
              <a:t>LoadComplete</a:t>
            </a:r>
            <a:r>
              <a:rPr lang="en-US" b="0" dirty="0"/>
              <a:t> – notifies extension that all scenario input has been processed</a:t>
            </a:r>
          </a:p>
          <a:p>
            <a:pPr lvl="2"/>
            <a:r>
              <a:rPr lang="en-US" dirty="0">
                <a:solidFill>
                  <a:srgbClr val="880000"/>
                </a:solidFill>
              </a:rPr>
              <a:t>Complete2</a:t>
            </a:r>
            <a:r>
              <a:rPr lang="en-US" dirty="0"/>
              <a:t>:  </a:t>
            </a:r>
            <a:r>
              <a:rPr lang="en-US" b="0" dirty="0"/>
              <a:t>called after all extensions have had their Complete method invoked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SimulationCreated</a:t>
            </a:r>
            <a:r>
              <a:rPr lang="en-US" dirty="0"/>
              <a:t>:  </a:t>
            </a:r>
            <a:r>
              <a:rPr lang="en-US" b="0" dirty="0"/>
              <a:t>called from </a:t>
            </a:r>
            <a:r>
              <a:rPr lang="en-US" dirty="0" err="1"/>
              <a:t>WsfSimulation</a:t>
            </a:r>
            <a:r>
              <a:rPr lang="en-US" b="0" dirty="0"/>
              <a:t>::</a:t>
            </a:r>
            <a:r>
              <a:rPr lang="en-US" dirty="0"/>
              <a:t>Initialize</a:t>
            </a:r>
            <a:r>
              <a:rPr lang="en-US" b="0" dirty="0"/>
              <a:t> – useful if a scenario extension needs an associated simulation extension – this method can register the simulation extension</a:t>
            </a:r>
          </a:p>
          <a:p>
            <a:pPr lvl="2"/>
            <a:r>
              <a:rPr lang="en-US" dirty="0" err="1">
                <a:solidFill>
                  <a:srgbClr val="880000"/>
                </a:solidFill>
              </a:rPr>
              <a:t>AlwaysCreate</a:t>
            </a:r>
            <a:r>
              <a:rPr lang="en-US" dirty="0"/>
              <a:t>:  </a:t>
            </a:r>
            <a:r>
              <a:rPr lang="en-US" b="0" dirty="0"/>
              <a:t>determines if the extension is optional or required</a:t>
            </a:r>
            <a:endParaRPr lang="en-US" b="0" dirty="0">
              <a:solidFill>
                <a:srgbClr val="880000"/>
              </a:solidFill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223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Extensions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72031"/>
            <a:ext cx="9144000" cy="2435564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To extend a Scenario, you must create a class that inherits class </a:t>
            </a:r>
            <a:r>
              <a:rPr lang="en-US" dirty="0" err="1"/>
              <a:t>WsfScenarioExtension</a:t>
            </a:r>
            <a:endParaRPr lang="en-US" dirty="0"/>
          </a:p>
          <a:p>
            <a:pPr marL="226473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rgbClr val="0000CC"/>
                </a:solidFill>
              </a:rPr>
              <a:t>class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ComponentTypesRegistration</a:t>
            </a:r>
            <a:r>
              <a:rPr lang="en-US" dirty="0"/>
              <a:t>: </a:t>
            </a:r>
            <a:r>
              <a:rPr lang="en-US" dirty="0">
                <a:solidFill>
                  <a:srgbClr val="0000CC"/>
                </a:solidFill>
              </a:rPr>
              <a:t>public</a:t>
            </a:r>
            <a:r>
              <a:rPr lang="en-US" dirty="0"/>
              <a:t> </a:t>
            </a:r>
            <a:r>
              <a:rPr lang="en-US" dirty="0" err="1">
                <a:solidFill>
                  <a:srgbClr val="880000"/>
                </a:solidFill>
              </a:rPr>
              <a:t>WsfScenarioExtension</a:t>
            </a:r>
            <a:endParaRPr lang="en-US" dirty="0">
              <a:solidFill>
                <a:srgbClr val="880000"/>
              </a:solidFill>
            </a:endParaRPr>
          </a:p>
          <a:p>
            <a:pPr lvl="1"/>
            <a:r>
              <a:rPr lang="en-US" b="0" dirty="0"/>
              <a:t>You must override:</a:t>
            </a:r>
          </a:p>
          <a:p>
            <a:pPr lvl="2"/>
            <a:r>
              <a:rPr lang="en-US" dirty="0" err="1">
                <a:solidFill>
                  <a:srgbClr val="FF0000"/>
                </a:solidFill>
              </a:rPr>
              <a:t>AddedToScenario</a:t>
            </a:r>
            <a:r>
              <a:rPr lang="en-US" dirty="0"/>
              <a:t>:  </a:t>
            </a:r>
            <a:r>
              <a:rPr lang="en-US" b="0" dirty="0">
                <a:solidFill>
                  <a:srgbClr val="660066"/>
                </a:solidFill>
              </a:rPr>
              <a:t>to receive notification that extension was added to the scenario – often used to register additional component type objects and factories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65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229600" cy="373380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Understand how to Create New Components and Component Extensions</a:t>
            </a:r>
          </a:p>
          <a:p>
            <a:r>
              <a:rPr lang="en-US" b="0" dirty="0"/>
              <a:t>Understand Options for Creating Component Factories and Injecting them with the Component’s Input Processing</a:t>
            </a:r>
          </a:p>
          <a:p>
            <a:r>
              <a:rPr lang="en-US" b="0" dirty="0"/>
              <a:t>Understand how to Inject Components Without using Input</a:t>
            </a:r>
          </a:p>
          <a:p>
            <a:r>
              <a:rPr lang="en-US" b="0" dirty="0"/>
              <a:t>Understand how  to Extend Existing Script Classes to Include new Methods, without Modifying Core Code</a:t>
            </a:r>
          </a:p>
          <a:p>
            <a:r>
              <a:rPr lang="en-US" b="0" dirty="0"/>
              <a:t>Reinforce your skills with creating an application extension and a plugin</a:t>
            </a:r>
          </a:p>
          <a:p>
            <a:r>
              <a:rPr lang="en-US" b="0" dirty="0"/>
              <a:t>Understand how to create a new scenario extension</a:t>
            </a:r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78969" y="5029200"/>
            <a:ext cx="861762" cy="12128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329729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121568" y="3171825"/>
            <a:ext cx="7179469" cy="2393156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1 – Review 4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ComponentTypesRegistration.hpp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16114" y="1143002"/>
            <a:ext cx="9024257" cy="1236273"/>
          </a:xfrm>
        </p:spPr>
        <p:txBody>
          <a:bodyPr>
            <a:normAutofit fontScale="77500" lnSpcReduction="20000"/>
          </a:bodyPr>
          <a:lstStyle/>
          <a:p>
            <a:r>
              <a:rPr lang="en-US" b="0" dirty="0"/>
              <a:t>In file </a:t>
            </a:r>
            <a:r>
              <a:rPr lang="en-US" dirty="0"/>
              <a:t>ComponentTypesRegistration.hpp</a:t>
            </a:r>
            <a:r>
              <a:rPr lang="en-US" b="0" dirty="0"/>
              <a:t>, inspect the registration of the new component types with the scenario</a:t>
            </a:r>
          </a:p>
          <a:p>
            <a:pPr lvl="1"/>
            <a:r>
              <a:rPr lang="en-US" dirty="0" err="1"/>
              <a:t>AddedToScenario</a:t>
            </a:r>
            <a:r>
              <a:rPr lang="en-US" b="0" dirty="0"/>
              <a:t> is responsible for adding the new </a:t>
            </a:r>
            <a:r>
              <a:rPr lang="en-US" dirty="0" err="1"/>
              <a:t>ShieldTypes</a:t>
            </a:r>
            <a:r>
              <a:rPr lang="en-US" b="0" dirty="0"/>
              <a:t> component type and the new </a:t>
            </a:r>
            <a:r>
              <a:rPr lang="en-US" dirty="0" err="1"/>
              <a:t>LatinumComponent</a:t>
            </a:r>
            <a:r>
              <a:rPr lang="en-US" b="0" dirty="0"/>
              <a:t> component type to the scenario</a:t>
            </a:r>
          </a:p>
          <a:p>
            <a:endParaRPr lang="en-US" b="0" dirty="0"/>
          </a:p>
        </p:txBody>
      </p:sp>
      <p:sp>
        <p:nvSpPr>
          <p:cNvPr id="5" name="Rectangle 4"/>
          <p:cNvSpPr/>
          <p:nvPr/>
        </p:nvSpPr>
        <p:spPr>
          <a:xfrm>
            <a:off x="624118" y="2379276"/>
            <a:ext cx="8360225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ComponentTypesRegistration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public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WsfScenarioExtension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ComponentTypesRegistration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default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endParaRPr lang="en-US" sz="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void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AddedToScenario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override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Register our custom type lists with the scenario.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Shields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mShieldTypesIndex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GetScenario</a:t>
            </a:r>
            <a:r>
              <a:rPr lang="en-US" sz="1100" b="1" dirty="0"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GetTypeLists</a:t>
            </a:r>
            <a:r>
              <a:rPr lang="en-US" sz="1100" b="1" dirty="0">
                <a:latin typeface="Consolas" panose="020B0609020204030204" pitchFamily="49" charset="0"/>
              </a:rPr>
              <a:t>().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auto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mShieldTypesPtr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=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ShieldTypes</a:t>
            </a:r>
            <a:r>
              <a:rPr lang="en-US" sz="1100" b="1" dirty="0"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GetScenario</a:t>
            </a:r>
            <a:r>
              <a:rPr lang="en-US" sz="1100" b="1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GetScenario</a:t>
            </a:r>
            <a:r>
              <a:rPr lang="en-US" sz="1100" b="1" dirty="0"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AddTypeList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move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mShieldTypesPtr</a:t>
            </a:r>
            <a:r>
              <a:rPr lang="en-US" sz="1100" b="1" dirty="0">
                <a:latin typeface="Consolas" panose="020B0609020204030204" pitchFamily="49" charset="0"/>
              </a:rPr>
              <a:t>));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Latinum</a:t>
            </a:r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Note we do not need to access the type list for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latinum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as we are only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   // using it to process input and add instances to the platform.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GetScenario</a:t>
            </a:r>
            <a:r>
              <a:rPr lang="en-US" sz="1100" b="1" dirty="0"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AddTypeList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LatinumTypes</a:t>
            </a:r>
            <a:r>
              <a:rPr lang="en-US" sz="1100" b="1" dirty="0"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GetScenario</a:t>
            </a:r>
            <a:r>
              <a:rPr lang="en-US" sz="1100" b="1" dirty="0">
                <a:latin typeface="Consolas" panose="020B0609020204030204" pitchFamily="49" charset="0"/>
              </a:rPr>
              <a:t>()));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endParaRPr lang="en-US" sz="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ShieldTypes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GetShieldTypes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 sz="1100" b="1" dirty="0">
                <a:latin typeface="Consolas" panose="020B0609020204030204" pitchFamily="49" charset="0"/>
              </a:rPr>
              <a:t>*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ShieldTypes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en-US" sz="1100" b="1" dirty="0">
                <a:latin typeface="Consolas" panose="020B0609020204030204" pitchFamily="49" charset="0"/>
              </a:rPr>
              <a:t>&gt;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GetScenario</a:t>
            </a:r>
            <a:r>
              <a:rPr lang="en-US" sz="1100" b="1" dirty="0"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GetTypeLists</a:t>
            </a:r>
            <a:r>
              <a:rPr lang="en-US" sz="1100" b="1" dirty="0">
                <a:latin typeface="Consolas" panose="020B0609020204030204" pitchFamily="49" charset="0"/>
              </a:rPr>
              <a:t>().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at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mShieldTypesIndex</a:t>
            </a:r>
            <a:r>
              <a:rPr lang="en-US" sz="1100" b="1" dirty="0">
                <a:latin typeface="Consolas" panose="020B0609020204030204" pitchFamily="49" charset="0"/>
              </a:rPr>
              <a:t>)); }</a:t>
            </a:r>
          </a:p>
          <a:p>
            <a:endParaRPr lang="en-US" sz="6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private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mShieldTypesIndex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56513" y="2286002"/>
            <a:ext cx="3287487" cy="1354217"/>
          </a:xfrm>
          <a:prstGeom prst="rect">
            <a:avLst/>
          </a:prstGeom>
          <a:solidFill>
            <a:schemeClr val="bg1"/>
          </a:solidFill>
          <a:ln>
            <a:solidFill>
              <a:srgbClr val="0000CC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itchFamily="34" charset="0"/>
                <a:cs typeface="Arial" pitchFamily="34" charset="0"/>
              </a:rPr>
              <a:t>AddedToScenario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is called by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the scenario’s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Method, which was called by the </a:t>
            </a:r>
          </a:p>
          <a:p>
            <a:r>
              <a:rPr lang="en-US" sz="1600" dirty="0">
                <a:latin typeface="Arial" pitchFamily="34" charset="0"/>
                <a:cs typeface="Arial" pitchFamily="34" charset="0"/>
              </a:rPr>
              <a:t>application extension’s </a:t>
            </a:r>
          </a:p>
          <a:p>
            <a:r>
              <a:rPr lang="en-US" sz="1600" b="1" dirty="0" err="1">
                <a:latin typeface="Arial" pitchFamily="34" charset="0"/>
                <a:cs typeface="Arial" pitchFamily="34" charset="0"/>
              </a:rPr>
              <a:t>ScenarioCreated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78262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1 – Review 5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ShieldTypes.hpp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7295"/>
            <a:ext cx="8423910" cy="1697355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Examine the </a:t>
            </a:r>
            <a:r>
              <a:rPr lang="en-US" dirty="0" err="1"/>
              <a:t>ShieldTypes</a:t>
            </a:r>
            <a:r>
              <a:rPr lang="en-US" dirty="0"/>
              <a:t> </a:t>
            </a:r>
            <a:r>
              <a:rPr lang="en-US" b="0" dirty="0"/>
              <a:t>class constructor</a:t>
            </a:r>
          </a:p>
          <a:p>
            <a:pPr lvl="1"/>
            <a:r>
              <a:rPr lang="en-US" b="0" dirty="0"/>
              <a:t>Notice that it registers the </a:t>
            </a:r>
            <a:r>
              <a:rPr lang="en-US" dirty="0" err="1"/>
              <a:t>ShieldComponentFactory</a:t>
            </a:r>
            <a:r>
              <a:rPr lang="en-US" b="0" dirty="0"/>
              <a:t> (defined in ShieldTypes.cpp) with the scenario</a:t>
            </a:r>
          </a:p>
          <a:p>
            <a:pPr lvl="1"/>
            <a:r>
              <a:rPr lang="en-US" b="0" dirty="0"/>
              <a:t>Notice that it adds the WSF_SHIELDS as a command that can be created in the scenario, and registers the </a:t>
            </a:r>
            <a:r>
              <a:rPr lang="en-US" b="0" dirty="0" err="1"/>
              <a:t>SheildComponent</a:t>
            </a:r>
            <a:r>
              <a:rPr lang="en-US" b="0" dirty="0"/>
              <a:t> class for that type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118" y="3007926"/>
            <a:ext cx="8519882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ShieldTypes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public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WsfObjectTypeList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1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static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ShieldTypes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static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ShieldTypes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Get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explicit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ShieldTypes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ShieldTypes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ShieldTypes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WsfObjectTypeList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100" b="1" dirty="0"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cREDEFINITION_ALLOWED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"shields"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RegisterComponentFactory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ShieldComponentFactory</a:t>
            </a:r>
            <a:r>
              <a:rPr lang="en-US" sz="1100" b="1" dirty="0">
                <a:latin typeface="Consolas" panose="020B0609020204030204" pitchFamily="49" charset="0"/>
              </a:rPr>
              <a:t>&gt;());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// Allows for definition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// inside platform, </a:t>
            </a:r>
            <a:r>
              <a:rPr lang="en-US" sz="11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platform_type</a:t>
            </a:r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 blocks.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Add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"WSF_SHIELDS"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100" b="1" dirty="0"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latin typeface="Consolas" panose="020B0609020204030204" pitchFamily="49" charset="0"/>
              </a:rPr>
              <a:t>));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// Dummy type "WSF_SHIELDS"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// explicitly referenced in the input.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6342" y="4834576"/>
            <a:ext cx="7761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8814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1 – Review 6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LatinumTypes.hpp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8720"/>
            <a:ext cx="8229600" cy="93154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Examine the </a:t>
            </a:r>
            <a:r>
              <a:rPr lang="en-US" dirty="0" err="1"/>
              <a:t>LatinumTypes</a:t>
            </a:r>
            <a:r>
              <a:rPr lang="en-US" dirty="0"/>
              <a:t> </a:t>
            </a:r>
            <a:r>
              <a:rPr lang="en-US" b="0" dirty="0"/>
              <a:t>class constructor</a:t>
            </a:r>
          </a:p>
          <a:p>
            <a:pPr lvl="1"/>
            <a:r>
              <a:rPr lang="en-US" b="0" dirty="0"/>
              <a:t>Notice that it registers the </a:t>
            </a:r>
            <a:r>
              <a:rPr lang="en-US" dirty="0" err="1"/>
              <a:t>LatinumComponentFactory</a:t>
            </a:r>
            <a:r>
              <a:rPr lang="en-US" b="0" dirty="0"/>
              <a:t> (defined in LatinumComponent.cpp) with the scenario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4118" y="3105081"/>
            <a:ext cx="8519882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LatinumTypes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public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WsfObjectTypeList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public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explicit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LatinumTypes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LatinumTypes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LatinumTypes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WsfScenario</a:t>
            </a:r>
            <a:r>
              <a:rPr lang="en-US" sz="1100" b="1" dirty="0">
                <a:latin typeface="Consolas" panose="020B0609020204030204" pitchFamily="49" charset="0"/>
              </a:rPr>
              <a:t>&amp;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WsfObjectTypeList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cREDEFINITION_ALLOWED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latinum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SetSingularBaseType</a:t>
            </a:r>
            <a:r>
              <a:rPr lang="en-US" sz="1100" b="1" dirty="0">
                <a:latin typeface="Consolas" panose="020B0609020204030204" pitchFamily="49" charset="0"/>
              </a:rPr>
              <a:t>();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aScenario</a:t>
            </a:r>
            <a:r>
              <a:rPr lang="en-US" sz="1100" b="1" dirty="0" err="1"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RegisterComponentFactory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make_unique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LatinumComponentFactory</a:t>
            </a:r>
            <a:r>
              <a:rPr lang="en-US" sz="1100" b="1" dirty="0">
                <a:latin typeface="Consolas" panose="020B0609020204030204" pitchFamily="49" charset="0"/>
              </a:rPr>
              <a:t>&gt;());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// Allows for definition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// inside platform, </a:t>
            </a:r>
            <a:r>
              <a:rPr lang="en-US" sz="1100" b="1" dirty="0" err="1">
                <a:solidFill>
                  <a:srgbClr val="006600"/>
                </a:solidFill>
                <a:latin typeface="Consolas" panose="020B0609020204030204" pitchFamily="49" charset="0"/>
              </a:rPr>
              <a:t>platform_type</a:t>
            </a:r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</a:rPr>
              <a:t> blocks.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6342" y="4257361"/>
            <a:ext cx="7761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412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>
              <a:solidFill>
                <a:srgbClr val="0000CC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8"/>
            <a:ext cx="0" cy="455279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00161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278794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8496369" y="3137442"/>
            <a:ext cx="266631" cy="0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2858153" y="3276600"/>
            <a:ext cx="5904847" cy="0"/>
          </a:xfrm>
          <a:prstGeom prst="line">
            <a:avLst/>
          </a:prstGeom>
          <a:ln>
            <a:solidFill>
              <a:srgbClr val="0000CC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>
            <a:spLocks/>
          </p:cNvSpPr>
          <p:nvPr/>
        </p:nvSpPr>
        <p:spPr>
          <a:xfrm>
            <a:off x="923120" y="3200400"/>
            <a:ext cx="1975104" cy="176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b="1" dirty="0">
                <a:solidFill>
                  <a:schemeClr val="tx1"/>
                </a:solidFill>
              </a:rPr>
              <a:t> </a:t>
            </a:r>
            <a:r>
              <a:rPr lang="en-US" sz="700" b="1" dirty="0" err="1">
                <a:solidFill>
                  <a:srgbClr val="7030A0"/>
                </a:solidFill>
              </a:rPr>
              <a:t>ComponentPluginRegistration.cpp:WsfPluginSetup</a:t>
            </a:r>
            <a:r>
              <a:rPr lang="en-US" sz="700" b="1" dirty="0">
                <a:solidFill>
                  <a:srgbClr val="7030A0"/>
                </a:solidFill>
              </a:rPr>
              <a:t>()</a:t>
            </a:r>
            <a:r>
              <a:rPr lang="en-US" sz="700" b="1" dirty="0">
                <a:solidFill>
                  <a:schemeClr val="tx1"/>
                </a:solidFill>
              </a:rPr>
              <a:t> 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8763000" y="3137442"/>
            <a:ext cx="0" cy="139158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1860237" y="3645941"/>
            <a:ext cx="6630907" cy="650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841224" y="3437293"/>
            <a:ext cx="510267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register_shield_component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”,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make_unique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RegisterShieldComponent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&gt;())</a:t>
            </a:r>
          </a:p>
        </p:txBody>
      </p:sp>
      <p:cxnSp>
        <p:nvCxnSpPr>
          <p:cNvPr id="36" name="Straight Connector 35"/>
          <p:cNvCxnSpPr>
            <a:stCxn id="23" idx="2"/>
          </p:cNvCxnSpPr>
          <p:nvPr/>
        </p:nvCxnSpPr>
        <p:spPr>
          <a:xfrm>
            <a:off x="1865462" y="3376520"/>
            <a:ext cx="0" cy="272975"/>
          </a:xfrm>
          <a:prstGeom prst="line">
            <a:avLst/>
          </a:prstGeom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474195" y="3088814"/>
            <a:ext cx="1082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WsfPluginSetup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96527" y="3921825"/>
            <a:ext cx="8615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US" sz="2000" dirty="0"/>
              <a:t>The</a:t>
            </a:r>
            <a:r>
              <a:rPr lang="en-US" sz="2000" b="1" dirty="0"/>
              <a:t> </a:t>
            </a:r>
            <a:r>
              <a:rPr lang="en-US" sz="2000" b="1" dirty="0" err="1"/>
              <a:t>WsfStandardApplication</a:t>
            </a:r>
            <a:r>
              <a:rPr lang="en-US" sz="2000" dirty="0"/>
              <a:t> constructor utilizes the plugin manager to find and load </a:t>
            </a:r>
            <a:r>
              <a:rPr lang="en-US" sz="2000" b="1" dirty="0"/>
              <a:t>all</a:t>
            </a:r>
            <a:r>
              <a:rPr lang="en-US" sz="2000" dirty="0"/>
              <a:t> plugins </a:t>
            </a:r>
            <a:r>
              <a:rPr lang="en-US" sz="2400" dirty="0"/>
              <a:t>(</a:t>
            </a:r>
            <a:r>
              <a:rPr lang="en-US" dirty="0"/>
              <a:t>including those in the training folders -- because of the </a:t>
            </a:r>
            <a:r>
              <a:rPr lang="en-US" dirty="0" err="1"/>
              <a:t>cmake</a:t>
            </a:r>
            <a:r>
              <a:rPr lang="en-US" dirty="0"/>
              <a:t> option WSF_ADD_EXTENSION_PATH</a:t>
            </a:r>
            <a:r>
              <a:rPr lang="en-US" sz="2000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17502" y="4869195"/>
            <a:ext cx="8358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plugin found, executes </a:t>
            </a:r>
            <a:r>
              <a:rPr lang="en-US" b="1" dirty="0" err="1"/>
              <a:t>WsfPluginSetup</a:t>
            </a:r>
            <a:r>
              <a:rPr lang="en-US" dirty="0"/>
              <a:t> (note: this causes our </a:t>
            </a:r>
            <a:r>
              <a:rPr lang="en-US" dirty="0" smtClean="0"/>
              <a:t>component </a:t>
            </a:r>
            <a:r>
              <a:rPr lang="en-US" dirty="0"/>
              <a:t>exercise plugin’s </a:t>
            </a:r>
            <a:r>
              <a:rPr lang="en-US" b="1" dirty="0" err="1"/>
              <a:t>WsfPluginSetup</a:t>
            </a:r>
            <a:r>
              <a:rPr lang="en-US" dirty="0"/>
              <a:t> function to execute)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3879" y="5456103"/>
            <a:ext cx="853490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causes our component exercise’s </a:t>
            </a:r>
            <a:r>
              <a:rPr lang="en-US" sz="1600" b="1" dirty="0" err="1"/>
              <a:t>RegisterShieldComponent</a:t>
            </a:r>
            <a:r>
              <a:rPr lang="en-US" sz="1600" dirty="0"/>
              <a:t> application extension to be </a:t>
            </a:r>
            <a:r>
              <a:rPr lang="en-US" sz="1600" u="sng" dirty="0"/>
              <a:t>created</a:t>
            </a:r>
            <a:r>
              <a:rPr lang="en-US" sz="1600" dirty="0"/>
              <a:t> and </a:t>
            </a:r>
            <a:r>
              <a:rPr lang="en-US" sz="1600" u="sng" dirty="0"/>
              <a:t>registered</a:t>
            </a:r>
            <a:r>
              <a:rPr lang="en-US" sz="1600" dirty="0"/>
              <a:t> with </a:t>
            </a:r>
            <a:r>
              <a:rPr lang="en-US" sz="1600" b="1" dirty="0">
                <a:solidFill>
                  <a:srgbClr val="0000CC"/>
                </a:solidFill>
              </a:rPr>
              <a:t>app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312528" y="1537265"/>
            <a:ext cx="2368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First,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mission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creates a </a:t>
            </a:r>
            <a:r>
              <a:rPr lang="en-US" sz="16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16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named </a:t>
            </a: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app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26274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4262749" y="3830681"/>
            <a:ext cx="4230980" cy="1332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221061" y="3634119"/>
            <a:ext cx="12939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AddedToApplication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3879" y="5970240"/>
            <a:ext cx="8534902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30238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RegisterExtension</a:t>
            </a:r>
            <a:r>
              <a:rPr lang="en-US" sz="1600" dirty="0"/>
              <a:t> then invokes the </a:t>
            </a:r>
            <a:r>
              <a:rPr lang="en-US" sz="1600" b="1" dirty="0" err="1"/>
              <a:t>WsfApplicationExtension</a:t>
            </a:r>
            <a:r>
              <a:rPr lang="en-US" sz="1600" dirty="0"/>
              <a:t>::</a:t>
            </a:r>
            <a:r>
              <a:rPr lang="en-US" sz="1600" b="1" dirty="0" err="1"/>
              <a:t>AddedToApplication</a:t>
            </a:r>
            <a:r>
              <a:rPr lang="en-US" sz="1600" dirty="0"/>
              <a:t>() which is overridden by </a:t>
            </a:r>
            <a:r>
              <a:rPr lang="en-US" sz="1600" b="1" dirty="0" err="1"/>
              <a:t>RegisterShieldComponent</a:t>
            </a:r>
            <a:r>
              <a:rPr lang="en-US" sz="1600" dirty="0"/>
              <a:t>::</a:t>
            </a:r>
            <a:r>
              <a:rPr lang="en-US" sz="1600" b="1" dirty="0" err="1"/>
              <a:t>AddedToApplication</a:t>
            </a:r>
            <a:r>
              <a:rPr lang="en-US" sz="1600" dirty="0"/>
              <a:t>()</a:t>
            </a:r>
            <a:endParaRPr lang="en-US" sz="1600" dirty="0">
              <a:solidFill>
                <a:srgbClr val="0000CC"/>
              </a:solidFill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00"/>
                </a:solidFill>
              </a:rPr>
              <a:t>unique_ptr</a:t>
            </a:r>
            <a:r>
              <a:rPr lang="en-US" sz="700" dirty="0">
                <a:solidFill>
                  <a:srgbClr val="FF0000"/>
                </a:solidFill>
              </a:rPr>
              <a:t>&lt;</a:t>
            </a:r>
            <a:r>
              <a:rPr lang="en-US" sz="700" dirty="0" err="1">
                <a:solidFill>
                  <a:srgbClr val="FF0000"/>
                </a:solidFill>
              </a:rPr>
              <a:t>RegisterShieldComponent</a:t>
            </a:r>
            <a:r>
              <a:rPr lang="en-US" sz="700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3000" y="6503576"/>
            <a:ext cx="7115175" cy="3544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028700" y="6486432"/>
            <a:ext cx="798349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b="1" dirty="0" err="1">
                <a:cs typeface="Arial" pitchFamily="34" charset="0"/>
              </a:rPr>
              <a:t>AddedToApplication</a:t>
            </a:r>
            <a:r>
              <a:rPr lang="en-US" sz="1300" dirty="0">
                <a:cs typeface="Arial" pitchFamily="34" charset="0"/>
              </a:rPr>
              <a:t> registers the script types &amp; methods for </a:t>
            </a:r>
            <a:r>
              <a:rPr lang="en-US" sz="1300" b="1" dirty="0" err="1">
                <a:cs typeface="Arial" pitchFamily="34" charset="0"/>
              </a:rPr>
              <a:t>ShieldComponent</a:t>
            </a:r>
            <a:r>
              <a:rPr lang="en-US" sz="1300" dirty="0">
                <a:cs typeface="Arial" pitchFamily="34" charset="0"/>
              </a:rPr>
              <a:t> and </a:t>
            </a:r>
            <a:r>
              <a:rPr lang="en-US" sz="1300" b="1" dirty="0" err="1">
                <a:cs typeface="Arial" pitchFamily="34" charset="0"/>
              </a:rPr>
              <a:t>LatinumComponent</a:t>
            </a:r>
            <a:endParaRPr lang="en-US" sz="13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243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5" grpId="0" animBg="1"/>
      <p:bldP spid="13" grpId="0"/>
      <p:bldP spid="23" grpId="0" animBg="1"/>
      <p:bldP spid="30" grpId="0"/>
      <p:bldP spid="43" grpId="0"/>
      <p:bldP spid="24" grpId="0" animBg="1"/>
      <p:bldP spid="7" grpId="0"/>
      <p:bldP spid="10" grpId="0"/>
      <p:bldP spid="31" grpId="0"/>
      <p:bldP spid="11" grpId="0"/>
      <p:bldP spid="38" grpId="0"/>
      <p:bldP spid="39" grpId="0"/>
      <p:bldP spid="47" grpId="0" animBg="1"/>
      <p:bldP spid="5" grpId="0" animBg="1"/>
      <p:bldP spid="4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4231782"/>
            <a:ext cx="8876871" cy="840908"/>
          </a:xfrm>
        </p:spPr>
        <p:txBody>
          <a:bodyPr>
            <a:normAutofit/>
          </a:bodyPr>
          <a:lstStyle/>
          <a:p>
            <a:pPr marL="225425" indent="0">
              <a:buNone/>
            </a:pPr>
            <a:r>
              <a:rPr lang="en-US" sz="2000" dirty="0"/>
              <a:t>Mission</a:t>
            </a:r>
            <a:r>
              <a:rPr lang="en-US" sz="2000" b="0" dirty="0"/>
              <a:t> then registers all of the necessary </a:t>
            </a:r>
            <a:r>
              <a:rPr lang="en-US" sz="2000" b="0" i="1" dirty="0"/>
              <a:t>predefined</a:t>
            </a:r>
            <a:r>
              <a:rPr lang="en-US" sz="2000" b="0" dirty="0"/>
              <a:t> extensions with </a:t>
            </a:r>
            <a:r>
              <a:rPr lang="en-US" sz="2000" b="0" dirty="0">
                <a:solidFill>
                  <a:srgbClr val="0000CC"/>
                </a:solidFill>
              </a:rPr>
              <a:t>app</a:t>
            </a:r>
            <a:endParaRPr lang="en-US" sz="2000" dirty="0">
              <a:solidFill>
                <a:srgbClr val="0000CC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81000" y="300161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81002" y="318714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1103" y="298010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81002" y="3597967"/>
            <a:ext cx="81153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91103" y="3390921"/>
            <a:ext cx="13131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0172" y="3133273"/>
                <a:ext cx="2904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⋮</m:t>
                      </m:r>
                    </m:oMath>
                  </m:oMathPara>
                </a14:m>
                <a:endParaRPr lang="en-US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2" y="3133273"/>
                <a:ext cx="290464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Down Arrow 2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22" name="Rectangle 21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87948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4289732"/>
            <a:ext cx="9138194" cy="2226190"/>
          </a:xfrm>
        </p:spPr>
        <p:txBody>
          <a:bodyPr rIns="91440">
            <a:normAutofit fontScale="85000" lnSpcReduction="1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then creates the scenario and invokes the </a:t>
            </a:r>
            <a:r>
              <a:rPr lang="en-US" b="0" dirty="0" err="1"/>
              <a:t>WsfScenario</a:t>
            </a:r>
            <a:r>
              <a:rPr lang="en-US" b="0" dirty="0"/>
              <a:t>    constructor:   </a:t>
            </a:r>
            <a:r>
              <a:rPr lang="en-US" sz="1900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WsfScenario</a:t>
            </a:r>
            <a:r>
              <a:rPr lang="en-US" sz="1900" b="0" dirty="0">
                <a:solidFill>
                  <a:srgbClr val="7030A0"/>
                </a:solidFill>
                <a:latin typeface="Consolas" panose="020B0609020204030204" pitchFamily="49" charset="0"/>
              </a:rPr>
              <a:t> scenario(app);</a:t>
            </a:r>
            <a:endParaRPr lang="en-US" b="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98503" lvl="1" indent="-228600"/>
            <a:r>
              <a:rPr lang="en-US" b="0" dirty="0"/>
              <a:t>This constructor invokes the </a:t>
            </a:r>
            <a:r>
              <a:rPr lang="en-US" dirty="0" err="1"/>
              <a:t>WsfApplication</a:t>
            </a:r>
            <a:r>
              <a:rPr lang="en-US" b="0" dirty="0"/>
              <a:t>::</a:t>
            </a:r>
            <a:r>
              <a:rPr lang="en-US" dirty="0" err="1"/>
              <a:t>ScenarioCreated</a:t>
            </a:r>
            <a:r>
              <a:rPr lang="en-US" b="0" dirty="0"/>
              <a:t> method </a:t>
            </a:r>
          </a:p>
          <a:p>
            <a:pPr marL="498503" lvl="1" indent="-228600"/>
            <a:r>
              <a:rPr lang="en-US" b="0" dirty="0"/>
              <a:t>This, in turn, invokes </a:t>
            </a:r>
            <a:r>
              <a:rPr lang="en-US" dirty="0" err="1"/>
              <a:t>ScenarioCreated</a:t>
            </a:r>
            <a:r>
              <a:rPr lang="en-US" b="0" dirty="0"/>
              <a:t> for all registered application extensions (including </a:t>
            </a:r>
            <a:r>
              <a:rPr lang="en-US" dirty="0" err="1"/>
              <a:t>RegisterShieldComponent</a:t>
            </a:r>
            <a:r>
              <a:rPr lang="en-US" b="0" dirty="0"/>
              <a:t>::</a:t>
            </a:r>
            <a:r>
              <a:rPr lang="en-US" dirty="0" err="1"/>
              <a:t>ScenarioCreated</a:t>
            </a:r>
            <a:r>
              <a:rPr lang="en-US" b="0" dirty="0"/>
              <a:t>)</a:t>
            </a:r>
          </a:p>
          <a:p>
            <a:pPr marL="1031875" lvl="2" indent="-228600"/>
            <a:r>
              <a:rPr lang="en-US" b="0" dirty="0"/>
              <a:t>This, in turn, creates the </a:t>
            </a:r>
            <a:r>
              <a:rPr lang="en-US" dirty="0" err="1"/>
              <a:t>ComponentTypesRegistration</a:t>
            </a:r>
            <a:r>
              <a:rPr lang="en-US" b="0" dirty="0"/>
              <a:t>, and registers it with </a:t>
            </a:r>
            <a:r>
              <a:rPr lang="en-US" dirty="0">
                <a:solidFill>
                  <a:srgbClr val="0000CC"/>
                </a:solidFill>
              </a:rPr>
              <a:t>scenario</a:t>
            </a:r>
          </a:p>
          <a:p>
            <a:pPr marL="1314450" lvl="3" indent="-230188"/>
            <a:r>
              <a:rPr lang="en-US" sz="1600" dirty="0" err="1"/>
              <a:t>RegisterExtension</a:t>
            </a:r>
            <a:r>
              <a:rPr lang="en-US" sz="1600" b="0" dirty="0"/>
              <a:t> then invokes </a:t>
            </a:r>
            <a:r>
              <a:rPr lang="en-US" sz="1600" dirty="0" err="1"/>
              <a:t>ComponentTypesRegistration</a:t>
            </a:r>
            <a:r>
              <a:rPr lang="en-US" sz="1600" b="0" dirty="0"/>
              <a:t>::</a:t>
            </a:r>
            <a:r>
              <a:rPr lang="en-US" sz="1600" dirty="0" err="1"/>
              <a:t>AddedToScenario</a:t>
            </a:r>
            <a:endParaRPr lang="en-US" sz="1600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527" y="2991862"/>
            <a:ext cx="5252182" cy="3946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18261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9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48709" y="3200659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94288" y="2995512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ScenarioCreated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284575" y="3587118"/>
            <a:ext cx="4211794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5578" y="3389118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ScenarioCreated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4630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00"/>
                </a:solidFill>
              </a:rPr>
              <a:t>unique_ptr</a:t>
            </a:r>
            <a:r>
              <a:rPr lang="en-US" sz="700" b="1" dirty="0">
                <a:solidFill>
                  <a:srgbClr val="FF0000"/>
                </a:solidFill>
              </a:rPr>
              <a:t>&lt;</a:t>
            </a:r>
            <a:r>
              <a:rPr lang="en-US" sz="700" dirty="0" err="1">
                <a:solidFill>
                  <a:srgbClr val="FF0000"/>
                </a:solidFill>
              </a:rPr>
              <a:t>ComponentTypesRegistration</a:t>
            </a:r>
            <a:r>
              <a:rPr lang="en-US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62675" y="3660733"/>
            <a:ext cx="316625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scenario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.RegisterExtension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shield_types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”, 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make_unique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ComponentTypesRegistration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&gt;())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15581" y="3872108"/>
            <a:ext cx="1323452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Arrow 4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63737" y="3809629"/>
            <a:ext cx="3480264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 is not the actual line of code executed, but this is what that code is equivalent to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685586" y="2771606"/>
            <a:ext cx="0" cy="14630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685587" y="4242247"/>
            <a:ext cx="2963123" cy="808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20325" y="4049151"/>
            <a:ext cx="13003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AddedToScenario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9" name="Rectangle 38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81371" y="6418439"/>
            <a:ext cx="7551150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274320" t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Arial" pitchFamily="34" charset="0"/>
                <a:cs typeface="Arial" pitchFamily="34" charset="0"/>
              </a:rPr>
              <a:t>ComponentTypesRegistation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AddedToScenario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adds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ShieldTypes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and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LatinumTypes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as new scenario types</a:t>
            </a:r>
          </a:p>
        </p:txBody>
      </p:sp>
    </p:spTree>
    <p:extLst>
      <p:ext uri="{BB962C8B-B14F-4D97-AF65-F5344CB8AC3E}">
        <p14:creationId xmlns:p14="http://schemas.microsoft.com/office/powerpoint/2010/main" val="199712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1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18" grpId="0" animBg="1"/>
      <p:bldP spid="19" grpId="0" animBg="1"/>
      <p:bldP spid="36" grpId="0" animBg="1"/>
      <p:bldP spid="37" grpId="0" animBg="1"/>
      <p:bldP spid="42" grpId="0"/>
      <p:bldP spid="11" grpId="0" animBg="1"/>
      <p:bldP spid="34" grpId="0"/>
      <p:bldP spid="4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4289730"/>
            <a:ext cx="9138194" cy="2132759"/>
          </a:xfrm>
        </p:spPr>
        <p:txBody>
          <a:bodyPr rIns="91440">
            <a:noAutofit/>
          </a:bodyPr>
          <a:lstStyle/>
          <a:p>
            <a:pPr marL="498503" lvl="1" indent="-228600">
              <a:lnSpc>
                <a:spcPct val="90000"/>
              </a:lnSpc>
              <a:spcBef>
                <a:spcPts val="0"/>
              </a:spcBef>
            </a:pPr>
            <a:r>
              <a:rPr lang="en-US" sz="1400" b="0" dirty="0"/>
              <a:t>When </a:t>
            </a:r>
            <a:r>
              <a:rPr lang="en-US" sz="1400" dirty="0" err="1"/>
              <a:t>ComponentTypesRegistration</a:t>
            </a:r>
            <a:r>
              <a:rPr lang="en-US" sz="1400" b="0" dirty="0"/>
              <a:t>::</a:t>
            </a:r>
            <a:r>
              <a:rPr lang="en-US" sz="1400" dirty="0" err="1"/>
              <a:t>AddedToScenario</a:t>
            </a:r>
            <a:r>
              <a:rPr lang="en-US" sz="1400" b="0" dirty="0"/>
              <a:t> executes:</a:t>
            </a:r>
          </a:p>
          <a:p>
            <a:pPr marL="1031875" lvl="2" indent="-228600">
              <a:lnSpc>
                <a:spcPct val="90000"/>
              </a:lnSpc>
              <a:spcBef>
                <a:spcPts val="0"/>
              </a:spcBef>
            </a:pPr>
            <a:r>
              <a:rPr lang="en-US" sz="1400" b="0" dirty="0"/>
              <a:t>It creates a </a:t>
            </a:r>
            <a:r>
              <a:rPr lang="en-US" sz="1400" dirty="0" err="1"/>
              <a:t>ShieldTypes</a:t>
            </a:r>
            <a:r>
              <a:rPr lang="en-US" sz="1400" b="0" dirty="0"/>
              <a:t> object, </a:t>
            </a:r>
          </a:p>
          <a:p>
            <a:pPr marL="1641445" lvl="3" indent="-228600">
              <a:lnSpc>
                <a:spcPct val="90000"/>
              </a:lnSpc>
              <a:spcBef>
                <a:spcPts val="0"/>
              </a:spcBef>
            </a:pPr>
            <a:r>
              <a:rPr lang="en-US" sz="1400" b="0" dirty="0"/>
              <a:t>the </a:t>
            </a:r>
            <a:r>
              <a:rPr lang="en-US" sz="1400" dirty="0" err="1"/>
              <a:t>ShieldTypes</a:t>
            </a:r>
            <a:r>
              <a:rPr lang="en-US" sz="1400" b="0" dirty="0"/>
              <a:t> constructor invokes the </a:t>
            </a:r>
            <a:r>
              <a:rPr lang="en-US" sz="1400" dirty="0" err="1"/>
              <a:t>ShieldTypes</a:t>
            </a:r>
            <a:r>
              <a:rPr lang="en-US" sz="1400" b="0" dirty="0"/>
              <a:t>::</a:t>
            </a:r>
            <a:r>
              <a:rPr lang="en-US" sz="1400" dirty="0" err="1"/>
              <a:t>RegisterComponentFactory</a:t>
            </a:r>
            <a:r>
              <a:rPr lang="en-US" sz="1400" b="0" dirty="0"/>
              <a:t> method to register the </a:t>
            </a:r>
            <a:r>
              <a:rPr lang="en-US" sz="1400" dirty="0" err="1"/>
              <a:t>ShieldComponentFactory</a:t>
            </a:r>
            <a:r>
              <a:rPr lang="en-US" sz="1400" b="0" dirty="0"/>
              <a:t> with the scenario</a:t>
            </a:r>
          </a:p>
          <a:p>
            <a:pPr marL="1641445" lvl="3" indent="-228600">
              <a:lnSpc>
                <a:spcPct val="90000"/>
              </a:lnSpc>
              <a:spcBef>
                <a:spcPts val="0"/>
              </a:spcBef>
            </a:pPr>
            <a:r>
              <a:rPr lang="en-US" sz="1400" b="0" dirty="0"/>
              <a:t>This enables the scenario to create a </a:t>
            </a:r>
            <a:r>
              <a:rPr lang="en-US" sz="1400" dirty="0" err="1"/>
              <a:t>ShieldComponent</a:t>
            </a:r>
            <a:r>
              <a:rPr lang="en-US" sz="1400" b="0" dirty="0"/>
              <a:t> object when processing the scenario’s input files</a:t>
            </a:r>
          </a:p>
          <a:p>
            <a:pPr marL="1031875" lvl="2" indent="-228600">
              <a:lnSpc>
                <a:spcPct val="90000"/>
              </a:lnSpc>
              <a:spcBef>
                <a:spcPts val="0"/>
              </a:spcBef>
            </a:pPr>
            <a:r>
              <a:rPr lang="en-US" sz="1400" b="0" dirty="0"/>
              <a:t>Then it creates the </a:t>
            </a:r>
            <a:r>
              <a:rPr lang="en-US" sz="1400" dirty="0" err="1"/>
              <a:t>LatinumTypes</a:t>
            </a:r>
            <a:r>
              <a:rPr lang="en-US" sz="1400" b="0" dirty="0"/>
              <a:t> object, </a:t>
            </a:r>
          </a:p>
          <a:p>
            <a:pPr marL="1641445" lvl="3" indent="-228600">
              <a:lnSpc>
                <a:spcPct val="90000"/>
              </a:lnSpc>
              <a:spcBef>
                <a:spcPts val="0"/>
              </a:spcBef>
            </a:pPr>
            <a:r>
              <a:rPr lang="en-US" sz="1400" b="0" dirty="0"/>
              <a:t>the </a:t>
            </a:r>
            <a:r>
              <a:rPr lang="en-US" sz="1400" dirty="0" err="1"/>
              <a:t>LatinumTypes</a:t>
            </a:r>
            <a:r>
              <a:rPr lang="en-US" sz="1400" b="0" dirty="0"/>
              <a:t> constructor invokes the </a:t>
            </a:r>
            <a:r>
              <a:rPr lang="en-US" sz="1400" dirty="0" err="1"/>
              <a:t>LatinumTypes</a:t>
            </a:r>
            <a:r>
              <a:rPr lang="en-US" sz="1400" b="0" dirty="0"/>
              <a:t>::</a:t>
            </a:r>
            <a:r>
              <a:rPr lang="en-US" sz="1400" dirty="0" err="1"/>
              <a:t>RegisterComponentFactory</a:t>
            </a:r>
            <a:r>
              <a:rPr lang="en-US" sz="1400" b="0" dirty="0"/>
              <a:t> method to register the </a:t>
            </a:r>
            <a:r>
              <a:rPr lang="en-US" sz="1400" dirty="0" err="1"/>
              <a:t>LatinumComponentFactory</a:t>
            </a:r>
            <a:r>
              <a:rPr lang="en-US" sz="1400" b="0" dirty="0"/>
              <a:t> with the scenario</a:t>
            </a:r>
          </a:p>
          <a:p>
            <a:pPr marL="1641445" lvl="3" indent="-228600">
              <a:lnSpc>
                <a:spcPct val="90000"/>
              </a:lnSpc>
              <a:spcBef>
                <a:spcPts val="0"/>
              </a:spcBef>
            </a:pPr>
            <a:r>
              <a:rPr lang="en-US" sz="1400" b="0" dirty="0"/>
              <a:t>This enables the scenario to create a </a:t>
            </a:r>
            <a:r>
              <a:rPr lang="en-US" sz="1400" dirty="0" err="1"/>
              <a:t>LatinumComponent</a:t>
            </a:r>
            <a:r>
              <a:rPr lang="en-US" sz="1400" b="0" dirty="0"/>
              <a:t> object when processing the scenario’s input files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527" y="2991862"/>
            <a:ext cx="5252182" cy="3946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94571"/>
            <a:ext cx="18261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</a:t>
            </a:r>
            <a:r>
              <a:rPr lang="en-US" sz="900" b="1" dirty="0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app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648709" y="3200659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594288" y="2995512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ScenarioCreated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4284575" y="3587118"/>
            <a:ext cx="4211794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305578" y="3389118"/>
            <a:ext cx="12426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ScenarioCreated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4630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Down Arrow 35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00"/>
                </a:solidFill>
              </a:rPr>
              <a:t>unique_ptr</a:t>
            </a:r>
            <a:r>
              <a:rPr lang="en-US" sz="700" b="1" dirty="0">
                <a:solidFill>
                  <a:srgbClr val="FF0000"/>
                </a:solidFill>
              </a:rPr>
              <a:t>&lt;</a:t>
            </a:r>
            <a:r>
              <a:rPr lang="en-US" sz="700" dirty="0" err="1">
                <a:solidFill>
                  <a:srgbClr val="FF0000"/>
                </a:solidFill>
              </a:rPr>
              <a:t>ComponentTypesRegistration</a:t>
            </a:r>
            <a:r>
              <a:rPr lang="en-US" sz="700" b="1" dirty="0">
                <a:solidFill>
                  <a:srgbClr val="FF0000"/>
                </a:solidFill>
              </a:rPr>
              <a:t>&gt;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662675" y="3660733"/>
            <a:ext cx="3166251" cy="407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>
                <a:solidFill>
                  <a:srgbClr val="0000CC"/>
                </a:solidFill>
                <a:latin typeface="Arial" pitchFamily="34" charset="0"/>
                <a:cs typeface="Arial" pitchFamily="34" charset="0"/>
              </a:rPr>
              <a:t>scenario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.RegisterExtension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(“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shield_types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”, </a:t>
            </a:r>
          </a:p>
          <a:p>
            <a:pPr>
              <a:spcBef>
                <a:spcPts val="300"/>
              </a:spcBef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        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make_unique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ComponentTypesRegistration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&gt;())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4315581" y="3872108"/>
            <a:ext cx="1323452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Down Arrow 4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663737" y="3809629"/>
            <a:ext cx="3480264" cy="523220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This is not the actual line of code executed, but this is what that code is equivalent to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2685586" y="2771606"/>
            <a:ext cx="0" cy="146304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 flipV="1">
            <a:off x="2685587" y="4242247"/>
            <a:ext cx="2963123" cy="8084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20325" y="4049151"/>
            <a:ext cx="130035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AddedToScenario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9" name="Rectangle 38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67466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1193904" y="6435090"/>
            <a:ext cx="7851241" cy="422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3943872"/>
            <a:ext cx="9039339" cy="2914128"/>
          </a:xfrm>
        </p:spPr>
        <p:txBody>
          <a:bodyPr>
            <a:normAutofit fontScale="85000" lnSpcReduction="2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invokes </a:t>
            </a:r>
            <a:r>
              <a:rPr lang="en-US" dirty="0" err="1">
                <a:solidFill>
                  <a:srgbClr val="0000CC"/>
                </a:solidFill>
              </a:rPr>
              <a:t>app</a:t>
            </a:r>
            <a:r>
              <a:rPr lang="en-US" b="0" dirty="0" err="1"/>
              <a:t>.</a:t>
            </a:r>
            <a:r>
              <a:rPr lang="en-US" dirty="0" err="1"/>
              <a:t>WsfStandardApplication</a:t>
            </a:r>
            <a:r>
              <a:rPr lang="en-US" b="0" dirty="0"/>
              <a:t>::</a:t>
            </a:r>
            <a:r>
              <a:rPr lang="en-US" dirty="0" err="1"/>
              <a:t>ProcessInputFiles</a:t>
            </a:r>
            <a:r>
              <a:rPr lang="en-US" b="0" dirty="0"/>
              <a:t>()</a:t>
            </a:r>
          </a:p>
          <a:p>
            <a:pPr marL="568325" indent="-279400">
              <a:tabLst>
                <a:tab pos="688975" algn="l"/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which invokes </a:t>
            </a:r>
            <a:r>
              <a:rPr lang="en-US" dirty="0" err="1"/>
              <a:t>WsfScenario</a:t>
            </a:r>
            <a:r>
              <a:rPr lang="en-US" b="0" dirty="0"/>
              <a:t>::</a:t>
            </a:r>
            <a:r>
              <a:rPr lang="en-US" dirty="0" err="1"/>
              <a:t>LoadFromFile</a:t>
            </a:r>
            <a:r>
              <a:rPr lang="en-US" b="0" dirty="0"/>
              <a:t>()</a:t>
            </a:r>
          </a:p>
          <a:p>
            <a:pPr marL="517525" lvl="1" indent="0"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</a:t>
            </a:r>
            <a:r>
              <a:rPr lang="en-US" b="0" dirty="0">
                <a:solidFill>
                  <a:srgbClr val="0000CC"/>
                </a:solidFill>
              </a:rPr>
              <a:t>For each command in input</a:t>
            </a:r>
            <a:r>
              <a:rPr lang="en-US" b="0" dirty="0"/>
              <a:t>, </a:t>
            </a:r>
          </a:p>
          <a:p>
            <a:pPr marL="1203325" lvl="2" indent="-288925">
              <a:tabLst>
                <a:tab pos="914400" algn="l"/>
                <a:tab pos="1146175" algn="l"/>
                <a:tab pos="1376363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 each of the core classes’ </a:t>
            </a:r>
            <a:r>
              <a:rPr lang="en-US" dirty="0" err="1"/>
              <a:t>ProcessInput</a:t>
            </a:r>
            <a:r>
              <a:rPr lang="en-US" dirty="0"/>
              <a:t>()</a:t>
            </a:r>
            <a:r>
              <a:rPr lang="en-US" b="0" dirty="0"/>
              <a:t> methods (including those for registered components and types)</a:t>
            </a:r>
          </a:p>
          <a:p>
            <a:pPr marL="1539875" lvl="3" indent="-279400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when processing a </a:t>
            </a:r>
            <a:r>
              <a:rPr lang="en-US" b="0" i="1" dirty="0" err="1"/>
              <a:t>cyber_effect</a:t>
            </a:r>
            <a:r>
              <a:rPr lang="en-US" b="0" dirty="0"/>
              <a:t> sensor command – core finds the </a:t>
            </a:r>
            <a:r>
              <a:rPr lang="en-US" dirty="0" err="1"/>
              <a:t>CyberSensorComponentFactory</a:t>
            </a:r>
            <a:r>
              <a:rPr lang="en-US" b="0" dirty="0"/>
              <a:t> for a </a:t>
            </a:r>
            <a:r>
              <a:rPr lang="en-US" dirty="0" err="1"/>
              <a:t>CyberSensorEffect</a:t>
            </a:r>
            <a:r>
              <a:rPr lang="en-US" b="0" dirty="0"/>
              <a:t> object </a:t>
            </a:r>
          </a:p>
          <a:p>
            <a:pPr marL="1539875" lvl="3" indent="-279400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 </a:t>
            </a:r>
            <a:r>
              <a:rPr lang="en-US" dirty="0" err="1"/>
              <a:t>CyberSensorComponentFactory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r>
              <a:rPr lang="en-US" b="0" dirty="0"/>
              <a:t>() </a:t>
            </a:r>
          </a:p>
          <a:p>
            <a:pPr marL="2149445" lvl="4" indent="-279400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Creates a </a:t>
            </a:r>
            <a:r>
              <a:rPr lang="en-US" b="0" dirty="0" err="1"/>
              <a:t>CyberSensorEffect</a:t>
            </a:r>
            <a:r>
              <a:rPr lang="en-US" b="0" dirty="0"/>
              <a:t> object as a sensor component (for the associated sensor)</a:t>
            </a:r>
          </a:p>
          <a:p>
            <a:pPr marL="2149445" lvl="4" indent="-279400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reads in the </a:t>
            </a:r>
            <a:r>
              <a:rPr lang="en-US" b="0" i="1" dirty="0" err="1"/>
              <a:t>track_drop</a:t>
            </a:r>
            <a:r>
              <a:rPr lang="en-US" b="0" dirty="0"/>
              <a:t>, </a:t>
            </a:r>
            <a:r>
              <a:rPr lang="en-US" b="0" i="1" dirty="0" err="1"/>
              <a:t>track_pulloff</a:t>
            </a:r>
            <a:r>
              <a:rPr lang="en-US" b="0" dirty="0"/>
              <a:t>, and </a:t>
            </a:r>
            <a:r>
              <a:rPr lang="en-US" b="0" i="1" dirty="0" err="1"/>
              <a:t>exploit_delay</a:t>
            </a:r>
            <a:r>
              <a:rPr lang="en-US" b="0" dirty="0"/>
              <a:t> commands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527" y="2964566"/>
            <a:ext cx="8099842" cy="36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67275"/>
            <a:ext cx="2473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ProcessInputFiles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641756" y="3226477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15821" y="2995386"/>
            <a:ext cx="1806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LoadFromFile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1371087" y="3366181"/>
            <a:ext cx="4277623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57901" y="3163924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wn Arrow 38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6" name="Rectangle 35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702945" y="1160571"/>
            <a:ext cx="4274820" cy="13197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193905" y="1500318"/>
            <a:ext cx="1737360" cy="182880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A31515"/>
                </a:solidFill>
              </a:rPr>
              <a:t>CyberSensorComponentFactory</a:t>
            </a:r>
            <a:endParaRPr lang="en-US" sz="700" b="1" dirty="0">
              <a:solidFill>
                <a:srgbClr val="A31515"/>
              </a:solidFill>
            </a:endParaRPr>
          </a:p>
        </p:txBody>
      </p:sp>
      <p:cxnSp>
        <p:nvCxnSpPr>
          <p:cNvPr id="52" name="Straight Connector 51"/>
          <p:cNvCxnSpPr/>
          <p:nvPr/>
        </p:nvCxnSpPr>
        <p:spPr>
          <a:xfrm>
            <a:off x="1371086" y="1686481"/>
            <a:ext cx="4838" cy="219456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>
            <a:spLocks/>
          </p:cNvSpPr>
          <p:nvPr/>
        </p:nvSpPr>
        <p:spPr>
          <a:xfrm>
            <a:off x="1647295" y="2348043"/>
            <a:ext cx="731520" cy="18288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66"/>
                </a:solidFill>
              </a:rPr>
              <a:t>CyberSensorEffect</a:t>
            </a:r>
            <a:endParaRPr lang="en-US" sz="700" b="1" dirty="0">
              <a:solidFill>
                <a:srgbClr val="FF0066"/>
              </a:solidFill>
            </a:endParaRPr>
          </a:p>
        </p:txBody>
      </p:sp>
      <p:sp>
        <p:nvSpPr>
          <p:cNvPr id="20" name="Isosceles Triangle 19"/>
          <p:cNvSpPr/>
          <p:nvPr/>
        </p:nvSpPr>
        <p:spPr>
          <a:xfrm>
            <a:off x="1777365" y="1702844"/>
            <a:ext cx="94720" cy="628054"/>
          </a:xfrm>
          <a:prstGeom prst="triangle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86388" y="1866606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Sets values</a:t>
            </a:r>
          </a:p>
        </p:txBody>
      </p:sp>
    </p:spTree>
    <p:extLst>
      <p:ext uri="{BB962C8B-B14F-4D97-AF65-F5344CB8AC3E}">
        <p14:creationId xmlns:p14="http://schemas.microsoft.com/office/powerpoint/2010/main" val="412300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/>
      <p:bldP spid="26" grpId="0"/>
      <p:bldP spid="31" grpId="0"/>
      <p:bldP spid="9" grpId="0" animBg="1"/>
      <p:bldP spid="51" grpId="0" animBg="1"/>
      <p:bldP spid="46" grpId="0" animBg="1"/>
      <p:bldP spid="20" grpId="0" animBg="1"/>
      <p:bldP spid="2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47" name="Rectangle 46"/>
          <p:cNvSpPr/>
          <p:nvPr/>
        </p:nvSpPr>
        <p:spPr>
          <a:xfrm>
            <a:off x="702944" y="1160571"/>
            <a:ext cx="4280535" cy="13197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7" y="3943872"/>
                <a:ext cx="9122297" cy="2685528"/>
              </a:xfrm>
            </p:spPr>
            <p:txBody>
              <a:bodyPr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invokes </a:t>
                </a:r>
                <a:r>
                  <a:rPr lang="en-US" dirty="0" err="1">
                    <a:solidFill>
                      <a:srgbClr val="0000CC"/>
                    </a:solidFill>
                  </a:rPr>
                  <a:t>app</a:t>
                </a:r>
                <a:r>
                  <a:rPr lang="en-US" b="0" dirty="0" err="1"/>
                  <a:t>.</a:t>
                </a:r>
                <a:r>
                  <a:rPr lang="en-US" dirty="0" err="1"/>
                  <a:t>WsfStandardApplication</a:t>
                </a:r>
                <a:r>
                  <a:rPr lang="en-US" b="0" dirty="0"/>
                  <a:t>::</a:t>
                </a:r>
                <a:r>
                  <a:rPr lang="en-US" dirty="0" err="1"/>
                  <a:t>ProcessInputFiles</a:t>
                </a:r>
                <a:r>
                  <a:rPr lang="en-US" b="0" dirty="0"/>
                  <a:t>()</a:t>
                </a:r>
              </a:p>
              <a:p>
                <a:pPr marL="568325" indent="-279400">
                  <a:tabLst>
                    <a:tab pos="688975" algn="l"/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which invokes </a:t>
                </a:r>
                <a:r>
                  <a:rPr lang="en-US" dirty="0" err="1"/>
                  <a:t>WsfScenario</a:t>
                </a:r>
                <a:r>
                  <a:rPr lang="en-US" b="0" dirty="0"/>
                  <a:t>::</a:t>
                </a:r>
                <a:r>
                  <a:rPr lang="en-US" dirty="0" err="1"/>
                  <a:t>LoadFromFile</a:t>
                </a:r>
                <a:r>
                  <a:rPr lang="en-US" b="0" dirty="0"/>
                  <a:t>()</a:t>
                </a:r>
              </a:p>
              <a:p>
                <a:pPr marL="517525" lvl="1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</a:t>
                </a:r>
                <a:r>
                  <a:rPr lang="en-US" b="0" dirty="0">
                    <a:solidFill>
                      <a:srgbClr val="0000CC"/>
                    </a:solidFill>
                  </a:rPr>
                  <a:t>For each command in input</a:t>
                </a:r>
                <a:r>
                  <a:rPr lang="en-US" b="0" dirty="0"/>
                  <a:t>, </a:t>
                </a:r>
              </a:p>
              <a:p>
                <a:pPr marL="1203325" lvl="2" indent="-288925">
                  <a:tabLst>
                    <a:tab pos="914400" algn="l"/>
                    <a:tab pos="1146175" algn="l"/>
                    <a:tab pos="1376363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 each of the core classes’ </a:t>
                </a:r>
                <a:r>
                  <a:rPr lang="en-US" dirty="0" err="1"/>
                  <a:t>ProcessInput</a:t>
                </a:r>
                <a:r>
                  <a:rPr lang="en-US" dirty="0"/>
                  <a:t>()</a:t>
                </a:r>
                <a:r>
                  <a:rPr lang="en-US" b="0" dirty="0"/>
                  <a:t> methods (including those for registered components and types)</a:t>
                </a:r>
              </a:p>
              <a:p>
                <a:pPr marL="1260475" lvl="3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600" b="0" dirty="0"/>
              </a:p>
              <a:p>
                <a:pPr marL="1539875" lvl="3" indent="-279400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When processing a WSF_SHIELDS type, core finds the </a:t>
                </a:r>
                <a:r>
                  <a:rPr lang="en-US" dirty="0" err="1"/>
                  <a:t>ShieldTypes</a:t>
                </a:r>
                <a:r>
                  <a:rPr lang="en-US" b="0" dirty="0"/>
                  <a:t> </a:t>
                </a:r>
                <a:r>
                  <a:rPr lang="en-US" dirty="0" err="1"/>
                  <a:t>ShieldComponentFactory</a:t>
                </a:r>
                <a:r>
                  <a:rPr lang="en-US" b="0" dirty="0"/>
                  <a:t> for a </a:t>
                </a:r>
                <a:r>
                  <a:rPr lang="en-US" dirty="0" err="1"/>
                  <a:t>ShieldComponent</a:t>
                </a:r>
                <a:r>
                  <a:rPr lang="en-US" b="0" dirty="0"/>
                  <a:t> object which is a platform component (since it is a registered component) and creates a </a:t>
                </a:r>
                <a:r>
                  <a:rPr lang="en-US" dirty="0" err="1"/>
                  <a:t>ShieldComponent</a:t>
                </a:r>
                <a:endParaRPr lang="en-US" b="0" dirty="0"/>
              </a:p>
              <a:p>
                <a:pPr marL="1539875" lvl="3" indent="-279400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</a:t>
                </a:r>
                <a:r>
                  <a:rPr lang="en-US" dirty="0" err="1"/>
                  <a:t>ShieldComponentFactory</a:t>
                </a:r>
                <a:r>
                  <a:rPr lang="en-US" b="0" dirty="0"/>
                  <a:t>::</a:t>
                </a:r>
                <a:r>
                  <a:rPr lang="en-US" dirty="0" err="1"/>
                  <a:t>ProcessAddOrEditCommand</a:t>
                </a:r>
                <a:r>
                  <a:rPr lang="en-US" b="0" dirty="0"/>
                  <a:t>() 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7" y="3943872"/>
                <a:ext cx="9122297" cy="2685528"/>
              </a:xfrm>
              <a:blipFill>
                <a:blip r:embed="rId4"/>
                <a:stretch>
                  <a:fillRect t="-454" b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527" y="2964566"/>
            <a:ext cx="8099842" cy="36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67275"/>
            <a:ext cx="2473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ProcessInputFiles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641756" y="3226477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15821" y="2995386"/>
            <a:ext cx="1806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LoadFromFile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877688" y="3359036"/>
            <a:ext cx="476406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872085" y="3163924"/>
            <a:ext cx="189026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ProcessAddOrEditCommand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wn Arrow 38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6" name="Rectangle 35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46" name="Rectangle 45"/>
          <p:cNvSpPr>
            <a:spLocks/>
          </p:cNvSpPr>
          <p:nvPr/>
        </p:nvSpPr>
        <p:spPr>
          <a:xfrm>
            <a:off x="1647295" y="2348043"/>
            <a:ext cx="731520" cy="18288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66"/>
                </a:solidFill>
              </a:rPr>
              <a:t>CyberSensorEffect</a:t>
            </a:r>
            <a:endParaRPr lang="en-US" sz="700" b="1" dirty="0">
              <a:solidFill>
                <a:srgbClr val="FF0066"/>
              </a:solidFill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957685" y="2349948"/>
            <a:ext cx="667512" cy="18288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66"/>
                </a:solidFill>
              </a:rPr>
              <a:t>ShieldComponent</a:t>
            </a:r>
            <a:endParaRPr lang="en-US" sz="700" b="1" dirty="0">
              <a:solidFill>
                <a:srgbClr val="FF0066"/>
              </a:solidFill>
            </a:endParaRPr>
          </a:p>
        </p:txBody>
      </p:sp>
      <p:sp>
        <p:nvSpPr>
          <p:cNvPr id="38" name="Rectangle 37"/>
          <p:cNvSpPr>
            <a:spLocks/>
          </p:cNvSpPr>
          <p:nvPr/>
        </p:nvSpPr>
        <p:spPr>
          <a:xfrm>
            <a:off x="1193905" y="1500318"/>
            <a:ext cx="1737360" cy="182880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>
                <a:solidFill>
                  <a:srgbClr val="A31515"/>
                </a:solidFill>
              </a:rPr>
              <a:t> </a:t>
            </a:r>
            <a:r>
              <a:rPr lang="en-US" sz="700" dirty="0" err="1">
                <a:solidFill>
                  <a:srgbClr val="A31515"/>
                </a:solidFill>
              </a:rPr>
              <a:t>CyberSensorComponentFactory</a:t>
            </a:r>
            <a:endParaRPr lang="en-US" sz="700" b="1" dirty="0">
              <a:solidFill>
                <a:srgbClr val="A31515"/>
              </a:solidFill>
            </a:endParaRPr>
          </a:p>
        </p:txBody>
      </p:sp>
      <p:sp>
        <p:nvSpPr>
          <p:cNvPr id="33" name="Rectangle 32"/>
          <p:cNvSpPr>
            <a:spLocks/>
          </p:cNvSpPr>
          <p:nvPr/>
        </p:nvSpPr>
        <p:spPr>
          <a:xfrm>
            <a:off x="820525" y="1246953"/>
            <a:ext cx="1737360" cy="182880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A31515"/>
                </a:solidFill>
              </a:rPr>
              <a:t>ShieldComponentFactory</a:t>
            </a:r>
            <a:endParaRPr lang="en-US" sz="700" b="1" dirty="0">
              <a:solidFill>
                <a:srgbClr val="A31515"/>
              </a:solidFill>
            </a:endParaRPr>
          </a:p>
        </p:txBody>
      </p:sp>
      <p:pic>
        <p:nvPicPr>
          <p:cNvPr id="40" name="Picture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38208" y="6507952"/>
            <a:ext cx="752423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en-US" sz="1600" dirty="0"/>
              <a:t>Leads to invocation of </a:t>
            </a:r>
            <a:r>
              <a:rPr lang="en-US" sz="1600" b="1" dirty="0" err="1"/>
              <a:t>ShieldComponent</a:t>
            </a:r>
            <a:r>
              <a:rPr lang="en-US" sz="1600" dirty="0"/>
              <a:t>::</a:t>
            </a:r>
            <a:r>
              <a:rPr lang="en-US" sz="1600" b="1" dirty="0" err="1"/>
              <a:t>ProcessInput</a:t>
            </a:r>
            <a:r>
              <a:rPr lang="en-US" sz="1600" dirty="0"/>
              <a:t>() for shields commands</a:t>
            </a:r>
          </a:p>
        </p:txBody>
      </p:sp>
      <p:cxnSp>
        <p:nvCxnSpPr>
          <p:cNvPr id="45" name="Straight Connector 44"/>
          <p:cNvCxnSpPr/>
          <p:nvPr/>
        </p:nvCxnSpPr>
        <p:spPr>
          <a:xfrm>
            <a:off x="851971" y="1426819"/>
            <a:ext cx="4838" cy="242316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550325" y="2546443"/>
            <a:ext cx="7144" cy="1316736"/>
          </a:xfrm>
          <a:prstGeom prst="straightConnector1">
            <a:avLst/>
          </a:prstGeom>
          <a:ln w="9525"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791101" y="3488958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56297" y="3711917"/>
            <a:ext cx="70814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36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  <p:bldP spid="48" grpId="0" animBg="1"/>
      <p:bldP spid="3" grpId="0" animBg="1"/>
      <p:bldP spid="1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48715" y="6412230"/>
            <a:ext cx="7218045" cy="4457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7" y="3943872"/>
                <a:ext cx="9039339" cy="2914128"/>
              </a:xfrm>
            </p:spPr>
            <p:txBody>
              <a:bodyPr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invokes </a:t>
                </a:r>
                <a:r>
                  <a:rPr lang="en-US" dirty="0" err="1">
                    <a:solidFill>
                      <a:srgbClr val="0000CC"/>
                    </a:solidFill>
                  </a:rPr>
                  <a:t>app</a:t>
                </a:r>
                <a:r>
                  <a:rPr lang="en-US" b="0" dirty="0" err="1"/>
                  <a:t>.</a:t>
                </a:r>
                <a:r>
                  <a:rPr lang="en-US" dirty="0" err="1"/>
                  <a:t>WsfStandardApplication</a:t>
                </a:r>
                <a:r>
                  <a:rPr lang="en-US" b="0" dirty="0"/>
                  <a:t>::</a:t>
                </a:r>
                <a:r>
                  <a:rPr lang="en-US" dirty="0" err="1"/>
                  <a:t>ProcessInputFiles</a:t>
                </a:r>
                <a:r>
                  <a:rPr lang="en-US" b="0" dirty="0"/>
                  <a:t>()</a:t>
                </a:r>
              </a:p>
              <a:p>
                <a:pPr marL="568325" indent="-279400">
                  <a:tabLst>
                    <a:tab pos="688975" algn="l"/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which invokes </a:t>
                </a:r>
                <a:r>
                  <a:rPr lang="en-US" dirty="0" err="1"/>
                  <a:t>WsfScenario</a:t>
                </a:r>
                <a:r>
                  <a:rPr lang="en-US" b="0" dirty="0"/>
                  <a:t>::</a:t>
                </a:r>
                <a:r>
                  <a:rPr lang="en-US" dirty="0" err="1"/>
                  <a:t>LoadFromFile</a:t>
                </a:r>
                <a:r>
                  <a:rPr lang="en-US" b="0" dirty="0"/>
                  <a:t>()</a:t>
                </a:r>
              </a:p>
              <a:p>
                <a:pPr marL="517525" lvl="1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</a:t>
                </a:r>
                <a:r>
                  <a:rPr lang="en-US" b="0" dirty="0">
                    <a:solidFill>
                      <a:srgbClr val="0000CC"/>
                    </a:solidFill>
                  </a:rPr>
                  <a:t>For each command in input</a:t>
                </a:r>
                <a:r>
                  <a:rPr lang="en-US" b="0" dirty="0"/>
                  <a:t>, </a:t>
                </a:r>
              </a:p>
              <a:p>
                <a:pPr marL="1203325" lvl="2" indent="-288925">
                  <a:tabLst>
                    <a:tab pos="914400" algn="l"/>
                    <a:tab pos="1146175" algn="l"/>
                    <a:tab pos="1376363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 each of the core classes’ </a:t>
                </a:r>
                <a:r>
                  <a:rPr lang="en-US" dirty="0" err="1"/>
                  <a:t>ProcessInput</a:t>
                </a:r>
                <a:r>
                  <a:rPr lang="en-US" dirty="0"/>
                  <a:t>()</a:t>
                </a:r>
                <a:r>
                  <a:rPr lang="en-US" b="0" dirty="0"/>
                  <a:t> methods (including those for registered components and types)</a:t>
                </a:r>
              </a:p>
              <a:p>
                <a:pPr marL="1260475" lvl="3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ea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/>
              </a:p>
              <a:p>
                <a:pPr marL="1539875" lvl="3" indent="-279400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when processing a </a:t>
                </a:r>
                <a:r>
                  <a:rPr lang="en-US" b="0" i="1" dirty="0" err="1"/>
                  <a:t>latinum</a:t>
                </a:r>
                <a:r>
                  <a:rPr lang="en-US" b="0" dirty="0"/>
                  <a:t> command – core finds the </a:t>
                </a:r>
                <a:r>
                  <a:rPr lang="en-US" dirty="0" err="1"/>
                  <a:t>LatinumComponentFactory</a:t>
                </a:r>
                <a:r>
                  <a:rPr lang="en-US" b="0" dirty="0"/>
                  <a:t> for a </a:t>
                </a:r>
                <a:r>
                  <a:rPr lang="en-US" dirty="0" err="1"/>
                  <a:t>LatinumComponent</a:t>
                </a:r>
                <a:r>
                  <a:rPr lang="en-US" b="0" dirty="0"/>
                  <a:t> object </a:t>
                </a:r>
              </a:p>
              <a:p>
                <a:pPr marL="1539875" lvl="3" indent="-279400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Invokes </a:t>
                </a:r>
                <a:r>
                  <a:rPr lang="en-US" dirty="0" err="1"/>
                  <a:t>LatinumComponentFactory</a:t>
                </a:r>
                <a:r>
                  <a:rPr lang="en-US" b="0" dirty="0"/>
                  <a:t>::</a:t>
                </a:r>
                <a:r>
                  <a:rPr lang="en-US" dirty="0" err="1"/>
                  <a:t>ProcessInput</a:t>
                </a:r>
                <a:r>
                  <a:rPr lang="en-US" b="0" dirty="0"/>
                  <a:t>()</a:t>
                </a:r>
              </a:p>
              <a:p>
                <a:pPr marL="1771650" lvl="4" indent="-165100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/>
                  <a:t>Creates the </a:t>
                </a:r>
                <a:r>
                  <a:rPr lang="en-US" sz="1600" dirty="0" err="1"/>
                  <a:t>LatinumComponent</a:t>
                </a:r>
                <a:r>
                  <a:rPr lang="en-US" sz="1600" b="0" dirty="0"/>
                  <a:t> object as a platform component, and </a:t>
                </a:r>
              </a:p>
              <a:p>
                <a:pPr marL="1771650" lvl="4" indent="-165100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600" b="0" dirty="0"/>
                  <a:t>Invokes </a:t>
                </a:r>
                <a:r>
                  <a:rPr lang="en-US" sz="1600" dirty="0" err="1"/>
                  <a:t>LatinumComponent</a:t>
                </a:r>
                <a:r>
                  <a:rPr lang="en-US" sz="1600" b="0" dirty="0"/>
                  <a:t>::</a:t>
                </a:r>
                <a:r>
                  <a:rPr lang="en-US" sz="1600" dirty="0" err="1"/>
                  <a:t>ProcessInput</a:t>
                </a:r>
                <a:r>
                  <a:rPr lang="en-US" sz="1600" b="0" dirty="0"/>
                  <a:t>() which reads in the </a:t>
                </a:r>
                <a:r>
                  <a:rPr lang="en-US" sz="1600" b="0" i="1" dirty="0"/>
                  <a:t>quantity</a:t>
                </a:r>
                <a:r>
                  <a:rPr lang="en-US" sz="1600" b="0" dirty="0"/>
                  <a:t> command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7" y="3943872"/>
                <a:ext cx="9039339" cy="2914128"/>
              </a:xfrm>
              <a:blipFill>
                <a:blip r:embed="rId3"/>
                <a:stretch>
                  <a:fillRect t="-418" b="-1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527" y="2964566"/>
            <a:ext cx="8099842" cy="36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67275"/>
            <a:ext cx="2473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ProcessInputFiles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641756" y="3226477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15821" y="2995386"/>
            <a:ext cx="1806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LoadFromFile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57901" y="3163924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wn Arrow 38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323461" y="2530396"/>
            <a:ext cx="4838" cy="1335024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6" name="Rectangle 35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02945" y="1160571"/>
            <a:ext cx="4263390" cy="1319739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>
            <a:spLocks/>
          </p:cNvSpPr>
          <p:nvPr/>
        </p:nvSpPr>
        <p:spPr>
          <a:xfrm>
            <a:off x="1647295" y="2348043"/>
            <a:ext cx="731520" cy="18288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66"/>
                </a:solidFill>
              </a:rPr>
              <a:t>CyberSensorEffect</a:t>
            </a:r>
            <a:endParaRPr lang="en-US" sz="700" b="1" dirty="0">
              <a:solidFill>
                <a:srgbClr val="FF0066"/>
              </a:solidFill>
            </a:endParaRPr>
          </a:p>
        </p:txBody>
      </p:sp>
      <p:sp>
        <p:nvSpPr>
          <p:cNvPr id="47" name="Rectangle 46"/>
          <p:cNvSpPr>
            <a:spLocks/>
          </p:cNvSpPr>
          <p:nvPr/>
        </p:nvSpPr>
        <p:spPr>
          <a:xfrm>
            <a:off x="205210" y="2346138"/>
            <a:ext cx="731520" cy="18288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66"/>
                </a:solidFill>
              </a:rPr>
              <a:t>LatinumComponent</a:t>
            </a:r>
            <a:endParaRPr lang="en-US" sz="700" b="1" dirty="0">
              <a:solidFill>
                <a:srgbClr val="FF0066"/>
              </a:solidFill>
            </a:endParaRPr>
          </a:p>
        </p:txBody>
      </p:sp>
      <p:sp>
        <p:nvSpPr>
          <p:cNvPr id="48" name="Rectangle 47"/>
          <p:cNvSpPr>
            <a:spLocks/>
          </p:cNvSpPr>
          <p:nvPr/>
        </p:nvSpPr>
        <p:spPr>
          <a:xfrm>
            <a:off x="957685" y="2349948"/>
            <a:ext cx="667512" cy="18288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66"/>
                </a:solidFill>
              </a:rPr>
              <a:t>ShieldComponent</a:t>
            </a:r>
            <a:endParaRPr lang="en-US" sz="700" b="1" dirty="0">
              <a:solidFill>
                <a:srgbClr val="FF0066"/>
              </a:solidFill>
            </a:endParaRPr>
          </a:p>
        </p:txBody>
      </p:sp>
      <p:cxnSp>
        <p:nvCxnSpPr>
          <p:cNvPr id="50" name="Straight Connector 49"/>
          <p:cNvCxnSpPr/>
          <p:nvPr/>
        </p:nvCxnSpPr>
        <p:spPr>
          <a:xfrm>
            <a:off x="835781" y="2534206"/>
            <a:ext cx="4838" cy="1335024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>
            <a:spLocks/>
          </p:cNvSpPr>
          <p:nvPr/>
        </p:nvSpPr>
        <p:spPr>
          <a:xfrm>
            <a:off x="1193905" y="1500318"/>
            <a:ext cx="1737360" cy="182880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A31515"/>
                </a:solidFill>
              </a:rPr>
              <a:t>CyberSensorComponentFactory</a:t>
            </a:r>
            <a:endParaRPr lang="en-US" sz="700" b="1" dirty="0">
              <a:solidFill>
                <a:srgbClr val="A31515"/>
              </a:solidFill>
            </a:endParaRPr>
          </a:p>
        </p:txBody>
      </p:sp>
      <p:sp>
        <p:nvSpPr>
          <p:cNvPr id="40" name="Rectangle 39"/>
          <p:cNvSpPr>
            <a:spLocks/>
          </p:cNvSpPr>
          <p:nvPr/>
        </p:nvSpPr>
        <p:spPr>
          <a:xfrm>
            <a:off x="25685" y="1854044"/>
            <a:ext cx="1737360" cy="182880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A31515"/>
                </a:solidFill>
              </a:rPr>
              <a:t>LatinumComponentFactory</a:t>
            </a:r>
            <a:endParaRPr lang="en-US" sz="700" b="1" dirty="0">
              <a:solidFill>
                <a:srgbClr val="A31515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22212" y="2565032"/>
            <a:ext cx="761936" cy="106870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/>
          <p:cNvCxnSpPr/>
          <p:nvPr/>
        </p:nvCxnSpPr>
        <p:spPr>
          <a:xfrm>
            <a:off x="127635" y="2034837"/>
            <a:ext cx="0" cy="18288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134589" y="3360466"/>
            <a:ext cx="5514121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127635" y="3576184"/>
            <a:ext cx="70814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125" y="3373927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49" name="Rectangle 48"/>
          <p:cNvSpPr>
            <a:spLocks/>
          </p:cNvSpPr>
          <p:nvPr/>
        </p:nvSpPr>
        <p:spPr>
          <a:xfrm>
            <a:off x="820525" y="1246953"/>
            <a:ext cx="1737360" cy="182880"/>
          </a:xfrm>
          <a:prstGeom prst="rect">
            <a:avLst/>
          </a:prstGeom>
          <a:solidFill>
            <a:srgbClr val="FFCC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A31515"/>
                </a:solidFill>
              </a:rPr>
              <a:t>ShieldComponentFactory</a:t>
            </a:r>
            <a:endParaRPr lang="en-US" sz="700" b="1" dirty="0">
              <a:solidFill>
                <a:srgbClr val="A3151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82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26" grpId="0"/>
      <p:bldP spid="31" grpId="0"/>
      <p:bldP spid="47" grpId="0" animBg="1"/>
      <p:bldP spid="40" grpId="0" animBg="1"/>
      <p:bldP spid="52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Prerequisites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Before working on this lab, you should: </a:t>
            </a:r>
          </a:p>
          <a:p>
            <a:pPr lvl="1"/>
            <a:r>
              <a:rPr lang="en-US" b="0" dirty="0"/>
              <a:t>Be familiar with </a:t>
            </a:r>
            <a:r>
              <a:rPr lang="en-US" dirty="0"/>
              <a:t>WIZARD</a:t>
            </a:r>
            <a:r>
              <a:rPr lang="en-US" b="0" dirty="0"/>
              <a:t> and </a:t>
            </a:r>
            <a:r>
              <a:rPr lang="en-US" dirty="0"/>
              <a:t>AFSIM</a:t>
            </a:r>
            <a:r>
              <a:rPr lang="en-US" b="0" dirty="0"/>
              <a:t> scripting Language</a:t>
            </a:r>
          </a:p>
          <a:p>
            <a:pPr lvl="2"/>
            <a:r>
              <a:rPr lang="en-US" dirty="0"/>
              <a:t>AFSIM</a:t>
            </a:r>
            <a:r>
              <a:rPr lang="en-US" b="0" dirty="0"/>
              <a:t> analyst course or equivalent experience is recommended</a:t>
            </a:r>
          </a:p>
          <a:p>
            <a:pPr lvl="1"/>
            <a:r>
              <a:rPr lang="en-US" b="0" dirty="0"/>
              <a:t>Have available and be familiar with using </a:t>
            </a:r>
            <a:r>
              <a:rPr lang="en-US" dirty="0"/>
              <a:t>Microsoft® Visual Studio 2017® </a:t>
            </a:r>
            <a:r>
              <a:rPr lang="en-US" b="0" dirty="0"/>
              <a:t>or newer to compile an application</a:t>
            </a:r>
          </a:p>
          <a:p>
            <a:pPr lvl="1"/>
            <a:r>
              <a:rPr lang="en-US" b="0" dirty="0"/>
              <a:t>Be familiar with using Microsoft Windows® Explorer</a:t>
            </a:r>
          </a:p>
          <a:p>
            <a:pPr lvl="1"/>
            <a:r>
              <a:rPr lang="en-US" b="0" dirty="0"/>
              <a:t>Have completed the Module “Building AFSIM with CMAKE”</a:t>
            </a:r>
          </a:p>
          <a:p>
            <a:pPr lvl="2"/>
            <a:r>
              <a:rPr lang="en-US" b="0" dirty="0"/>
              <a:t>Be familiar with using </a:t>
            </a:r>
            <a:r>
              <a:rPr lang="en-US" b="0" dirty="0" err="1"/>
              <a:t>cmake-gui</a:t>
            </a:r>
            <a:endParaRPr lang="en-US" b="0" dirty="0"/>
          </a:p>
          <a:p>
            <a:pPr lvl="2"/>
            <a:r>
              <a:rPr lang="en-US" b="0" dirty="0"/>
              <a:t>Be familiar with executing </a:t>
            </a:r>
            <a:r>
              <a:rPr lang="en-US" b="0" dirty="0" err="1"/>
              <a:t>cmake</a:t>
            </a:r>
            <a:r>
              <a:rPr lang="en-US" b="0" dirty="0"/>
              <a:t> (if developing on Linux) </a:t>
            </a:r>
          </a:p>
        </p:txBody>
      </p:sp>
    </p:spTree>
    <p:extLst>
      <p:ext uri="{BB962C8B-B14F-4D97-AF65-F5344CB8AC3E}">
        <p14:creationId xmlns:p14="http://schemas.microsoft.com/office/powerpoint/2010/main" val="283032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5" y="3943873"/>
            <a:ext cx="9138195" cy="2622662"/>
          </a:xfrm>
        </p:spPr>
        <p:txBody>
          <a:bodyPr>
            <a:normAutofit fontScale="85000" lnSpcReduction="2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invokes </a:t>
            </a:r>
            <a:r>
              <a:rPr lang="en-US" dirty="0" err="1">
                <a:solidFill>
                  <a:srgbClr val="0000CC"/>
                </a:solidFill>
              </a:rPr>
              <a:t>app</a:t>
            </a:r>
            <a:r>
              <a:rPr lang="en-US" b="0" dirty="0" err="1"/>
              <a:t>.</a:t>
            </a:r>
            <a:r>
              <a:rPr lang="en-US" dirty="0" err="1"/>
              <a:t>WsfStandardApplication</a:t>
            </a:r>
            <a:r>
              <a:rPr lang="en-US" b="0" dirty="0"/>
              <a:t>::</a:t>
            </a:r>
            <a:r>
              <a:rPr lang="en-US" dirty="0" err="1"/>
              <a:t>ProcessInputFiles</a:t>
            </a:r>
            <a:r>
              <a:rPr lang="en-US" b="0" dirty="0"/>
              <a:t>()</a:t>
            </a:r>
          </a:p>
          <a:p>
            <a:pPr marL="568325" indent="-279400">
              <a:tabLst>
                <a:tab pos="688975" algn="l"/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which invokes </a:t>
            </a:r>
            <a:r>
              <a:rPr lang="en-US" dirty="0" err="1"/>
              <a:t>WsfScenario</a:t>
            </a:r>
            <a:r>
              <a:rPr lang="en-US" b="0" dirty="0"/>
              <a:t>::</a:t>
            </a:r>
            <a:r>
              <a:rPr lang="en-US" dirty="0" err="1"/>
              <a:t>LoadFromFile</a:t>
            </a:r>
            <a:r>
              <a:rPr lang="en-US" b="0" dirty="0"/>
              <a:t>()</a:t>
            </a:r>
          </a:p>
          <a:p>
            <a:pPr marL="517525" lvl="1" indent="0"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	</a:t>
            </a:r>
            <a:r>
              <a:rPr lang="en-US" b="0" dirty="0">
                <a:solidFill>
                  <a:srgbClr val="0000CC"/>
                </a:solidFill>
              </a:rPr>
              <a:t>For each command in input</a:t>
            </a:r>
            <a:r>
              <a:rPr lang="en-US" b="0" dirty="0"/>
              <a:t>, </a:t>
            </a:r>
          </a:p>
          <a:p>
            <a:pPr marL="1203325" lvl="2" indent="-288925">
              <a:tabLst>
                <a:tab pos="914400" algn="l"/>
                <a:tab pos="1146175" algn="l"/>
                <a:tab pos="1376363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 each of the core classes’ </a:t>
            </a:r>
            <a:r>
              <a:rPr lang="en-US" dirty="0" err="1"/>
              <a:t>ProcessInput</a:t>
            </a:r>
            <a:r>
              <a:rPr lang="en-US" dirty="0"/>
              <a:t>()</a:t>
            </a:r>
            <a:r>
              <a:rPr lang="en-US" b="0" dirty="0"/>
              <a:t> methods</a:t>
            </a:r>
          </a:p>
          <a:p>
            <a:pPr marL="1203325" lvl="2" indent="-288925">
              <a:tabLst>
                <a:tab pos="914400" algn="l"/>
                <a:tab pos="1146175" algn="l"/>
                <a:tab pos="1376363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 each registered scenario extension’s </a:t>
            </a:r>
            <a:r>
              <a:rPr lang="en-US" dirty="0" err="1"/>
              <a:t>ProcessInput</a:t>
            </a:r>
            <a:r>
              <a:rPr lang="en-US" b="0" dirty="0"/>
              <a:t>()</a:t>
            </a:r>
          </a:p>
          <a:p>
            <a:pPr marL="1539875" lvl="3" indent="-279400">
              <a:lnSpc>
                <a:spcPct val="110000"/>
              </a:lnSpc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 </a:t>
            </a:r>
            <a:r>
              <a:rPr lang="en-US" dirty="0" err="1"/>
              <a:t>WsfScenarioExtension</a:t>
            </a:r>
            <a:r>
              <a:rPr lang="en-US" b="0" dirty="0"/>
              <a:t>::</a:t>
            </a:r>
            <a:r>
              <a:rPr lang="en-US" dirty="0" err="1"/>
              <a:t>ProcessInput</a:t>
            </a:r>
            <a:r>
              <a:rPr lang="en-US" b="0" dirty="0"/>
              <a:t>() for </a:t>
            </a:r>
            <a:r>
              <a:rPr lang="en-US" dirty="0" err="1"/>
              <a:t>ComponentTypesRegistration</a:t>
            </a:r>
            <a:endParaRPr lang="en-US" dirty="0"/>
          </a:p>
          <a:p>
            <a:pPr marL="1828800" lvl="4" indent="-230188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dirty="0" err="1">
                <a:solidFill>
                  <a:srgbClr val="0DAEFF"/>
                </a:solidFill>
              </a:rPr>
              <a:t>ComponentTypesRegistration</a:t>
            </a:r>
            <a:r>
              <a:rPr lang="en-US" b="0" dirty="0">
                <a:solidFill>
                  <a:srgbClr val="0DAEFF"/>
                </a:solidFill>
              </a:rPr>
              <a:t> does not override this method, so this has no effect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6527" y="2964566"/>
            <a:ext cx="8099842" cy="36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91101" y="2767275"/>
            <a:ext cx="2473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ProcessInputFiles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5641756" y="3226477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715821" y="2995386"/>
            <a:ext cx="1806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LoadFromFile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3817157" y="3371896"/>
            <a:ext cx="1824599" cy="0"/>
          </a:xfrm>
          <a:prstGeom prst="straightConnector1">
            <a:avLst/>
          </a:prstGeom>
          <a:ln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57901" y="3163924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Down Arrow 38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6" name="Rectangle 35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H="1" flipV="1">
            <a:off x="2688770" y="3373800"/>
            <a:ext cx="1167760" cy="1044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884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6" grpId="0"/>
      <p:bldP spid="3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2" y="3952530"/>
            <a:ext cx="8876871" cy="1801659"/>
          </a:xfrm>
        </p:spPr>
        <p:txBody>
          <a:bodyPr>
            <a:normAutofit fontScale="85000" lnSpcReduction="2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invokes </a:t>
            </a:r>
            <a:r>
              <a:rPr lang="en-US" dirty="0" err="1">
                <a:solidFill>
                  <a:srgbClr val="0000CC"/>
                </a:solidFill>
              </a:rPr>
              <a:t>app</a:t>
            </a:r>
            <a:r>
              <a:rPr lang="en-US" b="0" dirty="0" err="1"/>
              <a:t>.</a:t>
            </a:r>
            <a:r>
              <a:rPr lang="en-US" dirty="0" err="1"/>
              <a:t>WsfStandardApplication</a:t>
            </a:r>
            <a:r>
              <a:rPr lang="en-US" b="0" dirty="0"/>
              <a:t>::</a:t>
            </a:r>
            <a:r>
              <a:rPr lang="en-US" dirty="0" err="1"/>
              <a:t>ProcessInputFiles</a:t>
            </a:r>
            <a:r>
              <a:rPr lang="en-US" b="0" dirty="0"/>
              <a:t>()</a:t>
            </a:r>
          </a:p>
          <a:p>
            <a:pPr marL="574675" indent="-287338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which, invokes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WsfScenario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LoadFromFile</a:t>
            </a:r>
            <a:r>
              <a:rPr lang="en-US" b="0" dirty="0">
                <a:solidFill>
                  <a:schemeClr val="bg1">
                    <a:lumMod val="65000"/>
                  </a:schemeClr>
                </a:solidFill>
              </a:rPr>
              <a:t>()</a:t>
            </a:r>
          </a:p>
          <a:p>
            <a:pPr marL="574675" indent="-287338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and then invokes </a:t>
            </a:r>
            <a:r>
              <a:rPr lang="en-US" dirty="0" err="1"/>
              <a:t>WsfScenario</a:t>
            </a:r>
            <a:r>
              <a:rPr lang="en-US" b="0" dirty="0"/>
              <a:t>::</a:t>
            </a:r>
            <a:r>
              <a:rPr lang="en-US" dirty="0" err="1"/>
              <a:t>CompleteLoad</a:t>
            </a:r>
            <a:r>
              <a:rPr lang="en-US" b="0" dirty="0"/>
              <a:t>()</a:t>
            </a:r>
          </a:p>
          <a:p>
            <a:pPr marL="860425" lvl="1" indent="-23336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Invokes each scenario extension’s Complete()</a:t>
            </a:r>
          </a:p>
          <a:p>
            <a:pPr marL="860425" lvl="1" indent="-23336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Then invokes each scenario extension’s Complete2()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96527" y="2964566"/>
            <a:ext cx="8099842" cy="365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91101" y="2767275"/>
            <a:ext cx="247375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ProcessInputFiles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641756" y="3226477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715821" y="2995386"/>
            <a:ext cx="180690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LoadFromFile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284574" y="3381108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4657901" y="3163924"/>
            <a:ext cx="105028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664500" y="3529005"/>
            <a:ext cx="2847660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697621" y="3297914"/>
            <a:ext cx="184537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CompleteLoad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(…)</a:t>
            </a:r>
          </a:p>
        </p:txBody>
      </p:sp>
      <p:cxnSp>
        <p:nvCxnSpPr>
          <p:cNvPr id="44" name="Straight Arrow Connector 43"/>
          <p:cNvCxnSpPr/>
          <p:nvPr/>
        </p:nvCxnSpPr>
        <p:spPr>
          <a:xfrm flipH="1">
            <a:off x="4286846" y="3547156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660173" y="3350444"/>
            <a:ext cx="10631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      Complete(…)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4289118" y="3699556"/>
            <a:ext cx="136413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601029" y="3502844"/>
            <a:ext cx="1127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itchFamily="34" charset="0"/>
                <a:cs typeface="Arial" pitchFamily="34" charset="0"/>
              </a:rPr>
              <a:t>      Complete2(…)</a:t>
            </a:r>
          </a:p>
        </p:txBody>
      </p:sp>
      <p:sp>
        <p:nvSpPr>
          <p:cNvPr id="51" name="Down Arrow 5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49" name="Rectangle 48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06786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5" grpId="0"/>
      <p:bldP spid="4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7" y="3947154"/>
            <a:ext cx="8876871" cy="2205452"/>
          </a:xfrm>
        </p:spPr>
        <p:txBody>
          <a:bodyPr rIns="0">
            <a:normAutofit fontScale="85000" lnSpcReduction="1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creates the Simulation by executing:</a:t>
            </a:r>
          </a:p>
          <a:p>
            <a:pPr marL="225425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std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unique_ptr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WsfSimulation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&gt; 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simPtr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= </a:t>
            </a:r>
          </a:p>
          <a:p>
            <a:pPr marL="225425" indent="0">
              <a:spcBef>
                <a:spcPts val="0"/>
              </a:spcBef>
              <a:buNone/>
            </a:pP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                           </a:t>
            </a:r>
            <a:r>
              <a:rPr lang="en-US" b="0" dirty="0" err="1">
                <a:solidFill>
                  <a:srgbClr val="0000CC"/>
                </a:solidFill>
                <a:latin typeface="Consolas" panose="020B0609020204030204" pitchFamily="49" charset="0"/>
              </a:rPr>
              <a:t>app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.CreateSimulation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CC"/>
                </a:solidFill>
                <a:latin typeface="Consolas" panose="020B0609020204030204" pitchFamily="49" charset="0"/>
              </a:rPr>
              <a:t>scenario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, …)</a:t>
            </a:r>
            <a:r>
              <a:rPr lang="en-US" sz="1900" b="0" dirty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  <a:endParaRPr lang="en-US" sz="1900" b="0" dirty="0"/>
          </a:p>
          <a:p>
            <a:pPr marL="574675" indent="-290513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dirty="0" err="1"/>
              <a:t>CreateSimulation</a:t>
            </a:r>
            <a:r>
              <a:rPr lang="en-US" b="0" dirty="0"/>
              <a:t> invokes the </a:t>
            </a:r>
            <a:r>
              <a:rPr lang="en-US" b="0" dirty="0" err="1"/>
              <a:t>WsfSimulation</a:t>
            </a:r>
            <a:r>
              <a:rPr lang="en-US" b="0" dirty="0"/>
              <a:t> object’s constructor (with </a:t>
            </a:r>
            <a:r>
              <a:rPr lang="en-US" dirty="0">
                <a:solidFill>
                  <a:srgbClr val="0000CC"/>
                </a:solidFill>
              </a:rPr>
              <a:t>scenario</a:t>
            </a:r>
            <a:r>
              <a:rPr lang="en-US" b="0" dirty="0"/>
              <a:t> as argument)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44169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CreateSimulation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6773743" y="3022166"/>
            <a:ext cx="18004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3" name="Rectangle 32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8478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7" y="3951214"/>
                <a:ext cx="9069954" cy="1574378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aSimPtr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 err="1">
                    <a:solidFill>
                      <a:srgbClr val="FF9900"/>
                    </a:solidFill>
                  </a:rPr>
                  <a:t>simPtr</a:t>
                </a:r>
                <a:r>
                  <a:rPr lang="en-US" b="0" dirty="0" err="1">
                    <a:solidFill>
                      <a:srgbClr val="FF9900"/>
                    </a:solidFill>
                  </a:rPr>
                  <a:t>.get</a:t>
                </a:r>
                <a:r>
                  <a:rPr lang="en-US" b="0" dirty="0">
                    <a:solidFill>
                      <a:srgbClr val="FF99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7" y="3951214"/>
                <a:ext cx="9069954" cy="1574378"/>
              </a:xfrm>
              <a:blipFill>
                <a:blip r:embed="rId3"/>
                <a:stretch>
                  <a:fillRect t="-775" b="-5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37" name="Down Arrow 36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4" name="Rectangle 33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819536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7" y="3951213"/>
                <a:ext cx="9138194" cy="2011981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sz="22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endParaRPr lang="en-US" sz="2200" b="0" dirty="0"/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mScenario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scenario</a:t>
                </a:r>
                <a:r>
                  <a:rPr lang="en-US" b="0" dirty="0"/>
                  <a:t> and </a:t>
                </a:r>
                <a:r>
                  <a:rPr lang="en-US" b="0" dirty="0">
                    <a:solidFill>
                      <a:srgbClr val="7030A0"/>
                    </a:solidFill>
                  </a:rPr>
                  <a:t>*this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7" y="3951213"/>
                <a:ext cx="9138194" cy="2011981"/>
              </a:xfrm>
              <a:blipFill>
                <a:blip r:embed="rId3"/>
                <a:stretch>
                  <a:fillRect t="-606" r="-1534" b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9" name="Down Arrow 38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6" name="Rectangle 35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7175333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501839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sz="22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sz="1900" b="0" dirty="0"/>
              </a:p>
              <a:p>
                <a:pPr marL="212725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GetApplication</a:t>
                </a:r>
                <a:r>
                  <a:rPr lang="en-US" b="0" dirty="0">
                    <a:solidFill>
                      <a:srgbClr val="7030A0"/>
                    </a:solidFill>
                  </a:rPr>
                  <a:t>()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</m:oMath>
                </a14:m>
                <a:r>
                  <a:rPr lang="en-US" dirty="0">
                    <a:solidFill>
                      <a:srgbClr val="0000CC"/>
                    </a:solidFill>
                  </a:rPr>
                  <a:t>app </a:t>
                </a:r>
                <a:r>
                  <a:rPr lang="en-US" b="0" dirty="0"/>
                  <a:t>and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99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  <a:endParaRPr lang="en-US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501839"/>
              </a:xfrm>
              <a:blipFill>
                <a:blip r:embed="rId3"/>
                <a:stretch>
                  <a:fillRect t="-487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9" name="Rectangle 38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166000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663772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</a:p>
              <a:p>
                <a:pPr marL="461963" indent="-236538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</a:t>
                </a:r>
                <a:endParaRPr lang="en-US" sz="21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sz="22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mScenario.SimulationCreated</a:t>
                </a:r>
                <a:r>
                  <a:rPr lang="en-US" sz="22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(*this)</a:t>
                </a:r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/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>
                  <a:solidFill>
                    <a:srgbClr val="7030A0"/>
                  </a:solidFill>
                </a:endParaRPr>
              </a:p>
              <a:p>
                <a:pPr marL="722816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>
                    <a:solidFill>
                      <a:srgbClr val="7030A0"/>
                    </a:solidFill>
                  </a:rPr>
                  <a:t>	</a:t>
                </a:r>
                <a:r>
                  <a:rPr lang="en-US" b="0" dirty="0"/>
                  <a:t>(where </a:t>
                </a:r>
                <a:r>
                  <a:rPr lang="en-US" b="0" dirty="0" err="1">
                    <a:solidFill>
                      <a:srgbClr val="7030A0"/>
                    </a:solidFill>
                  </a:rPr>
                  <a:t>aSimulation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663772"/>
              </a:xfrm>
              <a:blipFill>
                <a:blip r:embed="rId3"/>
                <a:stretch>
                  <a:fillRect t="-458" r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Down Arrow 43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9" name="Rectangle 38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5936772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691995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solidFill>
                      <a:schemeClr val="tx1"/>
                    </a:solidFill>
                  </a:rPr>
                  <a:t>	</a:t>
                </a:r>
                <a:r>
                  <a:rPr lang="en-US" b="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marL="457200" indent="-244475">
                  <a:spcBef>
                    <a:spcPts val="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SimulationCreated</a:t>
                </a:r>
                <a:r>
                  <a:rPr lang="en-US" b="0" dirty="0"/>
                  <a:t> Invokes: 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GetApplication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().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9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sz="19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/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For each application extension invoke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endParaRPr lang="en-US" b="0" dirty="0">
                  <a:solidFill>
                    <a:srgbClr val="7030A0"/>
                  </a:solidFill>
                </a:endParaRPr>
              </a:p>
              <a:p>
                <a:pPr marL="744538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This Invokes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WsfScenarioExtension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::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SimulationCreated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aSimulation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en-US" b="0" dirty="0"/>
                  <a:t> on </a:t>
                </a:r>
                <a:r>
                  <a:rPr lang="en-US" dirty="0" err="1"/>
                  <a:t>ComponentTypesRegistration</a:t>
                </a:r>
                <a:r>
                  <a:rPr lang="en-US" b="0" dirty="0"/>
                  <a:t> </a:t>
                </a:r>
                <a:endParaRPr lang="en-US" b="0" dirty="0">
                  <a:solidFill>
                    <a:srgbClr val="7030A0"/>
                  </a:solidFill>
                  <a:latin typeface="Consolas" panose="020B0609020204030204" pitchFamily="49" charset="0"/>
                </a:endParaRPr>
              </a:p>
              <a:p>
                <a:pPr marL="500063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b="0" dirty="0">
                    <a:latin typeface="Consolas" panose="020B0609020204030204" pitchFamily="49" charset="0"/>
                  </a:rPr>
                  <a:t>(</a:t>
                </a:r>
                <a:r>
                  <a:rPr lang="en-US" b="0" dirty="0"/>
                  <a:t>where</a:t>
                </a:r>
                <a:r>
                  <a:rPr lang="en-US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b="0" dirty="0">
                    <a:solidFill>
                      <a:srgbClr val="7030A0"/>
                    </a:solidFill>
                  </a:rPr>
                  <a:t>aSimulation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FFC000"/>
                    </a:solidFill>
                  </a:rPr>
                  <a:t>*</a:t>
                </a:r>
                <a:r>
                  <a:rPr lang="en-US" dirty="0" err="1">
                    <a:solidFill>
                      <a:srgbClr val="FFC000"/>
                    </a:solidFill>
                  </a:rPr>
                  <a:t>simPtr.get</a:t>
                </a:r>
                <a:r>
                  <a:rPr lang="en-US" dirty="0">
                    <a:solidFill>
                      <a:srgbClr val="FFC000"/>
                    </a:solidFill>
                  </a:rPr>
                  <a:t>() </a:t>
                </a:r>
                <a:r>
                  <a:rPr lang="en-US" b="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691995"/>
              </a:xfrm>
              <a:blipFill>
                <a:blip r:embed="rId3"/>
                <a:stretch>
                  <a:fillRect t="-452" r="-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646914" y="3274393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13347" y="3065382"/>
            <a:ext cx="199285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WsfScenario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629758" y="3346567"/>
            <a:ext cx="203773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5646914" y="3544563"/>
            <a:ext cx="2853753" cy="708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2685586" y="3774608"/>
            <a:ext cx="5810783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784693" y="3583536"/>
            <a:ext cx="28007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ComponentTypesRegistration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43" name="Down Arrow 42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44" name="Rectangle 43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51" name="Picture 5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52" name="Rectangle 51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06532" y="6517216"/>
            <a:ext cx="8629095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Note:  </a:t>
            </a:r>
            <a:r>
              <a:rPr lang="en-US" sz="1400" b="1" dirty="0" err="1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ComponentTypesRegistration</a:t>
            </a:r>
            <a:r>
              <a:rPr lang="en-US" sz="14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 does not override </a:t>
            </a:r>
            <a:r>
              <a:rPr lang="en-US" sz="1400" b="1" dirty="0" err="1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SimulationCreated</a:t>
            </a:r>
            <a:r>
              <a:rPr lang="en-US" sz="14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, so this call has no effect</a:t>
            </a:r>
          </a:p>
        </p:txBody>
      </p:sp>
    </p:spTree>
    <p:extLst>
      <p:ext uri="{BB962C8B-B14F-4D97-AF65-F5344CB8AC3E}">
        <p14:creationId xmlns:p14="http://schemas.microsoft.com/office/powerpoint/2010/main" val="77454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064053" cy="2570295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</a:t>
                </a: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</a:t>
                </a:r>
                <a:endParaRPr lang="en-US" sz="18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endParaRPr lang="en-US" sz="1900" b="0" dirty="0">
                  <a:solidFill>
                    <a:srgbClr val="009900"/>
                  </a:solidFill>
                </a:endParaRPr>
              </a:p>
              <a:p>
                <a:pPr marL="798513" lvl="1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900" b="0" dirty="0">
                    <a:solidFill>
                      <a:srgbClr val="009900"/>
                    </a:solidFill>
                  </a:rPr>
                  <a:t>This notifies all registered event observers that the simulation is about to be initialized</a:t>
                </a:r>
                <a:endParaRPr lang="en-US" sz="1400" b="0" dirty="0">
                  <a:solidFill>
                    <a:srgbClr val="00990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064053" cy="2570295"/>
              </a:xfrm>
              <a:blipFill>
                <a:blip r:embed="rId3"/>
                <a:stretch>
                  <a:fillRect t="-474" b="-2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7015" y="6504164"/>
            <a:ext cx="838405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DAEFF"/>
                </a:solidFill>
                <a:latin typeface="Arial" pitchFamily="34" charset="0"/>
                <a:cs typeface="Arial" pitchFamily="34" charset="0"/>
              </a:rPr>
              <a:t>Note:  the Interfaced class does not override this method, hence we do nothing with the notification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19264" y="5833603"/>
            <a:ext cx="5376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WsfObserver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7030A0"/>
                </a:solidFill>
                <a:latin typeface="Consolas" panose="020B0609020204030204" pitchFamily="49" charset="0"/>
              </a:rPr>
              <a:t>SimulationInitializing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(this)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4038601" y="3470957"/>
            <a:ext cx="4457768" cy="0"/>
          </a:xfrm>
          <a:prstGeom prst="straightConnector1">
            <a:avLst/>
          </a:prstGeom>
          <a:ln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190819" y="3470957"/>
            <a:ext cx="865155" cy="0"/>
          </a:xfrm>
          <a:prstGeom prst="straightConnector1">
            <a:avLst/>
          </a:prstGeom>
          <a:ln>
            <a:solidFill>
              <a:srgbClr val="0000CC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541476" y="3259471"/>
            <a:ext cx="204414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WsfObserver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SimulationInitializing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9" name="Rectangle 38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51837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643899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/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</a:t>
                </a:r>
                <a:r>
                  <a:rPr lang="en-US" dirty="0" err="1"/>
                  <a:t>WsfSimulation</a:t>
                </a:r>
                <a:r>
                  <a:rPr lang="en-US" dirty="0"/>
                  <a:t>::Initialize</a:t>
                </a:r>
                <a:r>
                  <a:rPr lang="en-US" b="0" dirty="0"/>
                  <a:t> invokes: 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Initialize() </a:t>
                </a:r>
                <a:r>
                  <a:rPr lang="en-US" b="0" dirty="0"/>
                  <a:t>on all the simulation extensions</a:t>
                </a:r>
              </a:p>
              <a:p>
                <a:pPr marL="798513" lvl="1" indent="-2444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000" b="0" dirty="0">
                    <a:solidFill>
                      <a:srgbClr val="0DAEFF"/>
                    </a:solidFill>
                  </a:rPr>
                  <a:t>This exercise does not define a simulation extension, so this has no effect</a:t>
                </a:r>
                <a:endParaRPr lang="en-US" sz="1600" b="0" dirty="0">
                  <a:solidFill>
                    <a:srgbClr val="0DAEFF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643899"/>
              </a:xfrm>
              <a:blipFill>
                <a:blip r:embed="rId3"/>
                <a:stretch>
                  <a:fillRect t="-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75722" y="2297146"/>
            <a:ext cx="13257" cy="1578272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375722" y="3451036"/>
            <a:ext cx="569462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156806" y="3249232"/>
            <a:ext cx="19864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37" name="Rectangle 36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9" name="Rectangle 38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9550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Component-Based Architecture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7251" y="4724400"/>
            <a:ext cx="8229600" cy="1576969"/>
          </a:xfrm>
        </p:spPr>
        <p:txBody>
          <a:bodyPr>
            <a:normAutofit fontScale="70000" lnSpcReduction="20000"/>
          </a:bodyPr>
          <a:lstStyle/>
          <a:p>
            <a:r>
              <a:rPr lang="en-US" b="0" dirty="0"/>
              <a:t>Platform/Simulation Component Types are Accessed by Name or Role</a:t>
            </a:r>
          </a:p>
          <a:p>
            <a:r>
              <a:rPr lang="en-US" b="0" dirty="0"/>
              <a:t>Enables Component Type Addition or Removal from Simulation and Platforms</a:t>
            </a:r>
          </a:p>
          <a:p>
            <a:pPr lvl="1"/>
            <a:r>
              <a:rPr lang="en-US" sz="1800" b="0" dirty="0"/>
              <a:t>For example: Removal of Weapons and Electronic Warfare (EW) from EAR Versions with addition in ITAR only</a:t>
            </a:r>
          </a:p>
          <a:p>
            <a:endParaRPr lang="en-US" b="0" dirty="0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457200" y="3212068"/>
            <a:ext cx="8229600" cy="990600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1905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457200" y="1459468"/>
            <a:ext cx="8229600" cy="1676400"/>
          </a:xfrm>
          <a:prstGeom prst="rect">
            <a:avLst/>
          </a:prstGeom>
          <a:solidFill>
            <a:srgbClr val="9BBB59">
              <a:lumMod val="75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49" name="Text Box 19"/>
          <p:cNvSpPr txBox="1">
            <a:spLocks noChangeArrowheads="1"/>
          </p:cNvSpPr>
          <p:nvPr/>
        </p:nvSpPr>
        <p:spPr bwMode="auto">
          <a:xfrm>
            <a:off x="556260" y="1461788"/>
            <a:ext cx="1905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Arial"/>
              </a:rPr>
              <a:t>Simulation Components</a:t>
            </a:r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541020" y="1690388"/>
            <a:ext cx="6926580" cy="1143000"/>
          </a:xfrm>
          <a:prstGeom prst="rect">
            <a:avLst/>
          </a:prstGeom>
          <a:solidFill>
            <a:srgbClr val="8064A2">
              <a:lumMod val="75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marL="0" marR="0" lvl="0" indent="0" defTabSz="914400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51" name="Text Box 12"/>
          <p:cNvSpPr txBox="1">
            <a:spLocks noChangeArrowheads="1"/>
          </p:cNvSpPr>
          <p:nvPr/>
        </p:nvSpPr>
        <p:spPr bwMode="auto">
          <a:xfrm>
            <a:off x="1655562" y="3442129"/>
            <a:ext cx="1150620" cy="5207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Processors</a:t>
            </a: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541020" y="1690388"/>
            <a:ext cx="1905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Arial"/>
              </a:rPr>
              <a:t>Platform Components</a:t>
            </a:r>
          </a:p>
        </p:txBody>
      </p:sp>
      <p:sp>
        <p:nvSpPr>
          <p:cNvPr id="53" name="Text Box 9"/>
          <p:cNvSpPr txBox="1">
            <a:spLocks noChangeArrowheads="1"/>
          </p:cNvSpPr>
          <p:nvPr/>
        </p:nvSpPr>
        <p:spPr bwMode="auto">
          <a:xfrm>
            <a:off x="4267200" y="3440668"/>
            <a:ext cx="989013" cy="5207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Sensors</a:t>
            </a:r>
          </a:p>
        </p:txBody>
      </p:sp>
      <p:sp>
        <p:nvSpPr>
          <p:cNvPr id="54" name="Text Box 10"/>
          <p:cNvSpPr txBox="1">
            <a:spLocks noChangeArrowheads="1"/>
          </p:cNvSpPr>
          <p:nvPr/>
        </p:nvSpPr>
        <p:spPr bwMode="auto">
          <a:xfrm>
            <a:off x="5311140" y="3440668"/>
            <a:ext cx="990600" cy="5207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Weapons</a:t>
            </a:r>
          </a:p>
        </p:txBody>
      </p:sp>
      <p:sp>
        <p:nvSpPr>
          <p:cNvPr id="55" name="Text Box 11"/>
          <p:cNvSpPr txBox="1">
            <a:spLocks noChangeArrowheads="1"/>
          </p:cNvSpPr>
          <p:nvPr/>
        </p:nvSpPr>
        <p:spPr bwMode="auto">
          <a:xfrm>
            <a:off x="2865120" y="3440668"/>
            <a:ext cx="1350327" cy="5207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Communications</a:t>
            </a:r>
          </a:p>
        </p:txBody>
      </p:sp>
      <p:sp>
        <p:nvSpPr>
          <p:cNvPr id="56" name="Text Box 14"/>
          <p:cNvSpPr txBox="1">
            <a:spLocks noChangeArrowheads="1"/>
          </p:cNvSpPr>
          <p:nvPr/>
        </p:nvSpPr>
        <p:spPr bwMode="auto">
          <a:xfrm>
            <a:off x="609600" y="3440668"/>
            <a:ext cx="989013" cy="5207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Movers</a:t>
            </a:r>
          </a:p>
        </p:txBody>
      </p:sp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6370320" y="3440668"/>
            <a:ext cx="1066800" cy="5207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Others</a:t>
            </a:r>
          </a:p>
        </p:txBody>
      </p:sp>
      <p:sp>
        <p:nvSpPr>
          <p:cNvPr id="58" name="Text Box 19"/>
          <p:cNvSpPr txBox="1">
            <a:spLocks noChangeArrowheads="1"/>
          </p:cNvSpPr>
          <p:nvPr/>
        </p:nvSpPr>
        <p:spPr bwMode="auto">
          <a:xfrm>
            <a:off x="457200" y="3941058"/>
            <a:ext cx="22860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  <a:buFontTx/>
              <a:buNone/>
            </a:pPr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Arial"/>
              </a:rPr>
              <a:t>Component Implementations</a:t>
            </a:r>
          </a:p>
        </p:txBody>
      </p:sp>
      <p:sp>
        <p:nvSpPr>
          <p:cNvPr id="59" name="Down Arrow 58"/>
          <p:cNvSpPr/>
          <p:nvPr/>
        </p:nvSpPr>
        <p:spPr bwMode="auto">
          <a:xfrm>
            <a:off x="4597659" y="2625328"/>
            <a:ext cx="304800" cy="838200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20738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8" charset="0"/>
            </a:endParaRPr>
          </a:p>
        </p:txBody>
      </p:sp>
      <p:sp>
        <p:nvSpPr>
          <p:cNvPr id="60" name="Down Arrow 59"/>
          <p:cNvSpPr/>
          <p:nvPr/>
        </p:nvSpPr>
        <p:spPr bwMode="auto">
          <a:xfrm>
            <a:off x="5649219" y="2617708"/>
            <a:ext cx="304800" cy="838200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20738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8" charset="0"/>
            </a:endParaRPr>
          </a:p>
        </p:txBody>
      </p:sp>
      <p:sp>
        <p:nvSpPr>
          <p:cNvPr id="61" name="Down Arrow 60"/>
          <p:cNvSpPr/>
          <p:nvPr/>
        </p:nvSpPr>
        <p:spPr bwMode="auto">
          <a:xfrm>
            <a:off x="3393699" y="2625328"/>
            <a:ext cx="304800" cy="838200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20738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8" charset="0"/>
            </a:endParaRPr>
          </a:p>
        </p:txBody>
      </p:sp>
      <p:sp>
        <p:nvSpPr>
          <p:cNvPr id="62" name="Down Arrow 61"/>
          <p:cNvSpPr/>
          <p:nvPr/>
        </p:nvSpPr>
        <p:spPr bwMode="auto">
          <a:xfrm>
            <a:off x="6731259" y="2625328"/>
            <a:ext cx="304800" cy="838200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20738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57200" y="4278868"/>
            <a:ext cx="8229600" cy="369332"/>
          </a:xfrm>
          <a:prstGeom prst="rect">
            <a:avLst/>
          </a:prstGeom>
          <a:solidFill>
            <a:srgbClr val="77933C"/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marL="0" lvl="1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dirty="0">
                <a:solidFill>
                  <a:prstClr val="white"/>
                </a:solidFill>
                <a:latin typeface="Arial"/>
              </a:rPr>
              <a:t>Component Based allows for Addition and Removal of Whole Types</a:t>
            </a:r>
          </a:p>
        </p:txBody>
      </p:sp>
      <p:sp>
        <p:nvSpPr>
          <p:cNvPr id="64" name="Down Arrow 63"/>
          <p:cNvSpPr/>
          <p:nvPr/>
        </p:nvSpPr>
        <p:spPr bwMode="auto">
          <a:xfrm>
            <a:off x="2069205" y="2620180"/>
            <a:ext cx="304800" cy="838200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20738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8" charset="0"/>
            </a:endParaRPr>
          </a:p>
        </p:txBody>
      </p:sp>
      <p:sp>
        <p:nvSpPr>
          <p:cNvPr id="65" name="Down Arrow 64"/>
          <p:cNvSpPr/>
          <p:nvPr/>
        </p:nvSpPr>
        <p:spPr bwMode="auto">
          <a:xfrm>
            <a:off x="938847" y="2625328"/>
            <a:ext cx="304800" cy="838200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20738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8" charset="0"/>
            </a:endParaRPr>
          </a:p>
        </p:txBody>
      </p:sp>
      <p:sp>
        <p:nvSpPr>
          <p:cNvPr id="66" name="Down Arrow 65"/>
          <p:cNvSpPr/>
          <p:nvPr/>
        </p:nvSpPr>
        <p:spPr bwMode="auto">
          <a:xfrm>
            <a:off x="7893627" y="2620180"/>
            <a:ext cx="304800" cy="838200"/>
          </a:xfrm>
          <a:prstGeom prst="downArrow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sm" len="sm"/>
            <a:tailEnd type="none" w="sm" len="sm"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20738" eaLnBrk="0" fontAlgn="auto" latinLnBrk="0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8" charset="0"/>
            </a:endParaRP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4255308" y="2157968"/>
            <a:ext cx="989013" cy="5207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Component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(“Sensor”)</a:t>
            </a:r>
          </a:p>
        </p:txBody>
      </p:sp>
      <p:sp>
        <p:nvSpPr>
          <p:cNvPr id="68" name="Text Box 10"/>
          <p:cNvSpPr txBox="1">
            <a:spLocks noChangeArrowheads="1"/>
          </p:cNvSpPr>
          <p:nvPr/>
        </p:nvSpPr>
        <p:spPr bwMode="auto">
          <a:xfrm>
            <a:off x="5301991" y="2157968"/>
            <a:ext cx="990600" cy="5207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Component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(“Weapon”)</a:t>
            </a:r>
          </a:p>
        </p:txBody>
      </p:sp>
      <p:sp>
        <p:nvSpPr>
          <p:cNvPr id="69" name="Text Box 11"/>
          <p:cNvSpPr txBox="1">
            <a:spLocks noChangeArrowheads="1"/>
          </p:cNvSpPr>
          <p:nvPr/>
        </p:nvSpPr>
        <p:spPr bwMode="auto">
          <a:xfrm>
            <a:off x="2974051" y="2157968"/>
            <a:ext cx="1223587" cy="5207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Component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(“</a:t>
            </a:r>
            <a:r>
              <a:rPr kumimoji="0" lang="en-US" sz="11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Comm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”)</a:t>
            </a:r>
          </a:p>
        </p:txBody>
      </p:sp>
      <p:sp>
        <p:nvSpPr>
          <p:cNvPr id="70" name="Text Box 9"/>
          <p:cNvSpPr txBox="1">
            <a:spLocks noChangeArrowheads="1"/>
          </p:cNvSpPr>
          <p:nvPr/>
        </p:nvSpPr>
        <p:spPr bwMode="auto">
          <a:xfrm>
            <a:off x="6350259" y="2157968"/>
            <a:ext cx="1066800" cy="5207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Component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(&lt;“XYZ”&gt;)</a:t>
            </a: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1734070" y="2157968"/>
            <a:ext cx="1182311" cy="5207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Component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(“Processors”)</a:t>
            </a:r>
          </a:p>
        </p:txBody>
      </p:sp>
      <p:sp>
        <p:nvSpPr>
          <p:cNvPr id="72" name="Text Box 9"/>
          <p:cNvSpPr txBox="1">
            <a:spLocks noChangeArrowheads="1"/>
          </p:cNvSpPr>
          <p:nvPr/>
        </p:nvSpPr>
        <p:spPr bwMode="auto">
          <a:xfrm>
            <a:off x="615633" y="2157968"/>
            <a:ext cx="1060767" cy="5207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Component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(“Movers”)</a:t>
            </a:r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609600" y="1918988"/>
            <a:ext cx="6827520" cy="213169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Platform Component List</a:t>
            </a:r>
          </a:p>
        </p:txBody>
      </p:sp>
      <p:sp>
        <p:nvSpPr>
          <p:cNvPr id="74" name="Text Box 27"/>
          <p:cNvSpPr txBox="1">
            <a:spLocks noChangeArrowheads="1"/>
          </p:cNvSpPr>
          <p:nvPr/>
        </p:nvSpPr>
        <p:spPr bwMode="auto">
          <a:xfrm>
            <a:off x="7498080" y="2157968"/>
            <a:ext cx="1136967" cy="5207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Simulation Component List</a:t>
            </a:r>
          </a:p>
        </p:txBody>
      </p:sp>
      <p:sp>
        <p:nvSpPr>
          <p:cNvPr id="75" name="Text Box 9"/>
          <p:cNvSpPr txBox="1">
            <a:spLocks noChangeArrowheads="1"/>
          </p:cNvSpPr>
          <p:nvPr/>
        </p:nvSpPr>
        <p:spPr bwMode="auto">
          <a:xfrm>
            <a:off x="7543800" y="3440668"/>
            <a:ext cx="1102359" cy="520700"/>
          </a:xfrm>
          <a:prstGeom prst="rect">
            <a:avLst/>
          </a:prstGeom>
          <a:solidFill>
            <a:srgbClr val="9BBB59">
              <a:lumMod val="60000"/>
              <a:lumOff val="40000"/>
            </a:srgbClr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anchor="ctr" anchorCtr="1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EW</a:t>
            </a:r>
            <a:r>
              <a: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</a:t>
            </a: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Interaction, DIS,  XIO, etc.</a:t>
            </a:r>
          </a:p>
        </p:txBody>
      </p:sp>
      <p:sp>
        <p:nvSpPr>
          <p:cNvPr id="33" name="Oval 24"/>
          <p:cNvSpPr>
            <a:spLocks noChangeArrowheads="1"/>
          </p:cNvSpPr>
          <p:nvPr/>
        </p:nvSpPr>
        <p:spPr bwMode="auto">
          <a:xfrm>
            <a:off x="6301740" y="3351768"/>
            <a:ext cx="1193800" cy="6985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4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9" grpId="0" animBg="1"/>
      <p:bldP spid="60" grpId="0" animBg="1"/>
      <p:bldP spid="63" grpId="0" animBg="1"/>
      <p:bldP spid="67" grpId="0" animBg="1"/>
      <p:bldP spid="68" grpId="0" animBg="1"/>
      <p:bldP spid="33" grpId="0" animBg="1"/>
      <p:bldP spid="33" grpId="1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295283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900" b="0" dirty="0"/>
                  <a:t>	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900" b="0" dirty="0"/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Next,</a:t>
                </a:r>
                <a:r>
                  <a:rPr lang="en-US" dirty="0"/>
                  <a:t> </a:t>
                </a:r>
                <a:r>
                  <a:rPr lang="en-US" dirty="0" err="1"/>
                  <a:t>WsfSimulation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 adds all available platforms to the simulation’s platform list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295283"/>
              </a:xfrm>
              <a:blipFill>
                <a:blip r:embed="rId3"/>
                <a:stretch>
                  <a:fillRect t="-5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75722" y="2297146"/>
            <a:ext cx="13257" cy="1578272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35" name="Rectangle 34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3492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7688" y="6400800"/>
            <a:ext cx="698694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698276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900" b="0" dirty="0"/>
                  <a:t>	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900" b="0" dirty="0"/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Then, </a:t>
                </a:r>
                <a:r>
                  <a:rPr lang="en-US" dirty="0" err="1"/>
                  <a:t>WsfSimulation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 invokes Initialize on each platform (and their components)</a:t>
                </a:r>
              </a:p>
              <a:p>
                <a:pPr marL="967291" lvl="1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WsfPlatform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 invokes </a:t>
                </a:r>
                <a:r>
                  <a:rPr lang="en-US" dirty="0" err="1"/>
                  <a:t>PreInitialize</a:t>
                </a:r>
                <a:r>
                  <a:rPr lang="en-US" b="0" dirty="0"/>
                  <a:t> on each Platform’s components </a:t>
                </a:r>
                <a:r>
                  <a:rPr lang="en-US" b="0" dirty="0">
                    <a:solidFill>
                      <a:srgbClr val="0DAEFF"/>
                    </a:solidFill>
                  </a:rPr>
                  <a:t>which is not overridden by </a:t>
                </a:r>
                <a:r>
                  <a:rPr lang="en-US" dirty="0" err="1">
                    <a:solidFill>
                      <a:srgbClr val="0DAEFF"/>
                    </a:solidFill>
                  </a:rPr>
                  <a:t>ShieldComponent</a:t>
                </a:r>
                <a:endParaRPr lang="en-US" b="0" dirty="0">
                  <a:solidFill>
                    <a:srgbClr val="0DAEFF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698276"/>
              </a:xfrm>
              <a:blipFill>
                <a:blip r:embed="rId3"/>
                <a:stretch>
                  <a:fillRect t="-451" b="-4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5" name="Rectangle 34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0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77688" y="6400800"/>
            <a:ext cx="6986946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2"/>
                <a:ext cx="9138194" cy="2906788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900" b="0" dirty="0"/>
                  <a:t>	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900" b="0" dirty="0"/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Then, </a:t>
                </a:r>
                <a:r>
                  <a:rPr lang="en-US" dirty="0" err="1"/>
                  <a:t>WsfSimulation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 invokes Initialize on each platform (and their components)</a:t>
                </a:r>
              </a:p>
              <a:p>
                <a:pPr marL="967291" lvl="1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Then, </a:t>
                </a:r>
                <a:r>
                  <a:rPr lang="en-US" dirty="0" err="1"/>
                  <a:t>WsfPlatform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() invokes </a:t>
                </a:r>
                <a:r>
                  <a:rPr lang="en-US" dirty="0" err="1"/>
                  <a:t>ShieldComponent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() </a:t>
                </a:r>
              </a:p>
              <a:p>
                <a:pPr marL="1500663" lvl="2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establishes </a:t>
                </a:r>
                <a:r>
                  <a:rPr lang="en-US" dirty="0" err="1"/>
                  <a:t>MessageRecieved</a:t>
                </a:r>
                <a:r>
                  <a:rPr lang="en-US" b="0" dirty="0"/>
                  <a:t> as the method to invoke when a message arriving over a </a:t>
                </a:r>
                <a:r>
                  <a:rPr lang="en-US" b="0" dirty="0" err="1"/>
                  <a:t>comm’s</a:t>
                </a:r>
                <a:r>
                  <a:rPr lang="en-US" b="0" dirty="0"/>
                  <a:t> link</a:t>
                </a:r>
                <a:endParaRPr lang="en-US" sz="1400" b="0" dirty="0">
                  <a:solidFill>
                    <a:srgbClr val="0000CC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2"/>
                <a:ext cx="9138194" cy="2906788"/>
              </a:xfrm>
              <a:blipFill>
                <a:blip r:embed="rId3"/>
                <a:stretch>
                  <a:fillRect t="-419" r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5" name="Rectangle 34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1323461" y="2530396"/>
            <a:ext cx="4838" cy="1335024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>
            <a:spLocks/>
          </p:cNvSpPr>
          <p:nvPr/>
        </p:nvSpPr>
        <p:spPr>
          <a:xfrm>
            <a:off x="957685" y="2349948"/>
            <a:ext cx="667512" cy="182880"/>
          </a:xfrm>
          <a:prstGeom prst="rect">
            <a:avLst/>
          </a:prstGeom>
          <a:solidFill>
            <a:srgbClr val="92D05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rgbClr val="FF0066"/>
                </a:solidFill>
              </a:rPr>
              <a:t>ShieldComponent</a:t>
            </a:r>
            <a:endParaRPr lang="en-US" sz="700" b="1" dirty="0">
              <a:solidFill>
                <a:srgbClr val="FF0066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1323462" y="3439688"/>
            <a:ext cx="2093976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486651" y="3237431"/>
            <a:ext cx="165942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ShieldComponent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 flipH="1">
            <a:off x="5516367" y="3437783"/>
            <a:ext cx="1554480" cy="0"/>
          </a:xfrm>
          <a:prstGeom prst="straightConnector1">
            <a:avLst/>
          </a:prstGeom>
          <a:ln>
            <a:solidFill>
              <a:srgbClr val="0000CC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3422772" y="3441593"/>
            <a:ext cx="2093976" cy="0"/>
          </a:xfrm>
          <a:prstGeom prst="straightConnector1">
            <a:avLst/>
          </a:prstGeom>
          <a:ln>
            <a:solidFill>
              <a:srgbClr val="0000CC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554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0" grpId="0" animBg="1"/>
      <p:bldP spid="3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3"/>
                <a:ext cx="9138194" cy="1969528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initializes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.InitializeSimulation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InitializeSimulation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-&gt;Initialize() </a:t>
                </a:r>
              </a:p>
              <a:p>
                <a:pPr marL="212725" indent="0"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1900" b="0" dirty="0"/>
                  <a:t>	</a:t>
                </a:r>
                <a14:m>
                  <m:oMath xmlns:m="http://schemas.openxmlformats.org/officeDocument/2006/math">
                    <m:r>
                      <a:rPr lang="en-US" sz="19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900" b="0" dirty="0"/>
              </a:p>
              <a:p>
                <a:pPr marL="457200" indent="-244475">
                  <a:spcBef>
                    <a:spcPts val="300"/>
                  </a:spcBef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Finally, </a:t>
                </a:r>
                <a:r>
                  <a:rPr lang="en-US" dirty="0" err="1"/>
                  <a:t>WsfSimulation</a:t>
                </a:r>
                <a:r>
                  <a:rPr lang="en-US" b="0" dirty="0"/>
                  <a:t>::</a:t>
                </a:r>
                <a:r>
                  <a:rPr lang="en-US" dirty="0"/>
                  <a:t>Initialize</a:t>
                </a:r>
                <a:r>
                  <a:rPr lang="en-US" b="0" dirty="0"/>
                  <a:t> sets the simulation state to </a:t>
                </a:r>
                <a:r>
                  <a:rPr lang="en-US" sz="1900" b="0" dirty="0" err="1">
                    <a:solidFill>
                      <a:srgbClr val="0000CC"/>
                    </a:solidFill>
                    <a:latin typeface="Arial Narrow" panose="020B0606020202030204" pitchFamily="34" charset="0"/>
                  </a:rPr>
                  <a:t>cPENDING_START</a:t>
                </a:r>
                <a:endParaRPr lang="en-US" sz="1900" b="0" dirty="0">
                  <a:solidFill>
                    <a:srgbClr val="0000CC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3"/>
                <a:ext cx="9138194" cy="1969528"/>
              </a:xfrm>
              <a:blipFill>
                <a:blip r:embed="rId3"/>
                <a:stretch>
                  <a:fillRect t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51222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InitializeSimulation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479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::Initialize()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75722" y="2297146"/>
            <a:ext cx="13257" cy="1578272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5" name="Rectangle 34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230482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sz="2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06" y="3951213"/>
            <a:ext cx="9138194" cy="2112402"/>
          </a:xfrm>
        </p:spPr>
        <p:txBody>
          <a:bodyPr rIns="0">
            <a:normAutofit fontScale="85000" lnSpcReduction="20000"/>
          </a:bodyPr>
          <a:lstStyle/>
          <a:p>
            <a:pPr marL="225425" indent="0">
              <a:buNone/>
            </a:pPr>
            <a:r>
              <a:rPr lang="en-US" dirty="0"/>
              <a:t>Mission</a:t>
            </a:r>
            <a:r>
              <a:rPr lang="en-US" b="0" dirty="0"/>
              <a:t> runs the Simulation by executing:</a:t>
            </a:r>
          </a:p>
          <a:p>
            <a:pPr marL="517525" lvl="1" indent="0">
              <a:spcBef>
                <a:spcPts val="600"/>
              </a:spcBef>
              <a:buNone/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sz="2400" b="0" dirty="0" err="1">
                <a:solidFill>
                  <a:srgbClr val="0000CC"/>
                </a:solidFill>
                <a:latin typeface="Consolas" panose="020B0609020204030204" pitchFamily="49" charset="0"/>
              </a:rPr>
              <a:t>app</a:t>
            </a:r>
            <a:r>
              <a:rPr lang="en-US" sz="2400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.RunEventLoop</a:t>
            </a:r>
            <a:r>
              <a:rPr lang="en-US" sz="2400" b="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US" sz="2400" b="0" dirty="0" err="1">
                <a:solidFill>
                  <a:srgbClr val="0000CC"/>
                </a:solidFill>
                <a:latin typeface="Consolas" panose="020B0609020204030204" pitchFamily="49" charset="0"/>
              </a:rPr>
              <a:t>simPtr</a:t>
            </a:r>
            <a:r>
              <a:rPr lang="en-US" sz="2400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.get</a:t>
            </a:r>
            <a:r>
              <a:rPr lang="en-US" sz="2400" b="0" dirty="0">
                <a:solidFill>
                  <a:srgbClr val="7030A0"/>
                </a:solidFill>
                <a:latin typeface="Consolas" panose="020B0609020204030204" pitchFamily="49" charset="0"/>
              </a:rPr>
              <a:t>(), options)</a:t>
            </a:r>
            <a:endParaRPr lang="en-US" sz="2400" b="0" dirty="0"/>
          </a:p>
          <a:p>
            <a:pPr marL="457200" indent="-244475"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dirty="0" err="1"/>
              <a:t>RunEventLoop</a:t>
            </a:r>
            <a:r>
              <a:rPr lang="en-US" b="0" dirty="0"/>
              <a:t> invokes: </a:t>
            </a:r>
            <a:r>
              <a:rPr lang="en-US" b="0" dirty="0" err="1">
                <a:solidFill>
                  <a:srgbClr val="7030A0"/>
                </a:solidFill>
                <a:latin typeface="Consolas" panose="020B0609020204030204" pitchFamily="49" charset="0"/>
              </a:rPr>
              <a:t>aSimPtr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-&gt;Start() </a:t>
            </a:r>
            <a:endParaRPr lang="en-US" b="0" dirty="0"/>
          </a:p>
          <a:p>
            <a:pPr marL="744538" lvl="1" indent="-244475">
              <a:spcBef>
                <a:spcPts val="600"/>
              </a:spcBef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dirty="0" err="1"/>
              <a:t>WsfSimulation</a:t>
            </a:r>
            <a:r>
              <a:rPr lang="en-US" dirty="0"/>
              <a:t>::Start</a:t>
            </a:r>
            <a:endParaRPr lang="en-US" b="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1030288" lvl="2" indent="-231775">
              <a:spcBef>
                <a:spcPts val="600"/>
              </a:spcBef>
              <a:tabLst>
                <a:tab pos="914400" algn="l"/>
                <a:tab pos="1146175" algn="l"/>
                <a:tab pos="1371600" algn="l"/>
                <a:tab pos="1603375" algn="l"/>
                <a:tab pos="1828800" algn="l"/>
                <a:tab pos="2060575" algn="l"/>
                <a:tab pos="2286000" algn="l"/>
              </a:tabLst>
            </a:pPr>
            <a:r>
              <a:rPr lang="en-US" b="0" dirty="0"/>
              <a:t>For each simulation extension invoke </a:t>
            </a:r>
            <a:r>
              <a:rPr lang="en-US" b="0" dirty="0">
                <a:solidFill>
                  <a:srgbClr val="7030A0"/>
                </a:solidFill>
                <a:latin typeface="Consolas" panose="020B0609020204030204" pitchFamily="49" charset="0"/>
              </a:rPr>
              <a:t>Start()</a:t>
            </a:r>
            <a:endParaRPr lang="en-US" b="0" dirty="0">
              <a:latin typeface="Consolas" panose="020B0609020204030204" pitchFamily="49" charset="0"/>
            </a:endParaRPr>
          </a:p>
          <a:p>
            <a:pPr marL="1316038" lvl="3" indent="-230188">
              <a:spcBef>
                <a:spcPts val="600"/>
              </a:spcBef>
              <a:tabLst>
                <a:tab pos="914400" algn="l"/>
                <a:tab pos="1146175" algn="l"/>
                <a:tab pos="1371600" algn="l"/>
                <a:tab pos="1601788" algn="l"/>
                <a:tab pos="1828800" algn="l"/>
                <a:tab pos="2060575" algn="l"/>
                <a:tab pos="2286000" algn="l"/>
              </a:tabLst>
            </a:pPr>
            <a:r>
              <a:rPr lang="en-US" b="0" dirty="0">
                <a:solidFill>
                  <a:srgbClr val="0DAEFF"/>
                </a:solidFill>
                <a:latin typeface="+mn-lt"/>
              </a:rPr>
              <a:t>This exercise does not have a simulation extension, so this has no effec</a:t>
            </a:r>
            <a:r>
              <a:rPr lang="en-US" b="0" dirty="0">
                <a:solidFill>
                  <a:srgbClr val="0DAEFF"/>
                </a:solidFill>
                <a:latin typeface="Consolas" panose="020B0609020204030204" pitchFamily="49" charset="0"/>
              </a:rPr>
              <a:t>t</a:t>
            </a:r>
            <a:endParaRPr lang="en-US" b="0" dirty="0">
              <a:solidFill>
                <a:srgbClr val="0DAEFF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319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RunEventLoop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306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::Start()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375722" y="1908526"/>
            <a:ext cx="13257" cy="1947672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1375722" y="3451036"/>
            <a:ext cx="5694629" cy="0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32652" y="3249232"/>
            <a:ext cx="18133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WsfSimulationExtension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::Start()</a:t>
            </a:r>
          </a:p>
        </p:txBody>
      </p:sp>
      <p:sp>
        <p:nvSpPr>
          <p:cNvPr id="35" name="Rectangle 34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7" name="Rectangle 36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003764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AFSIM Plugins &amp; Extensions</a:t>
            </a:r>
            <a:br>
              <a:rPr lang="en-US" dirty="0"/>
            </a:br>
            <a:r>
              <a:rPr lang="en-US" sz="2000" dirty="0">
                <a:solidFill>
                  <a:srgbClr val="0000CC"/>
                </a:solidFill>
              </a:rPr>
              <a:t>AFSIM</a:t>
            </a:r>
            <a:r>
              <a:rPr lang="en-US" sz="2000" b="0" dirty="0">
                <a:solidFill>
                  <a:srgbClr val="0000CC"/>
                </a:solidFill>
              </a:rPr>
              <a:t> </a:t>
            </a:r>
            <a:r>
              <a:rPr lang="en-US" sz="2000" dirty="0">
                <a:solidFill>
                  <a:srgbClr val="0000CC"/>
                </a:solidFill>
              </a:rPr>
              <a:t>mission</a:t>
            </a:r>
            <a:r>
              <a:rPr lang="en-US" sz="2000" b="0" dirty="0">
                <a:solidFill>
                  <a:srgbClr val="0000CC"/>
                </a:solidFill>
              </a:rPr>
              <a:t> startup sequence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806" y="3951211"/>
                <a:ext cx="9138194" cy="2620627"/>
              </a:xfrm>
            </p:spPr>
            <p:txBody>
              <a:bodyPr rIns="0">
                <a:normAutofit fontScale="85000" lnSpcReduction="20000"/>
              </a:bodyPr>
              <a:lstStyle/>
              <a:p>
                <a:pPr marL="225425" indent="0">
                  <a:buNone/>
                </a:pPr>
                <a:r>
                  <a:rPr lang="en-US" dirty="0"/>
                  <a:t>Mission</a:t>
                </a:r>
                <a:r>
                  <a:rPr lang="en-US" b="0" dirty="0"/>
                  <a:t> runs the Simulation by executing:</a:t>
                </a:r>
              </a:p>
              <a:p>
                <a:pPr marL="517525" lvl="1" indent="0">
                  <a:spcBef>
                    <a:spcPts val="60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app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.RunEventLoop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2400" b="0" dirty="0" err="1">
                    <a:solidFill>
                      <a:srgbClr val="0000CC"/>
                    </a:solidFill>
                    <a:latin typeface="Consolas" panose="020B0609020204030204" pitchFamily="49" charset="0"/>
                  </a:rPr>
                  <a:t>simPtr</a:t>
                </a:r>
                <a:r>
                  <a:rPr lang="en-US" sz="2400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.get</a:t>
                </a:r>
                <a:r>
                  <a:rPr lang="en-US" sz="2400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(), options)</a:t>
                </a:r>
                <a:endParaRPr lang="en-US" sz="2400" b="0" dirty="0"/>
              </a:p>
              <a:p>
                <a:pPr marL="457200" indent="-244475"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 err="1"/>
                  <a:t>RunEventLoop</a:t>
                </a:r>
                <a:r>
                  <a:rPr lang="en-US" b="0" dirty="0"/>
                  <a:t> invokes: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-&gt;Start() </a:t>
                </a:r>
                <a:endParaRPr lang="en-US" b="0" dirty="0"/>
              </a:p>
              <a:p>
                <a:pPr marL="500063" lvl="1" indent="0">
                  <a:spcBef>
                    <a:spcPts val="0"/>
                  </a:spcBef>
                  <a:buNone/>
                  <a:tabLst>
                    <a:tab pos="914400" algn="l"/>
                    <a:tab pos="1146175" algn="l"/>
                    <a:tab pos="1371600" algn="l"/>
                    <a:tab pos="1603375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dirty="0">
                    <a:ea typeface="Cambria Math" panose="020405030504060302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b="0" dirty="0">
                  <a:solidFill>
                    <a:srgbClr val="7030A0"/>
                  </a:solidFill>
                  <a:latin typeface="Consolas" panose="020B0609020204030204" pitchFamily="49" charset="0"/>
                </a:endParaRPr>
              </a:p>
              <a:p>
                <a:pPr marL="742950" lvl="1" indent="-230188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1788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Loop until simulation is done</a:t>
                </a:r>
              </a:p>
              <a:p>
                <a:pPr marL="1030288" lvl="3" indent="-231775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1788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Execute:  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aSimPtr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-&gt;</a:t>
                </a:r>
                <a:r>
                  <a:rPr lang="en-US" b="0" dirty="0" err="1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AdvanceTime</a:t>
                </a:r>
                <a:r>
                  <a:rPr lang="en-US" b="0" dirty="0">
                    <a:solidFill>
                      <a:srgbClr val="7030A0"/>
                    </a:solidFill>
                    <a:latin typeface="Consolas" panose="020B0609020204030204" pitchFamily="49" charset="0"/>
                  </a:rPr>
                  <a:t>()</a:t>
                </a:r>
              </a:p>
              <a:p>
                <a:pPr marL="1316038" lvl="4" indent="-230188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1788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Advances time to next event time</a:t>
                </a:r>
              </a:p>
              <a:p>
                <a:pPr marL="1316038" lvl="4" indent="-230188">
                  <a:spcBef>
                    <a:spcPts val="600"/>
                  </a:spcBef>
                  <a:tabLst>
                    <a:tab pos="914400" algn="l"/>
                    <a:tab pos="1146175" algn="l"/>
                    <a:tab pos="1371600" algn="l"/>
                    <a:tab pos="1601788" algn="l"/>
                    <a:tab pos="1828800" algn="l"/>
                    <a:tab pos="2060575" algn="l"/>
                    <a:tab pos="2286000" algn="l"/>
                  </a:tabLst>
                </a:pPr>
                <a:r>
                  <a:rPr lang="en-US" b="0" dirty="0"/>
                  <a:t>Fires the simulation events scheduled or the next time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6" y="3951211"/>
                <a:ext cx="9138194" cy="2620627"/>
              </a:xfrm>
              <a:blipFill>
                <a:blip r:embed="rId3"/>
                <a:stretch>
                  <a:fillRect t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213" y="1160571"/>
            <a:ext cx="4100891" cy="559418"/>
          </a:xfrm>
          <a:prstGeom prst="rect">
            <a:avLst/>
          </a:prstGeom>
        </p:spPr>
      </p:pic>
      <p:sp>
        <p:nvSpPr>
          <p:cNvPr id="27" name="Rectangle 26"/>
          <p:cNvSpPr>
            <a:spLocks noChangeAspect="1"/>
          </p:cNvSpPr>
          <p:nvPr/>
        </p:nvSpPr>
        <p:spPr>
          <a:xfrm>
            <a:off x="7864634" y="2592722"/>
            <a:ext cx="1263470" cy="176120"/>
          </a:xfrm>
          <a:prstGeom prst="rect">
            <a:avLst/>
          </a:prstGeom>
          <a:solidFill>
            <a:srgbClr val="CDCD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WsfStandardApplication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app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8414530" y="1727224"/>
            <a:ext cx="174661" cy="865497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25685" y="2592721"/>
            <a:ext cx="741684" cy="1761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mission::main()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2773977"/>
            <a:ext cx="0" cy="91440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8496369" y="277402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>
            <a:spLocks noChangeAspect="1"/>
          </p:cNvSpPr>
          <p:nvPr/>
        </p:nvSpPr>
        <p:spPr>
          <a:xfrm>
            <a:off x="5027213" y="2592721"/>
            <a:ext cx="1263470" cy="176120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WsfScenario</a:t>
            </a:r>
            <a:r>
              <a:rPr lang="en-US" sz="700" dirty="0">
                <a:solidFill>
                  <a:schemeClr val="tx1"/>
                </a:solidFill>
              </a:rPr>
              <a:t>: </a:t>
            </a:r>
            <a:r>
              <a:rPr lang="en-US" sz="700" b="1" dirty="0">
                <a:solidFill>
                  <a:srgbClr val="0000CC"/>
                </a:solidFill>
              </a:rPr>
              <a:t>scenario</a:t>
            </a: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19" name="Down Arrow 18"/>
          <p:cNvSpPr/>
          <p:nvPr/>
        </p:nvSpPr>
        <p:spPr>
          <a:xfrm>
            <a:off x="5572005" y="1365923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5648710" y="2772311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284574" y="2774022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6394269" y="2594993"/>
            <a:ext cx="1371600" cy="191192"/>
          </a:xfrm>
          <a:prstGeom prst="rect">
            <a:avLst/>
          </a:prstGeom>
          <a:solidFill>
            <a:srgbClr val="E4EFF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WsfSimulation</a:t>
            </a:r>
            <a:r>
              <a:rPr lang="en-US" sz="700" dirty="0">
                <a:solidFill>
                  <a:schemeClr val="tx1"/>
                </a:solidFill>
              </a:rPr>
              <a:t>&gt;: </a:t>
            </a:r>
            <a:r>
              <a:rPr lang="en-US" sz="700" b="1" dirty="0" err="1">
                <a:solidFill>
                  <a:srgbClr val="0000CC"/>
                </a:solidFill>
              </a:rPr>
              <a:t>SimPtr</a:t>
            </a:r>
            <a:endParaRPr lang="en-US" sz="700" b="1" dirty="0">
              <a:solidFill>
                <a:srgbClr val="0000CC"/>
              </a:solidFill>
            </a:endParaRPr>
          </a:p>
          <a:p>
            <a:pPr algn="ctr"/>
            <a:endParaRPr lang="en-US" sz="700" dirty="0">
              <a:solidFill>
                <a:schemeClr val="tx1"/>
              </a:solidFill>
            </a:endParaRPr>
          </a:p>
        </p:txBody>
      </p:sp>
      <p:sp>
        <p:nvSpPr>
          <p:cNvPr id="49" name="Down Arrow 48"/>
          <p:cNvSpPr/>
          <p:nvPr/>
        </p:nvSpPr>
        <p:spPr>
          <a:xfrm>
            <a:off x="6993653" y="1368195"/>
            <a:ext cx="174661" cy="1226798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/>
          <p:cNvCxnSpPr/>
          <p:nvPr/>
        </p:nvCxnSpPr>
        <p:spPr>
          <a:xfrm>
            <a:off x="7070351" y="2774583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7077658" y="3231177"/>
            <a:ext cx="1418711" cy="1349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96527" y="3001694"/>
            <a:ext cx="8099842" cy="19158"/>
          </a:xfrm>
          <a:prstGeom prst="straightConnector1">
            <a:avLst/>
          </a:prstGeom>
          <a:ln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93373" y="2790019"/>
            <a:ext cx="231986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WsfStandardApplication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latin typeface="Arial" pitchFamily="34" charset="0"/>
                <a:cs typeface="Arial" pitchFamily="34" charset="0"/>
              </a:rPr>
              <a:t>RunEventLoop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094471" y="3022166"/>
            <a:ext cx="13067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Arial" pitchFamily="34" charset="0"/>
                <a:cs typeface="Arial" pitchFamily="34" charset="0"/>
              </a:rPr>
              <a:t>WsfSimulation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::Start()</a:t>
            </a:r>
          </a:p>
        </p:txBody>
      </p:sp>
      <p:sp>
        <p:nvSpPr>
          <p:cNvPr id="41" name="Down Arrow 40"/>
          <p:cNvSpPr/>
          <p:nvPr/>
        </p:nvSpPr>
        <p:spPr>
          <a:xfrm>
            <a:off x="2600240" y="2301798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4200593" y="2301796"/>
            <a:ext cx="177883" cy="290925"/>
          </a:xfrm>
          <a:prstGeom prst="downArrow">
            <a:avLst>
              <a:gd name="adj1" fmla="val 36207"/>
              <a:gd name="adj2" fmla="val 110549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2685586" y="2771606"/>
            <a:ext cx="0" cy="1097280"/>
          </a:xfrm>
          <a:prstGeom prst="line">
            <a:avLst/>
          </a:prstGeom>
          <a:ln>
            <a:solidFill>
              <a:srgbClr val="FF99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>
            <a:spLocks noChangeAspect="1"/>
          </p:cNvSpPr>
          <p:nvPr/>
        </p:nvSpPr>
        <p:spPr>
          <a:xfrm>
            <a:off x="1872085" y="2595693"/>
            <a:ext cx="1581912" cy="208313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b="1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ComponentTypesRegistration</a:t>
            </a:r>
            <a:r>
              <a:rPr lang="en-US" sz="700" b="1" dirty="0">
                <a:solidFill>
                  <a:schemeClr val="tx1"/>
                </a:solidFill>
              </a:rPr>
              <a:t>&gt;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88" y="1173519"/>
            <a:ext cx="4037731" cy="1132369"/>
          </a:xfrm>
          <a:prstGeom prst="rect">
            <a:avLst/>
          </a:prstGeom>
        </p:spPr>
      </p:pic>
      <p:sp>
        <p:nvSpPr>
          <p:cNvPr id="35" name="Rectangle 34"/>
          <p:cNvSpPr>
            <a:spLocks/>
          </p:cNvSpPr>
          <p:nvPr/>
        </p:nvSpPr>
        <p:spPr>
          <a:xfrm>
            <a:off x="3468824" y="2595105"/>
            <a:ext cx="1444752" cy="210312"/>
          </a:xfrm>
          <a:prstGeom prst="rect">
            <a:avLst/>
          </a:prstGeom>
          <a:solidFill>
            <a:srgbClr val="99FF99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</a:rPr>
              <a:t>unique_ptr</a:t>
            </a:r>
            <a:r>
              <a:rPr lang="en-US" sz="700" dirty="0">
                <a:solidFill>
                  <a:schemeClr val="tx1"/>
                </a:solidFill>
              </a:rPr>
              <a:t>&lt;</a:t>
            </a:r>
            <a:r>
              <a:rPr lang="en-US" sz="700" dirty="0" err="1">
                <a:solidFill>
                  <a:schemeClr val="tx1"/>
                </a:solidFill>
              </a:rPr>
              <a:t>RegisterShieldComponent</a:t>
            </a:r>
            <a:r>
              <a:rPr lang="en-US" sz="700" dirty="0">
                <a:solidFill>
                  <a:schemeClr val="tx1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63514785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Understand component roles</a:t>
            </a:r>
          </a:p>
          <a:p>
            <a:r>
              <a:rPr lang="en-US" b="0" dirty="0"/>
              <a:t>Understand </a:t>
            </a:r>
            <a:r>
              <a:rPr lang="en-US" b="0" dirty="0" err="1"/>
              <a:t>WsfSensorComponent</a:t>
            </a:r>
            <a:r>
              <a:rPr lang="en-US" b="0" dirty="0"/>
              <a:t>, </a:t>
            </a:r>
            <a:r>
              <a:rPr lang="en-US" b="0" dirty="0" err="1"/>
              <a:t>WsfPlatformPart</a:t>
            </a:r>
            <a:r>
              <a:rPr lang="en-US" b="0" dirty="0"/>
              <a:t>, and </a:t>
            </a:r>
            <a:r>
              <a:rPr lang="en-US" b="0" dirty="0" err="1"/>
              <a:t>WsfArticulatedPart</a:t>
            </a:r>
            <a:endParaRPr lang="en-US" b="0" dirty="0"/>
          </a:p>
          <a:p>
            <a:r>
              <a:rPr lang="en-US" b="0" dirty="0"/>
              <a:t>Understand purpose of </a:t>
            </a:r>
            <a:r>
              <a:rPr lang="en-US" b="0" dirty="0" err="1"/>
              <a:t>GetComponentRoles</a:t>
            </a:r>
            <a:r>
              <a:rPr lang="en-US" b="0" dirty="0"/>
              <a:t> and </a:t>
            </a:r>
            <a:r>
              <a:rPr lang="en-US" b="0" dirty="0" err="1"/>
              <a:t>QueryInterface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2692918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0" dirty="0"/>
              <a:t>Roles generally define services or other types on simulation component lists. </a:t>
            </a:r>
          </a:p>
          <a:p>
            <a:r>
              <a:rPr lang="en-US" b="0" dirty="0"/>
              <a:t>Roles generally define types on the platform components list e.g. sensors, </a:t>
            </a:r>
            <a:r>
              <a:rPr lang="en-US" b="0" dirty="0" err="1"/>
              <a:t>comms</a:t>
            </a:r>
            <a:r>
              <a:rPr lang="en-US" b="0" dirty="0"/>
              <a:t>, movers, processors, etc. </a:t>
            </a:r>
          </a:p>
          <a:p>
            <a:r>
              <a:rPr lang="en-US" b="0" dirty="0"/>
              <a:t>Furthermore, component role enumerations are defined for     each component and part type at a global and sometimes local level to support </a:t>
            </a:r>
            <a:r>
              <a:rPr lang="en-US" b="0" dirty="0" err="1"/>
              <a:t>FindComponentByRole</a:t>
            </a:r>
            <a:r>
              <a:rPr lang="en-US" b="0" dirty="0"/>
              <a:t> functionality in the component lists. </a:t>
            </a:r>
          </a:p>
          <a:p>
            <a:r>
              <a:rPr lang="en-US" b="0" dirty="0"/>
              <a:t>Each project that requires additional roles adds to the global component roles enumerations within its own project. </a:t>
            </a:r>
          </a:p>
          <a:p>
            <a:pPr lvl="1"/>
            <a:r>
              <a:rPr lang="en-US" b="0" dirty="0"/>
              <a:t>This addition of roles in a global context does require de-confliction amongst the multiple projects adding roles in a global context.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8235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838200" y="1514751"/>
            <a:ext cx="4267200" cy="1136233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9627" y="3664944"/>
            <a:ext cx="4267200" cy="1879261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Review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92993"/>
            <a:ext cx="8229600" cy="5550696"/>
          </a:xfrm>
        </p:spPr>
        <p:txBody>
          <a:bodyPr>
            <a:normAutofit fontScale="77500" lnSpcReduction="20000"/>
          </a:bodyPr>
          <a:lstStyle/>
          <a:p>
            <a:pPr marL="285750" indent="-285750"/>
            <a:r>
              <a:rPr lang="en-US" b="0" dirty="0"/>
              <a:t>Examine </a:t>
            </a:r>
            <a:r>
              <a:rPr lang="en-US" dirty="0"/>
              <a:t>ComponentRoles.hpp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dirty="0"/>
          </a:p>
          <a:p>
            <a:pPr lvl="1"/>
            <a:endParaRPr lang="en-US" b="0" dirty="0"/>
          </a:p>
          <a:p>
            <a:pPr lvl="1"/>
            <a:endParaRPr lang="en-US" b="0" dirty="0"/>
          </a:p>
          <a:p>
            <a:pPr marL="285750" indent="-285750"/>
            <a:endParaRPr lang="en-US" b="0" dirty="0"/>
          </a:p>
          <a:p>
            <a:pPr marL="285750" indent="-285750"/>
            <a:r>
              <a:rPr lang="en-US" b="0" dirty="0"/>
              <a:t>Component Roles must have a </a:t>
            </a:r>
            <a:r>
              <a:rPr lang="en-US" b="0" i="1" dirty="0"/>
              <a:t>Unique</a:t>
            </a:r>
            <a:r>
              <a:rPr lang="en-US" b="0" dirty="0"/>
              <a:t> Number to Distinguish it From Other Component Roles</a:t>
            </a:r>
          </a:p>
          <a:p>
            <a:pPr marL="285750" indent="-285750"/>
            <a:r>
              <a:rPr lang="en-US" b="0" dirty="0"/>
              <a:t>See </a:t>
            </a:r>
            <a:r>
              <a:rPr lang="en-US" dirty="0"/>
              <a:t>WsfComponentRoles.hpp </a:t>
            </a:r>
            <a:r>
              <a:rPr lang="en-US" b="0" dirty="0"/>
              <a:t>for predefined roles</a:t>
            </a:r>
          </a:p>
          <a:p>
            <a:pPr marL="510091" lvl="1" indent="0">
              <a:buNone/>
            </a:pPr>
            <a:endParaRPr lang="en-US" b="0" dirty="0"/>
          </a:p>
          <a:p>
            <a:pPr marL="510091" lvl="1" indent="0">
              <a:buNone/>
            </a:pPr>
            <a:endParaRPr lang="en-US" b="0" dirty="0"/>
          </a:p>
          <a:p>
            <a:pPr marL="510091" lvl="1" indent="0">
              <a:buNone/>
            </a:pPr>
            <a:endParaRPr lang="en-US" b="0" dirty="0"/>
          </a:p>
          <a:p>
            <a:pPr marL="510091" lvl="1" indent="0">
              <a:buNone/>
            </a:pPr>
            <a:endParaRPr lang="en-US" b="0" dirty="0"/>
          </a:p>
          <a:p>
            <a:pPr marL="285750" indent="-285750"/>
            <a:endParaRPr lang="en-US" b="0" dirty="0"/>
          </a:p>
          <a:p>
            <a:pPr marL="285750" indent="-285750"/>
            <a:endParaRPr lang="en-US" b="0" dirty="0"/>
          </a:p>
          <a:p>
            <a:pPr marL="285750" indent="-285750"/>
            <a:endParaRPr lang="en-US" sz="400" b="0" dirty="0"/>
          </a:p>
          <a:p>
            <a:pPr marL="285750" indent="-285750"/>
            <a:r>
              <a:rPr lang="en-US" b="0" dirty="0"/>
              <a:t>Roles are used by </a:t>
            </a:r>
            <a:r>
              <a:rPr lang="en-US" dirty="0" err="1"/>
              <a:t>WsfComponentList</a:t>
            </a:r>
            <a:endParaRPr lang="en-US" dirty="0"/>
          </a:p>
          <a:p>
            <a:pPr marL="795841" lvl="1" indent="-285750"/>
            <a:r>
              <a:rPr lang="en-US" b="0" dirty="0"/>
              <a:t>See </a:t>
            </a:r>
            <a:r>
              <a:rPr lang="en-US" dirty="0" err="1"/>
              <a:t>WsfComponent</a:t>
            </a:r>
            <a:r>
              <a:rPr lang="en-US" dirty="0"/>
              <a:t>::</a:t>
            </a:r>
            <a:r>
              <a:rPr lang="en-US" dirty="0" err="1"/>
              <a:t>QueryInterfaceT</a:t>
            </a:r>
            <a:r>
              <a:rPr lang="en-US" dirty="0"/>
              <a:t> </a:t>
            </a:r>
            <a:r>
              <a:rPr lang="en-US" b="0" dirty="0"/>
              <a:t>for how to query a component’s role for validity</a:t>
            </a:r>
          </a:p>
          <a:p>
            <a:endParaRPr lang="en-US" b="0" dirty="0"/>
          </a:p>
        </p:txBody>
      </p:sp>
      <p:sp>
        <p:nvSpPr>
          <p:cNvPr id="4" name="Rectangle 3"/>
          <p:cNvSpPr/>
          <p:nvPr/>
        </p:nvSpPr>
        <p:spPr>
          <a:xfrm>
            <a:off x="838200" y="1473992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cWSF_COMPONENT_SHIELDS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1234567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cWSF_COMPONENT_LATINUM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1234568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cWSF_COMPONENT_CYBER_SENSOR_EFFECT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1" dirty="0">
                <a:solidFill>
                  <a:srgbClr val="643C14"/>
                </a:solidFill>
                <a:latin typeface="Consolas" panose="020B0609020204030204" pitchFamily="49" charset="0"/>
              </a:rPr>
              <a:t>654321</a:t>
            </a:r>
          </a:p>
          <a:p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59627" y="3605213"/>
                <a:ext cx="4572000" cy="1938992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12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enum</a:t>
                </a:r>
                <a:endPara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cWSF_COMPONENT_PLATFORM</a:t>
                </a:r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200" b="1" dirty="0">
                    <a:solidFill>
                      <a:srgbClr val="2F4F4F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cWSF_COMPONENT_PLATFORM_PART</a:t>
                </a:r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cWSF_COMPONENT_ARTICULATED_PART</a:t>
                </a:r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cWSF_COMPONENT_MOVER</a:t>
                </a:r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solidFill>
                      <a:srgbClr val="2F4F4F"/>
                    </a:solidFill>
                    <a:latin typeface="Consolas" panose="020B0609020204030204" pitchFamily="49" charset="0"/>
                  </a:rPr>
                  <a:t>   </a:t>
                </a:r>
                <a:r>
                  <a:rPr lang="en-US" sz="1200" b="1" dirty="0" err="1">
                    <a:solidFill>
                      <a:srgbClr val="D20000"/>
                    </a:solidFill>
                    <a:latin typeface="Consolas" panose="020B0609020204030204" pitchFamily="49" charset="0"/>
                  </a:rPr>
                  <a:t>cWSF_COMPONENT_SENSOR</a:t>
                </a:r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2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9</a:t>
                </a:r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,</a:t>
                </a:r>
              </a:p>
              <a:p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200" b="1" dirty="0">
                  <a:solidFill>
                    <a:srgbClr val="000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200" b="1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};</a:t>
                </a:r>
                <a:endParaRPr lang="en-US" sz="1200" b="1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627" y="3605213"/>
                <a:ext cx="4572000" cy="1938992"/>
              </a:xfrm>
              <a:prstGeom prst="rect">
                <a:avLst/>
              </a:prstGeom>
              <a:blipFill>
                <a:blip r:embed="rId3"/>
                <a:stretch>
                  <a:fillRect b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153025" y="1450841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These component roles are added to the list of component roles defined in WsfComponentRoles.hpp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169686" y="3874292"/>
            <a:ext cx="31718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There are many component </a:t>
            </a:r>
          </a:p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roles pre-defined in WsfComponentRoles.hpp</a:t>
            </a:r>
          </a:p>
        </p:txBody>
      </p:sp>
    </p:spTree>
    <p:extLst>
      <p:ext uri="{BB962C8B-B14F-4D97-AF65-F5344CB8AC3E}">
        <p14:creationId xmlns:p14="http://schemas.microsoft.com/office/powerpoint/2010/main" val="3622733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Review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1570"/>
            <a:ext cx="9144000" cy="4771230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In file </a:t>
            </a:r>
            <a:r>
              <a:rPr lang="en-US" dirty="0"/>
              <a:t>CyberSensorEffect.hpp</a:t>
            </a:r>
            <a:r>
              <a:rPr lang="en-US" b="0" dirty="0"/>
              <a:t>, notice that class </a:t>
            </a:r>
            <a:r>
              <a:rPr lang="en-US" dirty="0" err="1"/>
              <a:t>CyberSensorEffect</a:t>
            </a:r>
            <a:r>
              <a:rPr lang="en-US" b="0" dirty="0"/>
              <a:t> inherits </a:t>
            </a:r>
            <a:r>
              <a:rPr lang="en-US" dirty="0" err="1"/>
              <a:t>WsfSensorComponent</a:t>
            </a:r>
            <a:r>
              <a:rPr lang="en-US" b="0" dirty="0"/>
              <a:t>, which is a component of a sensor, which is a component of a platform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In file </a:t>
            </a:r>
            <a:r>
              <a:rPr lang="en-US" dirty="0"/>
              <a:t>ShieldComponent.hpp</a:t>
            </a:r>
            <a:r>
              <a:rPr lang="en-US" b="0" dirty="0"/>
              <a:t>, notice that class </a:t>
            </a:r>
            <a:r>
              <a:rPr lang="en-US" dirty="0" err="1"/>
              <a:t>ShieldComponent</a:t>
            </a:r>
            <a:r>
              <a:rPr lang="en-US" b="0" dirty="0"/>
              <a:t> inherits from </a:t>
            </a:r>
            <a:r>
              <a:rPr lang="en-US" dirty="0" err="1"/>
              <a:t>WsfPlatformPart</a:t>
            </a:r>
            <a:r>
              <a:rPr lang="en-US" b="0" dirty="0" err="1"/>
              <a:t>,which</a:t>
            </a:r>
            <a:r>
              <a:rPr lang="en-US" b="0" dirty="0"/>
              <a:t> inherits from </a:t>
            </a:r>
            <a:r>
              <a:rPr lang="en-US" dirty="0" err="1"/>
              <a:t>WsfPlatformComponent</a:t>
            </a:r>
            <a:r>
              <a:rPr lang="en-US" b="0" dirty="0"/>
              <a:t>, which is a component of a platform</a:t>
            </a:r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In file </a:t>
            </a:r>
            <a:r>
              <a:rPr lang="en-US" dirty="0"/>
              <a:t>LatinumComponent.hpp</a:t>
            </a:r>
            <a:r>
              <a:rPr lang="en-US" b="0" dirty="0"/>
              <a:t>, notice that class </a:t>
            </a:r>
            <a:r>
              <a:rPr lang="en-US" dirty="0" err="1"/>
              <a:t>LatinumComponent</a:t>
            </a:r>
            <a:r>
              <a:rPr lang="en-US" b="0" dirty="0"/>
              <a:t> inherits from </a:t>
            </a:r>
            <a:r>
              <a:rPr lang="en-US" dirty="0" err="1"/>
              <a:t>WsfPlatformComponent</a:t>
            </a:r>
            <a:r>
              <a:rPr lang="en-US" b="0" dirty="0"/>
              <a:t>, which is a component of a platform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04494" y="3957292"/>
            <a:ext cx="5388305" cy="82867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WsfPlatformPart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   ...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04493" y="5804381"/>
            <a:ext cx="6614763" cy="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" rIns="9144" bIns="9144" numCol="1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1020763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9A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225425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858838" indent="-171450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Arial" charset="0"/>
              <a:buChar char="–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Arial" charset="0"/>
              <a:buChar char="–"/>
              <a:defRPr sz="1600" b="0">
                <a:solidFill>
                  <a:schemeClr val="tx1"/>
                </a:solidFill>
                <a:latin typeface="+mn-lt"/>
              </a:defRPr>
            </a:lvl4pPr>
            <a:lvl5pPr marL="1543050" indent="-171450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002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4574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146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718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WsfPlatformComponent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WsfObject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Content Placeholder 3"/>
          <p:cNvSpPr txBox="1">
            <a:spLocks/>
          </p:cNvSpPr>
          <p:nvPr/>
        </p:nvSpPr>
        <p:spPr bwMode="auto">
          <a:xfrm>
            <a:off x="504495" y="2146001"/>
            <a:ext cx="5576991" cy="818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" rIns="9144" bIns="9144" numCol="1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1020763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9A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225425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858838" indent="-171450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Arial" charset="0"/>
              <a:buChar char="–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Arial" charset="0"/>
              <a:buChar char="–"/>
              <a:defRPr sz="1600" b="0">
                <a:solidFill>
                  <a:schemeClr val="tx1"/>
                </a:solidFill>
                <a:latin typeface="+mn-lt"/>
              </a:defRPr>
            </a:lvl4pPr>
            <a:lvl5pPr marL="1543050" indent="-171450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002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4574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146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718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WsfSensorComponent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2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2101173"/>
            <a:ext cx="2634343" cy="261257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69034" y="3975776"/>
            <a:ext cx="2634343" cy="261257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648864" y="5771742"/>
            <a:ext cx="2634343" cy="211310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67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9"/>
            <a:ext cx="6705600" cy="1143000"/>
          </a:xfrm>
        </p:spPr>
        <p:txBody>
          <a:bodyPr/>
          <a:lstStyle/>
          <a:p>
            <a:r>
              <a:rPr lang="en-US" dirty="0" smtClean="0"/>
              <a:t>Components in the AFSIM Framework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624" y="1143001"/>
            <a:ext cx="8421624" cy="1828800"/>
          </a:xfrm>
        </p:spPr>
        <p:txBody>
          <a:bodyPr/>
          <a:lstStyle/>
          <a:p>
            <a:r>
              <a:rPr lang="en-US" dirty="0"/>
              <a:t>AFSIM</a:t>
            </a:r>
            <a:r>
              <a:rPr lang="en-US" b="0" dirty="0"/>
              <a:t> Enables Arbitrary Components to be Placed On </a:t>
            </a:r>
            <a:r>
              <a:rPr lang="en-US" b="0" dirty="0" smtClean="0"/>
              <a:t>Platforms and Platform Components (like Sensors)</a:t>
            </a:r>
            <a:endParaRPr lang="en-US" b="0" dirty="0"/>
          </a:p>
          <a:p>
            <a:pPr lvl="1"/>
            <a:r>
              <a:rPr lang="en-US" b="0" dirty="0"/>
              <a:t>“Component-Based Architecture” (CBA)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41030" y="2667000"/>
            <a:ext cx="8264767" cy="3787930"/>
          </a:xfrm>
          <a:prstGeom prst="rect">
            <a:avLst/>
          </a:prstGeom>
          <a:solidFill>
            <a:srgbClr val="7F7F7F"/>
          </a:solidFill>
          <a:ln>
            <a:noFill/>
          </a:ln>
          <a:scene3d>
            <a:camera prst="orthographicFront"/>
            <a:lightRig rig="threePt" dir="t"/>
          </a:scene3d>
          <a:sp3d>
            <a:bevelT w="2794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54864" rtlCol="0" anchor="t" anchorCtr="0"/>
          <a:lstStyle/>
          <a:p>
            <a:pPr algn="ctr"/>
            <a:r>
              <a:rPr lang="en-US" sz="16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ea typeface="Microsoft Sans Serif" panose="020B0604020202020204" pitchFamily="34" charset="0"/>
                <a:cs typeface="Microsoft Sans Serif" panose="020B0604020202020204" pitchFamily="34" charset="0"/>
              </a:rPr>
              <a:t>AFSIM Framework</a:t>
            </a:r>
            <a:endParaRPr lang="en-US" sz="16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73456" y="2961801"/>
            <a:ext cx="4926899" cy="1629624"/>
          </a:xfrm>
          <a:prstGeom prst="rect">
            <a:avLst/>
          </a:prstGeom>
          <a:solidFill>
            <a:srgbClr val="C8A700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Infrastructure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70215" y="4691830"/>
            <a:ext cx="7818120" cy="1631244"/>
          </a:xfrm>
          <a:prstGeom prst="rect">
            <a:avLst/>
          </a:prstGeom>
          <a:solidFill>
            <a:srgbClr val="14425D"/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82296"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Components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22102" y="5016314"/>
            <a:ext cx="6534459" cy="1169169"/>
          </a:xfrm>
          <a:prstGeom prst="rect">
            <a:avLst/>
          </a:prstGeom>
          <a:solidFill>
            <a:srgbClr val="3B6431"/>
          </a:solidFill>
          <a:ln w="12700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tIns="82296" anchor="t" anchorCtr="0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Platform Components</a:t>
            </a:r>
            <a:endParaRPr lang="en-US" sz="1200" b="1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AutoShape 20"/>
          <p:cNvSpPr>
            <a:spLocks noChangeArrowheads="1"/>
          </p:cNvSpPr>
          <p:nvPr/>
        </p:nvSpPr>
        <p:spPr bwMode="auto">
          <a:xfrm>
            <a:off x="984298" y="3239526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Scenario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9" name="AutoShape 21"/>
          <p:cNvSpPr>
            <a:spLocks noChangeArrowheads="1"/>
          </p:cNvSpPr>
          <p:nvPr/>
        </p:nvSpPr>
        <p:spPr bwMode="auto">
          <a:xfrm>
            <a:off x="2139998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Time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04482" y="2962635"/>
            <a:ext cx="2583851" cy="16296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146050" h="444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400" b="1" dirty="0" smtClean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Interface</a:t>
            </a:r>
            <a:endParaRPr lang="en-US" sz="14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AutoShape 23"/>
          <p:cNvSpPr>
            <a:spLocks noChangeArrowheads="1"/>
          </p:cNvSpPr>
          <p:nvPr/>
        </p:nvSpPr>
        <p:spPr bwMode="auto">
          <a:xfrm>
            <a:off x="3301615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Event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2" name="AutoShape 24"/>
          <p:cNvSpPr>
            <a:spLocks noChangeArrowheads="1"/>
          </p:cNvSpPr>
          <p:nvPr/>
        </p:nvSpPr>
        <p:spPr bwMode="auto">
          <a:xfrm>
            <a:off x="7335110" y="3241865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Distributed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13" name="AutoShape 25"/>
          <p:cNvSpPr>
            <a:spLocks noChangeArrowheads="1"/>
          </p:cNvSpPr>
          <p:nvPr/>
        </p:nvSpPr>
        <p:spPr bwMode="auto">
          <a:xfrm>
            <a:off x="6179410" y="3241865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Script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4" name="AutoShape 25"/>
          <p:cNvSpPr>
            <a:spLocks noChangeArrowheads="1"/>
          </p:cNvSpPr>
          <p:nvPr/>
        </p:nvSpPr>
        <p:spPr bwMode="auto">
          <a:xfrm>
            <a:off x="4458144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Geospatial Data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5" name="AutoShape 20"/>
          <p:cNvSpPr>
            <a:spLocks noChangeArrowheads="1"/>
          </p:cNvSpPr>
          <p:nvPr/>
        </p:nvSpPr>
        <p:spPr bwMode="auto">
          <a:xfrm>
            <a:off x="982794" y="3892623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16" name="AutoShape 21"/>
          <p:cNvSpPr>
            <a:spLocks noChangeArrowheads="1"/>
          </p:cNvSpPr>
          <p:nvPr/>
        </p:nvSpPr>
        <p:spPr bwMode="auto">
          <a:xfrm>
            <a:off x="2138494" y="3889853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Event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 smtClean="0">
                <a:solidFill>
                  <a:prstClr val="black"/>
                </a:solidFill>
              </a:rPr>
              <a:t>Management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7333606" y="3888899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Extensions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18" name="AutoShape 25"/>
          <p:cNvSpPr>
            <a:spLocks noChangeArrowheads="1"/>
          </p:cNvSpPr>
          <p:nvPr/>
        </p:nvSpPr>
        <p:spPr bwMode="auto">
          <a:xfrm>
            <a:off x="6177906" y="3889853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Observers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910855" y="5327077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Movers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1960778" y="5325301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Sensors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3011654" y="5326773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Weapons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2" name="AutoShape 25"/>
          <p:cNvSpPr>
            <a:spLocks noChangeArrowheads="1"/>
          </p:cNvSpPr>
          <p:nvPr/>
        </p:nvSpPr>
        <p:spPr bwMode="auto">
          <a:xfrm>
            <a:off x="4060270" y="5324406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Communications</a:t>
            </a:r>
            <a:endParaRPr lang="en-US" sz="1100" b="1" dirty="0">
              <a:solidFill>
                <a:prstClr val="black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056742" y="5533735"/>
                <a:ext cx="2628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cs typeface="Arial" pitchFamily="34" charset="0"/>
                        </a:rPr>
                        <m:t>…</m:t>
                      </m:r>
                    </m:oMath>
                  </m:oMathPara>
                </a14:m>
                <a:endParaRPr lang="en-US" sz="2800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742" y="5533735"/>
                <a:ext cx="26289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utoShape 23"/>
          <p:cNvSpPr>
            <a:spLocks noChangeArrowheads="1"/>
          </p:cNvSpPr>
          <p:nvPr/>
        </p:nvSpPr>
        <p:spPr bwMode="auto">
          <a:xfrm>
            <a:off x="5109240" y="5323366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Processors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5" name="AutoShape 23"/>
          <p:cNvSpPr>
            <a:spLocks noChangeArrowheads="1"/>
          </p:cNvSpPr>
          <p:nvPr/>
        </p:nvSpPr>
        <p:spPr bwMode="auto">
          <a:xfrm>
            <a:off x="6303399" y="5324631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Other Platform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Components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26" name="AutoShape 20"/>
          <p:cNvSpPr>
            <a:spLocks noChangeArrowheads="1"/>
          </p:cNvSpPr>
          <p:nvPr/>
        </p:nvSpPr>
        <p:spPr bwMode="auto">
          <a:xfrm>
            <a:off x="982794" y="3242296"/>
            <a:ext cx="987552" cy="530352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Scenario</a:t>
            </a:r>
            <a:r>
              <a:rPr lang="en-US" sz="1100" b="1" dirty="0">
                <a:solidFill>
                  <a:prstClr val="black"/>
                </a:solidFill>
              </a:rPr>
              <a:t/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27" name="AutoShape 21"/>
          <p:cNvSpPr>
            <a:spLocks noChangeArrowheads="1"/>
          </p:cNvSpPr>
          <p:nvPr/>
        </p:nvSpPr>
        <p:spPr bwMode="auto">
          <a:xfrm>
            <a:off x="2138494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Time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28" name="AutoShape 23"/>
          <p:cNvSpPr>
            <a:spLocks noChangeArrowheads="1"/>
          </p:cNvSpPr>
          <p:nvPr/>
        </p:nvSpPr>
        <p:spPr bwMode="auto">
          <a:xfrm>
            <a:off x="3297252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Geospatial Data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Management</a:t>
            </a:r>
          </a:p>
        </p:txBody>
      </p:sp>
      <p:sp>
        <p:nvSpPr>
          <p:cNvPr id="29" name="AutoShape 24"/>
          <p:cNvSpPr>
            <a:spLocks noChangeArrowheads="1"/>
          </p:cNvSpPr>
          <p:nvPr/>
        </p:nvSpPr>
        <p:spPr bwMode="auto">
          <a:xfrm>
            <a:off x="7333606" y="3240480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Distributed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Simulation</a:t>
            </a:r>
            <a:br>
              <a:rPr lang="en-US" sz="1100" b="1" dirty="0">
                <a:solidFill>
                  <a:prstClr val="black"/>
                </a:solidFill>
              </a:rPr>
            </a:br>
            <a:r>
              <a:rPr lang="en-US" sz="1100" b="1" dirty="0">
                <a:solidFill>
                  <a:prstClr val="black"/>
                </a:solidFill>
              </a:rPr>
              <a:t>Interfaces</a:t>
            </a:r>
          </a:p>
        </p:txBody>
      </p:sp>
      <p:sp>
        <p:nvSpPr>
          <p:cNvPr id="30" name="AutoShape 25"/>
          <p:cNvSpPr>
            <a:spLocks noChangeArrowheads="1"/>
          </p:cNvSpPr>
          <p:nvPr/>
        </p:nvSpPr>
        <p:spPr bwMode="auto">
          <a:xfrm>
            <a:off x="6176953" y="3240480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Scripting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Language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1" name="AutoShape 25"/>
          <p:cNvSpPr>
            <a:spLocks noChangeArrowheads="1"/>
          </p:cNvSpPr>
          <p:nvPr/>
        </p:nvSpPr>
        <p:spPr bwMode="auto">
          <a:xfrm>
            <a:off x="4453781" y="3239526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Utilities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2" name="AutoShape 24"/>
          <p:cNvSpPr>
            <a:spLocks noChangeArrowheads="1"/>
          </p:cNvSpPr>
          <p:nvPr/>
        </p:nvSpPr>
        <p:spPr bwMode="auto">
          <a:xfrm>
            <a:off x="7333055" y="3890284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Extensions</a:t>
            </a:r>
            <a:endParaRPr lang="en-US" sz="1050" b="1" dirty="0">
              <a:solidFill>
                <a:prstClr val="black"/>
              </a:solidFill>
            </a:endParaRPr>
          </a:p>
        </p:txBody>
      </p:sp>
      <p:sp>
        <p:nvSpPr>
          <p:cNvPr id="33" name="AutoShape 25"/>
          <p:cNvSpPr>
            <a:spLocks noChangeArrowheads="1"/>
          </p:cNvSpPr>
          <p:nvPr/>
        </p:nvSpPr>
        <p:spPr bwMode="auto">
          <a:xfrm>
            <a:off x="6176402" y="3891238"/>
            <a:ext cx="987552" cy="533400"/>
          </a:xfrm>
          <a:prstGeom prst="rect">
            <a:avLst/>
          </a:prstGeom>
          <a:solidFill>
            <a:srgbClr val="F9B26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Observers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4" name="AutoShape 25"/>
          <p:cNvSpPr>
            <a:spLocks noChangeArrowheads="1"/>
          </p:cNvSpPr>
          <p:nvPr/>
        </p:nvSpPr>
        <p:spPr bwMode="auto">
          <a:xfrm>
            <a:off x="2123780" y="5654462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Sensor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35" name="AutoShape 25"/>
          <p:cNvSpPr>
            <a:spLocks noChangeArrowheads="1"/>
          </p:cNvSpPr>
          <p:nvPr/>
        </p:nvSpPr>
        <p:spPr bwMode="auto">
          <a:xfrm>
            <a:off x="3176726" y="5658658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Weapon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36" name="AutoShape 25"/>
          <p:cNvSpPr>
            <a:spLocks noChangeArrowheads="1"/>
          </p:cNvSpPr>
          <p:nvPr/>
        </p:nvSpPr>
        <p:spPr bwMode="auto">
          <a:xfrm>
            <a:off x="5271555" y="5659045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Processor</a:t>
            </a: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37" name="AutoShape 25"/>
          <p:cNvSpPr>
            <a:spLocks noChangeArrowheads="1"/>
          </p:cNvSpPr>
          <p:nvPr/>
        </p:nvSpPr>
        <p:spPr bwMode="auto">
          <a:xfrm>
            <a:off x="4219621" y="5659043"/>
            <a:ext cx="760942" cy="298730"/>
          </a:xfrm>
          <a:prstGeom prst="rect">
            <a:avLst/>
          </a:prstGeom>
          <a:solidFill>
            <a:srgbClr val="FA3CFA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err="1" smtClean="0">
                <a:solidFill>
                  <a:prstClr val="black"/>
                </a:solidFill>
              </a:rPr>
              <a:t>Comm</a:t>
            </a:r>
            <a:endParaRPr lang="en-US" sz="900" b="1" dirty="0" smtClean="0">
              <a:solidFill>
                <a:prstClr val="black"/>
              </a:solidFill>
            </a:endParaRPr>
          </a:p>
          <a:p>
            <a:pPr algn="ctr" fontAlgn="base">
              <a:lnSpc>
                <a:spcPts val="9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900" b="1" dirty="0" smtClean="0">
                <a:solidFill>
                  <a:prstClr val="black"/>
                </a:solidFill>
              </a:rPr>
              <a:t>Components</a:t>
            </a:r>
            <a:endParaRPr lang="en-US" sz="900" b="1" dirty="0">
              <a:solidFill>
                <a:prstClr val="black"/>
              </a:solidFill>
            </a:endParaRPr>
          </a:p>
        </p:txBody>
      </p:sp>
      <p:sp>
        <p:nvSpPr>
          <p:cNvPr id="38" name="AutoShape 21"/>
          <p:cNvSpPr>
            <a:spLocks noChangeArrowheads="1"/>
          </p:cNvSpPr>
          <p:nvPr/>
        </p:nvSpPr>
        <p:spPr bwMode="auto">
          <a:xfrm>
            <a:off x="3296762" y="3889849"/>
            <a:ext cx="987552" cy="533400"/>
          </a:xfrm>
          <a:prstGeom prst="rect">
            <a:avLst/>
          </a:prstGeom>
          <a:solidFill>
            <a:srgbClr val="F9F430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solidFill>
                  <a:prstClr val="black"/>
                </a:solidFill>
              </a:rPr>
              <a:t>Plug-in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Management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39" name="AutoShape 23"/>
          <p:cNvSpPr>
            <a:spLocks noChangeArrowheads="1"/>
          </p:cNvSpPr>
          <p:nvPr/>
        </p:nvSpPr>
        <p:spPr bwMode="auto">
          <a:xfrm>
            <a:off x="7432164" y="5323108"/>
            <a:ext cx="987552" cy="713232"/>
          </a:xfrm>
          <a:prstGeom prst="rect">
            <a:avLst/>
          </a:prstGeom>
          <a:solidFill>
            <a:srgbClr val="4EA5D8"/>
          </a:solidFill>
          <a:ln w="12700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t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600" b="1" dirty="0" smtClean="0">
              <a:solidFill>
                <a:prstClr val="black"/>
              </a:solidFill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Non-Platform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solidFill>
                  <a:prstClr val="black"/>
                </a:solidFill>
              </a:rPr>
              <a:t>Components</a:t>
            </a:r>
            <a:endParaRPr lang="en-US" sz="1100" b="1" dirty="0">
              <a:solidFill>
                <a:prstClr val="black"/>
              </a:solidFill>
            </a:endParaRPr>
          </a:p>
        </p:txBody>
      </p:sp>
      <p:sp>
        <p:nvSpPr>
          <p:cNvPr id="40" name="Oval 27"/>
          <p:cNvSpPr>
            <a:spLocks noChangeArrowheads="1"/>
          </p:cNvSpPr>
          <p:nvPr/>
        </p:nvSpPr>
        <p:spPr bwMode="auto">
          <a:xfrm>
            <a:off x="1999215" y="5562600"/>
            <a:ext cx="988194" cy="47374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1" name="Oval 27"/>
          <p:cNvSpPr>
            <a:spLocks noChangeArrowheads="1"/>
          </p:cNvSpPr>
          <p:nvPr/>
        </p:nvSpPr>
        <p:spPr bwMode="auto">
          <a:xfrm>
            <a:off x="6197600" y="5219446"/>
            <a:ext cx="1193800" cy="952754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896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8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4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8" presetClass="emph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Rot by="10800000">
                                      <p:cBhvr>
                                        <p:cTn id="1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Review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21570"/>
            <a:ext cx="9144000" cy="4771230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ShieldTypes</a:t>
            </a:r>
            <a:r>
              <a:rPr lang="en-US" b="0" dirty="0"/>
              <a:t> and </a:t>
            </a:r>
            <a:r>
              <a:rPr lang="en-US" dirty="0" err="1"/>
              <a:t>LatinumTypes</a:t>
            </a:r>
            <a:r>
              <a:rPr lang="en-US" b="0" dirty="0"/>
              <a:t> are full blown types, and hence can be used to create </a:t>
            </a:r>
            <a:r>
              <a:rPr lang="en-US" dirty="0" err="1"/>
              <a:t>ShieldComponent</a:t>
            </a:r>
            <a:r>
              <a:rPr lang="en-US" b="0" dirty="0" err="1"/>
              <a:t>’s</a:t>
            </a:r>
            <a:r>
              <a:rPr lang="en-US" b="0" dirty="0"/>
              <a:t> and </a:t>
            </a:r>
            <a:r>
              <a:rPr lang="en-US" dirty="0" err="1"/>
              <a:t>LatinumComponent</a:t>
            </a:r>
            <a:r>
              <a:rPr lang="en-US" b="0" dirty="0" err="1"/>
              <a:t>’s</a:t>
            </a:r>
            <a:endParaRPr lang="en-US" b="0" dirty="0"/>
          </a:p>
          <a:p>
            <a:r>
              <a:rPr lang="en-US" b="0" dirty="0"/>
              <a:t>In file </a:t>
            </a:r>
            <a:r>
              <a:rPr lang="en-US" dirty="0"/>
              <a:t>ShieldTypes.hpp</a:t>
            </a:r>
            <a:r>
              <a:rPr lang="en-US" b="0" dirty="0"/>
              <a:t>, notice that class </a:t>
            </a:r>
            <a:r>
              <a:rPr lang="en-US" dirty="0" err="1"/>
              <a:t>ShieldTypes</a:t>
            </a:r>
            <a:r>
              <a:rPr lang="en-US" b="0" dirty="0"/>
              <a:t> inherits from </a:t>
            </a:r>
            <a:r>
              <a:rPr lang="en-US" dirty="0" err="1"/>
              <a:t>WsfObjectTypeList</a:t>
            </a:r>
            <a:r>
              <a:rPr lang="en-US" b="0" dirty="0"/>
              <a:t>&lt;</a:t>
            </a:r>
            <a:r>
              <a:rPr lang="en-US" dirty="0" err="1"/>
              <a:t>ShieldComponent</a:t>
            </a:r>
            <a:r>
              <a:rPr lang="en-US" b="0" dirty="0"/>
              <a:t>&gt;, and is hence a full blown type list for </a:t>
            </a:r>
            <a:r>
              <a:rPr lang="en-US" b="0" dirty="0" err="1"/>
              <a:t>ShieldTypes</a:t>
            </a:r>
            <a:r>
              <a:rPr lang="en-US" b="0" dirty="0"/>
              <a:t>, which is added to the scenario’s type lists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r>
              <a:rPr lang="en-US" b="0" dirty="0"/>
              <a:t>In file </a:t>
            </a:r>
            <a:r>
              <a:rPr lang="en-US" dirty="0"/>
              <a:t>LatinumComponent.hpp</a:t>
            </a:r>
            <a:r>
              <a:rPr lang="en-US" b="0" dirty="0"/>
              <a:t>, notice that class </a:t>
            </a:r>
            <a:r>
              <a:rPr lang="en-US" dirty="0" err="1"/>
              <a:t>LatinumTypes</a:t>
            </a:r>
            <a:r>
              <a:rPr lang="en-US" b="0" dirty="0"/>
              <a:t> inherits from </a:t>
            </a:r>
            <a:r>
              <a:rPr lang="en-US" dirty="0" err="1"/>
              <a:t>WsfObjectTypeList</a:t>
            </a:r>
            <a:r>
              <a:rPr lang="en-US" b="0" dirty="0"/>
              <a:t>&lt;</a:t>
            </a:r>
            <a:r>
              <a:rPr lang="en-US" dirty="0" err="1"/>
              <a:t>LatinumComponent</a:t>
            </a:r>
            <a:r>
              <a:rPr lang="en-US" b="0" dirty="0"/>
              <a:t>&gt;, and is hence a full blown type list for </a:t>
            </a:r>
            <a:r>
              <a:rPr lang="en-US" b="0" dirty="0" err="1"/>
              <a:t>LatinumTypes</a:t>
            </a:r>
            <a:r>
              <a:rPr lang="en-US" b="0" dirty="0"/>
              <a:t>, which is added to the scenario’s type lists</a:t>
            </a:r>
          </a:p>
        </p:txBody>
      </p:sp>
      <p:sp>
        <p:nvSpPr>
          <p:cNvPr id="4" name="Content Placeholder 3"/>
          <p:cNvSpPr txBox="1">
            <a:spLocks/>
          </p:cNvSpPr>
          <p:nvPr/>
        </p:nvSpPr>
        <p:spPr>
          <a:xfrm>
            <a:off x="504494" y="3036065"/>
            <a:ext cx="5388305" cy="82867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ShieldTypes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WsfObjectTypeList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   ...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2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 bwMode="auto">
          <a:xfrm>
            <a:off x="504493" y="5463188"/>
            <a:ext cx="6614763" cy="920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" rIns="9144" bIns="9144" numCol="1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1020763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9A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225425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858838" indent="-171450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Arial" charset="0"/>
              <a:buChar char="–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Arial" charset="0"/>
              <a:buChar char="–"/>
              <a:defRPr sz="1600" b="0">
                <a:solidFill>
                  <a:schemeClr val="tx1"/>
                </a:solidFill>
                <a:latin typeface="+mn-lt"/>
              </a:defRPr>
            </a:lvl4pPr>
            <a:lvl5pPr marL="1543050" indent="-171450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002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4574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146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718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LatinumTypes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WsfObjectTypeList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Rectangle 7"/>
          <p:cNvSpPr/>
          <p:nvPr/>
        </p:nvSpPr>
        <p:spPr>
          <a:xfrm>
            <a:off x="2241482" y="3054550"/>
            <a:ext cx="3572464" cy="261257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21319" y="5430548"/>
            <a:ext cx="3635929" cy="240097"/>
          </a:xfrm>
          <a:prstGeom prst="rect">
            <a:avLst/>
          </a:prstGeom>
          <a:noFill/>
          <a:ln w="19050">
            <a:solidFill>
              <a:srgbClr val="CC00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730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-3906" y="-3652"/>
            <a:ext cx="9144000" cy="648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" y="3629"/>
            <a:ext cx="6629400" cy="379027"/>
          </a:xfrm>
        </p:spPr>
        <p:txBody>
          <a:bodyPr/>
          <a:lstStyle/>
          <a:p>
            <a:pPr algn="l"/>
            <a:r>
              <a:rPr lang="en-US" dirty="0"/>
              <a:t>Types and Components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65475" y="440963"/>
            <a:ext cx="8991992" cy="3681840"/>
            <a:chOff x="65475" y="440963"/>
            <a:chExt cx="8991992" cy="3681840"/>
          </a:xfrm>
        </p:grpSpPr>
        <p:grpSp>
          <p:nvGrpSpPr>
            <p:cNvPr id="3" name="Group 2"/>
            <p:cNvGrpSpPr/>
            <p:nvPr/>
          </p:nvGrpSpPr>
          <p:grpSpPr>
            <a:xfrm>
              <a:off x="65475" y="900068"/>
              <a:ext cx="8313681" cy="2757664"/>
              <a:chOff x="403599" y="1386526"/>
              <a:chExt cx="8313681" cy="275766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678680" y="2304616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WsfPlatformComponentList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baseline="300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  <a:sym typeface="Wingdings 2" panose="05020102010507070707" pitchFamily="18" charset="2"/>
                  </a:rPr>
                  <a:t></a:t>
                </a:r>
                <a:endParaRPr lang="en-US" sz="9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048000" y="1843726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WsfPlatformComponent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baseline="300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  <a:sym typeface="Wingdings 2" panose="05020102010507070707" pitchFamily="18" charset="2"/>
                  </a:rPr>
                  <a:t></a:t>
                </a:r>
                <a:endParaRPr lang="en-US" sz="9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67821" y="2304616"/>
                <a:ext cx="76200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UtEntity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048000" y="1386526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WsfComponentT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&lt;</a:t>
                </a:r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typename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&gt;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678680" y="1847416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WsfComponentList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99902" y="2859666"/>
                <a:ext cx="1554480" cy="198434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WsfPlatform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840480" y="1584960"/>
                <a:ext cx="0" cy="25876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5440680" y="2045850"/>
                <a:ext cx="0" cy="25876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948821" y="2631066"/>
                <a:ext cx="5787259" cy="0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4450080" y="3815334"/>
                <a:ext cx="0" cy="12801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5440680" y="2503050"/>
                <a:ext cx="0" cy="12801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6736080" y="2503050"/>
                <a:ext cx="0" cy="12801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3840480" y="2042160"/>
                <a:ext cx="0" cy="588907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2164080" y="2503050"/>
                <a:ext cx="0" cy="12801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948821" y="2503050"/>
                <a:ext cx="0" cy="12801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5364480" y="2870338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WsfSinglePlatformObserver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249680" y="3805058"/>
                <a:ext cx="3200400" cy="7542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2849880" y="3684584"/>
                <a:ext cx="0" cy="12801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2849880" y="3812600"/>
                <a:ext cx="0" cy="12801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249680" y="3812600"/>
                <a:ext cx="0" cy="12801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6320659" y="2300242"/>
                <a:ext cx="76200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WsfUniqueId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849880" y="3054410"/>
                <a:ext cx="0" cy="429768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249680" y="3180704"/>
                <a:ext cx="4876800" cy="5140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6126480" y="3068772"/>
                <a:ext cx="0" cy="126294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2011680" y="2725105"/>
                <a:ext cx="4568059" cy="8111"/>
              </a:xfrm>
              <a:prstGeom prst="straightConnector1">
                <a:avLst/>
              </a:prstGeom>
              <a:ln w="9525">
                <a:solidFill>
                  <a:srgbClr val="CC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2697480" y="2727960"/>
                <a:ext cx="0" cy="128016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2011680" y="2499360"/>
                <a:ext cx="0" cy="228600"/>
              </a:xfrm>
              <a:prstGeom prst="straightConnector1">
                <a:avLst/>
              </a:prstGeom>
              <a:ln w="9525">
                <a:solidFill>
                  <a:srgbClr val="CC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3688080" y="2042160"/>
                <a:ext cx="0" cy="685800"/>
              </a:xfrm>
              <a:prstGeom prst="straightConnector1">
                <a:avLst/>
              </a:prstGeom>
              <a:ln w="9525">
                <a:solidFill>
                  <a:srgbClr val="CC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6579739" y="2499360"/>
                <a:ext cx="0" cy="228600"/>
              </a:xfrm>
              <a:prstGeom prst="straightConnector1">
                <a:avLst/>
              </a:prstGeom>
              <a:ln w="9525">
                <a:solidFill>
                  <a:srgbClr val="CC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4450080" y="2621594"/>
                <a:ext cx="0" cy="234382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249680" y="3054410"/>
                <a:ext cx="0" cy="126294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1173480" y="3356237"/>
                <a:ext cx="3069151" cy="1441"/>
              </a:xfrm>
              <a:prstGeom prst="straightConnector1">
                <a:avLst/>
              </a:prstGeom>
              <a:ln w="9525">
                <a:solidFill>
                  <a:srgbClr val="CC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2689860" y="3054410"/>
                <a:ext cx="0" cy="301752"/>
              </a:xfrm>
              <a:prstGeom prst="straightConnector1">
                <a:avLst/>
              </a:prstGeom>
              <a:ln w="9525">
                <a:solidFill>
                  <a:srgbClr val="CC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1175450" y="3358134"/>
                <a:ext cx="0" cy="128016"/>
              </a:xfrm>
              <a:prstGeom prst="straightConnector1">
                <a:avLst/>
              </a:prstGeom>
              <a:ln w="9525">
                <a:solidFill>
                  <a:srgbClr val="CC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4227391" y="3358134"/>
                <a:ext cx="0" cy="128016"/>
              </a:xfrm>
              <a:prstGeom prst="straightConnector1">
                <a:avLst/>
              </a:prstGeom>
              <a:ln w="9525">
                <a:solidFill>
                  <a:srgbClr val="CC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398140" y="2307022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WsfObject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057400" y="3945756"/>
                <a:ext cx="1554480" cy="198434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WsfWeapon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57400" y="2858382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WsfPlatformPart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07540" y="2858382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UtEntityPart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057400" y="3488556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WsfArticulatedPart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92021" y="3945756"/>
                <a:ext cx="1554480" cy="198434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WsfSensor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7540" y="3945756"/>
                <a:ext cx="1554480" cy="198434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WsfComm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3599" y="3496098"/>
                <a:ext cx="1554480" cy="198434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WsfMover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688080" y="3488556"/>
                <a:ext cx="1554480" cy="198434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WsfProcessor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162800" y="2300926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WsfProcessorComponent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baseline="300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  <a:sym typeface="Wingdings 2" panose="05020102010507070707" pitchFamily="18" charset="2"/>
                  </a:rPr>
                  <a:t>§</a:t>
                </a:r>
                <a:endParaRPr lang="en-US" sz="9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010400" y="2870338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ComponentList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baseline="300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  <a:sym typeface="Wingdings 2" panose="05020102010507070707" pitchFamily="18" charset="2"/>
                  </a:rPr>
                  <a:t>‡</a:t>
                </a:r>
                <a:endParaRPr lang="en-US" sz="9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7783830" y="3070902"/>
                <a:ext cx="0" cy="192024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4446401" y="3269977"/>
                <a:ext cx="3348859" cy="5413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4450080" y="3265269"/>
                <a:ext cx="0" cy="163774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type="diamond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7787640" y="2502288"/>
                <a:ext cx="0" cy="303280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type="diamond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5063490" y="2129790"/>
                <a:ext cx="0" cy="108005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type="diamond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225290" y="2047295"/>
                <a:ext cx="0" cy="73877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221480" y="2131115"/>
                <a:ext cx="838200" cy="737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4141339" y="2102552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336600"/>
                    </a:solidFill>
                    <a:latin typeface="Arial" pitchFamily="34" charset="0"/>
                    <a:cs typeface="Arial" pitchFamily="34" charset="0"/>
                  </a:rPr>
                  <a:t>0..</a:t>
                </a:r>
                <a:r>
                  <a:rPr lang="en-US" sz="1000" dirty="0">
                    <a:solidFill>
                      <a:srgbClr val="336600"/>
                    </a:solidFill>
                    <a:latin typeface="Arial" pitchFamily="34" charset="0"/>
                    <a:cs typeface="Arial" pitchFamily="34" charset="0"/>
                    <a:sym typeface="Wingdings" panose="05000000000000000000" pitchFamily="2" charset="2"/>
                  </a:rPr>
                  <a:t></a:t>
                </a:r>
                <a:endPara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20268" y="2451160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336600"/>
                    </a:solidFill>
                    <a:latin typeface="Arial" pitchFamily="34" charset="0"/>
                    <a:cs typeface="Arial" pitchFamily="34" charset="0"/>
                  </a:rPr>
                  <a:t>0..</a:t>
                </a:r>
                <a:r>
                  <a:rPr lang="en-US" sz="1000" dirty="0">
                    <a:solidFill>
                      <a:srgbClr val="336600"/>
                    </a:solidFill>
                    <a:latin typeface="Arial" pitchFamily="34" charset="0"/>
                    <a:cs typeface="Arial" pitchFamily="34" charset="0"/>
                    <a:sym typeface="Wingdings" panose="05000000000000000000" pitchFamily="2" charset="2"/>
                  </a:rPr>
                  <a:t></a:t>
                </a:r>
                <a:endPara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6496097" y="3777179"/>
              <a:ext cx="1554480" cy="198434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ShieldComponent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91542" y="1351292"/>
              <a:ext cx="1554480" cy="198434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LatinumComponent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07971" y="440963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WsfComponent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3500451" y="645112"/>
              <a:ext cx="0" cy="25876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7502987" y="3493588"/>
              <a:ext cx="1554480" cy="198434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CyberSensorEffect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6107181" y="3316606"/>
              <a:ext cx="2121408" cy="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227453" y="3320427"/>
              <a:ext cx="0" cy="17373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803214" y="2869704"/>
              <a:ext cx="3246120" cy="0"/>
            </a:xfrm>
            <a:prstGeom prst="line">
              <a:avLst/>
            </a:prstGeom>
            <a:ln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046909" y="2869704"/>
              <a:ext cx="0" cy="905256"/>
            </a:xfrm>
            <a:prstGeom prst="line">
              <a:avLst/>
            </a:prstGeom>
            <a:ln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3005151" y="1553797"/>
              <a:ext cx="0" cy="91440"/>
            </a:xfrm>
            <a:prstGeom prst="straightConnector1">
              <a:avLst/>
            </a:prstGeom>
            <a:ln w="9525">
              <a:solidFill>
                <a:srgbClr val="66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568782" y="1049135"/>
              <a:ext cx="0" cy="310896"/>
            </a:xfrm>
            <a:prstGeom prst="line">
              <a:avLst/>
            </a:prstGeom>
            <a:ln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572591" y="1055141"/>
              <a:ext cx="1060704" cy="0"/>
            </a:xfrm>
            <a:prstGeom prst="line">
              <a:avLst/>
            </a:prstGeom>
            <a:ln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633676" y="1647596"/>
              <a:ext cx="374904" cy="0"/>
            </a:xfrm>
            <a:prstGeom prst="line">
              <a:avLst/>
            </a:prstGeom>
            <a:ln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641297" y="1052945"/>
              <a:ext cx="0" cy="585216"/>
            </a:xfrm>
            <a:prstGeom prst="line">
              <a:avLst/>
            </a:prstGeom>
            <a:ln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2323161" y="2014807"/>
              <a:ext cx="0" cy="91440"/>
            </a:xfrm>
            <a:prstGeom prst="straightConnector1">
              <a:avLst/>
            </a:prstGeom>
            <a:ln w="9525">
              <a:solidFill>
                <a:srgbClr val="66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325066" y="2110511"/>
              <a:ext cx="420624" cy="0"/>
            </a:xfrm>
            <a:prstGeom prst="line">
              <a:avLst/>
            </a:prstGeom>
            <a:ln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742262" y="1639685"/>
              <a:ext cx="0" cy="466344"/>
            </a:xfrm>
            <a:prstGeom prst="line">
              <a:avLst/>
            </a:prstGeom>
            <a:ln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4678288" y="3005697"/>
              <a:ext cx="1907463" cy="1117106"/>
              <a:chOff x="4676032" y="2998820"/>
              <a:chExt cx="1907463" cy="111710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0658" y="2998820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WsfSensorComponent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000" baseline="300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  <a:sym typeface="Wingdings 2" panose="05020102010507070707" pitchFamily="18" charset="2"/>
                  </a:rPr>
                  <a:t>♦</a:t>
                </a:r>
                <a:endParaRPr lang="en-US" sz="10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029015" y="3459710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WsfSensorComponentList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050" baseline="300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  <a:sym typeface="Wingdings 2" panose="05020102010507070707" pitchFamily="18" charset="2"/>
                  </a:rPr>
                  <a:t>♪</a:t>
                </a:r>
                <a:endParaRPr lang="en-US" sz="105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>
                <a:off x="4757524" y="3719961"/>
                <a:ext cx="0" cy="182880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type="diamond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4756173" y="3898268"/>
                <a:ext cx="838200" cy="737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4676032" y="386970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336600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>
                <a:off x="5585708" y="3651380"/>
                <a:ext cx="0" cy="237744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5573601" y="3208686"/>
                <a:ext cx="0" cy="182880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type="diamond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5510422" y="3154406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336600"/>
                    </a:solidFill>
                    <a:latin typeface="Arial" pitchFamily="34" charset="0"/>
                    <a:cs typeface="Arial" pitchFamily="34" charset="0"/>
                  </a:rPr>
                  <a:t>0..</a:t>
                </a:r>
                <a:r>
                  <a:rPr lang="en-US" sz="1000" dirty="0">
                    <a:solidFill>
                      <a:srgbClr val="336600"/>
                    </a:solidFill>
                    <a:latin typeface="Arial" pitchFamily="34" charset="0"/>
                    <a:cs typeface="Arial" pitchFamily="34" charset="0"/>
                    <a:sym typeface="Wingdings" panose="05000000000000000000" pitchFamily="2" charset="2"/>
                  </a:rPr>
                  <a:t></a:t>
                </a:r>
                <a:endPara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 flipV="1">
              <a:off x="6104532" y="3212392"/>
              <a:ext cx="0" cy="109728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4343588" y="6841"/>
            <a:ext cx="4796506" cy="105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900" baseline="30000" dirty="0">
                <a:latin typeface="Arial" pitchFamily="34" charset="0"/>
                <a:cs typeface="Arial" pitchFamily="34" charset="0"/>
                <a:sym typeface="Wingdings 2" panose="05020102010507070707" pitchFamily="18" charset="2"/>
              </a:rPr>
              <a:t>   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WsfPlatformComponent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WsfComponentT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WsfPlatform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ts val="200"/>
              </a:spcBef>
            </a:pPr>
            <a:r>
              <a:rPr lang="en-US" sz="900" baseline="30000" dirty="0">
                <a:latin typeface="Arial" pitchFamily="34" charset="0"/>
                <a:cs typeface="Arial" pitchFamily="34" charset="0"/>
                <a:sym typeface="Wingdings 2" panose="05020102010507070707" pitchFamily="18" charset="2"/>
              </a:rPr>
              <a:t></a:t>
            </a:r>
            <a:r>
              <a:rPr lang="en-US" sz="900" dirty="0">
                <a:latin typeface="Arial" pitchFamily="34" charset="0"/>
                <a:cs typeface="Arial" pitchFamily="34" charset="0"/>
                <a:sym typeface="Wingdings 2" panose="05020102010507070707" pitchFamily="18" charset="2"/>
              </a:rPr>
              <a:t> 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WsfPlatformComponentList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WsfComponentListT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WsfPlatormComponent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</a:t>
            </a:r>
            <a:endParaRPr lang="en-US" sz="900" baseline="30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900" baseline="30000" dirty="0">
                <a:latin typeface="Arial" pitchFamily="34" charset="0"/>
                <a:cs typeface="Arial" pitchFamily="34" charset="0"/>
              </a:rPr>
              <a:t>§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 class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WsfProcessorComponent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: public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WsfComponentT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WsfProcessor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 …</a:t>
            </a:r>
          </a:p>
          <a:p>
            <a:pPr>
              <a:spcBef>
                <a:spcPts val="200"/>
              </a:spcBef>
            </a:pPr>
            <a:r>
              <a:rPr lang="en-US" sz="900" baseline="30000" dirty="0">
                <a:latin typeface="Arial" pitchFamily="34" charset="0"/>
                <a:cs typeface="Arial" pitchFamily="34" charset="0"/>
              </a:rPr>
              <a:t>‡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 using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ComponentList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WsfComponentListT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WsfProcessorComponent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ts val="200"/>
              </a:spcBef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♦  class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WsfSensorComponent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: public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WsfComponentT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WsfSensor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ts val="200"/>
              </a:spcBef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♪   using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ComponentList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WsfComponentListT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WsfSensorComponent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grpSp>
        <p:nvGrpSpPr>
          <p:cNvPr id="90" name="Group 89"/>
          <p:cNvGrpSpPr/>
          <p:nvPr/>
        </p:nvGrpSpPr>
        <p:grpSpPr>
          <a:xfrm>
            <a:off x="4384899" y="4472571"/>
            <a:ext cx="4743205" cy="1818257"/>
            <a:chOff x="4384899" y="4472571"/>
            <a:chExt cx="4743205" cy="1818257"/>
          </a:xfrm>
        </p:grpSpPr>
        <p:sp>
          <p:nvSpPr>
            <p:cNvPr id="91" name="TextBox 90"/>
            <p:cNvSpPr txBox="1"/>
            <p:nvPr/>
          </p:nvSpPr>
          <p:spPr>
            <a:xfrm>
              <a:off x="5524068" y="4880038"/>
              <a:ext cx="77457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Arial Narrow" panose="020B0606020202030204" pitchFamily="34" charset="0"/>
                  <a:cs typeface="Arial" pitchFamily="34" charset="0"/>
                </a:rPr>
                <a:t>mAllTypeLists</a:t>
              </a:r>
              <a:endParaRPr lang="en-US" sz="900" dirty="0">
                <a:latin typeface="Arial Narrow" panose="020B0606020202030204" pitchFamily="34" charset="0"/>
                <a:cs typeface="Arial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>
            <a:xfrm>
              <a:off x="5594400" y="4701600"/>
              <a:ext cx="0" cy="548640"/>
            </a:xfrm>
            <a:prstGeom prst="line">
              <a:avLst/>
            </a:prstGeom>
            <a:ln>
              <a:headEnd type="diamond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/>
            <p:cNvGrpSpPr/>
            <p:nvPr/>
          </p:nvGrpSpPr>
          <p:grpSpPr>
            <a:xfrm>
              <a:off x="4384899" y="5256915"/>
              <a:ext cx="4709160" cy="1033913"/>
              <a:chOff x="4384899" y="4299315"/>
              <a:chExt cx="4709160" cy="1033913"/>
            </a:xfrm>
          </p:grpSpPr>
          <p:sp>
            <p:nvSpPr>
              <p:cNvPr id="95" name="Rectangle 94"/>
              <p:cNvSpPr/>
              <p:nvPr/>
            </p:nvSpPr>
            <p:spPr>
              <a:xfrm>
                <a:off x="4384899" y="4299315"/>
                <a:ext cx="4709160" cy="472965"/>
              </a:xfrm>
              <a:prstGeom prst="rect">
                <a:avLst/>
              </a:prstGeom>
              <a:solidFill>
                <a:srgbClr val="DDDDD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t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std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::vector&lt;</a:t>
                </a:r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std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::</a:t>
                </a:r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unique_ptr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&lt;</a:t>
                </a:r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WsfObjectTypeListBaseI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&gt;&gt;</a:t>
                </a:r>
              </a:p>
            </p:txBody>
          </p:sp>
          <p:sp>
            <p:nvSpPr>
              <p:cNvPr id="96" name="Rectangle 95"/>
              <p:cNvSpPr/>
              <p:nvPr/>
            </p:nvSpPr>
            <p:spPr>
              <a:xfrm>
                <a:off x="4448239" y="4557943"/>
                <a:ext cx="822960" cy="1695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WsfObjectTypeListBaseI</a:t>
                </a:r>
                <a:endParaRPr lang="en-US" sz="7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Rectangle 96"/>
              <p:cNvSpPr/>
              <p:nvPr/>
            </p:nvSpPr>
            <p:spPr>
              <a:xfrm>
                <a:off x="5322166" y="4559843"/>
                <a:ext cx="822960" cy="1695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WsfObjectTypeListBaseI</a:t>
                </a:r>
                <a:endParaRPr lang="en-US" sz="7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6196085" y="4562222"/>
                <a:ext cx="822960" cy="1695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WsfObjectTypeListBaseI</a:t>
                </a:r>
                <a:endParaRPr lang="en-US" sz="7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7347661" y="4560790"/>
                <a:ext cx="822960" cy="1695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WsfObjectTypeListBaseI</a:t>
                </a:r>
                <a:endParaRPr lang="en-US" sz="7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4450617" y="4859885"/>
                <a:ext cx="822960" cy="169506"/>
              </a:xfrm>
              <a:prstGeom prst="rect">
                <a:avLst/>
              </a:prstGeom>
              <a:solidFill>
                <a:srgbClr val="DDDDD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WsfObjectTypeListBase</a:t>
                </a:r>
                <a:endParaRPr lang="en-US" sz="7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5324544" y="4861785"/>
                <a:ext cx="822960" cy="169506"/>
              </a:xfrm>
              <a:prstGeom prst="rect">
                <a:avLst/>
              </a:prstGeom>
              <a:solidFill>
                <a:srgbClr val="DDDDD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WsfObjectTypeListBase</a:t>
                </a:r>
                <a:endParaRPr lang="en-US" sz="7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2" name="Rectangle 101"/>
              <p:cNvSpPr/>
              <p:nvPr/>
            </p:nvSpPr>
            <p:spPr>
              <a:xfrm>
                <a:off x="6198463" y="4860354"/>
                <a:ext cx="822960" cy="169506"/>
              </a:xfrm>
              <a:prstGeom prst="rect">
                <a:avLst/>
              </a:prstGeom>
              <a:solidFill>
                <a:srgbClr val="DDDDD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WsfObjectTypeListBase</a:t>
                </a:r>
                <a:endParaRPr lang="en-US" sz="7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3" name="Rectangle 102"/>
              <p:cNvSpPr/>
              <p:nvPr/>
            </p:nvSpPr>
            <p:spPr>
              <a:xfrm>
                <a:off x="7350039" y="4862732"/>
                <a:ext cx="822960" cy="169506"/>
              </a:xfrm>
              <a:prstGeom prst="rect">
                <a:avLst/>
              </a:prstGeom>
              <a:solidFill>
                <a:srgbClr val="DDDDD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WsfObjectTypeListBase</a:t>
                </a:r>
                <a:endParaRPr lang="en-US" sz="7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4" name="Rectangle 103"/>
              <p:cNvSpPr/>
              <p:nvPr/>
            </p:nvSpPr>
            <p:spPr>
              <a:xfrm>
                <a:off x="4450617" y="5160875"/>
                <a:ext cx="822960" cy="169506"/>
              </a:xfrm>
              <a:prstGeom prst="rect">
                <a:avLst/>
              </a:prstGeom>
              <a:solidFill>
                <a:srgbClr val="CDCD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WsfMoverTypes</a:t>
                </a:r>
                <a:endParaRPr lang="en-US" sz="7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5324544" y="5162775"/>
                <a:ext cx="822960" cy="169506"/>
              </a:xfrm>
              <a:prstGeom prst="rect">
                <a:avLst/>
              </a:prstGeom>
              <a:solidFill>
                <a:srgbClr val="CDCD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WsfPlatformTypes</a:t>
                </a:r>
                <a:endParaRPr lang="en-US" sz="7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6198463" y="5161344"/>
                <a:ext cx="822960" cy="169506"/>
              </a:xfrm>
              <a:prstGeom prst="rect">
                <a:avLst/>
              </a:prstGeom>
              <a:solidFill>
                <a:srgbClr val="CDCD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WsfSensorTypes</a:t>
                </a:r>
                <a:endParaRPr lang="en-US" sz="7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7" name="Rectangle 106"/>
              <p:cNvSpPr/>
              <p:nvPr/>
            </p:nvSpPr>
            <p:spPr>
              <a:xfrm>
                <a:off x="7350039" y="5163722"/>
                <a:ext cx="822960" cy="169506"/>
              </a:xfrm>
              <a:prstGeom prst="rect">
                <a:avLst/>
              </a:prstGeom>
              <a:solidFill>
                <a:srgbClr val="CDCD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ShieldTypes</a:t>
                </a:r>
                <a:endParaRPr lang="en-US" sz="7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8" name="Rectangle 107"/>
              <p:cNvSpPr/>
              <p:nvPr/>
            </p:nvSpPr>
            <p:spPr>
              <a:xfrm>
                <a:off x="8216341" y="4560790"/>
                <a:ext cx="822960" cy="169506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WsfObjectTypeListBaseI</a:t>
                </a:r>
                <a:endParaRPr lang="en-US" sz="7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9" name="Rectangle 108"/>
              <p:cNvSpPr/>
              <p:nvPr/>
            </p:nvSpPr>
            <p:spPr>
              <a:xfrm>
                <a:off x="8218719" y="4862732"/>
                <a:ext cx="822960" cy="169506"/>
              </a:xfrm>
              <a:prstGeom prst="rect">
                <a:avLst/>
              </a:prstGeom>
              <a:solidFill>
                <a:srgbClr val="DDDDDD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WsfObjectTypeListBase</a:t>
                </a:r>
                <a:endParaRPr lang="en-US" sz="7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8218719" y="5163722"/>
                <a:ext cx="822960" cy="169506"/>
              </a:xfrm>
              <a:prstGeom prst="rect">
                <a:avLst/>
              </a:prstGeom>
              <a:solidFill>
                <a:srgbClr val="CDCD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7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LatinumTypes</a:t>
                </a:r>
                <a:endParaRPr lang="en-US" sz="7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7006666" y="4451871"/>
                <a:ext cx="31623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7006666" y="4752392"/>
                <a:ext cx="31623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  <p:sp>
            <p:nvSpPr>
              <p:cNvPr id="113" name="TextBox 112"/>
              <p:cNvSpPr txBox="1"/>
              <p:nvPr/>
            </p:nvSpPr>
            <p:spPr>
              <a:xfrm>
                <a:off x="7006666" y="5048711"/>
                <a:ext cx="316230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Arial" pitchFamily="34" charset="0"/>
                    <a:cs typeface="Arial" pitchFamily="34" charset="0"/>
                  </a:rPr>
                  <a:t>…</a:t>
                </a:r>
              </a:p>
            </p:txBody>
          </p:sp>
          <p:cxnSp>
            <p:nvCxnSpPr>
              <p:cNvPr id="114" name="Straight Arrow Connector 113"/>
              <p:cNvCxnSpPr>
                <a:stCxn id="104" idx="0"/>
                <a:endCxn id="100" idx="2"/>
              </p:cNvCxnSpPr>
              <p:nvPr/>
            </p:nvCxnSpPr>
            <p:spPr>
              <a:xfrm flipV="1">
                <a:off x="4862097" y="5029391"/>
                <a:ext cx="0" cy="131484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4859716" y="4725060"/>
                <a:ext cx="0" cy="131484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5723157" y="5029391"/>
                <a:ext cx="0" cy="131484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5720776" y="4725060"/>
                <a:ext cx="0" cy="131484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6588027" y="5029391"/>
                <a:ext cx="0" cy="131484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6585646" y="4725060"/>
                <a:ext cx="0" cy="131484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/>
              <p:cNvCxnSpPr/>
              <p:nvPr/>
            </p:nvCxnSpPr>
            <p:spPr>
              <a:xfrm flipV="1">
                <a:off x="7757697" y="5029391"/>
                <a:ext cx="0" cy="131484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/>
              <p:cNvCxnSpPr/>
              <p:nvPr/>
            </p:nvCxnSpPr>
            <p:spPr>
              <a:xfrm flipV="1">
                <a:off x="7755316" y="4725060"/>
                <a:ext cx="0" cy="131484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/>
              <p:cNvCxnSpPr/>
              <p:nvPr/>
            </p:nvCxnSpPr>
            <p:spPr>
              <a:xfrm flipV="1">
                <a:off x="8614947" y="5029391"/>
                <a:ext cx="0" cy="131484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Arrow Connector 122"/>
              <p:cNvCxnSpPr/>
              <p:nvPr/>
            </p:nvCxnSpPr>
            <p:spPr>
              <a:xfrm flipV="1">
                <a:off x="8612566" y="4725060"/>
                <a:ext cx="0" cy="131484"/>
              </a:xfrm>
              <a:prstGeom prst="straightConnector1">
                <a:avLst/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213" y="4472571"/>
              <a:ext cx="4100891" cy="559418"/>
            </a:xfrm>
            <a:prstGeom prst="rect">
              <a:avLst/>
            </a:prstGeom>
          </p:spPr>
        </p:pic>
      </p:grpSp>
      <p:sp>
        <p:nvSpPr>
          <p:cNvPr id="125" name="TextBox 124"/>
          <p:cNvSpPr txBox="1"/>
          <p:nvPr/>
        </p:nvSpPr>
        <p:spPr>
          <a:xfrm>
            <a:off x="-3137" y="4750331"/>
            <a:ext cx="41556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itchFamily="34" charset="0"/>
                <a:cs typeface="Arial" pitchFamily="34" charset="0"/>
              </a:rPr>
              <a:t>ShieldTypes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is a new type used to create a </a:t>
            </a:r>
          </a:p>
          <a:p>
            <a:r>
              <a:rPr lang="en-US" sz="1600" b="1" dirty="0" err="1">
                <a:latin typeface="Arial" pitchFamily="34" charset="0"/>
                <a:cs typeface="Arial" pitchFamily="34" charset="0"/>
              </a:rPr>
              <a:t>ShieldComponent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for a platform when the scenario command indicates it should be created</a:t>
            </a:r>
          </a:p>
        </p:txBody>
      </p:sp>
      <p:cxnSp>
        <p:nvCxnSpPr>
          <p:cNvPr id="130" name="Straight Arrow Connector 129"/>
          <p:cNvCxnSpPr/>
          <p:nvPr/>
        </p:nvCxnSpPr>
        <p:spPr>
          <a:xfrm flipH="1" flipV="1">
            <a:off x="7496728" y="3999692"/>
            <a:ext cx="6259" cy="2114505"/>
          </a:xfrm>
          <a:prstGeom prst="straightConnector1">
            <a:avLst/>
          </a:prstGeom>
          <a:ln w="158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Freeform 131"/>
          <p:cNvSpPr/>
          <p:nvPr/>
        </p:nvSpPr>
        <p:spPr>
          <a:xfrm>
            <a:off x="2013045" y="1562669"/>
            <a:ext cx="6359218" cy="4544704"/>
          </a:xfrm>
          <a:custGeom>
            <a:avLst/>
            <a:gdLst>
              <a:gd name="connsiteX0" fmla="*/ 6353033 w 6359218"/>
              <a:gd name="connsiteY0" fmla="*/ 4544704 h 4544704"/>
              <a:gd name="connsiteX1" fmla="*/ 6346209 w 6359218"/>
              <a:gd name="connsiteY1" fmla="*/ 4271749 h 4544704"/>
              <a:gd name="connsiteX2" fmla="*/ 6237027 w 6359218"/>
              <a:gd name="connsiteY2" fmla="*/ 3998794 h 4544704"/>
              <a:gd name="connsiteX3" fmla="*/ 6025486 w 6359218"/>
              <a:gd name="connsiteY3" fmla="*/ 3800901 h 4544704"/>
              <a:gd name="connsiteX4" fmla="*/ 5773003 w 6359218"/>
              <a:gd name="connsiteY4" fmla="*/ 3637128 h 4544704"/>
              <a:gd name="connsiteX5" fmla="*/ 5349922 w 6359218"/>
              <a:gd name="connsiteY5" fmla="*/ 3527946 h 4544704"/>
              <a:gd name="connsiteX6" fmla="*/ 4578824 w 6359218"/>
              <a:gd name="connsiteY6" fmla="*/ 3398292 h 4544704"/>
              <a:gd name="connsiteX7" fmla="*/ 4060209 w 6359218"/>
              <a:gd name="connsiteY7" fmla="*/ 3336877 h 4544704"/>
              <a:gd name="connsiteX8" fmla="*/ 3466531 w 6359218"/>
              <a:gd name="connsiteY8" fmla="*/ 3309582 h 4544704"/>
              <a:gd name="connsiteX9" fmla="*/ 3070746 w 6359218"/>
              <a:gd name="connsiteY9" fmla="*/ 3241343 h 4544704"/>
              <a:gd name="connsiteX10" fmla="*/ 2906973 w 6359218"/>
              <a:gd name="connsiteY10" fmla="*/ 3098041 h 4544704"/>
              <a:gd name="connsiteX11" fmla="*/ 2784143 w 6359218"/>
              <a:gd name="connsiteY11" fmla="*/ 2797791 h 4544704"/>
              <a:gd name="connsiteX12" fmla="*/ 2231409 w 6359218"/>
              <a:gd name="connsiteY12" fmla="*/ 1241946 h 4544704"/>
              <a:gd name="connsiteX13" fmla="*/ 1023582 w 6359218"/>
              <a:gd name="connsiteY13" fmla="*/ 423080 h 4544704"/>
              <a:gd name="connsiteX14" fmla="*/ 184245 w 6359218"/>
              <a:gd name="connsiteY14" fmla="*/ 170597 h 4544704"/>
              <a:gd name="connsiteX15" fmla="*/ 0 w 6359218"/>
              <a:gd name="connsiteY15" fmla="*/ 0 h 454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359218" h="4544704">
                <a:moveTo>
                  <a:pt x="6353033" y="4544704"/>
                </a:moveTo>
                <a:cubicBezTo>
                  <a:pt x="6359288" y="4453719"/>
                  <a:pt x="6365543" y="4362734"/>
                  <a:pt x="6346209" y="4271749"/>
                </a:cubicBezTo>
                <a:cubicBezTo>
                  <a:pt x="6326875" y="4180764"/>
                  <a:pt x="6290481" y="4077269"/>
                  <a:pt x="6237027" y="3998794"/>
                </a:cubicBezTo>
                <a:cubicBezTo>
                  <a:pt x="6183573" y="3920319"/>
                  <a:pt x="6102823" y="3861179"/>
                  <a:pt x="6025486" y="3800901"/>
                </a:cubicBezTo>
                <a:cubicBezTo>
                  <a:pt x="5948149" y="3740623"/>
                  <a:pt x="5885597" y="3682620"/>
                  <a:pt x="5773003" y="3637128"/>
                </a:cubicBezTo>
                <a:cubicBezTo>
                  <a:pt x="5660409" y="3591636"/>
                  <a:pt x="5548952" y="3567752"/>
                  <a:pt x="5349922" y="3527946"/>
                </a:cubicBezTo>
                <a:cubicBezTo>
                  <a:pt x="5150892" y="3488140"/>
                  <a:pt x="4793776" y="3430137"/>
                  <a:pt x="4578824" y="3398292"/>
                </a:cubicBezTo>
                <a:cubicBezTo>
                  <a:pt x="4363872" y="3366447"/>
                  <a:pt x="4245591" y="3351662"/>
                  <a:pt x="4060209" y="3336877"/>
                </a:cubicBezTo>
                <a:cubicBezTo>
                  <a:pt x="3874827" y="3322092"/>
                  <a:pt x="3631441" y="3325504"/>
                  <a:pt x="3466531" y="3309582"/>
                </a:cubicBezTo>
                <a:cubicBezTo>
                  <a:pt x="3301621" y="3293660"/>
                  <a:pt x="3164006" y="3276600"/>
                  <a:pt x="3070746" y="3241343"/>
                </a:cubicBezTo>
                <a:cubicBezTo>
                  <a:pt x="2977486" y="3206086"/>
                  <a:pt x="2954740" y="3171966"/>
                  <a:pt x="2906973" y="3098041"/>
                </a:cubicBezTo>
                <a:cubicBezTo>
                  <a:pt x="2859206" y="3024116"/>
                  <a:pt x="2896737" y="3107140"/>
                  <a:pt x="2784143" y="2797791"/>
                </a:cubicBezTo>
                <a:cubicBezTo>
                  <a:pt x="2671549" y="2488442"/>
                  <a:pt x="2524836" y="1637731"/>
                  <a:pt x="2231409" y="1241946"/>
                </a:cubicBezTo>
                <a:cubicBezTo>
                  <a:pt x="1937982" y="846161"/>
                  <a:pt x="1364776" y="601638"/>
                  <a:pt x="1023582" y="423080"/>
                </a:cubicBezTo>
                <a:cubicBezTo>
                  <a:pt x="682388" y="244522"/>
                  <a:pt x="354842" y="241110"/>
                  <a:pt x="184245" y="170597"/>
                </a:cubicBezTo>
                <a:cubicBezTo>
                  <a:pt x="13648" y="100084"/>
                  <a:pt x="6824" y="50042"/>
                  <a:pt x="0" y="0"/>
                </a:cubicBezTo>
              </a:path>
            </a:pathLst>
          </a:custGeom>
          <a:noFill/>
          <a:ln w="15875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4591365" y="4175456"/>
            <a:ext cx="4660250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ShieldComponentFactory</a:t>
            </a:r>
            <a:r>
              <a:rPr lang="en-US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ProcessAddOrEditCommand</a:t>
            </a:r>
            <a:r>
              <a:rPr lang="en-US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(…)</a:t>
            </a:r>
          </a:p>
          <a:p>
            <a:r>
              <a:rPr lang="en-US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9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WsfObjectTypeList</a:t>
            </a:r>
            <a:r>
              <a:rPr lang="en-US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&lt;</a:t>
            </a:r>
            <a:r>
              <a:rPr lang="en-US" sz="9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ShieldComponent</a:t>
            </a:r>
            <a:r>
              <a:rPr lang="en-US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&gt;::</a:t>
            </a:r>
            <a:r>
              <a:rPr lang="en-US" sz="9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LoadUnnamedComponentWithoutEdit</a:t>
            </a:r>
            <a:r>
              <a:rPr lang="en-US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4176517" y="4010008"/>
            <a:ext cx="2505814" cy="369332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9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LatinumComponentFactory</a:t>
            </a:r>
            <a:r>
              <a:rPr lang="en-US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(…)</a:t>
            </a:r>
          </a:p>
          <a:p>
            <a:r>
              <a:rPr lang="en-US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      </a:t>
            </a:r>
            <a:r>
              <a:rPr lang="en-US" sz="9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LatinumComponent</a:t>
            </a:r>
            <a:r>
              <a:rPr lang="en-US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sz="900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FindOrCreate</a:t>
            </a:r>
            <a:r>
              <a:rPr lang="en-US" sz="9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(…)</a:t>
            </a:r>
          </a:p>
        </p:txBody>
      </p:sp>
      <p:sp>
        <p:nvSpPr>
          <p:cNvPr id="127" name="Freeform 126"/>
          <p:cNvSpPr/>
          <p:nvPr/>
        </p:nvSpPr>
        <p:spPr>
          <a:xfrm>
            <a:off x="4343400" y="4192905"/>
            <a:ext cx="97155" cy="87206"/>
          </a:xfrm>
          <a:custGeom>
            <a:avLst/>
            <a:gdLst>
              <a:gd name="connsiteX0" fmla="*/ 0 w 97155"/>
              <a:gd name="connsiteY0" fmla="*/ 0 h 87206"/>
              <a:gd name="connsiteX1" fmla="*/ 11430 w 97155"/>
              <a:gd name="connsiteY1" fmla="*/ 64770 h 87206"/>
              <a:gd name="connsiteX2" fmla="*/ 53340 w 97155"/>
              <a:gd name="connsiteY2" fmla="*/ 85725 h 87206"/>
              <a:gd name="connsiteX3" fmla="*/ 97155 w 97155"/>
              <a:gd name="connsiteY3" fmla="*/ 83820 h 8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5" h="87206">
                <a:moveTo>
                  <a:pt x="0" y="0"/>
                </a:moveTo>
                <a:cubicBezTo>
                  <a:pt x="1270" y="25241"/>
                  <a:pt x="2540" y="50483"/>
                  <a:pt x="11430" y="64770"/>
                </a:cubicBezTo>
                <a:cubicBezTo>
                  <a:pt x="20320" y="79057"/>
                  <a:pt x="39053" y="82550"/>
                  <a:pt x="53340" y="85725"/>
                </a:cubicBezTo>
                <a:cubicBezTo>
                  <a:pt x="67627" y="88900"/>
                  <a:pt x="82391" y="86360"/>
                  <a:pt x="97155" y="83820"/>
                </a:cubicBezTo>
              </a:path>
            </a:pathLst>
          </a:custGeom>
          <a:noFill/>
          <a:ln w="6350">
            <a:solidFill>
              <a:srgbClr val="FF0000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Freeform 134"/>
          <p:cNvSpPr/>
          <p:nvPr/>
        </p:nvSpPr>
        <p:spPr>
          <a:xfrm>
            <a:off x="4759066" y="4349423"/>
            <a:ext cx="97155" cy="87206"/>
          </a:xfrm>
          <a:custGeom>
            <a:avLst/>
            <a:gdLst>
              <a:gd name="connsiteX0" fmla="*/ 0 w 97155"/>
              <a:gd name="connsiteY0" fmla="*/ 0 h 87206"/>
              <a:gd name="connsiteX1" fmla="*/ 11430 w 97155"/>
              <a:gd name="connsiteY1" fmla="*/ 64770 h 87206"/>
              <a:gd name="connsiteX2" fmla="*/ 53340 w 97155"/>
              <a:gd name="connsiteY2" fmla="*/ 85725 h 87206"/>
              <a:gd name="connsiteX3" fmla="*/ 97155 w 97155"/>
              <a:gd name="connsiteY3" fmla="*/ 83820 h 872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155" h="87206">
                <a:moveTo>
                  <a:pt x="0" y="0"/>
                </a:moveTo>
                <a:cubicBezTo>
                  <a:pt x="1270" y="25241"/>
                  <a:pt x="2540" y="50483"/>
                  <a:pt x="11430" y="64770"/>
                </a:cubicBezTo>
                <a:cubicBezTo>
                  <a:pt x="20320" y="79057"/>
                  <a:pt x="39053" y="82550"/>
                  <a:pt x="53340" y="85725"/>
                </a:cubicBezTo>
                <a:cubicBezTo>
                  <a:pt x="67627" y="88900"/>
                  <a:pt x="82391" y="86360"/>
                  <a:pt x="97155" y="83820"/>
                </a:cubicBezTo>
              </a:path>
            </a:pathLst>
          </a:custGeom>
          <a:noFill/>
          <a:ln w="6350">
            <a:solidFill>
              <a:srgbClr val="FF0000"/>
            </a:solidFill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650929" y="1245031"/>
            <a:ext cx="1921790" cy="470115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6294551" y="3719871"/>
            <a:ext cx="1921790" cy="390339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8061012" y="6545367"/>
            <a:ext cx="1051914" cy="198434"/>
          </a:xfrm>
          <a:prstGeom prst="rect">
            <a:avLst/>
          </a:prstGeom>
          <a:solidFill>
            <a:srgbClr val="9999FF"/>
          </a:solidFill>
          <a:ln w="6350">
            <a:solidFill>
              <a:srgbClr val="5B7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LatinumComponent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Freeform 128"/>
          <p:cNvSpPr/>
          <p:nvPr/>
        </p:nvSpPr>
        <p:spPr>
          <a:xfrm>
            <a:off x="1709980" y="1580827"/>
            <a:ext cx="6318142" cy="5075224"/>
          </a:xfrm>
          <a:custGeom>
            <a:avLst/>
            <a:gdLst>
              <a:gd name="connsiteX0" fmla="*/ 0 w 6318142"/>
              <a:gd name="connsiteY0" fmla="*/ 0 h 5075224"/>
              <a:gd name="connsiteX1" fmla="*/ 309966 w 6318142"/>
              <a:gd name="connsiteY1" fmla="*/ 444285 h 5075224"/>
              <a:gd name="connsiteX2" fmla="*/ 1188203 w 6318142"/>
              <a:gd name="connsiteY2" fmla="*/ 1265695 h 5075224"/>
              <a:gd name="connsiteX3" fmla="*/ 2138766 w 6318142"/>
              <a:gd name="connsiteY3" fmla="*/ 2133600 h 5075224"/>
              <a:gd name="connsiteX4" fmla="*/ 2428067 w 6318142"/>
              <a:gd name="connsiteY4" fmla="*/ 3027336 h 5075224"/>
              <a:gd name="connsiteX5" fmla="*/ 2469396 w 6318142"/>
              <a:gd name="connsiteY5" fmla="*/ 4236204 h 5075224"/>
              <a:gd name="connsiteX6" fmla="*/ 2567552 w 6318142"/>
              <a:gd name="connsiteY6" fmla="*/ 4773478 h 5075224"/>
              <a:gd name="connsiteX7" fmla="*/ 2882684 w 6318142"/>
              <a:gd name="connsiteY7" fmla="*/ 4995620 h 5075224"/>
              <a:gd name="connsiteX8" fmla="*/ 3357966 w 6318142"/>
              <a:gd name="connsiteY8" fmla="*/ 5062780 h 5075224"/>
              <a:gd name="connsiteX9" fmla="*/ 6318142 w 6318142"/>
              <a:gd name="connsiteY9" fmla="*/ 5073112 h 5075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318142" h="5075224">
                <a:moveTo>
                  <a:pt x="0" y="0"/>
                </a:moveTo>
                <a:cubicBezTo>
                  <a:pt x="55966" y="116668"/>
                  <a:pt x="111932" y="233336"/>
                  <a:pt x="309966" y="444285"/>
                </a:cubicBezTo>
                <a:cubicBezTo>
                  <a:pt x="508000" y="655234"/>
                  <a:pt x="883403" y="984143"/>
                  <a:pt x="1188203" y="1265695"/>
                </a:cubicBezTo>
                <a:cubicBezTo>
                  <a:pt x="1493003" y="1547248"/>
                  <a:pt x="1932122" y="1839993"/>
                  <a:pt x="2138766" y="2133600"/>
                </a:cubicBezTo>
                <a:cubicBezTo>
                  <a:pt x="2345410" y="2427207"/>
                  <a:pt x="2372962" y="2676902"/>
                  <a:pt x="2428067" y="3027336"/>
                </a:cubicBezTo>
                <a:cubicBezTo>
                  <a:pt x="2483172" y="3377770"/>
                  <a:pt x="2446149" y="3945180"/>
                  <a:pt x="2469396" y="4236204"/>
                </a:cubicBezTo>
                <a:cubicBezTo>
                  <a:pt x="2492643" y="4527228"/>
                  <a:pt x="2498671" y="4646909"/>
                  <a:pt x="2567552" y="4773478"/>
                </a:cubicBezTo>
                <a:cubicBezTo>
                  <a:pt x="2636433" y="4900047"/>
                  <a:pt x="2750948" y="4947403"/>
                  <a:pt x="2882684" y="4995620"/>
                </a:cubicBezTo>
                <a:cubicBezTo>
                  <a:pt x="3014420" y="5043837"/>
                  <a:pt x="2785390" y="5049865"/>
                  <a:pt x="3357966" y="5062780"/>
                </a:cubicBezTo>
                <a:cubicBezTo>
                  <a:pt x="3930542" y="5075695"/>
                  <a:pt x="5832529" y="5077417"/>
                  <a:pt x="6318142" y="5073112"/>
                </a:cubicBezTo>
              </a:path>
            </a:pathLst>
          </a:custGeom>
          <a:noFill/>
          <a:ln>
            <a:solidFill>
              <a:srgbClr val="FF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/>
          <p:cNvSpPr txBox="1"/>
          <p:nvPr/>
        </p:nvSpPr>
        <p:spPr>
          <a:xfrm>
            <a:off x="-3253" y="3741070"/>
            <a:ext cx="4359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latin typeface="Arial" pitchFamily="34" charset="0"/>
                <a:cs typeface="Arial" pitchFamily="34" charset="0"/>
              </a:rPr>
              <a:t>LatinumTypes</a:t>
            </a: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is a new type used to create a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LatinumComponent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for a platform when the scenario command indicates it should be created</a:t>
            </a:r>
          </a:p>
        </p:txBody>
      </p:sp>
      <p:sp>
        <p:nvSpPr>
          <p:cNvPr id="139" name="Rectangle 138"/>
          <p:cNvSpPr/>
          <p:nvPr/>
        </p:nvSpPr>
        <p:spPr>
          <a:xfrm>
            <a:off x="6921887" y="6547953"/>
            <a:ext cx="1051914" cy="198434"/>
          </a:xfrm>
          <a:prstGeom prst="rect">
            <a:avLst/>
          </a:prstGeom>
          <a:solidFill>
            <a:srgbClr val="9999FF"/>
          </a:solidFill>
          <a:ln w="6350">
            <a:solidFill>
              <a:srgbClr val="5B799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ShieldComponent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cxnSp>
        <p:nvCxnSpPr>
          <p:cNvPr id="140" name="Straight Arrow Connector 139"/>
          <p:cNvCxnSpPr/>
          <p:nvPr/>
        </p:nvCxnSpPr>
        <p:spPr>
          <a:xfrm>
            <a:off x="7057241" y="3999676"/>
            <a:ext cx="30749" cy="2535359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94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32" grpId="0" animBg="1"/>
      <p:bldP spid="132" grpId="1" animBg="1"/>
      <p:bldP spid="133" grpId="0" animBg="1"/>
      <p:bldP spid="134" grpId="0" animBg="1"/>
      <p:bldP spid="134" grpId="1" animBg="1"/>
      <p:bldP spid="127" grpId="0" animBg="1"/>
      <p:bldP spid="127" grpId="1" animBg="1"/>
      <p:bldP spid="135" grpId="0" animBg="1"/>
      <p:bldP spid="128" grpId="0" animBg="1"/>
      <p:bldP spid="128" grpId="1" animBg="1"/>
      <p:bldP spid="137" grpId="0" animBg="1"/>
      <p:bldP spid="138" grpId="0" animBg="1"/>
      <p:bldP spid="129" grpId="0" animBg="1"/>
      <p:bldP spid="129" grpId="1" animBg="1"/>
      <p:bldP spid="124" grpId="0"/>
      <p:bldP spid="124" grpId="1"/>
      <p:bldP spid="13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/>
          <p:cNvSpPr/>
          <p:nvPr/>
        </p:nvSpPr>
        <p:spPr>
          <a:xfrm>
            <a:off x="6820" y="0"/>
            <a:ext cx="9144000" cy="648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0" y="3629"/>
            <a:ext cx="6629400" cy="379027"/>
          </a:xfrm>
        </p:spPr>
        <p:txBody>
          <a:bodyPr/>
          <a:lstStyle/>
          <a:p>
            <a:pPr algn="l"/>
            <a:r>
              <a:rPr lang="en-US" dirty="0"/>
              <a:t>Types and Components</a:t>
            </a:r>
          </a:p>
        </p:txBody>
      </p:sp>
      <p:grpSp>
        <p:nvGrpSpPr>
          <p:cNvPr id="88" name="Group 87"/>
          <p:cNvGrpSpPr/>
          <p:nvPr/>
        </p:nvGrpSpPr>
        <p:grpSpPr>
          <a:xfrm>
            <a:off x="65475" y="440963"/>
            <a:ext cx="8991992" cy="3681840"/>
            <a:chOff x="65475" y="440963"/>
            <a:chExt cx="8991992" cy="3681840"/>
          </a:xfrm>
        </p:grpSpPr>
        <p:grpSp>
          <p:nvGrpSpPr>
            <p:cNvPr id="3" name="Group 2"/>
            <p:cNvGrpSpPr/>
            <p:nvPr/>
          </p:nvGrpSpPr>
          <p:grpSpPr>
            <a:xfrm>
              <a:off x="65475" y="900068"/>
              <a:ext cx="8313681" cy="2757664"/>
              <a:chOff x="403599" y="1386526"/>
              <a:chExt cx="8313681" cy="2757664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4678680" y="2304616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WsfPlatformComponentList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baseline="300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  <a:sym typeface="Wingdings 2" panose="05020102010507070707" pitchFamily="18" charset="2"/>
                  </a:rPr>
                  <a:t></a:t>
                </a:r>
                <a:endParaRPr lang="en-US" sz="9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048000" y="1843726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WsfPlatformComponent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baseline="300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  <a:sym typeface="Wingdings 2" panose="05020102010507070707" pitchFamily="18" charset="2"/>
                  </a:rPr>
                  <a:t></a:t>
                </a:r>
                <a:endParaRPr lang="en-US" sz="9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567821" y="2304616"/>
                <a:ext cx="76200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UtEntity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3048000" y="1386526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WsfComponentT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&lt;</a:t>
                </a:r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typename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&gt;</a:t>
                </a: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678680" y="1847416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WsfComponentList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3699902" y="2859666"/>
                <a:ext cx="1554480" cy="198434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WsfPlatform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0" name="Straight Arrow Connector 9"/>
              <p:cNvCxnSpPr/>
              <p:nvPr/>
            </p:nvCxnSpPr>
            <p:spPr>
              <a:xfrm flipV="1">
                <a:off x="3840480" y="1584960"/>
                <a:ext cx="0" cy="25876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5440680" y="2045850"/>
                <a:ext cx="0" cy="25876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>
                <a:off x="948821" y="2631066"/>
                <a:ext cx="5787259" cy="0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flipV="1">
                <a:off x="4450080" y="3815334"/>
                <a:ext cx="0" cy="12801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flipV="1">
                <a:off x="5440680" y="2503050"/>
                <a:ext cx="0" cy="12801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 flipV="1">
                <a:off x="6736080" y="2503050"/>
                <a:ext cx="0" cy="12801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 flipV="1">
                <a:off x="3840480" y="2042160"/>
                <a:ext cx="0" cy="588907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V="1">
                <a:off x="2164080" y="2503050"/>
                <a:ext cx="0" cy="12801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flipV="1">
                <a:off x="948821" y="2503050"/>
                <a:ext cx="0" cy="12801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5364480" y="2870338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WsfSinglePlatformObserver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V="1">
                <a:off x="1249680" y="3805058"/>
                <a:ext cx="3200400" cy="7542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2849880" y="3684584"/>
                <a:ext cx="0" cy="12801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/>
              <p:nvPr/>
            </p:nvCxnSpPr>
            <p:spPr>
              <a:xfrm flipV="1">
                <a:off x="2849880" y="3812600"/>
                <a:ext cx="0" cy="12801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/>
              <p:nvPr/>
            </p:nvCxnSpPr>
            <p:spPr>
              <a:xfrm flipV="1">
                <a:off x="1249680" y="3812600"/>
                <a:ext cx="0" cy="128016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/>
              <p:cNvSpPr/>
              <p:nvPr/>
            </p:nvSpPr>
            <p:spPr>
              <a:xfrm>
                <a:off x="6320659" y="2300242"/>
                <a:ext cx="76200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WsfUniqueId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 flipV="1">
                <a:off x="2849880" y="3054410"/>
                <a:ext cx="0" cy="429768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1249680" y="3180704"/>
                <a:ext cx="4876800" cy="5140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6126480" y="3068772"/>
                <a:ext cx="0" cy="126294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flipV="1">
                <a:off x="2011680" y="2725105"/>
                <a:ext cx="4568059" cy="8111"/>
              </a:xfrm>
              <a:prstGeom prst="straightConnector1">
                <a:avLst/>
              </a:prstGeom>
              <a:ln w="9525">
                <a:solidFill>
                  <a:srgbClr val="CC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flipV="1">
                <a:off x="2697480" y="2727960"/>
                <a:ext cx="0" cy="128016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flipV="1">
                <a:off x="2011680" y="2499360"/>
                <a:ext cx="0" cy="228600"/>
              </a:xfrm>
              <a:prstGeom prst="straightConnector1">
                <a:avLst/>
              </a:prstGeom>
              <a:ln w="9525">
                <a:solidFill>
                  <a:srgbClr val="CC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flipV="1">
                <a:off x="3688080" y="2042160"/>
                <a:ext cx="0" cy="685800"/>
              </a:xfrm>
              <a:prstGeom prst="straightConnector1">
                <a:avLst/>
              </a:prstGeom>
              <a:ln w="9525">
                <a:solidFill>
                  <a:srgbClr val="CC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/>
              <p:nvPr/>
            </p:nvCxnSpPr>
            <p:spPr>
              <a:xfrm flipV="1">
                <a:off x="6579739" y="2499360"/>
                <a:ext cx="0" cy="228600"/>
              </a:xfrm>
              <a:prstGeom prst="straightConnector1">
                <a:avLst/>
              </a:prstGeom>
              <a:ln w="9525">
                <a:solidFill>
                  <a:srgbClr val="CC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 flipV="1">
                <a:off x="4450080" y="2621594"/>
                <a:ext cx="0" cy="234382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flipV="1">
                <a:off x="1249680" y="3054410"/>
                <a:ext cx="0" cy="126294"/>
              </a:xfrm>
              <a:prstGeom prst="straightConnector1">
                <a:avLst/>
              </a:prstGeom>
              <a:ln w="9525">
                <a:solidFill>
                  <a:srgbClr val="00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>
                <a:off x="1173480" y="3356237"/>
                <a:ext cx="3069151" cy="1441"/>
              </a:xfrm>
              <a:prstGeom prst="straightConnector1">
                <a:avLst/>
              </a:prstGeom>
              <a:ln w="9525">
                <a:solidFill>
                  <a:srgbClr val="CC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flipV="1">
                <a:off x="2689860" y="3054410"/>
                <a:ext cx="0" cy="301752"/>
              </a:xfrm>
              <a:prstGeom prst="straightConnector1">
                <a:avLst/>
              </a:prstGeom>
              <a:ln w="9525">
                <a:solidFill>
                  <a:srgbClr val="CC00CC"/>
                </a:solidFill>
                <a:headEnd w="med" len="sm"/>
                <a:tailEnd type="triangl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 flipV="1">
                <a:off x="1175450" y="3358134"/>
                <a:ext cx="0" cy="128016"/>
              </a:xfrm>
              <a:prstGeom prst="straightConnector1">
                <a:avLst/>
              </a:prstGeom>
              <a:ln w="9525">
                <a:solidFill>
                  <a:srgbClr val="CC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 flipV="1">
                <a:off x="4227391" y="3358134"/>
                <a:ext cx="0" cy="128016"/>
              </a:xfrm>
              <a:prstGeom prst="straightConnector1">
                <a:avLst/>
              </a:prstGeom>
              <a:ln w="9525">
                <a:solidFill>
                  <a:srgbClr val="CC00CC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Rectangle 38"/>
              <p:cNvSpPr/>
              <p:nvPr/>
            </p:nvSpPr>
            <p:spPr>
              <a:xfrm>
                <a:off x="1398140" y="2307022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WsfObject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2057400" y="3945756"/>
                <a:ext cx="1554480" cy="198434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WsfWeapon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2057400" y="2858382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WsfPlatformPart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407540" y="2858382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UtEntityPart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2057400" y="3488556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WsfArticulatedPart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3692021" y="3945756"/>
                <a:ext cx="1554480" cy="198434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WsfSensor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07540" y="3945756"/>
                <a:ext cx="1554480" cy="198434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WsfComm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03599" y="3496098"/>
                <a:ext cx="1554480" cy="198434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WsfMover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3688080" y="3488556"/>
                <a:ext cx="1554480" cy="198434"/>
              </a:xfrm>
              <a:prstGeom prst="rect">
                <a:avLst/>
              </a:prstGeom>
              <a:solidFill>
                <a:srgbClr val="FFFF00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WsfProcessor</a:t>
                </a:r>
                <a:endParaRPr lang="en-US" sz="9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7162800" y="2300926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WsfProcessorComponent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baseline="300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  <a:sym typeface="Wingdings 2" panose="05020102010507070707" pitchFamily="18" charset="2"/>
                  </a:rPr>
                  <a:t>§</a:t>
                </a:r>
                <a:endParaRPr lang="en-US" sz="9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7010400" y="2870338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ComponentList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900" baseline="300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  <a:sym typeface="Wingdings 2" panose="05020102010507070707" pitchFamily="18" charset="2"/>
                  </a:rPr>
                  <a:t>‡</a:t>
                </a:r>
                <a:endParaRPr lang="en-US" sz="9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0" name="Straight Arrow Connector 49"/>
              <p:cNvCxnSpPr/>
              <p:nvPr/>
            </p:nvCxnSpPr>
            <p:spPr>
              <a:xfrm flipV="1">
                <a:off x="7783830" y="3070902"/>
                <a:ext cx="0" cy="192024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 flipV="1">
                <a:off x="4446401" y="3269977"/>
                <a:ext cx="3348859" cy="5413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/>
              <p:nvPr/>
            </p:nvCxnSpPr>
            <p:spPr>
              <a:xfrm flipV="1">
                <a:off x="4450080" y="3265269"/>
                <a:ext cx="0" cy="163774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type="diamond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7787640" y="2502288"/>
                <a:ext cx="0" cy="303280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type="diamond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5063490" y="2129790"/>
                <a:ext cx="0" cy="108005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type="diamond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/>
              <p:cNvCxnSpPr/>
              <p:nvPr/>
            </p:nvCxnSpPr>
            <p:spPr>
              <a:xfrm flipV="1">
                <a:off x="4225290" y="2047295"/>
                <a:ext cx="0" cy="73877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/>
              <p:nvPr/>
            </p:nvCxnSpPr>
            <p:spPr>
              <a:xfrm flipV="1">
                <a:off x="4221480" y="2131115"/>
                <a:ext cx="838200" cy="737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/>
              <p:cNvSpPr txBox="1"/>
              <p:nvPr/>
            </p:nvSpPr>
            <p:spPr>
              <a:xfrm>
                <a:off x="4141339" y="2102552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336600"/>
                    </a:solidFill>
                    <a:latin typeface="Arial" pitchFamily="34" charset="0"/>
                    <a:cs typeface="Arial" pitchFamily="34" charset="0"/>
                  </a:rPr>
                  <a:t>0..</a:t>
                </a:r>
                <a:r>
                  <a:rPr lang="en-US" sz="1000" dirty="0">
                    <a:solidFill>
                      <a:srgbClr val="336600"/>
                    </a:solidFill>
                    <a:latin typeface="Arial" pitchFamily="34" charset="0"/>
                    <a:cs typeface="Arial" pitchFamily="34" charset="0"/>
                    <a:sym typeface="Wingdings" panose="05000000000000000000" pitchFamily="2" charset="2"/>
                  </a:rPr>
                  <a:t></a:t>
                </a:r>
                <a:endPara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7720268" y="2451160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336600"/>
                    </a:solidFill>
                    <a:latin typeface="Arial" pitchFamily="34" charset="0"/>
                    <a:cs typeface="Arial" pitchFamily="34" charset="0"/>
                  </a:rPr>
                  <a:t>0..</a:t>
                </a:r>
                <a:r>
                  <a:rPr lang="en-US" sz="1000" dirty="0">
                    <a:solidFill>
                      <a:srgbClr val="336600"/>
                    </a:solidFill>
                    <a:latin typeface="Arial" pitchFamily="34" charset="0"/>
                    <a:cs typeface="Arial" pitchFamily="34" charset="0"/>
                    <a:sym typeface="Wingdings" panose="05000000000000000000" pitchFamily="2" charset="2"/>
                  </a:rPr>
                  <a:t></a:t>
                </a:r>
                <a:endPara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59" name="Rectangle 58"/>
            <p:cNvSpPr/>
            <p:nvPr/>
          </p:nvSpPr>
          <p:spPr>
            <a:xfrm>
              <a:off x="6496097" y="3777179"/>
              <a:ext cx="1554480" cy="198434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ShieldComponent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791542" y="1351292"/>
              <a:ext cx="1554480" cy="198434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LatinumComponent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2707971" y="440963"/>
              <a:ext cx="1554480" cy="198434"/>
            </a:xfrm>
            <a:prstGeom prst="rect">
              <a:avLst/>
            </a:prstGeom>
            <a:solidFill>
              <a:srgbClr val="E6E6F7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WsfComponent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 flipV="1">
              <a:off x="3500451" y="645112"/>
              <a:ext cx="0" cy="258766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Rectangle 62"/>
            <p:cNvSpPr/>
            <p:nvPr/>
          </p:nvSpPr>
          <p:spPr>
            <a:xfrm>
              <a:off x="7502987" y="3493588"/>
              <a:ext cx="1554480" cy="198434"/>
            </a:xfrm>
            <a:prstGeom prst="rect">
              <a:avLst/>
            </a:prstGeom>
            <a:solidFill>
              <a:srgbClr val="FFCCFF"/>
            </a:solidFill>
            <a:ln w="6350">
              <a:solidFill>
                <a:srgbClr val="5B79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900" dirty="0" err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rPr>
                <a:t>CyberSensorEffect</a:t>
              </a:r>
              <a:endPara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6107181" y="3316606"/>
              <a:ext cx="2121408" cy="0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8227453" y="3320427"/>
              <a:ext cx="0" cy="173736"/>
            </a:xfrm>
            <a:prstGeom prst="line">
              <a:avLst/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803214" y="2869704"/>
              <a:ext cx="3246120" cy="0"/>
            </a:xfrm>
            <a:prstGeom prst="line">
              <a:avLst/>
            </a:prstGeom>
            <a:ln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046909" y="2869704"/>
              <a:ext cx="0" cy="905256"/>
            </a:xfrm>
            <a:prstGeom prst="line">
              <a:avLst/>
            </a:prstGeom>
            <a:ln>
              <a:solidFill>
                <a:srgbClr val="CC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3005151" y="1553797"/>
              <a:ext cx="0" cy="91440"/>
            </a:xfrm>
            <a:prstGeom prst="straightConnector1">
              <a:avLst/>
            </a:prstGeom>
            <a:ln w="9525">
              <a:solidFill>
                <a:srgbClr val="66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1568782" y="1049135"/>
              <a:ext cx="0" cy="310896"/>
            </a:xfrm>
            <a:prstGeom prst="line">
              <a:avLst/>
            </a:prstGeom>
            <a:ln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572591" y="1055141"/>
              <a:ext cx="1060704" cy="0"/>
            </a:xfrm>
            <a:prstGeom prst="line">
              <a:avLst/>
            </a:prstGeom>
            <a:ln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2633676" y="1647596"/>
              <a:ext cx="374904" cy="0"/>
            </a:xfrm>
            <a:prstGeom prst="line">
              <a:avLst/>
            </a:prstGeom>
            <a:ln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2641297" y="1052945"/>
              <a:ext cx="0" cy="585216"/>
            </a:xfrm>
            <a:prstGeom prst="line">
              <a:avLst/>
            </a:prstGeom>
            <a:ln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2323161" y="2014807"/>
              <a:ext cx="0" cy="91440"/>
            </a:xfrm>
            <a:prstGeom prst="straightConnector1">
              <a:avLst/>
            </a:prstGeom>
            <a:ln w="9525">
              <a:solidFill>
                <a:srgbClr val="66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325066" y="2110511"/>
              <a:ext cx="420624" cy="0"/>
            </a:xfrm>
            <a:prstGeom prst="line">
              <a:avLst/>
            </a:prstGeom>
            <a:ln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2742262" y="1639685"/>
              <a:ext cx="0" cy="466344"/>
            </a:xfrm>
            <a:prstGeom prst="line">
              <a:avLst/>
            </a:prstGeom>
            <a:ln>
              <a:solidFill>
                <a:srgbClr val="66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4678288" y="3005697"/>
              <a:ext cx="1907463" cy="1117106"/>
              <a:chOff x="4676032" y="2998820"/>
              <a:chExt cx="1907463" cy="1117106"/>
            </a:xfrm>
          </p:grpSpPr>
          <p:sp>
            <p:nvSpPr>
              <p:cNvPr id="77" name="Rectangle 76"/>
              <p:cNvSpPr/>
              <p:nvPr/>
            </p:nvSpPr>
            <p:spPr>
              <a:xfrm>
                <a:off x="5020658" y="2998820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WsfSensorComponent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000" baseline="300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  <a:sym typeface="Wingdings 2" panose="05020102010507070707" pitchFamily="18" charset="2"/>
                  </a:rPr>
                  <a:t>♦</a:t>
                </a:r>
                <a:endParaRPr lang="en-US" sz="100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5029015" y="3459710"/>
                <a:ext cx="1554480" cy="198434"/>
              </a:xfrm>
              <a:prstGeom prst="rect">
                <a:avLst/>
              </a:prstGeom>
              <a:solidFill>
                <a:srgbClr val="E6E6F7"/>
              </a:solidFill>
              <a:ln w="6350">
                <a:solidFill>
                  <a:srgbClr val="5B79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900" dirty="0" err="1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WsfSensorComponentList</a:t>
                </a:r>
                <a:r>
                  <a:rPr lang="en-US" sz="9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050" baseline="30000" dirty="0">
                    <a:solidFill>
                      <a:schemeClr val="tx1"/>
                    </a:solidFill>
                    <a:latin typeface="Arial Narrow" panose="020B0606020202030204" pitchFamily="34" charset="0"/>
                    <a:cs typeface="Arial" panose="020B0604020202020204" pitchFamily="34" charset="0"/>
                    <a:sym typeface="Wingdings 2" panose="05020102010507070707" pitchFamily="18" charset="2"/>
                  </a:rPr>
                  <a:t>♪</a:t>
                </a:r>
                <a:endParaRPr lang="en-US" sz="1050" baseline="30000" dirty="0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9" name="Straight Arrow Connector 78"/>
              <p:cNvCxnSpPr/>
              <p:nvPr/>
            </p:nvCxnSpPr>
            <p:spPr>
              <a:xfrm>
                <a:off x="4757524" y="3719961"/>
                <a:ext cx="0" cy="182880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type="diamond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/>
              <p:nvPr/>
            </p:nvCxnSpPr>
            <p:spPr>
              <a:xfrm flipV="1">
                <a:off x="4756173" y="3898268"/>
                <a:ext cx="838200" cy="737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w="med" len="sm"/>
                <a:tailEnd type="none" w="med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/>
              <p:cNvSpPr txBox="1"/>
              <p:nvPr/>
            </p:nvSpPr>
            <p:spPr>
              <a:xfrm>
                <a:off x="4676032" y="3869705"/>
                <a:ext cx="2551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336600"/>
                    </a:solidFill>
                    <a:latin typeface="Arial" pitchFamily="34" charset="0"/>
                    <a:cs typeface="Arial" pitchFamily="34" charset="0"/>
                  </a:rPr>
                  <a:t>1</a:t>
                </a: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>
                <a:off x="5585708" y="3651380"/>
                <a:ext cx="0" cy="237744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type="non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 flipV="1">
                <a:off x="5573601" y="3208686"/>
                <a:ext cx="0" cy="182880"/>
              </a:xfrm>
              <a:prstGeom prst="straightConnector1">
                <a:avLst/>
              </a:prstGeom>
              <a:ln w="9525">
                <a:solidFill>
                  <a:srgbClr val="336600"/>
                </a:solidFill>
                <a:headEnd type="diamond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/>
              <p:cNvSpPr txBox="1"/>
              <p:nvPr/>
            </p:nvSpPr>
            <p:spPr>
              <a:xfrm>
                <a:off x="5510422" y="3154406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rgbClr val="336600"/>
                    </a:solidFill>
                    <a:latin typeface="Arial" pitchFamily="34" charset="0"/>
                    <a:cs typeface="Arial" pitchFamily="34" charset="0"/>
                  </a:rPr>
                  <a:t>0..</a:t>
                </a:r>
                <a:r>
                  <a:rPr lang="en-US" sz="1000" dirty="0">
                    <a:solidFill>
                      <a:srgbClr val="336600"/>
                    </a:solidFill>
                    <a:latin typeface="Arial" pitchFamily="34" charset="0"/>
                    <a:cs typeface="Arial" pitchFamily="34" charset="0"/>
                    <a:sym typeface="Wingdings" panose="05000000000000000000" pitchFamily="2" charset="2"/>
                  </a:rPr>
                  <a:t></a:t>
                </a:r>
                <a:endParaRPr lang="en-US" sz="1000" dirty="0">
                  <a:solidFill>
                    <a:srgbClr val="336600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 flipV="1">
              <a:off x="6104532" y="3212392"/>
              <a:ext cx="0" cy="109728"/>
            </a:xfrm>
            <a:prstGeom prst="straightConnector1">
              <a:avLst/>
            </a:prstGeom>
            <a:ln w="9525">
              <a:solidFill>
                <a:srgbClr val="0000CC"/>
              </a:solidFill>
              <a:headEnd w="med" len="sm"/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TextBox 86"/>
          <p:cNvSpPr txBox="1"/>
          <p:nvPr/>
        </p:nvSpPr>
        <p:spPr>
          <a:xfrm>
            <a:off x="4343588" y="6841"/>
            <a:ext cx="4796506" cy="10515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200"/>
              </a:spcBef>
            </a:pPr>
            <a:r>
              <a:rPr lang="en-US" sz="900" baseline="30000" dirty="0">
                <a:latin typeface="Arial" pitchFamily="34" charset="0"/>
                <a:cs typeface="Arial" pitchFamily="34" charset="0"/>
                <a:sym typeface="Wingdings 2" panose="05020102010507070707" pitchFamily="18" charset="2"/>
              </a:rPr>
              <a:t>   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WsfPlatformComponent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WsfComponentT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WsfPlatform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ts val="200"/>
              </a:spcBef>
            </a:pPr>
            <a:r>
              <a:rPr lang="en-US" sz="900" baseline="30000" dirty="0">
                <a:latin typeface="Arial" pitchFamily="34" charset="0"/>
                <a:cs typeface="Arial" pitchFamily="34" charset="0"/>
                <a:sym typeface="Wingdings 2" panose="05020102010507070707" pitchFamily="18" charset="2"/>
              </a:rPr>
              <a:t></a:t>
            </a:r>
            <a:r>
              <a:rPr lang="en-US" sz="900" dirty="0">
                <a:latin typeface="Arial" pitchFamily="34" charset="0"/>
                <a:cs typeface="Arial" pitchFamily="34" charset="0"/>
                <a:sym typeface="Wingdings 2" panose="05020102010507070707" pitchFamily="18" charset="2"/>
              </a:rPr>
              <a:t> 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using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WsfPlatformComponentList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WsfComponentListT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WsfPlatormComponent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</a:t>
            </a:r>
            <a:endParaRPr lang="en-US" sz="900" baseline="300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900" baseline="30000" dirty="0">
                <a:latin typeface="Arial" pitchFamily="34" charset="0"/>
                <a:cs typeface="Arial" pitchFamily="34" charset="0"/>
              </a:rPr>
              <a:t>§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 class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WsfProcessorComponent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: public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WsfComponentT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WsfProcessor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 …</a:t>
            </a:r>
          </a:p>
          <a:p>
            <a:pPr>
              <a:spcBef>
                <a:spcPts val="200"/>
              </a:spcBef>
            </a:pPr>
            <a:r>
              <a:rPr lang="en-US" sz="900" baseline="30000" dirty="0">
                <a:latin typeface="Arial" pitchFamily="34" charset="0"/>
                <a:cs typeface="Arial" pitchFamily="34" charset="0"/>
              </a:rPr>
              <a:t>‡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 using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ComponentList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WsfComponentListT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WsfProcessorComponent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ts val="200"/>
              </a:spcBef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♦  class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WsfSensorComponent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: public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WsfComponentT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WsfSensor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</a:t>
            </a:r>
          </a:p>
          <a:p>
            <a:pPr>
              <a:spcBef>
                <a:spcPts val="200"/>
              </a:spcBef>
            </a:pPr>
            <a:r>
              <a:rPr lang="en-US" sz="900" dirty="0">
                <a:latin typeface="Arial" pitchFamily="34" charset="0"/>
                <a:cs typeface="Arial" pitchFamily="34" charset="0"/>
              </a:rPr>
              <a:t>♪   using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ComponentList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WsfComponentListT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&lt;</a:t>
            </a:r>
            <a:r>
              <a:rPr lang="en-US" sz="900" b="1" dirty="0" err="1">
                <a:latin typeface="Arial" pitchFamily="34" charset="0"/>
                <a:cs typeface="Arial" pitchFamily="34" charset="0"/>
              </a:rPr>
              <a:t>WsfSensorComponent</a:t>
            </a:r>
            <a:r>
              <a:rPr lang="en-US" sz="900" dirty="0">
                <a:latin typeface="Arial" pitchFamily="34" charset="0"/>
                <a:cs typeface="Arial" pitchFamily="34" charset="0"/>
              </a:rPr>
              <a:t>&gt;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-16559" y="4378999"/>
            <a:ext cx="437669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600" b="1" dirty="0" err="1">
                <a:latin typeface="Arial" pitchFamily="34" charset="0"/>
                <a:cs typeface="Arial" pitchFamily="34" charset="0"/>
              </a:rPr>
              <a:t>CyberSensorEffect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is created by the “</a:t>
            </a:r>
            <a:r>
              <a:rPr lang="en-US" sz="1600" dirty="0" err="1">
                <a:latin typeface="Arial" pitchFamily="34" charset="0"/>
                <a:cs typeface="Arial" pitchFamily="34" charset="0"/>
              </a:rPr>
              <a:t>all_seeing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”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WsfSensor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after it is added to the platform and invokes 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CyberSensorComponentFactory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::</a:t>
            </a:r>
            <a:r>
              <a:rPr lang="en-US" sz="1400" b="1" dirty="0" err="1">
                <a:latin typeface="Arial" pitchFamily="34" charset="0"/>
                <a:cs typeface="Arial" pitchFamily="34" charset="0"/>
              </a:rPr>
              <a:t>ProcessInput</a:t>
            </a:r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>
                <a:latin typeface="Arial" pitchFamily="34" charset="0"/>
                <a:cs typeface="Arial" pitchFamily="34" charset="0"/>
              </a:rPr>
              <a:t>ProcessInput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then creates a new </a:t>
            </a:r>
            <a:r>
              <a:rPr lang="en-US" sz="1600" b="1" dirty="0" err="1">
                <a:latin typeface="Arial" pitchFamily="34" charset="0"/>
                <a:cs typeface="Arial" pitchFamily="34" charset="0"/>
              </a:rPr>
              <a:t>CyberSensorEffect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object, inserts it into the sensor’s component list, and handles its scenario commands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4620697" y="4238619"/>
            <a:ext cx="4522372" cy="830997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CyberSensorEffect</a:t>
            </a:r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is a sensor component (not a type) and </a:t>
            </a:r>
            <a:r>
              <a:rPr lang="en-US" sz="1600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CyberSensorComponentFactory</a:t>
            </a:r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is registered with the scenario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7382143" y="3398443"/>
            <a:ext cx="1758927" cy="350142"/>
          </a:xfrm>
          <a:prstGeom prst="rect">
            <a:avLst/>
          </a:prstGeom>
          <a:noFill/>
          <a:ln w="1270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/>
          <p:cNvSpPr txBox="1"/>
          <p:nvPr/>
        </p:nvSpPr>
        <p:spPr>
          <a:xfrm>
            <a:off x="-5" y="3965281"/>
            <a:ext cx="5455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“enterprise” platform contains a component list</a:t>
            </a:r>
          </a:p>
        </p:txBody>
      </p:sp>
      <p:sp>
        <p:nvSpPr>
          <p:cNvPr id="172" name="Rectangle 171"/>
          <p:cNvSpPr/>
          <p:nvPr/>
        </p:nvSpPr>
        <p:spPr>
          <a:xfrm>
            <a:off x="4302456" y="5021756"/>
            <a:ext cx="4709160" cy="1327987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WsfPlatform</a:t>
            </a:r>
            <a:r>
              <a:rPr lang="en-US" sz="9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“enterprise”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4384899" y="5256915"/>
            <a:ext cx="4588620" cy="1056667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WsfPlatformComponentList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4" name="Rectangle 143"/>
          <p:cNvSpPr/>
          <p:nvPr/>
        </p:nvSpPr>
        <p:spPr>
          <a:xfrm>
            <a:off x="4448239" y="5515543"/>
            <a:ext cx="822960" cy="169506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WsfMover</a:t>
            </a:r>
            <a:endParaRPr lang="en-US" sz="7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Rectangle 144"/>
          <p:cNvSpPr/>
          <p:nvPr/>
        </p:nvSpPr>
        <p:spPr>
          <a:xfrm>
            <a:off x="5322166" y="5517443"/>
            <a:ext cx="822960" cy="169506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Shields</a:t>
            </a:r>
          </a:p>
        </p:txBody>
      </p:sp>
      <p:sp>
        <p:nvSpPr>
          <p:cNvPr id="146" name="Rectangle 145"/>
          <p:cNvSpPr/>
          <p:nvPr/>
        </p:nvSpPr>
        <p:spPr>
          <a:xfrm>
            <a:off x="6196085" y="5519822"/>
            <a:ext cx="822960" cy="169506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Latinum</a:t>
            </a:r>
            <a:endParaRPr lang="en-US" sz="7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7347661" y="5518389"/>
            <a:ext cx="1553532" cy="737760"/>
          </a:xfrm>
          <a:prstGeom prst="rect">
            <a:avLst/>
          </a:prstGeom>
          <a:solidFill>
            <a:srgbClr val="99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7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WsfSensor</a:t>
            </a:r>
            <a:r>
              <a:rPr lang="en-US" sz="7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“</a:t>
            </a:r>
            <a:r>
              <a:rPr lang="en-US" sz="7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all_seeing</a:t>
            </a:r>
            <a:r>
              <a:rPr lang="en-US" sz="700" dirty="0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”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7006666" y="5409471"/>
            <a:ext cx="31623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…</a:t>
            </a:r>
          </a:p>
        </p:txBody>
      </p:sp>
      <p:sp>
        <p:nvSpPr>
          <p:cNvPr id="173" name="Rectangle 172"/>
          <p:cNvSpPr/>
          <p:nvPr/>
        </p:nvSpPr>
        <p:spPr>
          <a:xfrm>
            <a:off x="7382143" y="5723781"/>
            <a:ext cx="1462312" cy="472965"/>
          </a:xfrm>
          <a:prstGeom prst="rect">
            <a:avLst/>
          </a:prstGeom>
          <a:solidFill>
            <a:srgbClr val="DDDDDD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t"/>
          <a:lstStyle/>
          <a:p>
            <a:pPr algn="ctr"/>
            <a:r>
              <a:rPr lang="en-US" sz="900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WsfSensorComponentList</a:t>
            </a:r>
            <a:endParaRPr lang="en-US" sz="900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7502987" y="5968149"/>
            <a:ext cx="822960" cy="169506"/>
          </a:xfrm>
          <a:prstGeom prst="rect">
            <a:avLst/>
          </a:prstGeom>
          <a:solidFill>
            <a:srgbClr val="3399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b="1" dirty="0" err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CyberSensorEffect</a:t>
            </a:r>
            <a:endParaRPr lang="en-US" sz="700" b="1" dirty="0">
              <a:solidFill>
                <a:schemeClr val="tx1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81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89" grpId="0"/>
      <p:bldP spid="17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59" grpId="0"/>
      <p:bldP spid="173" grpId="0" animBg="1"/>
      <p:bldP spid="174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Task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029"/>
            <a:ext cx="8229600" cy="5300209"/>
          </a:xfrm>
        </p:spPr>
        <p:txBody>
          <a:bodyPr>
            <a:normAutofit/>
          </a:bodyPr>
          <a:lstStyle/>
          <a:p>
            <a:pPr marL="226473" indent="0">
              <a:lnSpc>
                <a:spcPct val="100000"/>
              </a:lnSpc>
              <a:buNone/>
            </a:pPr>
            <a:r>
              <a:rPr lang="en-US" sz="2000" b="0" dirty="0"/>
              <a:t>Since the three classes, </a:t>
            </a:r>
            <a:r>
              <a:rPr lang="en-US" sz="2000" dirty="0" err="1"/>
              <a:t>CyberSensorEffect</a:t>
            </a:r>
            <a:r>
              <a:rPr lang="en-US" sz="2000" b="0" dirty="0"/>
              <a:t>,</a:t>
            </a:r>
            <a:r>
              <a:rPr lang="en-US" sz="2000" dirty="0"/>
              <a:t> </a:t>
            </a:r>
            <a:r>
              <a:rPr lang="en-US" sz="2000" dirty="0" err="1"/>
              <a:t>ShieldComponent</a:t>
            </a:r>
            <a:r>
              <a:rPr lang="en-US" sz="2000" b="0" dirty="0"/>
              <a:t>,</a:t>
            </a:r>
            <a:r>
              <a:rPr lang="en-US" sz="2000" dirty="0"/>
              <a:t> </a:t>
            </a:r>
            <a:r>
              <a:rPr lang="en-US" sz="2000" b="0" dirty="0"/>
              <a:t>and</a:t>
            </a:r>
            <a:r>
              <a:rPr lang="en-US" sz="2000" dirty="0"/>
              <a:t> </a:t>
            </a:r>
            <a:r>
              <a:rPr lang="en-US" sz="2000" dirty="0" err="1"/>
              <a:t>LatinumComponent</a:t>
            </a:r>
            <a:r>
              <a:rPr lang="en-US" sz="2000" dirty="0"/>
              <a:t> </a:t>
            </a:r>
            <a:r>
              <a:rPr lang="en-US" sz="2000" b="0" dirty="0"/>
              <a:t>are all components, we must declare them as components</a:t>
            </a:r>
          </a:p>
          <a:p>
            <a:r>
              <a:rPr lang="en-US" sz="2000" dirty="0"/>
              <a:t>Task 1a</a:t>
            </a:r>
            <a:r>
              <a:rPr lang="en-US" sz="2000" b="0" dirty="0"/>
              <a:t>:  Use the </a:t>
            </a:r>
            <a:r>
              <a:rPr lang="en-US" sz="2000" dirty="0"/>
              <a:t>WSF_DECLARE_COMPONENT_ROLE_TYPE</a:t>
            </a:r>
            <a:r>
              <a:rPr lang="en-US" sz="2000" b="0" dirty="0"/>
              <a:t> macro to register the shield component defined in </a:t>
            </a:r>
            <a:r>
              <a:rPr lang="en-US" sz="2000" dirty="0"/>
              <a:t>ComponentRoles.hpp</a:t>
            </a:r>
          </a:p>
          <a:p>
            <a:pPr lvl="1"/>
            <a:r>
              <a:rPr lang="en-US" sz="2000" b="0" dirty="0"/>
              <a:t>The</a:t>
            </a:r>
            <a:r>
              <a:rPr lang="en-US" sz="2000" dirty="0"/>
              <a:t> WSF_DECLARE_COMPONENT_ROLE_TYPE</a:t>
            </a:r>
            <a:r>
              <a:rPr lang="en-US" sz="2000" b="0" dirty="0"/>
              <a:t> macro takes as input:</a:t>
            </a:r>
          </a:p>
          <a:p>
            <a:pPr lvl="2"/>
            <a:r>
              <a:rPr lang="en-US" sz="1800" b="0" dirty="0"/>
              <a:t>the name of the class (</a:t>
            </a:r>
            <a:r>
              <a:rPr lang="en-US" sz="1800" dirty="0" err="1"/>
              <a:t>ShieldComponent</a:t>
            </a:r>
            <a:r>
              <a:rPr lang="en-US" sz="1800" b="0" dirty="0"/>
              <a:t>), and</a:t>
            </a:r>
            <a:r>
              <a:rPr lang="en-US" sz="1800" dirty="0"/>
              <a:t> </a:t>
            </a:r>
          </a:p>
          <a:p>
            <a:pPr lvl="2"/>
            <a:r>
              <a:rPr lang="en-US" sz="1800" b="0" dirty="0"/>
              <a:t>the component role number</a:t>
            </a:r>
            <a:r>
              <a:rPr lang="en-US" sz="1800" dirty="0"/>
              <a:t> </a:t>
            </a:r>
            <a:r>
              <a:rPr lang="en-US" sz="1800" b="0" dirty="0"/>
              <a:t>(</a:t>
            </a:r>
            <a:r>
              <a:rPr lang="en-US" sz="1800" dirty="0" err="1"/>
              <a:t>cWSF_COMPONENT_SHIELDS</a:t>
            </a:r>
            <a:r>
              <a:rPr lang="en-US" sz="1800" b="0" dirty="0"/>
              <a:t>)</a:t>
            </a:r>
          </a:p>
          <a:p>
            <a:pPr lvl="1"/>
            <a:r>
              <a:rPr lang="en-US" sz="2000" b="0" dirty="0"/>
              <a:t>Place the macro call immediately after the </a:t>
            </a:r>
            <a:r>
              <a:rPr lang="en-US" sz="2000" dirty="0" err="1"/>
              <a:t>ShieldComponent</a:t>
            </a:r>
            <a:r>
              <a:rPr lang="en-US" sz="2000" b="0" dirty="0"/>
              <a:t> class declaration</a:t>
            </a:r>
          </a:p>
          <a:p>
            <a:r>
              <a:rPr lang="en-US" sz="2000" dirty="0"/>
              <a:t>Task 1b</a:t>
            </a:r>
            <a:r>
              <a:rPr lang="en-US" sz="2000" b="0" dirty="0"/>
              <a:t>:  Similarly, register the type for </a:t>
            </a:r>
            <a:r>
              <a:rPr lang="en-US" sz="2000" dirty="0" err="1"/>
              <a:t>LatinumComponent</a:t>
            </a:r>
            <a:r>
              <a:rPr lang="en-US" sz="2000" b="0" dirty="0"/>
              <a:t> </a:t>
            </a:r>
          </a:p>
          <a:p>
            <a:r>
              <a:rPr lang="en-US" sz="2000" dirty="0"/>
              <a:t>Task 1c</a:t>
            </a:r>
            <a:r>
              <a:rPr lang="en-US" sz="2000" b="0" dirty="0"/>
              <a:t>:  Similarly, register the type for </a:t>
            </a:r>
            <a:r>
              <a:rPr lang="en-US" sz="2000" dirty="0" err="1"/>
              <a:t>CyberSensorEffect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03364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04800" y="6093616"/>
            <a:ext cx="8408745" cy="261363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04800" y="4479132"/>
            <a:ext cx="8453028" cy="240506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04801" y="2547936"/>
            <a:ext cx="8453028" cy="235024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6105" y="3629"/>
            <a:ext cx="7058770" cy="1143000"/>
          </a:xfrm>
        </p:spPr>
        <p:txBody>
          <a:bodyPr>
            <a:normAutofit/>
          </a:bodyPr>
          <a:lstStyle/>
          <a:p>
            <a:r>
              <a:rPr lang="en-US" sz="2400" dirty="0"/>
              <a:t>Component Exercise 2 — Task 1 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4294967295"/>
          </p:nvPr>
        </p:nvSpPr>
        <p:spPr>
          <a:xfrm>
            <a:off x="304800" y="1343024"/>
            <a:ext cx="8453029" cy="1454224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WsfPlatformPart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n-US" sz="1100" b="1" dirty="0"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</a:rPr>
              <a:t>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WsfScriptShieldComponentClass</a:t>
            </a:r>
            <a:r>
              <a:rPr lang="en-US" sz="1100" b="1" dirty="0"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WsfScriptPlatformPartClass</a:t>
            </a:r>
            <a:r>
              <a:rPr lang="en-US" sz="1100" b="1" dirty="0">
                <a:latin typeface="Consolas" panose="020B0609020204030204" pitchFamily="49" charset="0"/>
              </a:rPr>
              <a:t> { … };</a:t>
            </a:r>
            <a:endParaRPr lang="en-US" sz="11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TASK 1a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Register the shield component type using macro defined in WsfComponentRoles.hpp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WSF_DECLARE_COMPONENT_ROLE_TYPE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ShieldComponent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cWSF_COMPONENT_SHIELDS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b="1" dirty="0"/>
          </a:p>
        </p:txBody>
      </p:sp>
      <p:sp>
        <p:nvSpPr>
          <p:cNvPr id="11" name="Content Placeholder 3"/>
          <p:cNvSpPr txBox="1">
            <a:spLocks/>
          </p:cNvSpPr>
          <p:nvPr/>
        </p:nvSpPr>
        <p:spPr bwMode="auto">
          <a:xfrm>
            <a:off x="304799" y="3128960"/>
            <a:ext cx="8453029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" rIns="9144" bIns="9144" numCol="1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1020763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9A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225425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858838" indent="-171450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Arial" charset="0"/>
              <a:buChar char="–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Arial" charset="0"/>
              <a:buChar char="–"/>
              <a:defRPr sz="1600" b="0">
                <a:solidFill>
                  <a:schemeClr val="tx1"/>
                </a:solidFill>
                <a:latin typeface="+mn-lt"/>
              </a:defRPr>
            </a:lvl4pPr>
            <a:lvl5pPr marL="1543050" indent="-171450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002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4574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146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718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WsfPlatformComponent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WsfObject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WsfScriptLatinumComponentClass</a:t>
            </a:r>
            <a:r>
              <a:rPr lang="en-US" sz="1100" b="1" dirty="0"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UtScriptClass</a:t>
            </a:r>
            <a:r>
              <a:rPr lang="en-US" sz="1100" b="1" dirty="0">
                <a:latin typeface="Consolas" panose="020B0609020204030204" pitchFamily="49" charset="0"/>
              </a:rPr>
              <a:t> { … 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LatinumTypes</a:t>
            </a:r>
            <a:r>
              <a:rPr lang="en-US" sz="1100" b="1" dirty="0"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WsfObjectTypeList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latin typeface="Consolas" panose="020B0609020204030204" pitchFamily="49" charset="0"/>
              </a:rPr>
              <a:t>&gt; { … };</a:t>
            </a:r>
            <a:endParaRPr lang="en-US" sz="1100" b="1" kern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TASK 1b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Register the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latinum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component type using macro defined in WsfComponentRoles.hpp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WSF_DECLARE_COMPONENT_ROLE_TYPE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LatinumComponent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cWSF_COMPONENT_LATINUM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b="1" kern="0" dirty="0">
              <a:solidFill>
                <a:srgbClr val="7030A0"/>
              </a:solidFill>
            </a:endParaRPr>
          </a:p>
        </p:txBody>
      </p:sp>
      <p:sp>
        <p:nvSpPr>
          <p:cNvPr id="13" name="Content Placeholder 3"/>
          <p:cNvSpPr txBox="1">
            <a:spLocks/>
          </p:cNvSpPr>
          <p:nvPr/>
        </p:nvSpPr>
        <p:spPr bwMode="auto">
          <a:xfrm>
            <a:off x="304800" y="5060154"/>
            <a:ext cx="8408745" cy="1566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9144" rIns="9144" bIns="9144" numCol="1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1020763" rtl="0" eaLnBrk="0" fontAlgn="base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>
                <a:srgbClr val="0039A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225425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2pPr>
            <a:lvl3pPr marL="858838" indent="-171450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Arial" charset="0"/>
              <a:buChar char="–"/>
              <a:defRPr sz="1800">
                <a:solidFill>
                  <a:schemeClr val="tx1"/>
                </a:solidFill>
                <a:latin typeface="+mn-lt"/>
              </a:defRPr>
            </a:lvl3pPr>
            <a:lvl4pPr marL="1200150" indent="-171450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Arial" charset="0"/>
              <a:buChar char="–"/>
              <a:defRPr sz="1600" b="0">
                <a:solidFill>
                  <a:schemeClr val="tx1"/>
                </a:solidFill>
                <a:latin typeface="+mn-lt"/>
              </a:defRPr>
            </a:lvl4pPr>
            <a:lvl5pPr marL="1543050" indent="-171450" algn="l" defTabSz="1020763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0039A6"/>
              </a:buClr>
              <a:buFont typeface="Arial" charset="0"/>
              <a:buChar char="–"/>
              <a:defRPr sz="1400">
                <a:solidFill>
                  <a:schemeClr val="tx1"/>
                </a:solidFill>
                <a:latin typeface="+mn-lt"/>
              </a:defRPr>
            </a:lvl5pPr>
            <a:lvl6pPr marL="20002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4574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29146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371850" indent="-171450" algn="l" defTabSz="1020763" rtl="0" eaLnBrk="1" fontAlgn="base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WsfSensorComponent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   ...</a:t>
            </a:r>
          </a:p>
          <a:p>
            <a:pPr marL="0" indent="0">
              <a:buNone/>
            </a:pPr>
            <a:r>
              <a:rPr lang="en-US" sz="1100" b="1" kern="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EXERCISE 2 TASK 1c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Register the sensor cyber effect component type using macro defined in WsfComponentRoles.hpp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WSF_DECLARE_COMPONENT_ROLE_TYPE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cWSF_COMPONENT_CYBER_SENSOR_EFFECT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100" b="1" kern="0" dirty="0"/>
          </a:p>
        </p:txBody>
      </p:sp>
      <p:sp>
        <p:nvSpPr>
          <p:cNvPr id="3" name="TextBox 2"/>
          <p:cNvSpPr txBox="1"/>
          <p:nvPr/>
        </p:nvSpPr>
        <p:spPr>
          <a:xfrm>
            <a:off x="304800" y="1116808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File:  ShieldComponent.hpp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4800" y="2856903"/>
            <a:ext cx="2531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File:  LatinumComponent.hpp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04800" y="4795247"/>
            <a:ext cx="2470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File:  CyberSensorEffect.hpp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2856903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-4767" y="4809545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8542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632" y="1600200"/>
            <a:ext cx="8501068" cy="4832092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Review 4</a:t>
            </a:r>
          </a:p>
        </p:txBody>
      </p:sp>
      <p:sp>
        <p:nvSpPr>
          <p:cNvPr id="3" name="Rectangle 2"/>
          <p:cNvSpPr/>
          <p:nvPr/>
        </p:nvSpPr>
        <p:spPr>
          <a:xfrm>
            <a:off x="528632" y="1600200"/>
            <a:ext cx="8615368" cy="4662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 T</a:t>
            </a:r>
            <a:r>
              <a:rPr lang="en-US" sz="11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WsfComponentRole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template 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 U</a:t>
            </a:r>
            <a:r>
              <a:rPr lang="en-US" sz="1100" b="1" dirty="0">
                <a:latin typeface="Consolas" panose="020B0609020204030204" pitchFamily="49" charset="0"/>
              </a:rPr>
              <a:t>&gt;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always_false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latin typeface="Consolas" panose="020B0609020204030204" pitchFamily="49" charset="0"/>
              </a:rPr>
              <a:t>std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false_type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{};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always_false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b="1" dirty="0">
                <a:latin typeface="Consolas" panose="020B0609020204030204" pitchFamily="49" charset="0"/>
              </a:rPr>
              <a:t>&gt;::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,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"Type has no component role registered. Use the WSF_DECLARE_COMPONENT_ROLE_TYPE macro to register the type."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#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define </a:t>
            </a:r>
            <a:r>
              <a:rPr lang="en-US" sz="1100" b="1" dirty="0">
                <a:solidFill>
                  <a:srgbClr val="A000A0"/>
                </a:solidFill>
                <a:latin typeface="Consolas" panose="020B0609020204030204" pitchFamily="49" charset="0"/>
              </a:rPr>
              <a:t>WSF_DECLARE_COMPONENT_ROLE_TYPE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ROLE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  \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template &lt;&gt;                                                                        \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WsfComponentRole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100" b="1" dirty="0">
                <a:latin typeface="Consolas" panose="020B0609020204030204" pitchFamily="49" charset="0"/>
              </a:rPr>
              <a:t>&gt;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: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integral_constant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ROLE</a:t>
            </a:r>
            <a:r>
              <a:rPr lang="en-US" sz="1100" b="1" dirty="0">
                <a:latin typeface="Consolas" panose="020B0609020204030204" pitchFamily="49" charset="0"/>
              </a:rPr>
              <a:t>&gt;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\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                                                         \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1100" b="1" dirty="0"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is_base_of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WsfComponent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TYPE</a:t>
            </a:r>
            <a:r>
              <a:rPr lang="en-US" sz="1100" b="1" dirty="0">
                <a:latin typeface="Consolas" panose="020B0609020204030204" pitchFamily="49" charset="0"/>
              </a:rPr>
              <a:t>&gt;::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"Cannot register component role for type that does not derive from </a:t>
            </a:r>
            <a:r>
              <a:rPr lang="en-US" sz="1100" b="1" dirty="0" err="1">
                <a:solidFill>
                  <a:srgbClr val="643C14"/>
                </a:solidFill>
                <a:latin typeface="Consolas" panose="020B0609020204030204" pitchFamily="49" charset="0"/>
              </a:rPr>
              <a:t>WsfComponent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</a:t>
            </a:r>
            <a:r>
              <a:rPr lang="en-US" sz="1100" b="1" dirty="0">
                <a:latin typeface="Consolas" panose="020B0609020204030204" pitchFamily="49" charset="0"/>
              </a:rPr>
              <a:t>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;                                                  \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static_assert</a:t>
            </a:r>
            <a:r>
              <a:rPr lang="en-US" sz="1100" b="1" dirty="0">
                <a:latin typeface="Consolas" panose="020B0609020204030204" pitchFamily="49" charset="0"/>
              </a:rPr>
              <a:t>(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value </a:t>
            </a:r>
            <a:r>
              <a:rPr lang="en-US" sz="1100" b="1" dirty="0">
                <a:latin typeface="Consolas" panose="020B0609020204030204" pitchFamily="49" charset="0"/>
              </a:rPr>
              <a:t>&gt;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0</a:t>
            </a:r>
            <a:r>
              <a:rPr lang="en-US" sz="1100" b="1" dirty="0">
                <a:latin typeface="Consolas" panose="020B0609020204030204" pitchFamily="49" charset="0"/>
              </a:rPr>
              <a:t>,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"Component role must be &gt; 0"</a:t>
            </a:r>
            <a:r>
              <a:rPr lang="en-US" sz="1100" b="1" dirty="0">
                <a:latin typeface="Consolas" panose="020B0609020204030204" pitchFamily="49" charset="0"/>
              </a:rPr>
              <a:t>);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                      \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latin typeface="Consolas" panose="020B0609020204030204" pitchFamily="49" charset="0"/>
              </a:rPr>
              <a:t>};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template 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class T</a:t>
            </a:r>
            <a:r>
              <a:rPr lang="en-US" sz="1100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cCOMPONENT_ROLE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8080"/>
                </a:solidFill>
                <a:latin typeface="Consolas" panose="020B0609020204030204" pitchFamily="49" charset="0"/>
              </a:rPr>
              <a:t>operator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8080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latin typeface="Consolas" panose="020B0609020204030204" pitchFamily="49" charset="0"/>
              </a:rPr>
              <a:t>()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{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WsfComponentRole</a:t>
            </a:r>
            <a:r>
              <a:rPr lang="en-US" sz="1100" b="1" dirty="0">
                <a:latin typeface="Consolas" panose="020B0609020204030204" pitchFamily="49" charset="0"/>
              </a:rPr>
              <a:t>&lt;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</a:t>
            </a:r>
            <a:r>
              <a:rPr lang="en-US" sz="1100" b="1" dirty="0">
                <a:latin typeface="Consolas" panose="020B0609020204030204" pitchFamily="49" charset="0"/>
              </a:rPr>
              <a:t>&gt;::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value</a:t>
            </a:r>
            <a:r>
              <a:rPr lang="en-US" sz="1100" b="1" dirty="0">
                <a:latin typeface="Consolas" panose="020B0609020204030204" pitchFamily="49" charset="0"/>
              </a:rPr>
              <a:t>;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b="1" dirty="0">
                <a:latin typeface="Consolas" panose="020B0609020204030204" pitchFamily="49" charset="0"/>
              </a:rPr>
              <a:t>};</a:t>
            </a: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143000"/>
            <a:ext cx="8915400" cy="385763"/>
          </a:xfrm>
          <a:prstGeom prst="rect">
            <a:avLst/>
          </a:prstGeom>
        </p:spPr>
        <p:txBody>
          <a:bodyPr>
            <a:normAutofit fontScale="47500" lnSpcReduction="20000"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Inspect and Understand these methods from WsfComponentRoles.hpp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37562" y="2614971"/>
            <a:ext cx="2258952" cy="830997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solidFill>
              <a:srgbClr val="CC00FF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Defines a compile time</a:t>
            </a:r>
          </a:p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integer constant with </a:t>
            </a:r>
          </a:p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n-US" sz="1600" u="sng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value</a:t>
            </a:r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of ROLE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355771" y="3040743"/>
            <a:ext cx="776515" cy="449943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6293644" y="3445968"/>
            <a:ext cx="592931" cy="1868982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30956" y="4669825"/>
            <a:ext cx="81144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used here</a:t>
            </a:r>
          </a:p>
        </p:txBody>
      </p:sp>
    </p:spTree>
    <p:extLst>
      <p:ext uri="{BB962C8B-B14F-4D97-AF65-F5344CB8AC3E}">
        <p14:creationId xmlns:p14="http://schemas.microsoft.com/office/powerpoint/2010/main" val="1884667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632" y="1474470"/>
            <a:ext cx="8501068" cy="4957822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Review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8632" y="1474470"/>
                <a:ext cx="8615368" cy="51706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 </a:t>
                </a:r>
                <a:r>
                  <a:rPr lang="en-US" sz="1100" b="1" dirty="0">
                    <a:solidFill>
                      <a:srgbClr val="CC00FF"/>
                    </a:solidFill>
                    <a:latin typeface="Consolas" panose="020B0609020204030204" pitchFamily="49" charset="0"/>
                  </a:rPr>
                  <a:t>WSF_EXPORT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WsfComponent</a:t>
                </a:r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public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virtual </a:t>
                </a:r>
                <a:r>
                  <a:rPr lang="en-US" sz="1100" b="1" dirty="0">
                    <a:latin typeface="Consolas" panose="020B0609020204030204" pitchFamily="49" charset="0"/>
                  </a:rPr>
                  <a:t>~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WsfComponent</a:t>
                </a:r>
                <a:r>
                  <a:rPr lang="en-US" sz="1100" b="1" dirty="0">
                    <a:latin typeface="Consolas" panose="020B0609020204030204" pitchFamily="49" charset="0"/>
                  </a:rPr>
                  <a:t>()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default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virtual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WsfComponent</a:t>
                </a:r>
                <a:r>
                  <a:rPr lang="en-US" sz="1100" b="1" dirty="0">
                    <a:latin typeface="Consolas" panose="020B0609020204030204" pitchFamily="49" charset="0"/>
                  </a:rPr>
                  <a:t>*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CloneComponent</a:t>
                </a:r>
                <a:r>
                  <a:rPr lang="en-US" sz="1100" b="1" dirty="0">
                    <a:latin typeface="Consolas" panose="020B0609020204030204" pitchFamily="49" charset="0"/>
                  </a:rPr>
                  <a:t>()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virtual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WsfStringId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GetComponentName</a:t>
                </a:r>
                <a:r>
                  <a:rPr lang="en-US" sz="1100" b="1" dirty="0">
                    <a:latin typeface="Consolas" panose="020B0609020204030204" pitchFamily="49" charset="0"/>
                  </a:rPr>
                  <a:t>()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virtual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100" b="1" dirty="0">
                    <a:latin typeface="Consolas" panose="020B0609020204030204" pitchFamily="49" charset="0"/>
                  </a:rPr>
                  <a:t>*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GetComponentRoles</a:t>
                </a:r>
                <a:r>
                  <a:rPr lang="en-US" sz="1100" b="1" dirty="0">
                    <a:latin typeface="Consolas" panose="020B0609020204030204" pitchFamily="49" charset="0"/>
                  </a:rPr>
                  <a:t>()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virtual void</a:t>
                </a:r>
                <a:r>
                  <a:rPr lang="en-US" sz="1100" b="1" dirty="0">
                    <a:latin typeface="Consolas" panose="020B0609020204030204" pitchFamily="49" charset="0"/>
                  </a:rPr>
                  <a:t>*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QueryInterface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aRole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virtual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GetComponentInitializationOrder</a:t>
                </a:r>
                <a:r>
                  <a:rPr lang="en-US" sz="1100" b="1" dirty="0">
                    <a:latin typeface="Consolas" panose="020B0609020204030204" pitchFamily="49" charset="0"/>
                  </a:rPr>
                  <a:t>()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return </a:t>
                </a:r>
                <a:r>
                  <a:rPr lang="en-US" sz="1100" b="1" dirty="0">
                    <a:solidFill>
                      <a:srgbClr val="643C14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template 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typename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T</a:t>
                </a:r>
                <a:r>
                  <a:rPr lang="en-US" sz="1100" b="1" dirty="0"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bool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QueryInterfaceT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sz="1100" b="1" dirty="0">
                    <a:latin typeface="Consolas" panose="020B0609020204030204" pitchFamily="49" charset="0"/>
                  </a:rPr>
                  <a:t>*&amp;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aRolePtr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aRolePtr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static_cast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sz="1100" b="1" dirty="0">
                    <a:latin typeface="Consolas" panose="020B0609020204030204" pitchFamily="49" charset="0"/>
                  </a:rPr>
                  <a:t>*&gt;(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QueryInterface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cCOMPONENT_ROLE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</a:t>
                </a:r>
                <a:r>
                  <a:rPr lang="en-US" sz="1100" b="1" dirty="0">
                    <a:latin typeface="Consolas" panose="020B0609020204030204" pitchFamily="49" charset="0"/>
                  </a:rPr>
                  <a:t>&gt;()));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return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aRolePtr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!=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bool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ComponentHasRole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aRole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       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return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QueryInterface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aRole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!=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virtual bool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PreInitialize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virtual bool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Initialize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virtual bool </a:t>
                </a:r>
                <a:r>
                  <a:rPr lang="en-US" sz="1100" b="1" dirty="0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Initialize2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double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aSimTime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virtual void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PreInput</a:t>
                </a:r>
                <a:r>
                  <a:rPr lang="en-US" sz="1100" b="1" dirty="0">
                    <a:latin typeface="Consolas" panose="020B0609020204030204" pitchFamily="49" charset="0"/>
                  </a:rPr>
                  <a:t>();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virtual bool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ProcessInput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UtInput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aInput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2" y="1474470"/>
                <a:ext cx="8615368" cy="517064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143000"/>
            <a:ext cx="8915400" cy="38576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Inspect and Understand this interface in WsfComponent.hpp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18931" y="1541608"/>
            <a:ext cx="3725069" cy="1969770"/>
          </a:xfrm>
          <a:prstGeom prst="rect">
            <a:avLst/>
          </a:prstGeom>
          <a:solidFill>
            <a:schemeClr val="bg1"/>
          </a:solidFill>
          <a:ln>
            <a:solidFill>
              <a:srgbClr val="CC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Note: </a:t>
            </a:r>
            <a:r>
              <a:rPr lang="en-US" sz="1600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QueryInterface</a:t>
            </a:r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returns a void * </a:t>
            </a:r>
          </a:p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        (a pointer with no type)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The actual type that the return pointer refers to is determined by the value of </a:t>
            </a:r>
            <a:r>
              <a:rPr lang="en-US" sz="1600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aRole</a:t>
            </a:r>
            <a:endParaRPr lang="en-US" sz="1600" b="1" dirty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‒"/>
            </a:pP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The pointer returned should be  cast as the type identified by  </a:t>
            </a:r>
            <a:r>
              <a:rPr lang="en-US" sz="1400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aRole</a:t>
            </a:r>
            <a:r>
              <a:rPr lang="en-US" sz="14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before it is returned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2014538" y="1864519"/>
            <a:ext cx="3404394" cy="1493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57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QueryInterface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The </a:t>
            </a:r>
            <a:r>
              <a:rPr lang="en-US" dirty="0" err="1"/>
              <a:t>QueryInterface</a:t>
            </a:r>
            <a:r>
              <a:rPr lang="en-US" b="0" dirty="0"/>
              <a:t> method is a required virtual function that allows for roles to be queried.</a:t>
            </a:r>
          </a:p>
          <a:p>
            <a:pPr lvl="1"/>
            <a:r>
              <a:rPr lang="en-US" b="0" dirty="0"/>
              <a:t>It requires the </a:t>
            </a:r>
            <a:r>
              <a:rPr lang="en-US" dirty="0" err="1"/>
              <a:t>GetComponentRoles</a:t>
            </a:r>
            <a:r>
              <a:rPr lang="en-US" b="0" dirty="0"/>
              <a:t> method to also be defined so that a role can be looked up to see if it is valid for the given component</a:t>
            </a:r>
          </a:p>
          <a:p>
            <a:r>
              <a:rPr lang="en-US" b="0" dirty="0"/>
              <a:t>In this exercise, </a:t>
            </a:r>
            <a:r>
              <a:rPr lang="en-US" dirty="0" err="1"/>
              <a:t>QueryInterface</a:t>
            </a:r>
            <a:r>
              <a:rPr lang="en-US" b="0" dirty="0"/>
              <a:t> is utilized by the component’s component factory’s </a:t>
            </a:r>
            <a:r>
              <a:rPr lang="en-US" dirty="0" err="1"/>
              <a:t>ProcessInput</a:t>
            </a:r>
            <a:r>
              <a:rPr lang="en-US" b="0" dirty="0"/>
              <a:t> method to either find an existing component of that type on the platform, or create a new component of that type on the platform if one does not yet exist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3061778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632" y="1600200"/>
            <a:ext cx="8501068" cy="4832092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Review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8632" y="1600200"/>
                <a:ext cx="8615368" cy="4662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template 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typename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PARENT_TYPE</a:t>
                </a:r>
                <a:r>
                  <a:rPr lang="en-US" sz="1100" b="1" dirty="0">
                    <a:latin typeface="Consolas" panose="020B0609020204030204" pitchFamily="49" charset="0"/>
                  </a:rPr>
                  <a:t>&gt;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class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WsfComponentT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public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WsfComponent</a:t>
                </a:r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public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typedef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PARENT_TYPE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ParentType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WsfComponentT</a:t>
                </a:r>
                <a:r>
                  <a:rPr lang="en-US" sz="1100" b="1" dirty="0">
                    <a:latin typeface="Consolas" panose="020B0609020204030204" pitchFamily="49" charset="0"/>
                  </a:rPr>
                  <a:t>()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mParentPtr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{}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WsfComponentT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WsfComponentT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/*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aSrc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 */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mParentPtr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{}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WsfComponentT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 </a:t>
                </a:r>
                <a:r>
                  <a:rPr lang="en-US" sz="1100" b="1" dirty="0">
                    <a:solidFill>
                      <a:srgbClr val="008080"/>
                    </a:solidFill>
                    <a:latin typeface="Consolas" panose="020B0609020204030204" pitchFamily="49" charset="0"/>
                  </a:rPr>
                  <a:t>operator=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WsfComponentT</a:t>
                </a:r>
                <a:r>
                  <a:rPr lang="en-US" sz="1100" b="1" dirty="0">
                    <a:latin typeface="Consolas" panose="020B0609020204030204" pitchFamily="49" charset="0"/>
                  </a:rPr>
                  <a:t>&amp;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/*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aSrc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 */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mParentPtr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nullptr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return </a:t>
                </a:r>
                <a:r>
                  <a:rPr lang="en-US" sz="1100" b="1" dirty="0">
                    <a:latin typeface="Consolas" panose="020B0609020204030204" pitchFamily="49" charset="0"/>
                  </a:rPr>
                  <a:t>*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this;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~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WsfComponentT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() override </a:t>
                </a:r>
                <a:r>
                  <a:rPr lang="en-US" sz="1100" b="1" dirty="0">
                    <a:latin typeface="Consolas" panose="020B0609020204030204" pitchFamily="49" charset="0"/>
                  </a:rPr>
                  <a:t>=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default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virtual void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ComponentParentChanged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ParentType</a:t>
                </a:r>
                <a:r>
                  <a:rPr lang="en-US" sz="1100" b="1" dirty="0">
                    <a:latin typeface="Consolas" panose="020B0609020204030204" pitchFamily="49" charset="0"/>
                  </a:rPr>
                  <a:t>*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aParentPtr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)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{ }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ParentType</a:t>
                </a:r>
                <a:r>
                  <a:rPr lang="en-US" sz="1100" b="1" dirty="0">
                    <a:latin typeface="Consolas" panose="020B0609020204030204" pitchFamily="49" charset="0"/>
                  </a:rPr>
                  <a:t>*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GetComponentParent</a:t>
                </a:r>
                <a:r>
                  <a:rPr lang="en-US" sz="1100" b="1" dirty="0">
                    <a:latin typeface="Consolas" panose="020B0609020204030204" pitchFamily="49" charset="0"/>
                  </a:rPr>
                  <a:t>()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                </a:t>
                </a:r>
                <a:r>
                  <a:rPr lang="en-US" sz="1100" b="1" dirty="0">
                    <a:latin typeface="Consolas" panose="020B0609020204030204" pitchFamily="49" charset="0"/>
                  </a:rPr>
                  <a:t>{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return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mParentPtr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>
                    <a:latin typeface="Consolas" panose="020B0609020204030204" pitchFamily="49" charset="0"/>
                  </a:rPr>
                  <a:t>}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endParaRPr lang="en-US" sz="1100" b="1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2" y="1600200"/>
                <a:ext cx="8615368" cy="4662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143000"/>
            <a:ext cx="8915400" cy="38576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Inspect and Understand these methods from WsfComponent.hpp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2131" y="2825015"/>
            <a:ext cx="3527569" cy="646331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This class’s job is to keep track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of the component’s parent object</a:t>
            </a:r>
          </a:p>
        </p:txBody>
      </p:sp>
    </p:spTree>
    <p:extLst>
      <p:ext uri="{BB962C8B-B14F-4D97-AF65-F5344CB8AC3E}">
        <p14:creationId xmlns:p14="http://schemas.microsoft.com/office/powerpoint/2010/main" val="9524740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632" y="1600200"/>
            <a:ext cx="8501068" cy="4832092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Review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8632" y="1600200"/>
                <a:ext cx="8615368" cy="2631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void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SetComponentParent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ParentType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*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aParentPtr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{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mParentPtr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aParentPtr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</a:rPr>
                  <a:t>ComponentParentChanged</a:t>
                </a:r>
                <a:r>
                  <a:rPr lang="en-US" sz="1100" b="1" dirty="0">
                    <a:latin typeface="Consolas" panose="020B0609020204030204" pitchFamily="49" charset="0"/>
                  </a:rPr>
                  <a:t>(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aParentPtr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);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// Inform of change of parent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}</a:t>
                </a:r>
              </a:p>
              <a:p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      </a:t>
                </a:r>
                <a14:m>
                  <m:oMath xmlns:m="http://schemas.openxmlformats.org/officeDocument/2006/math">
                    <m:r>
                      <a:rPr lang="en-US" sz="11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private</a:t>
                </a:r>
                <a:r>
                  <a:rPr lang="en-US" sz="1100" b="1" dirty="0">
                    <a:latin typeface="Consolas" panose="020B0609020204030204" pitchFamily="49" charset="0"/>
                  </a:rPr>
                  <a:t>:</a:t>
                </a:r>
              </a:p>
              <a:p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ParentType</a:t>
                </a:r>
                <a:r>
                  <a:rPr lang="en-US" sz="1100" b="1" dirty="0">
                    <a:latin typeface="Consolas" panose="020B0609020204030204" pitchFamily="49" charset="0"/>
                  </a:rPr>
                  <a:t>*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80"/>
                    </a:solidFill>
                    <a:latin typeface="Consolas" panose="020B0609020204030204" pitchFamily="49" charset="0"/>
                  </a:rPr>
                  <a:t>mParentPtr</a:t>
                </a:r>
                <a:r>
                  <a:rPr lang="en-US" sz="1100" b="1" dirty="0"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};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//! A convenient </a:t>
                </a:r>
                <a:r>
                  <a:rPr lang="en-US" sz="1100" b="1" dirty="0" err="1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typedef</a:t>
                </a:r>
                <a:r>
                  <a:rPr lang="en-US" sz="1100" b="1" dirty="0">
                    <a:solidFill>
                      <a:srgbClr val="006600"/>
                    </a:solidFill>
                    <a:latin typeface="Consolas" panose="020B0609020204030204" pitchFamily="49" charset="0"/>
                  </a:rPr>
                  <a:t> for a platform component.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using</a:t>
                </a:r>
                <a:r>
                  <a:rPr lang="en-US" sz="1100" b="1" dirty="0">
                    <a:latin typeface="Consolas" panose="020B0609020204030204" pitchFamily="49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WsfPlatformComponent</a:t>
                </a:r>
                <a:r>
                  <a:rPr lang="en-US" sz="1100" b="1" dirty="0">
                    <a:latin typeface="Consolas" panose="020B0609020204030204" pitchFamily="49" charset="0"/>
                  </a:rPr>
                  <a:t> =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WsfComponentT</a:t>
                </a:r>
                <a:r>
                  <a:rPr lang="en-US" sz="1100" b="1" dirty="0">
                    <a:latin typeface="Consolas" panose="020B0609020204030204" pitchFamily="49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WsfPlatform</a:t>
                </a:r>
                <a:r>
                  <a:rPr lang="en-US" sz="1100" b="1" dirty="0">
                    <a:latin typeface="Consolas" panose="020B0609020204030204" pitchFamily="49" charset="0"/>
                  </a:rPr>
                  <a:t>&gt;;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2" y="1600200"/>
                <a:ext cx="8615368" cy="2631490"/>
              </a:xfrm>
              <a:prstGeom prst="rect">
                <a:avLst/>
              </a:prstGeom>
              <a:blipFill>
                <a:blip r:embed="rId3"/>
                <a:stretch>
                  <a:fillRect b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143000"/>
            <a:ext cx="8915400" cy="38576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Inspect and Understand these methods from WsfComponent.hpp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02131" y="2825015"/>
            <a:ext cx="3527569" cy="646331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This class’s job is to keep track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of the component’s parent object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72531" y="4441612"/>
            <a:ext cx="5788764" cy="646331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This statement creates a definition whereby a platform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can itself be a platform component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537585" y="4231690"/>
            <a:ext cx="165735" cy="209922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890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Overview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100" y="1143000"/>
            <a:ext cx="8420100" cy="4495800"/>
          </a:xfrm>
        </p:spPr>
        <p:txBody>
          <a:bodyPr>
            <a:normAutofit/>
          </a:bodyPr>
          <a:lstStyle/>
          <a:p>
            <a:r>
              <a:rPr lang="en-US" dirty="0"/>
              <a:t>AFSIM</a:t>
            </a:r>
            <a:r>
              <a:rPr lang="en-US" b="0" dirty="0"/>
              <a:t> Enables Arbitrary Components to be Placed On Platforms</a:t>
            </a:r>
          </a:p>
          <a:p>
            <a:pPr lvl="1"/>
            <a:r>
              <a:rPr lang="en-US" b="0" dirty="0"/>
              <a:t>“Component-Based Architecture” (CBA)</a:t>
            </a:r>
          </a:p>
          <a:p>
            <a:endParaRPr lang="en-US" b="0" dirty="0" smtClean="0"/>
          </a:p>
          <a:p>
            <a:r>
              <a:rPr lang="en-US" b="0" dirty="0" smtClean="0"/>
              <a:t>Relies </a:t>
            </a:r>
            <a:r>
              <a:rPr lang="en-US" b="0" dirty="0"/>
              <a:t>on Component (Object) Factories to Create and Load Components on Platforms</a:t>
            </a:r>
          </a:p>
          <a:p>
            <a:r>
              <a:rPr lang="en-US" b="0" dirty="0"/>
              <a:t>“</a:t>
            </a:r>
            <a:r>
              <a:rPr lang="en-US" b="0" dirty="0" err="1"/>
              <a:t>PreInitialize</a:t>
            </a:r>
            <a:r>
              <a:rPr lang="en-US" b="0" dirty="0"/>
              <a:t>” Method Automatically Loads Components</a:t>
            </a:r>
          </a:p>
        </p:txBody>
      </p:sp>
    </p:spTree>
    <p:extLst>
      <p:ext uri="{BB962C8B-B14F-4D97-AF65-F5344CB8AC3E}">
        <p14:creationId xmlns:p14="http://schemas.microsoft.com/office/powerpoint/2010/main" val="246551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632" y="1600200"/>
            <a:ext cx="8501068" cy="4832092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Review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28632" y="1600200"/>
                <a:ext cx="8615368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 </a:t>
                </a: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class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WsfSensorComponent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public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WsfComponentT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&lt;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WsfSensor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&gt; { … };</a:t>
                </a:r>
              </a:p>
              <a:p>
                <a:endParaRPr lang="en-US" sz="1100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class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WsfPlatformPart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public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WsfPlatformComponent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… { … };</a:t>
                </a:r>
              </a:p>
              <a:p>
                <a:endParaRPr lang="en-US" sz="1100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endParaRPr lang="en-US" sz="1100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class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WsfArticulatedPart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public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WsfPlatformPart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… { … };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32" y="1600200"/>
                <a:ext cx="8615368" cy="2800767"/>
              </a:xfrm>
              <a:prstGeom prst="rect">
                <a:avLst/>
              </a:prstGeom>
              <a:blipFill>
                <a:blip r:embed="rId3"/>
                <a:stretch>
                  <a:fillRect b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143000"/>
            <a:ext cx="8915400" cy="385763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Inspect and Understand these other core classes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51664" y="2240495"/>
            <a:ext cx="3672800" cy="646331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Defines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WsfSensorComponent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to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be a component of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WsfSensor</a:t>
            </a:r>
            <a:endParaRPr lang="en-US" dirty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26235" y="3093173"/>
            <a:ext cx="5993949" cy="646331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Defines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WsfPlatformPart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to be a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WsfPlatformComponent</a:t>
            </a:r>
            <a:endParaRPr lang="en-US" dirty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(i.e., a component of a platform)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385595" y="2376876"/>
            <a:ext cx="317726" cy="716297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4959752" y="1996633"/>
            <a:ext cx="1134319" cy="243068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80252" y="5085942"/>
            <a:ext cx="5147563" cy="646331"/>
          </a:xfrm>
          <a:prstGeom prst="rect">
            <a:avLst/>
          </a:prstGeom>
          <a:noFill/>
          <a:ln>
            <a:solidFill>
              <a:srgbClr val="CC00F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Defines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WsfArticulatedPart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to be an extension of</a:t>
            </a:r>
          </a:p>
          <a:p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WsfPlatformPart</a:t>
            </a:r>
            <a:endParaRPr lang="en-US" dirty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3393316" y="4369645"/>
            <a:ext cx="317726" cy="716297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260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632" y="1600200"/>
            <a:ext cx="6236494" cy="1954381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Review 8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CyberSensorEffect.cpp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632" y="1600200"/>
            <a:ext cx="662940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CloneComponent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GetComponentName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WsfStringId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643C14"/>
                </a:solidFill>
                <a:latin typeface="Consolas" panose="020B0609020204030204" pitchFamily="49" charset="0"/>
              </a:rPr>
              <a:t>"WSF_CYBER_SENSOR_EFFECT"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28600" y="1143000"/>
            <a:ext cx="8915400" cy="68806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Inspect and Understand these methods from CyberSensorEffect.cpp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5514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Task </a:t>
            </a:r>
            <a:r>
              <a:rPr lang="en-US" dirty="0" smtClean="0"/>
              <a:t>2</a:t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CyberSensorEffect.cpp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5" y="1400174"/>
            <a:ext cx="8629651" cy="4736307"/>
          </a:xfrm>
        </p:spPr>
        <p:txBody>
          <a:bodyPr>
            <a:normAutofit/>
          </a:bodyPr>
          <a:lstStyle/>
          <a:p>
            <a:r>
              <a:rPr lang="en-US" b="0" dirty="0"/>
              <a:t>Complete </a:t>
            </a:r>
            <a:r>
              <a:rPr lang="en-US" dirty="0" err="1"/>
              <a:t>CyberSensorEffect</a:t>
            </a:r>
            <a:r>
              <a:rPr lang="en-US" dirty="0"/>
              <a:t>::</a:t>
            </a:r>
            <a:r>
              <a:rPr lang="en-US" dirty="0" err="1"/>
              <a:t>GetComponentRoles</a:t>
            </a:r>
            <a:endParaRPr lang="en-US" dirty="0"/>
          </a:p>
          <a:p>
            <a:pPr lvl="1"/>
            <a:r>
              <a:rPr lang="en-US" b="0" dirty="0"/>
              <a:t>Define the set of roles as a static array of </a:t>
            </a:r>
            <a:r>
              <a:rPr lang="en-US" dirty="0"/>
              <a:t>int</a:t>
            </a:r>
            <a:r>
              <a:rPr lang="en-US" b="0" dirty="0"/>
              <a:t>.</a:t>
            </a:r>
          </a:p>
          <a:p>
            <a:pPr lvl="1"/>
            <a:r>
              <a:rPr lang="en-US" b="0" dirty="0"/>
              <a:t>Initialize this array to consist of:</a:t>
            </a:r>
          </a:p>
          <a:p>
            <a:pPr lvl="2"/>
            <a:r>
              <a:rPr lang="en-US" b="0" dirty="0"/>
              <a:t>'this' component role (</a:t>
            </a:r>
            <a:r>
              <a:rPr lang="en-US" dirty="0" err="1"/>
              <a:t>cWSF_COMPONENT_CYBER_SENSOR_EFFECT</a:t>
            </a:r>
            <a:r>
              <a:rPr lang="en-US" b="0" dirty="0"/>
              <a:t>),</a:t>
            </a:r>
          </a:p>
          <a:p>
            <a:pPr lvl="2"/>
            <a:r>
              <a:rPr lang="en-US" b="0" dirty="0"/>
              <a:t>sensor (</a:t>
            </a:r>
            <a:r>
              <a:rPr lang="en-US" dirty="0" err="1"/>
              <a:t>cWSF_COMPONENT_SENSOR</a:t>
            </a:r>
            <a:r>
              <a:rPr lang="en-US" b="0" dirty="0"/>
              <a:t>), </a:t>
            </a:r>
          </a:p>
          <a:p>
            <a:pPr lvl="2"/>
            <a:r>
              <a:rPr lang="en-US" b="0" dirty="0"/>
              <a:t>and the null component (</a:t>
            </a:r>
            <a:r>
              <a:rPr lang="en-US" dirty="0" err="1"/>
              <a:t>cWSF_COMPONENT_NULL</a:t>
            </a:r>
            <a:r>
              <a:rPr lang="en-US" b="0" dirty="0"/>
              <a:t>)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0442836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631" y="2921795"/>
            <a:ext cx="7093749" cy="521494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Component Exercise 2 — Task 2 Solution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CyberSensorEffect.cpp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632" y="1600200"/>
            <a:ext cx="7179474" cy="223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fr-FR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fr-FR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GetComponentRoles</a:t>
            </a:r>
            <a:r>
              <a:rPr lang="fr-F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fr-FR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fr-FR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2 TASK 2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Define the set of roles as a static array of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ints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Initialize this array to consist of 'this' component role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(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cWSF_COMPONENT_CYBER_SENSOR_EFFECT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), sensor (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cWSF_COMPONENT_SENSOR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),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and the null component (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cWSF_COMPONENT_NULL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roles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cWSF_COMPONENT_CYBER_SENSOR_EFFECT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cWSF_COMPONENT_NULL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roles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348919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QueryInterface</a:t>
            </a:r>
            <a:r>
              <a:rPr lang="en-US" dirty="0"/>
              <a:t>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QueryInterface</a:t>
            </a:r>
            <a:r>
              <a:rPr lang="en-US" b="0" dirty="0"/>
              <a:t> is a pure virtual method in </a:t>
            </a:r>
            <a:r>
              <a:rPr lang="en-US" dirty="0" err="1"/>
              <a:t>WsfComponent</a:t>
            </a:r>
            <a:endParaRPr lang="en-US" dirty="0"/>
          </a:p>
          <a:p>
            <a:pPr lvl="1"/>
            <a:r>
              <a:rPr lang="en-US" b="0" dirty="0"/>
              <a:t>It </a:t>
            </a:r>
            <a:r>
              <a:rPr lang="en-US" b="0" i="1" u="sng" dirty="0"/>
              <a:t>must</a:t>
            </a:r>
            <a:r>
              <a:rPr lang="en-US" b="0" dirty="0"/>
              <a:t> be </a:t>
            </a:r>
            <a:r>
              <a:rPr lang="en-US" b="0" dirty="0" err="1"/>
              <a:t>overriden</a:t>
            </a:r>
            <a:r>
              <a:rPr lang="en-US" b="0" dirty="0"/>
              <a:t> in any class that directly inherits </a:t>
            </a:r>
            <a:r>
              <a:rPr lang="en-US" dirty="0" err="1"/>
              <a:t>WsfComponent</a:t>
            </a:r>
            <a:r>
              <a:rPr lang="en-US" dirty="0"/>
              <a:t> </a:t>
            </a:r>
            <a:r>
              <a:rPr lang="en-US" b="0" dirty="0"/>
              <a:t>(or else you will get a compile error)</a:t>
            </a:r>
          </a:p>
          <a:p>
            <a:pPr lvl="1"/>
            <a:r>
              <a:rPr lang="en-US" b="0" dirty="0"/>
              <a:t>However, it really should be overridden (it is practically a requirement) in </a:t>
            </a:r>
            <a:r>
              <a:rPr lang="en-US" b="0" i="1" u="sng" dirty="0"/>
              <a:t>any</a:t>
            </a:r>
            <a:r>
              <a:rPr lang="en-US" b="0" dirty="0"/>
              <a:t> derived class</a:t>
            </a:r>
          </a:p>
          <a:p>
            <a:pPr lvl="1"/>
            <a:r>
              <a:rPr lang="en-US" b="0" dirty="0"/>
              <a:t>Hence, since </a:t>
            </a:r>
            <a:r>
              <a:rPr lang="en-US" dirty="0" err="1"/>
              <a:t>CyberSensorEffect</a:t>
            </a:r>
            <a:r>
              <a:rPr lang="en-US" b="0" dirty="0"/>
              <a:t> inherits </a:t>
            </a:r>
            <a:r>
              <a:rPr lang="en-US" dirty="0" err="1"/>
              <a:t>WsfSensorComponent</a:t>
            </a:r>
            <a:r>
              <a:rPr lang="en-US" b="0" dirty="0"/>
              <a:t> which inherits </a:t>
            </a:r>
            <a:r>
              <a:rPr lang="en-US" dirty="0" err="1"/>
              <a:t>WsfComponent</a:t>
            </a:r>
            <a:r>
              <a:rPr lang="en-US" b="0" dirty="0"/>
              <a:t>, it should override </a:t>
            </a:r>
            <a:r>
              <a:rPr lang="en-US" dirty="0" err="1"/>
              <a:t>QueryInterface</a:t>
            </a:r>
            <a:endParaRPr lang="en-US" b="0" dirty="0"/>
          </a:p>
          <a:p>
            <a:r>
              <a:rPr lang="en-US" dirty="0" err="1"/>
              <a:t>QueryInterface</a:t>
            </a:r>
            <a:r>
              <a:rPr lang="en-US" b="0" dirty="0"/>
              <a:t> should return a pointer to the object to which it belongs</a:t>
            </a:r>
          </a:p>
          <a:p>
            <a:pPr lvl="1"/>
            <a:r>
              <a:rPr lang="en-US" b="0" dirty="0"/>
              <a:t>This pointer should be cast as the type of object indicated by the value of the </a:t>
            </a:r>
            <a:r>
              <a:rPr lang="en-US" dirty="0" err="1"/>
              <a:t>aRole</a:t>
            </a:r>
            <a:r>
              <a:rPr lang="en-US" b="0" dirty="0"/>
              <a:t> integer that is passed in as an argument</a:t>
            </a:r>
          </a:p>
        </p:txBody>
      </p:sp>
    </p:spTree>
    <p:extLst>
      <p:ext uri="{BB962C8B-B14F-4D97-AF65-F5344CB8AC3E}">
        <p14:creationId xmlns:p14="http://schemas.microsoft.com/office/powerpoint/2010/main" val="259570967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Task </a:t>
            </a:r>
            <a:r>
              <a:rPr lang="en-US" dirty="0" smtClean="0"/>
              <a:t>3</a:t>
            </a:r>
            <a:br>
              <a:rPr lang="en-US" dirty="0" smtClean="0"/>
            </a:br>
            <a:r>
              <a:rPr lang="en-US" sz="2000" b="0" dirty="0">
                <a:solidFill>
                  <a:srgbClr val="0000FF"/>
                </a:solidFill>
              </a:rPr>
              <a:t>CyberSensorEffect.cpp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895" y="1400174"/>
            <a:ext cx="8629651" cy="47363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Task 3</a:t>
            </a:r>
            <a:r>
              <a:rPr lang="en-US" b="0" dirty="0"/>
              <a:t>:  Complete </a:t>
            </a:r>
            <a:r>
              <a:rPr lang="en-US" dirty="0" err="1"/>
              <a:t>CyberSensorEffect</a:t>
            </a:r>
            <a:r>
              <a:rPr lang="en-US" dirty="0"/>
              <a:t>::</a:t>
            </a:r>
            <a:r>
              <a:rPr lang="en-US" dirty="0" err="1"/>
              <a:t>QueryInterface</a:t>
            </a:r>
            <a:endParaRPr lang="en-US" dirty="0"/>
          </a:p>
          <a:p>
            <a:pPr lvl="1"/>
            <a:r>
              <a:rPr lang="en-US" dirty="0" err="1"/>
              <a:t>QueryInterface</a:t>
            </a:r>
            <a:r>
              <a:rPr lang="en-US" b="0" dirty="0"/>
              <a:t> should return a pointer to the current object (i.e., this), which is of the type specified in the parameter </a:t>
            </a:r>
            <a:r>
              <a:rPr lang="en-US" dirty="0" err="1"/>
              <a:t>aRole</a:t>
            </a:r>
            <a:r>
              <a:rPr lang="en-US" b="0" dirty="0"/>
              <a:t> </a:t>
            </a:r>
          </a:p>
          <a:p>
            <a:pPr lvl="1"/>
            <a:r>
              <a:rPr lang="en-US" b="0" dirty="0"/>
              <a:t>Return a properly cast pointer according to the given role in </a:t>
            </a:r>
            <a:r>
              <a:rPr lang="en-US" dirty="0" err="1"/>
              <a:t>aRole</a:t>
            </a:r>
            <a:endParaRPr lang="en-US" dirty="0"/>
          </a:p>
          <a:p>
            <a:pPr lvl="2"/>
            <a:r>
              <a:rPr lang="en-US" b="0" dirty="0"/>
              <a:t>A role of </a:t>
            </a:r>
            <a:r>
              <a:rPr lang="en-US" dirty="0" err="1"/>
              <a:t>cWSF_COMPONENT_CYBER_SENSOR_EFFECT</a:t>
            </a:r>
            <a:r>
              <a:rPr lang="en-US" b="0" dirty="0"/>
              <a:t> means you should return '</a:t>
            </a:r>
            <a:r>
              <a:rPr lang="en-US" dirty="0"/>
              <a:t>this</a:t>
            </a:r>
            <a:r>
              <a:rPr lang="en-US" b="0" dirty="0"/>
              <a:t>' </a:t>
            </a:r>
          </a:p>
          <a:p>
            <a:pPr lvl="2"/>
            <a:r>
              <a:rPr lang="en-US" b="0" dirty="0"/>
              <a:t>A role of </a:t>
            </a:r>
            <a:r>
              <a:rPr lang="en-US" dirty="0" err="1"/>
              <a:t>cWSF_COMPONENT_SENSOR</a:t>
            </a:r>
            <a:r>
              <a:rPr lang="en-US" b="0" dirty="0"/>
              <a:t> means you should return '</a:t>
            </a:r>
            <a:r>
              <a:rPr lang="en-US" dirty="0"/>
              <a:t>this</a:t>
            </a:r>
            <a:r>
              <a:rPr lang="en-US" b="0" dirty="0"/>
              <a:t>' which has been </a:t>
            </a:r>
            <a:r>
              <a:rPr lang="en-US" dirty="0" err="1"/>
              <a:t>static_cast</a:t>
            </a:r>
            <a:r>
              <a:rPr lang="en-US" b="0" dirty="0"/>
              <a:t> as a </a:t>
            </a:r>
            <a:r>
              <a:rPr lang="en-US" dirty="0" err="1"/>
              <a:t>WsfSensorComponent</a:t>
            </a:r>
            <a:r>
              <a:rPr lang="en-US" b="0" dirty="0"/>
              <a:t>* </a:t>
            </a:r>
          </a:p>
          <a:p>
            <a:pPr lvl="1"/>
            <a:r>
              <a:rPr lang="en-US" b="0" dirty="0"/>
              <a:t>If the given role in </a:t>
            </a:r>
            <a:r>
              <a:rPr lang="en-US" dirty="0" err="1"/>
              <a:t>aRole</a:t>
            </a:r>
            <a:r>
              <a:rPr lang="en-US" b="0" dirty="0"/>
              <a:t> is not one supported by </a:t>
            </a:r>
            <a:r>
              <a:rPr lang="en-US" dirty="0" err="1"/>
              <a:t>GetComponentRoles</a:t>
            </a:r>
            <a:r>
              <a:rPr lang="en-US" b="0" dirty="0"/>
              <a:t>, or if it is </a:t>
            </a:r>
            <a:r>
              <a:rPr lang="en-US" dirty="0" err="1"/>
              <a:t>cWSF_COMPONENT_NULL</a:t>
            </a:r>
            <a:r>
              <a:rPr lang="en-US" b="0" dirty="0"/>
              <a:t>, return zero (</a:t>
            </a:r>
            <a:r>
              <a:rPr lang="en-US" b="0" dirty="0" err="1"/>
              <a:t>nullptr</a:t>
            </a:r>
            <a:r>
              <a:rPr lang="en-US" b="0" dirty="0"/>
              <a:t>).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2864894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8632" y="2586039"/>
            <a:ext cx="7179474" cy="1508884"/>
          </a:xfrm>
          <a:prstGeom prst="rect">
            <a:avLst/>
          </a:prstGeom>
          <a:solidFill>
            <a:srgbClr val="FFF0F0">
              <a:alpha val="50000"/>
            </a:srgbClr>
          </a:solidFill>
          <a:ln w="1905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500" dirty="0"/>
              <a:t>Component Exercise 2 — Task 3 Solution</a:t>
            </a:r>
            <a:r>
              <a:rPr lang="en-US" dirty="0"/>
              <a:t/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CyberSensorEffect.cpp</a:t>
            </a:r>
            <a:endParaRPr lang="en-US" b="0" dirty="0">
              <a:solidFill>
                <a:srgbClr val="0000FF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8632" y="1600200"/>
            <a:ext cx="7179474" cy="2739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QueryInterface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aRole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EXERCISE 2 TASK 3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Return a properly cast pointer according to the given role.</a:t>
            </a: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If the given role is not one supported by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GetCompoenntRoles</a:t>
            </a:r>
            <a:endParaRPr lang="en-US" sz="1100" b="1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>
              <a:lnSpc>
                <a:spcPts val="1100"/>
              </a:lnSpc>
              <a:spcBef>
                <a:spcPts val="100"/>
              </a:spcBef>
            </a:pP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   // (or if it is </a:t>
            </a:r>
            <a:r>
              <a:rPr lang="en-US" sz="11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cWSF_COMPONENT_NULL</a:t>
            </a:r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), return zero.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aRole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cWSF_COMPONENT_CYBER_SENSOR_EFFECT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aRole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 err="1">
                <a:solidFill>
                  <a:srgbClr val="D20000"/>
                </a:solidFill>
                <a:latin typeface="Consolas" panose="020B0609020204030204" pitchFamily="49" charset="0"/>
              </a:rPr>
              <a:t>cWSF_COMPONENT_SENSOR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static_cast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*&gt;(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b="1" dirty="0">
                <a:latin typeface="Consolas" panose="020B0609020204030204" pitchFamily="49" charset="0"/>
              </a:rPr>
              <a:t>))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2587500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42907" y="1831484"/>
            <a:ext cx="7924800" cy="3816428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Exercise 2 — Review 9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CyberSensorEffect.cpp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19107" y="1831483"/>
            <a:ext cx="78486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=================================================================================================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Find the instance of this component attached to the specified sensor.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aParent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aParent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GetComponents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FindByRole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 =================================================================================================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Find the instance of this component attached to the specified processor,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//! and create it if it doesn't exist.</a:t>
            </a:r>
            <a:endParaRPr lang="en-US" sz="11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FindOrCreate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WsfSensor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aParent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aParent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CyberSensorEffect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aParent</a:t>
            </a:r>
            <a:r>
              <a:rPr lang="en-US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GetComponents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</a:rPr>
              <a:t>AddComponent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componentPtr</a:t>
            </a:r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100" b="1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257302"/>
            <a:ext cx="8915400" cy="68806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Inspect and Understand these methods from CyberSensorEffect.cpp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285750" indent="-285750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42907" y="5787448"/>
            <a:ext cx="87277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Note: if a component is in the sensor’s component list, then </a:t>
            </a:r>
            <a:r>
              <a:rPr lang="en-US" sz="1600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FindByRole</a:t>
            </a:r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will lead to invocation </a:t>
            </a:r>
          </a:p>
          <a:p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of </a:t>
            </a:r>
            <a:r>
              <a:rPr lang="en-US" sz="1600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QueryInterface</a:t>
            </a:r>
            <a:r>
              <a:rPr lang="en-US" sz="1600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on that component</a:t>
            </a:r>
          </a:p>
        </p:txBody>
      </p:sp>
    </p:spTree>
    <p:extLst>
      <p:ext uri="{BB962C8B-B14F-4D97-AF65-F5344CB8AC3E}">
        <p14:creationId xmlns:p14="http://schemas.microsoft.com/office/powerpoint/2010/main" val="268982863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file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2463"/>
            <a:ext cx="7765453" cy="19127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78" y="3491850"/>
            <a:ext cx="6294665" cy="3886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45942" y="3270969"/>
                <a:ext cx="105798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itchFamily="34" charset="0"/>
                        </a:rPr>
                        <m:t>⋮</m:t>
                      </m:r>
                    </m:oMath>
                  </m:oMathPara>
                </a14:m>
                <a:endParaRPr lang="en-US" sz="1400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942" y="3270969"/>
                <a:ext cx="105798" cy="215444"/>
              </a:xfrm>
              <a:prstGeom prst="rect">
                <a:avLst/>
              </a:prstGeom>
              <a:blipFill>
                <a:blip r:embed="rId4"/>
                <a:stretch>
                  <a:fillRect l="-33333" r="-33333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 flipH="1">
            <a:off x="2986088" y="1738790"/>
            <a:ext cx="1503044" cy="611504"/>
          </a:xfrm>
          <a:prstGeom prst="straightConnector1">
            <a:avLst/>
          </a:prstGeom>
          <a:ln>
            <a:solidFill>
              <a:srgbClr val="CC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489131" y="1258730"/>
            <a:ext cx="4685898" cy="1754326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The script method </a:t>
            </a:r>
            <a:r>
              <a:rPr lang="en-US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Sensor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must find the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all_seeing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” sensor (which searches the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platform’s component list, invoking </a:t>
            </a:r>
          </a:p>
          <a:p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QueryInterface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on each of the components,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until a 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WsfSensor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is found which has a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name of “</a:t>
            </a:r>
            <a:r>
              <a:rPr lang="en-US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all_seeing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”)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67890" y="3270969"/>
            <a:ext cx="5468164" cy="3139321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The script method </a:t>
            </a:r>
            <a:r>
              <a:rPr lang="en-US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Sensor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only scans the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platform’s component list, and not the </a:t>
            </a:r>
          </a:p>
          <a:p>
            <a:r>
              <a:rPr lang="en-US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WsfSensor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component list.  Hence, it does not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invoke the </a:t>
            </a:r>
            <a:r>
              <a:rPr lang="en-US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CyberSensorEffect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QueryInterface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method.</a:t>
            </a:r>
          </a:p>
          <a:p>
            <a:endParaRPr lang="en-US" dirty="0">
              <a:solidFill>
                <a:srgbClr val="CC00FF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However, we should still define the </a:t>
            </a:r>
          </a:p>
          <a:p>
            <a:r>
              <a:rPr lang="en-US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CyberSensorEffect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::</a:t>
            </a:r>
            <a:r>
              <a:rPr lang="en-US" b="1" dirty="0" err="1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QueryInterface</a:t>
            </a:r>
            <a:r>
              <a:rPr lang="en-US" b="1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method, as it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could be possible that some other function or script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method could end up scanning the sensor’s </a:t>
            </a:r>
          </a:p>
          <a:p>
            <a:r>
              <a:rPr lang="en-US" dirty="0">
                <a:solidFill>
                  <a:srgbClr val="CC00FF"/>
                </a:solidFill>
                <a:latin typeface="Arial" pitchFamily="34" charset="0"/>
                <a:cs typeface="Arial" pitchFamily="34" charset="0"/>
              </a:rPr>
              <a:t>component list.</a:t>
            </a:r>
          </a:p>
        </p:txBody>
      </p:sp>
    </p:spTree>
    <p:extLst>
      <p:ext uri="{BB962C8B-B14F-4D97-AF65-F5344CB8AC3E}">
        <p14:creationId xmlns:p14="http://schemas.microsoft.com/office/powerpoint/2010/main" val="1983458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Ins="0"/>
          <a:lstStyle/>
          <a:p>
            <a:r>
              <a:rPr lang="en-US" dirty="0"/>
              <a:t>Component Exercise 2 — Review 10</a:t>
            </a:r>
            <a:br>
              <a:rPr lang="en-US" dirty="0"/>
            </a:br>
            <a:r>
              <a:rPr lang="en-US" sz="2000" b="0" dirty="0">
                <a:solidFill>
                  <a:srgbClr val="0000FF"/>
                </a:solidFill>
              </a:rPr>
              <a:t>LatinumComponent.hpp and LatinumComponent.cpp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8642" y="2901789"/>
            <a:ext cx="5879307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100" b="1" dirty="0">
              <a:latin typeface="Consolas" panose="020B0609020204030204" pitchFamily="49" charset="0"/>
              <a:cs typeface="Arial" pitchFamily="34" charset="0"/>
            </a:endParaRPr>
          </a:p>
          <a:p>
            <a:endParaRPr lang="en-US" sz="1100" b="1" dirty="0"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100" b="1" dirty="0">
                <a:solidFill>
                  <a:srgbClr val="006600"/>
                </a:solidFill>
                <a:latin typeface="Consolas" panose="020B0609020204030204" pitchFamily="49" charset="0"/>
                <a:cs typeface="Arial" pitchFamily="34" charset="0"/>
              </a:rPr>
              <a:t>// virtual</a:t>
            </a:r>
          </a:p>
          <a:p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WsfComponent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*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LatinumComponent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::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CloneComponent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()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const</a:t>
            </a:r>
            <a:endParaRPr lang="en-US" sz="1100" b="1" dirty="0">
              <a:solidFill>
                <a:srgbClr val="0000FF"/>
              </a:solidFill>
              <a:latin typeface="Consolas" panose="020B0609020204030204" pitchFamily="49" charset="0"/>
              <a:cs typeface="Arial" pitchFamily="34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{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 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return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new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 </a:t>
            </a:r>
            <a:r>
              <a:rPr lang="en-US" sz="1100" b="1" dirty="0" err="1">
                <a:solidFill>
                  <a:srgbClr val="880000"/>
                </a:solidFill>
                <a:latin typeface="Consolas" panose="020B0609020204030204" pitchFamily="49" charset="0"/>
                <a:cs typeface="Arial" pitchFamily="34" charset="0"/>
              </a:rPr>
              <a:t>LatinumComponent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(*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Arial" pitchFamily="34" charset="0"/>
              </a:rPr>
              <a:t>this</a:t>
            </a:r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);</a:t>
            </a:r>
          </a:p>
          <a:p>
            <a:r>
              <a:rPr lang="en-US" sz="1100" b="1" dirty="0">
                <a:latin typeface="Consolas" panose="020B0609020204030204" pitchFamily="49" charset="0"/>
                <a:cs typeface="Arial" pitchFamily="34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28642" y="1551439"/>
                <a:ext cx="5955476" cy="12772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class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LatinumComponent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: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public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WsfPaltformComponent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,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                     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public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WsfObject</a:t>
                </a:r>
                <a:endParaRPr lang="en-US" sz="1100" b="1" dirty="0">
                  <a:solidFill>
                    <a:srgbClr val="0000FF"/>
                  </a:solidFill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{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1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⋮</m:t>
                    </m:r>
                  </m:oMath>
                </a14:m>
                <a:endParaRPr lang="en-US" sz="11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WsfStringId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GetComponentName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()  </a:t>
                </a:r>
                <a:r>
                  <a:rPr lang="en-US" sz="1100" b="1" dirty="0" err="1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const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override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{ </a:t>
                </a:r>
                <a:r>
                  <a:rPr lang="en-US" sz="1100" b="1" dirty="0">
                    <a:solidFill>
                      <a:srgbClr val="0000FF"/>
                    </a:solidFill>
                    <a:latin typeface="Consolas" panose="020B0609020204030204" pitchFamily="49" charset="0"/>
                    <a:cs typeface="Arial" pitchFamily="34" charset="0"/>
                  </a:rPr>
                  <a:t>return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</a:t>
                </a:r>
                <a:r>
                  <a:rPr lang="en-US" sz="1100" b="1" dirty="0" err="1">
                    <a:solidFill>
                      <a:srgbClr val="880000"/>
                    </a:solidFill>
                    <a:latin typeface="Consolas" panose="020B0609020204030204" pitchFamily="49" charset="0"/>
                    <a:cs typeface="Arial" pitchFamily="34" charset="0"/>
                  </a:rPr>
                  <a:t>GetNameId</a:t>
                </a:r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(); }</a:t>
                </a: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1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⋮</m:t>
                    </m:r>
                  </m:oMath>
                </a14:m>
                <a:endParaRPr lang="en-US" sz="1100" b="1" dirty="0">
                  <a:latin typeface="Consolas" panose="020B0609020204030204" pitchFamily="49" charset="0"/>
                  <a:cs typeface="Arial" pitchFamily="34" charset="0"/>
                </a:endParaRPr>
              </a:p>
              <a:p>
                <a:r>
                  <a:rPr lang="en-US" sz="1100" b="1" dirty="0">
                    <a:latin typeface="Consolas" panose="020B0609020204030204" pitchFamily="49" charset="0"/>
                    <a:cs typeface="Arial" pitchFamily="34" charset="0"/>
                  </a:rPr>
                  <a:t>};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42" y="1551439"/>
                <a:ext cx="5955476" cy="1277273"/>
              </a:xfrm>
              <a:prstGeom prst="rect">
                <a:avLst/>
              </a:prstGeom>
              <a:blipFill>
                <a:blip r:embed="rId2"/>
                <a:stretch>
                  <a:fillRect b="-28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143000"/>
            <a:ext cx="8915400" cy="688062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457177" indent="-457177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4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dirty="0"/>
              <a:t>Inspect / Understand these methods from class </a:t>
            </a:r>
            <a:r>
              <a:rPr lang="en-US" b="1" dirty="0" err="1"/>
              <a:t>LatinumComponent</a:t>
            </a:r>
            <a:endParaRPr lang="en-US" b="1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28642" y="2944653"/>
            <a:ext cx="5879307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8632" y="1550192"/>
            <a:ext cx="6236494" cy="2757489"/>
          </a:xfrm>
          <a:prstGeom prst="rect">
            <a:avLst/>
          </a:prstGeom>
          <a:noFill/>
          <a:ln w="19050" algn="ctr">
            <a:solidFill>
              <a:srgbClr val="CC00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41017"/>
      </p:ext>
    </p:extLst>
  </p:cSld>
  <p:clrMapOvr>
    <a:masterClrMapping/>
  </p:clrMapOvr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22035</TotalTime>
  <Words>14866</Words>
  <Application>Microsoft Office PowerPoint</Application>
  <PresentationFormat>On-screen Show (4:3)</PresentationFormat>
  <Paragraphs>2502</Paragraphs>
  <Slides>151</Slides>
  <Notes>53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151</vt:i4>
      </vt:variant>
    </vt:vector>
  </HeadingPairs>
  <TitlesOfParts>
    <vt:vector size="162" baseType="lpstr">
      <vt:lpstr>Arial</vt:lpstr>
      <vt:lpstr>Arial Narrow</vt:lpstr>
      <vt:lpstr>Calibri</vt:lpstr>
      <vt:lpstr>Cambria Math</vt:lpstr>
      <vt:lpstr>Consolas</vt:lpstr>
      <vt:lpstr>Courier New</vt:lpstr>
      <vt:lpstr>Microsoft Sans Serif</vt:lpstr>
      <vt:lpstr>Times</vt:lpstr>
      <vt:lpstr>Wingdings</vt:lpstr>
      <vt:lpstr>Wingdings 2</vt:lpstr>
      <vt:lpstr>1_afsim_af_class</vt:lpstr>
      <vt:lpstr>PowerPoint Presentation</vt:lpstr>
      <vt:lpstr>Acronyms and Definitions</vt:lpstr>
      <vt:lpstr>Introduction</vt:lpstr>
      <vt:lpstr>Problem Statement</vt:lpstr>
      <vt:lpstr>Learning Objectives</vt:lpstr>
      <vt:lpstr>Prerequisites</vt:lpstr>
      <vt:lpstr>Component-Based Architecture</vt:lpstr>
      <vt:lpstr>Components in the AFSIM Framework</vt:lpstr>
      <vt:lpstr>Components Overview</vt:lpstr>
      <vt:lpstr>Types Factories</vt:lpstr>
      <vt:lpstr>“Pre-Initialize”</vt:lpstr>
      <vt:lpstr>Component Scenario</vt:lpstr>
      <vt:lpstr>Component Scenario (cont.)</vt:lpstr>
      <vt:lpstr>Component Scenario (cont.)</vt:lpstr>
      <vt:lpstr>Component Scenario (cont.)</vt:lpstr>
      <vt:lpstr>Component Input Processing</vt:lpstr>
      <vt:lpstr>Scenario file</vt:lpstr>
      <vt:lpstr>Scenario file</vt:lpstr>
      <vt:lpstr>Scenario file</vt:lpstr>
      <vt:lpstr>Scenario file</vt:lpstr>
      <vt:lpstr>General Component Heirarchy</vt:lpstr>
      <vt:lpstr>General Component Heirarchy</vt:lpstr>
      <vt:lpstr>Getting Started (1/3)</vt:lpstr>
      <vt:lpstr>Getting Started (2/3)</vt:lpstr>
      <vt:lpstr>Getting Started (3/3)</vt:lpstr>
      <vt:lpstr>Classes Utilized by this Exercise</vt:lpstr>
      <vt:lpstr>Classes Utilized by this Exercise</vt:lpstr>
      <vt:lpstr>Classes Utilized by this Exercise</vt:lpstr>
      <vt:lpstr>Classes Utilized by this Exercise</vt:lpstr>
      <vt:lpstr>Component Exercises</vt:lpstr>
      <vt:lpstr>Exercise 1</vt:lpstr>
      <vt:lpstr>AFSIM Plugins &amp; Extensions</vt:lpstr>
      <vt:lpstr>AFSIM Plugins &amp; Extensions</vt:lpstr>
      <vt:lpstr>Extensions</vt:lpstr>
      <vt:lpstr>Component Exercise 1 — Review 1</vt:lpstr>
      <vt:lpstr>Component Exercise 1 — Review 1 ComponentPluginRegistration.cpp</vt:lpstr>
      <vt:lpstr>Application Extensions</vt:lpstr>
      <vt:lpstr>Application Extensions</vt:lpstr>
      <vt:lpstr>Component Exercise 1 — Task 1 ComponentPluginRegistration.cpp</vt:lpstr>
      <vt:lpstr>Component Exercise 1 — Task 1 Solution ComponentPluginRegistration.cpp</vt:lpstr>
      <vt:lpstr>Component Exercise 1 — Task 2 ComponentPluginRegistration.cpp</vt:lpstr>
      <vt:lpstr>Component Exercise 1 — Task 2 Solution ComponentPluginRegistration.cpp</vt:lpstr>
      <vt:lpstr>Component Exercise 1 — Task 3 ComponentPluginRegistration.cpp</vt:lpstr>
      <vt:lpstr>Component Exercise 1 — Task 3 Solution ComponentPluginRegistration.cpp</vt:lpstr>
      <vt:lpstr>Component Exercise 1 – Review 2 CyberSensorEffect.hpp / CyberSensorEffect.cpp</vt:lpstr>
      <vt:lpstr>Component Exercise 1 – Review 3 CyberSensorEffect.cpp</vt:lpstr>
      <vt:lpstr>Extensions</vt:lpstr>
      <vt:lpstr>Scenario Extensions</vt:lpstr>
      <vt:lpstr>Scenario Extensions</vt:lpstr>
      <vt:lpstr>Component Exercise 1 – Review 4 ComponentTypesRegistration.hpp</vt:lpstr>
      <vt:lpstr>Component Exercise 1 – Review 5 ShieldTypes.hpp</vt:lpstr>
      <vt:lpstr>Component Exercise 1 – Review 6 LatinumTypes.hpp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AFSIM Plugins &amp; Extensions AFSIM mission startup sequence</vt:lpstr>
      <vt:lpstr>Exercise 2</vt:lpstr>
      <vt:lpstr>Component Roles</vt:lpstr>
      <vt:lpstr>Component Exercise 2 — Review 1</vt:lpstr>
      <vt:lpstr>Component Exercise 2 — Review 2</vt:lpstr>
      <vt:lpstr>Component Exercise 2 — Review 3</vt:lpstr>
      <vt:lpstr>Types and Components</vt:lpstr>
      <vt:lpstr>Types and Components</vt:lpstr>
      <vt:lpstr>Component Exercise 2 — Task 1</vt:lpstr>
      <vt:lpstr>Component Exercise 2 — Task 1 Solution</vt:lpstr>
      <vt:lpstr>Component Exercise 2 — Review 4</vt:lpstr>
      <vt:lpstr>Component Exercise 2 — Review 5</vt:lpstr>
      <vt:lpstr>QueryInterface method</vt:lpstr>
      <vt:lpstr>Component Exercise 2 — Review 6</vt:lpstr>
      <vt:lpstr>Component Exercise 2 — Review 6</vt:lpstr>
      <vt:lpstr>Component Exercise 2 — Review 7</vt:lpstr>
      <vt:lpstr>Component Exercise 2 — Review 8 CyberSensorEffect.cpp</vt:lpstr>
      <vt:lpstr>Component Exercise 2 — Task 2 CyberSensorEffect.cpp</vt:lpstr>
      <vt:lpstr>Component Exercise 2 — Task 2 Solution CyberSensorEffect.cpp</vt:lpstr>
      <vt:lpstr>QueryInterface Usage</vt:lpstr>
      <vt:lpstr>Component Exercise 2 — Task 3 CyberSensorEffect.cpp</vt:lpstr>
      <vt:lpstr>Component Exercise 2 — Task 3 Solution CyberSensorEffect.cpp</vt:lpstr>
      <vt:lpstr>Component Exercise 2 — Review 9 CyberSensorEffect.cpp</vt:lpstr>
      <vt:lpstr>Scenario file</vt:lpstr>
      <vt:lpstr>Component Exercise 2 — Review 10 LatinumComponent.hpp and LatinumComponent.cpp</vt:lpstr>
      <vt:lpstr>Component Exercise 2 — Task 4 LatinumComponent.cpp</vt:lpstr>
      <vt:lpstr>Component Exercise 2 — Task 4 Solution LatinumComponent.cpp</vt:lpstr>
      <vt:lpstr>Component Exercise 2 — Task 5 LatinumComponent.cpp</vt:lpstr>
      <vt:lpstr>Component Exercise 2 — Task 5 Solution LatinumComponent.cpp</vt:lpstr>
      <vt:lpstr>QueryInterface Usage</vt:lpstr>
      <vt:lpstr>Component Exercise 2 — Review 11 LatinumComponent.cpp</vt:lpstr>
      <vt:lpstr>Creating the LatinumComponent using FindOrCreate</vt:lpstr>
      <vt:lpstr>Scenario file</vt:lpstr>
      <vt:lpstr>When script interface invokes the Latinum script method</vt:lpstr>
      <vt:lpstr>Component Exercise 2 — Review 12 ShieldComponent.hpp</vt:lpstr>
      <vt:lpstr>Component Exercise 2 — Review 13 ShieldComponent.cpp</vt:lpstr>
      <vt:lpstr>Component Exercise 2 — Task 6 ShieldComponent.cpp</vt:lpstr>
      <vt:lpstr>Component Exercise 2 — Task 6 Solution ShieldComponent.cpp</vt:lpstr>
      <vt:lpstr>Component Exercise 2 — Task 7 ShieldComponent.cpp</vt:lpstr>
      <vt:lpstr>Component Exercise 2 — Task 7 Solution ShieldComponent.cpp</vt:lpstr>
      <vt:lpstr>QueryInterface Usage</vt:lpstr>
      <vt:lpstr>Scenario file</vt:lpstr>
      <vt:lpstr>When script interface invokes the Shields script method</vt:lpstr>
      <vt:lpstr>Exercise 3</vt:lpstr>
      <vt:lpstr>Component Exercise 3 — Review 1</vt:lpstr>
      <vt:lpstr>Component Exercise 3 — Review 1 CyberSensorEffect.cpp</vt:lpstr>
      <vt:lpstr>Component Exercise 3 — Task 1 CyberSensorEffect.cpp</vt:lpstr>
      <vt:lpstr>Component Exercise 3 — Task 1 Solution CyberSensorEffect.cpp</vt:lpstr>
      <vt:lpstr>Component Exercise 3 — Task 2 CyberSensorEffect.cpp</vt:lpstr>
      <vt:lpstr>Component Exercise 3 — Task 2 Solution CyberSensorEffect.cpp</vt:lpstr>
      <vt:lpstr>Component Exercise 3 — Review 2 LatinumComponent.cpp</vt:lpstr>
      <vt:lpstr>Component Exercise 3 — Review 2 LatinumComponent.cpp</vt:lpstr>
      <vt:lpstr>Component Exercise 3 — Review 3 ShieldTypes.cpp</vt:lpstr>
      <vt:lpstr>Component Exercise 3 — Review 4 ShieldComponent.cpp</vt:lpstr>
      <vt:lpstr>Exercise 4</vt:lpstr>
      <vt:lpstr>Component Exercise 4 — Review 1 ShieldComponent.hpp</vt:lpstr>
      <vt:lpstr>Component Exercise 4 — Review 2 ShieldComponent.cpp</vt:lpstr>
      <vt:lpstr>Component Exercise 4 — Review 3 ShieldComponent.cpp</vt:lpstr>
      <vt:lpstr>Component Exercise 4 — Review 4 ShieldComponent.cpp</vt:lpstr>
      <vt:lpstr>Component Exercise 4 — Review 5 LatinumComponent.hpp</vt:lpstr>
      <vt:lpstr>Component Exercise 4 — Task 1 LatinumComponent.hpp</vt:lpstr>
      <vt:lpstr>Component Exercise 4 — Task 1 Solution LatinumComponent.hpp</vt:lpstr>
      <vt:lpstr>Component Exercise 4 — Review 6 LatinumComponent.cpp</vt:lpstr>
      <vt:lpstr>Sensor Exercise 4 — Task 2</vt:lpstr>
      <vt:lpstr>Component Exercise 4 — Task 2 Solution LatinumComponent.cpp</vt:lpstr>
      <vt:lpstr>Component Exercise 4 — Task 3 LatinumComponent.cpp</vt:lpstr>
      <vt:lpstr>Component Exercise 4 — Task 3 Solution LatinumComponent.cpp</vt:lpstr>
      <vt:lpstr>Component Exercise 4 — Review 7 LatinumComponent.cpp</vt:lpstr>
      <vt:lpstr>Component Exercise 4 — Task 4 LatinumComponent.cpp</vt:lpstr>
      <vt:lpstr>Component Exercise 4 — Task 4 Solution LatinumComponent.cpp</vt:lpstr>
      <vt:lpstr>Component Exercise 4 — Review 8 LatinumComponent.cpp</vt:lpstr>
      <vt:lpstr>Testing (1/2)</vt:lpstr>
      <vt:lpstr>Testing (2/2)</vt:lpstr>
      <vt:lpstr>Results</vt:lpstr>
      <vt:lpstr>Summary:  What did all of the code do?</vt:lpstr>
      <vt:lpstr>Summary:  What did all of the code do?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Components Presentation</dc:title>
  <dc:creator>Miller, Lawrence</dc:creator>
  <cp:lastModifiedBy>Miller, Lawrence</cp:lastModifiedBy>
  <cp:revision>1483</cp:revision>
  <dcterms:created xsi:type="dcterms:W3CDTF">2012-03-21T14:48:14Z</dcterms:created>
  <dcterms:modified xsi:type="dcterms:W3CDTF">2022-01-05T16:44:20Z</dcterms:modified>
</cp:coreProperties>
</file>