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7" r:id="rId3"/>
    <p:sldId id="258" r:id="rId4"/>
    <p:sldId id="259" r:id="rId5"/>
    <p:sldId id="260" r:id="rId6"/>
    <p:sldId id="308" r:id="rId7"/>
    <p:sldId id="261" r:id="rId8"/>
    <p:sldId id="262" r:id="rId9"/>
    <p:sldId id="263" r:id="rId10"/>
    <p:sldId id="291" r:id="rId11"/>
    <p:sldId id="264" r:id="rId12"/>
    <p:sldId id="265" r:id="rId13"/>
    <p:sldId id="268" r:id="rId14"/>
    <p:sldId id="290" r:id="rId15"/>
    <p:sldId id="288" r:id="rId16"/>
    <p:sldId id="369" r:id="rId17"/>
    <p:sldId id="304" r:id="rId18"/>
    <p:sldId id="267" r:id="rId19"/>
    <p:sldId id="454" r:id="rId20"/>
    <p:sldId id="381" r:id="rId21"/>
    <p:sldId id="370" r:id="rId22"/>
    <p:sldId id="371" r:id="rId23"/>
    <p:sldId id="373" r:id="rId24"/>
    <p:sldId id="406" r:id="rId25"/>
    <p:sldId id="407" r:id="rId26"/>
    <p:sldId id="404" r:id="rId27"/>
    <p:sldId id="405" r:id="rId28"/>
    <p:sldId id="433" r:id="rId29"/>
    <p:sldId id="434" r:id="rId30"/>
    <p:sldId id="374" r:id="rId31"/>
    <p:sldId id="375" r:id="rId32"/>
    <p:sldId id="376" r:id="rId33"/>
    <p:sldId id="313" r:id="rId34"/>
    <p:sldId id="314" r:id="rId35"/>
    <p:sldId id="411" r:id="rId36"/>
    <p:sldId id="412" r:id="rId37"/>
    <p:sldId id="413" r:id="rId38"/>
    <p:sldId id="435" r:id="rId39"/>
    <p:sldId id="436" r:id="rId40"/>
    <p:sldId id="437" r:id="rId41"/>
    <p:sldId id="438" r:id="rId42"/>
    <p:sldId id="439" r:id="rId43"/>
    <p:sldId id="440" r:id="rId44"/>
    <p:sldId id="441" r:id="rId45"/>
    <p:sldId id="442" r:id="rId46"/>
    <p:sldId id="443" r:id="rId47"/>
    <p:sldId id="444" r:id="rId48"/>
    <p:sldId id="445" r:id="rId49"/>
    <p:sldId id="446" r:id="rId50"/>
    <p:sldId id="447" r:id="rId51"/>
    <p:sldId id="448" r:id="rId52"/>
    <p:sldId id="449" r:id="rId53"/>
    <p:sldId id="450" r:id="rId54"/>
    <p:sldId id="451" r:id="rId55"/>
    <p:sldId id="452" r:id="rId56"/>
    <p:sldId id="419" r:id="rId57"/>
    <p:sldId id="420" r:id="rId58"/>
    <p:sldId id="424" r:id="rId59"/>
    <p:sldId id="425" r:id="rId60"/>
    <p:sldId id="426" r:id="rId61"/>
    <p:sldId id="427" r:id="rId62"/>
    <p:sldId id="431" r:id="rId63"/>
    <p:sldId id="432" r:id="rId64"/>
    <p:sldId id="421" r:id="rId65"/>
    <p:sldId id="422" r:id="rId66"/>
    <p:sldId id="423" r:id="rId67"/>
    <p:sldId id="429" r:id="rId68"/>
    <p:sldId id="430" r:id="rId69"/>
    <p:sldId id="274" r:id="rId70"/>
    <p:sldId id="302" r:id="rId71"/>
    <p:sldId id="275" r:id="rId72"/>
    <p:sldId id="455" r:id="rId73"/>
    <p:sldId id="279" r:id="rId74"/>
    <p:sldId id="327" r:id="rId75"/>
    <p:sldId id="278" r:id="rId76"/>
    <p:sldId id="289" r:id="rId77"/>
    <p:sldId id="281" r:id="rId7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00FF"/>
    <a:srgbClr val="FFF0F0"/>
    <a:srgbClr val="008000"/>
    <a:srgbClr val="663300"/>
    <a:srgbClr val="880000"/>
    <a:srgbClr val="643C14"/>
    <a:srgbClr val="000080"/>
    <a:srgbClr val="CC0099"/>
    <a:srgbClr val="A3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1" autoAdjust="0"/>
    <p:restoredTop sz="83955" autoAdjust="0"/>
  </p:normalViewPr>
  <p:slideViewPr>
    <p:cSldViewPr>
      <p:cViewPr varScale="1">
        <p:scale>
          <a:sx n="134" d="100"/>
          <a:sy n="134" d="100"/>
        </p:scale>
        <p:origin x="2676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3546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83" y="0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3FDFFFD8-DC09-4547-9D7D-40674485815A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27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83" y="8830627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AB42991A-AE45-4A57-ACE3-48C693850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8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3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Plugin</a:t>
            </a:r>
            <a:r>
              <a:rPr lang="en-US" dirty="0"/>
              <a:t> Option:</a:t>
            </a:r>
          </a:p>
          <a:p>
            <a:endParaRPr lang="en-US" dirty="0"/>
          </a:p>
          <a:p>
            <a:r>
              <a:rPr lang="en-US" dirty="0"/>
              <a:t>These are the steps AFSIM uses to load a </a:t>
            </a:r>
            <a:r>
              <a:rPr lang="en-US" dirty="0" err="1"/>
              <a:t>plugin</a:t>
            </a:r>
            <a:r>
              <a:rPr lang="en-US" dirty="0"/>
              <a:t> (make interaction diagram </a:t>
            </a:r>
            <a:r>
              <a:rPr lang="en-US" dirty="0" err="1"/>
              <a:t>todo</a:t>
            </a:r>
            <a:r>
              <a:rPr lang="en-US" dirty="0"/>
              <a:t>):</a:t>
            </a:r>
          </a:p>
          <a:p>
            <a:pPr marL="228943" indent="-228943">
              <a:buFont typeface="+mj-lt"/>
              <a:buAutoNum type="arabicPeriod"/>
            </a:pPr>
            <a:r>
              <a:rPr lang="en-US" dirty="0" err="1"/>
              <a:t>WsfPluginManager</a:t>
            </a:r>
            <a:r>
              <a:rPr lang="en-US" dirty="0"/>
              <a:t>::</a:t>
            </a:r>
            <a:r>
              <a:rPr lang="en-US" dirty="0" err="1"/>
              <a:t>LoadPlugins</a:t>
            </a:r>
            <a:r>
              <a:rPr lang="en-US" dirty="0"/>
              <a:t> calls </a:t>
            </a:r>
            <a:r>
              <a:rPr lang="en-US" dirty="0" err="1"/>
              <a:t>RegisterPluginType</a:t>
            </a:r>
            <a:r>
              <a:rPr lang="en-US" dirty="0"/>
              <a:t>; This is where the types are specified that </a:t>
            </a:r>
            <a:r>
              <a:rPr lang="en-US" dirty="0" err="1"/>
              <a:t>afsim</a:t>
            </a:r>
            <a:r>
              <a:rPr lang="en-US" dirty="0"/>
              <a:t> can handle.</a:t>
            </a:r>
          </a:p>
          <a:p>
            <a:pPr marL="228943" indent="-228943">
              <a:buFont typeface="+mj-lt"/>
              <a:buAutoNum type="arabicPeriod"/>
            </a:pPr>
            <a:r>
              <a:rPr lang="en-US" dirty="0" err="1"/>
              <a:t>RegisterPluginType</a:t>
            </a:r>
            <a:r>
              <a:rPr lang="en-US" dirty="0"/>
              <a:t> calls </a:t>
            </a:r>
            <a:r>
              <a:rPr lang="en-US" dirty="0" err="1"/>
              <a:t>CreateObject</a:t>
            </a:r>
            <a:endParaRPr lang="en-US" dirty="0"/>
          </a:p>
          <a:p>
            <a:pPr marL="228943" indent="-228943">
              <a:buFont typeface="+mj-lt"/>
              <a:buAutoNum type="arabicPeriod"/>
            </a:pPr>
            <a:r>
              <a:rPr lang="en-US" dirty="0" err="1"/>
              <a:t>CreateObject</a:t>
            </a:r>
            <a:r>
              <a:rPr lang="en-US" dirty="0"/>
              <a:t> calls </a:t>
            </a:r>
            <a:r>
              <a:rPr lang="en-US" dirty="0" err="1"/>
              <a:t>aRegistration.CreateObject</a:t>
            </a:r>
            <a:r>
              <a:rPr lang="en-US" dirty="0"/>
              <a:t>(…)</a:t>
            </a:r>
          </a:p>
          <a:p>
            <a:pPr marL="228943" indent="-228943">
              <a:buFont typeface="+mj-lt"/>
              <a:buAutoNum type="arabicPeriod"/>
            </a:pPr>
            <a:r>
              <a:rPr lang="en-US" dirty="0" err="1"/>
              <a:t>aRegistration.CreateObject</a:t>
            </a:r>
            <a:r>
              <a:rPr lang="en-US" dirty="0"/>
              <a:t> invokes the passed function pointer to the </a:t>
            </a:r>
            <a:r>
              <a:rPr lang="en-US" dirty="0" err="1"/>
              <a:t>plugin’s</a:t>
            </a:r>
            <a:r>
              <a:rPr lang="en-US" dirty="0"/>
              <a:t> Create method.</a:t>
            </a:r>
          </a:p>
          <a:p>
            <a:pPr marL="228943" indent="-228943">
              <a:buFont typeface="+mj-lt"/>
              <a:buAutoNum type="arabicPeriod"/>
            </a:pPr>
            <a:r>
              <a:rPr lang="en-US" dirty="0"/>
              <a:t>Plugin’s create method calls plugin object’s constructor.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observer</a:t>
            </a:r>
            <a:r>
              <a:rPr lang="en-US" baseline="0" dirty="0"/>
              <a:t> will not compile as it is. There are missing pieces that we need to fill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0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66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9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point, we should be able to build</a:t>
            </a:r>
            <a:r>
              <a:rPr lang="en-US" baseline="0" dirty="0"/>
              <a:t> with no errors. Again, make sure you are building on Release.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9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constructor for the </a:t>
            </a:r>
            <a:r>
              <a:rPr lang="en-US" dirty="0" err="1"/>
              <a:t>WsfDefaultApplicationExtension</a:t>
            </a:r>
            <a:r>
              <a:rPr lang="en-US" dirty="0"/>
              <a:t> is executed, it performs</a:t>
            </a:r>
            <a:r>
              <a:rPr lang="en-US" baseline="0" dirty="0"/>
              <a:t> the scenario extension registration.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85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473" indent="0">
              <a:buNone/>
            </a:pPr>
            <a:r>
              <a:rPr lang="en-US" b="0" dirty="0"/>
              <a:t>AFSIM mission startup sequence </a:t>
            </a:r>
            <a:r>
              <a:rPr lang="en-US" sz="1900" b="0" dirty="0"/>
              <a:t>(warlock is similar but more complicated)</a:t>
            </a:r>
            <a:r>
              <a:rPr lang="en-US" b="0" dirty="0"/>
              <a:t>:</a:t>
            </a:r>
          </a:p>
          <a:p>
            <a:pPr marL="514350" indent="-288925">
              <a:buFont typeface="+mj-lt"/>
              <a:buAutoNum type="arabicPeriod"/>
            </a:pPr>
            <a:r>
              <a:rPr lang="en-US" b="0" dirty="0"/>
              <a:t>Create a </a:t>
            </a:r>
            <a:r>
              <a:rPr lang="en-US" b="0" dirty="0" err="1"/>
              <a:t>WsfStandardApplication</a:t>
            </a:r>
            <a:r>
              <a:rPr lang="en-US" b="0" dirty="0"/>
              <a:t> named </a:t>
            </a:r>
            <a:r>
              <a:rPr lang="en-US" dirty="0">
                <a:solidFill>
                  <a:srgbClr val="0000CC"/>
                </a:solidFill>
              </a:rPr>
              <a:t>app</a:t>
            </a:r>
          </a:p>
          <a:p>
            <a:pPr marL="744538" lvl="1" indent="-230188">
              <a:buFont typeface="Arial" panose="020B0604020202020204" pitchFamily="34" charset="0"/>
              <a:buChar char="•"/>
              <a:tabLst>
                <a:tab pos="801688" algn="l"/>
              </a:tabLst>
            </a:pPr>
            <a:r>
              <a:rPr lang="en-US" b="0" dirty="0"/>
              <a:t>Executes </a:t>
            </a:r>
            <a:r>
              <a:rPr lang="en-US" dirty="0" err="1"/>
              <a:t>WsfStandardApplication</a:t>
            </a:r>
            <a:r>
              <a:rPr lang="en-US" b="0" dirty="0"/>
              <a:t>::</a:t>
            </a:r>
            <a:r>
              <a:rPr lang="en-US" dirty="0" err="1"/>
              <a:t>WsfStandardApplication</a:t>
            </a:r>
            <a:r>
              <a:rPr lang="en-US" b="0" dirty="0"/>
              <a:t> constructor</a:t>
            </a:r>
          </a:p>
          <a:p>
            <a:pPr marL="1027113" lvl="2" indent="-225425">
              <a:buFont typeface="Arial" panose="020B0604020202020204" pitchFamily="34" charset="0"/>
              <a:buChar char="•"/>
            </a:pPr>
            <a:r>
              <a:rPr lang="en-US" b="0" dirty="0"/>
              <a:t>Utilizes the plugin manager to find and load all plugins</a:t>
            </a:r>
          </a:p>
          <a:p>
            <a:pPr marL="1370012" lvl="3" indent="-285750">
              <a:buFont typeface="Arial" panose="020B0604020202020204" pitchFamily="34" charset="0"/>
              <a:buChar char="•"/>
            </a:pPr>
            <a:r>
              <a:rPr lang="en-US" sz="1600" b="0" dirty="0"/>
              <a:t>Including those in the training folders (because of the </a:t>
            </a:r>
            <a:r>
              <a:rPr lang="en-US" sz="1600" b="0" dirty="0" err="1"/>
              <a:t>cmake</a:t>
            </a:r>
            <a:r>
              <a:rPr lang="en-US" sz="1600" b="0" dirty="0"/>
              <a:t> </a:t>
            </a:r>
            <a:r>
              <a:rPr lang="en-US" sz="1600" b="0" dirty="0" err="1"/>
              <a:t>otption</a:t>
            </a:r>
            <a:r>
              <a:rPr lang="en-US" sz="1600" b="0" dirty="0"/>
              <a:t> WSF_ADD_EXTENSION_PATH established when you ran the run_cmake.bat (run_cmake_lnx.sh) script</a:t>
            </a:r>
          </a:p>
          <a:p>
            <a:pPr marL="1370012" lvl="3" indent="-285750">
              <a:buFont typeface="Arial" panose="020B0604020202020204" pitchFamily="34" charset="0"/>
              <a:buChar char="•"/>
            </a:pPr>
            <a:r>
              <a:rPr lang="en-US" sz="1600" b="0" dirty="0"/>
              <a:t>For each plugin, executes </a:t>
            </a:r>
            <a:r>
              <a:rPr lang="en-US" sz="1600" dirty="0" err="1"/>
              <a:t>WsfPluginSetup</a:t>
            </a:r>
            <a:r>
              <a:rPr lang="en-US" sz="1600" dirty="0"/>
              <a:t> </a:t>
            </a:r>
            <a:r>
              <a:rPr lang="en-US" sz="1600" b="0" dirty="0"/>
              <a:t>(note: this causes our observer exercise plugin’s </a:t>
            </a:r>
            <a:r>
              <a:rPr lang="en-US" sz="1600" dirty="0" err="1"/>
              <a:t>WsfPluginSetup</a:t>
            </a:r>
            <a:r>
              <a:rPr lang="en-US" sz="1600" b="0" dirty="0"/>
              <a:t> function to execute)</a:t>
            </a:r>
          </a:p>
          <a:p>
            <a:pPr marL="1541463" lvl="4" indent="-169863"/>
            <a:r>
              <a:rPr lang="en-US" sz="1400" b="0" dirty="0"/>
              <a:t>This causes our observer exercise’s Default Application Extension (really a </a:t>
            </a:r>
            <a:r>
              <a:rPr lang="en-US" sz="1400" dirty="0" err="1"/>
              <a:t>WsfScenarioExtension</a:t>
            </a:r>
            <a:r>
              <a:rPr lang="en-US" sz="1400" b="0" dirty="0"/>
              <a:t> to be registered with </a:t>
            </a:r>
            <a:r>
              <a:rPr lang="en-US" sz="1400" dirty="0">
                <a:solidFill>
                  <a:srgbClr val="0000CC"/>
                </a:solidFill>
              </a:rPr>
              <a:t>app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7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473" indent="0">
              <a:buNone/>
            </a:pPr>
            <a:r>
              <a:rPr lang="en-US" b="0" dirty="0"/>
              <a:t>AFSIM mission startup sequence </a:t>
            </a:r>
            <a:r>
              <a:rPr lang="en-US" sz="1100" b="0" dirty="0"/>
              <a:t>(warlock is similar but more complicated)</a:t>
            </a:r>
            <a:r>
              <a:rPr lang="en-US" b="0" dirty="0"/>
              <a:t>:</a:t>
            </a:r>
          </a:p>
          <a:p>
            <a:pPr marL="517525" indent="-292100">
              <a:buFont typeface="+mj-lt"/>
              <a:buAutoNum type="arabicPeriod" startAt="2"/>
            </a:pPr>
            <a:r>
              <a:rPr lang="en-US" b="0" dirty="0"/>
              <a:t>Registers all of the necessary predefined extensions with </a:t>
            </a:r>
            <a:r>
              <a:rPr lang="en-US" b="0" dirty="0">
                <a:solidFill>
                  <a:srgbClr val="0000CC"/>
                </a:solidFill>
              </a:rPr>
              <a:t>app</a:t>
            </a:r>
            <a:endParaRPr lang="en-US" dirty="0">
              <a:solidFill>
                <a:srgbClr val="0000CC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52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473" indent="0">
              <a:buNone/>
            </a:pPr>
            <a:r>
              <a:rPr lang="en-US" b="0" dirty="0"/>
              <a:t>AFSIM mission startup sequence </a:t>
            </a:r>
            <a:r>
              <a:rPr lang="en-US" sz="1900" b="0" dirty="0"/>
              <a:t>(warlock is similar but more complicated)</a:t>
            </a:r>
            <a:r>
              <a:rPr lang="en-US" b="0" dirty="0"/>
              <a:t>:</a:t>
            </a:r>
          </a:p>
          <a:p>
            <a:pPr marL="517525" indent="-292100">
              <a:buFont typeface="+mj-lt"/>
              <a:buAutoNum type="arabicPeriod" startAt="3"/>
            </a:pPr>
            <a:r>
              <a:rPr lang="en-US" b="0" dirty="0"/>
              <a:t>Creates the scenario</a:t>
            </a:r>
          </a:p>
          <a:p>
            <a:pPr marL="741363" lvl="1" indent="-223838"/>
            <a:r>
              <a:rPr lang="en-US" b="0" dirty="0"/>
              <a:t>Invokes the </a:t>
            </a:r>
            <a:r>
              <a:rPr lang="en-US" b="0" dirty="0" err="1"/>
              <a:t>WsfScenario</a:t>
            </a:r>
            <a:r>
              <a:rPr lang="en-US" b="0" dirty="0"/>
              <a:t> constructor with </a:t>
            </a:r>
            <a:r>
              <a:rPr lang="en-US" dirty="0">
                <a:solidFill>
                  <a:srgbClr val="0000CC"/>
                </a:solidFill>
              </a:rPr>
              <a:t>app</a:t>
            </a:r>
            <a:r>
              <a:rPr lang="en-US" b="0" dirty="0"/>
              <a:t>:   </a:t>
            </a:r>
            <a:r>
              <a:rPr lang="en-US" sz="19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WsfScenario</a:t>
            </a:r>
            <a:r>
              <a:rPr lang="en-US" sz="1900" b="0" dirty="0">
                <a:solidFill>
                  <a:srgbClr val="7030A0"/>
                </a:solidFill>
                <a:latin typeface="Consolas" panose="020B0609020204030204" pitchFamily="49" charset="0"/>
              </a:rPr>
              <a:t> scenario(app);</a:t>
            </a:r>
            <a:endParaRPr lang="en-US" b="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1031875" lvl="2" indent="-228600"/>
            <a:r>
              <a:rPr lang="en-US" b="0" dirty="0"/>
              <a:t>This constructor invokes the </a:t>
            </a:r>
            <a:r>
              <a:rPr lang="en-US" dirty="0" err="1"/>
              <a:t>WsfApplication</a:t>
            </a:r>
            <a:r>
              <a:rPr lang="en-US" b="0" dirty="0"/>
              <a:t>::</a:t>
            </a:r>
            <a:r>
              <a:rPr lang="en-US" dirty="0" err="1"/>
              <a:t>ScenarioCreated</a:t>
            </a:r>
            <a:r>
              <a:rPr lang="en-US" b="0" dirty="0"/>
              <a:t> method </a:t>
            </a:r>
          </a:p>
          <a:p>
            <a:pPr marL="1031875" lvl="2" indent="-228600"/>
            <a:r>
              <a:rPr lang="en-US" b="0" dirty="0"/>
              <a:t>This, in turn, invokes </a:t>
            </a:r>
            <a:r>
              <a:rPr lang="en-US" b="0" dirty="0" err="1"/>
              <a:t>ScenarioCreated</a:t>
            </a:r>
            <a:r>
              <a:rPr lang="en-US" b="0" dirty="0"/>
              <a:t> for all registered application extensions (including our default application extension)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41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an</a:t>
            </a:r>
            <a:r>
              <a:rPr lang="en-US" baseline="0" dirty="0"/>
              <a:t> alternative way to do simple observers.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is not the model we will be following.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473" indent="0">
              <a:buNone/>
            </a:pPr>
            <a:r>
              <a:rPr lang="en-US" b="0" dirty="0"/>
              <a:t>AFSIM mission startup sequence </a:t>
            </a:r>
            <a:r>
              <a:rPr lang="en-US" sz="1900" b="0" dirty="0"/>
              <a:t>(warlock is similar but more complicated)</a:t>
            </a:r>
            <a:r>
              <a:rPr lang="en-US" b="0" dirty="0"/>
              <a:t>:</a:t>
            </a:r>
          </a:p>
          <a:p>
            <a:pPr marL="511175" indent="-285750">
              <a:buFont typeface="+mj-lt"/>
              <a:buAutoNum type="arabicPeriod" startAt="4"/>
            </a:pPr>
            <a:r>
              <a:rPr lang="en-US" b="0" dirty="0"/>
              <a:t>Invokes </a:t>
            </a:r>
            <a:r>
              <a:rPr lang="en-US" b="0" dirty="0" err="1"/>
              <a:t>WsfStandardApplication</a:t>
            </a:r>
            <a:r>
              <a:rPr lang="en-US" b="0" dirty="0"/>
              <a:t>::</a:t>
            </a:r>
            <a:r>
              <a:rPr lang="en-US" b="0" dirty="0" err="1"/>
              <a:t>ProcessInputFiles</a:t>
            </a:r>
            <a:r>
              <a:rPr lang="en-US" b="0" dirty="0"/>
              <a:t>()</a:t>
            </a:r>
          </a:p>
          <a:p>
            <a:pPr marL="517525" lvl="1" indent="0">
              <a:buNone/>
              <a:tabLst>
                <a:tab pos="688975" algn="l"/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Invokes </a:t>
            </a:r>
            <a:r>
              <a:rPr lang="en-US" b="0" dirty="0" err="1"/>
              <a:t>WsfScenario</a:t>
            </a:r>
            <a:r>
              <a:rPr lang="en-US" b="0" dirty="0"/>
              <a:t>::</a:t>
            </a:r>
            <a:r>
              <a:rPr lang="en-US" b="0" dirty="0" err="1"/>
              <a:t>LoadFromFile</a:t>
            </a:r>
            <a:r>
              <a:rPr lang="en-US" b="0" dirty="0"/>
              <a:t>()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Invokes </a:t>
            </a:r>
            <a:r>
              <a:rPr lang="en-US" b="0" dirty="0" err="1"/>
              <a:t>WsfScenario</a:t>
            </a:r>
            <a:r>
              <a:rPr lang="en-US" b="0" dirty="0"/>
              <a:t>::</a:t>
            </a:r>
            <a:r>
              <a:rPr lang="en-US" b="0" dirty="0" err="1"/>
              <a:t>LoadFromStreamP</a:t>
            </a:r>
            <a:r>
              <a:rPr lang="en-US" b="0" dirty="0"/>
              <a:t>()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	</a:t>
            </a:r>
            <a:r>
              <a:rPr lang="en-US" b="0" dirty="0">
                <a:solidFill>
                  <a:srgbClr val="0000CC"/>
                </a:solidFill>
              </a:rPr>
              <a:t>For each command in input</a:t>
            </a:r>
            <a:r>
              <a:rPr lang="en-US" b="0" dirty="0"/>
              <a:t>, 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		Invokes </a:t>
            </a:r>
            <a:r>
              <a:rPr lang="en-US" b="0" dirty="0" err="1"/>
              <a:t>WsfScenario</a:t>
            </a:r>
            <a:r>
              <a:rPr lang="en-US" b="0" dirty="0"/>
              <a:t>::</a:t>
            </a:r>
            <a:r>
              <a:rPr lang="en-US" b="0" dirty="0" err="1"/>
              <a:t>ProcessExtensionInput</a:t>
            </a:r>
            <a:r>
              <a:rPr lang="en-US" b="0" dirty="0"/>
              <a:t>()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			</a:t>
            </a:r>
            <a:r>
              <a:rPr lang="en-US" b="0" dirty="0">
                <a:solidFill>
                  <a:srgbClr val="0000CC"/>
                </a:solidFill>
              </a:rPr>
              <a:t>For each registered extension</a:t>
            </a:r>
            <a:r>
              <a:rPr lang="en-US" b="0" dirty="0"/>
              <a:t>, 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				Invokes </a:t>
            </a:r>
            <a:r>
              <a:rPr lang="en-US" b="0" dirty="0" err="1"/>
              <a:t>RegisterUDP_Observer</a:t>
            </a:r>
            <a:r>
              <a:rPr lang="en-US" b="0" dirty="0"/>
              <a:t>::</a:t>
            </a:r>
            <a:r>
              <a:rPr lang="en-US" b="0" dirty="0" err="1"/>
              <a:t>ProcessInput</a:t>
            </a:r>
            <a:r>
              <a:rPr lang="en-US" b="0" dirty="0"/>
              <a:t>()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					Invokes the </a:t>
            </a:r>
            <a:r>
              <a:rPr lang="en-US" b="0" dirty="0" err="1"/>
              <a:t>UDP_Observer</a:t>
            </a:r>
            <a:r>
              <a:rPr lang="en-US" b="0" dirty="0"/>
              <a:t>::</a:t>
            </a:r>
            <a:r>
              <a:rPr lang="en-US" b="0" dirty="0" err="1"/>
              <a:t>ProcessInput</a:t>
            </a:r>
            <a:r>
              <a:rPr lang="en-US" b="0" dirty="0"/>
              <a:t>()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Note:  the chain of </a:t>
            </a:r>
            <a:r>
              <a:rPr lang="en-US" b="1" dirty="0" err="1"/>
              <a:t>ProcessInput</a:t>
            </a:r>
            <a:r>
              <a:rPr lang="en-US" b="1" dirty="0"/>
              <a:t> calls is halted as soon as one of them returns true, indicating</a:t>
            </a:r>
            <a:r>
              <a:rPr lang="en-US" b="1" baseline="0" dirty="0"/>
              <a:t> that the command has been “handled” by that </a:t>
            </a:r>
            <a:r>
              <a:rPr lang="en-US" b="1" baseline="0" dirty="0" err="1"/>
              <a:t>ProcessInput</a:t>
            </a:r>
            <a:r>
              <a:rPr lang="en-US" b="1" baseline="0" dirty="0"/>
              <a:t> method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16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473" indent="0">
              <a:buNone/>
            </a:pPr>
            <a:r>
              <a:rPr lang="en-US" b="0" dirty="0"/>
              <a:t>AFSIM mission startup sequence </a:t>
            </a:r>
            <a:r>
              <a:rPr lang="en-US" sz="1900" b="0" dirty="0"/>
              <a:t>(warlock is similar but more complicated)</a:t>
            </a:r>
            <a:r>
              <a:rPr lang="en-US" b="0" dirty="0"/>
              <a:t>:</a:t>
            </a:r>
          </a:p>
          <a:p>
            <a:pPr marL="511175" indent="-285750">
              <a:buFont typeface="+mj-lt"/>
              <a:buAutoNum type="arabicPeriod" startAt="4"/>
            </a:pPr>
            <a:r>
              <a:rPr lang="en-US" b="0" dirty="0"/>
              <a:t>Invokes </a:t>
            </a:r>
            <a:r>
              <a:rPr lang="en-US" b="0" dirty="0" err="1"/>
              <a:t>WsfStandardApplication</a:t>
            </a:r>
            <a:r>
              <a:rPr lang="en-US" b="0" dirty="0"/>
              <a:t>::</a:t>
            </a:r>
            <a:r>
              <a:rPr lang="en-US" b="0" dirty="0" err="1"/>
              <a:t>ProcessInputFiles</a:t>
            </a:r>
            <a:r>
              <a:rPr lang="en-US" b="0" dirty="0"/>
              <a:t>()</a:t>
            </a:r>
          </a:p>
          <a:p>
            <a:pPr marL="744538" lvl="1" indent="-22701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And then invokes </a:t>
            </a:r>
            <a:r>
              <a:rPr lang="en-US" b="0" dirty="0" err="1"/>
              <a:t>WsfScenario</a:t>
            </a:r>
            <a:r>
              <a:rPr lang="en-US" b="0" dirty="0"/>
              <a:t>::</a:t>
            </a:r>
            <a:r>
              <a:rPr lang="en-US" b="0" dirty="0" err="1"/>
              <a:t>CompleteLoad</a:t>
            </a:r>
            <a:r>
              <a:rPr lang="en-US" b="0" dirty="0"/>
              <a:t>()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Invokes each extension’s Complete()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Invokes each extension’s Complete2()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54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473" indent="0">
              <a:buNone/>
            </a:pPr>
            <a:r>
              <a:rPr lang="en-US" b="0" dirty="0"/>
              <a:t>AFSIM mission startup sequence </a:t>
            </a:r>
            <a:r>
              <a:rPr lang="en-US" sz="1900" b="0" dirty="0"/>
              <a:t>(warlock is similar but more complicated)</a:t>
            </a:r>
            <a:r>
              <a:rPr lang="en-US" b="0" dirty="0"/>
              <a:t>:</a:t>
            </a:r>
          </a:p>
          <a:p>
            <a:pPr marL="511175" indent="-285750">
              <a:buFont typeface="+mj-lt"/>
              <a:buAutoNum type="arabicPeriod" startAt="5"/>
            </a:pPr>
            <a:r>
              <a:rPr lang="en-US" b="0" dirty="0"/>
              <a:t>Create the Simulation</a:t>
            </a:r>
          </a:p>
          <a:p>
            <a:pPr marL="744538" lvl="1" indent="-22701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Invokes: 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sz="2000" b="0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WsfSimulation</a:t>
            </a:r>
            <a:r>
              <a:rPr lang="en-US" sz="1600" b="0" dirty="0">
                <a:solidFill>
                  <a:srgbClr val="7030A0"/>
                </a:solidFill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simPtr</a:t>
            </a:r>
            <a:r>
              <a:rPr lang="en-US" sz="1600" b="0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CC"/>
                </a:solidFill>
                <a:latin typeface="Consolas" panose="020B0609020204030204" pitchFamily="49" charset="0"/>
              </a:rPr>
              <a:t>app</a:t>
            </a:r>
            <a:r>
              <a:rPr lang="en-US" sz="16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.CreateSimulation</a:t>
            </a:r>
            <a:r>
              <a:rPr lang="en-US" sz="1600" b="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CC"/>
                </a:solidFill>
                <a:latin typeface="Consolas" panose="020B0609020204030204" pitchFamily="49" charset="0"/>
              </a:rPr>
              <a:t>scenario</a:t>
            </a:r>
            <a:r>
              <a:rPr lang="en-US" sz="1600" b="0" dirty="0">
                <a:solidFill>
                  <a:srgbClr val="7030A0"/>
                </a:solidFill>
                <a:latin typeface="Consolas" panose="020B0609020204030204" pitchFamily="49" charset="0"/>
              </a:rPr>
              <a:t>, …);</a:t>
            </a:r>
            <a:endParaRPr lang="en-US" sz="1600" b="0" dirty="0"/>
          </a:p>
          <a:p>
            <a:pPr marL="1030288" lvl="2" indent="-231775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creates a unique pointer to a </a:t>
            </a:r>
            <a:r>
              <a:rPr lang="en-US" b="0" dirty="0" err="1"/>
              <a:t>WsfSimulation</a:t>
            </a:r>
            <a:r>
              <a:rPr lang="en-US" b="0" dirty="0"/>
              <a:t> object</a:t>
            </a:r>
          </a:p>
          <a:p>
            <a:pPr marL="1317625" lvl="3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the </a:t>
            </a:r>
            <a:r>
              <a:rPr lang="en-US" b="0" dirty="0" err="1"/>
              <a:t>WsfSimulation</a:t>
            </a:r>
            <a:r>
              <a:rPr lang="en-US" b="0" dirty="0"/>
              <a:t> object’s constructor (passing in </a:t>
            </a:r>
            <a:r>
              <a:rPr lang="en-US" dirty="0">
                <a:solidFill>
                  <a:srgbClr val="0000CC"/>
                </a:solidFill>
              </a:rPr>
              <a:t>scenario</a:t>
            </a:r>
            <a:r>
              <a:rPr lang="en-US" b="0" dirty="0"/>
              <a:t> as an argument)</a:t>
            </a:r>
          </a:p>
          <a:p>
            <a:pPr marL="1317625" lvl="3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Returns the </a:t>
            </a:r>
            <a:r>
              <a:rPr lang="en-US" b="0" dirty="0" err="1"/>
              <a:t>unique_ptr</a:t>
            </a:r>
            <a:r>
              <a:rPr lang="en-US" b="0" dirty="0"/>
              <a:t> which is then assigned to </a:t>
            </a:r>
            <a:r>
              <a:rPr lang="en-US" b="0" dirty="0" err="1"/>
              <a:t>SimPtr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73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26473" indent="0">
                  <a:buNone/>
                </a:pPr>
                <a:r>
                  <a:rPr lang="en-US" b="0" dirty="0"/>
                  <a:t>AFSIM mission startup sequence </a:t>
                </a:r>
                <a:r>
                  <a:rPr lang="en-US" sz="1900" b="0" dirty="0"/>
                  <a:t>(warlock is similar but more complicated)</a:t>
                </a:r>
                <a:r>
                  <a:rPr lang="en-US" b="0" dirty="0"/>
                  <a:t>:</a:t>
                </a:r>
              </a:p>
              <a:p>
                <a:pPr marL="511175" indent="-285750">
                  <a:buFont typeface="+mj-lt"/>
                  <a:buAutoNum type="arabicPeriod" startAt="6"/>
                </a:pPr>
                <a:r>
                  <a:rPr lang="en-US" b="0" dirty="0"/>
                  <a:t>Initialize the Simulation</a:t>
                </a:r>
              </a:p>
              <a:p>
                <a:pPr marL="744538" lvl="1" indent="-22701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Invokes: </a:t>
                </a:r>
                <a:r>
                  <a:rPr lang="en-US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b="0" dirty="0"/>
              </a:p>
              <a:p>
                <a:pPr marL="1030288" lvl="2" indent="-2317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  <a:r>
                  <a:rPr lang="en-US" b="0" dirty="0"/>
                  <a:t>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 err="1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  <a:p>
                <a:pPr marL="1317625" lvl="3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the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r>
                  <a:rPr lang="en-US" b="0" dirty="0"/>
                  <a:t> </a:t>
                </a:r>
              </a:p>
              <a:p>
                <a:pPr marL="1084262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   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/>
                  <a:t> and </a:t>
                </a:r>
                <a:r>
                  <a:rPr lang="en-US" b="0" dirty="0">
                    <a:solidFill>
                      <a:srgbClr val="7030A0"/>
                    </a:solidFill>
                  </a:rPr>
                  <a:t>*this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</a:t>
                </a:r>
                <a:r>
                  <a:rPr lang="en-US" b="0" dirty="0"/>
                  <a:t>)</a:t>
                </a:r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/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  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</a:rPr>
                  <a:t>()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/>
                  <a:t>and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</a:t>
                </a:r>
                <a:endParaRPr lang="en-US" b="0" dirty="0"/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extension,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    </a:t>
                </a:r>
                <a:r>
                  <a:rPr lang="en-US" b="0" dirty="0"/>
                  <a:t>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9900"/>
                    </a:solidFill>
                  </a:rPr>
                  <a:t>*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</a:t>
                </a:r>
                <a:endParaRPr lang="en-US" b="0" dirty="0"/>
              </a:p>
              <a:p>
                <a:pPr marL="1882775" lvl="5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Invokes 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b="0" dirty="0"/>
                  <a:t> 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()</a:t>
                </a:r>
                <a:endParaRPr lang="en-US" sz="1600" b="0" dirty="0"/>
              </a:p>
              <a:p>
                <a:pPr marL="2116138" lvl="6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Invokes </a:t>
                </a:r>
                <a:r>
                  <a:rPr lang="en-US" sz="1600" b="0" dirty="0" err="1"/>
                  <a:t>aSimulation.RegisterExtension</a:t>
                </a:r>
                <a:r>
                  <a:rPr lang="en-US" sz="1600" b="0" dirty="0"/>
                  <a:t>(</a:t>
                </a:r>
                <a:r>
                  <a:rPr lang="en-US" sz="1600" b="0" dirty="0" err="1"/>
                  <a:t>ut</a:t>
                </a:r>
                <a:r>
                  <a:rPr lang="en-US" sz="1600" b="0" dirty="0"/>
                  <a:t>::</a:t>
                </a:r>
                <a:r>
                  <a:rPr lang="en-US" sz="1600" b="0" dirty="0" err="1"/>
                  <a:t>make_unqiue</a:t>
                </a:r>
                <a:r>
                  <a:rPr lang="en-US" sz="1600" b="0" dirty="0"/>
                  <a:t>&lt;</a:t>
                </a:r>
                <a:r>
                  <a:rPr lang="en-US" sz="1600" b="0" dirty="0" err="1"/>
                  <a:t>UDP_Observer</a:t>
                </a:r>
                <a:r>
                  <a:rPr lang="en-US" sz="1600" b="0" dirty="0"/>
                  <a:t>&gt;(</a:t>
                </a:r>
                <a:r>
                  <a:rPr lang="en-US" sz="1600" b="0" dirty="0" err="1"/>
                  <a:t>mPrototype</a:t>
                </a:r>
                <a:r>
                  <a:rPr lang="en-US" sz="1600" b="0" dirty="0"/>
                  <a:t>) where where </a:t>
                </a:r>
                <a:r>
                  <a:rPr lang="en-US" sz="1600" b="0" dirty="0" err="1"/>
                  <a:t>aSimulation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b="0" dirty="0"/>
                  <a:t> 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()</a:t>
                </a:r>
                <a:r>
                  <a:rPr lang="en-US" sz="1600" b="0" dirty="0"/>
                  <a:t>, and </a:t>
                </a:r>
                <a:r>
                  <a:rPr lang="en-US" sz="1600" b="0" dirty="0" err="1"/>
                  <a:t>mPrototype</a:t>
                </a:r>
                <a:r>
                  <a:rPr lang="en-US" sz="1600" b="0" dirty="0"/>
                  <a:t> is a </a:t>
                </a:r>
                <a:r>
                  <a:rPr lang="en-US" sz="1600" b="0" dirty="0" err="1"/>
                  <a:t>UDP_Observer</a:t>
                </a:r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26473" indent="0">
                  <a:buNone/>
                </a:pPr>
                <a:r>
                  <a:rPr lang="en-US" b="0" dirty="0" smtClean="0"/>
                  <a:t>AFSIM mission startup sequence </a:t>
                </a:r>
                <a:r>
                  <a:rPr lang="en-US" sz="1900" b="0" dirty="0" smtClean="0"/>
                  <a:t>(warlock is similar but more complicated)</a:t>
                </a:r>
                <a:r>
                  <a:rPr lang="en-US" b="0" dirty="0" smtClean="0"/>
                  <a:t>:</a:t>
                </a:r>
              </a:p>
              <a:p>
                <a:pPr marL="511175" indent="-285750">
                  <a:buFont typeface="+mj-lt"/>
                  <a:buAutoNum type="arabicPeriod" startAt="6"/>
                </a:pPr>
                <a:r>
                  <a:rPr lang="en-US" b="0" dirty="0" smtClean="0"/>
                  <a:t>Initialize the Simulation</a:t>
                </a:r>
                <a:endParaRPr lang="en-US" b="0" dirty="0"/>
              </a:p>
              <a:p>
                <a:pPr marL="744538" lvl="1" indent="-22701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Invokes: </a:t>
                </a:r>
                <a:r>
                  <a:rPr lang="en-US" b="0" dirty="0" err="1" smtClean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b="0" dirty="0" smtClean="0"/>
              </a:p>
              <a:p>
                <a:pPr marL="1030288" lvl="2" indent="-2317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  <a:r>
                  <a:rPr lang="en-US" b="0" dirty="0" smtClean="0"/>
                  <a:t>(where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 smtClean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err="1" smtClean="0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 smtClean="0">
                    <a:solidFill>
                      <a:srgbClr val="FF9900"/>
                    </a:solidFill>
                  </a:rPr>
                  <a:t>.get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 smtClean="0"/>
                  <a:t>)</a:t>
                </a:r>
                <a:endParaRPr lang="en-US" b="0" dirty="0"/>
              </a:p>
              <a:p>
                <a:pPr marL="1317625" lvl="3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the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r>
                  <a:rPr lang="en-US" b="0" dirty="0" smtClean="0"/>
                  <a:t> </a:t>
                </a:r>
              </a:p>
              <a:p>
                <a:pPr marL="1084262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</a:t>
                </a:r>
                <a:r>
                  <a:rPr lang="en-US" b="0" dirty="0" smtClean="0"/>
                  <a:t>   (where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 smtClean="0"/>
                  <a:t> and 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*this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 smtClean="0"/>
                  <a:t> </a:t>
                </a:r>
                <a:r>
                  <a:rPr lang="en-US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()</a:t>
                </a:r>
                <a:r>
                  <a:rPr lang="en-US" b="0" dirty="0" smtClean="0"/>
                  <a:t>)</a:t>
                </a:r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 smtClean="0"/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</a:t>
                </a:r>
                <a:r>
                  <a:rPr lang="en-US" b="0" dirty="0" smtClean="0"/>
                  <a:t>  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()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 smtClean="0"/>
                  <a:t>and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 smtClean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/>
                  <a:t> </a:t>
                </a:r>
                <a:r>
                  <a:rPr lang="en-US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 smtClean="0">
                    <a:solidFill>
                      <a:srgbClr val="FFC000"/>
                    </a:solidFill>
                  </a:rPr>
                  <a:t>simPtr.get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()</a:t>
                </a:r>
                <a:endParaRPr lang="en-US" b="0" dirty="0" smtClean="0"/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For each application extension, invoke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 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   </a:t>
                </a:r>
                <a:r>
                  <a:rPr lang="en-US" b="0" dirty="0" smtClean="0"/>
                  <a:t>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 smtClean="0"/>
                  <a:t> 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b="0" dirty="0" err="1" smtClean="0">
                    <a:solidFill>
                      <a:srgbClr val="FF9900"/>
                    </a:solidFill>
                  </a:rPr>
                  <a:t>simPtr.get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()</a:t>
                </a:r>
                <a:endParaRPr lang="en-US" b="0" dirty="0" smtClean="0"/>
              </a:p>
              <a:p>
                <a:pPr marL="1882775" lvl="5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 smtClean="0"/>
                  <a:t>Invokes 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sz="1600" b="0" dirty="0"/>
                  <a:t> </a:t>
                </a:r>
                <a:r>
                  <a:rPr lang="en-US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sz="1600" b="0" dirty="0"/>
                  <a:t> 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()</a:t>
                </a:r>
                <a:endParaRPr lang="en-US" sz="1600" b="0" dirty="0"/>
              </a:p>
              <a:p>
                <a:pPr marL="2116138" lvl="6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 smtClean="0"/>
                  <a:t>Invokes </a:t>
                </a:r>
                <a:r>
                  <a:rPr lang="en-US" sz="1600" b="0" dirty="0" err="1" smtClean="0"/>
                  <a:t>aSimulation.RegisterExtension</a:t>
                </a:r>
                <a:r>
                  <a:rPr lang="en-US" sz="1600" b="0" dirty="0" smtClean="0"/>
                  <a:t>(</a:t>
                </a:r>
                <a:r>
                  <a:rPr lang="en-US" sz="1600" b="0" dirty="0" err="1" smtClean="0"/>
                  <a:t>ut</a:t>
                </a:r>
                <a:r>
                  <a:rPr lang="en-US" sz="1600" b="0" dirty="0" smtClean="0"/>
                  <a:t>::</a:t>
                </a:r>
                <a:r>
                  <a:rPr lang="en-US" sz="1600" b="0" dirty="0" err="1" smtClean="0"/>
                  <a:t>make_unqiue</a:t>
                </a:r>
                <a:r>
                  <a:rPr lang="en-US" sz="1600" b="0" dirty="0" smtClean="0"/>
                  <a:t>&lt;</a:t>
                </a:r>
                <a:r>
                  <a:rPr lang="en-US" sz="1600" b="0" dirty="0" err="1" smtClean="0"/>
                  <a:t>UDP_Observer</a:t>
                </a:r>
                <a:r>
                  <a:rPr lang="en-US" sz="1600" b="0" dirty="0" smtClean="0"/>
                  <a:t>&gt;(</a:t>
                </a:r>
                <a:r>
                  <a:rPr lang="en-US" sz="1600" b="0" dirty="0" err="1" smtClean="0"/>
                  <a:t>mPrototype</a:t>
                </a:r>
                <a:r>
                  <a:rPr lang="en-US" sz="1600" b="0" dirty="0"/>
                  <a:t>) where where </a:t>
                </a:r>
                <a:r>
                  <a:rPr lang="en-US" sz="1600" b="0" dirty="0" err="1"/>
                  <a:t>aSimulation</a:t>
                </a:r>
                <a:r>
                  <a:rPr lang="en-US" sz="1600" b="0" dirty="0"/>
                  <a:t> </a:t>
                </a:r>
                <a:r>
                  <a:rPr lang="en-US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sz="1600" b="0" dirty="0"/>
                  <a:t> 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()</a:t>
                </a:r>
                <a:r>
                  <a:rPr lang="en-US" sz="1600" b="0" dirty="0" smtClean="0"/>
                  <a:t>, and </a:t>
                </a:r>
                <a:r>
                  <a:rPr lang="en-US" sz="1600" b="0" dirty="0" err="1" smtClean="0"/>
                  <a:t>mPrototype</a:t>
                </a:r>
                <a:r>
                  <a:rPr lang="en-US" sz="1600" b="0" dirty="0" smtClean="0"/>
                  <a:t> is a </a:t>
                </a:r>
                <a:r>
                  <a:rPr lang="en-US" sz="1600" b="0" dirty="0" err="1" smtClean="0"/>
                  <a:t>UDP_Observer</a:t>
                </a:r>
                <a:endParaRPr lang="en-US" sz="1600" b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85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26473" indent="0">
                  <a:buNone/>
                </a:pPr>
                <a:r>
                  <a:rPr lang="en-US" b="0" dirty="0"/>
                  <a:t>AFSIM mission startup sequence </a:t>
                </a:r>
                <a:r>
                  <a:rPr lang="en-US" sz="1900" b="0" dirty="0"/>
                  <a:t>(warlock is similar but more complicated)</a:t>
                </a:r>
                <a:r>
                  <a:rPr lang="en-US" b="0" dirty="0"/>
                  <a:t>:</a:t>
                </a:r>
              </a:p>
              <a:p>
                <a:pPr marL="511175" indent="-285750">
                  <a:buFont typeface="+mj-lt"/>
                  <a:buAutoNum type="arabicPeriod" startAt="6"/>
                </a:pPr>
                <a:r>
                  <a:rPr lang="en-US" b="0" dirty="0"/>
                  <a:t>Initialize the Simulation</a:t>
                </a:r>
              </a:p>
              <a:p>
                <a:pPr marL="744538" lvl="1" indent="-22701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Invokes: </a:t>
                </a:r>
                <a:r>
                  <a:rPr lang="en-US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b="0" dirty="0"/>
              </a:p>
              <a:p>
                <a:pPr marL="1030288" lvl="2" indent="-2317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  <a:r>
                  <a:rPr lang="en-US" b="0" dirty="0"/>
                  <a:t>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 err="1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  <a:p>
                <a:pPr marL="1317625" lvl="3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the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r>
                  <a:rPr lang="en-US" b="0" dirty="0"/>
                  <a:t> </a:t>
                </a:r>
              </a:p>
              <a:p>
                <a:pPr marL="1084262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   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/>
                  <a:t> and </a:t>
                </a:r>
                <a:r>
                  <a:rPr lang="en-US" b="0" dirty="0">
                    <a:solidFill>
                      <a:srgbClr val="7030A0"/>
                    </a:solidFill>
                  </a:rPr>
                  <a:t>*this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</a:t>
                </a:r>
                <a:r>
                  <a:rPr lang="en-US" b="0" dirty="0"/>
                  <a:t>)</a:t>
                </a:r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/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  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</a:rPr>
                  <a:t>()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/>
                  <a:t>and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</a:t>
                </a:r>
                <a:endParaRPr lang="en-US" b="0" dirty="0"/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extension,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    </a:t>
                </a:r>
                <a:r>
                  <a:rPr lang="en-US" b="0" dirty="0"/>
                  <a:t>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9900"/>
                    </a:solidFill>
                  </a:rPr>
                  <a:t>*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</a:t>
                </a:r>
                <a:endParaRPr lang="en-US" b="0" dirty="0"/>
              </a:p>
              <a:p>
                <a:pPr marL="1882775" lvl="5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Invokes 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b="0" dirty="0"/>
                  <a:t> 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()</a:t>
                </a:r>
                <a:endParaRPr lang="en-US" sz="1600" b="0" dirty="0"/>
              </a:p>
              <a:p>
                <a:pPr marL="2116138" lvl="6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Invokes </a:t>
                </a:r>
                <a:r>
                  <a:rPr lang="en-US" sz="1600" b="0" dirty="0" err="1"/>
                  <a:t>aSimulation.RegisterExtension</a:t>
                </a:r>
                <a:r>
                  <a:rPr lang="en-US" sz="1600" b="0" dirty="0"/>
                  <a:t>(</a:t>
                </a:r>
                <a:r>
                  <a:rPr lang="en-US" sz="1600" b="0" dirty="0" err="1"/>
                  <a:t>ut</a:t>
                </a:r>
                <a:r>
                  <a:rPr lang="en-US" sz="1600" b="0" dirty="0"/>
                  <a:t>::</a:t>
                </a:r>
                <a:r>
                  <a:rPr lang="en-US" sz="1600" b="0" dirty="0" err="1"/>
                  <a:t>make_unqiue</a:t>
                </a:r>
                <a:r>
                  <a:rPr lang="en-US" sz="1600" b="0" dirty="0"/>
                  <a:t>&lt;</a:t>
                </a:r>
                <a:r>
                  <a:rPr lang="en-US" sz="1600" b="0" dirty="0" err="1"/>
                  <a:t>UDP_Observer</a:t>
                </a:r>
                <a:r>
                  <a:rPr lang="en-US" sz="1600" b="0" dirty="0"/>
                  <a:t>&gt;(</a:t>
                </a:r>
                <a:r>
                  <a:rPr lang="en-US" sz="1600" b="0" dirty="0" err="1"/>
                  <a:t>mPrototype</a:t>
                </a:r>
                <a:r>
                  <a:rPr lang="en-US" sz="1600" b="0" dirty="0"/>
                  <a:t>) where where </a:t>
                </a:r>
                <a:r>
                  <a:rPr lang="en-US" sz="1600" b="0" dirty="0" err="1"/>
                  <a:t>aSimulation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b="0" dirty="0"/>
                  <a:t> 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()</a:t>
                </a:r>
                <a:r>
                  <a:rPr lang="en-US" sz="1600" b="0" dirty="0"/>
                  <a:t>, and </a:t>
                </a:r>
                <a:r>
                  <a:rPr lang="en-US" sz="1600" b="0" dirty="0" err="1"/>
                  <a:t>mPrototype</a:t>
                </a:r>
                <a:r>
                  <a:rPr lang="en-US" sz="1600" b="0" dirty="0"/>
                  <a:t> is a </a:t>
                </a:r>
                <a:r>
                  <a:rPr lang="en-US" sz="1600" b="0" dirty="0" err="1"/>
                  <a:t>UDP_Observer</a:t>
                </a:r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26473" indent="0">
                  <a:buNone/>
                </a:pPr>
                <a:r>
                  <a:rPr lang="en-US" b="0" dirty="0" smtClean="0"/>
                  <a:t>AFSIM mission startup sequence </a:t>
                </a:r>
                <a:r>
                  <a:rPr lang="en-US" sz="1900" b="0" dirty="0" smtClean="0"/>
                  <a:t>(warlock is similar but more complicated)</a:t>
                </a:r>
                <a:r>
                  <a:rPr lang="en-US" b="0" dirty="0" smtClean="0"/>
                  <a:t>:</a:t>
                </a:r>
              </a:p>
              <a:p>
                <a:pPr marL="511175" indent="-285750">
                  <a:buFont typeface="+mj-lt"/>
                  <a:buAutoNum type="arabicPeriod" startAt="6"/>
                </a:pPr>
                <a:r>
                  <a:rPr lang="en-US" b="0" dirty="0" smtClean="0"/>
                  <a:t>Initialize the Simulation</a:t>
                </a:r>
                <a:endParaRPr lang="en-US" b="0" dirty="0"/>
              </a:p>
              <a:p>
                <a:pPr marL="744538" lvl="1" indent="-22701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Invokes: </a:t>
                </a:r>
                <a:r>
                  <a:rPr lang="en-US" b="0" dirty="0" err="1" smtClean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b="0" dirty="0" smtClean="0"/>
              </a:p>
              <a:p>
                <a:pPr marL="1030288" lvl="2" indent="-2317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  <a:r>
                  <a:rPr lang="en-US" b="0" dirty="0" smtClean="0"/>
                  <a:t>(where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 smtClean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err="1" smtClean="0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 smtClean="0">
                    <a:solidFill>
                      <a:srgbClr val="FF9900"/>
                    </a:solidFill>
                  </a:rPr>
                  <a:t>.get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 smtClean="0"/>
                  <a:t>)</a:t>
                </a:r>
                <a:endParaRPr lang="en-US" b="0" dirty="0"/>
              </a:p>
              <a:p>
                <a:pPr marL="1317625" lvl="3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the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r>
                  <a:rPr lang="en-US" b="0" dirty="0" smtClean="0"/>
                  <a:t> </a:t>
                </a:r>
              </a:p>
              <a:p>
                <a:pPr marL="1084262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</a:t>
                </a:r>
                <a:r>
                  <a:rPr lang="en-US" b="0" dirty="0" smtClean="0"/>
                  <a:t>   (where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 smtClean="0"/>
                  <a:t> and 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*this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 smtClean="0"/>
                  <a:t> </a:t>
                </a:r>
                <a:r>
                  <a:rPr lang="en-US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()</a:t>
                </a:r>
                <a:r>
                  <a:rPr lang="en-US" b="0" dirty="0" smtClean="0"/>
                  <a:t>)</a:t>
                </a:r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 smtClean="0"/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</a:t>
                </a:r>
                <a:r>
                  <a:rPr lang="en-US" b="0" dirty="0" smtClean="0"/>
                  <a:t>  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()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 smtClean="0"/>
                  <a:t>and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 smtClean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/>
                  <a:t> </a:t>
                </a:r>
                <a:r>
                  <a:rPr lang="en-US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 smtClean="0">
                    <a:solidFill>
                      <a:srgbClr val="FFC000"/>
                    </a:solidFill>
                  </a:rPr>
                  <a:t>simPtr.get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()</a:t>
                </a:r>
                <a:endParaRPr lang="en-US" b="0" dirty="0" smtClean="0"/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For each application extension, invoke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 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   </a:t>
                </a:r>
                <a:r>
                  <a:rPr lang="en-US" b="0" dirty="0" smtClean="0"/>
                  <a:t>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 smtClean="0"/>
                  <a:t> 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b="0" dirty="0" err="1" smtClean="0">
                    <a:solidFill>
                      <a:srgbClr val="FF9900"/>
                    </a:solidFill>
                  </a:rPr>
                  <a:t>simPtr.get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()</a:t>
                </a:r>
                <a:endParaRPr lang="en-US" b="0" dirty="0" smtClean="0"/>
              </a:p>
              <a:p>
                <a:pPr marL="1882775" lvl="5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 smtClean="0"/>
                  <a:t>Invokes 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sz="1600" b="0" dirty="0"/>
                  <a:t> </a:t>
                </a:r>
                <a:r>
                  <a:rPr lang="en-US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sz="1600" b="0" dirty="0"/>
                  <a:t> 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()</a:t>
                </a:r>
                <a:endParaRPr lang="en-US" sz="1600" b="0" dirty="0"/>
              </a:p>
              <a:p>
                <a:pPr marL="2116138" lvl="6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 smtClean="0"/>
                  <a:t>Invokes </a:t>
                </a:r>
                <a:r>
                  <a:rPr lang="en-US" sz="1600" b="0" dirty="0" err="1" smtClean="0"/>
                  <a:t>aSimulation.RegisterExtension</a:t>
                </a:r>
                <a:r>
                  <a:rPr lang="en-US" sz="1600" b="0" dirty="0" smtClean="0"/>
                  <a:t>(</a:t>
                </a:r>
                <a:r>
                  <a:rPr lang="en-US" sz="1600" b="0" dirty="0" err="1" smtClean="0"/>
                  <a:t>ut</a:t>
                </a:r>
                <a:r>
                  <a:rPr lang="en-US" sz="1600" b="0" dirty="0" smtClean="0"/>
                  <a:t>::</a:t>
                </a:r>
                <a:r>
                  <a:rPr lang="en-US" sz="1600" b="0" dirty="0" err="1" smtClean="0"/>
                  <a:t>make_unqiue</a:t>
                </a:r>
                <a:r>
                  <a:rPr lang="en-US" sz="1600" b="0" dirty="0" smtClean="0"/>
                  <a:t>&lt;</a:t>
                </a:r>
                <a:r>
                  <a:rPr lang="en-US" sz="1600" b="0" dirty="0" err="1" smtClean="0"/>
                  <a:t>UDP_Observer</a:t>
                </a:r>
                <a:r>
                  <a:rPr lang="en-US" sz="1600" b="0" dirty="0" smtClean="0"/>
                  <a:t>&gt;(</a:t>
                </a:r>
                <a:r>
                  <a:rPr lang="en-US" sz="1600" b="0" dirty="0" err="1" smtClean="0"/>
                  <a:t>mPrototype</a:t>
                </a:r>
                <a:r>
                  <a:rPr lang="en-US" sz="1600" b="0" dirty="0"/>
                  <a:t>) where where </a:t>
                </a:r>
                <a:r>
                  <a:rPr lang="en-US" sz="1600" b="0" dirty="0" err="1"/>
                  <a:t>aSimulation</a:t>
                </a:r>
                <a:r>
                  <a:rPr lang="en-US" sz="1600" b="0" dirty="0"/>
                  <a:t> </a:t>
                </a:r>
                <a:r>
                  <a:rPr lang="en-US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sz="1600" b="0" dirty="0"/>
                  <a:t> 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()</a:t>
                </a:r>
                <a:r>
                  <a:rPr lang="en-US" sz="1600" b="0" dirty="0" smtClean="0"/>
                  <a:t>, and </a:t>
                </a:r>
                <a:r>
                  <a:rPr lang="en-US" sz="1600" b="0" dirty="0" err="1" smtClean="0"/>
                  <a:t>mPrototype</a:t>
                </a:r>
                <a:r>
                  <a:rPr lang="en-US" sz="1600" b="0" dirty="0" smtClean="0"/>
                  <a:t> is a </a:t>
                </a:r>
                <a:r>
                  <a:rPr lang="en-US" sz="1600" b="0" dirty="0" err="1" smtClean="0"/>
                  <a:t>UDP_Observer</a:t>
                </a:r>
                <a:endParaRPr lang="en-US" sz="1600" b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44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26473" indent="0">
                  <a:buNone/>
                </a:pPr>
                <a:r>
                  <a:rPr lang="en-US" b="0" dirty="0"/>
                  <a:t>AFSIM mission startup sequence </a:t>
                </a:r>
                <a:r>
                  <a:rPr lang="en-US" sz="1900" b="0" dirty="0"/>
                  <a:t>(warlock is similar but more complicated)</a:t>
                </a:r>
                <a:r>
                  <a:rPr lang="en-US" b="0" dirty="0"/>
                  <a:t>:</a:t>
                </a:r>
              </a:p>
              <a:p>
                <a:pPr marL="511175" indent="-285750">
                  <a:buFont typeface="+mj-lt"/>
                  <a:buAutoNum type="arabicPeriod" startAt="6"/>
                </a:pPr>
                <a:r>
                  <a:rPr lang="en-US" b="0" dirty="0"/>
                  <a:t>Initialize the Simulation</a:t>
                </a:r>
              </a:p>
              <a:p>
                <a:pPr marL="744538" lvl="1" indent="-22701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Invokes: </a:t>
                </a:r>
                <a:r>
                  <a:rPr lang="en-US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b="0" dirty="0"/>
              </a:p>
              <a:p>
                <a:pPr marL="1030288" lvl="2" indent="-2317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  <a:r>
                  <a:rPr lang="en-US" b="0" dirty="0"/>
                  <a:t>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 err="1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  <a:p>
                <a:pPr marL="1317625" lvl="3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the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r>
                  <a:rPr lang="en-US" b="0" dirty="0"/>
                  <a:t> </a:t>
                </a:r>
              </a:p>
              <a:p>
                <a:pPr marL="1084262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   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/>
                  <a:t> and </a:t>
                </a:r>
                <a:r>
                  <a:rPr lang="en-US" b="0" dirty="0">
                    <a:solidFill>
                      <a:srgbClr val="7030A0"/>
                    </a:solidFill>
                  </a:rPr>
                  <a:t>*this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</a:t>
                </a:r>
                <a:r>
                  <a:rPr lang="en-US" b="0" dirty="0"/>
                  <a:t>)</a:t>
                </a:r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/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  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</a:rPr>
                  <a:t>()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/>
                  <a:t>and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</a:t>
                </a:r>
                <a:endParaRPr lang="en-US" b="0" dirty="0"/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extension,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    </a:t>
                </a:r>
                <a:r>
                  <a:rPr lang="en-US" b="0" dirty="0"/>
                  <a:t>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9900"/>
                    </a:solidFill>
                  </a:rPr>
                  <a:t>*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</a:t>
                </a:r>
                <a:endParaRPr lang="en-US" b="0" dirty="0"/>
              </a:p>
              <a:p>
                <a:pPr marL="1882775" lvl="5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Invokes 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b="0" dirty="0"/>
                  <a:t> 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()</a:t>
                </a:r>
                <a:endParaRPr lang="en-US" sz="1600" b="0" dirty="0"/>
              </a:p>
              <a:p>
                <a:pPr marL="2116138" lvl="6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Invokes </a:t>
                </a:r>
                <a:r>
                  <a:rPr lang="en-US" sz="1600" b="0" dirty="0" err="1"/>
                  <a:t>aSimulation.RegisterExtension</a:t>
                </a:r>
                <a:r>
                  <a:rPr lang="en-US" sz="1600" b="0" dirty="0"/>
                  <a:t>(</a:t>
                </a:r>
                <a:r>
                  <a:rPr lang="en-US" sz="1600" b="0" dirty="0" err="1"/>
                  <a:t>ut</a:t>
                </a:r>
                <a:r>
                  <a:rPr lang="en-US" sz="1600" b="0" dirty="0"/>
                  <a:t>::</a:t>
                </a:r>
                <a:r>
                  <a:rPr lang="en-US" sz="1600" b="0" dirty="0" err="1"/>
                  <a:t>make_unqiue</a:t>
                </a:r>
                <a:r>
                  <a:rPr lang="en-US" sz="1600" b="0" dirty="0"/>
                  <a:t>&lt;</a:t>
                </a:r>
                <a:r>
                  <a:rPr lang="en-US" sz="1600" b="0" dirty="0" err="1"/>
                  <a:t>UDP_Observer</a:t>
                </a:r>
                <a:r>
                  <a:rPr lang="en-US" sz="1600" b="0" dirty="0"/>
                  <a:t>&gt;(</a:t>
                </a:r>
                <a:r>
                  <a:rPr lang="en-US" sz="1600" b="0" dirty="0" err="1"/>
                  <a:t>mPrototype</a:t>
                </a:r>
                <a:r>
                  <a:rPr lang="en-US" sz="1600" b="0" dirty="0"/>
                  <a:t>) where where </a:t>
                </a:r>
                <a:r>
                  <a:rPr lang="en-US" sz="1600" b="0" dirty="0" err="1"/>
                  <a:t>aSimulation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b="0" dirty="0"/>
                  <a:t> 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()</a:t>
                </a:r>
                <a:r>
                  <a:rPr lang="en-US" sz="1600" b="0" dirty="0"/>
                  <a:t>, and </a:t>
                </a:r>
                <a:r>
                  <a:rPr lang="en-US" sz="1600" b="0" dirty="0" err="1"/>
                  <a:t>mPrototype</a:t>
                </a:r>
                <a:r>
                  <a:rPr lang="en-US" sz="1600" b="0" dirty="0"/>
                  <a:t> is a </a:t>
                </a:r>
                <a:r>
                  <a:rPr lang="en-US" sz="1600" b="0" dirty="0" err="1"/>
                  <a:t>UDP_Observer</a:t>
                </a:r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26473" indent="0">
                  <a:buNone/>
                </a:pPr>
                <a:r>
                  <a:rPr lang="en-US" b="0" dirty="0" smtClean="0"/>
                  <a:t>AFSIM mission startup sequence </a:t>
                </a:r>
                <a:r>
                  <a:rPr lang="en-US" sz="1900" b="0" dirty="0" smtClean="0"/>
                  <a:t>(warlock is similar but more complicated)</a:t>
                </a:r>
                <a:r>
                  <a:rPr lang="en-US" b="0" dirty="0" smtClean="0"/>
                  <a:t>:</a:t>
                </a:r>
              </a:p>
              <a:p>
                <a:pPr marL="511175" indent="-285750">
                  <a:buFont typeface="+mj-lt"/>
                  <a:buAutoNum type="arabicPeriod" startAt="6"/>
                </a:pPr>
                <a:r>
                  <a:rPr lang="en-US" b="0" dirty="0" smtClean="0"/>
                  <a:t>Initialize the Simulation</a:t>
                </a:r>
                <a:endParaRPr lang="en-US" b="0" dirty="0"/>
              </a:p>
              <a:p>
                <a:pPr marL="744538" lvl="1" indent="-22701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Invokes: </a:t>
                </a:r>
                <a:r>
                  <a:rPr lang="en-US" b="0" dirty="0" err="1" smtClean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b="0" dirty="0" smtClean="0"/>
              </a:p>
              <a:p>
                <a:pPr marL="1030288" lvl="2" indent="-2317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  <a:r>
                  <a:rPr lang="en-US" b="0" dirty="0" smtClean="0"/>
                  <a:t>(where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 smtClean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err="1" smtClean="0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 smtClean="0">
                    <a:solidFill>
                      <a:srgbClr val="FF9900"/>
                    </a:solidFill>
                  </a:rPr>
                  <a:t>.get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 smtClean="0"/>
                  <a:t>)</a:t>
                </a:r>
                <a:endParaRPr lang="en-US" b="0" dirty="0"/>
              </a:p>
              <a:p>
                <a:pPr marL="1317625" lvl="3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the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r>
                  <a:rPr lang="en-US" b="0" dirty="0" smtClean="0"/>
                  <a:t> </a:t>
                </a:r>
              </a:p>
              <a:p>
                <a:pPr marL="1084262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</a:t>
                </a:r>
                <a:r>
                  <a:rPr lang="en-US" b="0" dirty="0" smtClean="0"/>
                  <a:t>   (where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 smtClean="0"/>
                  <a:t> and 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*this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 smtClean="0"/>
                  <a:t> </a:t>
                </a:r>
                <a:r>
                  <a:rPr lang="en-US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()</a:t>
                </a:r>
                <a:r>
                  <a:rPr lang="en-US" b="0" dirty="0" smtClean="0"/>
                  <a:t>)</a:t>
                </a:r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 smtClean="0"/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</a:t>
                </a:r>
                <a:r>
                  <a:rPr lang="en-US" b="0" dirty="0" smtClean="0"/>
                  <a:t>  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()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 smtClean="0"/>
                  <a:t>and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 smtClean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/>
                  <a:t> </a:t>
                </a:r>
                <a:r>
                  <a:rPr lang="en-US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 smtClean="0">
                    <a:solidFill>
                      <a:srgbClr val="FFC000"/>
                    </a:solidFill>
                  </a:rPr>
                  <a:t>simPtr.get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()</a:t>
                </a:r>
                <a:endParaRPr lang="en-US" b="0" dirty="0" smtClean="0"/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For each application extension, invoke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 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   </a:t>
                </a:r>
                <a:r>
                  <a:rPr lang="en-US" b="0" dirty="0" smtClean="0"/>
                  <a:t>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 smtClean="0"/>
                  <a:t> 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b="0" dirty="0" err="1" smtClean="0">
                    <a:solidFill>
                      <a:srgbClr val="FF9900"/>
                    </a:solidFill>
                  </a:rPr>
                  <a:t>simPtr.get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()</a:t>
                </a:r>
                <a:endParaRPr lang="en-US" b="0" dirty="0" smtClean="0"/>
              </a:p>
              <a:p>
                <a:pPr marL="1882775" lvl="5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 smtClean="0"/>
                  <a:t>Invokes 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sz="1600" b="0" dirty="0"/>
                  <a:t> </a:t>
                </a:r>
                <a:r>
                  <a:rPr lang="en-US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sz="1600" b="0" dirty="0"/>
                  <a:t> 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()</a:t>
                </a:r>
                <a:endParaRPr lang="en-US" sz="1600" b="0" dirty="0"/>
              </a:p>
              <a:p>
                <a:pPr marL="2116138" lvl="6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 smtClean="0"/>
                  <a:t>Invokes </a:t>
                </a:r>
                <a:r>
                  <a:rPr lang="en-US" sz="1600" b="0" dirty="0" err="1" smtClean="0"/>
                  <a:t>aSimulation.RegisterExtension</a:t>
                </a:r>
                <a:r>
                  <a:rPr lang="en-US" sz="1600" b="0" dirty="0" smtClean="0"/>
                  <a:t>(</a:t>
                </a:r>
                <a:r>
                  <a:rPr lang="en-US" sz="1600" b="0" dirty="0" err="1" smtClean="0"/>
                  <a:t>ut</a:t>
                </a:r>
                <a:r>
                  <a:rPr lang="en-US" sz="1600" b="0" dirty="0" smtClean="0"/>
                  <a:t>::</a:t>
                </a:r>
                <a:r>
                  <a:rPr lang="en-US" sz="1600" b="0" dirty="0" err="1" smtClean="0"/>
                  <a:t>make_unqiue</a:t>
                </a:r>
                <a:r>
                  <a:rPr lang="en-US" sz="1600" b="0" dirty="0" smtClean="0"/>
                  <a:t>&lt;</a:t>
                </a:r>
                <a:r>
                  <a:rPr lang="en-US" sz="1600" b="0" dirty="0" err="1" smtClean="0"/>
                  <a:t>UDP_Observer</a:t>
                </a:r>
                <a:r>
                  <a:rPr lang="en-US" sz="1600" b="0" dirty="0" smtClean="0"/>
                  <a:t>&gt;(</a:t>
                </a:r>
                <a:r>
                  <a:rPr lang="en-US" sz="1600" b="0" dirty="0" err="1" smtClean="0"/>
                  <a:t>mPrototype</a:t>
                </a:r>
                <a:r>
                  <a:rPr lang="en-US" sz="1600" b="0" dirty="0"/>
                  <a:t>) where where </a:t>
                </a:r>
                <a:r>
                  <a:rPr lang="en-US" sz="1600" b="0" dirty="0" err="1"/>
                  <a:t>aSimulation</a:t>
                </a:r>
                <a:r>
                  <a:rPr lang="en-US" sz="1600" b="0" dirty="0"/>
                  <a:t> </a:t>
                </a:r>
                <a:r>
                  <a:rPr lang="en-US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sz="1600" b="0" dirty="0"/>
                  <a:t> 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()</a:t>
                </a:r>
                <a:r>
                  <a:rPr lang="en-US" sz="1600" b="0" dirty="0" smtClean="0"/>
                  <a:t>, and </a:t>
                </a:r>
                <a:r>
                  <a:rPr lang="en-US" sz="1600" b="0" dirty="0" err="1" smtClean="0"/>
                  <a:t>mPrototype</a:t>
                </a:r>
                <a:r>
                  <a:rPr lang="en-US" sz="1600" b="0" dirty="0" smtClean="0"/>
                  <a:t> is a </a:t>
                </a:r>
                <a:r>
                  <a:rPr lang="en-US" sz="1600" b="0" dirty="0" err="1" smtClean="0"/>
                  <a:t>UDP_Observer</a:t>
                </a:r>
                <a:endParaRPr lang="en-US" sz="1600" b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29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26473" indent="0">
                  <a:buNone/>
                </a:pPr>
                <a:r>
                  <a:rPr lang="en-US" b="0" dirty="0"/>
                  <a:t>AFSIM mission startup sequence </a:t>
                </a:r>
                <a:r>
                  <a:rPr lang="en-US" sz="1900" b="0" dirty="0"/>
                  <a:t>(warlock is similar but more complicated)</a:t>
                </a:r>
                <a:r>
                  <a:rPr lang="en-US" b="0" dirty="0"/>
                  <a:t>:</a:t>
                </a:r>
              </a:p>
              <a:p>
                <a:pPr marL="511175" indent="-285750">
                  <a:buFont typeface="+mj-lt"/>
                  <a:buAutoNum type="arabicPeriod" startAt="6"/>
                </a:pPr>
                <a:r>
                  <a:rPr lang="en-US" b="0" dirty="0"/>
                  <a:t>Initialize the Simulation</a:t>
                </a:r>
              </a:p>
              <a:p>
                <a:pPr marL="744538" lvl="1" indent="-22701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Invokes: </a:t>
                </a:r>
                <a:r>
                  <a:rPr lang="en-US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b="0" dirty="0"/>
              </a:p>
              <a:p>
                <a:pPr marL="1030288" lvl="2" indent="-2317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  <a:r>
                  <a:rPr lang="en-US" b="0" dirty="0"/>
                  <a:t>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 err="1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  <a:p>
                <a:pPr marL="1317625" lvl="3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the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r>
                  <a:rPr lang="en-US" b="0" dirty="0"/>
                  <a:t> </a:t>
                </a:r>
              </a:p>
              <a:p>
                <a:pPr marL="1084262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   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/>
                  <a:t> and </a:t>
                </a:r>
                <a:r>
                  <a:rPr lang="en-US" b="0" dirty="0">
                    <a:solidFill>
                      <a:srgbClr val="7030A0"/>
                    </a:solidFill>
                  </a:rPr>
                  <a:t>*this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</a:t>
                </a:r>
                <a:r>
                  <a:rPr lang="en-US" b="0" dirty="0"/>
                  <a:t>)</a:t>
                </a:r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/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  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</a:rPr>
                  <a:t>()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/>
                  <a:t>and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</a:t>
                </a:r>
                <a:endParaRPr lang="en-US" b="0" dirty="0"/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extension,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    </a:t>
                </a:r>
                <a:r>
                  <a:rPr lang="en-US" b="0" dirty="0"/>
                  <a:t>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9900"/>
                    </a:solidFill>
                  </a:rPr>
                  <a:t>*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</a:t>
                </a:r>
                <a:endParaRPr lang="en-US" b="0" dirty="0"/>
              </a:p>
              <a:p>
                <a:pPr marL="1882775" lvl="5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Invokes 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b="0" dirty="0"/>
                  <a:t> 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()</a:t>
                </a:r>
                <a:endParaRPr lang="en-US" sz="1600" b="0" dirty="0"/>
              </a:p>
              <a:p>
                <a:pPr marL="2116138" lvl="6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Invokes </a:t>
                </a:r>
                <a:r>
                  <a:rPr lang="en-US" sz="1600" b="0" dirty="0" err="1"/>
                  <a:t>aSimulation.RegisterExtension</a:t>
                </a:r>
                <a:r>
                  <a:rPr lang="en-US" sz="1600" b="0" dirty="0"/>
                  <a:t>(</a:t>
                </a:r>
                <a:r>
                  <a:rPr lang="en-US" sz="1600" b="0" dirty="0" err="1"/>
                  <a:t>ut</a:t>
                </a:r>
                <a:r>
                  <a:rPr lang="en-US" sz="1600" b="0" dirty="0"/>
                  <a:t>::</a:t>
                </a:r>
                <a:r>
                  <a:rPr lang="en-US" sz="1600" b="0" dirty="0" err="1"/>
                  <a:t>make_unqiue</a:t>
                </a:r>
                <a:r>
                  <a:rPr lang="en-US" sz="1600" b="0" dirty="0"/>
                  <a:t>&lt;</a:t>
                </a:r>
                <a:r>
                  <a:rPr lang="en-US" sz="1600" b="0" dirty="0" err="1"/>
                  <a:t>UDP_Observer</a:t>
                </a:r>
                <a:r>
                  <a:rPr lang="en-US" sz="1600" b="0" dirty="0"/>
                  <a:t>&gt;(</a:t>
                </a:r>
                <a:r>
                  <a:rPr lang="en-US" sz="1600" b="0" dirty="0" err="1"/>
                  <a:t>mPrototype</a:t>
                </a:r>
                <a:r>
                  <a:rPr lang="en-US" sz="1600" b="0" dirty="0"/>
                  <a:t>) where where </a:t>
                </a:r>
                <a:r>
                  <a:rPr lang="en-US" sz="1600" b="0" dirty="0" err="1"/>
                  <a:t>aSimulation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b="0" dirty="0"/>
                  <a:t> 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()</a:t>
                </a:r>
                <a:r>
                  <a:rPr lang="en-US" sz="1600" b="0" dirty="0"/>
                  <a:t>, and </a:t>
                </a:r>
                <a:r>
                  <a:rPr lang="en-US" sz="1600" b="0" dirty="0" err="1"/>
                  <a:t>mPrototype</a:t>
                </a:r>
                <a:r>
                  <a:rPr lang="en-US" sz="1600" b="0" dirty="0"/>
                  <a:t> is a </a:t>
                </a:r>
                <a:r>
                  <a:rPr lang="en-US" sz="1600" b="0" dirty="0" err="1"/>
                  <a:t>UDP_Observer</a:t>
                </a:r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26473" indent="0">
                  <a:buNone/>
                </a:pPr>
                <a:r>
                  <a:rPr lang="en-US" b="0" dirty="0" smtClean="0"/>
                  <a:t>AFSIM mission startup sequence </a:t>
                </a:r>
                <a:r>
                  <a:rPr lang="en-US" sz="1900" b="0" dirty="0" smtClean="0"/>
                  <a:t>(warlock is similar but more complicated)</a:t>
                </a:r>
                <a:r>
                  <a:rPr lang="en-US" b="0" dirty="0" smtClean="0"/>
                  <a:t>:</a:t>
                </a:r>
              </a:p>
              <a:p>
                <a:pPr marL="511175" indent="-285750">
                  <a:buFont typeface="+mj-lt"/>
                  <a:buAutoNum type="arabicPeriod" startAt="6"/>
                </a:pPr>
                <a:r>
                  <a:rPr lang="en-US" b="0" dirty="0" smtClean="0"/>
                  <a:t>Initialize the Simulation</a:t>
                </a:r>
                <a:endParaRPr lang="en-US" b="0" dirty="0"/>
              </a:p>
              <a:p>
                <a:pPr marL="744538" lvl="1" indent="-22701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Invokes: </a:t>
                </a:r>
                <a:r>
                  <a:rPr lang="en-US" b="0" dirty="0" err="1" smtClean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b="0" dirty="0" smtClean="0"/>
              </a:p>
              <a:p>
                <a:pPr marL="1030288" lvl="2" indent="-2317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  <a:r>
                  <a:rPr lang="en-US" b="0" dirty="0" smtClean="0"/>
                  <a:t>(where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 smtClean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err="1" smtClean="0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 smtClean="0">
                    <a:solidFill>
                      <a:srgbClr val="FF9900"/>
                    </a:solidFill>
                  </a:rPr>
                  <a:t>.get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 smtClean="0"/>
                  <a:t>)</a:t>
                </a:r>
                <a:endParaRPr lang="en-US" b="0" dirty="0"/>
              </a:p>
              <a:p>
                <a:pPr marL="1317625" lvl="3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the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r>
                  <a:rPr lang="en-US" b="0" dirty="0" smtClean="0"/>
                  <a:t> </a:t>
                </a:r>
              </a:p>
              <a:p>
                <a:pPr marL="1084262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</a:t>
                </a:r>
                <a:r>
                  <a:rPr lang="en-US" b="0" dirty="0" smtClean="0"/>
                  <a:t>   (where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 smtClean="0"/>
                  <a:t> and 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*this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 smtClean="0"/>
                  <a:t> </a:t>
                </a:r>
                <a:r>
                  <a:rPr lang="en-US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()</a:t>
                </a:r>
                <a:r>
                  <a:rPr lang="en-US" b="0" dirty="0" smtClean="0"/>
                  <a:t>)</a:t>
                </a:r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 smtClean="0"/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</a:t>
                </a:r>
                <a:r>
                  <a:rPr lang="en-US" b="0" dirty="0" smtClean="0"/>
                  <a:t>  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()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 smtClean="0"/>
                  <a:t>and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 smtClean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/>
                  <a:t> </a:t>
                </a:r>
                <a:r>
                  <a:rPr lang="en-US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 smtClean="0">
                    <a:solidFill>
                      <a:srgbClr val="FFC000"/>
                    </a:solidFill>
                  </a:rPr>
                  <a:t>simPtr.get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()</a:t>
                </a:r>
                <a:endParaRPr lang="en-US" b="0" dirty="0" smtClean="0"/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For each application extension, invoke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 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   </a:t>
                </a:r>
                <a:r>
                  <a:rPr lang="en-US" b="0" dirty="0" smtClean="0"/>
                  <a:t>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 smtClean="0"/>
                  <a:t> 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b="0" dirty="0" err="1" smtClean="0">
                    <a:solidFill>
                      <a:srgbClr val="FF9900"/>
                    </a:solidFill>
                  </a:rPr>
                  <a:t>simPtr.get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()</a:t>
                </a:r>
                <a:endParaRPr lang="en-US" b="0" dirty="0" smtClean="0"/>
              </a:p>
              <a:p>
                <a:pPr marL="1882775" lvl="5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 smtClean="0"/>
                  <a:t>Invokes 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sz="1600" b="0" dirty="0"/>
                  <a:t> </a:t>
                </a:r>
                <a:r>
                  <a:rPr lang="en-US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sz="1600" b="0" dirty="0"/>
                  <a:t> 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()</a:t>
                </a:r>
                <a:endParaRPr lang="en-US" sz="1600" b="0" dirty="0"/>
              </a:p>
              <a:p>
                <a:pPr marL="2116138" lvl="6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 smtClean="0"/>
                  <a:t>Invokes </a:t>
                </a:r>
                <a:r>
                  <a:rPr lang="en-US" sz="1600" b="0" dirty="0" err="1" smtClean="0"/>
                  <a:t>aSimulation.RegisterExtension</a:t>
                </a:r>
                <a:r>
                  <a:rPr lang="en-US" sz="1600" b="0" dirty="0" smtClean="0"/>
                  <a:t>(</a:t>
                </a:r>
                <a:r>
                  <a:rPr lang="en-US" sz="1600" b="0" dirty="0" err="1" smtClean="0"/>
                  <a:t>ut</a:t>
                </a:r>
                <a:r>
                  <a:rPr lang="en-US" sz="1600" b="0" dirty="0" smtClean="0"/>
                  <a:t>::</a:t>
                </a:r>
                <a:r>
                  <a:rPr lang="en-US" sz="1600" b="0" dirty="0" err="1" smtClean="0"/>
                  <a:t>make_unqiue</a:t>
                </a:r>
                <a:r>
                  <a:rPr lang="en-US" sz="1600" b="0" dirty="0" smtClean="0"/>
                  <a:t>&lt;</a:t>
                </a:r>
                <a:r>
                  <a:rPr lang="en-US" sz="1600" b="0" dirty="0" err="1" smtClean="0"/>
                  <a:t>UDP_Observer</a:t>
                </a:r>
                <a:r>
                  <a:rPr lang="en-US" sz="1600" b="0" dirty="0" smtClean="0"/>
                  <a:t>&gt;(</a:t>
                </a:r>
                <a:r>
                  <a:rPr lang="en-US" sz="1600" b="0" dirty="0" err="1" smtClean="0"/>
                  <a:t>mPrototype</a:t>
                </a:r>
                <a:r>
                  <a:rPr lang="en-US" sz="1600" b="0" dirty="0"/>
                  <a:t>) where where </a:t>
                </a:r>
                <a:r>
                  <a:rPr lang="en-US" sz="1600" b="0" dirty="0" err="1"/>
                  <a:t>aSimulation</a:t>
                </a:r>
                <a:r>
                  <a:rPr lang="en-US" sz="1600" b="0" dirty="0"/>
                  <a:t> </a:t>
                </a:r>
                <a:r>
                  <a:rPr lang="en-US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sz="1600" b="0" dirty="0"/>
                  <a:t> 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()</a:t>
                </a:r>
                <a:r>
                  <a:rPr lang="en-US" sz="1600" b="0" dirty="0" smtClean="0"/>
                  <a:t>, and </a:t>
                </a:r>
                <a:r>
                  <a:rPr lang="en-US" sz="1600" b="0" dirty="0" err="1" smtClean="0"/>
                  <a:t>mPrototype</a:t>
                </a:r>
                <a:r>
                  <a:rPr lang="en-US" sz="1600" b="0" dirty="0" smtClean="0"/>
                  <a:t> is a </a:t>
                </a:r>
                <a:r>
                  <a:rPr lang="en-US" sz="1600" b="0" dirty="0" err="1" smtClean="0"/>
                  <a:t>UDP_Observer</a:t>
                </a:r>
                <a:endParaRPr lang="en-US" sz="1600" b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73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26473" indent="0">
                  <a:buNone/>
                </a:pPr>
                <a:r>
                  <a:rPr lang="en-US" b="0" dirty="0"/>
                  <a:t>AFSIM mission startup sequence </a:t>
                </a:r>
                <a:r>
                  <a:rPr lang="en-US" sz="1900" b="0" dirty="0"/>
                  <a:t>(warlock is similar but more complicated)</a:t>
                </a:r>
                <a:r>
                  <a:rPr lang="en-US" b="0" dirty="0"/>
                  <a:t>:</a:t>
                </a:r>
              </a:p>
              <a:p>
                <a:pPr marL="511175" indent="-285750">
                  <a:buFont typeface="+mj-lt"/>
                  <a:buAutoNum type="arabicPeriod" startAt="6"/>
                </a:pPr>
                <a:r>
                  <a:rPr lang="en-US" b="0" dirty="0"/>
                  <a:t>Initialize the Simulation</a:t>
                </a:r>
              </a:p>
              <a:p>
                <a:pPr marL="744538" lvl="1" indent="-22701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Invokes: </a:t>
                </a:r>
                <a:r>
                  <a:rPr lang="en-US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b="0" dirty="0"/>
              </a:p>
              <a:p>
                <a:pPr marL="1030288" lvl="2" indent="-2317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  <a:r>
                  <a:rPr lang="en-US" b="0" dirty="0"/>
                  <a:t>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 err="1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  <a:p>
                <a:pPr marL="1317625" lvl="3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the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r>
                  <a:rPr lang="en-US" b="0" dirty="0"/>
                  <a:t> </a:t>
                </a:r>
              </a:p>
              <a:p>
                <a:pPr marL="1084262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   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/>
                  <a:t> and </a:t>
                </a:r>
                <a:r>
                  <a:rPr lang="en-US" b="0" dirty="0">
                    <a:solidFill>
                      <a:srgbClr val="7030A0"/>
                    </a:solidFill>
                  </a:rPr>
                  <a:t>*this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</a:t>
                </a:r>
                <a:r>
                  <a:rPr lang="en-US" b="0" dirty="0"/>
                  <a:t>)</a:t>
                </a:r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/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  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</a:rPr>
                  <a:t>()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/>
                  <a:t>and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</a:t>
                </a:r>
                <a:endParaRPr lang="en-US" b="0" dirty="0"/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extension,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    </a:t>
                </a:r>
                <a:r>
                  <a:rPr lang="en-US" b="0" dirty="0"/>
                  <a:t>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9900"/>
                    </a:solidFill>
                  </a:rPr>
                  <a:t>*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</a:t>
                </a:r>
                <a:endParaRPr lang="en-US" b="0" dirty="0"/>
              </a:p>
              <a:p>
                <a:pPr marL="1882775" lvl="5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Invokes 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b="0" dirty="0"/>
                  <a:t> 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()</a:t>
                </a:r>
                <a:endParaRPr lang="en-US" sz="1600" b="0" dirty="0"/>
              </a:p>
              <a:p>
                <a:pPr marL="2116138" lvl="6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Invokes </a:t>
                </a:r>
                <a:r>
                  <a:rPr lang="en-US" sz="1600" b="0" dirty="0" err="1"/>
                  <a:t>aSimulation.RegisterExtension</a:t>
                </a:r>
                <a:r>
                  <a:rPr lang="en-US" sz="1600" b="0" dirty="0"/>
                  <a:t>(</a:t>
                </a:r>
                <a:r>
                  <a:rPr lang="en-US" sz="1600" b="0" dirty="0" err="1"/>
                  <a:t>ut</a:t>
                </a:r>
                <a:r>
                  <a:rPr lang="en-US" sz="1600" b="0" dirty="0"/>
                  <a:t>::</a:t>
                </a:r>
                <a:r>
                  <a:rPr lang="en-US" sz="1600" b="0" dirty="0" err="1"/>
                  <a:t>make_unqiue</a:t>
                </a:r>
                <a:r>
                  <a:rPr lang="en-US" sz="1600" b="0" dirty="0"/>
                  <a:t>&lt;</a:t>
                </a:r>
                <a:r>
                  <a:rPr lang="en-US" sz="1600" b="0" dirty="0" err="1"/>
                  <a:t>UDP_Observer</a:t>
                </a:r>
                <a:r>
                  <a:rPr lang="en-US" sz="1600" b="0" dirty="0"/>
                  <a:t>&gt;(</a:t>
                </a:r>
                <a:r>
                  <a:rPr lang="en-US" sz="1600" b="0" dirty="0" err="1"/>
                  <a:t>mPrototype</a:t>
                </a:r>
                <a:r>
                  <a:rPr lang="en-US" sz="1600" b="0" dirty="0"/>
                  <a:t>) where where </a:t>
                </a:r>
                <a:r>
                  <a:rPr lang="en-US" sz="1600" b="0" dirty="0" err="1"/>
                  <a:t>aSimulation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b="0" dirty="0"/>
                  <a:t> 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()</a:t>
                </a:r>
                <a:r>
                  <a:rPr lang="en-US" sz="1600" b="0" dirty="0"/>
                  <a:t>, and </a:t>
                </a:r>
                <a:r>
                  <a:rPr lang="en-US" sz="1600" b="0" dirty="0" err="1"/>
                  <a:t>mPrototype</a:t>
                </a:r>
                <a:r>
                  <a:rPr lang="en-US" sz="1600" b="0" dirty="0"/>
                  <a:t> is a </a:t>
                </a:r>
                <a:r>
                  <a:rPr lang="en-US" sz="1600" b="0" dirty="0" err="1"/>
                  <a:t>UDP_Observer</a:t>
                </a:r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26473" indent="0">
                  <a:buNone/>
                </a:pPr>
                <a:r>
                  <a:rPr lang="en-US" b="0" dirty="0" smtClean="0"/>
                  <a:t>AFSIM mission startup sequence </a:t>
                </a:r>
                <a:r>
                  <a:rPr lang="en-US" sz="1900" b="0" dirty="0" smtClean="0"/>
                  <a:t>(warlock is similar but more complicated)</a:t>
                </a:r>
                <a:r>
                  <a:rPr lang="en-US" b="0" dirty="0" smtClean="0"/>
                  <a:t>:</a:t>
                </a:r>
              </a:p>
              <a:p>
                <a:pPr marL="511175" indent="-285750">
                  <a:buFont typeface="+mj-lt"/>
                  <a:buAutoNum type="arabicPeriod" startAt="6"/>
                </a:pPr>
                <a:r>
                  <a:rPr lang="en-US" b="0" dirty="0" smtClean="0"/>
                  <a:t>Initialize the Simulation</a:t>
                </a:r>
                <a:endParaRPr lang="en-US" b="0" dirty="0"/>
              </a:p>
              <a:p>
                <a:pPr marL="744538" lvl="1" indent="-22701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Invokes: </a:t>
                </a:r>
                <a:r>
                  <a:rPr lang="en-US" b="0" dirty="0" err="1" smtClean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b="0" dirty="0" smtClean="0"/>
              </a:p>
              <a:p>
                <a:pPr marL="1030288" lvl="2" indent="-2317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  <a:r>
                  <a:rPr lang="en-US" b="0" dirty="0" smtClean="0"/>
                  <a:t>(where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 smtClean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err="1" smtClean="0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 smtClean="0">
                    <a:solidFill>
                      <a:srgbClr val="FF9900"/>
                    </a:solidFill>
                  </a:rPr>
                  <a:t>.get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 smtClean="0"/>
                  <a:t>)</a:t>
                </a:r>
                <a:endParaRPr lang="en-US" b="0" dirty="0"/>
              </a:p>
              <a:p>
                <a:pPr marL="1317625" lvl="3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the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r>
                  <a:rPr lang="en-US" b="0" dirty="0" smtClean="0"/>
                  <a:t> </a:t>
                </a:r>
              </a:p>
              <a:p>
                <a:pPr marL="1084262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</a:t>
                </a:r>
                <a:r>
                  <a:rPr lang="en-US" b="0" dirty="0" smtClean="0"/>
                  <a:t>   (where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 smtClean="0"/>
                  <a:t> and 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*this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 smtClean="0"/>
                  <a:t> </a:t>
                </a:r>
                <a:r>
                  <a:rPr lang="en-US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()</a:t>
                </a:r>
                <a:r>
                  <a:rPr lang="en-US" b="0" dirty="0" smtClean="0"/>
                  <a:t>)</a:t>
                </a:r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 smtClean="0"/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</a:t>
                </a:r>
                <a:r>
                  <a:rPr lang="en-US" b="0" dirty="0" smtClean="0"/>
                  <a:t>  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()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 smtClean="0"/>
                  <a:t>and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 smtClean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/>
                  <a:t> </a:t>
                </a:r>
                <a:r>
                  <a:rPr lang="en-US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 smtClean="0">
                    <a:solidFill>
                      <a:srgbClr val="FFC000"/>
                    </a:solidFill>
                  </a:rPr>
                  <a:t>simPtr.get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()</a:t>
                </a:r>
                <a:endParaRPr lang="en-US" b="0" dirty="0" smtClean="0"/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For each application extension, invoke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 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   </a:t>
                </a:r>
                <a:r>
                  <a:rPr lang="en-US" b="0" dirty="0" smtClean="0"/>
                  <a:t>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 smtClean="0"/>
                  <a:t> 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b="0" dirty="0" err="1" smtClean="0">
                    <a:solidFill>
                      <a:srgbClr val="FF9900"/>
                    </a:solidFill>
                  </a:rPr>
                  <a:t>simPtr.get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()</a:t>
                </a:r>
                <a:endParaRPr lang="en-US" b="0" dirty="0" smtClean="0"/>
              </a:p>
              <a:p>
                <a:pPr marL="1882775" lvl="5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 smtClean="0"/>
                  <a:t>Invokes 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sz="1600" b="0" dirty="0"/>
                  <a:t> </a:t>
                </a:r>
                <a:r>
                  <a:rPr lang="en-US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sz="1600" b="0" dirty="0"/>
                  <a:t> 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()</a:t>
                </a:r>
                <a:endParaRPr lang="en-US" sz="1600" b="0" dirty="0"/>
              </a:p>
              <a:p>
                <a:pPr marL="2116138" lvl="6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 smtClean="0"/>
                  <a:t>Invokes </a:t>
                </a:r>
                <a:r>
                  <a:rPr lang="en-US" sz="1600" b="0" dirty="0" err="1" smtClean="0"/>
                  <a:t>aSimulation.RegisterExtension</a:t>
                </a:r>
                <a:r>
                  <a:rPr lang="en-US" sz="1600" b="0" dirty="0" smtClean="0"/>
                  <a:t>(</a:t>
                </a:r>
                <a:r>
                  <a:rPr lang="en-US" sz="1600" b="0" dirty="0" err="1" smtClean="0"/>
                  <a:t>ut</a:t>
                </a:r>
                <a:r>
                  <a:rPr lang="en-US" sz="1600" b="0" dirty="0" smtClean="0"/>
                  <a:t>::</a:t>
                </a:r>
                <a:r>
                  <a:rPr lang="en-US" sz="1600" b="0" dirty="0" err="1" smtClean="0"/>
                  <a:t>make_unqiue</a:t>
                </a:r>
                <a:r>
                  <a:rPr lang="en-US" sz="1600" b="0" dirty="0" smtClean="0"/>
                  <a:t>&lt;</a:t>
                </a:r>
                <a:r>
                  <a:rPr lang="en-US" sz="1600" b="0" dirty="0" err="1" smtClean="0"/>
                  <a:t>UDP_Observer</a:t>
                </a:r>
                <a:r>
                  <a:rPr lang="en-US" sz="1600" b="0" dirty="0" smtClean="0"/>
                  <a:t>&gt;(</a:t>
                </a:r>
                <a:r>
                  <a:rPr lang="en-US" sz="1600" b="0" dirty="0" err="1" smtClean="0"/>
                  <a:t>mPrototype</a:t>
                </a:r>
                <a:r>
                  <a:rPr lang="en-US" sz="1600" b="0" dirty="0"/>
                  <a:t>) where where </a:t>
                </a:r>
                <a:r>
                  <a:rPr lang="en-US" sz="1600" b="0" dirty="0" err="1"/>
                  <a:t>aSimulation</a:t>
                </a:r>
                <a:r>
                  <a:rPr lang="en-US" sz="1600" b="0" dirty="0"/>
                  <a:t> </a:t>
                </a:r>
                <a:r>
                  <a:rPr lang="en-US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sz="1600" b="0" dirty="0"/>
                  <a:t> 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()</a:t>
                </a:r>
                <a:r>
                  <a:rPr lang="en-US" sz="1600" b="0" dirty="0" smtClean="0"/>
                  <a:t>, and </a:t>
                </a:r>
                <a:r>
                  <a:rPr lang="en-US" sz="1600" b="0" dirty="0" err="1" smtClean="0"/>
                  <a:t>mPrototype</a:t>
                </a:r>
                <a:r>
                  <a:rPr lang="en-US" sz="1600" b="0" dirty="0" smtClean="0"/>
                  <a:t> is a </a:t>
                </a:r>
                <a:r>
                  <a:rPr lang="en-US" sz="1600" b="0" dirty="0" err="1" smtClean="0"/>
                  <a:t>UDP_Observer</a:t>
                </a:r>
                <a:endParaRPr lang="en-US" sz="1600" b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968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26473" indent="0">
                  <a:buNone/>
                </a:pPr>
                <a:r>
                  <a:rPr lang="en-US" b="0" dirty="0"/>
                  <a:t>AFSIM mission startup sequence </a:t>
                </a:r>
                <a:r>
                  <a:rPr lang="en-US" sz="1900" b="0" dirty="0"/>
                  <a:t>(warlock is similar but more complicated)</a:t>
                </a:r>
                <a:r>
                  <a:rPr lang="en-US" b="0" dirty="0"/>
                  <a:t>:</a:t>
                </a:r>
              </a:p>
              <a:p>
                <a:pPr marL="511175" indent="-285750">
                  <a:buFont typeface="+mj-lt"/>
                  <a:buAutoNum type="arabicPeriod" startAt="6"/>
                </a:pPr>
                <a:r>
                  <a:rPr lang="en-US" b="0" dirty="0"/>
                  <a:t>Initialize the Simulation</a:t>
                </a:r>
              </a:p>
              <a:p>
                <a:pPr marL="744538" lvl="1" indent="-22701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Invokes: </a:t>
                </a:r>
                <a:r>
                  <a:rPr lang="en-US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b="0" dirty="0"/>
              </a:p>
              <a:p>
                <a:pPr marL="1030288" lvl="2" indent="-2317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  <a:r>
                  <a:rPr lang="en-US" b="0" dirty="0"/>
                  <a:t>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 err="1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  <a:p>
                <a:pPr marL="1317625" lvl="3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the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r>
                  <a:rPr lang="en-US" b="0" dirty="0"/>
                  <a:t> </a:t>
                </a:r>
              </a:p>
              <a:p>
                <a:pPr marL="1084262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   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/>
                  <a:t> and </a:t>
                </a:r>
                <a:r>
                  <a:rPr lang="en-US" b="0" dirty="0">
                    <a:solidFill>
                      <a:srgbClr val="7030A0"/>
                    </a:solidFill>
                  </a:rPr>
                  <a:t>*this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</a:t>
                </a:r>
                <a:r>
                  <a:rPr lang="en-US" b="0" dirty="0"/>
                  <a:t>)</a:t>
                </a:r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/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  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</a:rPr>
                  <a:t>()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/>
                  <a:t>and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</a:t>
                </a:r>
                <a:endParaRPr lang="en-US" b="0" dirty="0"/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extension,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    </a:t>
                </a:r>
                <a:r>
                  <a:rPr lang="en-US" b="0" dirty="0"/>
                  <a:t>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olidFill>
                      <a:srgbClr val="FF9900"/>
                    </a:solidFill>
                  </a:rPr>
                  <a:t>*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</a:t>
                </a:r>
                <a:endParaRPr lang="en-US" b="0" dirty="0"/>
              </a:p>
              <a:p>
                <a:pPr marL="1882775" lvl="5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Invokes 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6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16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b="0" dirty="0"/>
                  <a:t> 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()</a:t>
                </a:r>
                <a:endParaRPr lang="en-US" sz="1600" b="0" dirty="0"/>
              </a:p>
              <a:p>
                <a:pPr marL="2116138" lvl="6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Invokes </a:t>
                </a:r>
                <a:r>
                  <a:rPr lang="en-US" sz="1600" b="0" dirty="0" err="1"/>
                  <a:t>aSimulation.RegisterExtension</a:t>
                </a:r>
                <a:r>
                  <a:rPr lang="en-US" sz="1600" b="0" dirty="0"/>
                  <a:t>(</a:t>
                </a:r>
                <a:r>
                  <a:rPr lang="en-US" sz="1600" b="0" dirty="0" err="1"/>
                  <a:t>ut</a:t>
                </a:r>
                <a:r>
                  <a:rPr lang="en-US" sz="1600" b="0" dirty="0"/>
                  <a:t>::</a:t>
                </a:r>
                <a:r>
                  <a:rPr lang="en-US" sz="1600" b="0" dirty="0" err="1"/>
                  <a:t>make_unqiue</a:t>
                </a:r>
                <a:r>
                  <a:rPr lang="en-US" sz="1600" b="0" dirty="0"/>
                  <a:t>&lt;</a:t>
                </a:r>
                <a:r>
                  <a:rPr lang="en-US" sz="1600" b="0" dirty="0" err="1"/>
                  <a:t>UDP_Observer</a:t>
                </a:r>
                <a:r>
                  <a:rPr lang="en-US" sz="1600" b="0" dirty="0"/>
                  <a:t>&gt;(</a:t>
                </a:r>
                <a:r>
                  <a:rPr lang="en-US" sz="1600" b="0" dirty="0" err="1"/>
                  <a:t>mPrototype</a:t>
                </a:r>
                <a:r>
                  <a:rPr lang="en-US" sz="1600" b="0" dirty="0"/>
                  <a:t>) where where </a:t>
                </a:r>
                <a:r>
                  <a:rPr lang="en-US" sz="1600" b="0" dirty="0" err="1"/>
                  <a:t>aSimulation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b="0" dirty="0"/>
                  <a:t> 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>
                    <a:solidFill>
                      <a:srgbClr val="FF9900"/>
                    </a:solidFill>
                  </a:rPr>
                  <a:t>()</a:t>
                </a:r>
                <a:r>
                  <a:rPr lang="en-US" sz="1600" b="0" dirty="0"/>
                  <a:t>, and </a:t>
                </a:r>
                <a:r>
                  <a:rPr lang="en-US" sz="1600" b="0" dirty="0" err="1"/>
                  <a:t>mPrototype</a:t>
                </a:r>
                <a:r>
                  <a:rPr lang="en-US" sz="1600" b="0" dirty="0"/>
                  <a:t> is a </a:t>
                </a:r>
                <a:r>
                  <a:rPr lang="en-US" sz="1600" b="0" dirty="0" err="1"/>
                  <a:t>UDP_Observer</a:t>
                </a:r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26473" indent="0">
                  <a:buNone/>
                </a:pPr>
                <a:r>
                  <a:rPr lang="en-US" b="0" dirty="0" smtClean="0"/>
                  <a:t>AFSIM mission startup sequence </a:t>
                </a:r>
                <a:r>
                  <a:rPr lang="en-US" sz="1900" b="0" dirty="0" smtClean="0"/>
                  <a:t>(warlock is similar but more complicated)</a:t>
                </a:r>
                <a:r>
                  <a:rPr lang="en-US" b="0" dirty="0" smtClean="0"/>
                  <a:t>:</a:t>
                </a:r>
              </a:p>
              <a:p>
                <a:pPr marL="511175" indent="-285750">
                  <a:buFont typeface="+mj-lt"/>
                  <a:buAutoNum type="arabicPeriod" startAt="6"/>
                </a:pPr>
                <a:r>
                  <a:rPr lang="en-US" b="0" dirty="0" smtClean="0"/>
                  <a:t>Initialize the Simulation</a:t>
                </a:r>
                <a:endParaRPr lang="en-US" b="0" dirty="0"/>
              </a:p>
              <a:p>
                <a:pPr marL="744538" lvl="1" indent="-22701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Invokes: </a:t>
                </a:r>
                <a:r>
                  <a:rPr lang="en-US" b="0" dirty="0" err="1" smtClean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b="0" dirty="0" smtClean="0"/>
              </a:p>
              <a:p>
                <a:pPr marL="1030288" lvl="2" indent="-2317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  <a:r>
                  <a:rPr lang="en-US" b="0" dirty="0" smtClean="0"/>
                  <a:t>(where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 smtClean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err="1" smtClean="0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 smtClean="0">
                    <a:solidFill>
                      <a:srgbClr val="FF9900"/>
                    </a:solidFill>
                  </a:rPr>
                  <a:t>.get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 smtClean="0"/>
                  <a:t>)</a:t>
                </a:r>
                <a:endParaRPr lang="en-US" b="0" dirty="0"/>
              </a:p>
              <a:p>
                <a:pPr marL="1317625" lvl="3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the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r>
                  <a:rPr lang="en-US" b="0" dirty="0" smtClean="0"/>
                  <a:t> </a:t>
                </a:r>
              </a:p>
              <a:p>
                <a:pPr marL="1084262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</a:t>
                </a:r>
                <a:r>
                  <a:rPr lang="en-US" b="0" dirty="0" smtClean="0"/>
                  <a:t>   (where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 smtClean="0"/>
                  <a:t>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 smtClean="0"/>
                  <a:t> and 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*this 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 smtClean="0"/>
                  <a:t> </a:t>
                </a:r>
                <a:r>
                  <a:rPr lang="en-US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()</a:t>
                </a:r>
                <a:r>
                  <a:rPr lang="en-US" b="0" dirty="0" smtClean="0"/>
                  <a:t>)</a:t>
                </a:r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Invokes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 smtClean="0"/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 </a:t>
                </a:r>
                <a:r>
                  <a:rPr lang="en-US" b="0" dirty="0" smtClean="0"/>
                  <a:t>  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()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 </a:t>
                </a:r>
                <a:r>
                  <a:rPr lang="en-US" dirty="0" smtClean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 smtClean="0"/>
                  <a:t>and </a:t>
                </a:r>
                <a:r>
                  <a:rPr lang="en-US" b="0" dirty="0" err="1" smtClean="0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 smtClean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/>
                  <a:t> </a:t>
                </a:r>
                <a:r>
                  <a:rPr lang="en-US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 smtClean="0">
                    <a:solidFill>
                      <a:srgbClr val="FFC000"/>
                    </a:solidFill>
                  </a:rPr>
                  <a:t>simPtr.get</a:t>
                </a:r>
                <a:r>
                  <a:rPr lang="en-US" dirty="0" smtClean="0">
                    <a:solidFill>
                      <a:srgbClr val="FFC000"/>
                    </a:solidFill>
                  </a:rPr>
                  <a:t>()</a:t>
                </a:r>
                <a:endParaRPr lang="en-US" b="0" dirty="0" smtClean="0"/>
              </a:p>
              <a:p>
                <a:pPr marL="1541463" lvl="4" indent="-1698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 smtClean="0"/>
                  <a:t>For each application extension, invoke 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 </a:t>
                </a:r>
              </a:p>
              <a:p>
                <a:pPr marL="1371600" lvl="4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 </a:t>
                </a:r>
                <a:r>
                  <a:rPr lang="en-US" b="0" dirty="0" smtClean="0">
                    <a:solidFill>
                      <a:srgbClr val="7030A0"/>
                    </a:solidFill>
                  </a:rPr>
                  <a:t>   </a:t>
                </a:r>
                <a:r>
                  <a:rPr lang="en-US" b="0" dirty="0" smtClean="0"/>
                  <a:t>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:r>
                  <a:rPr lang="en-US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b="0" dirty="0" smtClean="0"/>
                  <a:t> 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b="0" dirty="0" err="1" smtClean="0">
                    <a:solidFill>
                      <a:srgbClr val="FF9900"/>
                    </a:solidFill>
                  </a:rPr>
                  <a:t>simPtr.get</a:t>
                </a:r>
                <a:r>
                  <a:rPr lang="en-US" b="0" dirty="0" smtClean="0">
                    <a:solidFill>
                      <a:srgbClr val="FF9900"/>
                    </a:solidFill>
                  </a:rPr>
                  <a:t>()</a:t>
                </a:r>
                <a:endParaRPr lang="en-US" b="0" dirty="0" smtClean="0"/>
              </a:p>
              <a:p>
                <a:pPr marL="1882775" lvl="5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 smtClean="0"/>
                  <a:t>Invokes 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600" b="0" dirty="0" err="1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6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1600" b="0" dirty="0" smtClean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600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sz="1600" b="0" dirty="0"/>
                  <a:t> </a:t>
                </a:r>
                <a:r>
                  <a:rPr lang="en-US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sz="1600" b="0" dirty="0"/>
                  <a:t> 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()</a:t>
                </a:r>
                <a:endParaRPr lang="en-US" sz="1600" b="0" dirty="0"/>
              </a:p>
              <a:p>
                <a:pPr marL="2116138" lvl="6" indent="-233363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 smtClean="0"/>
                  <a:t>Invokes </a:t>
                </a:r>
                <a:r>
                  <a:rPr lang="en-US" sz="1600" b="0" dirty="0" err="1" smtClean="0"/>
                  <a:t>aSimulation.RegisterExtension</a:t>
                </a:r>
                <a:r>
                  <a:rPr lang="en-US" sz="1600" b="0" dirty="0" smtClean="0"/>
                  <a:t>(</a:t>
                </a:r>
                <a:r>
                  <a:rPr lang="en-US" sz="1600" b="0" dirty="0" err="1" smtClean="0"/>
                  <a:t>ut</a:t>
                </a:r>
                <a:r>
                  <a:rPr lang="en-US" sz="1600" b="0" dirty="0" smtClean="0"/>
                  <a:t>::</a:t>
                </a:r>
                <a:r>
                  <a:rPr lang="en-US" sz="1600" b="0" dirty="0" err="1" smtClean="0"/>
                  <a:t>make_unqiue</a:t>
                </a:r>
                <a:r>
                  <a:rPr lang="en-US" sz="1600" b="0" dirty="0" smtClean="0"/>
                  <a:t>&lt;</a:t>
                </a:r>
                <a:r>
                  <a:rPr lang="en-US" sz="1600" b="0" dirty="0" err="1" smtClean="0"/>
                  <a:t>UDP_Observer</a:t>
                </a:r>
                <a:r>
                  <a:rPr lang="en-US" sz="1600" b="0" dirty="0" smtClean="0"/>
                  <a:t>&gt;(</a:t>
                </a:r>
                <a:r>
                  <a:rPr lang="en-US" sz="1600" b="0" dirty="0" err="1" smtClean="0"/>
                  <a:t>mPrototype</a:t>
                </a:r>
                <a:r>
                  <a:rPr lang="en-US" sz="1600" b="0" dirty="0"/>
                  <a:t>) where where </a:t>
                </a:r>
                <a:r>
                  <a:rPr lang="en-US" sz="1600" b="0" dirty="0" err="1"/>
                  <a:t>aSimulation</a:t>
                </a:r>
                <a:r>
                  <a:rPr lang="en-US" sz="1600" b="0" dirty="0"/>
                  <a:t> </a:t>
                </a:r>
                <a:r>
                  <a:rPr lang="en-US" sz="16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≡</a:t>
                </a:r>
                <a:r>
                  <a:rPr lang="en-US" sz="1600" b="0" dirty="0"/>
                  <a:t> 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*</a:t>
                </a:r>
                <a:r>
                  <a:rPr lang="en-US" sz="1600" b="0" dirty="0" err="1">
                    <a:solidFill>
                      <a:srgbClr val="FF9900"/>
                    </a:solidFill>
                  </a:rPr>
                  <a:t>simPtr.get</a:t>
                </a:r>
                <a:r>
                  <a:rPr lang="en-US" sz="1600" b="0" dirty="0" smtClean="0">
                    <a:solidFill>
                      <a:srgbClr val="FF9900"/>
                    </a:solidFill>
                  </a:rPr>
                  <a:t>()</a:t>
                </a:r>
                <a:r>
                  <a:rPr lang="en-US" sz="1600" b="0" dirty="0" smtClean="0"/>
                  <a:t>, and </a:t>
                </a:r>
                <a:r>
                  <a:rPr lang="en-US" sz="1600" b="0" dirty="0" err="1" smtClean="0"/>
                  <a:t>mPrototype</a:t>
                </a:r>
                <a:r>
                  <a:rPr lang="en-US" sz="1600" b="0" dirty="0" smtClean="0"/>
                  <a:t> is a </a:t>
                </a:r>
                <a:r>
                  <a:rPr lang="en-US" sz="1600" b="0" dirty="0" err="1" smtClean="0"/>
                  <a:t>UDP_Observer</a:t>
                </a:r>
                <a:endParaRPr lang="en-US" sz="1600" b="0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75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r>
              <a:rPr lang="en-US" b="0" dirty="0"/>
              <a:t>AFSIM mission startup sequence </a:t>
            </a:r>
            <a:r>
              <a:rPr lang="en-US" sz="1900" b="0" dirty="0"/>
              <a:t>(warlock is similar but more complicated)</a:t>
            </a:r>
            <a:r>
              <a:rPr lang="en-US" b="0" dirty="0"/>
              <a:t>:</a:t>
            </a:r>
          </a:p>
          <a:p>
            <a:pPr marL="511175" indent="-285750">
              <a:buFont typeface="+mj-lt"/>
              <a:buAutoNum type="arabicPeriod" startAt="6"/>
            </a:pPr>
            <a:r>
              <a:rPr lang="en-US" b="0" dirty="0"/>
              <a:t>Initialize the Simulation</a:t>
            </a:r>
          </a:p>
          <a:p>
            <a:pPr marL="744538" lvl="1" indent="-22701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- Next invoke </a:t>
            </a:r>
            <a:r>
              <a:rPr lang="en-US" b="0" dirty="0" err="1"/>
              <a:t>Wsf</a:t>
            </a:r>
            <a:r>
              <a:rPr lang="en-US" b="0" dirty="0"/>
              <a:t>::Observer::</a:t>
            </a:r>
            <a:r>
              <a:rPr lang="en-US" b="0" dirty="0" err="1"/>
              <a:t>SimulationInitializing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9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r>
              <a:rPr lang="en-US" b="0" dirty="0"/>
              <a:t>AFSIM mission startup sequence </a:t>
            </a:r>
            <a:r>
              <a:rPr lang="en-US" sz="1900" b="0" dirty="0"/>
              <a:t>(warlock is similar but more complicated)</a:t>
            </a:r>
            <a:r>
              <a:rPr lang="en-US" b="0" dirty="0"/>
              <a:t>:</a:t>
            </a:r>
          </a:p>
          <a:p>
            <a:pPr marL="511175" indent="-285750">
              <a:buFont typeface="+mj-lt"/>
              <a:buAutoNum type="arabicPeriod" startAt="6"/>
            </a:pPr>
            <a:r>
              <a:rPr lang="en-US" b="0" dirty="0"/>
              <a:t>Initialize the Simulation</a:t>
            </a:r>
          </a:p>
          <a:p>
            <a:pPr marL="744538" lvl="1" indent="-22701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- Next invoke Initialize</a:t>
            </a:r>
            <a:r>
              <a:rPr lang="en-US" b="0" baseline="0" dirty="0"/>
              <a:t> on all the simulation extensions</a:t>
            </a:r>
            <a:endParaRPr lang="en-US" b="0" dirty="0"/>
          </a:p>
          <a:p>
            <a:pPr marL="744538" lvl="1" indent="-22701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- Next invoke </a:t>
            </a:r>
            <a:r>
              <a:rPr lang="en-US" b="0" dirty="0" err="1"/>
              <a:t>UDP_Observer</a:t>
            </a:r>
            <a:r>
              <a:rPr lang="en-US" b="0" dirty="0"/>
              <a:t>::</a:t>
            </a:r>
            <a:r>
              <a:rPr lang="en-US" b="0" baseline="0" dirty="0"/>
              <a:t>Initialize</a:t>
            </a:r>
            <a:endParaRPr lang="en-US" sz="16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22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r>
              <a:rPr lang="en-US" b="0" dirty="0"/>
              <a:t>AFSIM mission startup sequence </a:t>
            </a:r>
            <a:r>
              <a:rPr lang="en-US" sz="1900" b="0" dirty="0"/>
              <a:t>(warlock is similar but more complicated)</a:t>
            </a:r>
            <a:r>
              <a:rPr lang="en-US" b="0" dirty="0"/>
              <a:t>:</a:t>
            </a:r>
          </a:p>
          <a:p>
            <a:pPr marL="511175" indent="-285750">
              <a:buFont typeface="+mj-lt"/>
              <a:buAutoNum type="arabicPeriod" startAt="6"/>
            </a:pPr>
            <a:r>
              <a:rPr lang="en-US" b="0" dirty="0"/>
              <a:t>Initialize the Simulation</a:t>
            </a:r>
          </a:p>
          <a:p>
            <a:pPr marL="744538" lvl="1" indent="-227013">
              <a:buFontTx/>
              <a:buChar char="-"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Next</a:t>
            </a:r>
            <a:r>
              <a:rPr lang="en-US" b="0" baseline="0" dirty="0"/>
              <a:t> create all the available platforms</a:t>
            </a:r>
          </a:p>
          <a:p>
            <a:pPr marL="744538" lvl="1" indent="-227013">
              <a:buFontTx/>
              <a:buChar char="-"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baseline="0" dirty="0"/>
              <a:t>Finally set simulation state to </a:t>
            </a:r>
            <a:r>
              <a:rPr lang="en-US" b="0" baseline="0" dirty="0" err="1"/>
              <a:t>cPENDING_START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8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47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receiver.exe is a separate application tha</a:t>
            </a:r>
            <a:r>
              <a:rPr lang="en-US" baseline="0" dirty="0"/>
              <a:t>t has to be run in addition to executing AFSIM (mission/warlock 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52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receiver.exe is a separate application tha</a:t>
            </a:r>
            <a:r>
              <a:rPr lang="en-US" baseline="0" dirty="0"/>
              <a:t>t has to be run in addition to executing AFSIM (mission/warlock 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224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receiver.exe is a separate application tha</a:t>
            </a:r>
            <a:r>
              <a:rPr lang="en-US" baseline="0" dirty="0"/>
              <a:t>t has to be run in addition to executing AFSIM (mission/warlock …)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622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</a:t>
            </a:r>
            <a:r>
              <a:rPr lang="en-US" baseline="0" dirty="0"/>
              <a:t> this point, your “</a:t>
            </a:r>
            <a:r>
              <a:rPr lang="en-US" baseline="0" dirty="0" err="1"/>
              <a:t>udp_observer</a:t>
            </a:r>
            <a:r>
              <a:rPr lang="en-US" baseline="0" dirty="0"/>
              <a:t>” block will not be syntactically highlighted. This is because it is not in the default grammar. We will need to select the correct application from the application manager. We have a grammar file for the </a:t>
            </a:r>
            <a:r>
              <a:rPr lang="en-US" baseline="0" dirty="0" err="1"/>
              <a:t>observer_exercise</a:t>
            </a:r>
            <a:r>
              <a:rPr lang="en-US" baseline="0" dirty="0"/>
              <a:t> in bin/</a:t>
            </a:r>
            <a:r>
              <a:rPr lang="en-US" baseline="0" dirty="0" err="1"/>
              <a:t>mission_grammar</a:t>
            </a:r>
            <a:r>
              <a:rPr lang="en-US" baseline="0" dirty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0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PlatformAdded,0,radar-1,radar_site</a:t>
            </a:r>
          </a:p>
          <a:p>
            <a:r>
              <a:rPr lang="en-US" dirty="0"/>
              <a:t>PlatformAdded,0,target-1,target_type</a:t>
            </a:r>
          </a:p>
          <a:p>
            <a:r>
              <a:rPr lang="en-US" dirty="0"/>
              <a:t>SensorTrackUpdated,0,radar,1,2,40.9333,-112,20000</a:t>
            </a:r>
          </a:p>
          <a:p>
            <a:r>
              <a:rPr lang="en-US" dirty="0"/>
              <a:t>SensorTrackUpdated,1,radar,1,2,40.9334,-112.002,20000</a:t>
            </a:r>
          </a:p>
          <a:p>
            <a:r>
              <a:rPr lang="en-US" dirty="0"/>
              <a:t>SensorTrackUpdated,2,radar,1,2,40.9334,-112.005,20000</a:t>
            </a:r>
          </a:p>
          <a:p>
            <a:r>
              <a:rPr lang="en-US" dirty="0"/>
              <a:t>SensorTrackUpdated,3,radar,1,2,40.9334,-112.007,20000</a:t>
            </a:r>
          </a:p>
          <a:p>
            <a:r>
              <a:rPr lang="en-US" dirty="0"/>
              <a:t>SensorTrackUpdated,4,radar,1,2,40.9334,-112.01,20000</a:t>
            </a:r>
          </a:p>
          <a:p>
            <a:r>
              <a:rPr lang="en-US" dirty="0"/>
              <a:t>SensorTrackUpdated,5,radar,1,2,40.9334,-112.012,20000</a:t>
            </a:r>
          </a:p>
          <a:p>
            <a:r>
              <a:rPr lang="en-US" dirty="0"/>
              <a:t>SensorTrackUpdated,6,radar,1,2,40.9335,-112.015,20000</a:t>
            </a:r>
          </a:p>
          <a:p>
            <a:r>
              <a:rPr lang="en-US" dirty="0"/>
              <a:t>SensorTrackUpdated,7,radar,1,2,40.9335,-112.017,20000</a:t>
            </a:r>
          </a:p>
          <a:p>
            <a:r>
              <a:rPr lang="en-US" dirty="0"/>
              <a:t>SensorTrackUpdated,8,radar,1,2,40.9335,-112.019,20000</a:t>
            </a:r>
          </a:p>
          <a:p>
            <a:r>
              <a:rPr lang="en-US" dirty="0"/>
              <a:t>SensorTrackUpdated,9,radar,1,2,40.9335,-112.022,20000</a:t>
            </a:r>
          </a:p>
          <a:p>
            <a:r>
              <a:rPr lang="en-US" dirty="0"/>
              <a:t>SensorTrackUpdated,10,radar,1,2,40.9335,-112.024,20000</a:t>
            </a:r>
          </a:p>
          <a:p>
            <a:r>
              <a:rPr lang="en-US" dirty="0"/>
              <a:t>PlatformDeleted,10.001,radar-1,radar_site</a:t>
            </a:r>
          </a:p>
          <a:p>
            <a:r>
              <a:rPr lang="en-US" dirty="0"/>
              <a:t>PlatformDeleted,10.001,target-1,target_type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receiver.exe output should look 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0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have been added since 2.1. Such</a:t>
            </a:r>
            <a:r>
              <a:rPr lang="en-US" baseline="0" dirty="0"/>
              <a:t> as in XIO when a simulation falls behind (</a:t>
            </a:r>
            <a:r>
              <a:rPr lang="en-US" baseline="0" dirty="0" err="1"/>
              <a:t>WsfObserver</a:t>
            </a:r>
            <a:r>
              <a:rPr lang="en-US" baseline="0" dirty="0"/>
              <a:t>::</a:t>
            </a:r>
            <a:r>
              <a:rPr lang="en-US" baseline="0" dirty="0" err="1"/>
              <a:t>SimulationTimeBehind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isn’t the model for this exercise, but this an</a:t>
            </a:r>
            <a:r>
              <a:rPr lang="en-US" baseline="0" dirty="0"/>
              <a:t> alternative way to do a simple observer which only has access to a small subset of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7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new observer is subscribing</a:t>
            </a:r>
            <a:r>
              <a:rPr lang="en-US" baseline="0" dirty="0"/>
              <a:t> to the </a:t>
            </a:r>
            <a:r>
              <a:rPr lang="en-US" baseline="0" dirty="0" err="1"/>
              <a:t>WsfObserver</a:t>
            </a:r>
            <a:r>
              <a:rPr lang="en-US" baseline="0" dirty="0"/>
              <a:t>::</a:t>
            </a:r>
            <a:r>
              <a:rPr lang="en-US" baseline="0" dirty="0" err="1"/>
              <a:t>SensorTrackUpdated</a:t>
            </a:r>
            <a:r>
              <a:rPr lang="en-US" baseline="0" dirty="0"/>
              <a:t>. When the </a:t>
            </a:r>
            <a:r>
              <a:rPr lang="en-US" baseline="0" dirty="0" err="1"/>
              <a:t>WsfObserver</a:t>
            </a:r>
            <a:r>
              <a:rPr lang="en-US" baseline="0" dirty="0"/>
              <a:t>::</a:t>
            </a:r>
            <a:r>
              <a:rPr lang="en-US" baseline="0" dirty="0" err="1"/>
              <a:t>SensorTrackUpdated</a:t>
            </a:r>
            <a:r>
              <a:rPr lang="en-US" baseline="0" dirty="0"/>
              <a:t> is invoked, </a:t>
            </a:r>
            <a:r>
              <a:rPr lang="en-US" baseline="0" dirty="0" err="1"/>
              <a:t>UDP_Observer</a:t>
            </a:r>
            <a:r>
              <a:rPr lang="en-US" baseline="0" dirty="0"/>
              <a:t>::</a:t>
            </a:r>
            <a:r>
              <a:rPr lang="en-US" baseline="0" dirty="0" err="1"/>
              <a:t>SensorTrackUpdated</a:t>
            </a:r>
            <a:r>
              <a:rPr lang="en-US" baseline="0" dirty="0"/>
              <a:t> function will get called. This connection is stored in the </a:t>
            </a:r>
            <a:r>
              <a:rPr lang="en-US" baseline="0" dirty="0" err="1"/>
              <a:t>UtCallbackHolder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effectLst/>
                <a:latin typeface="Arial" pitchFamily="34" charset="0"/>
              </a:rPr>
              <a:t>Integrity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Service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7109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791530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880472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49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4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772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9900"/>
                </a:solidFill>
              </a:rPr>
              <a:t>UNCLASSIFIED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-19467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</a:p>
        </p:txBody>
      </p:sp>
    </p:spTree>
    <p:extLst>
      <p:ext uri="{BB962C8B-B14F-4D97-AF65-F5344CB8AC3E}">
        <p14:creationId xmlns:p14="http://schemas.microsoft.com/office/powerpoint/2010/main" val="32638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Web/labs/observer_lab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191000" y="1981200"/>
            <a:ext cx="4419600" cy="1676400"/>
          </a:xfrm>
        </p:spPr>
        <p:txBody>
          <a:bodyPr/>
          <a:lstStyle/>
          <a:p>
            <a:r>
              <a:rPr lang="en-US" sz="2800" dirty="0"/>
              <a:t>AFSIM Developer Training</a:t>
            </a:r>
          </a:p>
          <a:p>
            <a:r>
              <a:rPr lang="en-US" sz="2800" dirty="0"/>
              <a:t>8</a:t>
            </a:r>
            <a:r>
              <a:rPr lang="en-US" sz="2800" smtClean="0"/>
              <a:t> </a:t>
            </a:r>
            <a:r>
              <a:rPr lang="en-US" sz="2800" dirty="0"/>
              <a:t>– Observers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AFRL/RQQD</a:t>
            </a:r>
          </a:p>
        </p:txBody>
      </p:sp>
    </p:spTree>
    <p:extLst>
      <p:ext uri="{BB962C8B-B14F-4D97-AF65-F5344CB8AC3E}">
        <p14:creationId xmlns:p14="http://schemas.microsoft.com/office/powerpoint/2010/main" val="26537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Observers Example</a:t>
            </a:r>
            <a:br>
              <a:rPr lang="en-US" dirty="0"/>
            </a:br>
            <a:r>
              <a:rPr lang="en-US" sz="1600" dirty="0"/>
              <a:t>(</a:t>
            </a:r>
            <a:r>
              <a:rPr lang="en-US" sz="1600" dirty="0">
                <a:solidFill>
                  <a:srgbClr val="0000CC"/>
                </a:solidFill>
              </a:rPr>
              <a:t>for observers that are part of AFSIM application/extensions</a:t>
            </a:r>
            <a:r>
              <a:rPr lang="en-US" sz="1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1440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Suppose you define a class which needs to be notified if a specific platform is deleted</a:t>
            </a:r>
          </a:p>
          <a:p>
            <a:pPr lvl="1"/>
            <a:r>
              <a:rPr lang="en-US" b="0" dirty="0"/>
              <a:t>A callback method can be invoked when a platform is deleted.</a:t>
            </a:r>
          </a:p>
          <a:p>
            <a:r>
              <a:rPr lang="en-US" b="0" dirty="0"/>
              <a:t>To achieve this, your class must </a:t>
            </a:r>
          </a:p>
          <a:p>
            <a:pPr lvl="1"/>
            <a:r>
              <a:rPr lang="en-US" b="0" dirty="0"/>
              <a:t>Inherit class</a:t>
            </a:r>
            <a:r>
              <a:rPr lang="en-US" dirty="0"/>
              <a:t> </a:t>
            </a:r>
            <a:r>
              <a:rPr lang="en-US" dirty="0" err="1">
                <a:solidFill>
                  <a:srgbClr val="0000CC"/>
                </a:solidFill>
              </a:rPr>
              <a:t>WsfSinglePlatformObserver</a:t>
            </a:r>
            <a:endParaRPr lang="en-US" dirty="0">
              <a:solidFill>
                <a:srgbClr val="0000CC"/>
              </a:solidFill>
            </a:endParaRPr>
          </a:p>
          <a:p>
            <a:pPr lvl="1"/>
            <a:r>
              <a:rPr lang="en-US" b="0" dirty="0"/>
              <a:t>Provide a definition for virtual methods </a:t>
            </a:r>
            <a:r>
              <a:rPr lang="en-US" dirty="0" err="1">
                <a:solidFill>
                  <a:srgbClr val="7030A0"/>
                </a:solidFill>
              </a:rPr>
              <a:t>OnPlatformDeleting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</a:rPr>
              <a:t>OnPlatformDeleted</a:t>
            </a:r>
            <a:r>
              <a:rPr lang="en-US" dirty="0"/>
              <a:t>, </a:t>
            </a:r>
            <a:r>
              <a:rPr lang="en-US" b="0" dirty="0"/>
              <a:t>which overrides the ones defined in </a:t>
            </a:r>
            <a:r>
              <a:rPr lang="en-US" dirty="0" err="1">
                <a:solidFill>
                  <a:srgbClr val="0000CC"/>
                </a:solidFill>
              </a:rPr>
              <a:t>WsfSinglePlatformObserver</a:t>
            </a:r>
            <a:endParaRPr lang="en-US" dirty="0">
              <a:solidFill>
                <a:srgbClr val="0000CC"/>
              </a:solidFill>
            </a:endParaRPr>
          </a:p>
          <a:p>
            <a:pPr lvl="1"/>
            <a:r>
              <a:rPr lang="en-US" b="0" dirty="0"/>
              <a:t>Register your class to get the callback:  </a:t>
            </a:r>
          </a:p>
          <a:p>
            <a:pPr lvl="2"/>
            <a:r>
              <a:rPr lang="en-US" b="0" dirty="0"/>
              <a:t>invoke the platform’s </a:t>
            </a:r>
            <a:r>
              <a:rPr lang="en-US" b="0" dirty="0" err="1"/>
              <a:t>AttachObserver</a:t>
            </a:r>
            <a:r>
              <a:rPr lang="en-US" b="0" dirty="0"/>
              <a:t> method (with a pointer to the object to be notified)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3519" y="4244790"/>
            <a:ext cx="70663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class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myclass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public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WsfSinglePlatformObserver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, …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  <a:sym typeface="MT Extra" panose="05050102010205020202" pitchFamily="18" charset="2"/>
              </a:rPr>
              <a:t>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/>
            </a:r>
            <a:br>
              <a:rPr lang="en-US" sz="1200" b="1" dirty="0">
                <a:latin typeface="Consolas" panose="020B0609020204030204" pitchFamily="49" charset="0"/>
                <a:cs typeface="Arial" pitchFamily="34" charset="0"/>
              </a:rPr>
            </a:b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OnPlatformDeleted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double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aSimTime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WsfPlatform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aPlatformPtr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override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200" b="1" dirty="0">
                <a:solidFill>
                  <a:srgbClr val="00CC00"/>
                </a:solidFill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OnPlatformDeleting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double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aSimTime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WsfPlatform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aPlatformPtr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override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200" b="1" dirty="0">
                <a:solidFill>
                  <a:srgbClr val="00CC00"/>
                </a:solidFill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OnPlatformUpdated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double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aSimTime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WsfPlatform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aPlatformPtr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override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  <a:sym typeface="MT Extra" panose="05050102010205020202" pitchFamily="18" charset="2"/>
              </a:rPr>
              <a:t>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  <a:sym typeface="MT Extra" panose="05050102010205020202" pitchFamily="18" charset="2"/>
              </a:rPr>
              <a:t>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  <a:sym typeface="MT Extra" panose="05050102010205020202" pitchFamily="18" charset="2"/>
              </a:rPr>
              <a:t>void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  <a:sym typeface="MT Extra" panose="05050102010205020202" pitchFamily="18" charset="2"/>
              </a:rPr>
              <a:t> 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  <a:sym typeface="MT Extra" panose="05050102010205020202" pitchFamily="18" charset="2"/>
              </a:rPr>
              <a:t>RegisterAsObserver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  <a:sym typeface="MT Extra" panose="05050102010205020202" pitchFamily="18" charset="2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  <a:sym typeface="MT Extra" panose="05050102010205020202" pitchFamily="18" charset="2"/>
              </a:rPr>
              <a:t>WsfPlatform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  <a:sym typeface="MT Extra" panose="05050102010205020202" pitchFamily="18" charset="2"/>
              </a:rPr>
              <a:t>*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  <a:sym typeface="MT Extra" panose="05050102010205020202" pitchFamily="18" charset="2"/>
              </a:rPr>
              <a:t>platformPtr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  <a:sym typeface="MT Extra" panose="05050102010205020202" pitchFamily="18" charset="2"/>
              </a:rPr>
              <a:t>) 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  <a:sym typeface="MT Extra" panose="05050102010205020202" pitchFamily="18" charset="2"/>
              </a:rPr>
              <a:t>    {</a:t>
            </a: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            </a:t>
            </a:r>
            <a:r>
              <a:rPr lang="en-US" sz="12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platformPtr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2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AttachObserver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this</a:t>
            </a:r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);</a:t>
            </a:r>
            <a:endParaRPr lang="en-US" sz="1200" b="1" dirty="0">
              <a:latin typeface="Consolas" panose="020B0609020204030204" pitchFamily="49" charset="0"/>
              <a:cs typeface="Arial" pitchFamily="34" charset="0"/>
              <a:sym typeface="MT Extra" panose="05050102010205020202" pitchFamily="18" charset="2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  <a:sym typeface="MT Extra" panose="05050102010205020202" pitchFamily="18" charset="2"/>
              </a:rPr>
              <a:t>    }</a:t>
            </a:r>
            <a:endParaRPr lang="en-US" sz="1200" b="1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Arial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108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Extensible Observer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Challenge for the </a:t>
            </a:r>
            <a:r>
              <a:rPr lang="en-US" dirty="0"/>
              <a:t>AFSIM</a:t>
            </a:r>
            <a:r>
              <a:rPr lang="en-US" b="0" dirty="0"/>
              <a:t> Component-Based Architecture (</a:t>
            </a:r>
            <a:r>
              <a:rPr lang="en-US" dirty="0"/>
              <a:t>AFSIM</a:t>
            </a:r>
            <a:r>
              <a:rPr lang="en-US" b="0" dirty="0"/>
              <a:t> version 2.0+) </a:t>
            </a:r>
          </a:p>
          <a:p>
            <a:pPr lvl="1"/>
            <a:r>
              <a:rPr lang="en-US" b="0" dirty="0"/>
              <a:t>Make Observers Extensible</a:t>
            </a:r>
          </a:p>
          <a:p>
            <a:pPr lvl="1"/>
            <a:r>
              <a:rPr lang="en-US" b="0" dirty="0"/>
              <a:t>Give “Add-on” Observers the Same Interface as “Core” Observers</a:t>
            </a:r>
          </a:p>
          <a:p>
            <a:r>
              <a:rPr lang="en-US" b="0" dirty="0"/>
              <a:t>All Observers are Owned by a Simulation Object</a:t>
            </a:r>
          </a:p>
          <a:p>
            <a:pPr lvl="1"/>
            <a:r>
              <a:rPr lang="en-US" b="0" dirty="0"/>
              <a:t>A simulation object needs to be provided when subscribing</a:t>
            </a:r>
          </a:p>
          <a:p>
            <a:r>
              <a:rPr lang="en-US" b="0" dirty="0"/>
              <a:t>“Core” Observers are Attributes of the Simulation Object</a:t>
            </a:r>
          </a:p>
          <a:p>
            <a:r>
              <a:rPr lang="en-US" b="0" dirty="0"/>
              <a:t>Add-on Observers are Accessed through Simulation Extensions</a:t>
            </a:r>
          </a:p>
          <a:p>
            <a:pPr lvl="1"/>
            <a:r>
              <a:rPr lang="en-US" b="0" dirty="0"/>
              <a:t>Example is the </a:t>
            </a:r>
            <a:r>
              <a:rPr lang="en-US" b="0" dirty="0" err="1"/>
              <a:t>WsfWeaponObserver</a:t>
            </a:r>
            <a:endParaRPr lang="en-US" b="0" dirty="0"/>
          </a:p>
          <a:p>
            <a:pPr lvl="2"/>
            <a:r>
              <a:rPr lang="en-US" b="0" dirty="0"/>
              <a:t>Attribute of the “</a:t>
            </a:r>
            <a:r>
              <a:rPr lang="en-US" b="0" dirty="0" err="1"/>
              <a:t>WsfMil</a:t>
            </a:r>
            <a:r>
              <a:rPr lang="en-US" b="0" dirty="0"/>
              <a:t>” simulation extension</a:t>
            </a:r>
          </a:p>
        </p:txBody>
      </p:sp>
    </p:spTree>
    <p:extLst>
      <p:ext uri="{BB962C8B-B14F-4D97-AF65-F5344CB8AC3E}">
        <p14:creationId xmlns:p14="http://schemas.microsoft.com/office/powerpoint/2010/main" val="27256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796" y="1219200"/>
            <a:ext cx="8543925" cy="5105400"/>
          </a:xfrm>
          <a:prstGeom prst="rect">
            <a:avLst/>
          </a:prstGeom>
          <a:noFill/>
          <a:ln w="19050" algn="ctr">
            <a:solidFill>
              <a:srgbClr val="FF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Subscription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2309" y="1274762"/>
            <a:ext cx="8548687" cy="4662014"/>
          </a:xfrm>
          <a:prstGeom prst="rect">
            <a:avLst/>
          </a:prstGeom>
        </p:spPr>
        <p:txBody>
          <a:bodyPr/>
          <a:lstStyle/>
          <a:p>
            <a:pPr>
              <a:buFontTx/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en-US" sz="1200" b="1" noProof="1">
                <a:solidFill>
                  <a:srgbClr val="008000"/>
                </a:solidFill>
                <a:latin typeface="Courier New" pitchFamily="49" charset="0"/>
              </a:rPr>
              <a:t>code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</a:rPr>
              <a:t> example</a:t>
            </a:r>
            <a:r>
              <a:rPr lang="en-US" sz="1200" b="1" dirty="0">
                <a:solidFill>
                  <a:srgbClr val="006600"/>
                </a:solidFill>
                <a:latin typeface="Courier New" pitchFamily="49" charset="0"/>
              </a:rPr>
              <a:t>	</a:t>
            </a:r>
            <a:endParaRPr lang="en-US" sz="1200" b="1" noProof="1">
              <a:solidFill>
                <a:srgbClr val="0066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</a:rPr>
              <a:t>c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las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</a:rPr>
              <a:t>s</a:t>
            </a:r>
            <a:r>
              <a:rPr lang="en-US" sz="12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</a:rPr>
              <a:t>UDP_Observer</a:t>
            </a:r>
            <a:endParaRPr lang="en-US" sz="1200" b="1" noProof="1">
              <a:solidFill>
                <a:srgbClr val="0000FF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b="1" noProof="1">
                <a:latin typeface="Courier New" pitchFamily="49" charset="0"/>
              </a:rPr>
              <a:t>{</a:t>
            </a:r>
            <a:r>
              <a:rPr lang="en-US" sz="1200" b="1" dirty="0">
                <a:latin typeface="Courier New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sz="1200" b="1" noProof="1">
                <a:latin typeface="Courier New" pitchFamily="49" charset="0"/>
              </a:rPr>
              <a:t>     ...</a:t>
            </a:r>
          </a:p>
          <a:p>
            <a:pPr>
              <a:buFontTx/>
              <a:buNone/>
            </a:pPr>
            <a:r>
              <a:rPr lang="en-US" sz="1200" b="1" dirty="0">
                <a:latin typeface="Courier New" pitchFamily="49" charset="0"/>
              </a:rPr>
              <a:t>     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US" sz="1200" b="1" noProof="1">
                <a:latin typeface="Courier New" pitchFamily="49" charset="0"/>
              </a:rPr>
              <a:t>:</a:t>
            </a:r>
            <a:endParaRPr lang="en-US" sz="12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b="1" dirty="0">
                <a:latin typeface="Courier New" pitchFamily="49" charset="0"/>
              </a:rPr>
              <a:t>          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</a:rPr>
              <a:t>void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rgbClr val="880000"/>
                </a:solidFill>
                <a:latin typeface="Courier New" pitchFamily="49" charset="0"/>
              </a:rPr>
              <a:t>SensorTrackUpdated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1200" b="1" dirty="0">
                <a:latin typeface="Courier New" pitchFamily="49" charset="0"/>
              </a:rPr>
              <a:t>          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</a:rPr>
              <a:t>aSimTime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200" b="1" dirty="0">
                <a:latin typeface="Courier New" pitchFamily="49" charset="0"/>
              </a:rPr>
              <a:t>                                  </a:t>
            </a: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</a:rPr>
              <a:t>WsfSensor</a:t>
            </a:r>
            <a:r>
              <a:rPr lang="en-US" sz="1200" b="1" dirty="0">
                <a:latin typeface="Courier New" pitchFamily="49" charset="0"/>
              </a:rPr>
              <a:t>*      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</a:rPr>
              <a:t>aSensorPtr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>
              <a:buFontTx/>
              <a:buNone/>
            </a:pPr>
            <a:r>
              <a:rPr lang="en-US" sz="1200" b="1" dirty="0">
                <a:latin typeface="Courier New" pitchFamily="49" charset="0"/>
              </a:rPr>
              <a:t>                                  </a:t>
            </a:r>
            <a:r>
              <a:rPr lang="en-US" sz="1200" b="1" dirty="0">
                <a:solidFill>
                  <a:srgbClr val="0000FF"/>
                </a:solidFill>
                <a:latin typeface="Courier New" pitchFamily="49" charset="0"/>
              </a:rPr>
              <a:t>const</a:t>
            </a:r>
            <a:r>
              <a:rPr lang="en-US" sz="12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urier New" pitchFamily="49" charset="0"/>
              </a:rPr>
              <a:t>WsfTrack</a:t>
            </a:r>
            <a:r>
              <a:rPr lang="en-US" sz="1200" b="1" dirty="0">
                <a:latin typeface="Courier New" pitchFamily="49" charset="0"/>
              </a:rPr>
              <a:t>* </a:t>
            </a:r>
            <a:r>
              <a:rPr lang="en-US" sz="1200" b="1" dirty="0" err="1">
                <a:solidFill>
                  <a:srgbClr val="000080"/>
                </a:solidFill>
                <a:latin typeface="Courier New" pitchFamily="49" charset="0"/>
              </a:rPr>
              <a:t>aTrackPtr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200" b="1" noProof="1">
                <a:latin typeface="Courier New" pitchFamily="49" charset="0"/>
              </a:rPr>
              <a:t>     ...</a:t>
            </a:r>
          </a:p>
          <a:p>
            <a:pPr>
              <a:buFontTx/>
              <a:buNone/>
            </a:pPr>
            <a:r>
              <a:rPr lang="en-US" sz="1200" b="1" noProof="1">
                <a:solidFill>
                  <a:schemeClr val="tx2"/>
                </a:solidFill>
                <a:latin typeface="Courier New" pitchFamily="49" charset="0"/>
              </a:rPr>
              <a:t>		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UtCallbackHolder</a:t>
            </a:r>
            <a:r>
              <a:rPr lang="en-US" sz="1200" b="1" noProof="1">
                <a:latin typeface="Courier New" pitchFamily="49" charset="0"/>
              </a:rPr>
              <a:t>   </a:t>
            </a:r>
            <a:r>
              <a:rPr lang="en-US" sz="1200" b="1" noProof="1">
                <a:solidFill>
                  <a:srgbClr val="000080"/>
                </a:solidFill>
                <a:latin typeface="Courier New" pitchFamily="49" charset="0"/>
              </a:rPr>
              <a:t>mCallbacks</a:t>
            </a:r>
            <a:r>
              <a:rPr lang="en-US" sz="1200" b="1" noProof="1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200" b="1" noProof="1">
                <a:latin typeface="Courier New" pitchFamily="49" charset="0"/>
              </a:rPr>
              <a:t>     ...</a:t>
            </a:r>
          </a:p>
          <a:p>
            <a:pPr>
              <a:buFontTx/>
              <a:buNone/>
            </a:pPr>
            <a:r>
              <a:rPr lang="en-US" sz="1200" b="1" noProof="1">
                <a:latin typeface="Courier New" pitchFamily="49" charset="0"/>
              </a:rPr>
              <a:t>};</a:t>
            </a:r>
            <a:endParaRPr lang="en-US" sz="12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b="1" noProof="1">
                <a:solidFill>
                  <a:srgbClr val="008000"/>
                </a:solidFill>
                <a:latin typeface="Courier New" pitchFamily="49" charset="0"/>
              </a:rPr>
              <a:t>// 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</a:rPr>
              <a:t>Usually, make subscriptions in</a:t>
            </a:r>
            <a:r>
              <a:rPr lang="en-US" sz="1200" b="1" noProof="1">
                <a:solidFill>
                  <a:srgbClr val="008000"/>
                </a:solidFill>
                <a:latin typeface="Courier New" pitchFamily="49" charset="0"/>
              </a:rPr>
              <a:t> constructor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</a:rPr>
              <a:t> or initialization routine</a:t>
            </a:r>
            <a:r>
              <a:rPr lang="en-US" sz="1200" b="1" noProof="1">
                <a:solidFill>
                  <a:srgbClr val="008000"/>
                </a:solidFill>
                <a:latin typeface="Courier New" pitchFamily="49" charset="0"/>
              </a:rPr>
              <a:t>.</a:t>
            </a:r>
            <a:endParaRPr lang="en-US" sz="1200" b="1" dirty="0">
              <a:solidFill>
                <a:srgbClr val="008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</a:rPr>
              <a:t>// Our exercise will use initialization routine in order to ensure that </a:t>
            </a:r>
          </a:p>
          <a:p>
            <a:pPr>
              <a:buFontTx/>
              <a:buNone/>
            </a:pP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</a:rPr>
              <a:t>// we have successful socket connection prior to making subscriptions.</a:t>
            </a:r>
          </a:p>
          <a:p>
            <a:pPr>
              <a:buFontTx/>
              <a:buNone/>
            </a:pPr>
            <a:endParaRPr lang="en-US" sz="1200" b="1" noProof="1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b="1" noProof="1">
                <a:solidFill>
                  <a:srgbClr val="000080"/>
                </a:solidFill>
                <a:latin typeface="Courier New" pitchFamily="49" charset="0"/>
              </a:rPr>
              <a:t>mCallbacks</a:t>
            </a:r>
            <a:r>
              <a:rPr lang="en-US" sz="1200" b="1" noProof="1">
                <a:latin typeface="Courier New" pitchFamily="49" charset="0"/>
              </a:rPr>
              <a:t>.</a:t>
            </a:r>
            <a:r>
              <a:rPr lang="en-US" sz="1200" b="1" noProof="1">
                <a:solidFill>
                  <a:srgbClr val="880000"/>
                </a:solidFill>
                <a:latin typeface="Courier New" pitchFamily="49" charset="0"/>
              </a:rPr>
              <a:t>Add</a:t>
            </a:r>
            <a:r>
              <a:rPr lang="en-US" sz="1200" b="1" noProof="1">
                <a:latin typeface="Courier New" pitchFamily="49" charset="0"/>
              </a:rPr>
              <a:t>(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WsfObserver</a:t>
            </a:r>
            <a:r>
              <a:rPr lang="en-US" sz="1200" b="1" noProof="1">
                <a:latin typeface="Courier New" pitchFamily="49" charset="0"/>
              </a:rPr>
              <a:t>::</a:t>
            </a:r>
            <a:r>
              <a:rPr lang="en-US" sz="1200" b="1" noProof="1">
                <a:solidFill>
                  <a:srgbClr val="880000"/>
                </a:solidFill>
                <a:latin typeface="Courier New" pitchFamily="49" charset="0"/>
              </a:rPr>
              <a:t>SensorTrackUpdated</a:t>
            </a:r>
            <a:r>
              <a:rPr lang="en-US" sz="1200" b="1" noProof="1">
                <a:latin typeface="Courier New" pitchFamily="49" charset="0"/>
              </a:rPr>
              <a:t>(&amp;</a:t>
            </a:r>
            <a:r>
              <a:rPr lang="en-US" sz="1200" b="1" noProof="1">
                <a:solidFill>
                  <a:srgbClr val="880000"/>
                </a:solidFill>
                <a:latin typeface="Courier New" pitchFamily="49" charset="0"/>
              </a:rPr>
              <a:t>GetSimulation</a:t>
            </a:r>
            <a:r>
              <a:rPr lang="en-US" sz="1200" b="1" noProof="1">
                <a:latin typeface="Courier New" pitchFamily="49" charset="0"/>
              </a:rPr>
              <a:t>()).</a:t>
            </a:r>
            <a:r>
              <a:rPr lang="en-US" sz="1200" b="1" noProof="1">
                <a:solidFill>
                  <a:srgbClr val="880000"/>
                </a:solidFill>
                <a:latin typeface="Courier New" pitchFamily="49" charset="0"/>
              </a:rPr>
              <a:t>Connect</a:t>
            </a:r>
            <a:r>
              <a:rPr lang="en-US" sz="1200" b="1" noProof="1">
                <a:latin typeface="Courier New" pitchFamily="49" charset="0"/>
              </a:rPr>
              <a:t>(</a:t>
            </a:r>
          </a:p>
          <a:p>
            <a:pPr>
              <a:buFontTx/>
              <a:buNone/>
            </a:pPr>
            <a:r>
              <a:rPr lang="en-US" sz="1200" b="1" noProof="1">
                <a:latin typeface="Courier New" pitchFamily="49" charset="0"/>
              </a:rPr>
              <a:t>               &amp;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UDP_Observer</a:t>
            </a:r>
            <a:r>
              <a:rPr lang="en-US" sz="1200" b="1" noProof="1">
                <a:latin typeface="Courier New" pitchFamily="49" charset="0"/>
              </a:rPr>
              <a:t>::</a:t>
            </a:r>
            <a:r>
              <a:rPr lang="en-US" sz="1200" b="1" noProof="1">
                <a:solidFill>
                  <a:srgbClr val="880000"/>
                </a:solidFill>
                <a:latin typeface="Courier New" pitchFamily="49" charset="0"/>
              </a:rPr>
              <a:t>SensorTrackUpdated</a:t>
            </a:r>
            <a:r>
              <a:rPr lang="en-US" sz="1200" b="1" noProof="1">
                <a:latin typeface="Courier New" pitchFamily="49" charset="0"/>
              </a:rPr>
              <a:t>, </a:t>
            </a:r>
            <a:r>
              <a:rPr lang="en-US" sz="1200" b="1" noProof="1">
                <a:solidFill>
                  <a:srgbClr val="0000FF"/>
                </a:solidFill>
                <a:latin typeface="Courier New" pitchFamily="49" charset="0"/>
              </a:rPr>
              <a:t>this</a:t>
            </a:r>
            <a:r>
              <a:rPr lang="en-US" sz="1200" b="1" noProof="1">
                <a:latin typeface="Courier New" pitchFamily="49" charset="0"/>
              </a:rPr>
              <a:t>));</a:t>
            </a:r>
            <a:endParaRPr lang="en-US" sz="1200" b="1" noProof="1">
              <a:solidFill>
                <a:srgbClr val="0066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200" b="1" noProof="1">
                <a:solidFill>
                  <a:srgbClr val="008000"/>
                </a:solidFill>
                <a:latin typeface="Courier New" pitchFamily="49" charset="0"/>
              </a:rPr>
              <a:t>//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</a:rPr>
              <a:t> \</a:t>
            </a:r>
            <a:r>
              <a:rPr lang="en-US" sz="1200" b="1" noProof="1">
                <a:solidFill>
                  <a:srgbClr val="008000"/>
                </a:solidFill>
                <a:latin typeface="Courier New" pitchFamily="49" charset="0"/>
              </a:rPr>
              <a:t>endcode</a:t>
            </a:r>
            <a:r>
              <a:rPr lang="en-US" sz="1200" b="1" dirty="0">
                <a:solidFill>
                  <a:srgbClr val="008000"/>
                </a:solidFill>
                <a:latin typeface="Courier New" pitchFamily="49" charset="0"/>
              </a:rPr>
              <a:t> example</a:t>
            </a:r>
          </a:p>
          <a:p>
            <a:endParaRPr lang="en-US" sz="1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3"/>
            <a:ext cx="4572000" cy="4525963"/>
          </a:xfrm>
        </p:spPr>
        <p:txBody>
          <a:bodyPr>
            <a:normAutofit/>
          </a:bodyPr>
          <a:lstStyle/>
          <a:p>
            <a:r>
              <a:rPr lang="en-US" sz="1800" b="0" dirty="0"/>
              <a:t>Open CMake GUI</a:t>
            </a:r>
          </a:p>
          <a:p>
            <a:r>
              <a:rPr lang="en-US" sz="1800" b="0" dirty="0"/>
              <a:t>Check </a:t>
            </a:r>
            <a:r>
              <a:rPr lang="en-US" sz="1800"/>
              <a:t>BUILD_WITH_observer_exercise</a:t>
            </a:r>
            <a:endParaRPr lang="en-US" sz="1800" b="0" dirty="0"/>
          </a:p>
          <a:p>
            <a:r>
              <a:rPr lang="en-US" sz="1800" b="0" dirty="0"/>
              <a:t>Press “Configure”</a:t>
            </a:r>
          </a:p>
          <a:p>
            <a:pPr lvl="1"/>
            <a:r>
              <a:rPr lang="en-US" sz="1600" b="0" dirty="0"/>
              <a:t>(Respond to any prompts asking for a compiler)</a:t>
            </a:r>
          </a:p>
          <a:p>
            <a:r>
              <a:rPr lang="en-US" sz="1800" b="0" dirty="0"/>
              <a:t>Press “Generate”</a:t>
            </a:r>
          </a:p>
          <a:p>
            <a:pPr lvl="2"/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00203"/>
            <a:ext cx="401577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(2/3)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If Visual Studio is already open:</a:t>
            </a:r>
          </a:p>
          <a:p>
            <a:pPr lvl="1"/>
            <a:r>
              <a:rPr lang="en-US" b="0" dirty="0"/>
              <a:t>Navigate to it and select Reload All when prompted.</a:t>
            </a:r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dirty="0"/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Alternatively, open the solution file </a:t>
            </a:r>
            <a:r>
              <a:rPr lang="en-US" dirty="0">
                <a:solidFill>
                  <a:schemeClr val="tx2"/>
                </a:solidFill>
              </a:rPr>
              <a:t>afsim.sln</a:t>
            </a:r>
            <a:r>
              <a:rPr lang="en-US" dirty="0"/>
              <a:t> </a:t>
            </a:r>
            <a:r>
              <a:rPr lang="en-US" b="0" dirty="0"/>
              <a:t>by:</a:t>
            </a:r>
          </a:p>
          <a:p>
            <a:pPr lvl="1"/>
            <a:r>
              <a:rPr lang="en-US" b="0" dirty="0"/>
              <a:t>Opening from </a:t>
            </a:r>
            <a:r>
              <a:rPr lang="en-US" dirty="0" err="1">
                <a:solidFill>
                  <a:schemeClr val="tx2"/>
                </a:solidFill>
              </a:rPr>
              <a:t>swdev</a:t>
            </a:r>
            <a:r>
              <a:rPr lang="en-US" dirty="0">
                <a:solidFill>
                  <a:schemeClr val="tx2"/>
                </a:solidFill>
              </a:rPr>
              <a:t>\build</a:t>
            </a:r>
            <a:endParaRPr lang="en-US" dirty="0"/>
          </a:p>
          <a:p>
            <a:pPr lvl="1"/>
            <a:r>
              <a:rPr lang="en-US" b="0" dirty="0"/>
              <a:t>Clicking </a:t>
            </a:r>
            <a:r>
              <a:rPr lang="en-US" dirty="0"/>
              <a:t>Open Project </a:t>
            </a:r>
            <a:r>
              <a:rPr lang="en-US" b="0" dirty="0"/>
              <a:t>from CMake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743200"/>
            <a:ext cx="5505450" cy="18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8762"/>
            <a:ext cx="5334000" cy="4525963"/>
          </a:xfrm>
        </p:spPr>
        <p:txBody>
          <a:bodyPr/>
          <a:lstStyle/>
          <a:p>
            <a:r>
              <a:rPr lang="en-US" b="0" dirty="0"/>
              <a:t>This project uses the following source files:</a:t>
            </a:r>
          </a:p>
          <a:p>
            <a:pPr lvl="1"/>
            <a:r>
              <a:rPr lang="en-US" b="1" dirty="0"/>
              <a:t>ObserverPluginRegistration.cpp</a:t>
            </a:r>
          </a:p>
          <a:p>
            <a:pPr lvl="1"/>
            <a:r>
              <a:rPr lang="en-US" b="1" dirty="0"/>
              <a:t>RegisterUDP_Observer.hpp</a:t>
            </a:r>
          </a:p>
          <a:p>
            <a:pPr lvl="1"/>
            <a:r>
              <a:rPr lang="en-US" b="1" dirty="0"/>
              <a:t>UDP_Observer.hpp </a:t>
            </a:r>
          </a:p>
          <a:p>
            <a:pPr lvl="1"/>
            <a:r>
              <a:rPr lang="en-US" b="1" dirty="0"/>
              <a:t>UDP_Observer.cpp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693" y="1371600"/>
            <a:ext cx="2085294" cy="407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Utilized by this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31" y="1309817"/>
            <a:ext cx="8974392" cy="4862383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This exercise utilizes the following classes: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UDP_Observer</a:t>
            </a:r>
            <a:r>
              <a:rPr lang="en-US" b="0" dirty="0"/>
              <a:t> : public </a:t>
            </a:r>
            <a:r>
              <a:rPr lang="en-US" dirty="0" err="1"/>
              <a:t>WsfSimulationExtension</a:t>
            </a:r>
            <a:endParaRPr lang="en-US" dirty="0"/>
          </a:p>
          <a:p>
            <a:pPr lvl="2"/>
            <a:r>
              <a:rPr lang="en-US" b="0" dirty="0"/>
              <a:t>Registers for simulation events using </a:t>
            </a:r>
            <a:r>
              <a:rPr lang="en-US" b="0" dirty="0" err="1"/>
              <a:t>WsfObserver</a:t>
            </a:r>
            <a:endParaRPr lang="en-US" b="0" dirty="0"/>
          </a:p>
          <a:p>
            <a:pPr lvl="2"/>
            <a:r>
              <a:rPr lang="en-US" b="0" dirty="0"/>
              <a:t>Outputs observed events over a UDP socket to an external application</a:t>
            </a:r>
            <a:endParaRPr lang="en-US" dirty="0"/>
          </a:p>
          <a:p>
            <a:pPr lvl="1"/>
            <a:endParaRPr lang="en-US" b="0" dirty="0"/>
          </a:p>
          <a:p>
            <a:pPr lvl="1"/>
            <a:r>
              <a:rPr lang="en-US" b="0" dirty="0"/>
              <a:t>class </a:t>
            </a:r>
            <a:r>
              <a:rPr lang="en-US" dirty="0" err="1"/>
              <a:t>RegisterUDP_Observer</a:t>
            </a:r>
            <a:r>
              <a:rPr lang="en-US" b="0" dirty="0"/>
              <a:t> : public </a:t>
            </a:r>
            <a:r>
              <a:rPr lang="en-US" dirty="0" err="1"/>
              <a:t>WsfScenarioExtension</a:t>
            </a:r>
            <a:endParaRPr lang="en-US" dirty="0"/>
          </a:p>
          <a:p>
            <a:pPr lvl="2"/>
            <a:r>
              <a:rPr lang="en-US" b="0" dirty="0"/>
              <a:t>Creates and registers </a:t>
            </a:r>
            <a:r>
              <a:rPr lang="en-US" dirty="0" err="1"/>
              <a:t>UDP_Observer</a:t>
            </a:r>
            <a:r>
              <a:rPr lang="en-US" b="0" dirty="0"/>
              <a:t> as a simulation extension</a:t>
            </a:r>
            <a:endParaRPr lang="en-US" dirty="0"/>
          </a:p>
          <a:p>
            <a:pPr lvl="2"/>
            <a:r>
              <a:rPr lang="en-US" b="0" dirty="0"/>
              <a:t>When this scenario extension’s </a:t>
            </a:r>
            <a:r>
              <a:rPr lang="en-US" dirty="0" err="1"/>
              <a:t>RegisterUDP_Observer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 is invoked, simply calls the </a:t>
            </a:r>
            <a:r>
              <a:rPr lang="en-US" dirty="0" err="1"/>
              <a:t>UDP_Observer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endParaRPr lang="en-US" dirty="0"/>
          </a:p>
          <a:p>
            <a:pPr lvl="2"/>
            <a:r>
              <a:rPr lang="en-US" b="0" dirty="0"/>
              <a:t>Registered with the scenario by </a:t>
            </a:r>
            <a:r>
              <a:rPr lang="en-US" dirty="0" err="1"/>
              <a:t>WsfPluginSetup</a:t>
            </a:r>
            <a:endParaRPr lang="en-US" dirty="0"/>
          </a:p>
          <a:p>
            <a:pPr lvl="1"/>
            <a:endParaRPr lang="en-US" b="0" dirty="0"/>
          </a:p>
          <a:p>
            <a:pPr lvl="1"/>
            <a:r>
              <a:rPr lang="en-US" b="0" dirty="0"/>
              <a:t>class</a:t>
            </a:r>
            <a:r>
              <a:rPr lang="en-US" dirty="0"/>
              <a:t> </a:t>
            </a:r>
            <a:r>
              <a:rPr lang="en-US" dirty="0" err="1"/>
              <a:t>WsfDefaultApplicationExtension</a:t>
            </a:r>
            <a:r>
              <a:rPr lang="en-US" dirty="0"/>
              <a:t> : </a:t>
            </a:r>
            <a:r>
              <a:rPr lang="en-US" b="0" dirty="0"/>
              <a:t>public</a:t>
            </a:r>
            <a:r>
              <a:rPr lang="en-US" dirty="0"/>
              <a:t> </a:t>
            </a:r>
            <a:r>
              <a:rPr lang="en-US" dirty="0" err="1"/>
              <a:t>WsfApplicationExtention</a:t>
            </a:r>
            <a:r>
              <a:rPr lang="en-US" dirty="0"/>
              <a:t> </a:t>
            </a:r>
          </a:p>
          <a:p>
            <a:pPr lvl="2"/>
            <a:r>
              <a:rPr lang="en-US" b="0" dirty="0"/>
              <a:t>a simple application extension with a </a:t>
            </a:r>
            <a:r>
              <a:rPr lang="en-US" dirty="0" err="1"/>
              <a:t>ScenarioCreated</a:t>
            </a:r>
            <a:r>
              <a:rPr lang="en-US" b="0" dirty="0"/>
              <a:t> method</a:t>
            </a:r>
          </a:p>
          <a:p>
            <a:pPr lvl="2"/>
            <a:r>
              <a:rPr lang="en-US" b="0" dirty="0" err="1"/>
              <a:t>Templated</a:t>
            </a:r>
            <a:r>
              <a:rPr lang="en-US" b="0" dirty="0"/>
              <a:t> on a scenario extension</a:t>
            </a:r>
          </a:p>
          <a:p>
            <a:pPr lvl="2"/>
            <a:r>
              <a:rPr lang="en-US" b="0" dirty="0"/>
              <a:t>When </a:t>
            </a:r>
            <a:r>
              <a:rPr lang="en-US" dirty="0" err="1"/>
              <a:t>ScenarioCreated</a:t>
            </a:r>
            <a:r>
              <a:rPr lang="en-US" b="0" dirty="0"/>
              <a:t> is invoked, it registers the scenario extension with the scenario</a:t>
            </a:r>
          </a:p>
          <a:p>
            <a:pPr marL="609569" lvl="1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32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847822" cy="5105399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Builds a ground site with a radar sensor that generates tracks</a:t>
            </a:r>
          </a:p>
          <a:p>
            <a:pPr>
              <a:spcBef>
                <a:spcPts val="1800"/>
              </a:spcBef>
            </a:pPr>
            <a:r>
              <a:rPr lang="en-US" b="0" dirty="0"/>
              <a:t>Builds one air target for the ground site to detect</a:t>
            </a:r>
          </a:p>
          <a:p>
            <a:pPr>
              <a:spcBef>
                <a:spcPts val="1800"/>
              </a:spcBef>
            </a:pPr>
            <a:r>
              <a:rPr lang="en-US" b="0" dirty="0"/>
              <a:t>Uses a </a:t>
            </a:r>
            <a:r>
              <a:rPr lang="en-US" dirty="0" err="1"/>
              <a:t>udp_observer</a:t>
            </a:r>
            <a:r>
              <a:rPr lang="en-US" b="0" dirty="0"/>
              <a:t> block that is unique to this </a:t>
            </a:r>
            <a:r>
              <a:rPr lang="en-US" dirty="0"/>
              <a:t>AFSIM</a:t>
            </a:r>
            <a:r>
              <a:rPr lang="en-US" b="0" dirty="0"/>
              <a:t> application</a:t>
            </a:r>
          </a:p>
          <a:p>
            <a:pPr lvl="1"/>
            <a:r>
              <a:rPr lang="en-US" b="0" dirty="0"/>
              <a:t>Sends messages through the network to a receiver</a:t>
            </a:r>
          </a:p>
          <a:p>
            <a:pPr>
              <a:spcBef>
                <a:spcPts val="1800"/>
              </a:spcBef>
            </a:pPr>
            <a:r>
              <a:rPr lang="en-US" b="0" dirty="0"/>
              <a:t>A separate application (receiver.exe) extracts messages and displays them on screen</a:t>
            </a:r>
          </a:p>
          <a:p>
            <a:pPr>
              <a:spcBef>
                <a:spcPts val="1800"/>
              </a:spcBef>
            </a:pPr>
            <a:r>
              <a:rPr lang="en-US" b="0" dirty="0"/>
              <a:t>The end time is set to 10 seconds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674" y="1447800"/>
            <a:ext cx="4143778" cy="5029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89136" y="1078468"/>
            <a:ext cx="379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UDP_Observer’s</a:t>
            </a:r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generated output:</a:t>
            </a:r>
          </a:p>
        </p:txBody>
      </p:sp>
    </p:spTree>
    <p:extLst>
      <p:ext uri="{BB962C8B-B14F-4D97-AF65-F5344CB8AC3E}">
        <p14:creationId xmlns:p14="http://schemas.microsoft.com/office/powerpoint/2010/main" val="42937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UDP_Observer Input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UDP_Observer</a:t>
            </a:r>
            <a:r>
              <a:rPr lang="en-US" b="0" dirty="0"/>
              <a:t> has the following attributes:</a:t>
            </a:r>
          </a:p>
          <a:p>
            <a:pPr lvl="1"/>
            <a:r>
              <a:rPr lang="en-US" dirty="0"/>
              <a:t>port</a:t>
            </a:r>
            <a:r>
              <a:rPr lang="en-US" b="0" dirty="0"/>
              <a:t>	   – Port for the UDP connection</a:t>
            </a:r>
          </a:p>
          <a:p>
            <a:pPr lvl="1"/>
            <a:r>
              <a:rPr lang="en-US" dirty="0"/>
              <a:t>address</a:t>
            </a:r>
            <a:r>
              <a:rPr lang="en-US" b="0" dirty="0"/>
              <a:t>        – IP address or hostname of computer       		      with remote application to read   			      </a:t>
            </a:r>
            <a:r>
              <a:rPr lang="en-US" dirty="0" err="1"/>
              <a:t>UDP_Observer</a:t>
            </a:r>
            <a:r>
              <a:rPr lang="en-US" b="0" dirty="0" err="1"/>
              <a:t>’s</a:t>
            </a:r>
            <a:r>
              <a:rPr lang="en-US" b="0" dirty="0"/>
              <a:t> messages</a:t>
            </a:r>
          </a:p>
          <a:p>
            <a:pPr lvl="1"/>
            <a:endParaRPr lang="en-US" b="0" dirty="0"/>
          </a:p>
          <a:p>
            <a:r>
              <a:rPr lang="en-US" b="0" dirty="0"/>
              <a:t>Example input:</a:t>
            </a:r>
          </a:p>
          <a:p>
            <a:endParaRPr lang="en-US" b="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962400" y="4038600"/>
            <a:ext cx="4210050" cy="156210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2971800" algn="l"/>
              </a:tabLst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udp_observer</a:t>
            </a:r>
            <a:endParaRPr lang="en-US" sz="2400" b="1" dirty="0">
              <a:latin typeface="Courier New" pitchFamily="49" charset="0"/>
            </a:endParaRPr>
          </a:p>
          <a:p>
            <a:pPr>
              <a:tabLst>
                <a:tab pos="2971800" algn="l"/>
              </a:tabLst>
            </a:pPr>
            <a:r>
              <a:rPr lang="en-US" sz="2400" b="1" dirty="0">
                <a:latin typeface="Courier New" pitchFamily="49" charset="0"/>
              </a:rPr>
              <a:t>   port      19240</a:t>
            </a:r>
          </a:p>
          <a:p>
            <a:pPr>
              <a:tabLst>
                <a:tab pos="2971800" algn="l"/>
              </a:tabLst>
            </a:pPr>
            <a:r>
              <a:rPr lang="en-US" sz="2400" b="1" dirty="0">
                <a:latin typeface="Courier New" pitchFamily="49" charset="0"/>
              </a:rPr>
              <a:t>   address   </a:t>
            </a:r>
            <a:r>
              <a:rPr lang="en-US" sz="2400" b="1" dirty="0" err="1">
                <a:latin typeface="Courier New" pitchFamily="49" charset="0"/>
              </a:rPr>
              <a:t>localhost</a:t>
            </a:r>
            <a:endParaRPr lang="en-US" sz="2400" b="1" dirty="0">
              <a:latin typeface="Courier New" pitchFamily="49" charset="0"/>
            </a:endParaRPr>
          </a:p>
          <a:p>
            <a:pPr>
              <a:tabLst>
                <a:tab pos="2971800" algn="l"/>
              </a:tabLst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end_udp_observer</a:t>
            </a: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8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75380" y="3200400"/>
            <a:ext cx="7048072" cy="3056562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AFSIM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Scenario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154248" y="3871644"/>
            <a:ext cx="2400303" cy="2222500"/>
            <a:chOff x="424" y="1960"/>
            <a:chExt cx="1512" cy="1832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4" y="1960"/>
              <a:ext cx="1512" cy="1832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38" y="1974"/>
              <a:ext cx="1164" cy="1129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UDP_Observer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(Subscriber)</a:t>
              </a:r>
            </a:p>
            <a:p>
              <a:endParaRPr lang="en-US" sz="1100" dirty="0">
                <a:solidFill>
                  <a:schemeClr val="bg1"/>
                </a:solidFill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// Performs user specific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// actions whenever notified 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// that subscribed events 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// occurred.</a:t>
              </a:r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6613129" y="3871644"/>
            <a:ext cx="2466976" cy="2146300"/>
            <a:chOff x="3904" y="1960"/>
            <a:chExt cx="1554" cy="1832"/>
          </a:xfrm>
          <a:solidFill>
            <a:schemeClr val="accent2">
              <a:lumMod val="50000"/>
            </a:schemeClr>
          </a:solidFill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904" y="1960"/>
              <a:ext cx="1554" cy="1832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918" y="1986"/>
              <a:ext cx="1536" cy="145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WsfObserver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(Publisher)</a:t>
              </a:r>
            </a:p>
            <a:p>
              <a:endParaRPr lang="en-US" sz="1100" dirty="0">
                <a:solidFill>
                  <a:schemeClr val="bg1"/>
                </a:solidFill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// Has set of built-in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// published events, including: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//    </a:t>
              </a:r>
              <a:r>
                <a:rPr lang="en-US" sz="1100" dirty="0" err="1">
                  <a:solidFill>
                    <a:schemeClr val="bg1"/>
                  </a:solidFill>
                </a:rPr>
                <a:t>WsfObserver</a:t>
              </a:r>
              <a:r>
                <a:rPr lang="en-US" sz="1100" dirty="0">
                  <a:solidFill>
                    <a:schemeClr val="bg1"/>
                  </a:solidFill>
                </a:rPr>
                <a:t>::</a:t>
              </a:r>
              <a:r>
                <a:rPr lang="en-US" sz="1100" dirty="0" err="1">
                  <a:solidFill>
                    <a:schemeClr val="bg1"/>
                  </a:solidFill>
                </a:rPr>
                <a:t>PlatformAdded</a:t>
              </a:r>
              <a:endParaRPr lang="en-US" sz="1100" dirty="0">
                <a:solidFill>
                  <a:schemeClr val="bg1"/>
                </a:solidFill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//    </a:t>
              </a:r>
              <a:r>
                <a:rPr lang="en-US" sz="1100" dirty="0" err="1">
                  <a:solidFill>
                    <a:schemeClr val="bg1"/>
                  </a:solidFill>
                </a:rPr>
                <a:t>WsfObserver</a:t>
              </a:r>
              <a:r>
                <a:rPr lang="en-US" sz="1100" dirty="0">
                  <a:solidFill>
                    <a:schemeClr val="bg1"/>
                  </a:solidFill>
                </a:rPr>
                <a:t>::</a:t>
              </a:r>
              <a:r>
                <a:rPr lang="en-US" sz="1100" dirty="0" err="1">
                  <a:solidFill>
                    <a:schemeClr val="bg1"/>
                  </a:solidFill>
                </a:rPr>
                <a:t>PlatformDeleted</a:t>
              </a:r>
              <a:endParaRPr lang="en-US" sz="1100" dirty="0">
                <a:solidFill>
                  <a:schemeClr val="bg1"/>
                </a:solidFill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//    </a:t>
              </a:r>
              <a:r>
                <a:rPr lang="en-US" sz="1100" dirty="0" err="1">
                  <a:solidFill>
                    <a:schemeClr val="bg1"/>
                  </a:solidFill>
                </a:rPr>
                <a:t>WsfObserver</a:t>
              </a:r>
              <a:r>
                <a:rPr lang="en-US" sz="1100" dirty="0">
                  <a:solidFill>
                    <a:schemeClr val="bg1"/>
                  </a:solidFill>
                </a:rPr>
                <a:t>::</a:t>
              </a:r>
              <a:r>
                <a:rPr lang="en-US" sz="1100" dirty="0" err="1">
                  <a:solidFill>
                    <a:schemeClr val="bg1"/>
                  </a:solidFill>
                </a:rPr>
                <a:t>SensorTrackInitiated</a:t>
              </a:r>
              <a:endParaRPr lang="en-US" sz="1100" dirty="0">
                <a:solidFill>
                  <a:schemeClr val="bg1"/>
                </a:solidFill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//    </a:t>
              </a:r>
              <a:r>
                <a:rPr lang="en-US" sz="1100" dirty="0" err="1">
                  <a:solidFill>
                    <a:schemeClr val="bg1"/>
                  </a:solidFill>
                </a:rPr>
                <a:t>WsfObserver</a:t>
              </a:r>
              <a:r>
                <a:rPr lang="en-US" sz="1100" dirty="0">
                  <a:solidFill>
                    <a:schemeClr val="bg1"/>
                  </a:solidFill>
                </a:rPr>
                <a:t>::</a:t>
              </a:r>
              <a:r>
                <a:rPr lang="en-US" sz="1100" dirty="0" err="1">
                  <a:solidFill>
                    <a:schemeClr val="bg1"/>
                  </a:solidFill>
                </a:rPr>
                <a:t>SensorTrackUpdated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4548825" y="3521839"/>
            <a:ext cx="2144719" cy="901700"/>
            <a:chOff x="2581" y="1717"/>
            <a:chExt cx="1351" cy="568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637" y="2281"/>
              <a:ext cx="1256" cy="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581" y="1717"/>
              <a:ext cx="1351" cy="5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000099"/>
                  </a:solidFill>
                </a:rPr>
                <a:t>Subscribe to publisher for events: </a:t>
              </a:r>
            </a:p>
            <a:p>
              <a:r>
                <a:rPr lang="en-US" sz="1000" dirty="0">
                  <a:solidFill>
                    <a:srgbClr val="000099"/>
                  </a:solidFill>
                </a:rPr>
                <a:t>- </a:t>
              </a:r>
              <a:r>
                <a:rPr lang="en-US" sz="1000" dirty="0" err="1">
                  <a:solidFill>
                    <a:srgbClr val="000099"/>
                  </a:solidFill>
                </a:rPr>
                <a:t>WsfObserver</a:t>
              </a:r>
              <a:r>
                <a:rPr lang="en-US" sz="1000" dirty="0">
                  <a:solidFill>
                    <a:srgbClr val="000099"/>
                  </a:solidFill>
                </a:rPr>
                <a:t>::</a:t>
              </a:r>
              <a:r>
                <a:rPr lang="en-US" sz="1000" dirty="0" err="1">
                  <a:solidFill>
                    <a:srgbClr val="000099"/>
                  </a:solidFill>
                </a:rPr>
                <a:t>PlatformAdded</a:t>
              </a:r>
              <a:r>
                <a:rPr lang="en-US" sz="1000" dirty="0">
                  <a:solidFill>
                    <a:srgbClr val="000099"/>
                  </a:solidFill>
                </a:rPr>
                <a:t>, </a:t>
              </a:r>
            </a:p>
            <a:p>
              <a:r>
                <a:rPr lang="en-US" sz="1000" dirty="0">
                  <a:solidFill>
                    <a:srgbClr val="000099"/>
                  </a:solidFill>
                </a:rPr>
                <a:t>- </a:t>
              </a:r>
              <a:r>
                <a:rPr lang="en-US" sz="1000" dirty="0" err="1">
                  <a:solidFill>
                    <a:srgbClr val="000099"/>
                  </a:solidFill>
                </a:rPr>
                <a:t>WsfObserver</a:t>
              </a:r>
              <a:r>
                <a:rPr lang="en-US" sz="1000" dirty="0">
                  <a:solidFill>
                    <a:srgbClr val="000099"/>
                  </a:solidFill>
                </a:rPr>
                <a:t>::</a:t>
              </a:r>
              <a:r>
                <a:rPr lang="en-US" sz="1000" dirty="0" err="1">
                  <a:solidFill>
                    <a:srgbClr val="000099"/>
                  </a:solidFill>
                </a:rPr>
                <a:t>PlatformDeleted</a:t>
              </a:r>
              <a:r>
                <a:rPr lang="en-US" sz="1000" dirty="0">
                  <a:solidFill>
                    <a:srgbClr val="000099"/>
                  </a:solidFill>
                </a:rPr>
                <a:t>, </a:t>
              </a:r>
            </a:p>
            <a:p>
              <a:r>
                <a:rPr lang="en-US" sz="1000" dirty="0">
                  <a:solidFill>
                    <a:srgbClr val="000099"/>
                  </a:solidFill>
                </a:rPr>
                <a:t>- </a:t>
              </a:r>
              <a:r>
                <a:rPr lang="en-US" sz="1000" dirty="0" err="1">
                  <a:solidFill>
                    <a:srgbClr val="000099"/>
                  </a:solidFill>
                </a:rPr>
                <a:t>WsfObserver</a:t>
              </a:r>
              <a:r>
                <a:rPr lang="en-US" sz="1000" dirty="0">
                  <a:solidFill>
                    <a:srgbClr val="000099"/>
                  </a:solidFill>
                </a:rPr>
                <a:t>::</a:t>
              </a:r>
              <a:r>
                <a:rPr lang="en-US" sz="1000" dirty="0" err="1">
                  <a:solidFill>
                    <a:srgbClr val="000099"/>
                  </a:solidFill>
                </a:rPr>
                <a:t>SensorTrackUpdated</a:t>
              </a:r>
              <a:r>
                <a:rPr lang="en-US" sz="1000" dirty="0">
                  <a:solidFill>
                    <a:srgbClr val="000099"/>
                  </a:solidFill>
                </a:rPr>
                <a:t>, </a:t>
              </a:r>
            </a:p>
            <a:p>
              <a:r>
                <a:rPr lang="en-US" sz="1000" dirty="0">
                  <a:solidFill>
                    <a:srgbClr val="000099"/>
                  </a:solidFill>
                </a:rPr>
                <a:t>- </a:t>
              </a:r>
              <a:r>
                <a:rPr lang="en-US" sz="1000" dirty="0" err="1">
                  <a:solidFill>
                    <a:srgbClr val="000099"/>
                  </a:solidFill>
                </a:rPr>
                <a:t>WsfObserver</a:t>
              </a:r>
              <a:r>
                <a:rPr lang="en-US" sz="1000" dirty="0">
                  <a:solidFill>
                    <a:srgbClr val="000099"/>
                  </a:solidFill>
                </a:rPr>
                <a:t>::</a:t>
              </a:r>
              <a:r>
                <a:rPr lang="en-US" sz="1000" dirty="0" err="1">
                  <a:solidFill>
                    <a:srgbClr val="000099"/>
                  </a:solidFill>
                </a:rPr>
                <a:t>SensorTrackInitiated</a:t>
              </a:r>
              <a:endParaRPr lang="en-US" sz="10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4581130" y="4863258"/>
            <a:ext cx="2078039" cy="1108073"/>
            <a:chOff x="2624" y="2329"/>
            <a:chExt cx="1309" cy="698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624" y="2715"/>
              <a:ext cx="125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688" y="2329"/>
              <a:ext cx="1245" cy="6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rgbClr val="000099"/>
                  </a:solidFill>
                </a:rPr>
                <a:t>Notification that subscribed </a:t>
              </a:r>
            </a:p>
            <a:p>
              <a:r>
                <a:rPr lang="en-US" sz="1100" dirty="0">
                  <a:solidFill>
                    <a:srgbClr val="000099"/>
                  </a:solidFill>
                </a:rPr>
                <a:t>event happened (i.e., platform </a:t>
              </a:r>
            </a:p>
            <a:p>
              <a:r>
                <a:rPr lang="en-US" sz="1100" dirty="0">
                  <a:solidFill>
                    <a:srgbClr val="000099"/>
                  </a:solidFill>
                </a:rPr>
                <a:t>added)</a:t>
              </a:r>
            </a:p>
            <a:p>
              <a:endParaRPr lang="en-US" sz="1100" dirty="0">
                <a:solidFill>
                  <a:srgbClr val="000099"/>
                </a:solidFill>
              </a:endParaRPr>
            </a:p>
            <a:p>
              <a:r>
                <a:rPr lang="en-US" sz="1100" dirty="0">
                  <a:solidFill>
                    <a:srgbClr val="000099"/>
                  </a:solidFill>
                </a:rPr>
                <a:t>Invokes callback to</a:t>
              </a:r>
            </a:p>
            <a:p>
              <a:r>
                <a:rPr lang="en-US" sz="1100" dirty="0" err="1">
                  <a:solidFill>
                    <a:srgbClr val="000099"/>
                  </a:solidFill>
                </a:rPr>
                <a:t>UDP_Observer</a:t>
              </a:r>
              <a:r>
                <a:rPr lang="en-US" sz="1100" dirty="0">
                  <a:solidFill>
                    <a:srgbClr val="000099"/>
                  </a:solidFill>
                </a:rPr>
                <a:t>::</a:t>
              </a:r>
              <a:r>
                <a:rPr lang="en-US" sz="1100" dirty="0" err="1">
                  <a:solidFill>
                    <a:srgbClr val="000099"/>
                  </a:solidFill>
                </a:rPr>
                <a:t>PlatformAdded</a:t>
              </a:r>
              <a:endParaRPr lang="en-US" sz="1100" dirty="0">
                <a:solidFill>
                  <a:srgbClr val="000099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37594" y="3200400"/>
            <a:ext cx="1776639" cy="2028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receiver.exe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43957" y="4997782"/>
            <a:ext cx="1865713" cy="962052"/>
            <a:chOff x="564505" y="4741521"/>
            <a:chExt cx="1865713" cy="962052"/>
          </a:xfrm>
        </p:grpSpPr>
        <p:sp>
          <p:nvSpPr>
            <p:cNvPr id="19" name="Down Arrow 18"/>
            <p:cNvSpPr/>
            <p:nvPr/>
          </p:nvSpPr>
          <p:spPr>
            <a:xfrm flipV="1">
              <a:off x="564505" y="4741521"/>
              <a:ext cx="370850" cy="8733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 rot="5400000" flipV="1">
              <a:off x="1913384" y="5186739"/>
              <a:ext cx="358142" cy="675526"/>
            </a:xfrm>
            <a:prstGeom prst="down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7546" y="5434934"/>
              <a:ext cx="1097146" cy="179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0286" y="5328675"/>
              <a:ext cx="160294" cy="246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1675143" y="5403531"/>
              <a:ext cx="151846" cy="246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40541" y="5244442"/>
                <a:ext cx="1968809" cy="83099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00808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endParaRPr lang="en-US" sz="12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1200" dirty="0" err="1">
                    <a:latin typeface="Consolas" panose="020B0609020204030204" pitchFamily="49" charset="0"/>
                    <a:cs typeface="Arial" pitchFamily="34" charset="0"/>
                  </a:rPr>
                  <a:t>std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dirty="0" err="1">
                    <a:latin typeface="Consolas" panose="020B0609020204030204" pitchFamily="49" charset="0"/>
                    <a:cs typeface="Arial" pitchFamily="34" charset="0"/>
                  </a:rPr>
                  <a:t>stringstream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dirty="0" err="1">
                    <a:latin typeface="Consolas" panose="020B0609020204030204" pitchFamily="49" charset="0"/>
                    <a:cs typeface="Arial" pitchFamily="34" charset="0"/>
                  </a:rPr>
                  <a:t>ss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200" dirty="0" err="1">
                    <a:latin typeface="Consolas" panose="020B0609020204030204" pitchFamily="49" charset="0"/>
                    <a:cs typeface="Arial" pitchFamily="34" charset="0"/>
                  </a:rPr>
                  <a:t>ss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&lt;&lt; “ ………… ”;</a:t>
                </a:r>
              </a:p>
              <a:p>
                <a:r>
                  <a:rPr lang="en-US" sz="1200" dirty="0" err="1">
                    <a:latin typeface="Consolas" panose="020B0609020204030204" pitchFamily="49" charset="0"/>
                    <a:cs typeface="Arial" pitchFamily="34" charset="0"/>
                  </a:rPr>
                  <a:t>SendPacket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  <a:cs typeface="Arial" pitchFamily="34" charset="0"/>
                  </a:rPr>
                  <a:t>ss.str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());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541" y="5244442"/>
                <a:ext cx="1968809" cy="830997"/>
              </a:xfrm>
              <a:prstGeom prst="rect">
                <a:avLst/>
              </a:prstGeom>
              <a:blipFill>
                <a:blip r:embed="rId3"/>
                <a:stretch>
                  <a:fillRect b="-3597"/>
                </a:stretch>
              </a:blipFill>
              <a:ln>
                <a:solidFill>
                  <a:srgbClr val="00808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471968" y="5719207"/>
            <a:ext cx="549831" cy="1231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UDP packet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5235" y="5839788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UDP Network Connection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2445" y="3476543"/>
            <a:ext cx="1806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// Receives messages </a:t>
            </a:r>
          </a:p>
          <a:p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// from the UDP network </a:t>
            </a:r>
          </a:p>
          <a:p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// connection and displays</a:t>
            </a:r>
          </a:p>
          <a:p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// them on the screen</a:t>
            </a:r>
          </a:p>
        </p:txBody>
      </p:sp>
      <p:pic>
        <p:nvPicPr>
          <p:cNvPr id="33" name="Picture 32" descr="File:LG L194WT-SF LCD monitor.jpg - Wikipedia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71"/>
          <a:stretch/>
        </p:blipFill>
        <p:spPr>
          <a:xfrm>
            <a:off x="-97603" y="749749"/>
            <a:ext cx="3218493" cy="20494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3630" y="970372"/>
            <a:ext cx="22605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PlatformAdded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, 0, radar_1,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radar_site</a:t>
            </a:r>
            <a:endParaRPr lang="en-US" sz="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73873" y="5719207"/>
            <a:ext cx="549831" cy="1231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UDP packet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3806" y="4225278"/>
            <a:ext cx="1518364" cy="7386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Extract message</a:t>
            </a:r>
          </a:p>
          <a:p>
            <a:endParaRPr lang="en-US" sz="1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7510" y="4694529"/>
            <a:ext cx="739674" cy="1969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135" y="1135295"/>
            <a:ext cx="6212400" cy="2008914"/>
          </a:xfrm>
        </p:spPr>
        <p:txBody>
          <a:bodyPr>
            <a:noAutofit/>
          </a:bodyPr>
          <a:lstStyle/>
          <a:p>
            <a:pPr marL="400050" indent="-173038">
              <a:lnSpc>
                <a:spcPct val="100000"/>
              </a:lnSpc>
              <a:spcBef>
                <a:spcPts val="600"/>
              </a:spcBef>
            </a:pPr>
            <a:r>
              <a:rPr lang="en-US" sz="1400" b="0" dirty="0" err="1"/>
              <a:t>UDP_Observer</a:t>
            </a:r>
            <a:r>
              <a:rPr lang="en-US" sz="1400" b="0" dirty="0"/>
              <a:t> and </a:t>
            </a:r>
            <a:r>
              <a:rPr lang="en-US" sz="1400" b="0" dirty="0" err="1"/>
              <a:t>WsfObserver</a:t>
            </a:r>
            <a:r>
              <a:rPr lang="en-US" sz="1400" b="0" dirty="0"/>
              <a:t> live inside the </a:t>
            </a:r>
            <a:r>
              <a:rPr lang="en-US" sz="1400" dirty="0"/>
              <a:t>AFSIM</a:t>
            </a:r>
            <a:r>
              <a:rPr lang="en-US" sz="1400" b="0" dirty="0"/>
              <a:t> application</a:t>
            </a:r>
          </a:p>
          <a:p>
            <a:pPr marL="857250" lvl="1" indent="-247650">
              <a:spcBef>
                <a:spcPts val="600"/>
              </a:spcBef>
            </a:pPr>
            <a:r>
              <a:rPr lang="en-US" sz="1100" b="0" dirty="0"/>
              <a:t>UDP_O</a:t>
            </a:r>
            <a:r>
              <a:rPr lang="en-US" sz="1100" b="0" noProof="1"/>
              <a:t>bserver subscribes to the WsfObserver publisher for 4 events</a:t>
            </a:r>
          </a:p>
          <a:p>
            <a:pPr marL="857250" lvl="1" indent="-247650">
              <a:spcBef>
                <a:spcPts val="600"/>
              </a:spcBef>
            </a:pPr>
            <a:r>
              <a:rPr lang="en-US" sz="1100" b="0" noProof="1"/>
              <a:t>When an event occurs, the publisher notifies UDP_Observer</a:t>
            </a:r>
          </a:p>
          <a:p>
            <a:pPr marL="857250" lvl="1" indent="-247650">
              <a:spcBef>
                <a:spcPts val="600"/>
              </a:spcBef>
            </a:pPr>
            <a:r>
              <a:rPr lang="en-US" sz="1100" b="0" noProof="1"/>
              <a:t>UDP_Observer callback method creates a message, and invokes SendPacket</a:t>
            </a:r>
          </a:p>
          <a:p>
            <a:pPr marL="857250" lvl="1" indent="-247650">
              <a:spcBef>
                <a:spcPts val="600"/>
              </a:spcBef>
            </a:pPr>
            <a:r>
              <a:rPr lang="en-US" sz="1100" b="0" noProof="1"/>
              <a:t>udp packets flow through network to separate application (receiver.exe)</a:t>
            </a:r>
          </a:p>
          <a:p>
            <a:pPr marL="400050" indent="-173038">
              <a:spcBef>
                <a:spcPts val="600"/>
              </a:spcBef>
            </a:pPr>
            <a:r>
              <a:rPr lang="en-US" sz="1400" b="0" noProof="1"/>
              <a:t>receiver.exe (or receiver.py) is a </a:t>
            </a:r>
            <a:r>
              <a:rPr lang="en-US" sz="1400" b="0" noProof="1">
                <a:solidFill>
                  <a:srgbClr val="FF0000"/>
                </a:solidFill>
              </a:rPr>
              <a:t>separate application </a:t>
            </a:r>
            <a:r>
              <a:rPr lang="en-US" sz="1400" b="0" noProof="1"/>
              <a:t>outside of </a:t>
            </a:r>
            <a:r>
              <a:rPr lang="en-US" sz="1400" noProof="1"/>
              <a:t>AFSIM</a:t>
            </a:r>
          </a:p>
          <a:p>
            <a:pPr marL="857250" lvl="1" indent="-247650">
              <a:spcBef>
                <a:spcPts val="600"/>
              </a:spcBef>
            </a:pPr>
            <a:r>
              <a:rPr lang="en-US" sz="1100" b="0" noProof="1"/>
              <a:t>Receives packets, extracts the message, and ships it to the screen for displaying</a:t>
            </a:r>
            <a:endParaRPr lang="en-US" sz="1100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1470258" y="5722634"/>
            <a:ext cx="549831" cy="1231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UDP packet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1920" y="1122772"/>
            <a:ext cx="237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PlatformAdded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, 0, target_1,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target_type</a:t>
            </a:r>
            <a:endParaRPr lang="en-US" sz="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72163" y="5722634"/>
            <a:ext cx="549831" cy="1231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UDP packet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5800" y="4697956"/>
            <a:ext cx="739674" cy="1969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message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24972" y="3228140"/>
            <a:ext cx="316144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Event: radar_1 platform added to simulation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642096" y="3557899"/>
            <a:ext cx="76912" cy="28201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41805" y="3471436"/>
            <a:ext cx="25795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AFSIM notifies </a:t>
            </a:r>
            <a:r>
              <a:rPr lang="en-US" sz="1050" dirty="0" err="1" smtClean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WsfObserver</a:t>
            </a:r>
            <a:endParaRPr lang="en-US" sz="1050" dirty="0" smtClean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5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smtClean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  invokes </a:t>
            </a:r>
            <a:r>
              <a:rPr lang="en-US" sz="1050" dirty="0" err="1" smtClean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WsfObserver</a:t>
            </a:r>
            <a:r>
              <a:rPr lang="en-US" sz="1050" dirty="0" smtClean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050" dirty="0" err="1" smtClean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PlatformAdded</a:t>
            </a:r>
            <a:endParaRPr lang="en-US" sz="1050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03747" y="3232957"/>
            <a:ext cx="319670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Event: target_1 platform added to simulation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4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1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-4.07407E-6 L -0.11163 -0.00023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50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63 -0.00023 L -0.11128 -0.05694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84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-4.07407E-6 L -0.11164 -0.00023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0"/>
                            </p:stCondLst>
                            <p:childTnLst>
                              <p:par>
                                <p:cTn id="7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500"/>
                            </p:stCondLst>
                            <p:childTnLst>
                              <p:par>
                                <p:cTn id="7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64 -0.00023 L -0.11129 -0.0569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9500"/>
                            </p:stCondLst>
                            <p:childTnLst>
                              <p:par>
                                <p:cTn id="79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9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00347 -0.27315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2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3" presetID="10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1500"/>
                            </p:stCondLst>
                            <p:childTnLst>
                              <p:par>
                                <p:cTn id="124" presetID="1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2.96296E-6 L -0.11163 -0.00023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3500"/>
                            </p:stCondLst>
                            <p:childTnLst>
                              <p:par>
                                <p:cTn id="13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63 -0.00023 L -0.11129 -0.05695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84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2.96296E-6 L -0.11163 -0.00023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000"/>
                            </p:stCondLst>
                            <p:childTnLst>
                              <p:par>
                                <p:cTn id="140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6000"/>
                            </p:stCondLst>
                            <p:childTnLst>
                              <p:par>
                                <p:cTn id="14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63 -0.00023 L -0.11128 -0.05695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7000"/>
                            </p:stCondLst>
                            <p:childTnLst>
                              <p:par>
                                <p:cTn id="14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0347 -0.27315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6" grpId="2" animBg="1"/>
      <p:bldP spid="26" grpId="3" animBg="1"/>
      <p:bldP spid="26" grpId="4" animBg="1"/>
      <p:bldP spid="34" grpId="0"/>
      <p:bldP spid="35" grpId="0" animBg="1"/>
      <p:bldP spid="35" grpId="1" animBg="1"/>
      <p:bldP spid="35" grpId="2" animBg="1"/>
      <p:bldP spid="35" grpId="3" animBg="1"/>
      <p:bldP spid="35" grpId="4" animBg="1"/>
      <p:bldP spid="36" grpId="0" animBg="1"/>
      <p:bldP spid="37" grpId="0" animBg="1"/>
      <p:bldP spid="37" grpId="1" animBg="1"/>
      <p:bldP spid="37" grpId="2" animBg="1"/>
      <p:bldP spid="39" grpId="0" animBg="1"/>
      <p:bldP spid="39" grpId="1" animBg="1"/>
      <p:bldP spid="39" grpId="2" animBg="1"/>
      <p:bldP spid="39" grpId="3" animBg="1"/>
      <p:bldP spid="39" grpId="4" animBg="1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2" grpId="0" animBg="1"/>
      <p:bldP spid="42" grpId="1" animBg="1"/>
      <p:bldP spid="42" grpId="2" animBg="1"/>
      <p:bldP spid="17" grpId="0" animBg="1"/>
      <p:bldP spid="17" grpId="1" animBg="1"/>
      <p:bldP spid="27" grpId="0" animBg="1"/>
      <p:bldP spid="27" grpId="1" animBg="1"/>
      <p:bldP spid="27" grpId="2" animBg="1"/>
      <p:bldP spid="27" grpId="3" animBg="1"/>
      <p:bldP spid="28" grpId="0"/>
      <p:bldP spid="28" grpId="1"/>
      <p:bldP spid="28" grpId="2"/>
      <p:bldP spid="28" grpId="3"/>
      <p:bldP spid="43" grpId="0" animBg="1"/>
      <p:bldP spid="4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Acronyms and Definitions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3400" y="1358900"/>
            <a:ext cx="5181600" cy="4876800"/>
          </a:xfrm>
          <a:prstGeom prst="rect">
            <a:avLst/>
          </a:prstGeom>
        </p:spPr>
        <p:txBody>
          <a:bodyPr/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AFSIM - Advanced Framework for Simulation, Integration, and Modeling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AGL – Above Ground Level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DIS – Distributed Interactive Simulation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DTED – Digital Terrain Elevation Data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EO/IR – Electro-Optical/Infra-Red</a:t>
            </a:r>
            <a:r>
              <a:rPr lang="en-US" sz="1200" b="1" dirty="0"/>
              <a:t> </a:t>
            </a:r>
            <a:endParaRPr lang="en-US" sz="1200" dirty="0"/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ESM – Electronic Support Measure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FOV – Field Of View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GUI – Graphical User Interface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HLA – High Level Architecture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IEEE – Institute of Electrical &amp; Electronics Engineers, Inc.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JTIDS – Joint Tactical Information Distribution System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MSL – Mean Sea Level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PDU – Protocol Data Unit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RCS – Radar Cross Section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SAM – Surface-to-Air Missile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SAR – Synthetic Aperture Radar 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VESPA – Visual Environment for Scenario Preparation and Analysis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WKF – Warlock Framework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WSF – World Simulation Framework</a:t>
            </a:r>
          </a:p>
          <a:p>
            <a:endParaRPr lang="en-US" sz="12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867400" y="1358900"/>
            <a:ext cx="29718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dB - decibels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/>
              <a:t>dBsm</a:t>
            </a:r>
            <a:r>
              <a:rPr lang="en-US" sz="1200" kern="0" dirty="0"/>
              <a:t> – decibel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deg – degrees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ft – feet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GHz– </a:t>
            </a:r>
            <a:r>
              <a:rPr lang="en-US" sz="1200" kern="0" dirty="0" err="1"/>
              <a:t>GigaHertz</a:t>
            </a:r>
            <a:endParaRPr lang="en-US" sz="1200" kern="0" dirty="0"/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/>
              <a:t>kts</a:t>
            </a:r>
            <a:r>
              <a:rPr lang="en-US" sz="1200" kern="0" dirty="0"/>
              <a:t> – knots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 -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m^2 –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mw – megawatts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nm – nautical miles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s – seconds</a:t>
            </a:r>
          </a:p>
          <a:p>
            <a:pPr marL="169863" marR="0" lvl="0" indent="-169863" algn="l" defTabSz="1020763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9A6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b="0" dirty="0"/>
              <a:t>For this exercise, you will need to modify 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UDP_Observer.cpp</a:t>
            </a:r>
          </a:p>
          <a:p>
            <a:pPr lvl="1"/>
            <a:r>
              <a:rPr lang="en-US" dirty="0"/>
              <a:t>ObserverPluginRegistration.cpp</a:t>
            </a:r>
          </a:p>
          <a:p>
            <a:pPr lvl="1"/>
            <a:r>
              <a:rPr lang="en-US" dirty="0"/>
              <a:t>RegisterUDP_Observer.hpp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46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741" y="3667874"/>
            <a:ext cx="8595493" cy="272674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All </a:t>
            </a:r>
            <a:r>
              <a:rPr lang="en-US" dirty="0"/>
              <a:t>AFSIM</a:t>
            </a:r>
            <a:r>
              <a:rPr lang="en-US" b="0" dirty="0"/>
              <a:t> extensions must derive from </a:t>
            </a:r>
            <a:r>
              <a:rPr lang="en-US" dirty="0" err="1"/>
              <a:t>WsfExtension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Three predefined extension classes already exist (can be inherited from)</a:t>
            </a:r>
          </a:p>
          <a:p>
            <a:pPr lvl="2"/>
            <a:r>
              <a:rPr lang="en-US" dirty="0" err="1"/>
              <a:t>WsfScenarioExtension</a:t>
            </a:r>
            <a:r>
              <a:rPr lang="en-US" b="0" dirty="0"/>
              <a:t> – extensions that will provide new scenario commands (requiring a new </a:t>
            </a:r>
            <a:r>
              <a:rPr lang="en-US" dirty="0" err="1"/>
              <a:t>ProcessInput</a:t>
            </a:r>
            <a:r>
              <a:rPr lang="en-US" b="0" dirty="0"/>
              <a:t> for those commands) will need to inherit this class</a:t>
            </a:r>
          </a:p>
          <a:p>
            <a:pPr lvl="2"/>
            <a:r>
              <a:rPr lang="en-US" dirty="0" err="1"/>
              <a:t>WsfSimulationExtension</a:t>
            </a:r>
            <a:r>
              <a:rPr lang="en-US" b="0" dirty="0"/>
              <a:t> – extensions that will access the simulation will need to inherit this class</a:t>
            </a:r>
          </a:p>
          <a:p>
            <a:pPr lvl="2"/>
            <a:r>
              <a:rPr lang="en-US" dirty="0" err="1"/>
              <a:t>WsfApplicationExtension</a:t>
            </a:r>
            <a:r>
              <a:rPr lang="en-US" b="0" dirty="0"/>
              <a:t> – extensions that will create new script types, or will utilize a simulation extension or scenario extension, will need to inherit this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427" y="1363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25" y="2125046"/>
            <a:ext cx="1695237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9289" y="2125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464" y="2119910"/>
            <a:ext cx="1693521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5288" y="1359811"/>
            <a:ext cx="1702081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017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8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384" y="1857155"/>
            <a:ext cx="1695237" cy="2363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WsfStandardApplication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6901" y="15993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56479" y="1868497"/>
            <a:ext cx="1879745" cy="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877588" y="1869906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56479" y="1875901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40525" y="1874185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76695" y="159611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0" y="1223318"/>
            <a:ext cx="9144000" cy="1255233"/>
          </a:xfrm>
          <a:prstGeom prst="roundRect">
            <a:avLst/>
          </a:prstGeom>
          <a:noFill/>
          <a:ln>
            <a:solidFill>
              <a:srgbClr val="CC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5018" y="2206744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Main application classes used </a:t>
            </a:r>
          </a:p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warlock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77161" y="1868041"/>
            <a:ext cx="1879318" cy="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4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741" y="3667874"/>
            <a:ext cx="8595493" cy="272674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All </a:t>
            </a:r>
            <a:r>
              <a:rPr lang="en-US" dirty="0"/>
              <a:t>AFSIM</a:t>
            </a:r>
            <a:r>
              <a:rPr lang="en-US" b="0" dirty="0"/>
              <a:t> extensions must derive from </a:t>
            </a:r>
            <a:r>
              <a:rPr lang="en-US" dirty="0" err="1"/>
              <a:t>WsfExtension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Three predefined extension classes already exist (can be inherited from)</a:t>
            </a:r>
          </a:p>
          <a:p>
            <a:pPr lvl="2"/>
            <a:r>
              <a:rPr lang="en-US" dirty="0" err="1"/>
              <a:t>WsfScenarioExtension</a:t>
            </a:r>
            <a:r>
              <a:rPr lang="en-US" b="0" dirty="0"/>
              <a:t> – extensions that will provide new scenario commands (requiring a new </a:t>
            </a:r>
            <a:r>
              <a:rPr lang="en-US" dirty="0" err="1"/>
              <a:t>ProcessInput</a:t>
            </a:r>
            <a:r>
              <a:rPr lang="en-US" b="0" dirty="0"/>
              <a:t> for those commands) will need to inherit this class</a:t>
            </a:r>
          </a:p>
          <a:p>
            <a:pPr lvl="2"/>
            <a:r>
              <a:rPr lang="en-US" dirty="0" err="1"/>
              <a:t>WsfSimulationExtension</a:t>
            </a:r>
            <a:r>
              <a:rPr lang="en-US" b="0" dirty="0"/>
              <a:t> – extensions that will access the simulation will need to inherit this class</a:t>
            </a:r>
          </a:p>
          <a:p>
            <a:pPr lvl="2"/>
            <a:r>
              <a:rPr lang="en-US" dirty="0" err="1"/>
              <a:t>WsfApplicationExtension</a:t>
            </a:r>
            <a:r>
              <a:rPr lang="en-US" b="0" dirty="0"/>
              <a:t> – extensions that will create new script types, or will utilize a simulation extension or scenario extension, will need to inherit this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427" y="1363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25" y="2125046"/>
            <a:ext cx="1695237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9289" y="2125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464" y="2119910"/>
            <a:ext cx="1693521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5288" y="1359811"/>
            <a:ext cx="1702081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017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8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384" y="1857155"/>
            <a:ext cx="1695237" cy="2363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WsfStandardApplication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6901" y="15993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77588" y="1874185"/>
            <a:ext cx="3758636" cy="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877588" y="1869906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56479" y="1875901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40525" y="1874185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76695" y="159611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0" y="1223318"/>
            <a:ext cx="9144000" cy="1255233"/>
          </a:xfrm>
          <a:prstGeom prst="roundRect">
            <a:avLst/>
          </a:prstGeom>
          <a:noFill/>
          <a:ln>
            <a:solidFill>
              <a:srgbClr val="CC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5018" y="2206744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Main application classes used </a:t>
            </a:r>
          </a:p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warlock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45174" y="2555310"/>
            <a:ext cx="2333813" cy="1025804"/>
          </a:xfrm>
          <a:prstGeom prst="round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12890" y="2842450"/>
            <a:ext cx="24350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Sets up the new Application 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Extension classes to work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839559" y="2553404"/>
            <a:ext cx="1825793" cy="1199729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824334" y="2840545"/>
            <a:ext cx="1770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Sets up the new </a:t>
            </a:r>
            <a:r>
              <a:rPr lang="en-US" sz="14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ScenarioExtension</a:t>
            </a:r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classes to work </a:t>
            </a:r>
          </a:p>
          <a:p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89465" y="2634505"/>
            <a:ext cx="1693520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WsfDefaultApplicationExtension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636224" y="23639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0825" y="2634505"/>
            <a:ext cx="1695237" cy="236306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UDP_Observer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4156" y="2634505"/>
            <a:ext cx="1695237" cy="236306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RegisterUDP_Observer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2759475" y="236223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77588" y="236052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0" y="2552264"/>
            <a:ext cx="1791073" cy="1199729"/>
          </a:xfrm>
          <a:prstGeom prst="roundRect">
            <a:avLst/>
          </a:prstGeom>
          <a:noFill/>
          <a:ln>
            <a:solidFill>
              <a:srgbClr val="6633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-15830" y="2839405"/>
            <a:ext cx="1770742" cy="954107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r>
              <a:rPr lang="en-US" sz="1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Sets up the new </a:t>
            </a:r>
            <a:r>
              <a:rPr lang="en-US" sz="1400" dirty="0" err="1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SimulationExtension</a:t>
            </a:r>
            <a:r>
              <a:rPr lang="en-US" sz="1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 classes to work </a:t>
            </a:r>
          </a:p>
          <a:p>
            <a:r>
              <a:rPr lang="en-US" sz="1400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400" b="1" dirty="0">
                <a:solidFill>
                  <a:srgbClr val="663300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</p:spTree>
    <p:extLst>
      <p:ext uri="{BB962C8B-B14F-4D97-AF65-F5344CB8AC3E}">
        <p14:creationId xmlns:p14="http://schemas.microsoft.com/office/powerpoint/2010/main" val="37491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610600" cy="5228771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Applications, Scenarios, and Simulations can all be “Extended”</a:t>
            </a:r>
          </a:p>
          <a:p>
            <a:pPr lvl="1"/>
            <a:r>
              <a:rPr lang="en-US" dirty="0"/>
              <a:t>Application</a:t>
            </a:r>
            <a:r>
              <a:rPr lang="en-US" b="0" dirty="0"/>
              <a:t> Extensions are owned by the </a:t>
            </a:r>
            <a:r>
              <a:rPr lang="en-US" dirty="0"/>
              <a:t>Application</a:t>
            </a:r>
          </a:p>
          <a:p>
            <a:pPr lvl="2"/>
            <a:r>
              <a:rPr lang="en-US" sz="1600" b="0" dirty="0"/>
              <a:t>Represent optional capabilities that can be added to an application. </a:t>
            </a:r>
          </a:p>
          <a:p>
            <a:pPr lvl="2"/>
            <a:r>
              <a:rPr lang="en-US" sz="1600" b="0" dirty="0"/>
              <a:t>Used if you need new script types (sensors, weapons, components, movers)</a:t>
            </a:r>
          </a:p>
          <a:p>
            <a:pPr lvl="2"/>
            <a:r>
              <a:rPr lang="en-US" sz="1600" b="0" dirty="0">
                <a:solidFill>
                  <a:srgbClr val="0000CC"/>
                </a:solidFill>
              </a:rPr>
              <a:t>This is the entry point to registering all extensions </a:t>
            </a:r>
            <a:r>
              <a:rPr lang="en-US" sz="1600" b="0" dirty="0"/>
              <a:t>in </a:t>
            </a:r>
            <a:r>
              <a:rPr lang="en-US" sz="1600" dirty="0"/>
              <a:t>AFSIM</a:t>
            </a:r>
          </a:p>
          <a:p>
            <a:pPr lvl="2"/>
            <a:r>
              <a:rPr lang="en-US" sz="1600" b="0" dirty="0"/>
              <a:t>An application extension is </a:t>
            </a:r>
            <a:r>
              <a:rPr lang="en-US" sz="1600" b="0" dirty="0">
                <a:solidFill>
                  <a:srgbClr val="C00000"/>
                </a:solidFill>
              </a:rPr>
              <a:t>required</a:t>
            </a:r>
            <a:r>
              <a:rPr lang="en-US" sz="1600" b="0" dirty="0"/>
              <a:t> if you are going to </a:t>
            </a:r>
            <a:r>
              <a:rPr lang="en-US" sz="1600" b="0" dirty="0">
                <a:solidFill>
                  <a:srgbClr val="C00000"/>
                </a:solidFill>
              </a:rPr>
              <a:t>create a scenario extension</a:t>
            </a:r>
            <a:r>
              <a:rPr lang="en-US" sz="1600" b="0" dirty="0"/>
              <a:t> or a </a:t>
            </a:r>
            <a:r>
              <a:rPr lang="en-US" sz="1600" b="0" dirty="0">
                <a:solidFill>
                  <a:srgbClr val="C00000"/>
                </a:solidFill>
              </a:rPr>
              <a:t>simulation extension</a:t>
            </a:r>
          </a:p>
          <a:p>
            <a:pPr lvl="1"/>
            <a:r>
              <a:rPr lang="en-US" b="0" dirty="0"/>
              <a:t>We also need an application extension if</a:t>
            </a:r>
          </a:p>
          <a:p>
            <a:pPr lvl="2"/>
            <a:r>
              <a:rPr lang="en-US" b="0" dirty="0"/>
              <a:t>We are creating new scripts</a:t>
            </a:r>
          </a:p>
          <a:p>
            <a:pPr lvl="1"/>
            <a:r>
              <a:rPr lang="en-US" b="0" dirty="0">
                <a:solidFill>
                  <a:srgbClr val="880000"/>
                </a:solidFill>
              </a:rPr>
              <a:t>In this exercise, we need an application extension in order to create and register a scenario extension and a simulation extension</a:t>
            </a:r>
          </a:p>
          <a:p>
            <a:pPr lvl="1"/>
            <a:r>
              <a:rPr lang="en-US" b="0" dirty="0">
                <a:solidFill>
                  <a:srgbClr val="880000"/>
                </a:solidFill>
              </a:rPr>
              <a:t>To register the application extension, we need a new plugin </a:t>
            </a:r>
          </a:p>
          <a:p>
            <a:pPr lvl="2"/>
            <a:r>
              <a:rPr lang="en-US" b="0" dirty="0"/>
              <a:t>see the file </a:t>
            </a:r>
            <a:r>
              <a:rPr lang="en-US" dirty="0"/>
              <a:t>ObserverPluginRegistration.cpp</a:t>
            </a:r>
          </a:p>
          <a:p>
            <a:pPr lvl="2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3226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Exercise —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91266" cy="4525963"/>
          </a:xfrm>
        </p:spPr>
        <p:txBody>
          <a:bodyPr>
            <a:normAutofit/>
          </a:bodyPr>
          <a:lstStyle/>
          <a:p>
            <a:r>
              <a:rPr lang="en-US" b="0" dirty="0"/>
              <a:t>In </a:t>
            </a:r>
            <a:r>
              <a:rPr lang="en-US" dirty="0"/>
              <a:t>ObserverPluginRegistration.cpp</a:t>
            </a:r>
          </a:p>
          <a:p>
            <a:pPr lvl="1"/>
            <a:r>
              <a:rPr lang="en-US" b="0" dirty="0"/>
              <a:t>Complete the </a:t>
            </a:r>
            <a:r>
              <a:rPr lang="en-US" dirty="0" err="1"/>
              <a:t>WsfPluginVersion</a:t>
            </a:r>
            <a:r>
              <a:rPr lang="en-US" b="0" dirty="0"/>
              <a:t> Method</a:t>
            </a:r>
          </a:p>
          <a:p>
            <a:pPr lvl="2"/>
            <a:r>
              <a:rPr lang="en-US" b="0" dirty="0"/>
              <a:t>Set the version by invoking </a:t>
            </a:r>
            <a:r>
              <a:rPr lang="en-US" dirty="0" err="1"/>
              <a:t>UtPluginVersion</a:t>
            </a:r>
            <a:r>
              <a:rPr lang="en-US" b="0" dirty="0"/>
              <a:t> and passing in three arguments</a:t>
            </a:r>
          </a:p>
          <a:p>
            <a:pPr lvl="3"/>
            <a:r>
              <a:rPr lang="en-US" b="0" dirty="0"/>
              <a:t>The first two arguments should be the two macros defined in </a:t>
            </a:r>
            <a:r>
              <a:rPr lang="en-US" dirty="0"/>
              <a:t>WsfPlugin.hpp</a:t>
            </a:r>
            <a:r>
              <a:rPr lang="en-US" b="0" dirty="0"/>
              <a:t> (in …/</a:t>
            </a:r>
            <a:r>
              <a:rPr lang="en-US" b="0" dirty="0" err="1"/>
              <a:t>swdev</a:t>
            </a:r>
            <a:r>
              <a:rPr lang="en-US" b="0" dirty="0"/>
              <a:t>/</a:t>
            </a:r>
            <a:r>
              <a:rPr lang="en-US" b="0" dirty="0" err="1"/>
              <a:t>src</a:t>
            </a:r>
            <a:r>
              <a:rPr lang="en-US" b="0" dirty="0"/>
              <a:t>/core/</a:t>
            </a:r>
            <a:r>
              <a:rPr lang="en-US" b="0" dirty="0" err="1"/>
              <a:t>wsf</a:t>
            </a:r>
            <a:r>
              <a:rPr lang="en-US" b="0" dirty="0"/>
              <a:t>/source or in  …/</a:t>
            </a:r>
            <a:r>
              <a:rPr lang="en-US" b="0" dirty="0" err="1"/>
              <a:t>afsim_dev</a:t>
            </a:r>
            <a:r>
              <a:rPr lang="en-US" b="0" dirty="0"/>
              <a:t>/</a:t>
            </a:r>
            <a:r>
              <a:rPr lang="en-US" b="0" dirty="0" err="1"/>
              <a:t>afsim</a:t>
            </a:r>
            <a:r>
              <a:rPr lang="en-US" b="0" dirty="0"/>
              <a:t>/core/</a:t>
            </a:r>
            <a:r>
              <a:rPr lang="en-US" b="0" dirty="0" err="1"/>
              <a:t>wsf</a:t>
            </a:r>
            <a:r>
              <a:rPr lang="en-US" b="0" dirty="0"/>
              <a:t>/source), for the major version number and the minor version number, in that order</a:t>
            </a:r>
            <a:endParaRPr lang="en-US" dirty="0"/>
          </a:p>
          <a:p>
            <a:pPr lvl="3"/>
            <a:r>
              <a:rPr lang="en-US" b="0" dirty="0"/>
              <a:t>The third argument should be the static constant for the compiler string defined in </a:t>
            </a:r>
            <a:r>
              <a:rPr lang="en-US" dirty="0"/>
              <a:t>WsfPlugin.hpp</a:t>
            </a:r>
          </a:p>
        </p:txBody>
      </p:sp>
    </p:spTree>
    <p:extLst>
      <p:ext uri="{BB962C8B-B14F-4D97-AF65-F5344CB8AC3E}">
        <p14:creationId xmlns:p14="http://schemas.microsoft.com/office/powerpoint/2010/main" val="26500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9176" y="3025260"/>
            <a:ext cx="8672423" cy="5334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Exercise — Task 1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ObserverPluginRegistration.cpp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1400413"/>
            <a:ext cx="838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6429" y="1484803"/>
                <a:ext cx="8655171" cy="3011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extern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"C"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CC00FF"/>
                    </a:solidFill>
                    <a:latin typeface="Consolas" panose="020B0609020204030204" pitchFamily="49" charset="0"/>
                  </a:rPr>
                  <a:t>OBSERVER_EXERCISE_EXPORT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WsfPluginVersion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UtPluginVersion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aVersion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EXERCISE 1 TASK 1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Set the plugin version by invoking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UtPluginVersion</a:t>
                </a:r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Using the macros and static constant defined in WsfPlugin.hpp, the first argument 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should be the major version number, the second argument should be the minor version 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number, and the third argument should be the compiler string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aVersion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UtPluginVersion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WSF_PLUGIN_API_MAJOR_VERSION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      </a:t>
                </a:r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WSF_PLUGIN_API_MINOR_VERSION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      </a:t>
                </a:r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WSF_PLUGIN_API_COMPILER_STRING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9" y="1484803"/>
                <a:ext cx="8655171" cy="3011274"/>
              </a:xfrm>
              <a:prstGeom prst="rect">
                <a:avLst/>
              </a:prstGeom>
              <a:blipFill>
                <a:blip r:embed="rId2"/>
                <a:stretch>
                  <a:fillRect b="-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7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5228771"/>
          </a:xfrm>
        </p:spPr>
        <p:txBody>
          <a:bodyPr>
            <a:noAutofit/>
          </a:bodyPr>
          <a:lstStyle/>
          <a:p>
            <a:pPr marL="227013" indent="-227013"/>
            <a:r>
              <a:rPr lang="en-US" sz="2000" b="0" dirty="0"/>
              <a:t>To extend an Application, you must create a class that inherits class </a:t>
            </a:r>
            <a:r>
              <a:rPr lang="en-US" sz="2000" dirty="0" err="1"/>
              <a:t>WsfApplicationExtension</a:t>
            </a:r>
            <a:endParaRPr lang="en-US" sz="2000" dirty="0"/>
          </a:p>
          <a:p>
            <a:pPr marL="226473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class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myAppExtension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public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WsfApplicationExtension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/>
              <a:t>{ … }</a:t>
            </a:r>
          </a:p>
          <a:p>
            <a:pPr marL="571500" lvl="1" indent="-284163"/>
            <a:r>
              <a:rPr lang="en-US" sz="1800" b="0" dirty="0"/>
              <a:t>You should override the following members: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AddedToApplication</a:t>
            </a:r>
            <a:r>
              <a:rPr lang="en-US" sz="1600" dirty="0"/>
              <a:t>:  </a:t>
            </a:r>
            <a:r>
              <a:rPr lang="en-US" sz="1600" b="0" dirty="0"/>
              <a:t>to receive notification that extension was added to the application – often used to register additional script class and methods, etc.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ScenarioCreated</a:t>
            </a:r>
            <a:r>
              <a:rPr lang="en-US" sz="1600" dirty="0"/>
              <a:t>:  </a:t>
            </a:r>
            <a:r>
              <a:rPr lang="en-US" sz="1600" b="0" dirty="0"/>
              <a:t>called at end of Scenario constructor in order to receive notification from the application that the scenario was created – useful to register an Scenario extension if needed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SimulationCreated</a:t>
            </a:r>
            <a:r>
              <a:rPr lang="en-US" sz="1600" dirty="0"/>
              <a:t>:   </a:t>
            </a:r>
            <a:r>
              <a:rPr lang="en-US" sz="1600" b="0" dirty="0"/>
              <a:t>called from the Simulation’s </a:t>
            </a:r>
            <a:r>
              <a:rPr lang="en-US" sz="1600" dirty="0"/>
              <a:t>Initialize</a:t>
            </a:r>
            <a:r>
              <a:rPr lang="en-US" sz="1600" b="0" dirty="0"/>
              <a:t> method in order to receive notification from the application that the simulation was created – useful to register an Simulation extension if needed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ProcessCommandLine</a:t>
            </a:r>
            <a:r>
              <a:rPr lang="en-US" sz="1600" dirty="0"/>
              <a:t>:  </a:t>
            </a:r>
            <a:r>
              <a:rPr lang="en-US" sz="1600" b="0" dirty="0"/>
              <a:t>called from </a:t>
            </a:r>
            <a:r>
              <a:rPr lang="en-US" sz="1600" dirty="0" err="1"/>
              <a:t>WsfApplication</a:t>
            </a:r>
            <a:r>
              <a:rPr lang="en-US" sz="1600" b="0" dirty="0"/>
              <a:t>::</a:t>
            </a:r>
            <a:r>
              <a:rPr lang="en-US" sz="1600" dirty="0" err="1"/>
              <a:t>ProcessCommandLine</a:t>
            </a:r>
            <a:r>
              <a:rPr lang="en-US" sz="1600" b="0" dirty="0"/>
              <a:t> method to examine current argument and process it if necessary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PrintGrammar</a:t>
            </a:r>
            <a:r>
              <a:rPr lang="en-US" sz="1600" dirty="0"/>
              <a:t>:  </a:t>
            </a:r>
            <a:r>
              <a:rPr lang="en-US" sz="1600" b="0" dirty="0"/>
              <a:t>prints out the extended grammar recognized by the extension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ProcessCommandLineCommands</a:t>
            </a:r>
            <a:r>
              <a:rPr lang="en-US" sz="1600" dirty="0"/>
              <a:t>:  </a:t>
            </a:r>
            <a:r>
              <a:rPr lang="en-US" sz="1600" b="0" dirty="0"/>
              <a:t>called by </a:t>
            </a:r>
            <a:r>
              <a:rPr lang="en-US" sz="1600" dirty="0" err="1"/>
              <a:t>WsfApplication</a:t>
            </a:r>
            <a:r>
              <a:rPr lang="en-US" sz="1600" b="0" dirty="0" err="1"/>
              <a:t>’s</a:t>
            </a:r>
            <a:r>
              <a:rPr lang="en-US" sz="1600" b="0" dirty="0"/>
              <a:t> </a:t>
            </a:r>
            <a:r>
              <a:rPr lang="en-US" sz="1600" dirty="0" err="1"/>
              <a:t>ProcessCommandLineCommands</a:t>
            </a:r>
            <a:r>
              <a:rPr lang="en-US" sz="1600" b="0" dirty="0"/>
              <a:t> to allow the extension to process/handle any commands it needs to recognize</a:t>
            </a:r>
            <a:endParaRPr lang="en-US" sz="1600" b="0" dirty="0">
              <a:solidFill>
                <a:srgbClr val="8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0701"/>
            <a:ext cx="9144000" cy="5228771"/>
          </a:xfrm>
        </p:spPr>
        <p:txBody>
          <a:bodyPr>
            <a:noAutofit/>
          </a:bodyPr>
          <a:lstStyle/>
          <a:p>
            <a:pPr marL="227013" indent="-227013"/>
            <a:r>
              <a:rPr lang="en-US" sz="2000" b="0" dirty="0"/>
              <a:t>To extend an Application, you must create a class that inherits class </a:t>
            </a:r>
            <a:r>
              <a:rPr lang="en-US" sz="2000" dirty="0" err="1"/>
              <a:t>WsfApplicationExtension</a:t>
            </a:r>
            <a:endParaRPr lang="en-US" sz="2000" dirty="0"/>
          </a:p>
          <a:p>
            <a:pPr marL="573088" lvl="1" indent="-287338"/>
            <a:r>
              <a:rPr lang="en-US" sz="1700" b="0" dirty="0"/>
              <a:t>We will use </a:t>
            </a:r>
            <a:r>
              <a:rPr lang="en-US" sz="1700" dirty="0" err="1"/>
              <a:t>WsfDefaultApplicationExtension</a:t>
            </a:r>
            <a:r>
              <a:rPr lang="en-US" sz="1700" b="0" dirty="0"/>
              <a:t> which will register the scenario extension</a:t>
            </a:r>
          </a:p>
          <a:p>
            <a:pPr marL="226473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CC"/>
                </a:solidFill>
              </a:rPr>
              <a:t>class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 smtClean="0">
                <a:solidFill>
                  <a:srgbClr val="880000"/>
                </a:solidFill>
              </a:rPr>
              <a:t>WsfDefaultApplicationExtension</a:t>
            </a:r>
            <a:r>
              <a:rPr lang="en-US" sz="1800" dirty="0" smtClean="0"/>
              <a:t>:</a:t>
            </a:r>
            <a:r>
              <a:rPr lang="en-US" sz="1800" dirty="0" smtClean="0">
                <a:solidFill>
                  <a:srgbClr val="880000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public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WsfApplicationExtension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/>
              <a:t>{ … }</a:t>
            </a:r>
          </a:p>
          <a:p>
            <a:pPr marL="571500" lvl="1" indent="-284163"/>
            <a:r>
              <a:rPr lang="en-US" sz="1800" b="0" dirty="0"/>
              <a:t>This class overrides the following members for an </a:t>
            </a:r>
            <a:r>
              <a:rPr lang="en-US" sz="1800" b="0" dirty="0" err="1"/>
              <a:t>ApplicationExtension</a:t>
            </a:r>
            <a:r>
              <a:rPr lang="en-US" sz="1800" b="0" dirty="0"/>
              <a:t>:</a:t>
            </a:r>
          </a:p>
          <a:p>
            <a:pPr marL="798513" lvl="2" indent="-171450"/>
            <a:r>
              <a:rPr lang="en-US" sz="1600" dirty="0" err="1">
                <a:solidFill>
                  <a:srgbClr val="FF0000"/>
                </a:solidFill>
              </a:rPr>
              <a:t>ScenarioCreated</a:t>
            </a:r>
            <a:r>
              <a:rPr lang="en-US" sz="1600" dirty="0"/>
              <a:t>:   </a:t>
            </a:r>
            <a:r>
              <a:rPr lang="en-US" sz="1600" b="0" dirty="0">
                <a:solidFill>
                  <a:srgbClr val="660066"/>
                </a:solidFill>
              </a:rPr>
              <a:t>called at end of Scenario constructor in order to receive notification from the application that the scenario was created – useful to register a Scenario extension if needed</a:t>
            </a:r>
          </a:p>
          <a:p>
            <a:pPr marL="798513" lvl="2" indent="-171450"/>
            <a:endParaRPr lang="en-US" sz="1600" dirty="0">
              <a:solidFill>
                <a:srgbClr val="660066"/>
              </a:solidFill>
            </a:endParaRPr>
          </a:p>
          <a:p>
            <a:pPr marL="573088" lvl="1" indent="-285750"/>
            <a:r>
              <a:rPr lang="en-US" sz="1800" b="0" dirty="0"/>
              <a:t>This class is </a:t>
            </a:r>
            <a:r>
              <a:rPr lang="en-US" sz="1800" b="0" dirty="0" err="1"/>
              <a:t>templated</a:t>
            </a:r>
            <a:r>
              <a:rPr lang="en-US" sz="1800" b="0" dirty="0"/>
              <a:t> on a </a:t>
            </a:r>
            <a:r>
              <a:rPr lang="en-US" sz="1800" dirty="0" err="1"/>
              <a:t>ScenarioExtension</a:t>
            </a:r>
            <a:r>
              <a:rPr lang="en-US" sz="1800" b="0" dirty="0"/>
              <a:t>, and hence, when instantiated, a class derived from </a:t>
            </a:r>
            <a:r>
              <a:rPr lang="en-US" sz="1800" dirty="0" err="1"/>
              <a:t>ScenarioExtension</a:t>
            </a:r>
            <a:r>
              <a:rPr lang="en-US" sz="1800" b="0" dirty="0"/>
              <a:t> must be provided for the template</a:t>
            </a:r>
          </a:p>
          <a:p>
            <a:pPr marL="573088" lvl="1" indent="-285750"/>
            <a:r>
              <a:rPr lang="en-US" sz="1800" b="0" dirty="0">
                <a:solidFill>
                  <a:srgbClr val="0000FF"/>
                </a:solidFill>
              </a:rPr>
              <a:t>When the </a:t>
            </a:r>
            <a:r>
              <a:rPr lang="en-US" sz="1800" dirty="0" err="1">
                <a:solidFill>
                  <a:srgbClr val="0000FF"/>
                </a:solidFill>
              </a:rPr>
              <a:t>WsfDefaultApplicationExtension</a:t>
            </a:r>
            <a:r>
              <a:rPr lang="en-US" sz="1800" b="0" dirty="0">
                <a:solidFill>
                  <a:srgbClr val="0000FF"/>
                </a:solidFill>
              </a:rPr>
              <a:t>::</a:t>
            </a:r>
            <a:r>
              <a:rPr lang="en-US" sz="1800" dirty="0" err="1">
                <a:solidFill>
                  <a:srgbClr val="0000FF"/>
                </a:solidFill>
              </a:rPr>
              <a:t>ScenarioCreated</a:t>
            </a:r>
            <a:r>
              <a:rPr lang="en-US" sz="1800" b="0" dirty="0">
                <a:solidFill>
                  <a:srgbClr val="0000FF"/>
                </a:solidFill>
              </a:rPr>
              <a:t> method is executed by the </a:t>
            </a:r>
            <a:r>
              <a:rPr lang="en-US" sz="1800" dirty="0" err="1">
                <a:solidFill>
                  <a:srgbClr val="0000FF"/>
                </a:solidFill>
              </a:rPr>
              <a:t>WsfScenario</a:t>
            </a:r>
            <a:r>
              <a:rPr lang="en-US" sz="1800" b="0" dirty="0">
                <a:solidFill>
                  <a:srgbClr val="0000FF"/>
                </a:solidFill>
              </a:rPr>
              <a:t> constructor, it performs the registration of the </a:t>
            </a:r>
            <a:r>
              <a:rPr lang="en-US" sz="1800" dirty="0" err="1">
                <a:solidFill>
                  <a:srgbClr val="0000FF"/>
                </a:solidFill>
              </a:rPr>
              <a:t>RegisterUDP_Observer</a:t>
            </a:r>
            <a:r>
              <a:rPr lang="en-US" sz="1800" b="0" dirty="0">
                <a:solidFill>
                  <a:srgbClr val="0000FF"/>
                </a:solidFill>
              </a:rPr>
              <a:t> scenario extension with the scenario</a:t>
            </a:r>
          </a:p>
          <a:p>
            <a:pPr marL="1106460" lvl="2" indent="-285750"/>
            <a:r>
              <a:rPr lang="en-US" sz="1600" b="0" dirty="0">
                <a:solidFill>
                  <a:srgbClr val="0000FF"/>
                </a:solidFill>
              </a:rPr>
              <a:t>hence, we do not have to write the code to do this.</a:t>
            </a:r>
          </a:p>
          <a:p>
            <a:pPr marL="573088" lvl="1" indent="-285750"/>
            <a:endParaRPr lang="en-US" sz="1800" dirty="0"/>
          </a:p>
          <a:p>
            <a:pPr marL="798513" lvl="2" indent="-171450"/>
            <a:endParaRPr lang="en-US" sz="16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Exercise – Task 2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9"/>
            <a:ext cx="8229600" cy="4525963"/>
          </a:xfrm>
        </p:spPr>
        <p:txBody>
          <a:bodyPr/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ObserverPluginRegistration</a:t>
            </a:r>
            <a:r>
              <a:rPr lang="en-US" b="0" dirty="0"/>
              <a:t>.</a:t>
            </a:r>
            <a:r>
              <a:rPr lang="en-US" dirty="0"/>
              <a:t>cpp</a:t>
            </a:r>
          </a:p>
          <a:p>
            <a:r>
              <a:rPr lang="en-US" b="0" dirty="0"/>
              <a:t>Complete </a:t>
            </a:r>
            <a:r>
              <a:rPr lang="en-US" dirty="0" err="1"/>
              <a:t>WsfPluginSetup</a:t>
            </a:r>
            <a:endParaRPr lang="en-US" dirty="0"/>
          </a:p>
          <a:p>
            <a:pPr lvl="1"/>
            <a:r>
              <a:rPr lang="en-US" b="0" dirty="0"/>
              <a:t>Register a </a:t>
            </a:r>
            <a:r>
              <a:rPr lang="en-US" dirty="0" err="1"/>
              <a:t>WsfDefaultApplicationExtension</a:t>
            </a:r>
            <a:r>
              <a:rPr lang="en-US" b="0" dirty="0"/>
              <a:t> with the application </a:t>
            </a:r>
            <a:r>
              <a:rPr lang="en-US" dirty="0" err="1"/>
              <a:t>aApplication</a:t>
            </a:r>
            <a:endParaRPr lang="en-US" dirty="0"/>
          </a:p>
          <a:p>
            <a:pPr lvl="1"/>
            <a:r>
              <a:rPr lang="en-US" b="0" dirty="0"/>
              <a:t>The name of the extension should be “</a:t>
            </a:r>
            <a:r>
              <a:rPr lang="en-US" b="0" dirty="0" err="1" smtClean="0"/>
              <a:t>register_udp_observer</a:t>
            </a:r>
            <a:r>
              <a:rPr lang="en-US" b="0" dirty="0"/>
              <a:t>”</a:t>
            </a:r>
          </a:p>
          <a:p>
            <a:pPr lvl="1"/>
            <a:r>
              <a:rPr lang="en-US" b="0" dirty="0"/>
              <a:t>Instantiate a </a:t>
            </a:r>
            <a:r>
              <a:rPr lang="en-US" b="0" dirty="0" err="1"/>
              <a:t>unique_ptr</a:t>
            </a:r>
            <a:r>
              <a:rPr lang="en-US" b="0" dirty="0"/>
              <a:t> to a </a:t>
            </a:r>
            <a:r>
              <a:rPr lang="en-US" dirty="0" err="1"/>
              <a:t>WsfDefaultApplicationExtension</a:t>
            </a:r>
            <a:r>
              <a:rPr lang="en-US" b="0" dirty="0"/>
              <a:t> that has been </a:t>
            </a:r>
            <a:r>
              <a:rPr lang="en-US" b="0" dirty="0" err="1"/>
              <a:t>templated</a:t>
            </a:r>
            <a:r>
              <a:rPr lang="en-US" b="0" dirty="0"/>
              <a:t> upon the scenario extension </a:t>
            </a:r>
            <a:r>
              <a:rPr lang="en-US" dirty="0" err="1" smtClean="0"/>
              <a:t>RegisterUDP_Observer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7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9176" y="2902428"/>
            <a:ext cx="8672423" cy="352563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207" y="3629"/>
            <a:ext cx="6827179" cy="1143000"/>
          </a:xfrm>
        </p:spPr>
        <p:txBody>
          <a:bodyPr lIns="0" rIns="0">
            <a:normAutofit/>
          </a:bodyPr>
          <a:lstStyle/>
          <a:p>
            <a:r>
              <a:rPr lang="en-US" dirty="0"/>
              <a:t>Observer Exercise – Task 2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ObserverPluginRegistration.cpp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5903" y="1133034"/>
                <a:ext cx="8714905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extern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"C"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CC00FF"/>
                    </a:solidFill>
                    <a:latin typeface="Consolas" panose="020B0609020204030204" pitchFamily="49" charset="0"/>
                  </a:rPr>
                  <a:t>OBSERVER_EXERCISE_EXPORT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void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WsfPluginSetup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WsfApplication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aApplication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EXERCISE 1 TASK 2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Register the default application extension with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aApplication</a:t>
                </a:r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name the application extension “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register_udp_observer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”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instantiate a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unique_ptr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to a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WsfDefaultApplicationExtension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templated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upon 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the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scenario extension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aApplication</a:t>
                </a:r>
                <a:r>
                  <a:rPr lang="en-US" sz="1100" b="1" dirty="0" err="1"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RegisterExtension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663300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 smtClean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register_udp_observer</a:t>
                </a:r>
                <a:r>
                  <a:rPr lang="en-US" sz="1100" b="1" dirty="0">
                    <a:solidFill>
                      <a:srgbClr val="663300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make_unique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WsfDefaultApplicationExtension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&gt;&gt;());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}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03" y="1133034"/>
                <a:ext cx="8714905" cy="2677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19177" y="4269598"/>
            <a:ext cx="882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Note: when we register the application extension </a:t>
            </a:r>
            <a:r>
              <a:rPr lang="en-US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WsfDefaultApplicationExtension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we are also registering the </a:t>
            </a:r>
            <a:r>
              <a:rPr lang="en-US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RegisterUDP_Observer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scenario extension</a:t>
            </a:r>
          </a:p>
        </p:txBody>
      </p:sp>
    </p:spTree>
    <p:extLst>
      <p:ext uri="{BB962C8B-B14F-4D97-AF65-F5344CB8AC3E}">
        <p14:creationId xmlns:p14="http://schemas.microsoft.com/office/powerpoint/2010/main" val="31732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3640"/>
            <a:ext cx="8229600" cy="4525963"/>
          </a:xfrm>
        </p:spPr>
        <p:txBody>
          <a:bodyPr/>
          <a:lstStyle/>
          <a:p>
            <a:r>
              <a:rPr lang="en-US" b="0" dirty="0"/>
              <a:t>This lab focuses on using </a:t>
            </a:r>
            <a:r>
              <a:rPr lang="en-US" dirty="0"/>
              <a:t>AFSIM</a:t>
            </a:r>
            <a:r>
              <a:rPr lang="en-US" b="0" dirty="0"/>
              <a:t> observers to extract data from an </a:t>
            </a:r>
            <a:r>
              <a:rPr lang="en-US" dirty="0"/>
              <a:t>AFSIM</a:t>
            </a:r>
            <a:r>
              <a:rPr lang="en-US" b="0" dirty="0"/>
              <a:t> simulation</a:t>
            </a:r>
          </a:p>
          <a:p>
            <a:r>
              <a:rPr lang="en-US" b="0" dirty="0"/>
              <a:t>You build a new C++ </a:t>
            </a:r>
            <a:r>
              <a:rPr lang="en-US" dirty="0"/>
              <a:t>AFSIM</a:t>
            </a:r>
            <a:r>
              <a:rPr lang="en-US" b="0" dirty="0"/>
              <a:t> observer class that observes interactions and forward selected data to a networked application</a:t>
            </a:r>
          </a:p>
          <a:p>
            <a:r>
              <a:rPr lang="en-US" b="0" dirty="0"/>
              <a:t>The following exercise provides practice working with </a:t>
            </a:r>
            <a:r>
              <a:rPr lang="en-US" dirty="0"/>
              <a:t>AFSIM</a:t>
            </a:r>
            <a:r>
              <a:rPr lang="en-US" b="0" dirty="0"/>
              <a:t> observers</a:t>
            </a:r>
          </a:p>
          <a:p>
            <a:pPr lvl="1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Exercise 1: Creating a custom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AFSIM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observer with a default application extension and a new Scenario Extension </a:t>
            </a:r>
          </a:p>
          <a:p>
            <a:pPr lvl="2"/>
            <a:endParaRPr lang="en-US" sz="1400" b="0" dirty="0">
              <a:solidFill>
                <a:schemeClr val="tx2">
                  <a:lumMod val="60000"/>
                  <a:lumOff val="40000"/>
                </a:schemeClr>
              </a:solidFill>
              <a:hlinkClick r:id="rId3" action="ppaction://hlinkfile"/>
            </a:endParaRPr>
          </a:p>
          <a:p>
            <a:endParaRPr lang="en-US" b="0" dirty="0"/>
          </a:p>
        </p:txBody>
      </p:sp>
      <p:pic>
        <p:nvPicPr>
          <p:cNvPr id="5" name="Picture 4" descr="MCj023176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5105400"/>
            <a:ext cx="1824517" cy="11755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86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610600" cy="5228771"/>
          </a:xfrm>
        </p:spPr>
        <p:txBody>
          <a:bodyPr>
            <a:normAutofit/>
          </a:bodyPr>
          <a:lstStyle/>
          <a:p>
            <a:r>
              <a:rPr lang="en-US" b="0" dirty="0"/>
              <a:t>Scenarios can all be “Extended” as well</a:t>
            </a:r>
          </a:p>
          <a:p>
            <a:pPr lvl="1"/>
            <a:r>
              <a:rPr lang="en-US" dirty="0"/>
              <a:t>Scenario</a:t>
            </a:r>
            <a:r>
              <a:rPr lang="en-US" b="0" dirty="0"/>
              <a:t> Extensions are owned by the </a:t>
            </a:r>
            <a:r>
              <a:rPr lang="en-US" dirty="0"/>
              <a:t>Scenario</a:t>
            </a:r>
          </a:p>
          <a:p>
            <a:pPr lvl="2"/>
            <a:r>
              <a:rPr lang="en-US" sz="1600" b="0" dirty="0"/>
              <a:t>Represent optional types that can be added to a scenario. </a:t>
            </a:r>
          </a:p>
          <a:p>
            <a:pPr lvl="2"/>
            <a:r>
              <a:rPr lang="en-US" sz="1600" b="0" dirty="0"/>
              <a:t>Used if you need new types (components, observers, </a:t>
            </a:r>
            <a:r>
              <a:rPr lang="en-US" sz="1600" b="0" dirty="0" err="1"/>
              <a:t>comms</a:t>
            </a:r>
            <a:r>
              <a:rPr lang="en-US" sz="1600" b="0" dirty="0"/>
              <a:t>)</a:t>
            </a:r>
          </a:p>
          <a:p>
            <a:pPr lvl="2"/>
            <a:r>
              <a:rPr lang="en-US" sz="1600" b="0" dirty="0"/>
              <a:t>An application extension is </a:t>
            </a:r>
            <a:r>
              <a:rPr lang="en-US" sz="1600" b="0" dirty="0">
                <a:solidFill>
                  <a:srgbClr val="C00000"/>
                </a:solidFill>
              </a:rPr>
              <a:t>required</a:t>
            </a:r>
            <a:r>
              <a:rPr lang="en-US" sz="1600" b="0" dirty="0"/>
              <a:t> if you are going to create a scenario extension (or a simulation extension – covered later)</a:t>
            </a:r>
          </a:p>
          <a:p>
            <a:pPr lvl="1"/>
            <a:r>
              <a:rPr lang="en-US" b="0" dirty="0"/>
              <a:t>We also need an scenario extension if</a:t>
            </a:r>
          </a:p>
          <a:p>
            <a:pPr lvl="2"/>
            <a:r>
              <a:rPr lang="en-US" b="0" dirty="0"/>
              <a:t>We are creating simulation level commands</a:t>
            </a:r>
          </a:p>
        </p:txBody>
      </p:sp>
    </p:spTree>
    <p:extLst>
      <p:ext uri="{BB962C8B-B14F-4D97-AF65-F5344CB8AC3E}">
        <p14:creationId xmlns:p14="http://schemas.microsoft.com/office/powerpoint/2010/main" val="420997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5228771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To extend a Scenario, you must create a class that inherits class </a:t>
            </a:r>
            <a:r>
              <a:rPr lang="en-US" dirty="0" err="1"/>
              <a:t>WsfScenarioExtension</a:t>
            </a:r>
            <a:endParaRPr lang="en-US" dirty="0"/>
          </a:p>
          <a:p>
            <a:pPr marL="226473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CC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myScenarioExtension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WsfScenarioExtension</a:t>
            </a:r>
            <a:endParaRPr lang="en-US" dirty="0">
              <a:solidFill>
                <a:srgbClr val="880000"/>
              </a:solidFill>
            </a:endParaRPr>
          </a:p>
          <a:p>
            <a:pPr lvl="1"/>
            <a:r>
              <a:rPr lang="en-US" b="0" dirty="0"/>
              <a:t>You can override: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AddedToScenario</a:t>
            </a:r>
            <a:r>
              <a:rPr lang="en-US" dirty="0"/>
              <a:t>:  </a:t>
            </a:r>
            <a:r>
              <a:rPr lang="en-US" b="0" dirty="0"/>
              <a:t>to receive notification that extension was added to the scenario – often used to register additional component type objects and factories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ProcessInput</a:t>
            </a:r>
            <a:r>
              <a:rPr lang="en-US" dirty="0"/>
              <a:t>:  </a:t>
            </a:r>
            <a:r>
              <a:rPr lang="en-US" b="0" dirty="0"/>
              <a:t>processes any scenario input commands that must be recognized by the extension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FileLoaded</a:t>
            </a:r>
            <a:r>
              <a:rPr lang="en-US" b="0" dirty="0"/>
              <a:t>:  notifies extension that a file has been loaded into the scenario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Complete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LoadComplete</a:t>
            </a:r>
            <a:r>
              <a:rPr lang="en-US" b="0" dirty="0"/>
              <a:t> – notifies extension that all scenario input has been processed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Complete2</a:t>
            </a:r>
            <a:r>
              <a:rPr lang="en-US" dirty="0"/>
              <a:t>:  </a:t>
            </a:r>
            <a:r>
              <a:rPr lang="en-US" b="0" dirty="0"/>
              <a:t>called after all extensions have had their </a:t>
            </a:r>
            <a:r>
              <a:rPr lang="en-US" dirty="0"/>
              <a:t>Complete</a:t>
            </a:r>
            <a:r>
              <a:rPr lang="en-US" b="0" dirty="0"/>
              <a:t> method invoked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SimulationCreated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/>
              <a:t>Initialize</a:t>
            </a:r>
            <a:r>
              <a:rPr lang="en-US" b="0" dirty="0"/>
              <a:t> – useful if a scenario extension needs an associated simulation extension – this method can register the simulation extension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AlwaysCreate</a:t>
            </a:r>
            <a:r>
              <a:rPr lang="en-US" dirty="0"/>
              <a:t>:  </a:t>
            </a:r>
            <a:r>
              <a:rPr lang="en-US" b="0" dirty="0"/>
              <a:t>determines if the extension is optional or required</a:t>
            </a:r>
            <a:endParaRPr lang="en-US" b="0" dirty="0">
              <a:solidFill>
                <a:srgbClr val="88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72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66" y="29029"/>
            <a:ext cx="6734710" cy="1143000"/>
          </a:xfrm>
        </p:spPr>
        <p:txBody>
          <a:bodyPr lIns="91440" rIns="91440"/>
          <a:lstStyle/>
          <a:p>
            <a:r>
              <a:rPr lang="en-US" dirty="0"/>
              <a:t>Observer Exercise Scenario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31"/>
            <a:ext cx="9144000" cy="3686572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To extend a Scenario, you must create a class that inherits class </a:t>
            </a:r>
            <a:r>
              <a:rPr lang="en-US" b="0" dirty="0" err="1"/>
              <a:t>WsfScenarioExtension</a:t>
            </a:r>
            <a:endParaRPr lang="en-US" b="0" dirty="0"/>
          </a:p>
          <a:p>
            <a:pPr marL="226473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CC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RegisterUDP_Observer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WsfScenarioExtension</a:t>
            </a:r>
            <a:endParaRPr lang="en-US" dirty="0">
              <a:solidFill>
                <a:srgbClr val="880000"/>
              </a:solidFill>
            </a:endParaRPr>
          </a:p>
          <a:p>
            <a:pPr lvl="1"/>
            <a:r>
              <a:rPr lang="en-US" b="0" dirty="0"/>
              <a:t>We will override: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SimulationCreated</a:t>
            </a:r>
            <a:r>
              <a:rPr lang="en-US" dirty="0"/>
              <a:t>:  </a:t>
            </a:r>
            <a:r>
              <a:rPr lang="en-US" b="0" dirty="0">
                <a:solidFill>
                  <a:srgbClr val="660066"/>
                </a:solidFill>
              </a:rPr>
              <a:t>called from </a:t>
            </a:r>
            <a:r>
              <a:rPr lang="en-US" dirty="0" err="1">
                <a:solidFill>
                  <a:srgbClr val="660066"/>
                </a:solidFill>
              </a:rPr>
              <a:t>WsfSimulation</a:t>
            </a:r>
            <a:r>
              <a:rPr lang="en-US" b="0" dirty="0">
                <a:solidFill>
                  <a:srgbClr val="660066"/>
                </a:solidFill>
              </a:rPr>
              <a:t>::</a:t>
            </a:r>
            <a:r>
              <a:rPr lang="en-US" dirty="0">
                <a:solidFill>
                  <a:srgbClr val="660066"/>
                </a:solidFill>
              </a:rPr>
              <a:t>Initialize</a:t>
            </a:r>
            <a:r>
              <a:rPr lang="en-US" b="0" dirty="0">
                <a:solidFill>
                  <a:srgbClr val="660066"/>
                </a:solidFill>
              </a:rPr>
              <a:t> – useful if a scenario extension needs an associated simulation extension – </a:t>
            </a:r>
            <a:r>
              <a:rPr lang="en-US" b="0" dirty="0">
                <a:solidFill>
                  <a:srgbClr val="008080"/>
                </a:solidFill>
              </a:rPr>
              <a:t>this method can register the simulation extension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ProcessInput</a:t>
            </a:r>
            <a:r>
              <a:rPr lang="en-US" dirty="0"/>
              <a:t>:  </a:t>
            </a:r>
            <a:r>
              <a:rPr lang="en-US" b="0" dirty="0">
                <a:solidFill>
                  <a:srgbClr val="660066"/>
                </a:solidFill>
              </a:rPr>
              <a:t>processes any scenario input commands that must be recognized by the extension</a:t>
            </a:r>
          </a:p>
          <a:p>
            <a:pPr lvl="1"/>
            <a:endParaRPr lang="en-US" dirty="0"/>
          </a:p>
          <a:p>
            <a:pPr lvl="1"/>
            <a:r>
              <a:rPr lang="en-US" b="0" dirty="0"/>
              <a:t>Note:  The </a:t>
            </a:r>
            <a:r>
              <a:rPr lang="en-US" dirty="0" err="1"/>
              <a:t>RegisterUDP_Observer</a:t>
            </a:r>
            <a:r>
              <a:rPr lang="en-US" b="0" dirty="0"/>
              <a:t> scenario extension is already registered with the scenario by the </a:t>
            </a:r>
            <a:r>
              <a:rPr lang="en-US" b="0" dirty="0" err="1"/>
              <a:t>WsfDefaultApplicationExtension</a:t>
            </a:r>
            <a:r>
              <a:rPr lang="en-US" b="0" dirty="0"/>
              <a:t>, so we do not have to write code to do it ourselves</a:t>
            </a:r>
          </a:p>
          <a:p>
            <a:pPr lvl="1"/>
            <a:endParaRPr lang="en-US" dirty="0">
              <a:solidFill>
                <a:srgbClr val="660066"/>
              </a:solidFill>
            </a:endParaRPr>
          </a:p>
          <a:p>
            <a:pPr lvl="2"/>
            <a:endParaRPr lang="en-US" dirty="0">
              <a:solidFill>
                <a:srgbClr val="66006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Exercise — 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70" y="1487189"/>
            <a:ext cx="8363164" cy="3361257"/>
          </a:xfrm>
        </p:spPr>
        <p:txBody>
          <a:bodyPr>
            <a:normAutofit fontScale="92500" lnSpcReduction="10000"/>
          </a:bodyPr>
          <a:lstStyle/>
          <a:p>
            <a:pPr marL="177800" indent="-177800">
              <a:lnSpc>
                <a:spcPct val="115000"/>
              </a:lnSpc>
            </a:pPr>
            <a:r>
              <a:rPr lang="en-US" b="0" dirty="0"/>
              <a:t>In file </a:t>
            </a:r>
            <a:r>
              <a:rPr lang="en-US" dirty="0"/>
              <a:t>RegisterUDP_Observer.hpp</a:t>
            </a:r>
            <a:r>
              <a:rPr lang="en-US" b="0" dirty="0"/>
              <a:t>, complete the code for the </a:t>
            </a:r>
            <a:r>
              <a:rPr lang="en-US" dirty="0" err="1"/>
              <a:t>RegisterUDP_Observer</a:t>
            </a:r>
            <a:r>
              <a:rPr lang="en-US" b="0" dirty="0"/>
              <a:t>::</a:t>
            </a:r>
            <a:r>
              <a:rPr lang="en-US" dirty="0" err="1"/>
              <a:t>SimulationCreated</a:t>
            </a:r>
            <a:r>
              <a:rPr lang="en-US" b="0" dirty="0"/>
              <a:t> method</a:t>
            </a:r>
          </a:p>
          <a:p>
            <a:pPr lvl="1"/>
            <a:r>
              <a:rPr lang="en-US" dirty="0"/>
              <a:t>Task 3</a:t>
            </a:r>
            <a:r>
              <a:rPr lang="en-US" b="0" dirty="0"/>
              <a:t>:  Implement the </a:t>
            </a:r>
            <a:r>
              <a:rPr lang="en-US" dirty="0" err="1"/>
              <a:t>SimulationCreated</a:t>
            </a:r>
            <a:r>
              <a:rPr lang="en-US" b="0" dirty="0"/>
              <a:t> Method</a:t>
            </a:r>
          </a:p>
          <a:p>
            <a:pPr lvl="2"/>
            <a:r>
              <a:rPr lang="en-US" b="0" dirty="0"/>
              <a:t>Call the Simulation’s </a:t>
            </a:r>
            <a:r>
              <a:rPr lang="en-US" dirty="0" err="1"/>
              <a:t>RegisterExtension</a:t>
            </a:r>
            <a:r>
              <a:rPr lang="en-US" b="0" dirty="0"/>
              <a:t> method</a:t>
            </a:r>
          </a:p>
          <a:p>
            <a:pPr lvl="3"/>
            <a:r>
              <a:rPr lang="en-US" b="0" dirty="0"/>
              <a:t>Pass in the string </a:t>
            </a:r>
            <a:r>
              <a:rPr lang="en-US" b="0" dirty="0">
                <a:solidFill>
                  <a:srgbClr val="663300"/>
                </a:solidFill>
              </a:rPr>
              <a:t>“</a:t>
            </a:r>
            <a:r>
              <a:rPr lang="en-US" b="0" dirty="0" err="1">
                <a:solidFill>
                  <a:srgbClr val="663300"/>
                </a:solidFill>
              </a:rPr>
              <a:t>udp_observer</a:t>
            </a:r>
            <a:r>
              <a:rPr lang="en-US" b="0" dirty="0">
                <a:solidFill>
                  <a:srgbClr val="663300"/>
                </a:solidFill>
              </a:rPr>
              <a:t>”</a:t>
            </a:r>
            <a:r>
              <a:rPr lang="en-US" b="0" dirty="0"/>
              <a:t> as first argument</a:t>
            </a:r>
            <a:endParaRPr lang="en-US" b="0" dirty="0">
              <a:solidFill>
                <a:srgbClr val="A31515"/>
              </a:solidFill>
            </a:endParaRPr>
          </a:p>
          <a:p>
            <a:pPr lvl="3"/>
            <a:r>
              <a:rPr lang="en-US" b="0" dirty="0"/>
              <a:t>Pass in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UDP_Observer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</a:rPr>
              <a:t>mPrototype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as the second argument (note: </a:t>
            </a:r>
            <a:r>
              <a:rPr lang="en-US" dirty="0" err="1">
                <a:solidFill>
                  <a:srgbClr val="000000"/>
                </a:solidFill>
              </a:rPr>
              <a:t>mPrototype</a:t>
            </a:r>
            <a:r>
              <a:rPr lang="en-US" b="0" dirty="0">
                <a:solidFill>
                  <a:srgbClr val="000000"/>
                </a:solidFill>
              </a:rPr>
              <a:t> is a </a:t>
            </a:r>
            <a:r>
              <a:rPr lang="en-US" dirty="0" err="1">
                <a:solidFill>
                  <a:srgbClr val="000000"/>
                </a:solidFill>
              </a:rPr>
              <a:t>UDP_Observer</a:t>
            </a:r>
            <a:r>
              <a:rPr lang="en-US" b="0" dirty="0">
                <a:solidFill>
                  <a:srgbClr val="000000"/>
                </a:solidFill>
              </a:rPr>
              <a:t>, and hence is a </a:t>
            </a:r>
            <a:r>
              <a:rPr lang="en-US" dirty="0" err="1">
                <a:solidFill>
                  <a:srgbClr val="000000"/>
                </a:solidFill>
              </a:rPr>
              <a:t>WsfSimulationExtension</a:t>
            </a:r>
            <a:r>
              <a:rPr lang="en-US" b="0" dirty="0">
                <a:solidFill>
                  <a:srgbClr val="000000"/>
                </a:solidFill>
              </a:rPr>
              <a:t>)</a:t>
            </a:r>
            <a:endParaRPr lang="en-US" b="0" dirty="0"/>
          </a:p>
          <a:p>
            <a:pPr lvl="2"/>
            <a:r>
              <a:rPr lang="en-US" b="0" dirty="0"/>
              <a:t>This will register </a:t>
            </a:r>
            <a:r>
              <a:rPr lang="en-US" dirty="0" err="1"/>
              <a:t>mPrototype</a:t>
            </a:r>
            <a:r>
              <a:rPr lang="en-US" b="0" dirty="0"/>
              <a:t>, which is a </a:t>
            </a:r>
            <a:r>
              <a:rPr lang="en-US" dirty="0" err="1"/>
              <a:t>UDP_Observer</a:t>
            </a:r>
            <a:r>
              <a:rPr lang="en-US" b="0" dirty="0"/>
              <a:t> (which is derived from </a:t>
            </a:r>
            <a:r>
              <a:rPr lang="en-US" dirty="0" err="1"/>
              <a:t>WsfSimulationExtension</a:t>
            </a:r>
            <a:r>
              <a:rPr lang="en-US" b="0" dirty="0"/>
              <a:t>), with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1930969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33400" y="3657600"/>
            <a:ext cx="7620000" cy="2286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Exercise — Task 3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RegisterUDP_Observer.hpp</a:t>
            </a:r>
            <a:endParaRPr lang="en-US" b="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" y="1466939"/>
                <a:ext cx="8058150" cy="3354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WsfScenarioExtension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~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noexcept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default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WsfSimulation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EXERCISE 1 TASK 3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Call the simulation's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RegisterExtension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method.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Name the extension "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."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Provide a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unique_ptr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to a copy of the prototype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RegisterExtension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663300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663300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663300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make_unique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mPrototype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66939"/>
                <a:ext cx="8058150" cy="3354765"/>
              </a:xfrm>
              <a:prstGeom prst="rect">
                <a:avLst/>
              </a:prstGeom>
              <a:blipFill>
                <a:blip r:embed="rId2"/>
                <a:stretch>
                  <a:fillRect b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54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610600" cy="5228771"/>
          </a:xfrm>
        </p:spPr>
        <p:txBody>
          <a:bodyPr>
            <a:normAutofit/>
          </a:bodyPr>
          <a:lstStyle/>
          <a:p>
            <a:r>
              <a:rPr lang="en-US" b="0" dirty="0"/>
              <a:t>Simulations can all be “Extended” as well</a:t>
            </a:r>
          </a:p>
          <a:p>
            <a:pPr lvl="1"/>
            <a:r>
              <a:rPr lang="en-US" dirty="0"/>
              <a:t>Simulation</a:t>
            </a:r>
            <a:r>
              <a:rPr lang="en-US" b="0" dirty="0"/>
              <a:t> Extensions are owned by the </a:t>
            </a:r>
            <a:r>
              <a:rPr lang="en-US" dirty="0"/>
              <a:t>Simulation</a:t>
            </a:r>
          </a:p>
          <a:p>
            <a:pPr lvl="2"/>
            <a:r>
              <a:rPr lang="en-US" sz="1600" b="0" dirty="0"/>
              <a:t>Allow access to the simulation features. </a:t>
            </a:r>
          </a:p>
          <a:p>
            <a:pPr lvl="2"/>
            <a:r>
              <a:rPr lang="en-US" sz="1600" b="0" dirty="0"/>
              <a:t>Used if you need access to the simulation itself(observers, </a:t>
            </a:r>
            <a:r>
              <a:rPr lang="en-US" sz="1600" b="0" dirty="0" err="1"/>
              <a:t>comms</a:t>
            </a:r>
            <a:r>
              <a:rPr lang="en-US" sz="1600" b="0" dirty="0"/>
              <a:t>, </a:t>
            </a:r>
            <a:r>
              <a:rPr lang="en-US" sz="1600" b="0" dirty="0" err="1"/>
              <a:t>xio</a:t>
            </a:r>
            <a:r>
              <a:rPr lang="en-US" sz="1600" b="0" dirty="0"/>
              <a:t>)</a:t>
            </a:r>
          </a:p>
          <a:p>
            <a:pPr lvl="2"/>
            <a:r>
              <a:rPr lang="en-US" sz="1600" b="0" dirty="0"/>
              <a:t>An application extension is </a:t>
            </a:r>
            <a:r>
              <a:rPr lang="en-US" sz="1600" b="0" dirty="0">
                <a:solidFill>
                  <a:srgbClr val="C00000"/>
                </a:solidFill>
              </a:rPr>
              <a:t>required</a:t>
            </a:r>
            <a:r>
              <a:rPr lang="en-US" sz="1600" b="0" dirty="0"/>
              <a:t> if you are going to create a simulation extension (and you may need a scenario extension as well)</a:t>
            </a:r>
          </a:p>
          <a:p>
            <a:pPr lvl="1"/>
            <a:r>
              <a:rPr lang="en-US" b="0" dirty="0"/>
              <a:t>We need a simulation extension if</a:t>
            </a:r>
          </a:p>
          <a:p>
            <a:pPr lvl="2"/>
            <a:r>
              <a:rPr lang="en-US" b="0" dirty="0"/>
              <a:t>We need to know when platforms are added or deleted, and when sensor tracks are initialized or updated</a:t>
            </a:r>
          </a:p>
        </p:txBody>
      </p:sp>
    </p:spTree>
    <p:extLst>
      <p:ext uri="{BB962C8B-B14F-4D97-AF65-F5344CB8AC3E}">
        <p14:creationId xmlns:p14="http://schemas.microsoft.com/office/powerpoint/2010/main" val="1653821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</a:t>
            </a:r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522877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To extend a Simulation, you must create a class that inherits class </a:t>
            </a:r>
            <a:r>
              <a:rPr lang="en-US" b="0" dirty="0" err="1"/>
              <a:t>WsfScenarioExtension</a:t>
            </a:r>
            <a:endParaRPr lang="en-US" b="0" dirty="0"/>
          </a:p>
          <a:p>
            <a:pPr marL="226473" indent="0">
              <a:buNone/>
            </a:pPr>
            <a:r>
              <a:rPr lang="en-US" dirty="0">
                <a:solidFill>
                  <a:srgbClr val="0000CC"/>
                </a:solidFill>
              </a:rPr>
              <a:t>   class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mySimulationExtension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WsfSimulationExtension</a:t>
            </a:r>
            <a:endParaRPr lang="en-US" dirty="0">
              <a:solidFill>
                <a:srgbClr val="880000"/>
              </a:solidFill>
            </a:endParaRPr>
          </a:p>
          <a:p>
            <a:pPr lvl="1"/>
            <a:r>
              <a:rPr lang="en-US" b="0" dirty="0"/>
              <a:t>You must override: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AddedToSimulation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 err="1"/>
              <a:t>RegisterExtension</a:t>
            </a:r>
            <a:endParaRPr lang="en-US" dirty="0"/>
          </a:p>
          <a:p>
            <a:pPr lvl="2"/>
            <a:r>
              <a:rPr lang="en-US" dirty="0">
                <a:solidFill>
                  <a:srgbClr val="880000"/>
                </a:solidFill>
              </a:rPr>
              <a:t>Initialize</a:t>
            </a:r>
            <a:r>
              <a:rPr lang="en-US" dirty="0"/>
              <a:t>:  </a:t>
            </a:r>
            <a:r>
              <a:rPr lang="en-US" b="0" dirty="0"/>
              <a:t>called form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/>
              <a:t>Initialize</a:t>
            </a:r>
            <a:r>
              <a:rPr lang="en-US" b="0" dirty="0"/>
              <a:t> – useful to perform extension initialization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PrepareExtension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/>
              <a:t>Initialize</a:t>
            </a:r>
            <a:r>
              <a:rPr lang="en-US" b="0" dirty="0"/>
              <a:t> (called when a simulation is initialized) and from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 err="1"/>
              <a:t>PrepareSimulation</a:t>
            </a:r>
            <a:r>
              <a:rPr lang="en-US" b="0" dirty="0"/>
              <a:t> (called when a simulation is reloaded)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PendingStart</a:t>
            </a:r>
            <a:r>
              <a:rPr lang="en-US" dirty="0"/>
              <a:t>:  </a:t>
            </a:r>
            <a:r>
              <a:rPr lang="en-US" b="0" dirty="0"/>
              <a:t>simulation has just entered pending start state, allows extension to add additional platforms or other entities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Start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/>
              <a:t>Start</a:t>
            </a:r>
            <a:r>
              <a:rPr lang="en-US" b="0" dirty="0"/>
              <a:t> – another opportunity to add additional platforms or other entities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Complete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/>
              <a:t>Complete</a:t>
            </a:r>
            <a:r>
              <a:rPr lang="en-US" b="0" dirty="0"/>
              <a:t> – allows extension to release resources (files, sockets, etc.) that were allocated by </a:t>
            </a:r>
            <a:r>
              <a:rPr lang="en-US" dirty="0"/>
              <a:t>Initialize</a:t>
            </a:r>
            <a:r>
              <a:rPr lang="en-US" b="0" dirty="0"/>
              <a:t> or </a:t>
            </a:r>
            <a:r>
              <a:rPr lang="en-US" dirty="0" err="1"/>
              <a:t>PrepareExtension</a:t>
            </a:r>
            <a:endParaRPr lang="en-US" dirty="0">
              <a:solidFill>
                <a:srgbClr val="88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46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 </a:t>
            </a:r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30"/>
            <a:ext cx="9144000" cy="2346870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To extend a Simulation, you must create a class that inherits class </a:t>
            </a:r>
            <a:r>
              <a:rPr lang="en-US" dirty="0" err="1"/>
              <a:t>WsfScenarioExtension</a:t>
            </a:r>
            <a:endParaRPr lang="en-US" dirty="0"/>
          </a:p>
          <a:p>
            <a:pPr marL="226473" indent="0">
              <a:buNone/>
            </a:pPr>
            <a:r>
              <a:rPr lang="en-US" dirty="0">
                <a:solidFill>
                  <a:srgbClr val="0000CC"/>
                </a:solidFill>
              </a:rPr>
              <a:t>   class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UDP_Observer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WsfSimulationExtension</a:t>
            </a:r>
            <a:endParaRPr lang="en-US" dirty="0">
              <a:solidFill>
                <a:srgbClr val="880000"/>
              </a:solidFill>
            </a:endParaRPr>
          </a:p>
          <a:p>
            <a:pPr lvl="1"/>
            <a:r>
              <a:rPr lang="en-US" b="0" dirty="0"/>
              <a:t>You must override: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Initialize</a:t>
            </a:r>
            <a:r>
              <a:rPr lang="en-US" dirty="0"/>
              <a:t>:  </a:t>
            </a:r>
            <a:r>
              <a:rPr lang="en-US" b="0" dirty="0">
                <a:solidFill>
                  <a:srgbClr val="660066"/>
                </a:solidFill>
              </a:rPr>
              <a:t>called form </a:t>
            </a:r>
            <a:r>
              <a:rPr lang="en-US" dirty="0" err="1">
                <a:solidFill>
                  <a:srgbClr val="660066"/>
                </a:solidFill>
              </a:rPr>
              <a:t>WsfSimulation</a:t>
            </a:r>
            <a:r>
              <a:rPr lang="en-US" b="0" dirty="0">
                <a:solidFill>
                  <a:srgbClr val="660066"/>
                </a:solidFill>
              </a:rPr>
              <a:t>::</a:t>
            </a:r>
            <a:r>
              <a:rPr lang="en-US" dirty="0">
                <a:solidFill>
                  <a:srgbClr val="660066"/>
                </a:solidFill>
              </a:rPr>
              <a:t>Initialize</a:t>
            </a:r>
            <a:r>
              <a:rPr lang="en-US" b="0" dirty="0">
                <a:solidFill>
                  <a:srgbClr val="660066"/>
                </a:solidFill>
              </a:rPr>
              <a:t> – useful to perform extension initialization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7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0" y="602081"/>
            <a:ext cx="2331962" cy="938719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endParaRPr lang="en-US" sz="1100" b="1" dirty="0">
              <a:solidFill>
                <a:srgbClr val="FF00FF"/>
              </a:solidFill>
              <a:cs typeface="Arial" pitchFamily="34" charset="0"/>
            </a:endParaRPr>
          </a:p>
          <a:p>
            <a:r>
              <a:rPr lang="en-US" sz="1100" b="1" dirty="0">
                <a:solidFill>
                  <a:srgbClr val="FF00FF"/>
                </a:solidFill>
                <a:cs typeface="Arial" pitchFamily="34" charset="0"/>
              </a:rPr>
              <a:t>Note:  </a:t>
            </a:r>
            <a:r>
              <a:rPr lang="en-US" sz="1100" b="1" dirty="0" err="1">
                <a:solidFill>
                  <a:srgbClr val="0000CC"/>
                </a:solidFill>
                <a:cs typeface="Arial" pitchFamily="34" charset="0"/>
              </a:rPr>
              <a:t>RegisterUDP_Observer</a:t>
            </a:r>
            <a:r>
              <a:rPr lang="en-US" sz="1100" b="1" dirty="0">
                <a:solidFill>
                  <a:srgbClr val="FF00FF"/>
                </a:solidFill>
                <a:cs typeface="Arial" pitchFamily="34" charset="0"/>
              </a:rPr>
              <a:t> contains </a:t>
            </a:r>
          </a:p>
          <a:p>
            <a:r>
              <a:rPr lang="en-US" sz="1100" b="1" dirty="0">
                <a:solidFill>
                  <a:srgbClr val="FF00FF"/>
                </a:solidFill>
                <a:cs typeface="Arial" pitchFamily="34" charset="0"/>
              </a:rPr>
              <a:t>            a member variable </a:t>
            </a:r>
            <a:r>
              <a:rPr lang="en-US" sz="1100" b="1" i="1" dirty="0" err="1">
                <a:solidFill>
                  <a:srgbClr val="0000CC"/>
                </a:solidFill>
                <a:cs typeface="Arial" pitchFamily="34" charset="0"/>
              </a:rPr>
              <a:t>mPrototype</a:t>
            </a:r>
            <a:r>
              <a:rPr lang="en-US" sz="1100" b="1" i="1" dirty="0">
                <a:solidFill>
                  <a:srgbClr val="0000CC"/>
                </a:solidFill>
                <a:cs typeface="Arial" pitchFamily="34" charset="0"/>
              </a:rPr>
              <a:t> </a:t>
            </a:r>
          </a:p>
          <a:p>
            <a:r>
              <a:rPr lang="en-US" sz="1100" b="1" dirty="0">
                <a:solidFill>
                  <a:srgbClr val="FF00FF"/>
                </a:solidFill>
                <a:cs typeface="Arial" pitchFamily="34" charset="0"/>
              </a:rPr>
              <a:t>            which is a </a:t>
            </a:r>
            <a:r>
              <a:rPr lang="en-US" sz="1100" b="1" dirty="0" err="1">
                <a:solidFill>
                  <a:srgbClr val="0000CC"/>
                </a:solidFill>
                <a:cs typeface="Arial" pitchFamily="34" charset="0"/>
              </a:rPr>
              <a:t>UDP_Observer</a:t>
            </a:r>
            <a:endParaRPr lang="en-US" sz="1100" b="1" dirty="0">
              <a:solidFill>
                <a:srgbClr val="0000CC"/>
              </a:solidFill>
              <a:cs typeface="Arial" pitchFamily="34" charset="0"/>
            </a:endParaRPr>
          </a:p>
          <a:p>
            <a:endParaRPr lang="en-US" sz="1100" b="1" dirty="0">
              <a:solidFill>
                <a:srgbClr val="0000CC"/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8"/>
            <a:ext cx="0" cy="455279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00161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2787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496369" y="3137442"/>
            <a:ext cx="266631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8153" y="3276600"/>
            <a:ext cx="5904847" cy="0"/>
          </a:xfrm>
          <a:prstGeom prst="line">
            <a:avLst/>
          </a:prstGeom>
          <a:ln>
            <a:solidFill>
              <a:srgbClr val="0000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 noChangeAspect="1"/>
          </p:cNvSpPr>
          <p:nvPr/>
        </p:nvSpPr>
        <p:spPr>
          <a:xfrm>
            <a:off x="923120" y="3200400"/>
            <a:ext cx="1884684" cy="176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sz="700" b="1" dirty="0" err="1">
                <a:solidFill>
                  <a:srgbClr val="7030A0"/>
                </a:solidFill>
              </a:rPr>
              <a:t>ObserverPluginRegistration.cpp:WsfPluginSetup</a:t>
            </a:r>
            <a:r>
              <a:rPr lang="en-US" sz="700" b="1" dirty="0">
                <a:solidFill>
                  <a:srgbClr val="7030A0"/>
                </a:solidFill>
              </a:rPr>
              <a:t>()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763000" y="3137442"/>
            <a:ext cx="0" cy="13915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60237" y="3645941"/>
            <a:ext cx="6630907" cy="650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41224" y="3437293"/>
            <a:ext cx="6538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register_udp_observer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”,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make_unique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WsfDefaultApplicationExtension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RegisterUDP_Observer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&gt;&gt;())</a:t>
            </a:r>
          </a:p>
        </p:txBody>
      </p:sp>
      <p:cxnSp>
        <p:nvCxnSpPr>
          <p:cNvPr id="36" name="Straight Connector 35"/>
          <p:cNvCxnSpPr>
            <a:stCxn id="23" idx="2"/>
          </p:cNvCxnSpPr>
          <p:nvPr/>
        </p:nvCxnSpPr>
        <p:spPr>
          <a:xfrm>
            <a:off x="1865462" y="3376520"/>
            <a:ext cx="0" cy="272975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74195" y="3088814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WsfPluginSetup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527" y="3921825"/>
            <a:ext cx="8615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 err="1"/>
              <a:t>WsfStandardApplication</a:t>
            </a:r>
            <a:r>
              <a:rPr lang="en-US" sz="2000" dirty="0"/>
              <a:t> constructor utilizes the plugin manager to find and load </a:t>
            </a:r>
            <a:r>
              <a:rPr lang="en-US" sz="2000" b="1" dirty="0"/>
              <a:t>all</a:t>
            </a:r>
            <a:r>
              <a:rPr lang="en-US" sz="2000" dirty="0"/>
              <a:t> plugins </a:t>
            </a:r>
            <a:r>
              <a:rPr lang="en-US" sz="2400" dirty="0"/>
              <a:t>(</a:t>
            </a:r>
            <a:r>
              <a:rPr lang="en-US" dirty="0"/>
              <a:t>including those in the training folders -- because of the </a:t>
            </a:r>
            <a:r>
              <a:rPr lang="en-US" dirty="0" err="1"/>
              <a:t>cmake</a:t>
            </a:r>
            <a:r>
              <a:rPr lang="en-US" dirty="0"/>
              <a:t> option WSF_ADD_EXTENSION_PATH</a:t>
            </a:r>
            <a:r>
              <a:rPr lang="en-US" sz="20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502" y="4869195"/>
            <a:ext cx="83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plugin found, executes </a:t>
            </a:r>
            <a:r>
              <a:rPr lang="en-US" b="1" dirty="0" err="1"/>
              <a:t>WsfPluginSetup</a:t>
            </a:r>
            <a:r>
              <a:rPr lang="en-US" dirty="0"/>
              <a:t> (note: this causes our observer exercise plugin’s </a:t>
            </a:r>
            <a:r>
              <a:rPr lang="en-US" b="1" dirty="0" err="1"/>
              <a:t>WsfPluginSetup</a:t>
            </a:r>
            <a:r>
              <a:rPr lang="en-US" dirty="0"/>
              <a:t> function to execute)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3879" y="5456103"/>
            <a:ext cx="853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causes our observer exercise’s </a:t>
            </a:r>
            <a:r>
              <a:rPr lang="en-US" sz="1600" dirty="0" err="1"/>
              <a:t>WsfDefaultApplicationExtension</a:t>
            </a:r>
            <a:r>
              <a:rPr lang="en-US" sz="1600" dirty="0"/>
              <a:t> to be </a:t>
            </a:r>
            <a:r>
              <a:rPr lang="en-US" sz="1600" u="sng" dirty="0"/>
              <a:t>created</a:t>
            </a:r>
            <a:r>
              <a:rPr lang="en-US" sz="1600" dirty="0"/>
              <a:t> and </a:t>
            </a:r>
            <a:r>
              <a:rPr lang="en-US" sz="1600" u="sng" dirty="0"/>
              <a:t>registered</a:t>
            </a:r>
            <a:r>
              <a:rPr lang="en-US" sz="1600" dirty="0"/>
              <a:t> with </a:t>
            </a:r>
            <a:r>
              <a:rPr lang="en-US" sz="1600" b="1" dirty="0">
                <a:solidFill>
                  <a:srgbClr val="0000CC"/>
                </a:solidFill>
              </a:rPr>
              <a:t>app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2528" y="1537265"/>
            <a:ext cx="236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First,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creates a 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named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26274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262749" y="3830681"/>
            <a:ext cx="4230980" cy="1332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21061" y="363411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AddedToApplication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3879" y="5998815"/>
            <a:ext cx="8534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RegisterExtension</a:t>
            </a:r>
            <a:r>
              <a:rPr lang="en-US" sz="1600" dirty="0"/>
              <a:t> then invokes the </a:t>
            </a:r>
            <a:r>
              <a:rPr lang="en-US" sz="1600" b="1" dirty="0" err="1"/>
              <a:t>WsfApplicationExtension</a:t>
            </a:r>
            <a:r>
              <a:rPr lang="en-US" sz="1600" dirty="0"/>
              <a:t>::</a:t>
            </a:r>
            <a:r>
              <a:rPr lang="en-US" sz="1600" b="1" dirty="0" err="1"/>
              <a:t>AddedToApplication</a:t>
            </a:r>
            <a:r>
              <a:rPr lang="en-US" sz="1600" dirty="0"/>
              <a:t>()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0962" y="6286407"/>
            <a:ext cx="754336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 Neither the Default Application Extension nor the </a:t>
            </a:r>
            <a:r>
              <a:rPr lang="en-US" sz="1600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RegisterUDP_Observer</a:t>
            </a:r>
            <a:r>
              <a:rPr lang="en-US" sz="16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 class override </a:t>
            </a:r>
            <a:r>
              <a:rPr lang="en-US" sz="1600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AddedToApplication</a:t>
            </a:r>
            <a:r>
              <a:rPr lang="en-US" sz="16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, so this notification is essentially ignored</a:t>
            </a:r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2365829" y="2595105"/>
            <a:ext cx="263676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unique_ptr</a:t>
            </a:r>
            <a:r>
              <a:rPr lang="en-US" sz="700" dirty="0">
                <a:solidFill>
                  <a:srgbClr val="FF0000"/>
                </a:solidFill>
              </a:rPr>
              <a:t>&lt;</a:t>
            </a:r>
            <a:r>
              <a:rPr lang="en-US" sz="700" dirty="0" err="1">
                <a:solidFill>
                  <a:srgbClr val="FF0000"/>
                </a:solidFill>
              </a:rPr>
              <a:t>WsfDefaultApplicationExtension</a:t>
            </a:r>
            <a:r>
              <a:rPr lang="en-US" sz="700" dirty="0">
                <a:solidFill>
                  <a:srgbClr val="FF0000"/>
                </a:solidFill>
              </a:rPr>
              <a:t>&lt;</a:t>
            </a:r>
            <a:r>
              <a:rPr lang="en-US" sz="700" dirty="0" err="1">
                <a:solidFill>
                  <a:srgbClr val="FF0000"/>
                </a:solidFill>
              </a:rPr>
              <a:t>RegisterUDP_observer</a:t>
            </a:r>
            <a:r>
              <a:rPr lang="en-US" sz="700" dirty="0">
                <a:solidFill>
                  <a:srgbClr val="FF0000"/>
                </a:solidFill>
              </a:rPr>
              <a:t>&gt;&gt;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37603" y="2280697"/>
            <a:ext cx="6815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err="1">
                <a:solidFill>
                  <a:srgbClr val="7030A0"/>
                </a:solidFill>
                <a:latin typeface="Consolas" panose="020B0609020204030204" pitchFamily="49" charset="0"/>
                <a:cs typeface="Arial" pitchFamily="34" charset="0"/>
              </a:rPr>
              <a:t>mPrototype</a:t>
            </a:r>
            <a:endParaRPr lang="en-US" sz="700" b="1" dirty="0">
              <a:solidFill>
                <a:srgbClr val="7030A0"/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3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 animBg="1"/>
      <p:bldP spid="15" grpId="0" animBg="1"/>
      <p:bldP spid="13" grpId="0"/>
      <p:bldP spid="23" grpId="0" animBg="1"/>
      <p:bldP spid="30" grpId="0"/>
      <p:bldP spid="43" grpId="0"/>
      <p:bldP spid="24" grpId="0" animBg="1"/>
      <p:bldP spid="7" grpId="0"/>
      <p:bldP spid="10" grpId="0"/>
      <p:bldP spid="31" grpId="0"/>
      <p:bldP spid="11" grpId="0"/>
      <p:bldP spid="38" grpId="0"/>
      <p:bldP spid="39" grpId="0"/>
      <p:bldP spid="40" grpId="0" animBg="1"/>
      <p:bldP spid="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4231782"/>
            <a:ext cx="8876871" cy="840908"/>
          </a:xfrm>
        </p:spPr>
        <p:txBody>
          <a:bodyPr>
            <a:normAutofit/>
          </a:bodyPr>
          <a:lstStyle/>
          <a:p>
            <a:pPr marL="225425" indent="0">
              <a:buNone/>
            </a:pPr>
            <a:r>
              <a:rPr lang="en-US" sz="2000" dirty="0"/>
              <a:t>Mission</a:t>
            </a:r>
            <a:r>
              <a:rPr lang="en-US" sz="2000" b="0" dirty="0"/>
              <a:t> then registers all of the necessary </a:t>
            </a:r>
            <a:r>
              <a:rPr lang="en-US" sz="2000" b="0" i="1" dirty="0"/>
              <a:t>predefined</a:t>
            </a:r>
            <a:r>
              <a:rPr lang="en-US" sz="2000" b="0" dirty="0"/>
              <a:t> extensions with </a:t>
            </a:r>
            <a:r>
              <a:rPr lang="en-US" sz="2000" b="0" dirty="0">
                <a:solidFill>
                  <a:srgbClr val="0000CC"/>
                </a:solidFill>
              </a:rPr>
              <a:t>app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00161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1002" y="318714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1103" y="298010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1002" y="359796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1103" y="339092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0172" y="3133273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2" y="3133273"/>
                <a:ext cx="29046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9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Subscribe to selected </a:t>
            </a:r>
            <a:r>
              <a:rPr lang="en-US" dirty="0"/>
              <a:t>AFSIM</a:t>
            </a:r>
            <a:r>
              <a:rPr lang="en-US" b="0" dirty="0"/>
              <a:t> observer callbacks</a:t>
            </a:r>
          </a:p>
          <a:p>
            <a:r>
              <a:rPr lang="en-US" b="0" dirty="0"/>
              <a:t>Send information over a UDP socket to a remote application</a:t>
            </a:r>
          </a:p>
        </p:txBody>
      </p:sp>
      <p:pic>
        <p:nvPicPr>
          <p:cNvPr id="4" name="Picture 9" descr="MCBS01673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3688" y="3387725"/>
            <a:ext cx="1693862" cy="2047875"/>
          </a:xfrm>
          <a:prstGeom prst="rect">
            <a:avLst/>
          </a:prstGeom>
          <a:noFill/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194175" y="3579813"/>
            <a:ext cx="3830638" cy="116522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30188" indent="-230188"/>
            <a:r>
              <a:rPr lang="en-US" sz="1400" b="0" dirty="0">
                <a:solidFill>
                  <a:srgbClr val="000000"/>
                </a:solidFill>
              </a:rPr>
              <a:t>References: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Developers Web-based data.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Source Codes and Visual Studio search functions.</a:t>
            </a:r>
          </a:p>
          <a:p>
            <a:pPr marL="230188" indent="-230188">
              <a:buFontTx/>
              <a:buChar char="•"/>
            </a:pPr>
            <a:r>
              <a:rPr lang="en-US" sz="1400" b="0" dirty="0">
                <a:solidFill>
                  <a:srgbClr val="000000"/>
                </a:solidFill>
              </a:rPr>
              <a:t>AFSIM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9330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4289732"/>
            <a:ext cx="8876871" cy="2057399"/>
          </a:xfrm>
        </p:spPr>
        <p:txBody>
          <a:bodyPr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then creates the scenario and invokes the </a:t>
            </a:r>
            <a:r>
              <a:rPr lang="en-US" b="0" dirty="0" err="1"/>
              <a:t>WsfScenario</a:t>
            </a:r>
            <a:r>
              <a:rPr lang="en-US" b="0" dirty="0"/>
              <a:t> constructor:   </a:t>
            </a:r>
            <a:r>
              <a:rPr lang="en-US" sz="19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WsfScenario</a:t>
            </a:r>
            <a:r>
              <a:rPr lang="en-US" sz="1900" b="0" dirty="0">
                <a:solidFill>
                  <a:srgbClr val="7030A0"/>
                </a:solidFill>
                <a:latin typeface="Consolas" panose="020B0609020204030204" pitchFamily="49" charset="0"/>
              </a:rPr>
              <a:t> scenario(app);</a:t>
            </a:r>
            <a:endParaRPr lang="en-US" b="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98503" lvl="1" indent="-228600"/>
            <a:r>
              <a:rPr lang="en-US" b="0" dirty="0"/>
              <a:t>This constructor invokes the </a:t>
            </a:r>
            <a:r>
              <a:rPr lang="en-US" dirty="0" err="1"/>
              <a:t>WsfApplication</a:t>
            </a:r>
            <a:r>
              <a:rPr lang="en-US" b="0" dirty="0"/>
              <a:t>::</a:t>
            </a:r>
            <a:r>
              <a:rPr lang="en-US" dirty="0" err="1"/>
              <a:t>ScenarioCreated</a:t>
            </a:r>
            <a:r>
              <a:rPr lang="en-US" b="0" dirty="0"/>
              <a:t> method </a:t>
            </a:r>
          </a:p>
          <a:p>
            <a:pPr marL="498503" lvl="1" indent="-228600"/>
            <a:r>
              <a:rPr lang="en-US" b="0" dirty="0"/>
              <a:t>This, in turn, invokes </a:t>
            </a:r>
            <a:r>
              <a:rPr lang="en-US" dirty="0" err="1"/>
              <a:t>ScenarioCreated</a:t>
            </a:r>
            <a:r>
              <a:rPr lang="en-US" b="0" dirty="0"/>
              <a:t> for all registered application extensions (including </a:t>
            </a:r>
            <a:r>
              <a:rPr lang="en-US" dirty="0" err="1"/>
              <a:t>WsfDefaultApplicationExtension</a:t>
            </a:r>
            <a:r>
              <a:rPr lang="en-US" b="0" dirty="0"/>
              <a:t>::</a:t>
            </a:r>
            <a:r>
              <a:rPr lang="en-US" dirty="0" err="1"/>
              <a:t>ScenarioCreated</a:t>
            </a:r>
            <a:r>
              <a:rPr lang="en-US" b="0" dirty="0"/>
              <a:t>)</a:t>
            </a:r>
          </a:p>
          <a:p>
            <a:pPr marL="1031875" lvl="2" indent="-228600"/>
            <a:r>
              <a:rPr lang="en-US" b="0" dirty="0"/>
              <a:t>This, in turn, creates the </a:t>
            </a:r>
            <a:r>
              <a:rPr lang="en-US" dirty="0" err="1"/>
              <a:t>RegisterUDP_Observer</a:t>
            </a:r>
            <a:r>
              <a:rPr lang="en-US" b="0" dirty="0"/>
              <a:t>, and registers it with </a:t>
            </a:r>
            <a:r>
              <a:rPr lang="en-US" dirty="0">
                <a:solidFill>
                  <a:srgbClr val="0000CC"/>
                </a:solidFill>
              </a:rPr>
              <a:t>scenario</a:t>
            </a:r>
          </a:p>
          <a:p>
            <a:pPr marL="1314450" lvl="3" indent="-230188"/>
            <a:endParaRPr lang="en-US" sz="1600" b="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91862"/>
            <a:ext cx="5252182" cy="3946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18261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9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48709" y="3200659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94288" y="299551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284575" y="3587118"/>
            <a:ext cx="4211794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5578" y="3389118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1848152" y="2595695"/>
            <a:ext cx="131934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unique_ptr</a:t>
            </a:r>
            <a:r>
              <a:rPr lang="en-US" sz="700" b="1" dirty="0">
                <a:solidFill>
                  <a:srgbClr val="FF0000"/>
                </a:solidFill>
              </a:rPr>
              <a:t>&lt;</a:t>
            </a:r>
            <a:r>
              <a:rPr lang="en-US" sz="700" dirty="0" err="1">
                <a:solidFill>
                  <a:srgbClr val="FF0000"/>
                </a:solidFill>
              </a:rPr>
              <a:t>RegisterUDP_Observer</a:t>
            </a:r>
            <a:r>
              <a:rPr lang="en-US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84372" y="3660733"/>
            <a:ext cx="2986715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scenario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.RegisterExtension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register_udp_observer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”, 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make_unique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RegisterUDP_Observer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&gt;())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15581" y="3872108"/>
            <a:ext cx="1323452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24268" y="3809629"/>
            <a:ext cx="3507527" cy="523220"/>
          </a:xfrm>
          <a:prstGeom prst="rect">
            <a:avLst/>
          </a:prstGeom>
          <a:solidFill>
            <a:schemeClr val="bg1"/>
          </a:solidFill>
        </p:spPr>
        <p:txBody>
          <a:bodyPr wrap="square" r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is not the actual line of code executed, but this is what that code is equivalent to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18" grpId="0" animBg="1"/>
      <p:bldP spid="19" grpId="0" animBg="1"/>
      <p:bldP spid="36" grpId="0" animBg="1"/>
      <p:bldP spid="37" grpId="0" animBg="1"/>
      <p:bldP spid="42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3943873"/>
            <a:ext cx="9039339" cy="2515404"/>
          </a:xfrm>
        </p:spPr>
        <p:txBody>
          <a:bodyPr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invokes </a:t>
            </a:r>
            <a:r>
              <a:rPr lang="en-US" dirty="0" err="1">
                <a:solidFill>
                  <a:srgbClr val="0000CC"/>
                </a:solidFill>
              </a:rPr>
              <a:t>app</a:t>
            </a:r>
            <a:r>
              <a:rPr lang="en-US" b="0" dirty="0" err="1"/>
              <a:t>.</a:t>
            </a:r>
            <a:r>
              <a:rPr lang="en-US" dirty="0" err="1"/>
              <a:t>WsfStandardApplication</a:t>
            </a:r>
            <a:r>
              <a:rPr lang="en-US" b="0" dirty="0"/>
              <a:t>::</a:t>
            </a:r>
            <a:r>
              <a:rPr lang="en-US" dirty="0" err="1"/>
              <a:t>ProcessInputFiles</a:t>
            </a:r>
            <a:r>
              <a:rPr lang="en-US" b="0" dirty="0"/>
              <a:t>()</a:t>
            </a:r>
          </a:p>
          <a:p>
            <a:pPr marL="568325" indent="-279400">
              <a:tabLst>
                <a:tab pos="688975" algn="l"/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which invokes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LoadFromFile</a:t>
            </a:r>
            <a:r>
              <a:rPr lang="en-US" b="0" dirty="0"/>
              <a:t>()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</a:t>
            </a:r>
            <a:r>
              <a:rPr lang="en-US" b="0" dirty="0">
                <a:solidFill>
                  <a:srgbClr val="0000CC"/>
                </a:solidFill>
              </a:rPr>
              <a:t>For each command in input</a:t>
            </a:r>
            <a:r>
              <a:rPr lang="en-US" b="0" dirty="0"/>
              <a:t>, </a:t>
            </a:r>
          </a:p>
          <a:p>
            <a:pPr marL="1203325" lvl="2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 each of the core classes’ </a:t>
            </a:r>
            <a:r>
              <a:rPr lang="en-US" dirty="0" err="1"/>
              <a:t>ProcessInput</a:t>
            </a:r>
            <a:r>
              <a:rPr lang="en-US" dirty="0"/>
              <a:t>()</a:t>
            </a:r>
            <a:r>
              <a:rPr lang="en-US" b="0" dirty="0"/>
              <a:t> methods</a:t>
            </a:r>
          </a:p>
          <a:p>
            <a:pPr marL="1203325" lvl="2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 each registered scenario extension’s </a:t>
            </a:r>
            <a:r>
              <a:rPr lang="en-US" dirty="0" err="1"/>
              <a:t>ProcessInput</a:t>
            </a:r>
            <a:r>
              <a:rPr lang="en-US" b="0" dirty="0"/>
              <a:t>()</a:t>
            </a:r>
          </a:p>
          <a:p>
            <a:pPr marL="1539875" lvl="3" indent="-279400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</a:t>
            </a:r>
            <a:r>
              <a:rPr lang="en-US" dirty="0" err="1"/>
              <a:t>RegisterUDP_Observer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()</a:t>
            </a:r>
          </a:p>
          <a:p>
            <a:pPr marL="1828800" lvl="4" indent="-23018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the </a:t>
            </a:r>
            <a:r>
              <a:rPr lang="en-US" dirty="0" err="1"/>
              <a:t>UDP_Observer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()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ProcessInputFiles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41756" y="3226477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5821" y="2995386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LoadFromFile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2685587" y="3367320"/>
            <a:ext cx="2963123" cy="808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57901" y="3163924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848152" y="2595695"/>
            <a:ext cx="131934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RegisterUDP_Observer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369181" y="3551994"/>
            <a:ext cx="1316405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684900" y="3345352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2" y="3952530"/>
            <a:ext cx="8876871" cy="1801659"/>
          </a:xfrm>
        </p:spPr>
        <p:txBody>
          <a:bodyPr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invokes </a:t>
            </a:r>
            <a:r>
              <a:rPr lang="en-US" dirty="0" err="1">
                <a:solidFill>
                  <a:srgbClr val="0000CC"/>
                </a:solidFill>
              </a:rPr>
              <a:t>app</a:t>
            </a:r>
            <a:r>
              <a:rPr lang="en-US" b="0" dirty="0" err="1"/>
              <a:t>.</a:t>
            </a:r>
            <a:r>
              <a:rPr lang="en-US" dirty="0" err="1"/>
              <a:t>WsfStandardApplication</a:t>
            </a:r>
            <a:r>
              <a:rPr lang="en-US" b="0" dirty="0"/>
              <a:t>::</a:t>
            </a:r>
            <a:r>
              <a:rPr lang="en-US" dirty="0" err="1"/>
              <a:t>ProcessInputFiles</a:t>
            </a:r>
            <a:r>
              <a:rPr lang="en-US" b="0" dirty="0"/>
              <a:t>()</a:t>
            </a:r>
          </a:p>
          <a:p>
            <a:pPr marL="574675" indent="-28733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which, invokes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WsfScenario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LoadFromFile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574675" indent="-28733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and then invokes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CompleteLoad</a:t>
            </a:r>
            <a:r>
              <a:rPr lang="en-US" b="0" dirty="0"/>
              <a:t>()</a:t>
            </a:r>
          </a:p>
          <a:p>
            <a:pPr marL="860425" lvl="1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each extension’s Complete()</a:t>
            </a:r>
          </a:p>
          <a:p>
            <a:pPr marL="860425" lvl="1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Then invokes each extension’s Complete2()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ProcessInputFiles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641756" y="3226477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15821" y="2995386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LoadFromFile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664500" y="3529005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97621" y="3297914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CompleteLoad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286846" y="3547156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60173" y="3350444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      Complete(…)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289118" y="3699556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01029" y="3502844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      Complete2(…)</a:t>
            </a:r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1848152" y="2595695"/>
            <a:ext cx="131934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RegisterUDP_Observer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3" name="Down Arrow 5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3947154"/>
            <a:ext cx="8876871" cy="2205452"/>
          </a:xfrm>
        </p:spPr>
        <p:txBody>
          <a:bodyPr rIns="0"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creates the Simulation by executing: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WsfSimulation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simPtr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b="0" dirty="0" err="1">
                <a:solidFill>
                  <a:srgbClr val="0000CC"/>
                </a:solidFill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.CreateSimulation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CC"/>
                </a:solidFill>
                <a:latin typeface="Consolas" panose="020B0609020204030204" pitchFamily="49" charset="0"/>
              </a:rPr>
              <a:t>scenario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, …)</a:t>
            </a:r>
            <a:r>
              <a:rPr lang="en-US" sz="1900" b="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endParaRPr lang="en-US" sz="1900" b="0" dirty="0"/>
          </a:p>
          <a:p>
            <a:pPr marL="574675" indent="-29051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dirty="0" err="1"/>
              <a:t>CreateSimulation</a:t>
            </a:r>
            <a:r>
              <a:rPr lang="en-US" b="0" dirty="0"/>
              <a:t> invokes the </a:t>
            </a:r>
            <a:r>
              <a:rPr lang="en-US" b="0" dirty="0" err="1"/>
              <a:t>WsfSimulation</a:t>
            </a:r>
            <a:r>
              <a:rPr lang="en-US" b="0" dirty="0"/>
              <a:t> object’s constructor (with </a:t>
            </a:r>
            <a:r>
              <a:rPr lang="en-US" dirty="0">
                <a:solidFill>
                  <a:srgbClr val="0000CC"/>
                </a:solidFill>
              </a:rPr>
              <a:t>scenario</a:t>
            </a:r>
            <a:r>
              <a:rPr lang="en-US" b="0" dirty="0"/>
              <a:t> as argument)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441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CreateSimulation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73743" y="3022166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1848152" y="2595695"/>
            <a:ext cx="131934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RegisterUDP_Observer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7" y="3951214"/>
                <a:ext cx="9069954" cy="1574378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 err="1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" y="3951214"/>
                <a:ext cx="9069954" cy="1574378"/>
              </a:xfrm>
              <a:blipFill>
                <a:blip r:embed="rId3"/>
                <a:stretch>
                  <a:fillRect t="-775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33" name="Rectangle 32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1848152" y="2595695"/>
            <a:ext cx="131934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RegisterUDP_Observer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7" y="3951213"/>
                <a:ext cx="9138194" cy="2011981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sz="22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/>
                  <a:t> and </a:t>
                </a:r>
                <a:r>
                  <a:rPr lang="en-US" b="0" dirty="0">
                    <a:solidFill>
                      <a:srgbClr val="7030A0"/>
                    </a:solidFill>
                  </a:rPr>
                  <a:t>*this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" y="3951213"/>
                <a:ext cx="9138194" cy="2011981"/>
              </a:xfrm>
              <a:blipFill>
                <a:blip r:embed="rId3"/>
                <a:stretch>
                  <a:fillRect t="-606" r="-1534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1848152" y="2595695"/>
            <a:ext cx="131934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RegisterUDP_Observer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646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501839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sz="1900" b="0" dirty="0"/>
              </a:p>
              <a:p>
                <a:pPr marL="212725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</a:rPr>
                  <a:t>()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/>
                  <a:t>and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  <a:endParaRPr lang="en-US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501839"/>
              </a:xfrm>
              <a:blipFill>
                <a:blip r:embed="rId3"/>
                <a:stretch>
                  <a:fillRect t="-487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1848152" y="2595695"/>
            <a:ext cx="131934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RegisterUDP_Observer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578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663772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</a:p>
              <a:p>
                <a:pPr marL="461963" indent="-23653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</a:t>
                </a:r>
                <a:endParaRPr lang="en-US" sz="21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22816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	</a:t>
                </a:r>
                <a:r>
                  <a:rPr lang="en-US" b="0" dirty="0"/>
                  <a:t>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663772"/>
              </a:xfrm>
              <a:blipFill>
                <a:blip r:embed="rId3"/>
                <a:stretch>
                  <a:fillRect t="-458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>
            <a:spLocks noChangeAspect="1"/>
          </p:cNvSpPr>
          <p:nvPr/>
        </p:nvSpPr>
        <p:spPr>
          <a:xfrm>
            <a:off x="1848152" y="2595695"/>
            <a:ext cx="131934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RegisterUDP_Observer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64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527965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This 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pPr marL="500063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b="0" dirty="0">
                    <a:latin typeface="Consolas" panose="020B0609020204030204" pitchFamily="49" charset="0"/>
                  </a:rPr>
                  <a:t>(</a:t>
                </a:r>
                <a:r>
                  <a:rPr lang="en-US" b="0" dirty="0"/>
                  <a:t>where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527965"/>
              </a:xfrm>
              <a:blipFill>
                <a:blip r:embed="rId3"/>
                <a:stretch>
                  <a:fillRect t="-482" r="-934" b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691746" y="3788244"/>
            <a:ext cx="580644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03789" y="3583536"/>
            <a:ext cx="2486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RegisterUDP_Observer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41" name="Rectangle 40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1848152" y="2595695"/>
            <a:ext cx="131934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RegisterUDP_Observer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5" name="Down Arrow 44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991698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This 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 </a:t>
                </a:r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This Invokes </a:t>
                </a:r>
                <a:r>
                  <a:rPr lang="en-US" sz="1800" b="0" dirty="0" err="1">
                    <a:solidFill>
                      <a:srgbClr val="7030A0"/>
                    </a:solidFill>
                  </a:rPr>
                  <a:t>aSimulation.RegisterExtension</a:t>
                </a:r>
                <a:r>
                  <a:rPr lang="en-US" sz="1800" b="0" dirty="0">
                    <a:solidFill>
                      <a:srgbClr val="7030A0"/>
                    </a:solidFill>
                  </a:rPr>
                  <a:t>(</a:t>
                </a:r>
                <a:r>
                  <a:rPr lang="en-US" sz="1800" b="0" dirty="0" err="1">
                    <a:solidFill>
                      <a:srgbClr val="7030A0"/>
                    </a:solidFill>
                  </a:rPr>
                  <a:t>ut</a:t>
                </a:r>
                <a:r>
                  <a:rPr lang="en-US" sz="1800" b="0" dirty="0">
                    <a:solidFill>
                      <a:srgbClr val="7030A0"/>
                    </a:solidFill>
                  </a:rPr>
                  <a:t>::</a:t>
                </a:r>
                <a:r>
                  <a:rPr lang="en-US" sz="1800" b="0" dirty="0" err="1">
                    <a:solidFill>
                      <a:srgbClr val="7030A0"/>
                    </a:solidFill>
                  </a:rPr>
                  <a:t>make_unqiue</a:t>
                </a:r>
                <a:r>
                  <a:rPr lang="en-US" sz="1800" b="0" dirty="0">
                    <a:solidFill>
                      <a:srgbClr val="7030A0"/>
                    </a:solidFill>
                  </a:rPr>
                  <a:t>&lt;</a:t>
                </a:r>
                <a:r>
                  <a:rPr lang="en-US" sz="1800" b="0" dirty="0" err="1">
                    <a:solidFill>
                      <a:srgbClr val="7030A0"/>
                    </a:solidFill>
                  </a:rPr>
                  <a:t>UDP_Observer</a:t>
                </a:r>
                <a:r>
                  <a:rPr lang="en-US" sz="1800" b="0" dirty="0">
                    <a:solidFill>
                      <a:srgbClr val="7030A0"/>
                    </a:solidFill>
                  </a:rPr>
                  <a:t>&gt;(</a:t>
                </a:r>
                <a:r>
                  <a:rPr lang="en-US" sz="1800" b="0" dirty="0" err="1">
                    <a:solidFill>
                      <a:srgbClr val="7030A0"/>
                    </a:solidFill>
                  </a:rPr>
                  <a:t>mPrototype</a:t>
                </a:r>
                <a:r>
                  <a:rPr lang="en-US" sz="1800" b="0" dirty="0">
                    <a:solidFill>
                      <a:srgbClr val="7030A0"/>
                    </a:solidFill>
                  </a:rPr>
                  <a:t>) </a:t>
                </a:r>
              </a:p>
              <a:p>
                <a:pPr marL="500063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>
                    <a:solidFill>
                      <a:srgbClr val="7030A0"/>
                    </a:solidFill>
                  </a:rPr>
                  <a:t>	</a:t>
                </a:r>
                <a:endParaRPr lang="en-US" sz="1900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991698"/>
              </a:xfrm>
              <a:blipFill>
                <a:blip r:embed="rId3"/>
                <a:stretch>
                  <a:fillRect t="-407" r="-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288527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7071127" y="2786185"/>
            <a:ext cx="2411" cy="1276364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284574" y="3788244"/>
            <a:ext cx="4211795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03789" y="3583536"/>
            <a:ext cx="2486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RegisterUDP_Observer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284574" y="3990708"/>
            <a:ext cx="2781051" cy="1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268470" y="3786012"/>
            <a:ext cx="1999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00420" y="6293771"/>
                <a:ext cx="7220053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(where </a:t>
                </a:r>
                <a:r>
                  <a:rPr lang="en-US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rgbClr val="FFC000"/>
                    </a:solidFill>
                  </a:rPr>
                  <a:t>*</a:t>
                </a:r>
                <a:r>
                  <a:rPr lang="en-US" b="1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b="1" dirty="0">
                    <a:solidFill>
                      <a:srgbClr val="FFC000"/>
                    </a:solidFill>
                  </a:rPr>
                  <a:t>()</a:t>
                </a:r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:r>
                  <a:rPr lang="en-US" dirty="0" err="1">
                    <a:solidFill>
                      <a:srgbClr val="7030A0"/>
                    </a:solidFill>
                  </a:rPr>
                  <a:t>mPrototype</a:t>
                </a:r>
                <a:r>
                  <a:rPr lang="en-US" dirty="0"/>
                  <a:t> is the </a:t>
                </a:r>
                <a:r>
                  <a:rPr lang="en-US" dirty="0" err="1"/>
                  <a:t>UDP_Observer</a:t>
                </a:r>
                <a:r>
                  <a:rPr lang="en-US" dirty="0"/>
                  <a:t>)</a:t>
                </a: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20" y="6293771"/>
                <a:ext cx="7220053" cy="553998"/>
              </a:xfrm>
              <a:prstGeom prst="rect">
                <a:avLst/>
              </a:prstGeom>
              <a:blipFill>
                <a:blip r:embed="rId6"/>
                <a:stretch>
                  <a:fillRect l="-675" t="-5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4" name="Down Arrow 43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1848152" y="2595695"/>
            <a:ext cx="131934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RegisterUDP_Observer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6" name="Down Arrow 45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7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216"/>
            <a:ext cx="8229600" cy="4525963"/>
          </a:xfrm>
        </p:spPr>
        <p:txBody>
          <a:bodyPr>
            <a:normAutofit/>
          </a:bodyPr>
          <a:lstStyle/>
          <a:p>
            <a:r>
              <a:rPr lang="en-US" b="0" dirty="0"/>
              <a:t>You gain hands-on knowledge about:</a:t>
            </a:r>
          </a:p>
          <a:p>
            <a:pPr lvl="1"/>
            <a:r>
              <a:rPr lang="en-US" b="0" dirty="0"/>
              <a:t>Initializing a new observer class and reading input data files</a:t>
            </a:r>
          </a:p>
          <a:p>
            <a:pPr lvl="1"/>
            <a:r>
              <a:rPr lang="en-US" b="0" dirty="0"/>
              <a:t>Opening a socket to send data to a remote application</a:t>
            </a:r>
          </a:p>
          <a:p>
            <a:pPr lvl="1"/>
            <a:r>
              <a:rPr lang="en-US" b="0" dirty="0"/>
              <a:t>Inserting callbacks to capture interactions for the purpose of triggering functions that will process and forward data</a:t>
            </a:r>
          </a:p>
          <a:p>
            <a:pPr lvl="1"/>
            <a:r>
              <a:rPr lang="en-US" b="0" dirty="0"/>
              <a:t>Building the observer class as an </a:t>
            </a:r>
            <a:r>
              <a:rPr lang="en-US" dirty="0"/>
              <a:t>AFSIM</a:t>
            </a:r>
            <a:r>
              <a:rPr lang="en-US" b="0" dirty="0"/>
              <a:t> plug-in and loading the plug-in into an </a:t>
            </a:r>
            <a:r>
              <a:rPr lang="en-US" dirty="0"/>
              <a:t>AFSIM</a:t>
            </a:r>
            <a:r>
              <a:rPr lang="en-US" b="0" dirty="0"/>
              <a:t> application</a:t>
            </a:r>
          </a:p>
          <a:p>
            <a:pPr lvl="1"/>
            <a:r>
              <a:rPr lang="en-US" b="0" dirty="0"/>
              <a:t>Create a default application extension and new plugin</a:t>
            </a:r>
          </a:p>
          <a:p>
            <a:pPr lvl="1"/>
            <a:r>
              <a:rPr lang="en-US" b="0" dirty="0"/>
              <a:t>Create a new simulation extension</a:t>
            </a:r>
          </a:p>
          <a:p>
            <a:pPr lvl="1"/>
            <a:r>
              <a:rPr lang="en-US" b="0" dirty="0"/>
              <a:t>You reinforce your skills with a scenario extension</a:t>
            </a:r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endParaRPr lang="en-US" b="0" dirty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3414" y="4785105"/>
            <a:ext cx="933450" cy="1313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29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064053" cy="2570295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</a:t>
                </a: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</a:t>
                </a:r>
                <a:endParaRPr lang="en-US" sz="18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sz="1900" b="0" dirty="0">
                  <a:solidFill>
                    <a:srgbClr val="009900"/>
                  </a:solidFill>
                </a:endParaRPr>
              </a:p>
              <a:p>
                <a:pPr marL="798513" lvl="1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>
                    <a:solidFill>
                      <a:srgbClr val="009900"/>
                    </a:solidFill>
                  </a:rPr>
                  <a:t>This notifies all registered event observers that the simulation is about to be initialized</a:t>
                </a:r>
                <a:endParaRPr lang="en-US" sz="1400" b="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064053" cy="2570295"/>
              </a:xfrm>
              <a:blipFill>
                <a:blip r:embed="rId3"/>
                <a:stretch>
                  <a:fillRect t="-474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015" y="6504164"/>
            <a:ext cx="83840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 the </a:t>
            </a:r>
            <a:r>
              <a:rPr lang="en-US" sz="1400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UDP_Observer</a:t>
            </a:r>
            <a:r>
              <a:rPr lang="en-US" sz="14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 class does not override this method, hence we do nothing with the notification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9264" y="5833603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WsfObserver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SimulationInitializing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(this)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038601" y="3470957"/>
            <a:ext cx="4457768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190819" y="3470957"/>
            <a:ext cx="865155" cy="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41476" y="3259471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WsfObserver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SimulationInitializing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1848152" y="2595695"/>
            <a:ext cx="131934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RegisterUDP_Observer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369181" y="2301796"/>
            <a:ext cx="4838" cy="156709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3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</a:t>
                </a: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Initialize() </a:t>
                </a:r>
                <a:r>
                  <a:rPr lang="en-US" b="0" dirty="0"/>
                  <a:t>on all the simulation extensions</a:t>
                </a:r>
              </a:p>
              <a:p>
                <a:pPr marL="798513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000" b="0" dirty="0"/>
                  <a:t>This invokes </a:t>
                </a:r>
                <a:r>
                  <a:rPr lang="en-US" sz="2000" b="0" dirty="0" err="1">
                    <a:solidFill>
                      <a:srgbClr val="7030A0"/>
                    </a:solidFill>
                  </a:rPr>
                  <a:t>UDP_Observer</a:t>
                </a:r>
                <a:r>
                  <a:rPr lang="en-US" sz="2000" b="0" dirty="0">
                    <a:solidFill>
                      <a:srgbClr val="7030A0"/>
                    </a:solidFill>
                  </a:rPr>
                  <a:t>::Initialize()</a:t>
                </a:r>
                <a:endParaRPr lang="en-US" sz="1600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  <a:blipFill>
                <a:blip r:embed="rId3"/>
                <a:stretch>
                  <a:fillRect t="-478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75722" y="2297146"/>
            <a:ext cx="13257" cy="15782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375722" y="3451036"/>
            <a:ext cx="569462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15771" y="3249232"/>
            <a:ext cx="1524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UDP_Observer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1848152" y="2595695"/>
            <a:ext cx="131934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RegisterUDP_Observer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02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/>
                  <a:t>	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900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</a:t>
                </a:r>
                <a:r>
                  <a:rPr lang="en-US" dirty="0" err="1"/>
                  <a:t>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adds all available platforms to the simulation’s platform list</a:t>
                </a:r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Finally, </a:t>
                </a:r>
                <a:r>
                  <a:rPr lang="en-US" dirty="0" err="1"/>
                  <a:t>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sets the simulation state to </a:t>
                </a:r>
                <a:r>
                  <a:rPr lang="en-US" sz="1900" b="0" dirty="0" err="1">
                    <a:solidFill>
                      <a:srgbClr val="0000CC"/>
                    </a:solidFill>
                    <a:latin typeface="Arial Narrow" panose="020B0606020202030204" pitchFamily="34" charset="0"/>
                  </a:rPr>
                  <a:t>cPENDING_START</a:t>
                </a:r>
                <a:endParaRPr lang="en-US" sz="1900" b="0" dirty="0">
                  <a:solidFill>
                    <a:srgbClr val="0000CC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548443"/>
              </a:xfrm>
              <a:blipFill>
                <a:blip r:embed="rId3"/>
                <a:stretch>
                  <a:fillRect t="-478" b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75722" y="2297146"/>
            <a:ext cx="13257" cy="15782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>
            <a:spLocks noChangeAspect="1"/>
          </p:cNvSpPr>
          <p:nvPr/>
        </p:nvSpPr>
        <p:spPr>
          <a:xfrm>
            <a:off x="3190819" y="2595105"/>
            <a:ext cx="1811773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WsfDefaultApplicationExtension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>
            <a:spLocks noChangeAspect="1"/>
          </p:cNvSpPr>
          <p:nvPr/>
        </p:nvSpPr>
        <p:spPr>
          <a:xfrm>
            <a:off x="1848152" y="2595695"/>
            <a:ext cx="1319344" cy="173736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RegisterUDP_Observer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69" y="1174758"/>
            <a:ext cx="4037731" cy="126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219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ProcessInput</a:t>
            </a:r>
            <a:r>
              <a:rPr lang="en-US" dirty="0"/>
              <a:t> Call Sequence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371600"/>
            <a:ext cx="8382000" cy="21336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Scenario Extensions,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ProcessInput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methods are also called as a result of loading the scenario</a:t>
            </a:r>
          </a:p>
          <a:p>
            <a:pPr lvl="1">
              <a:lnSpc>
                <a:spcPct val="14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ProcessInput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virtual method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WsfScenarioExtension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which executes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polymorphically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(starting with the most derived object’s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ProcessInput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method – i.e.,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RegisterUDP_Observer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811080" y="3886200"/>
            <a:ext cx="7782058" cy="2514600"/>
            <a:chOff x="811080" y="4267200"/>
            <a:chExt cx="7782058" cy="2514600"/>
          </a:xfrm>
        </p:grpSpPr>
        <p:sp>
          <p:nvSpPr>
            <p:cNvPr id="5" name="Rectangle 4"/>
            <p:cNvSpPr/>
            <p:nvPr/>
          </p:nvSpPr>
          <p:spPr>
            <a:xfrm>
              <a:off x="811080" y="4343400"/>
              <a:ext cx="1143000" cy="457200"/>
            </a:xfrm>
            <a:prstGeom prst="rect">
              <a:avLst/>
            </a:prstGeom>
            <a:noFill/>
            <a:ln w="6350">
              <a:solidFill>
                <a:srgbClr val="8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r>
                <a:rPr lang="en-US" sz="1050" b="1" dirty="0" err="1">
                  <a:solidFill>
                    <a:schemeClr val="tx1"/>
                  </a:solidFill>
                </a:rPr>
                <a:t>WsfScenario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>
              <a:stCxn id="5" idx="2"/>
            </p:cNvCxnSpPr>
            <p:nvPr/>
          </p:nvCxnSpPr>
          <p:spPr>
            <a:xfrm>
              <a:off x="1382580" y="4800600"/>
              <a:ext cx="1937" cy="670302"/>
            </a:xfrm>
            <a:prstGeom prst="line">
              <a:avLst/>
            </a:prstGeom>
            <a:ln w="6350">
              <a:solidFill>
                <a:srgbClr val="808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379351" y="5000786"/>
              <a:ext cx="1064217" cy="5167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440991" y="4993040"/>
              <a:ext cx="1064217" cy="5167"/>
            </a:xfrm>
            <a:prstGeom prst="line">
              <a:avLst/>
            </a:prstGeom>
            <a:ln>
              <a:solidFill>
                <a:srgbClr val="008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05208" y="4993040"/>
              <a:ext cx="829161" cy="2587"/>
            </a:xfrm>
            <a:prstGeom prst="line">
              <a:avLst/>
            </a:prstGeom>
            <a:ln>
              <a:solidFill>
                <a:srgbClr val="0080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371238" y="4775284"/>
              <a:ext cx="153439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…</a:t>
              </a:r>
              <a:r>
                <a:rPr lang="en-US" sz="900" dirty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000" dirty="0" err="1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ProcessInput</a:t>
              </a:r>
              <a:r>
                <a:rPr lang="en-US" sz="1000" dirty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en-US" sz="1000" dirty="0" err="1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aInput</a:t>
              </a:r>
              <a:r>
                <a:rPr lang="en-US" sz="1000" dirty="0">
                  <a:solidFill>
                    <a:srgbClr val="000080"/>
                  </a:solidFill>
                  <a:latin typeface="Arial" pitchFamily="34" charset="0"/>
                  <a:cs typeface="Arial" pitchFamily="34" charset="0"/>
                </a:rPr>
                <a:t>)</a:t>
              </a:r>
              <a:endParaRPr lang="en-US" sz="900" dirty="0">
                <a:solidFill>
                  <a:srgbClr val="00008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2" name="Group 4"/>
            <p:cNvGrpSpPr>
              <a:grpSpLocks noChangeAspect="1"/>
            </p:cNvGrpSpPr>
            <p:nvPr/>
          </p:nvGrpSpPr>
          <p:grpSpPr bwMode="auto">
            <a:xfrm>
              <a:off x="3649663" y="4267200"/>
              <a:ext cx="4943475" cy="2514600"/>
              <a:chOff x="2299" y="2688"/>
              <a:chExt cx="3114" cy="1584"/>
            </a:xfrm>
          </p:grpSpPr>
          <p:sp>
            <p:nvSpPr>
              <p:cNvPr id="1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2299" y="2688"/>
                <a:ext cx="3108" cy="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2299" y="2688"/>
                <a:ext cx="3114" cy="1584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2731" y="3060"/>
                <a:ext cx="0" cy="1164"/>
              </a:xfrm>
              <a:prstGeom prst="line">
                <a:avLst/>
              </a:prstGeom>
              <a:noFill/>
              <a:ln w="0">
                <a:solidFill>
                  <a:srgbClr val="797A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2299" y="2748"/>
                <a:ext cx="917" cy="312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797A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2629" y="4224"/>
                <a:ext cx="198" cy="0"/>
              </a:xfrm>
              <a:prstGeom prst="line">
                <a:avLst/>
              </a:prstGeom>
              <a:noFill/>
              <a:ln w="0">
                <a:solidFill>
                  <a:srgbClr val="79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2365" y="2754"/>
                <a:ext cx="72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0"/>
              <p:cNvSpPr>
                <a:spLocks noChangeArrowheads="1"/>
              </p:cNvSpPr>
              <p:nvPr/>
            </p:nvSpPr>
            <p:spPr bwMode="auto">
              <a:xfrm>
                <a:off x="2314" y="2754"/>
                <a:ext cx="89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b="1" dirty="0" err="1">
                    <a:solidFill>
                      <a:srgbClr val="000000"/>
                    </a:solidFill>
                  </a:rPr>
                  <a:t>RegisterUDP_Observer</a:t>
                </a:r>
                <a:endParaRPr lang="en-US" altLang="en-US" sz="1000" b="1" dirty="0">
                  <a:solidFill>
                    <a:srgbClr val="000000"/>
                  </a:solidFill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dirty="0">
                    <a:solidFill>
                      <a:srgbClr val="000000"/>
                    </a:solidFill>
                  </a:rPr>
                  <a:t>(the scenario extension)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3847" y="3060"/>
                <a:ext cx="0" cy="1164"/>
              </a:xfrm>
              <a:prstGeom prst="line">
                <a:avLst/>
              </a:prstGeom>
              <a:noFill/>
              <a:ln w="0">
                <a:solidFill>
                  <a:srgbClr val="797A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3386" y="2748"/>
                <a:ext cx="931" cy="312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797A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3"/>
              <p:cNvSpPr>
                <a:spLocks noChangeShapeType="1"/>
              </p:cNvSpPr>
              <p:nvPr/>
            </p:nvSpPr>
            <p:spPr bwMode="auto">
              <a:xfrm>
                <a:off x="3769" y="4224"/>
                <a:ext cx="156" cy="0"/>
              </a:xfrm>
              <a:prstGeom prst="line">
                <a:avLst/>
              </a:prstGeom>
              <a:noFill/>
              <a:ln w="0">
                <a:solidFill>
                  <a:srgbClr val="797A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3565" y="2754"/>
                <a:ext cx="564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3396" y="2754"/>
                <a:ext cx="92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1000" b="1" dirty="0" err="1"/>
                  <a:t>UDP_Observer</a:t>
                </a:r>
                <a:endParaRPr lang="en-US" altLang="en-US" sz="1000" b="1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(the</a:t>
                </a:r>
                <a:r>
                  <a:rPr kumimoji="0" lang="en-US" altLang="en-US" sz="1000" b="0" i="0" u="none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simulation </a:t>
                </a:r>
                <a:r>
                  <a:rPr lang="en-US" altLang="en-US" sz="1000" dirty="0">
                    <a:solidFill>
                      <a:srgbClr val="000000"/>
                    </a:solidFill>
                  </a:rPr>
                  <a:t>e</a:t>
                </a:r>
                <a:r>
                  <a:rPr lang="en-US" altLang="en-US" sz="1000" baseline="0" dirty="0">
                    <a:solidFill>
                      <a:srgbClr val="000000"/>
                    </a:solidFill>
                  </a:rPr>
                  <a:t>xtension)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2731" y="3276"/>
                <a:ext cx="1110" cy="0"/>
              </a:xfrm>
              <a:prstGeom prst="line">
                <a:avLst/>
              </a:prstGeom>
              <a:noFill/>
              <a:ln w="9525">
                <a:solidFill>
                  <a:srgbClr val="007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7"/>
              <p:cNvSpPr>
                <a:spLocks/>
              </p:cNvSpPr>
              <p:nvPr/>
            </p:nvSpPr>
            <p:spPr bwMode="auto">
              <a:xfrm>
                <a:off x="3781" y="3252"/>
                <a:ext cx="60" cy="48"/>
              </a:xfrm>
              <a:custGeom>
                <a:avLst/>
                <a:gdLst>
                  <a:gd name="T0" fmla="*/ 60 w 60"/>
                  <a:gd name="T1" fmla="*/ 24 h 48"/>
                  <a:gd name="T2" fmla="*/ 0 w 60"/>
                  <a:gd name="T3" fmla="*/ 0 h 48"/>
                  <a:gd name="T4" fmla="*/ 0 w 60"/>
                  <a:gd name="T5" fmla="*/ 48 h 48"/>
                  <a:gd name="T6" fmla="*/ 60 w 60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48">
                    <a:moveTo>
                      <a:pt x="60" y="24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60" y="24"/>
                    </a:lnTo>
                    <a:close/>
                  </a:path>
                </a:pathLst>
              </a:custGeom>
              <a:solidFill>
                <a:srgbClr val="007000"/>
              </a:solidFill>
              <a:ln w="9525">
                <a:solidFill>
                  <a:srgbClr val="007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18"/>
              <p:cNvSpPr>
                <a:spLocks noChangeArrowheads="1"/>
              </p:cNvSpPr>
              <p:nvPr/>
            </p:nvSpPr>
            <p:spPr bwMode="auto">
              <a:xfrm>
                <a:off x="2731" y="3168"/>
                <a:ext cx="852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Rectangle 19"/>
              <p:cNvSpPr>
                <a:spLocks noChangeArrowheads="1"/>
              </p:cNvSpPr>
              <p:nvPr/>
            </p:nvSpPr>
            <p:spPr bwMode="auto">
              <a:xfrm>
                <a:off x="2767" y="3168"/>
                <a:ext cx="75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</a:rPr>
                  <a:t>ProcessInput(aInput)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2731" y="3276"/>
                <a:ext cx="1110" cy="0"/>
              </a:xfrm>
              <a:prstGeom prst="line">
                <a:avLst/>
              </a:prstGeom>
              <a:noFill/>
              <a:ln w="9525">
                <a:solidFill>
                  <a:srgbClr val="007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1"/>
              <p:cNvSpPr>
                <a:spLocks/>
              </p:cNvSpPr>
              <p:nvPr/>
            </p:nvSpPr>
            <p:spPr bwMode="auto">
              <a:xfrm>
                <a:off x="3781" y="3252"/>
                <a:ext cx="60" cy="48"/>
              </a:xfrm>
              <a:custGeom>
                <a:avLst/>
                <a:gdLst>
                  <a:gd name="T0" fmla="*/ 60 w 60"/>
                  <a:gd name="T1" fmla="*/ 24 h 48"/>
                  <a:gd name="T2" fmla="*/ 0 w 60"/>
                  <a:gd name="T3" fmla="*/ 0 h 48"/>
                  <a:gd name="T4" fmla="*/ 0 w 60"/>
                  <a:gd name="T5" fmla="*/ 48 h 48"/>
                  <a:gd name="T6" fmla="*/ 60 w 60"/>
                  <a:gd name="T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48">
                    <a:moveTo>
                      <a:pt x="60" y="24"/>
                    </a:moveTo>
                    <a:lnTo>
                      <a:pt x="0" y="0"/>
                    </a:lnTo>
                    <a:lnTo>
                      <a:pt x="0" y="48"/>
                    </a:lnTo>
                    <a:lnTo>
                      <a:pt x="60" y="24"/>
                    </a:lnTo>
                    <a:close/>
                  </a:path>
                </a:pathLst>
              </a:custGeom>
              <a:solidFill>
                <a:srgbClr val="007000"/>
              </a:solidFill>
              <a:ln w="9525">
                <a:solidFill>
                  <a:srgbClr val="007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22"/>
              <p:cNvSpPr>
                <a:spLocks noChangeArrowheads="1"/>
              </p:cNvSpPr>
              <p:nvPr/>
            </p:nvSpPr>
            <p:spPr bwMode="auto">
              <a:xfrm>
                <a:off x="2731" y="3168"/>
                <a:ext cx="852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Rectangle 23"/>
              <p:cNvSpPr>
                <a:spLocks noChangeArrowheads="1"/>
              </p:cNvSpPr>
              <p:nvPr/>
            </p:nvSpPr>
            <p:spPr bwMode="auto">
              <a:xfrm>
                <a:off x="2767" y="3168"/>
                <a:ext cx="756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 err="1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</a:rPr>
                  <a:t>ProcessInput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kumimoji="0" lang="en-US" altLang="en-US" sz="1000" b="0" i="0" u="none" strike="noStrike" cap="none" normalizeH="0" baseline="0" dirty="0" err="1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</a:rPr>
                  <a:t>aInput</a:t>
                </a: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3847" y="3288"/>
                <a:ext cx="852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4471" y="2754"/>
                <a:ext cx="876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35"/>
              <p:cNvSpPr>
                <a:spLocks noChangeArrowheads="1"/>
              </p:cNvSpPr>
              <p:nvPr/>
            </p:nvSpPr>
            <p:spPr bwMode="auto">
              <a:xfrm>
                <a:off x="3847" y="3288"/>
                <a:ext cx="852" cy="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78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Exercise — Task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RegisterUDP_Observer.hpp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870" y="1487190"/>
            <a:ext cx="8363164" cy="2673844"/>
          </a:xfrm>
        </p:spPr>
        <p:txBody>
          <a:bodyPr>
            <a:normAutofit fontScale="85000" lnSpcReduction="20000"/>
          </a:bodyPr>
          <a:lstStyle/>
          <a:p>
            <a:pPr marL="177800" indent="-177800">
              <a:lnSpc>
                <a:spcPct val="115000"/>
              </a:lnSpc>
            </a:pPr>
            <a:r>
              <a:rPr lang="en-US" b="0" dirty="0"/>
              <a:t>In file </a:t>
            </a:r>
            <a:r>
              <a:rPr lang="en-US" dirty="0"/>
              <a:t>RegisterUDP_Observer.hpp</a:t>
            </a:r>
            <a:r>
              <a:rPr lang="en-US" b="0" dirty="0"/>
              <a:t>, complete the code for </a:t>
            </a:r>
            <a:r>
              <a:rPr lang="en-US" dirty="0" err="1"/>
              <a:t>RegisterUDP_Observer</a:t>
            </a:r>
            <a:r>
              <a:rPr lang="en-US" b="0" dirty="0"/>
              <a:t> Scenario Extension</a:t>
            </a:r>
          </a:p>
          <a:p>
            <a:pPr lvl="1"/>
            <a:r>
              <a:rPr lang="en-US" dirty="0"/>
              <a:t>Task 4</a:t>
            </a:r>
            <a:r>
              <a:rPr lang="en-US" b="0" dirty="0"/>
              <a:t>:  Implement the </a:t>
            </a:r>
            <a:r>
              <a:rPr lang="en-US" dirty="0" err="1"/>
              <a:t>ProcessInput</a:t>
            </a:r>
            <a:r>
              <a:rPr lang="en-US" b="0" dirty="0"/>
              <a:t> Method</a:t>
            </a:r>
          </a:p>
          <a:p>
            <a:pPr lvl="2"/>
            <a:r>
              <a:rPr lang="en-US" b="0" dirty="0"/>
              <a:t>Call the Prototype’s (i.e., the member variable </a:t>
            </a:r>
            <a:r>
              <a:rPr lang="en-US" dirty="0" err="1"/>
              <a:t>mPrototype</a:t>
            </a:r>
            <a:r>
              <a:rPr lang="en-US" b="0" dirty="0"/>
              <a:t>) </a:t>
            </a:r>
            <a:r>
              <a:rPr lang="en-US" dirty="0" err="1"/>
              <a:t>ProcessInput</a:t>
            </a:r>
            <a:r>
              <a:rPr lang="en-US" b="0" dirty="0"/>
              <a:t> method </a:t>
            </a:r>
          </a:p>
          <a:p>
            <a:pPr lvl="3"/>
            <a:r>
              <a:rPr lang="en-US" b="0" dirty="0"/>
              <a:t>pass in </a:t>
            </a:r>
            <a:r>
              <a:rPr lang="en-US" dirty="0" err="1"/>
              <a:t>aInput</a:t>
            </a:r>
            <a:r>
              <a:rPr lang="en-US" b="0" dirty="0"/>
              <a:t> as the argument</a:t>
            </a:r>
          </a:p>
          <a:p>
            <a:pPr lvl="2"/>
            <a:r>
              <a:rPr lang="en-US" b="0" dirty="0"/>
              <a:t>Provides access to the input stream to configure a prototype </a:t>
            </a:r>
            <a:r>
              <a:rPr lang="en-US" dirty="0" err="1"/>
              <a:t>UDP_Observer</a:t>
            </a:r>
            <a:endParaRPr lang="en-US" dirty="0"/>
          </a:p>
          <a:p>
            <a:pPr lvl="2"/>
            <a:r>
              <a:rPr lang="en-US" b="0" dirty="0"/>
              <a:t>Return the bool result of the call to </a:t>
            </a:r>
            <a:r>
              <a:rPr lang="en-US" dirty="0" err="1"/>
              <a:t>mPrototype</a:t>
            </a:r>
            <a:r>
              <a:rPr lang="en-US" b="0" dirty="0" err="1"/>
              <a:t>.</a:t>
            </a:r>
            <a:r>
              <a:rPr lang="en-US" dirty="0" err="1"/>
              <a:t>ProcessInput</a:t>
            </a:r>
            <a:r>
              <a:rPr lang="en-US" dirty="0"/>
              <a:t> </a:t>
            </a:r>
            <a:r>
              <a:rPr lang="en-US" b="0" dirty="0"/>
              <a:t>to the caller of </a:t>
            </a:r>
            <a:r>
              <a:rPr lang="en-US" dirty="0" err="1"/>
              <a:t>RegisterUDP_Observer</a:t>
            </a:r>
            <a:r>
              <a:rPr lang="en-US" dirty="0"/>
              <a:t>::</a:t>
            </a:r>
            <a:r>
              <a:rPr lang="en-US" dirty="0" err="1"/>
              <a:t>ProcessInput</a:t>
            </a:r>
            <a:endParaRPr lang="en-US" dirty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075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3400" y="3701955"/>
            <a:ext cx="7620000" cy="228601"/>
          </a:xfrm>
          <a:prstGeom prst="rect">
            <a:avLst/>
          </a:prstGeom>
          <a:solidFill>
            <a:srgbClr val="FFF0F0">
              <a:alpha val="49804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Exercise — Task 4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RegisterUDP_Observer.hpp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" y="1466939"/>
                <a:ext cx="8058150" cy="3185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WsfScenarioExtension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~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RegisterUDP_Observer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noexcept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default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EXERCISE 1 TASK 4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Call the prototype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UDP_Observer's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ProcessInput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method, and return the result to the caller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mPrototype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mPrototype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66939"/>
                <a:ext cx="8058150" cy="3185487"/>
              </a:xfrm>
              <a:prstGeom prst="rect">
                <a:avLst/>
              </a:prstGeom>
              <a:blipFill>
                <a:blip r:embed="rId2"/>
                <a:stretch>
                  <a:fillRect b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843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Exercise – 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955"/>
            <a:ext cx="8229600" cy="4831304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b="0" dirty="0"/>
              <a:t>Inspect file </a:t>
            </a:r>
            <a:r>
              <a:rPr lang="en-US" dirty="0"/>
              <a:t>UDP_Observer.hpp</a:t>
            </a:r>
            <a:r>
              <a:rPr lang="en-US" b="0" dirty="0"/>
              <a:t> and note the class attributes and functions assumed for our solution</a:t>
            </a:r>
          </a:p>
          <a:p>
            <a:pPr marL="581025" lvl="1" indent="-177800">
              <a:lnSpc>
                <a:spcPct val="115000"/>
              </a:lnSpc>
            </a:pPr>
            <a:r>
              <a:rPr lang="en-US" b="0" dirty="0"/>
              <a:t>Notice that it derives from </a:t>
            </a:r>
            <a:r>
              <a:rPr lang="en-US" dirty="0" err="1"/>
              <a:t>WsfSimulationExtension</a:t>
            </a:r>
            <a:endParaRPr lang="en-US" dirty="0"/>
          </a:p>
          <a:p>
            <a:pPr marL="581025" lvl="1" indent="-177800">
              <a:lnSpc>
                <a:spcPct val="115000"/>
              </a:lnSpc>
            </a:pPr>
            <a:r>
              <a:rPr lang="en-US" dirty="0"/>
              <a:t>Initialize</a:t>
            </a:r>
            <a:r>
              <a:rPr lang="en-US" b="0" dirty="0"/>
              <a:t> is an overridden virtual method, and is automatically called by the simulation for each extension</a:t>
            </a:r>
          </a:p>
          <a:p>
            <a:pPr marL="581025" lvl="1" indent="-177800">
              <a:lnSpc>
                <a:spcPct val="115000"/>
              </a:lnSpc>
            </a:pPr>
            <a:r>
              <a:rPr lang="en-US" b="0" dirty="0"/>
              <a:t>A non-virtual </a:t>
            </a:r>
            <a:r>
              <a:rPr lang="en-US" dirty="0" err="1"/>
              <a:t>ProcessInput</a:t>
            </a:r>
            <a:r>
              <a:rPr lang="en-US" b="0" dirty="0"/>
              <a:t> must be defined and invoked by the Scenario Extension</a:t>
            </a:r>
          </a:p>
          <a:p>
            <a:pPr marL="581025" lvl="1" indent="-177800">
              <a:lnSpc>
                <a:spcPct val="115000"/>
              </a:lnSpc>
            </a:pPr>
            <a:r>
              <a:rPr lang="en-US" b="0" dirty="0"/>
              <a:t>Three private member methods provided to serve as callbacks to be invoked when subscribed observer events occur</a:t>
            </a:r>
          </a:p>
          <a:p>
            <a:pPr marL="1114397" lvl="2" indent="-177800">
              <a:lnSpc>
                <a:spcPct val="115000"/>
              </a:lnSpc>
            </a:pPr>
            <a:r>
              <a:rPr lang="en-US" dirty="0" err="1"/>
              <a:t>PlatformAdded</a:t>
            </a:r>
            <a:endParaRPr lang="en-US" dirty="0"/>
          </a:p>
          <a:p>
            <a:pPr marL="1114397" lvl="2" indent="-177800">
              <a:lnSpc>
                <a:spcPct val="115000"/>
              </a:lnSpc>
            </a:pPr>
            <a:r>
              <a:rPr lang="en-US" dirty="0" err="1"/>
              <a:t>PlatformDeleted</a:t>
            </a:r>
            <a:endParaRPr lang="en-US" dirty="0"/>
          </a:p>
          <a:p>
            <a:pPr marL="1114397" lvl="2" indent="-177800">
              <a:lnSpc>
                <a:spcPct val="115000"/>
              </a:lnSpc>
            </a:pPr>
            <a:r>
              <a:rPr lang="en-US" dirty="0" err="1"/>
              <a:t>SensorTrackUpdated</a:t>
            </a:r>
            <a:r>
              <a:rPr lang="en-US" b="0" dirty="0"/>
              <a:t>, 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412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1146629"/>
            <a:ext cx="4508453" cy="5297714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55602" y="1144213"/>
            <a:ext cx="4475650" cy="5297714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207" y="3629"/>
            <a:ext cx="6827179" cy="1143000"/>
          </a:xfrm>
        </p:spPr>
        <p:txBody>
          <a:bodyPr lIns="0" rIns="0">
            <a:normAutofit/>
          </a:bodyPr>
          <a:lstStyle/>
          <a:p>
            <a:r>
              <a:rPr lang="en-US" dirty="0"/>
              <a:t>Observer Exercise – Review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UDP_Observer.hpp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24" y="1133034"/>
            <a:ext cx="464617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UDP_Observer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public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WsfSimulationExtension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Constructor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UDP_Observer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UDP_Observer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UDP_Observer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aSrc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UDP_Observer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operator=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UDP_Observer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aSrc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Virtual destructor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latin typeface="Consolas" panose="020B0609020204030204" pitchFamily="49" charset="0"/>
              </a:rPr>
              <a:t>~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UDP_Observer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bool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Initialize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bool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private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void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PlatformAdded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      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PlatformDeleted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prototype is provided as a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  sample for the exercise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void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PlatformDeleted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      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//! 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SensorTrackUpdated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prototype is provided as a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  sample for the exercise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void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SensorTrackUpdated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         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aSensorPtr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WsfTrack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aTrackPtr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5548" y="1135083"/>
            <a:ext cx="45084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void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Disconnect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void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SendPacket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The port to send data on, default is 14421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mPort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The address to send to.  No default address.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 Check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mAddress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at Initialize(); Disconnect if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 not loaded by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         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mAddress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//! The callback holder to maintain list of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  subscriptions made by this class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UtCallbackHolder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mCallbacks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//! Provides and configures the UDP socket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GenUDP_Connection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</a:rPr>
              <a:t>mConnectionPtr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};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1131218"/>
            <a:ext cx="0" cy="53569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865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Exercise — Task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132"/>
            <a:ext cx="8229600" cy="4033259"/>
          </a:xfrm>
        </p:spPr>
        <p:txBody>
          <a:bodyPr>
            <a:normAutofit fontScale="92500" lnSpcReduction="10000"/>
          </a:bodyPr>
          <a:lstStyle/>
          <a:p>
            <a:pPr marL="177800" indent="-177800">
              <a:lnSpc>
                <a:spcPct val="115000"/>
              </a:lnSpc>
            </a:pPr>
            <a:r>
              <a:rPr lang="en-US" b="0" dirty="0"/>
              <a:t>For each simulation extension, the simulation invokes the Initialize method</a:t>
            </a:r>
          </a:p>
          <a:p>
            <a:pPr marL="177800" indent="-177800">
              <a:lnSpc>
                <a:spcPct val="115000"/>
              </a:lnSpc>
            </a:pPr>
            <a:r>
              <a:rPr lang="en-US" b="0" dirty="0"/>
              <a:t>Complete the </a:t>
            </a:r>
            <a:r>
              <a:rPr lang="en-US" i="1" dirty="0" err="1"/>
              <a:t>UDP_Observer</a:t>
            </a:r>
            <a:r>
              <a:rPr lang="en-US" i="1" dirty="0"/>
              <a:t>::Initialize </a:t>
            </a:r>
            <a:r>
              <a:rPr lang="en-US" b="0" dirty="0"/>
              <a:t>implementation</a:t>
            </a:r>
          </a:p>
          <a:p>
            <a:pPr lvl="1">
              <a:lnSpc>
                <a:spcPct val="115000"/>
              </a:lnSpc>
            </a:pPr>
            <a:r>
              <a:rPr lang="en-US" b="0" dirty="0"/>
              <a:t>Create a new </a:t>
            </a:r>
            <a:r>
              <a:rPr lang="en-US" dirty="0" err="1"/>
              <a:t>GenUDP_Connection</a:t>
            </a:r>
            <a:r>
              <a:rPr lang="en-US" b="0" dirty="0"/>
              <a:t>:</a:t>
            </a:r>
          </a:p>
          <a:p>
            <a:pPr lvl="2"/>
            <a:r>
              <a:rPr lang="en-US" b="0" dirty="0"/>
              <a:t>Create a pointer to a new </a:t>
            </a:r>
            <a:r>
              <a:rPr lang="en-US" dirty="0" err="1"/>
              <a:t>GenUDP_Connection</a:t>
            </a:r>
            <a:r>
              <a:rPr lang="en-US" b="0" dirty="0"/>
              <a:t> using new operator</a:t>
            </a:r>
          </a:p>
          <a:p>
            <a:pPr lvl="2"/>
            <a:r>
              <a:rPr lang="en-US" b="0" dirty="0"/>
              <a:t>Assign the </a:t>
            </a:r>
            <a:r>
              <a:rPr lang="en-US" dirty="0" err="1"/>
              <a:t>GenUDP_Connection</a:t>
            </a:r>
            <a:r>
              <a:rPr lang="en-US" b="0" dirty="0"/>
              <a:t> pointer to the class member</a:t>
            </a:r>
            <a:r>
              <a:rPr lang="en-US" b="0" i="1" dirty="0"/>
              <a:t> </a:t>
            </a:r>
            <a:r>
              <a:rPr lang="en-US" i="1" dirty="0" err="1"/>
              <a:t>mConnectionPtr</a:t>
            </a:r>
            <a:endParaRPr lang="en-US" dirty="0"/>
          </a:p>
          <a:p>
            <a:pPr lvl="2"/>
            <a:r>
              <a:rPr lang="en-US" b="0" dirty="0"/>
              <a:t>Initialize the </a:t>
            </a:r>
            <a:r>
              <a:rPr lang="en-US" dirty="0" err="1"/>
              <a:t>GenUDP_Connection</a:t>
            </a:r>
            <a:r>
              <a:rPr lang="en-US" b="0" dirty="0"/>
              <a:t> using it’s </a:t>
            </a:r>
            <a:r>
              <a:rPr lang="en-US" i="1" dirty="0"/>
              <a:t>Init</a:t>
            </a:r>
            <a:r>
              <a:rPr lang="en-US" dirty="0"/>
              <a:t>() </a:t>
            </a:r>
            <a:r>
              <a:rPr lang="en-US" b="0" dirty="0"/>
              <a:t>method (pass in the </a:t>
            </a:r>
            <a:r>
              <a:rPr lang="en-US" dirty="0" err="1"/>
              <a:t>mAddress</a:t>
            </a:r>
            <a:r>
              <a:rPr lang="en-US" b="0" dirty="0"/>
              <a:t> and </a:t>
            </a:r>
            <a:r>
              <a:rPr lang="en-US" dirty="0" err="1"/>
              <a:t>mPort</a:t>
            </a:r>
            <a:r>
              <a:rPr lang="en-US" b="0" dirty="0"/>
              <a:t> member variables) </a:t>
            </a:r>
          </a:p>
          <a:p>
            <a:pPr lvl="2"/>
            <a:r>
              <a:rPr lang="en-US" b="0" dirty="0"/>
              <a:t>Refer to header file GenUDP_Connection.hpp in the </a:t>
            </a:r>
            <a:r>
              <a:rPr lang="en-US" b="0" dirty="0" err="1"/>
              <a:t>genio</a:t>
            </a:r>
            <a:r>
              <a:rPr lang="en-US" b="0" dirty="0"/>
              <a:t> project of the Visual Studio solution for correct syntax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275250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921137"/>
            <a:ext cx="6417141" cy="3810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Exercise — Task 5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UDP_Observer.cpp</a:t>
            </a:r>
            <a:endParaRPr lang="en-US" b="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196400"/>
                <a:ext cx="7956024" cy="4031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Initialize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mAddress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i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empty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Disconnect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true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connected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false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EXERCISE 1 TASK 5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Create a new connection and initialize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Create a new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GenUDP_Connection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and assign it to class member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mConnectionPtr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.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Initialize the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GenUDP_Connection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using the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Init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() method.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Refer to the header file GenUDP_Connection.hpp in the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genio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project of the Visual Studio solution for correct syntax.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Ensure local variable 'connected' is set to true if connection is successfully initialized    .</a:t>
                </a:r>
              </a:p>
              <a:p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mConnectionPtr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new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GenUDP_Connection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connected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mConnectionPtr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Init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mAddress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mPort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1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400"/>
                <a:ext cx="7956024" cy="40318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14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Before working on this lab, you should: </a:t>
            </a:r>
          </a:p>
          <a:p>
            <a:pPr lvl="1"/>
            <a:r>
              <a:rPr lang="en-US" b="0" dirty="0"/>
              <a:t>Be familiar with </a:t>
            </a:r>
            <a:r>
              <a:rPr lang="en-US" dirty="0"/>
              <a:t>WIZARD</a:t>
            </a:r>
            <a:r>
              <a:rPr lang="en-US" b="0" dirty="0"/>
              <a:t> and </a:t>
            </a:r>
            <a:r>
              <a:rPr lang="en-US" dirty="0"/>
              <a:t>AFSIM</a:t>
            </a:r>
            <a:r>
              <a:rPr lang="en-US" b="0" dirty="0"/>
              <a:t> scripting Language</a:t>
            </a:r>
          </a:p>
          <a:p>
            <a:pPr lvl="2"/>
            <a:r>
              <a:rPr lang="en-US" dirty="0"/>
              <a:t>AFSIM</a:t>
            </a:r>
            <a:r>
              <a:rPr lang="en-US" b="0" dirty="0"/>
              <a:t> analyst course or equivalent experience is recommended</a:t>
            </a:r>
          </a:p>
          <a:p>
            <a:pPr lvl="1"/>
            <a:r>
              <a:rPr lang="en-US" b="0" dirty="0"/>
              <a:t>Have available and be familiar with using </a:t>
            </a:r>
            <a:r>
              <a:rPr lang="en-US" dirty="0"/>
              <a:t>Microsoft® Visual Studio 2017® </a:t>
            </a:r>
            <a:r>
              <a:rPr lang="en-US" b="0" dirty="0"/>
              <a:t>or newer to compile an application</a:t>
            </a:r>
          </a:p>
          <a:p>
            <a:pPr lvl="1"/>
            <a:r>
              <a:rPr lang="en-US" b="0" dirty="0"/>
              <a:t>Be familiar with using Microsoft Windows® Explorer</a:t>
            </a:r>
          </a:p>
          <a:p>
            <a:pPr lvl="1"/>
            <a:r>
              <a:rPr lang="en-US" b="0" dirty="0"/>
              <a:t>Have completed the Module “Building AFSIM with CMAKE”</a:t>
            </a:r>
          </a:p>
          <a:p>
            <a:pPr lvl="2"/>
            <a:r>
              <a:rPr lang="en-US" b="0" dirty="0"/>
              <a:t>Be familiar with using </a:t>
            </a:r>
            <a:r>
              <a:rPr lang="en-US" b="0" dirty="0" err="1"/>
              <a:t>cmake-gui</a:t>
            </a:r>
            <a:endParaRPr lang="en-US" b="0" dirty="0"/>
          </a:p>
          <a:p>
            <a:pPr marL="1219139" lvl="2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6560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Exercise — 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9132"/>
            <a:ext cx="8229600" cy="5230849"/>
          </a:xfrm>
        </p:spPr>
        <p:txBody>
          <a:bodyPr>
            <a:normAutofit/>
          </a:bodyPr>
          <a:lstStyle/>
          <a:p>
            <a:pPr marL="177800" indent="-177800">
              <a:lnSpc>
                <a:spcPct val="115000"/>
              </a:lnSpc>
            </a:pPr>
            <a:r>
              <a:rPr lang="en-US" b="0" dirty="0"/>
              <a:t>For each simulation extension, the simulation invokes the Initialize method</a:t>
            </a:r>
          </a:p>
          <a:p>
            <a:r>
              <a:rPr lang="en-US" b="0" dirty="0"/>
              <a:t>Inspect the subscription to additional </a:t>
            </a:r>
            <a:r>
              <a:rPr lang="en-US" dirty="0" err="1"/>
              <a:t>WsfObserver</a:t>
            </a:r>
            <a:r>
              <a:rPr lang="en-US" b="0" dirty="0"/>
              <a:t> events: </a:t>
            </a:r>
          </a:p>
          <a:p>
            <a:pPr lvl="1"/>
            <a:r>
              <a:rPr lang="en-US" dirty="0" err="1"/>
              <a:t>SensorTrackUpdated</a:t>
            </a:r>
            <a:r>
              <a:rPr lang="en-US" b="0" dirty="0"/>
              <a:t>, and </a:t>
            </a:r>
            <a:r>
              <a:rPr lang="en-US" dirty="0" err="1"/>
              <a:t>SensorTrackInitiated</a:t>
            </a:r>
            <a:r>
              <a:rPr lang="en-US" b="0" dirty="0"/>
              <a:t>, </a:t>
            </a:r>
          </a:p>
          <a:p>
            <a:pPr lvl="2"/>
            <a:r>
              <a:rPr lang="en-US" b="0" dirty="0"/>
              <a:t>We will eventually write these </a:t>
            </a:r>
            <a:r>
              <a:rPr lang="en-US" dirty="0" err="1"/>
              <a:t>UDP_Observer</a:t>
            </a:r>
            <a:r>
              <a:rPr lang="en-US" b="0" dirty="0"/>
              <a:t> functions to respond to any subscribed callbacks</a:t>
            </a:r>
          </a:p>
          <a:p>
            <a:pPr lvl="2"/>
            <a:r>
              <a:rPr lang="en-US" b="0" dirty="0"/>
              <a:t>The local member variable </a:t>
            </a:r>
            <a:r>
              <a:rPr lang="en-US" dirty="0" err="1"/>
              <a:t>mCallbacks</a:t>
            </a:r>
            <a:r>
              <a:rPr lang="en-US" b="0" dirty="0"/>
              <a:t> is used to hold added subscriptions for </a:t>
            </a:r>
            <a:r>
              <a:rPr lang="en-US" dirty="0" err="1"/>
              <a:t>WsfObserver</a:t>
            </a:r>
            <a:r>
              <a:rPr lang="en-US" b="0" dirty="0"/>
              <a:t> callbacks</a:t>
            </a:r>
            <a:endParaRPr lang="en-US" dirty="0"/>
          </a:p>
          <a:p>
            <a:pPr lvl="1"/>
            <a:r>
              <a:rPr lang="en-US" b="0" dirty="0"/>
              <a:t>Note:  </a:t>
            </a:r>
            <a:r>
              <a:rPr lang="en-US" dirty="0"/>
              <a:t>Initialize</a:t>
            </a:r>
            <a:r>
              <a:rPr lang="en-US" b="0" dirty="0"/>
              <a:t> returns true if the </a:t>
            </a:r>
            <a:r>
              <a:rPr lang="en-US" dirty="0" err="1"/>
              <a:t>GenUDP_Connection</a:t>
            </a:r>
            <a:r>
              <a:rPr lang="en-US" b="0" dirty="0"/>
              <a:t> class successfully initialized, otherwise it returns false</a:t>
            </a:r>
          </a:p>
        </p:txBody>
      </p:sp>
    </p:spTree>
    <p:extLst>
      <p:ext uri="{BB962C8B-B14F-4D97-AF65-F5344CB8AC3E}">
        <p14:creationId xmlns:p14="http://schemas.microsoft.com/office/powerpoint/2010/main" val="40739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8917" y="4731439"/>
            <a:ext cx="6417141" cy="180656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5490" y="2796955"/>
            <a:ext cx="6417141" cy="689501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Exercise —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UDP_Observer.cpp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196400"/>
                <a:ext cx="6417141" cy="3954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Initialize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On successful connection subscribe to additional events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See WsfObserver.hpp for all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typedefs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of all AFSIM-provided available events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connected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mCallbacks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Add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SensorTrackUpdated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GetSimulation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()).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Connect</a:t>
                </a:r>
              </a:p>
              <a:p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SensorTrackUpdated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mCallbacks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Add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SensorTrackInitiated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GetSimulation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()).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Connect</a:t>
                </a:r>
              </a:p>
              <a:p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SensorTrackUpdated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));</a:t>
                </a:r>
              </a:p>
              <a:p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else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connected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1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400"/>
                <a:ext cx="6417141" cy="3954929"/>
              </a:xfrm>
              <a:prstGeom prst="rect">
                <a:avLst/>
              </a:prstGeom>
              <a:blipFill>
                <a:blip r:embed="rId3"/>
                <a:stretch>
                  <a:fillRect b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5426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Exercise — Task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UDP_Observer</a:t>
            </a:r>
            <a:r>
              <a:rPr lang="en-US" b="0" dirty="0"/>
              <a:t>.</a:t>
            </a:r>
            <a:r>
              <a:rPr lang="en-US" dirty="0"/>
              <a:t>cpp</a:t>
            </a:r>
            <a:r>
              <a:rPr lang="en-US" b="0" dirty="0"/>
              <a:t>:</a:t>
            </a:r>
          </a:p>
          <a:p>
            <a:r>
              <a:rPr lang="en-US" dirty="0"/>
              <a:t>Task 6a</a:t>
            </a:r>
            <a:r>
              <a:rPr lang="en-US" b="0" dirty="0"/>
              <a:t>:  Similar to how the </a:t>
            </a:r>
            <a:r>
              <a:rPr lang="en-US" dirty="0" err="1"/>
              <a:t>SensorTrackUpdated</a:t>
            </a:r>
            <a:r>
              <a:rPr lang="en-US" b="0" dirty="0"/>
              <a:t> and </a:t>
            </a:r>
            <a:r>
              <a:rPr lang="en-US" dirty="0" err="1"/>
              <a:t>SensorTrackInitiated</a:t>
            </a:r>
            <a:r>
              <a:rPr lang="en-US" b="0" dirty="0"/>
              <a:t> methods were connected as callbacks to the </a:t>
            </a:r>
            <a:r>
              <a:rPr lang="en-US" dirty="0" err="1"/>
              <a:t>WsfObserver</a:t>
            </a:r>
            <a:r>
              <a:rPr lang="en-US" b="0" dirty="0"/>
              <a:t> events of the same names, write a statement that does the same kind of thing for the method </a:t>
            </a:r>
            <a:r>
              <a:rPr lang="en-US" dirty="0" err="1"/>
              <a:t>PlatformAdded</a:t>
            </a:r>
            <a:endParaRPr lang="en-US" dirty="0"/>
          </a:p>
          <a:p>
            <a:r>
              <a:rPr lang="en-US" dirty="0"/>
              <a:t>Task 6b</a:t>
            </a:r>
            <a:r>
              <a:rPr lang="en-US" b="0" dirty="0"/>
              <a:t>: Similar to how the </a:t>
            </a:r>
            <a:r>
              <a:rPr lang="en-US" dirty="0" err="1"/>
              <a:t>SensorTrackUpdated</a:t>
            </a:r>
            <a:r>
              <a:rPr lang="en-US" b="0" dirty="0"/>
              <a:t> and </a:t>
            </a:r>
            <a:r>
              <a:rPr lang="en-US" dirty="0" err="1"/>
              <a:t>SensorTrackInitiated</a:t>
            </a:r>
            <a:r>
              <a:rPr lang="en-US" b="0" dirty="0"/>
              <a:t> methods were connected as callbacks to the </a:t>
            </a:r>
            <a:r>
              <a:rPr lang="en-US" dirty="0" err="1"/>
              <a:t>WsfObserver</a:t>
            </a:r>
            <a:r>
              <a:rPr lang="en-US" b="0" dirty="0"/>
              <a:t> events of the same names, write a statement that does the same kind of thing for the method </a:t>
            </a:r>
            <a:r>
              <a:rPr lang="en-US" dirty="0" err="1"/>
              <a:t>PlatformDeleted</a:t>
            </a:r>
            <a:endParaRPr lang="en-US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467080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081" y="3637210"/>
            <a:ext cx="6038550" cy="1521735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Exercise — Task 6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UDP_Observer.cpp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196400"/>
                <a:ext cx="6417141" cy="5216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Initialize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On successful connection subscribe to additional events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See WsfObserver.hpp for all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typedefs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of all AFSIM-provided available events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connected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mCallbacks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Add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SensorTrackUpdated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GetSimulation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()).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Connect</a:t>
                </a:r>
              </a:p>
              <a:p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SensorTrackUpdated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mCallbacks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Add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SensorTrackInitiated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GetSimulation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()).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Connect</a:t>
                </a:r>
              </a:p>
              <a:p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SensorTrackUpdated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EXERCISE 1 TASK 6a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connect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PlatformAdded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to the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WsfObserver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event of the same name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mCallbacks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Add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PlatformAdded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GetSimulation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()).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Connect</a:t>
                </a:r>
              </a:p>
              <a:p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PlatformAdded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EXERCISE 1 TASK 6b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// connect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PlatformDeleted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to the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WsfObserver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event of the same name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mCallbacks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Add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PlatformDeleted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GetSimulation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()).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Connect</a:t>
                </a:r>
              </a:p>
              <a:p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                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PlatformDeleted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…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connected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1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96400"/>
                <a:ext cx="6417141" cy="5216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UDP_Observer</a:t>
            </a:r>
            <a:r>
              <a:rPr lang="en-US" dirty="0"/>
              <a:t> Implementation of </a:t>
            </a:r>
            <a:r>
              <a:rPr lang="en-US" dirty="0" err="1"/>
              <a:t>ProcessInput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 this exercise, we choose to defer the processing of the scenario’s input to the simulation extension </a:t>
            </a:r>
            <a:r>
              <a:rPr lang="en-US" dirty="0" err="1"/>
              <a:t>UDP_Observer</a:t>
            </a:r>
            <a:r>
              <a:rPr lang="en-US" b="0" dirty="0"/>
              <a:t> class</a:t>
            </a:r>
          </a:p>
          <a:p>
            <a:pPr lvl="1"/>
            <a:r>
              <a:rPr lang="en-US" b="0" dirty="0"/>
              <a:t>Hence we declare and define a non-virtual, non-overriding, </a:t>
            </a:r>
            <a:r>
              <a:rPr lang="en-US" dirty="0" err="1"/>
              <a:t>ProcessInput</a:t>
            </a:r>
            <a:r>
              <a:rPr lang="en-US" b="0" dirty="0"/>
              <a:t> method in </a:t>
            </a:r>
            <a:r>
              <a:rPr lang="en-US" dirty="0" err="1"/>
              <a:t>UDP_Observer</a:t>
            </a:r>
            <a:r>
              <a:rPr lang="en-US" b="0" dirty="0"/>
              <a:t>, and have the scenario extension call this method to handle the input commands</a:t>
            </a:r>
          </a:p>
        </p:txBody>
      </p:sp>
    </p:spTree>
    <p:extLst>
      <p:ext uri="{BB962C8B-B14F-4D97-AF65-F5344CB8AC3E}">
        <p14:creationId xmlns:p14="http://schemas.microsoft.com/office/powerpoint/2010/main" val="1142006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Exercise — Task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127597"/>
            <a:ext cx="8495271" cy="4525963"/>
          </a:xfrm>
        </p:spPr>
        <p:txBody>
          <a:bodyPr>
            <a:normAutofit/>
          </a:bodyPr>
          <a:lstStyle/>
          <a:p>
            <a:pPr marL="177800" indent="-177800">
              <a:lnSpc>
                <a:spcPct val="115000"/>
              </a:lnSpc>
            </a:pPr>
            <a:r>
              <a:rPr lang="en-US" b="0" noProof="1"/>
              <a:t>In file UDP_Observer.hpp, process the </a:t>
            </a:r>
            <a:r>
              <a:rPr lang="en-US" b="1" dirty="0"/>
              <a:t>UDP</a:t>
            </a:r>
            <a:r>
              <a:rPr lang="en-US" b="1" noProof="1"/>
              <a:t>_</a:t>
            </a:r>
            <a:r>
              <a:rPr lang="en-US" b="1" dirty="0"/>
              <a:t>O</a:t>
            </a:r>
            <a:r>
              <a:rPr lang="en-US" b="1" noProof="1"/>
              <a:t>bserver</a:t>
            </a:r>
            <a:r>
              <a:rPr lang="en-US" b="0" noProof="1"/>
              <a:t>'s keywords</a:t>
            </a:r>
            <a:r>
              <a:rPr lang="en-US" b="0" dirty="0"/>
              <a:t> from the scenario input file and assign the values to appropriate members of the </a:t>
            </a:r>
            <a:r>
              <a:rPr lang="en-US" b="1" dirty="0" err="1"/>
              <a:t>UDP_Observer</a:t>
            </a:r>
            <a:r>
              <a:rPr lang="en-US" b="0" dirty="0"/>
              <a:t> class: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Task 7</a:t>
            </a:r>
            <a:r>
              <a:rPr lang="en-US" b="0" dirty="0"/>
              <a:t>:  Need to process the block for: </a:t>
            </a:r>
            <a:r>
              <a:rPr lang="en-US" dirty="0" err="1"/>
              <a:t>udp_observer</a:t>
            </a:r>
            <a:r>
              <a:rPr lang="en-US" dirty="0"/>
              <a:t> </a:t>
            </a:r>
            <a:r>
              <a:rPr lang="en-US" b="0" dirty="0"/>
              <a:t>and</a:t>
            </a:r>
            <a:r>
              <a:rPr lang="en-US" dirty="0"/>
              <a:t> </a:t>
            </a:r>
            <a:r>
              <a:rPr lang="en-US" dirty="0" err="1"/>
              <a:t>end_udp_observer</a:t>
            </a:r>
            <a:endParaRPr lang="en-US" dirty="0"/>
          </a:p>
          <a:p>
            <a:pPr lvl="2">
              <a:lnSpc>
                <a:spcPct val="115000"/>
              </a:lnSpc>
            </a:pPr>
            <a:r>
              <a:rPr lang="en-US" b="0" dirty="0"/>
              <a:t>Finish the if statement that looks for the initial </a:t>
            </a:r>
            <a:r>
              <a:rPr lang="en-US" dirty="0" err="1"/>
              <a:t>udp_observer</a:t>
            </a:r>
            <a:r>
              <a:rPr lang="en-US" dirty="0"/>
              <a:t> </a:t>
            </a:r>
            <a:r>
              <a:rPr lang="en-US" b="0" dirty="0"/>
              <a:t>block identifier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5050" y="5759789"/>
            <a:ext cx="7150100" cy="5270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b="0" noProof="1">
                <a:solidFill>
                  <a:srgbClr val="000000"/>
                </a:solidFill>
              </a:rPr>
              <a:t>AFSIM examples </a:t>
            </a:r>
            <a:r>
              <a:rPr lang="en-US" sz="1400" b="0" dirty="0">
                <a:solidFill>
                  <a:srgbClr val="000000"/>
                </a:solidFill>
              </a:rPr>
              <a:t>can be found </a:t>
            </a:r>
            <a:r>
              <a:rPr lang="en-US" sz="1400" b="0" noProof="1">
                <a:solidFill>
                  <a:srgbClr val="000000"/>
                </a:solidFill>
              </a:rPr>
              <a:t>by searching </a:t>
            </a:r>
            <a:r>
              <a:rPr lang="en-US" sz="1400" b="0" dirty="0">
                <a:solidFill>
                  <a:srgbClr val="000000"/>
                </a:solidFill>
              </a:rPr>
              <a:t>source codes using </a:t>
            </a:r>
            <a:r>
              <a:rPr lang="en-US" sz="1400" b="0" noProof="1">
                <a:solidFill>
                  <a:srgbClr val="000000"/>
                </a:solidFill>
              </a:rPr>
              <a:t>references to </a:t>
            </a:r>
            <a:r>
              <a:rPr lang="en-US" sz="1400" b="0" dirty="0">
                <a:solidFill>
                  <a:srgbClr val="000000"/>
                </a:solidFill>
              </a:rPr>
              <a:t>“</a:t>
            </a:r>
            <a:r>
              <a:rPr lang="en-US" sz="1400" b="0" noProof="1">
                <a:solidFill>
                  <a:srgbClr val="000000"/>
                </a:solidFill>
              </a:rPr>
              <a:t>ReadCommand</a:t>
            </a:r>
            <a:r>
              <a:rPr lang="en-US" sz="1400" b="0" dirty="0">
                <a:solidFill>
                  <a:srgbClr val="000000"/>
                </a:solidFill>
              </a:rPr>
              <a:t>”</a:t>
            </a:r>
            <a:r>
              <a:rPr lang="en-US" sz="1400" b="0" noProof="1">
                <a:solidFill>
                  <a:srgbClr val="000000"/>
                </a:solidFill>
              </a:rPr>
              <a:t>.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8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2099868"/>
            <a:ext cx="8549640" cy="2286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Exercise — Task 7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UDP_Observer.cpp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085533"/>
                <a:ext cx="6263253" cy="3693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============================================================================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Process input from the AFSIM input file.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false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EXERCISE 1 TASK 7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>
                    <a:latin typeface="Consolas" panose="020B0609020204030204" pitchFamily="49" charset="0"/>
                  </a:rPr>
                  <a:t>==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63300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663300"/>
                    </a:solidFill>
                    <a:latin typeface="Consolas" panose="020B0609020204030204" pitchFamily="49" charset="0"/>
                  </a:rPr>
                  <a:t>udp_observer</a:t>
                </a:r>
                <a:r>
                  <a:rPr lang="en-US" sz="1100" b="1" dirty="0">
                    <a:solidFill>
                      <a:srgbClr val="663300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true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UtInputBlock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automatically stops when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end_udp_observer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is found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UtInputBlock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block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std::string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while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block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ReadCommand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1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85533"/>
                <a:ext cx="6263253" cy="3693319"/>
              </a:xfrm>
              <a:prstGeom prst="rect">
                <a:avLst/>
              </a:prstGeom>
              <a:blipFill>
                <a:blip r:embed="rId2"/>
                <a:stretch>
                  <a:fillRect b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3076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Exercise — Task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127597"/>
            <a:ext cx="8495271" cy="4525963"/>
          </a:xfrm>
        </p:spPr>
        <p:txBody>
          <a:bodyPr>
            <a:normAutofit/>
          </a:bodyPr>
          <a:lstStyle/>
          <a:p>
            <a:pPr marL="177800" indent="-177800">
              <a:lnSpc>
                <a:spcPct val="115000"/>
              </a:lnSpc>
            </a:pPr>
            <a:r>
              <a:rPr lang="en-US" b="0" noProof="1"/>
              <a:t>In file UDP_Observer.hpp, process the </a:t>
            </a:r>
            <a:r>
              <a:rPr lang="en-US" b="1" dirty="0"/>
              <a:t>UDP</a:t>
            </a:r>
            <a:r>
              <a:rPr lang="en-US" b="1" noProof="1"/>
              <a:t>_</a:t>
            </a:r>
            <a:r>
              <a:rPr lang="en-US" b="1" dirty="0"/>
              <a:t>O</a:t>
            </a:r>
            <a:r>
              <a:rPr lang="en-US" b="1" noProof="1"/>
              <a:t>bserver</a:t>
            </a:r>
            <a:r>
              <a:rPr lang="en-US" b="0" noProof="1"/>
              <a:t>'s keywords</a:t>
            </a:r>
            <a:r>
              <a:rPr lang="en-US" b="0" dirty="0"/>
              <a:t> from the scenario input file and assign the values to appropriate members of the </a:t>
            </a:r>
            <a:r>
              <a:rPr lang="en-US" b="1" dirty="0" err="1"/>
              <a:t>UDP_Observer</a:t>
            </a:r>
            <a:r>
              <a:rPr lang="en-US" b="0" dirty="0"/>
              <a:t> class: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Task 8a </a:t>
            </a:r>
            <a:r>
              <a:rPr lang="en-US" b="0" dirty="0"/>
              <a:t>Need to process the input values for command </a:t>
            </a:r>
            <a:r>
              <a:rPr lang="en-US" dirty="0"/>
              <a:t>port</a:t>
            </a:r>
          </a:p>
          <a:p>
            <a:pPr lvl="2">
              <a:lnSpc>
                <a:spcPct val="115000"/>
              </a:lnSpc>
            </a:pPr>
            <a:r>
              <a:rPr lang="en-US" b="0" dirty="0"/>
              <a:t>Invoke </a:t>
            </a:r>
            <a:r>
              <a:rPr lang="en-US" dirty="0" err="1"/>
              <a:t>aInput</a:t>
            </a:r>
            <a:r>
              <a:rPr lang="en-US" b="0" dirty="0" err="1"/>
              <a:t>.</a:t>
            </a:r>
            <a:r>
              <a:rPr lang="en-US" dirty="0" err="1"/>
              <a:t>ReadValue</a:t>
            </a:r>
            <a:r>
              <a:rPr lang="en-US" b="0" dirty="0"/>
              <a:t> and pass in the member variable </a:t>
            </a:r>
            <a:r>
              <a:rPr lang="en-US" dirty="0" err="1"/>
              <a:t>mPort</a:t>
            </a:r>
            <a:endParaRPr lang="en-US" b="0" dirty="0"/>
          </a:p>
          <a:p>
            <a:pPr lvl="1">
              <a:lnSpc>
                <a:spcPct val="115000"/>
              </a:lnSpc>
            </a:pPr>
            <a:r>
              <a:rPr lang="en-US" dirty="0"/>
              <a:t>Task 8b</a:t>
            </a:r>
            <a:r>
              <a:rPr lang="en-US" b="0" dirty="0"/>
              <a:t>:  Need to process the input values for command </a:t>
            </a:r>
            <a:r>
              <a:rPr lang="en-US" dirty="0"/>
              <a:t>address</a:t>
            </a:r>
          </a:p>
          <a:p>
            <a:pPr lvl="2">
              <a:lnSpc>
                <a:spcPct val="115000"/>
              </a:lnSpc>
            </a:pPr>
            <a:r>
              <a:rPr lang="en-US" b="0" dirty="0"/>
              <a:t>Invoke </a:t>
            </a:r>
            <a:r>
              <a:rPr lang="en-US" dirty="0" err="1"/>
              <a:t>aInput</a:t>
            </a:r>
            <a:r>
              <a:rPr lang="en-US" b="0" dirty="0" err="1"/>
              <a:t>.</a:t>
            </a:r>
            <a:r>
              <a:rPr lang="en-US" dirty="0" err="1"/>
              <a:t>ReadValue</a:t>
            </a:r>
            <a:r>
              <a:rPr lang="en-US" b="0" dirty="0"/>
              <a:t> and pass in the member variable </a:t>
            </a:r>
            <a:r>
              <a:rPr lang="en-US" dirty="0" err="1"/>
              <a:t>mAddress</a:t>
            </a:r>
            <a:endParaRPr lang="en-US" dirty="0"/>
          </a:p>
          <a:p>
            <a:pPr lvl="2">
              <a:lnSpc>
                <a:spcPct val="115000"/>
              </a:lnSpc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5050" y="5759789"/>
            <a:ext cx="7150100" cy="527050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b="0" noProof="1">
                <a:solidFill>
                  <a:srgbClr val="000000"/>
                </a:solidFill>
              </a:rPr>
              <a:t>AFSIM examples </a:t>
            </a:r>
            <a:r>
              <a:rPr lang="en-US" sz="1400" b="0" dirty="0">
                <a:solidFill>
                  <a:srgbClr val="000000"/>
                </a:solidFill>
              </a:rPr>
              <a:t>can be found </a:t>
            </a:r>
            <a:r>
              <a:rPr lang="en-US" sz="1400" b="0" noProof="1">
                <a:solidFill>
                  <a:srgbClr val="000000"/>
                </a:solidFill>
              </a:rPr>
              <a:t>by searching </a:t>
            </a:r>
            <a:r>
              <a:rPr lang="en-US" sz="1400" b="0" dirty="0">
                <a:solidFill>
                  <a:srgbClr val="000000"/>
                </a:solidFill>
              </a:rPr>
              <a:t>source codes using </a:t>
            </a:r>
            <a:r>
              <a:rPr lang="en-US" sz="1400" b="0" noProof="1">
                <a:solidFill>
                  <a:srgbClr val="000000"/>
                </a:solidFill>
              </a:rPr>
              <a:t>references to </a:t>
            </a:r>
            <a:r>
              <a:rPr lang="en-US" sz="1400" b="0" dirty="0">
                <a:solidFill>
                  <a:srgbClr val="000000"/>
                </a:solidFill>
              </a:rPr>
              <a:t>“</a:t>
            </a:r>
            <a:r>
              <a:rPr lang="en-US" sz="1400" b="0" noProof="1">
                <a:solidFill>
                  <a:srgbClr val="000000"/>
                </a:solidFill>
              </a:rPr>
              <a:t>ReadCommand</a:t>
            </a:r>
            <a:r>
              <a:rPr lang="en-US" sz="1400" b="0" dirty="0">
                <a:solidFill>
                  <a:srgbClr val="000000"/>
                </a:solidFill>
              </a:rPr>
              <a:t>”</a:t>
            </a:r>
            <a:r>
              <a:rPr lang="en-US" sz="1400" b="0" noProof="1">
                <a:solidFill>
                  <a:srgbClr val="000000"/>
                </a:solidFill>
              </a:rPr>
              <a:t>.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1" y="1016000"/>
            <a:ext cx="854964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801" y="3300627"/>
            <a:ext cx="8549640" cy="1698093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Exercise — Task 8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UDP_Observer.cpp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907733"/>
            <a:ext cx="5724644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UDP_Observer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1 TASK 6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>
                <a:latin typeface="Consolas" panose="020B0609020204030204" pitchFamily="49" charset="0"/>
              </a:rPr>
              <a:t>==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63300"/>
                </a:solidFill>
                <a:latin typeface="Consolas" panose="020B0609020204030204" pitchFamily="49" charset="0"/>
              </a:rPr>
              <a:t>udp_observer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UtInputBlock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automatically stops when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end_udp_observer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is found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UtInputBlock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block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std::string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block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EXERCISE 1 TASK 8a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==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</a:rPr>
              <a:t>"port"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ReadValue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mPort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EXERCISE 1 TASK 8b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==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</a:rPr>
              <a:t>"address"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	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ReadValue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mAddress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UnknownCommand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myCommand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Exercise — Task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34442"/>
            <a:ext cx="8495872" cy="4485526"/>
          </a:xfrm>
        </p:spPr>
        <p:txBody>
          <a:bodyPr>
            <a:normAutofit fontScale="70000" lnSpcReduction="20000"/>
          </a:bodyPr>
          <a:lstStyle/>
          <a:p>
            <a:pPr marL="177800" indent="-177800">
              <a:lnSpc>
                <a:spcPct val="115000"/>
              </a:lnSpc>
            </a:pPr>
            <a:r>
              <a:rPr lang="en-US" dirty="0"/>
              <a:t>Task 9a</a:t>
            </a:r>
            <a:r>
              <a:rPr lang="en-US" b="0" dirty="0"/>
              <a:t>:  Complete the </a:t>
            </a:r>
            <a:r>
              <a:rPr lang="en-US" i="1" dirty="0" err="1"/>
              <a:t>UDP_Observer</a:t>
            </a:r>
            <a:r>
              <a:rPr lang="en-US" i="1" dirty="0"/>
              <a:t>::</a:t>
            </a:r>
            <a:r>
              <a:rPr lang="en-US" i="1" dirty="0" err="1"/>
              <a:t>PlatformAdded</a:t>
            </a:r>
            <a:r>
              <a:rPr lang="en-US" i="1" dirty="0"/>
              <a:t> </a:t>
            </a:r>
            <a:r>
              <a:rPr lang="en-US" b="0" dirty="0"/>
              <a:t>implementation</a:t>
            </a:r>
          </a:p>
          <a:p>
            <a:pPr lvl="1">
              <a:lnSpc>
                <a:spcPct val="115000"/>
              </a:lnSpc>
            </a:pPr>
            <a:r>
              <a:rPr lang="en-US" b="0" dirty="0"/>
              <a:t>Inspect </a:t>
            </a:r>
            <a:r>
              <a:rPr lang="en-US" dirty="0"/>
              <a:t>WsfPlatform.hpp</a:t>
            </a:r>
            <a:r>
              <a:rPr lang="en-US" b="0" dirty="0"/>
              <a:t> and the base class </a:t>
            </a:r>
            <a:r>
              <a:rPr lang="en-US" dirty="0"/>
              <a:t>WsfObject.hpp</a:t>
            </a:r>
          </a:p>
          <a:p>
            <a:pPr lvl="2">
              <a:lnSpc>
                <a:spcPct val="115000"/>
              </a:lnSpc>
            </a:pPr>
            <a:r>
              <a:rPr lang="en-US" b="0" dirty="0"/>
              <a:t>Note the methods </a:t>
            </a:r>
            <a:r>
              <a:rPr lang="en-US" dirty="0" err="1"/>
              <a:t>GetName</a:t>
            </a:r>
            <a:r>
              <a:rPr lang="en-US" b="0" dirty="0"/>
              <a:t> and </a:t>
            </a:r>
            <a:r>
              <a:rPr lang="en-US" dirty="0" err="1"/>
              <a:t>GetType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en-US" b="0" dirty="0"/>
              <a:t>Create a string of the form:  </a:t>
            </a:r>
            <a:r>
              <a:rPr lang="en-US" b="0" dirty="0">
                <a:solidFill>
                  <a:srgbClr val="663300"/>
                </a:solidFill>
              </a:rPr>
              <a:t>“</a:t>
            </a:r>
            <a:r>
              <a:rPr lang="en-US" b="0" dirty="0" err="1">
                <a:solidFill>
                  <a:srgbClr val="663300"/>
                </a:solidFill>
              </a:rPr>
              <a:t>PlatformAdded</a:t>
            </a:r>
            <a:r>
              <a:rPr lang="en-US" b="0" dirty="0">
                <a:solidFill>
                  <a:srgbClr val="663300"/>
                </a:solidFill>
              </a:rPr>
              <a:t>, &lt;time&gt;, &lt;name&gt;, &lt;type&gt;” </a:t>
            </a:r>
          </a:p>
          <a:p>
            <a:pPr lvl="2">
              <a:lnSpc>
                <a:spcPct val="115000"/>
              </a:lnSpc>
            </a:pPr>
            <a:r>
              <a:rPr lang="en-US" b="0" dirty="0"/>
              <a:t>where &lt;time&gt; is the simulation time parameter, &lt;name&gt; is the platform’s name (from </a:t>
            </a:r>
            <a:r>
              <a:rPr lang="en-US" dirty="0" err="1"/>
              <a:t>GetName</a:t>
            </a:r>
            <a:r>
              <a:rPr lang="en-US" b="0" dirty="0"/>
              <a:t>), and &lt;type&gt; is the platform’s type (from </a:t>
            </a:r>
            <a:r>
              <a:rPr lang="en-US" dirty="0" err="1"/>
              <a:t>GetType</a:t>
            </a:r>
            <a:r>
              <a:rPr lang="en-US" b="0" dirty="0"/>
              <a:t>)</a:t>
            </a:r>
          </a:p>
          <a:p>
            <a:pPr lvl="2">
              <a:lnSpc>
                <a:spcPct val="115000"/>
              </a:lnSpc>
            </a:pPr>
            <a:r>
              <a:rPr lang="en-US" b="0" dirty="0"/>
              <a:t>Use the </a:t>
            </a:r>
            <a:r>
              <a:rPr lang="en-US" i="1" dirty="0" err="1"/>
              <a:t>aPlatformPtr</a:t>
            </a:r>
            <a:r>
              <a:rPr lang="en-US" b="0" dirty="0"/>
              <a:t> argument to access selected methods and capture data (such as the platform’s name and type) and write it to the string</a:t>
            </a:r>
          </a:p>
          <a:p>
            <a:pPr lvl="1">
              <a:lnSpc>
                <a:spcPct val="115000"/>
              </a:lnSpc>
            </a:pPr>
            <a:r>
              <a:rPr lang="en-US" b="0" dirty="0"/>
              <a:t>Send the string with the selected data to the </a:t>
            </a:r>
            <a:r>
              <a:rPr lang="en-US" i="1" dirty="0" err="1"/>
              <a:t>UDP_Observer</a:t>
            </a:r>
            <a:r>
              <a:rPr lang="en-US" i="1" dirty="0"/>
              <a:t>::</a:t>
            </a:r>
            <a:r>
              <a:rPr lang="en-US" i="1" dirty="0" err="1"/>
              <a:t>SendPacket</a:t>
            </a:r>
            <a:r>
              <a:rPr lang="en-US" i="1" dirty="0"/>
              <a:t> </a:t>
            </a:r>
            <a:r>
              <a:rPr lang="en-US" b="0" dirty="0"/>
              <a:t>function that has been provided as part of the </a:t>
            </a:r>
            <a:r>
              <a:rPr lang="en-US" dirty="0" err="1" smtClean="0"/>
              <a:t>UDP_Observer</a:t>
            </a:r>
            <a:r>
              <a:rPr lang="en-US" b="0" dirty="0" smtClean="0"/>
              <a:t> </a:t>
            </a:r>
            <a:r>
              <a:rPr lang="en-US" b="0" dirty="0"/>
              <a:t>class</a:t>
            </a:r>
          </a:p>
          <a:p>
            <a:pPr marL="177800" indent="-177800">
              <a:lnSpc>
                <a:spcPct val="115000"/>
              </a:lnSpc>
            </a:pPr>
            <a:r>
              <a:rPr lang="en-US" dirty="0"/>
              <a:t>Task 9b</a:t>
            </a:r>
            <a:r>
              <a:rPr lang="en-US" b="0" dirty="0"/>
              <a:t>:  Similarly, complete the </a:t>
            </a:r>
            <a:r>
              <a:rPr lang="en-US" i="1" dirty="0" err="1"/>
              <a:t>UDP_Observer</a:t>
            </a:r>
            <a:r>
              <a:rPr lang="en-US" i="1" dirty="0"/>
              <a:t>::</a:t>
            </a:r>
            <a:r>
              <a:rPr lang="en-US" i="1" dirty="0" err="1"/>
              <a:t>PlatformDeleted</a:t>
            </a:r>
            <a:r>
              <a:rPr lang="en-US" b="0" dirty="0"/>
              <a:t> method</a:t>
            </a:r>
            <a:r>
              <a:rPr lang="en-US" i="1" dirty="0"/>
              <a:t> </a:t>
            </a:r>
          </a:p>
          <a:p>
            <a:pPr marL="177800" indent="-177800">
              <a:lnSpc>
                <a:spcPct val="115000"/>
              </a:lnSpc>
            </a:pPr>
            <a:r>
              <a:rPr lang="en-US" dirty="0"/>
              <a:t>Task 9c</a:t>
            </a:r>
            <a:r>
              <a:rPr lang="en-US" b="0" dirty="0"/>
              <a:t>:  Similarly, complete the </a:t>
            </a:r>
            <a:r>
              <a:rPr lang="en-US" i="1" dirty="0" err="1"/>
              <a:t>SensorTrackUpdated</a:t>
            </a:r>
            <a:r>
              <a:rPr lang="en-US" b="0" dirty="0"/>
              <a:t> methods</a:t>
            </a:r>
          </a:p>
          <a:p>
            <a:pPr marL="687891" lvl="1" indent="-177800">
              <a:lnSpc>
                <a:spcPct val="115000"/>
              </a:lnSpc>
            </a:pPr>
            <a:r>
              <a:rPr lang="en-US" b="0" dirty="0"/>
              <a:t>But also print information about the </a:t>
            </a:r>
            <a:r>
              <a:rPr lang="en-US" b="0" dirty="0" err="1"/>
              <a:t>aTrackPtr’s</a:t>
            </a:r>
            <a:r>
              <a:rPr lang="en-US" b="0" dirty="0"/>
              <a:t> </a:t>
            </a:r>
            <a:r>
              <a:rPr lang="en-US" b="0" dirty="0" err="1"/>
              <a:t>TargetIndex</a:t>
            </a:r>
            <a:r>
              <a:rPr lang="en-US" b="0" dirty="0"/>
              <a:t> (</a:t>
            </a:r>
            <a:r>
              <a:rPr lang="en-US" b="0" dirty="0" err="1"/>
              <a:t>GetTargetIndex</a:t>
            </a:r>
            <a:r>
              <a:rPr lang="en-US" b="0" dirty="0"/>
              <a:t>),</a:t>
            </a:r>
          </a:p>
          <a:p>
            <a:pPr marL="687891" lvl="1" indent="-177800">
              <a:lnSpc>
                <a:spcPct val="115000"/>
              </a:lnSpc>
            </a:pPr>
            <a:r>
              <a:rPr lang="en-US" b="0" dirty="0"/>
              <a:t>and also print the platforms latitude, longitude, and altitude</a:t>
            </a:r>
          </a:p>
          <a:p>
            <a:pPr marL="1221263" lvl="2" indent="-177800">
              <a:lnSpc>
                <a:spcPct val="115000"/>
              </a:lnSpc>
            </a:pPr>
            <a:r>
              <a:rPr lang="en-US" b="0" dirty="0"/>
              <a:t>These are given values by invoking </a:t>
            </a:r>
            <a:r>
              <a:rPr lang="en-US" dirty="0" err="1"/>
              <a:t>aTrackPtr</a:t>
            </a:r>
            <a:r>
              <a:rPr lang="en-US" b="0" dirty="0"/>
              <a:t>-&gt;</a:t>
            </a:r>
            <a:r>
              <a:rPr lang="en-US" dirty="0" err="1"/>
              <a:t>GetLocationLLA</a:t>
            </a:r>
            <a:r>
              <a:rPr lang="en-US" b="0" dirty="0"/>
              <a:t>(</a:t>
            </a:r>
            <a:r>
              <a:rPr lang="en-US" dirty="0" err="1"/>
              <a:t>lat</a:t>
            </a:r>
            <a:r>
              <a:rPr lang="en-US" b="0" dirty="0"/>
              <a:t>, </a:t>
            </a:r>
            <a:r>
              <a:rPr lang="en-US" dirty="0" err="1"/>
              <a:t>lon</a:t>
            </a:r>
            <a:r>
              <a:rPr lang="en-US" b="0" dirty="0"/>
              <a:t>, </a:t>
            </a:r>
            <a:r>
              <a:rPr lang="en-US" dirty="0"/>
              <a:t>alt</a:t>
            </a:r>
            <a:r>
              <a:rPr lang="en-US" b="0" dirty="0"/>
              <a:t>)</a:t>
            </a:r>
          </a:p>
          <a:p>
            <a:pPr marL="177800" indent="-177800">
              <a:lnSpc>
                <a:spcPct val="115000"/>
              </a:lnSpc>
            </a:pPr>
            <a:r>
              <a:rPr lang="en-US" b="0" dirty="0"/>
              <a:t>Note:  If you use a </a:t>
            </a:r>
            <a:r>
              <a:rPr lang="en-US" dirty="0"/>
              <a:t>std::</a:t>
            </a:r>
            <a:r>
              <a:rPr lang="en-US" dirty="0" err="1"/>
              <a:t>stringstream</a:t>
            </a:r>
            <a:r>
              <a:rPr lang="en-US" dirty="0"/>
              <a:t> </a:t>
            </a:r>
            <a:r>
              <a:rPr lang="en-US" b="0" dirty="0"/>
              <a:t>to hold the data, then </a:t>
            </a:r>
            <a:r>
              <a:rPr lang="en-US" dirty="0" err="1"/>
              <a:t>SendPacket</a:t>
            </a:r>
            <a:r>
              <a:rPr lang="en-US" b="0" dirty="0"/>
              <a:t> would be called with a syntax such as: </a:t>
            </a:r>
            <a:r>
              <a:rPr lang="en-US" dirty="0" err="1"/>
              <a:t>SendPacket</a:t>
            </a:r>
            <a:r>
              <a:rPr lang="en-US" dirty="0"/>
              <a:t>(ss.str());</a:t>
            </a:r>
          </a:p>
          <a:p>
            <a:endParaRPr lang="en-US" b="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68350" y="5661025"/>
            <a:ext cx="7658100" cy="73977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400" b="0" dirty="0">
                <a:solidFill>
                  <a:srgbClr val="000000"/>
                </a:solidFill>
              </a:rPr>
              <a:t>This task can be solved in many ways.  A common method for a similar task can be found in the file named WsfScriptPlatformClass.cpp where method </a:t>
            </a:r>
            <a:r>
              <a:rPr lang="en-US" sz="1400" b="0" dirty="0" err="1">
                <a:solidFill>
                  <a:srgbClr val="000000"/>
                </a:solidFill>
              </a:rPr>
              <a:t>WsfScriptPlatformClass</a:t>
            </a:r>
            <a:r>
              <a:rPr lang="en-US" sz="1400" b="0" dirty="0">
                <a:solidFill>
                  <a:srgbClr val="000000"/>
                </a:solidFill>
              </a:rPr>
              <a:t>::</a:t>
            </a:r>
            <a:r>
              <a:rPr lang="en-US" sz="1400" b="0" dirty="0" err="1">
                <a:solidFill>
                  <a:srgbClr val="000000"/>
                </a:solidFill>
              </a:rPr>
              <a:t>ToString</a:t>
            </a:r>
            <a:r>
              <a:rPr lang="en-US" sz="1400" b="0" dirty="0">
                <a:solidFill>
                  <a:srgbClr val="000000"/>
                </a:solidFill>
              </a:rPr>
              <a:t> uses a local variable named "</a:t>
            </a:r>
            <a:r>
              <a:rPr lang="en-US" sz="1400" b="0" dirty="0" err="1">
                <a:solidFill>
                  <a:srgbClr val="000000"/>
                </a:solidFill>
              </a:rPr>
              <a:t>ss</a:t>
            </a:r>
            <a:r>
              <a:rPr lang="en-US" sz="1400" b="0" dirty="0">
                <a:solidFill>
                  <a:srgbClr val="000000"/>
                </a:solidFill>
              </a:rPr>
              <a:t>" of type std::</a:t>
            </a:r>
            <a:r>
              <a:rPr lang="en-US" sz="1400" b="0" dirty="0" err="1">
                <a:solidFill>
                  <a:srgbClr val="000000"/>
                </a:solidFill>
              </a:rPr>
              <a:t>stringstream</a:t>
            </a:r>
            <a:r>
              <a:rPr lang="en-US" sz="1400" b="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99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Observers Within the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751" y="1145504"/>
            <a:ext cx="8229600" cy="11429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AFSIM</a:t>
            </a:r>
            <a:r>
              <a:rPr lang="en-US" b="0" dirty="0"/>
              <a:t> includes observers within the basic framework</a:t>
            </a:r>
          </a:p>
          <a:p>
            <a:r>
              <a:rPr lang="en-US" b="0" dirty="0"/>
              <a:t>Using callback utilities, developers can subscribe to published events to capture desired interactions for analyses or displays</a:t>
            </a:r>
          </a:p>
          <a:p>
            <a:pPr lvl="5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67858" y="6088509"/>
            <a:ext cx="885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Observer</a:t>
            </a:r>
            <a:r>
              <a:rPr lang="en-US" dirty="0">
                <a:solidFill>
                  <a:schemeClr val="accent2"/>
                </a:solidFill>
              </a:rPr>
              <a:t> Supplies a generic publish-subscribe </a:t>
            </a:r>
            <a:r>
              <a:rPr lang="en-US" dirty="0" smtClean="0">
                <a:solidFill>
                  <a:schemeClr val="accent2"/>
                </a:solidFill>
              </a:rPr>
              <a:t>interface </a:t>
            </a:r>
            <a:r>
              <a:rPr lang="en-US" dirty="0">
                <a:solidFill>
                  <a:schemeClr val="accent2"/>
                </a:solidFill>
              </a:rPr>
              <a:t>for extracting data from simulations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030" y="2286000"/>
            <a:ext cx="8264767" cy="3787930"/>
          </a:xfrm>
          <a:prstGeom prst="rect">
            <a:avLst/>
          </a:prstGeom>
          <a:solidFill>
            <a:srgbClr val="7F7F7F"/>
          </a:solidFill>
          <a:ln>
            <a:noFill/>
          </a:ln>
          <a:scene3d>
            <a:camera prst="orthographicFront"/>
            <a:lightRig rig="threePt" dir="t"/>
          </a:scene3d>
          <a:sp3d>
            <a:bevelT w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algn="ctr"/>
            <a:r>
              <a:rPr lang="en-US" sz="1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a typeface="Microsoft Sans Serif" panose="020B0604020202020204" pitchFamily="34" charset="0"/>
                <a:cs typeface="Microsoft Sans Serif" panose="020B0604020202020204" pitchFamily="34" charset="0"/>
              </a:rPr>
              <a:t>AFSIM Framework</a:t>
            </a:r>
            <a:endParaRPr lang="en-US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456" y="2580801"/>
            <a:ext cx="4926899" cy="1629624"/>
          </a:xfrm>
          <a:prstGeom prst="rect">
            <a:avLst/>
          </a:prstGeom>
          <a:solidFill>
            <a:srgbClr val="C8A700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Infrastructure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215" y="4310830"/>
            <a:ext cx="7818120" cy="1631244"/>
          </a:xfrm>
          <a:prstGeom prst="rect">
            <a:avLst/>
          </a:prstGeom>
          <a:solidFill>
            <a:srgbClr val="14425D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96"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Components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22102" y="4635314"/>
            <a:ext cx="6534459" cy="1169169"/>
          </a:xfrm>
          <a:prstGeom prst="rect">
            <a:avLst/>
          </a:prstGeom>
          <a:solidFill>
            <a:srgbClr val="3B6431"/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tIns="82296" anchor="t" anchorCtr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Platform Components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984298" y="2858526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Scenario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3" name="AutoShape 21"/>
          <p:cNvSpPr>
            <a:spLocks noChangeArrowheads="1"/>
          </p:cNvSpPr>
          <p:nvPr/>
        </p:nvSpPr>
        <p:spPr bwMode="auto">
          <a:xfrm>
            <a:off x="2139998" y="2858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Time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04482" y="2581635"/>
            <a:ext cx="2583851" cy="16296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3301615" y="2858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Event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7335110" y="2860865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Distributed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17" name="AutoShape 25"/>
          <p:cNvSpPr>
            <a:spLocks noChangeArrowheads="1"/>
          </p:cNvSpPr>
          <p:nvPr/>
        </p:nvSpPr>
        <p:spPr bwMode="auto">
          <a:xfrm>
            <a:off x="6179410" y="2860865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Script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4458144" y="2858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Geospatial Data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982794" y="3511623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2138494" y="3508853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Event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 smtClean="0">
                <a:solidFill>
                  <a:prstClr val="black"/>
                </a:solidFill>
              </a:rPr>
              <a:t>Management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7333606" y="3507899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Extensions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6177906" y="3508853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Observers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910855" y="4946077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Movers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4" name="AutoShape 21"/>
          <p:cNvSpPr>
            <a:spLocks noChangeArrowheads="1"/>
          </p:cNvSpPr>
          <p:nvPr/>
        </p:nvSpPr>
        <p:spPr bwMode="auto">
          <a:xfrm>
            <a:off x="1960778" y="4944301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Sensors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5" name="AutoShape 22"/>
          <p:cNvSpPr>
            <a:spLocks noChangeArrowheads="1"/>
          </p:cNvSpPr>
          <p:nvPr/>
        </p:nvSpPr>
        <p:spPr bwMode="auto">
          <a:xfrm>
            <a:off x="3011654" y="4945773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Weapons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4060270" y="4943406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Communications</a:t>
            </a:r>
            <a:endParaRPr lang="en-US" sz="1100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56742" y="5152735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742" y="5152735"/>
                <a:ext cx="2628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5109240" y="4942366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Processors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>
            <a:off x="6303399" y="4943631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Other Platform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Components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1" name="AutoShape 20"/>
          <p:cNvSpPr>
            <a:spLocks noChangeArrowheads="1"/>
          </p:cNvSpPr>
          <p:nvPr/>
        </p:nvSpPr>
        <p:spPr bwMode="auto">
          <a:xfrm>
            <a:off x="982794" y="2861296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Scenario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2" name="AutoShape 21"/>
          <p:cNvSpPr>
            <a:spLocks noChangeArrowheads="1"/>
          </p:cNvSpPr>
          <p:nvPr/>
        </p:nvSpPr>
        <p:spPr bwMode="auto">
          <a:xfrm>
            <a:off x="2138494" y="2858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Time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3" name="AutoShape 23"/>
          <p:cNvSpPr>
            <a:spLocks noChangeArrowheads="1"/>
          </p:cNvSpPr>
          <p:nvPr/>
        </p:nvSpPr>
        <p:spPr bwMode="auto">
          <a:xfrm>
            <a:off x="3297252" y="2858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Geospatial Data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34" name="AutoShape 24"/>
          <p:cNvSpPr>
            <a:spLocks noChangeArrowheads="1"/>
          </p:cNvSpPr>
          <p:nvPr/>
        </p:nvSpPr>
        <p:spPr bwMode="auto">
          <a:xfrm>
            <a:off x="7333606" y="2859480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Distributed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35" name="AutoShape 25"/>
          <p:cNvSpPr>
            <a:spLocks noChangeArrowheads="1"/>
          </p:cNvSpPr>
          <p:nvPr/>
        </p:nvSpPr>
        <p:spPr bwMode="auto">
          <a:xfrm>
            <a:off x="6176953" y="2859480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Scripting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Language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6" name="AutoShape 25"/>
          <p:cNvSpPr>
            <a:spLocks noChangeArrowheads="1"/>
          </p:cNvSpPr>
          <p:nvPr/>
        </p:nvSpPr>
        <p:spPr bwMode="auto">
          <a:xfrm>
            <a:off x="4453781" y="2858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Utilities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7" name="AutoShape 24"/>
          <p:cNvSpPr>
            <a:spLocks noChangeArrowheads="1"/>
          </p:cNvSpPr>
          <p:nvPr/>
        </p:nvSpPr>
        <p:spPr bwMode="auto">
          <a:xfrm>
            <a:off x="7333055" y="3509284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Extensions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38" name="AutoShape 25"/>
          <p:cNvSpPr>
            <a:spLocks noChangeArrowheads="1"/>
          </p:cNvSpPr>
          <p:nvPr/>
        </p:nvSpPr>
        <p:spPr bwMode="auto">
          <a:xfrm>
            <a:off x="6176402" y="3510238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Observers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2123780" y="5273462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Sensor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0" name="AutoShape 25"/>
          <p:cNvSpPr>
            <a:spLocks noChangeArrowheads="1"/>
          </p:cNvSpPr>
          <p:nvPr/>
        </p:nvSpPr>
        <p:spPr bwMode="auto">
          <a:xfrm>
            <a:off x="3176726" y="5277658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Weapon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1" name="AutoShape 25"/>
          <p:cNvSpPr>
            <a:spLocks noChangeArrowheads="1"/>
          </p:cNvSpPr>
          <p:nvPr/>
        </p:nvSpPr>
        <p:spPr bwMode="auto">
          <a:xfrm>
            <a:off x="5271555" y="5278045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Processor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2" name="AutoShape 25"/>
          <p:cNvSpPr>
            <a:spLocks noChangeArrowheads="1"/>
          </p:cNvSpPr>
          <p:nvPr/>
        </p:nvSpPr>
        <p:spPr bwMode="auto">
          <a:xfrm>
            <a:off x="4219621" y="5278043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prstClr val="black"/>
                </a:solidFill>
              </a:rPr>
              <a:t>Comm</a:t>
            </a:r>
            <a:endParaRPr lang="en-US" sz="900" b="1" dirty="0" smtClean="0">
              <a:solidFill>
                <a:prstClr val="black"/>
              </a:solidFill>
            </a:endParaRP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43" name="AutoShape 21"/>
          <p:cNvSpPr>
            <a:spLocks noChangeArrowheads="1"/>
          </p:cNvSpPr>
          <p:nvPr/>
        </p:nvSpPr>
        <p:spPr bwMode="auto">
          <a:xfrm>
            <a:off x="3296762" y="3508849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Plug-in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Management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44" name="AutoShape 23"/>
          <p:cNvSpPr>
            <a:spLocks noChangeArrowheads="1"/>
          </p:cNvSpPr>
          <p:nvPr/>
        </p:nvSpPr>
        <p:spPr bwMode="auto">
          <a:xfrm>
            <a:off x="7432164" y="4942108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Non-Platform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Components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6045200" y="3412522"/>
            <a:ext cx="1193800" cy="724154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6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 animBg="1"/>
      <p:bldP spid="45" grpId="1" animBg="1"/>
      <p:bldP spid="45" grpId="2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899" y="3698917"/>
            <a:ext cx="4717783" cy="836232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610" y="1856633"/>
            <a:ext cx="4716072" cy="836232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Observer Exercise — Task 9 Solution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UDP_Observer.cpp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7" y="1132733"/>
            <a:ext cx="469356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UDP_Observer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PlatformAdded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9a</a:t>
            </a:r>
          </a:p>
          <a:p>
            <a:r>
              <a:rPr lang="en-US" sz="11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stringstream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63300"/>
                </a:solidFill>
                <a:latin typeface="Consolas" panose="020B0609020204030204" pitchFamily="49" charset="0"/>
              </a:rPr>
              <a:t>PlatformAdded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</a:rPr>
              <a:t>,"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</a:rPr>
              <a:t>','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</a:rPr>
              <a:t>','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SendPacket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solidFill>
                  <a:srgbClr val="0000CC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0000CC"/>
                </a:solidFill>
                <a:latin typeface="Consolas" panose="020B0609020204030204" pitchFamily="49" charset="0"/>
                <a:cs typeface="Arial" pitchFamily="34" charset="0"/>
              </a:rPr>
              <a:t>UDP_Observer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PlatformDeleted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100" b="1" dirty="0">
                <a:solidFill>
                  <a:srgbClr val="0000CC"/>
                </a:solidFill>
                <a:latin typeface="Consolas" panose="020B0609020204030204" pitchFamily="49" charset="0"/>
                <a:cs typeface="Arial" pitchFamily="34" charset="0"/>
              </a:rPr>
              <a:t>double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aSimTime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                            </a:t>
            </a:r>
            <a:r>
              <a:rPr lang="en-US" sz="1100" b="1" dirty="0" err="1">
                <a:solidFill>
                  <a:srgbClr val="0000CC"/>
                </a:solidFill>
                <a:latin typeface="Consolas" panose="020B0609020204030204" pitchFamily="49" charset="0"/>
                <a:cs typeface="Arial" pitchFamily="34" charset="0"/>
              </a:rPr>
              <a:t>WsfPlatform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aPlatformPtr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9b</a:t>
            </a:r>
            <a:endParaRPr lang="en-US" sz="1100" b="1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100" b="1" dirty="0" err="1">
                <a:solidFill>
                  <a:srgbClr val="0000CC"/>
                </a:solidFill>
                <a:latin typeface="Consolas" panose="020B0609020204030204" pitchFamily="49" charset="0"/>
                <a:cs typeface="Arial" pitchFamily="34" charset="0"/>
              </a:rPr>
              <a:t>stringstream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ss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ss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&lt;&lt;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"</a:t>
            </a:r>
            <a:r>
              <a:rPr lang="en-US" sz="1100" b="1" dirty="0" err="1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PlatformDeleted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,"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&lt;&lt;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aSimTime</a:t>
            </a:r>
            <a:endParaRPr lang="en-US" sz="1100" b="1" dirty="0">
              <a:solidFill>
                <a:srgbClr val="000099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 &lt;&lt;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','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&lt;&lt;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aPlatformPtr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GetName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()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 &lt;&lt;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','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&lt;&lt;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aPlatformPtr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GetType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();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SendPacket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ss</a:t>
            </a:r>
            <a:r>
              <a:rPr lang="en-US" sz="1100" b="1" dirty="0" err="1"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str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());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endParaRPr lang="en-US" sz="1100" b="1" dirty="0"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65438" y="2018378"/>
            <a:ext cx="4278563" cy="1844205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34003" y="1131023"/>
            <a:ext cx="430999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00CC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0000CC"/>
                </a:solidFill>
                <a:latin typeface="Consolas" panose="020B0609020204030204" pitchFamily="49" charset="0"/>
                <a:cs typeface="Arial" pitchFamily="34" charset="0"/>
              </a:rPr>
              <a:t>UDP_Observer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SensorTrackUpdated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100" b="1" dirty="0">
                <a:solidFill>
                  <a:srgbClr val="0000CC"/>
                </a:solidFill>
                <a:latin typeface="Consolas" panose="020B0609020204030204" pitchFamily="49" charset="0"/>
                <a:cs typeface="Arial" pitchFamily="34" charset="0"/>
              </a:rPr>
              <a:t>double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aSimTime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                       </a:t>
            </a:r>
            <a:r>
              <a:rPr lang="en-US" sz="1100" b="1" dirty="0" err="1">
                <a:solidFill>
                  <a:srgbClr val="0000CC"/>
                </a:solidFill>
                <a:latin typeface="Consolas" panose="020B0609020204030204" pitchFamily="49" charset="0"/>
                <a:cs typeface="Arial" pitchFamily="34" charset="0"/>
              </a:rPr>
              <a:t>WsfSensor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aSensorPtr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                       </a:t>
            </a:r>
            <a:r>
              <a:rPr lang="en-US" sz="1100" b="1" dirty="0" err="1">
                <a:solidFill>
                  <a:srgbClr val="0000CC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0000CC"/>
                </a:solidFill>
                <a:latin typeface="Consolas" panose="020B0609020204030204" pitchFamily="49" charset="0"/>
                <a:cs typeface="Arial" pitchFamily="34" charset="0"/>
              </a:rPr>
              <a:t>WsfTrack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aTrackPtr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9c</a:t>
            </a:r>
            <a:endParaRPr lang="en-US" sz="1100" b="1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100" b="1" dirty="0" err="1">
                <a:solidFill>
                  <a:srgbClr val="0000CC"/>
                </a:solidFill>
                <a:latin typeface="Consolas" panose="020B0609020204030204" pitchFamily="49" charset="0"/>
                <a:cs typeface="Arial" pitchFamily="34" charset="0"/>
              </a:rPr>
              <a:t>stringstream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ss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100" b="1" dirty="0">
                <a:solidFill>
                  <a:srgbClr val="0000CC"/>
                </a:solidFill>
                <a:latin typeface="Consolas" panose="020B0609020204030204" pitchFamily="49" charset="0"/>
                <a:cs typeface="Arial" pitchFamily="34" charset="0"/>
              </a:rPr>
              <a:t>double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lat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lon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1100" b="1" dirty="0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alt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aTrackPtr</a:t>
            </a:r>
            <a:r>
              <a:rPr lang="en-US" sz="1100" b="1" dirty="0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-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GetLocationLLA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lat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lon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, </a:t>
            </a:r>
            <a:r>
              <a:rPr lang="en-US" sz="1100" b="1" dirty="0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alt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ss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&lt;&lt;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"</a:t>
            </a:r>
            <a:r>
              <a:rPr lang="en-US" sz="1100" b="1" dirty="0" err="1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SensorTrackUpdated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,"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&lt;&lt;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aSimTime</a:t>
            </a:r>
            <a:endParaRPr lang="en-US" sz="1100" b="1" dirty="0">
              <a:solidFill>
                <a:srgbClr val="000099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 &lt;&lt;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','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&lt;&lt;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aSensorPtr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GetName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()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 &lt;&lt;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','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&lt;&lt;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aSensorPtr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GetPlatform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()-&gt;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GetIndex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()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 &lt;&lt;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','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&lt;&lt;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aTrackPtr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GetTargetIndex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()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 &lt;&lt;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','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&lt;&lt;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lat</a:t>
            </a:r>
            <a:endParaRPr lang="en-US" sz="1100" b="1" dirty="0">
              <a:solidFill>
                <a:srgbClr val="000099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 &lt;&lt;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','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&lt;&lt; 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lon</a:t>
            </a:r>
            <a:endParaRPr lang="en-US" sz="1100" b="1" dirty="0">
              <a:solidFill>
                <a:srgbClr val="000099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 &lt;&lt;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  <a:cs typeface="Arial" pitchFamily="34" charset="0"/>
              </a:rPr>
              <a:t>','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&lt;&lt; </a:t>
            </a:r>
            <a:r>
              <a:rPr lang="en-US" sz="1100" b="1" dirty="0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alt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SendPacket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100" b="1" dirty="0" err="1">
                <a:solidFill>
                  <a:srgbClr val="000099"/>
                </a:solidFill>
                <a:latin typeface="Consolas" panose="020B0609020204030204" pitchFamily="49" charset="0"/>
                <a:cs typeface="Arial" pitchFamily="34" charset="0"/>
              </a:rPr>
              <a:t>ss</a:t>
            </a:r>
            <a:r>
              <a:rPr lang="en-US" sz="1100" b="1" dirty="0" err="1">
                <a:latin typeface="Consolas" panose="020B0609020204030204" pitchFamily="49" charset="0"/>
                <a:cs typeface="Arial" pitchFamily="34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str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());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813442" y="1131023"/>
            <a:ext cx="10274" cy="52697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1108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Exercise — Review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UDP_Observer.cpp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 and understand: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8138" y="2060079"/>
            <a:ext cx="8543925" cy="4340721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============================================================================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////! Destroy the socket, and disconnect from all callbacks.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UDP_Observer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Disconnect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mConnectionPtr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mConnectionPtr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It is good practice to disconnect from callbacks you don't need to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reduce overhead.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mCallbacks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Clear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============================================================================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Send a UDP packet given a packet type ID and a buffer of data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UDP_Observer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SendPacket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std::string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bytesWritten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mConnectionPtr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SendBuffer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c_str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+ 1);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bytesWritten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b="1" dirty="0">
                <a:solidFill>
                  <a:srgbClr val="663300"/>
                </a:solidFill>
                <a:latin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sv-S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sv-S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sv-SE" sz="1100" b="1" dirty="0">
                <a:latin typeface="Consolas" panose="020B0609020204030204" pitchFamily="49" charset="0"/>
              </a:rPr>
              <a:t>::</a:t>
            </a:r>
            <a:r>
              <a:rPr lang="sv-S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log</a:t>
            </a:r>
            <a:r>
              <a:rPr lang="sv-SE" sz="1100" b="1" dirty="0">
                <a:latin typeface="Consolas" panose="020B0609020204030204" pitchFamily="49" charset="0"/>
              </a:rPr>
              <a:t>::</a:t>
            </a:r>
            <a:r>
              <a:rPr lang="sv-SE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error</a:t>
            </a:r>
            <a:r>
              <a:rPr lang="sv-SE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r>
              <a:rPr lang="sv-S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100" b="1" dirty="0">
                <a:latin typeface="Consolas" panose="020B0609020204030204" pitchFamily="49" charset="0"/>
              </a:rPr>
              <a:t>&lt;&lt;</a:t>
            </a:r>
            <a:r>
              <a:rPr lang="sv-S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100" b="1" dirty="0">
                <a:solidFill>
                  <a:srgbClr val="663300"/>
                </a:solidFill>
                <a:latin typeface="Consolas" panose="020B0609020204030204" pitchFamily="49" charset="0"/>
              </a:rPr>
              <a:t>"Socket error: "</a:t>
            </a:r>
            <a:r>
              <a:rPr lang="sv-S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100" b="1" dirty="0">
                <a:latin typeface="Consolas" panose="020B0609020204030204" pitchFamily="49" charset="0"/>
              </a:rPr>
              <a:t>&lt;&lt;</a:t>
            </a:r>
            <a:r>
              <a:rPr lang="sv-S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GenSocketManager</a:t>
            </a:r>
            <a:r>
              <a:rPr lang="sv-S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sv-SE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GetLastError</a:t>
            </a:r>
            <a:r>
              <a:rPr lang="sv-SE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Disconnect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3632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075380" y="3200400"/>
            <a:ext cx="7048072" cy="3056562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/>
              <a:t>AFSIM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Scenario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154248" y="3871644"/>
            <a:ext cx="2400303" cy="2222500"/>
            <a:chOff x="424" y="1960"/>
            <a:chExt cx="1512" cy="1832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4" y="1960"/>
              <a:ext cx="1512" cy="1832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38" y="1974"/>
              <a:ext cx="1164" cy="1129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UDP_Observer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(Subscriber)</a:t>
              </a:r>
            </a:p>
            <a:p>
              <a:endParaRPr lang="en-US" sz="1100" dirty="0">
                <a:solidFill>
                  <a:schemeClr val="bg1"/>
                </a:solidFill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// Performs user specific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// actions whenever notified 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// that subscribed events 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// occurred.</a:t>
              </a:r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6613129" y="3871644"/>
            <a:ext cx="2466976" cy="2146300"/>
            <a:chOff x="3904" y="1960"/>
            <a:chExt cx="1554" cy="1832"/>
          </a:xfrm>
          <a:solidFill>
            <a:schemeClr val="accent2">
              <a:lumMod val="50000"/>
            </a:schemeClr>
          </a:solidFill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904" y="1960"/>
              <a:ext cx="1554" cy="1832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918" y="1986"/>
              <a:ext cx="1536" cy="1458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 err="1">
                  <a:solidFill>
                    <a:schemeClr val="bg1"/>
                  </a:solidFill>
                </a:rPr>
                <a:t>WsfObserver</a:t>
              </a:r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(Publisher)</a:t>
              </a:r>
            </a:p>
            <a:p>
              <a:endParaRPr lang="en-US" sz="1100" dirty="0">
                <a:solidFill>
                  <a:schemeClr val="bg1"/>
                </a:solidFill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// Has set of built-in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// published events, including:</a:t>
              </a:r>
            </a:p>
            <a:p>
              <a:r>
                <a:rPr lang="en-US" sz="1100" dirty="0">
                  <a:solidFill>
                    <a:schemeClr val="bg1"/>
                  </a:solidFill>
                </a:rPr>
                <a:t>//    </a:t>
              </a:r>
              <a:r>
                <a:rPr lang="en-US" sz="1100" dirty="0" err="1">
                  <a:solidFill>
                    <a:schemeClr val="bg1"/>
                  </a:solidFill>
                </a:rPr>
                <a:t>WsfObserver</a:t>
              </a:r>
              <a:r>
                <a:rPr lang="en-US" sz="1100" dirty="0">
                  <a:solidFill>
                    <a:schemeClr val="bg1"/>
                  </a:solidFill>
                </a:rPr>
                <a:t>::</a:t>
              </a:r>
              <a:r>
                <a:rPr lang="en-US" sz="1100" dirty="0" err="1">
                  <a:solidFill>
                    <a:schemeClr val="bg1"/>
                  </a:solidFill>
                </a:rPr>
                <a:t>PlatformAdded</a:t>
              </a:r>
              <a:endParaRPr lang="en-US" sz="1100" dirty="0">
                <a:solidFill>
                  <a:schemeClr val="bg1"/>
                </a:solidFill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//    </a:t>
              </a:r>
              <a:r>
                <a:rPr lang="en-US" sz="1100" dirty="0" err="1">
                  <a:solidFill>
                    <a:schemeClr val="bg1"/>
                  </a:solidFill>
                </a:rPr>
                <a:t>WsfObserver</a:t>
              </a:r>
              <a:r>
                <a:rPr lang="en-US" sz="1100" dirty="0">
                  <a:solidFill>
                    <a:schemeClr val="bg1"/>
                  </a:solidFill>
                </a:rPr>
                <a:t>::</a:t>
              </a:r>
              <a:r>
                <a:rPr lang="en-US" sz="1100" dirty="0" err="1">
                  <a:solidFill>
                    <a:schemeClr val="bg1"/>
                  </a:solidFill>
                </a:rPr>
                <a:t>PlatformDeleted</a:t>
              </a:r>
              <a:endParaRPr lang="en-US" sz="1100" dirty="0">
                <a:solidFill>
                  <a:schemeClr val="bg1"/>
                </a:solidFill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//    </a:t>
              </a:r>
              <a:r>
                <a:rPr lang="en-US" sz="1100" dirty="0" err="1">
                  <a:solidFill>
                    <a:schemeClr val="bg1"/>
                  </a:solidFill>
                </a:rPr>
                <a:t>WsfObserver</a:t>
              </a:r>
              <a:r>
                <a:rPr lang="en-US" sz="1100" dirty="0">
                  <a:solidFill>
                    <a:schemeClr val="bg1"/>
                  </a:solidFill>
                </a:rPr>
                <a:t>::</a:t>
              </a:r>
              <a:r>
                <a:rPr lang="en-US" sz="1100" dirty="0" err="1">
                  <a:solidFill>
                    <a:schemeClr val="bg1"/>
                  </a:solidFill>
                </a:rPr>
                <a:t>SensorTrackInitiated</a:t>
              </a:r>
              <a:endParaRPr lang="en-US" sz="1100" dirty="0">
                <a:solidFill>
                  <a:schemeClr val="bg1"/>
                </a:solidFill>
              </a:endParaRPr>
            </a:p>
            <a:p>
              <a:r>
                <a:rPr lang="en-US" sz="1100" dirty="0">
                  <a:solidFill>
                    <a:schemeClr val="bg1"/>
                  </a:solidFill>
                </a:rPr>
                <a:t>//    </a:t>
              </a:r>
              <a:r>
                <a:rPr lang="en-US" sz="1100" dirty="0" err="1">
                  <a:solidFill>
                    <a:schemeClr val="bg1"/>
                  </a:solidFill>
                </a:rPr>
                <a:t>WsfObserver</a:t>
              </a:r>
              <a:r>
                <a:rPr lang="en-US" sz="1100" dirty="0">
                  <a:solidFill>
                    <a:schemeClr val="bg1"/>
                  </a:solidFill>
                </a:rPr>
                <a:t>::</a:t>
              </a:r>
              <a:r>
                <a:rPr lang="en-US" sz="1100" dirty="0" err="1">
                  <a:solidFill>
                    <a:schemeClr val="bg1"/>
                  </a:solidFill>
                </a:rPr>
                <a:t>SensorTrackUpdated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4548825" y="3521839"/>
            <a:ext cx="2144719" cy="901700"/>
            <a:chOff x="2581" y="1717"/>
            <a:chExt cx="1351" cy="568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637" y="2281"/>
              <a:ext cx="1256" cy="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581" y="1717"/>
              <a:ext cx="1351" cy="54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50" dirty="0">
                  <a:solidFill>
                    <a:srgbClr val="000099"/>
                  </a:solidFill>
                </a:rPr>
                <a:t>Subscribe to publisher for events: </a:t>
              </a:r>
            </a:p>
            <a:p>
              <a:r>
                <a:rPr lang="en-US" sz="1000" dirty="0">
                  <a:solidFill>
                    <a:srgbClr val="000099"/>
                  </a:solidFill>
                </a:rPr>
                <a:t>- </a:t>
              </a:r>
              <a:r>
                <a:rPr lang="en-US" sz="1000" dirty="0" err="1">
                  <a:solidFill>
                    <a:srgbClr val="000099"/>
                  </a:solidFill>
                </a:rPr>
                <a:t>WsfObserver</a:t>
              </a:r>
              <a:r>
                <a:rPr lang="en-US" sz="1000" dirty="0">
                  <a:solidFill>
                    <a:srgbClr val="000099"/>
                  </a:solidFill>
                </a:rPr>
                <a:t>::</a:t>
              </a:r>
              <a:r>
                <a:rPr lang="en-US" sz="1000" dirty="0" err="1">
                  <a:solidFill>
                    <a:srgbClr val="000099"/>
                  </a:solidFill>
                </a:rPr>
                <a:t>PlatformAdded</a:t>
              </a:r>
              <a:r>
                <a:rPr lang="en-US" sz="1000" dirty="0">
                  <a:solidFill>
                    <a:srgbClr val="000099"/>
                  </a:solidFill>
                </a:rPr>
                <a:t>, </a:t>
              </a:r>
            </a:p>
            <a:p>
              <a:r>
                <a:rPr lang="en-US" sz="1000" dirty="0">
                  <a:solidFill>
                    <a:srgbClr val="000099"/>
                  </a:solidFill>
                </a:rPr>
                <a:t>- </a:t>
              </a:r>
              <a:r>
                <a:rPr lang="en-US" sz="1000" dirty="0" err="1">
                  <a:solidFill>
                    <a:srgbClr val="000099"/>
                  </a:solidFill>
                </a:rPr>
                <a:t>WsfObserver</a:t>
              </a:r>
              <a:r>
                <a:rPr lang="en-US" sz="1000" dirty="0">
                  <a:solidFill>
                    <a:srgbClr val="000099"/>
                  </a:solidFill>
                </a:rPr>
                <a:t>::</a:t>
              </a:r>
              <a:r>
                <a:rPr lang="en-US" sz="1000" dirty="0" err="1">
                  <a:solidFill>
                    <a:srgbClr val="000099"/>
                  </a:solidFill>
                </a:rPr>
                <a:t>PlatformDeleted</a:t>
              </a:r>
              <a:r>
                <a:rPr lang="en-US" sz="1000" dirty="0">
                  <a:solidFill>
                    <a:srgbClr val="000099"/>
                  </a:solidFill>
                </a:rPr>
                <a:t>, </a:t>
              </a:r>
            </a:p>
            <a:p>
              <a:r>
                <a:rPr lang="en-US" sz="1000" dirty="0">
                  <a:solidFill>
                    <a:srgbClr val="000099"/>
                  </a:solidFill>
                </a:rPr>
                <a:t>- </a:t>
              </a:r>
              <a:r>
                <a:rPr lang="en-US" sz="1000" dirty="0" err="1">
                  <a:solidFill>
                    <a:srgbClr val="000099"/>
                  </a:solidFill>
                </a:rPr>
                <a:t>WsfObserver</a:t>
              </a:r>
              <a:r>
                <a:rPr lang="en-US" sz="1000" dirty="0">
                  <a:solidFill>
                    <a:srgbClr val="000099"/>
                  </a:solidFill>
                </a:rPr>
                <a:t>::</a:t>
              </a:r>
              <a:r>
                <a:rPr lang="en-US" sz="1000" dirty="0" err="1">
                  <a:solidFill>
                    <a:srgbClr val="000099"/>
                  </a:solidFill>
                </a:rPr>
                <a:t>SensorTrackUpdated</a:t>
              </a:r>
              <a:r>
                <a:rPr lang="en-US" sz="1000" dirty="0">
                  <a:solidFill>
                    <a:srgbClr val="000099"/>
                  </a:solidFill>
                </a:rPr>
                <a:t>, </a:t>
              </a:r>
            </a:p>
            <a:p>
              <a:r>
                <a:rPr lang="en-US" sz="1000" dirty="0">
                  <a:solidFill>
                    <a:srgbClr val="000099"/>
                  </a:solidFill>
                </a:rPr>
                <a:t>- </a:t>
              </a:r>
              <a:r>
                <a:rPr lang="en-US" sz="1000" dirty="0" err="1">
                  <a:solidFill>
                    <a:srgbClr val="000099"/>
                  </a:solidFill>
                </a:rPr>
                <a:t>WsfObserver</a:t>
              </a:r>
              <a:r>
                <a:rPr lang="en-US" sz="1000" dirty="0">
                  <a:solidFill>
                    <a:srgbClr val="000099"/>
                  </a:solidFill>
                </a:rPr>
                <a:t>::</a:t>
              </a:r>
              <a:r>
                <a:rPr lang="en-US" sz="1000" dirty="0" err="1">
                  <a:solidFill>
                    <a:srgbClr val="000099"/>
                  </a:solidFill>
                </a:rPr>
                <a:t>SensorTrackInitiated</a:t>
              </a:r>
              <a:endParaRPr lang="en-US" sz="10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4581130" y="4863258"/>
            <a:ext cx="2078039" cy="1108073"/>
            <a:chOff x="2624" y="2329"/>
            <a:chExt cx="1309" cy="698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624" y="2715"/>
              <a:ext cx="125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688" y="2329"/>
              <a:ext cx="1245" cy="6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rgbClr val="000099"/>
                  </a:solidFill>
                </a:rPr>
                <a:t>Notification that subscribed </a:t>
              </a:r>
            </a:p>
            <a:p>
              <a:r>
                <a:rPr lang="en-US" sz="1100" dirty="0">
                  <a:solidFill>
                    <a:srgbClr val="000099"/>
                  </a:solidFill>
                </a:rPr>
                <a:t>event happened (i.e., platform </a:t>
              </a:r>
            </a:p>
            <a:p>
              <a:r>
                <a:rPr lang="en-US" sz="1100" dirty="0">
                  <a:solidFill>
                    <a:srgbClr val="000099"/>
                  </a:solidFill>
                </a:rPr>
                <a:t>added)</a:t>
              </a:r>
            </a:p>
            <a:p>
              <a:endParaRPr lang="en-US" sz="1100" dirty="0">
                <a:solidFill>
                  <a:srgbClr val="000099"/>
                </a:solidFill>
              </a:endParaRPr>
            </a:p>
            <a:p>
              <a:r>
                <a:rPr lang="en-US" sz="1100" dirty="0">
                  <a:solidFill>
                    <a:srgbClr val="000099"/>
                  </a:solidFill>
                </a:rPr>
                <a:t>Invokes callback to</a:t>
              </a:r>
            </a:p>
            <a:p>
              <a:r>
                <a:rPr lang="en-US" sz="1100" dirty="0" err="1">
                  <a:solidFill>
                    <a:srgbClr val="000099"/>
                  </a:solidFill>
                </a:rPr>
                <a:t>UDP_Observer</a:t>
              </a:r>
              <a:r>
                <a:rPr lang="en-US" sz="1100" dirty="0">
                  <a:solidFill>
                    <a:srgbClr val="000099"/>
                  </a:solidFill>
                </a:rPr>
                <a:t>::</a:t>
              </a:r>
              <a:r>
                <a:rPr lang="en-US" sz="1100" dirty="0" err="1">
                  <a:solidFill>
                    <a:srgbClr val="000099"/>
                  </a:solidFill>
                </a:rPr>
                <a:t>PlatformAdded</a:t>
              </a:r>
              <a:endParaRPr lang="en-US" sz="1100" dirty="0">
                <a:solidFill>
                  <a:srgbClr val="000099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137594" y="3200400"/>
            <a:ext cx="1776639" cy="20285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receiver.exe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43957" y="4997782"/>
            <a:ext cx="1865713" cy="962052"/>
            <a:chOff x="564505" y="4741521"/>
            <a:chExt cx="1865713" cy="962052"/>
          </a:xfrm>
        </p:grpSpPr>
        <p:sp>
          <p:nvSpPr>
            <p:cNvPr id="19" name="Down Arrow 18"/>
            <p:cNvSpPr/>
            <p:nvPr/>
          </p:nvSpPr>
          <p:spPr>
            <a:xfrm flipV="1">
              <a:off x="564505" y="4741521"/>
              <a:ext cx="370850" cy="8733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own Arrow 19"/>
            <p:cNvSpPr/>
            <p:nvPr/>
          </p:nvSpPr>
          <p:spPr>
            <a:xfrm rot="5400000" flipV="1">
              <a:off x="1913384" y="5186739"/>
              <a:ext cx="358142" cy="675526"/>
            </a:xfrm>
            <a:prstGeom prst="downArrow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7546" y="5434934"/>
              <a:ext cx="1097146" cy="179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0286" y="5328675"/>
              <a:ext cx="160294" cy="246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1675143" y="5403531"/>
              <a:ext cx="151846" cy="2465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440541" y="5244442"/>
                <a:ext cx="1968809" cy="83099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00808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endParaRPr lang="en-US" sz="12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1200" dirty="0" err="1">
                    <a:latin typeface="Consolas" panose="020B0609020204030204" pitchFamily="49" charset="0"/>
                    <a:cs typeface="Arial" pitchFamily="34" charset="0"/>
                  </a:rPr>
                  <a:t>std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dirty="0" err="1">
                    <a:latin typeface="Consolas" panose="020B0609020204030204" pitchFamily="49" charset="0"/>
                    <a:cs typeface="Arial" pitchFamily="34" charset="0"/>
                  </a:rPr>
                  <a:t>stringstream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dirty="0" err="1">
                    <a:latin typeface="Consolas" panose="020B0609020204030204" pitchFamily="49" charset="0"/>
                    <a:cs typeface="Arial" pitchFamily="34" charset="0"/>
                  </a:rPr>
                  <a:t>ss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200" dirty="0" err="1">
                    <a:latin typeface="Consolas" panose="020B0609020204030204" pitchFamily="49" charset="0"/>
                    <a:cs typeface="Arial" pitchFamily="34" charset="0"/>
                  </a:rPr>
                  <a:t>ss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 &lt;&lt; “ ………… ”;</a:t>
                </a:r>
              </a:p>
              <a:p>
                <a:r>
                  <a:rPr lang="en-US" sz="1200" dirty="0" err="1">
                    <a:latin typeface="Consolas" panose="020B0609020204030204" pitchFamily="49" charset="0"/>
                    <a:cs typeface="Arial" pitchFamily="34" charset="0"/>
                  </a:rPr>
                  <a:t>SendPacket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dirty="0" err="1">
                    <a:latin typeface="Consolas" panose="020B0609020204030204" pitchFamily="49" charset="0"/>
                    <a:cs typeface="Arial" pitchFamily="34" charset="0"/>
                  </a:rPr>
                  <a:t>ss.str</a:t>
                </a:r>
                <a:r>
                  <a:rPr lang="en-US" sz="1200" dirty="0">
                    <a:latin typeface="Consolas" panose="020B0609020204030204" pitchFamily="49" charset="0"/>
                    <a:cs typeface="Arial" pitchFamily="34" charset="0"/>
                  </a:rPr>
                  <a:t>());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541" y="5244442"/>
                <a:ext cx="1968809" cy="830997"/>
              </a:xfrm>
              <a:prstGeom prst="rect">
                <a:avLst/>
              </a:prstGeom>
              <a:blipFill>
                <a:blip r:embed="rId3"/>
                <a:stretch>
                  <a:fillRect b="-3597"/>
                </a:stretch>
              </a:blipFill>
              <a:ln>
                <a:solidFill>
                  <a:srgbClr val="00808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471968" y="5719207"/>
            <a:ext cx="549831" cy="1231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UDP packet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5235" y="5839788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UDP Network Connection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2445" y="3476543"/>
            <a:ext cx="1806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// Receives messages </a:t>
            </a:r>
          </a:p>
          <a:p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// from the UDP network </a:t>
            </a:r>
          </a:p>
          <a:p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// connection and displays</a:t>
            </a:r>
          </a:p>
          <a:p>
            <a:r>
              <a:rPr lang="en-US" sz="11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// them on the screen</a:t>
            </a:r>
          </a:p>
        </p:txBody>
      </p:sp>
      <p:pic>
        <p:nvPicPr>
          <p:cNvPr id="33" name="Picture 32" descr="File:LG L194WT-SF LCD monitor.jpg - Wikipedia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71"/>
          <a:stretch/>
        </p:blipFill>
        <p:spPr>
          <a:xfrm>
            <a:off x="-97603" y="749749"/>
            <a:ext cx="3218493" cy="204943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3630" y="970372"/>
            <a:ext cx="22605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PlatformAdded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, 0, radar_1,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radar_site</a:t>
            </a:r>
            <a:endParaRPr lang="en-US" sz="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73873" y="5719207"/>
            <a:ext cx="549831" cy="1231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UDP packet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3806" y="4225278"/>
            <a:ext cx="1518364" cy="73866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Extract message</a:t>
            </a:r>
          </a:p>
          <a:p>
            <a:endParaRPr lang="en-US" sz="1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7510" y="4694529"/>
            <a:ext cx="739674" cy="1969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135" y="1135295"/>
            <a:ext cx="6212400" cy="2008914"/>
          </a:xfrm>
        </p:spPr>
        <p:txBody>
          <a:bodyPr>
            <a:noAutofit/>
          </a:bodyPr>
          <a:lstStyle/>
          <a:p>
            <a:pPr marL="400050" indent="-173038">
              <a:lnSpc>
                <a:spcPct val="100000"/>
              </a:lnSpc>
              <a:spcBef>
                <a:spcPts val="600"/>
              </a:spcBef>
            </a:pPr>
            <a:r>
              <a:rPr lang="en-US" sz="1400" b="0" dirty="0" err="1"/>
              <a:t>UDP_Observer</a:t>
            </a:r>
            <a:r>
              <a:rPr lang="en-US" sz="1400" b="0" dirty="0"/>
              <a:t> and </a:t>
            </a:r>
            <a:r>
              <a:rPr lang="en-US" sz="1400" b="0" dirty="0" err="1"/>
              <a:t>WsfObserver</a:t>
            </a:r>
            <a:r>
              <a:rPr lang="en-US" sz="1400" b="0" dirty="0"/>
              <a:t> live inside the </a:t>
            </a:r>
            <a:r>
              <a:rPr lang="en-US" sz="1400" dirty="0"/>
              <a:t>AFSIM</a:t>
            </a:r>
            <a:r>
              <a:rPr lang="en-US" sz="1400" b="0" dirty="0"/>
              <a:t> application</a:t>
            </a:r>
          </a:p>
          <a:p>
            <a:pPr marL="857250" lvl="1" indent="-247650">
              <a:spcBef>
                <a:spcPts val="600"/>
              </a:spcBef>
            </a:pPr>
            <a:r>
              <a:rPr lang="en-US" sz="1100" b="0" dirty="0"/>
              <a:t>UDP_O</a:t>
            </a:r>
            <a:r>
              <a:rPr lang="en-US" sz="1100" b="0" noProof="1"/>
              <a:t>bserver subscribes to the WsfObserver publisher for 4 events</a:t>
            </a:r>
          </a:p>
          <a:p>
            <a:pPr marL="857250" lvl="1" indent="-247650">
              <a:spcBef>
                <a:spcPts val="600"/>
              </a:spcBef>
            </a:pPr>
            <a:r>
              <a:rPr lang="en-US" sz="1100" b="0" noProof="1"/>
              <a:t>When an event occurs, the publisher notifies UDP_Observer</a:t>
            </a:r>
          </a:p>
          <a:p>
            <a:pPr marL="857250" lvl="1" indent="-247650">
              <a:spcBef>
                <a:spcPts val="600"/>
              </a:spcBef>
            </a:pPr>
            <a:r>
              <a:rPr lang="en-US" sz="1100" b="0" noProof="1"/>
              <a:t>UDP_Observer callback method creates a message, and invokes SendPacket</a:t>
            </a:r>
          </a:p>
          <a:p>
            <a:pPr marL="857250" lvl="1" indent="-247650">
              <a:spcBef>
                <a:spcPts val="600"/>
              </a:spcBef>
            </a:pPr>
            <a:r>
              <a:rPr lang="en-US" sz="1100" b="0" noProof="1"/>
              <a:t>udp packets flow through network to separate application (receiver.exe)</a:t>
            </a:r>
          </a:p>
          <a:p>
            <a:pPr marL="400050" indent="-173038">
              <a:spcBef>
                <a:spcPts val="600"/>
              </a:spcBef>
            </a:pPr>
            <a:r>
              <a:rPr lang="en-US" sz="1400" b="0" noProof="1"/>
              <a:t>receiver.exe (or receiver.py) is a </a:t>
            </a:r>
            <a:r>
              <a:rPr lang="en-US" sz="1400" b="0" noProof="1">
                <a:solidFill>
                  <a:srgbClr val="FF0000"/>
                </a:solidFill>
              </a:rPr>
              <a:t>separate application </a:t>
            </a:r>
            <a:r>
              <a:rPr lang="en-US" sz="1400" b="0" noProof="1"/>
              <a:t>outside of </a:t>
            </a:r>
            <a:r>
              <a:rPr lang="en-US" sz="1400" noProof="1"/>
              <a:t>AFSIM</a:t>
            </a:r>
          </a:p>
          <a:p>
            <a:pPr marL="857250" lvl="1" indent="-247650">
              <a:spcBef>
                <a:spcPts val="600"/>
              </a:spcBef>
            </a:pPr>
            <a:r>
              <a:rPr lang="en-US" sz="1100" b="0" noProof="1"/>
              <a:t>Receives packets, extracts the message, and ships it to the screen for displaying</a:t>
            </a:r>
            <a:endParaRPr lang="en-US" sz="1100" b="0" dirty="0"/>
          </a:p>
        </p:txBody>
      </p:sp>
      <p:sp>
        <p:nvSpPr>
          <p:cNvPr id="39" name="TextBox 38"/>
          <p:cNvSpPr txBox="1"/>
          <p:nvPr/>
        </p:nvSpPr>
        <p:spPr>
          <a:xfrm>
            <a:off x="1470258" y="5722634"/>
            <a:ext cx="549831" cy="1231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UDP packet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1920" y="1122772"/>
            <a:ext cx="23727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PlatformAdded</a:t>
            </a:r>
            <a:r>
              <a:rPr lang="en-US" sz="8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, 0, target_1, </a:t>
            </a:r>
            <a:r>
              <a:rPr lang="en-US" sz="800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target_type</a:t>
            </a:r>
            <a:endParaRPr lang="en-US" sz="8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72163" y="5722634"/>
            <a:ext cx="549831" cy="12311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800" dirty="0">
                <a:latin typeface="Arial" pitchFamily="34" charset="0"/>
                <a:cs typeface="Arial" pitchFamily="34" charset="0"/>
              </a:rPr>
              <a:t>UDP packet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5800" y="4697956"/>
            <a:ext cx="739674" cy="1969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message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24972" y="3228140"/>
            <a:ext cx="316144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Event: radar_1 platform added to simulation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6642096" y="3557899"/>
            <a:ext cx="76912" cy="28201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41805" y="3471436"/>
            <a:ext cx="257955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AFSIM notifies </a:t>
            </a:r>
            <a:r>
              <a:rPr lang="en-US" sz="1050" dirty="0" err="1" smtClean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WsfObserver</a:t>
            </a:r>
            <a:endParaRPr lang="en-US" sz="1050" dirty="0" smtClean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05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smtClean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  invokes </a:t>
            </a:r>
            <a:r>
              <a:rPr lang="en-US" sz="1050" dirty="0" err="1" smtClean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WsfObserver</a:t>
            </a:r>
            <a:r>
              <a:rPr lang="en-US" sz="1050" dirty="0" smtClean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050" dirty="0" err="1" smtClean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PlatformAdded</a:t>
            </a:r>
            <a:endParaRPr lang="en-US" sz="1050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03747" y="3232957"/>
            <a:ext cx="319670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Event: target_1 platform added to simulation</a:t>
            </a:r>
            <a:endParaRPr lang="en-US" sz="1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8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1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-4.07407E-6 L -0.11163 -0.00023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6000"/>
                            </p:stCondLst>
                            <p:childTnLst>
                              <p:par>
                                <p:cTn id="6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50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63 -0.00023 L -0.11128 -0.05694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84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-4.07407E-6 L -0.11164 -0.00023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500"/>
                            </p:stCondLst>
                            <p:childTnLst>
                              <p:par>
                                <p:cTn id="7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500"/>
                            </p:stCondLst>
                            <p:childTnLst>
                              <p:par>
                                <p:cTn id="7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64 -0.00023 L -0.11129 -0.05694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9500"/>
                            </p:stCondLst>
                            <p:childTnLst>
                              <p:par>
                                <p:cTn id="79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9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9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00347 -0.27315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2000"/>
                            </p:stCondLst>
                            <p:childTnLst>
                              <p:par>
                                <p:cTn id="91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3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300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3" presetID="10" presetClass="entr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65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850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1500"/>
                            </p:stCondLst>
                            <p:childTnLst>
                              <p:par>
                                <p:cTn id="124" presetID="1" presetClass="entr" presetSubtype="0" fill="hold" grpId="4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2.96296E-6 L -0.11163 -0.00023 " pathEditMode="relative" rAng="0" ptsTypes="AA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3500"/>
                            </p:stCondLst>
                            <p:childTnLst>
                              <p:par>
                                <p:cTn id="13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63 -0.00023 L -0.11129 -0.05695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84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96 2.96296E-6 L -0.11163 -0.00023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000"/>
                            </p:stCondLst>
                            <p:childTnLst>
                              <p:par>
                                <p:cTn id="140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5400000">
                                      <p:cBhvr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6000"/>
                            </p:stCondLst>
                            <p:childTnLst>
                              <p:par>
                                <p:cTn id="14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63 -0.00023 L -0.11128 -0.05695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7000"/>
                            </p:stCondLst>
                            <p:childTnLst>
                              <p:par>
                                <p:cTn id="14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700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700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00347 -0.27315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6" grpId="2" animBg="1"/>
      <p:bldP spid="26" grpId="3" animBg="1"/>
      <p:bldP spid="26" grpId="4" animBg="1"/>
      <p:bldP spid="34" grpId="0"/>
      <p:bldP spid="35" grpId="0" animBg="1"/>
      <p:bldP spid="35" grpId="1" animBg="1"/>
      <p:bldP spid="35" grpId="2" animBg="1"/>
      <p:bldP spid="35" grpId="3" animBg="1"/>
      <p:bldP spid="35" grpId="4" animBg="1"/>
      <p:bldP spid="36" grpId="0" animBg="1"/>
      <p:bldP spid="37" grpId="0" animBg="1"/>
      <p:bldP spid="37" grpId="1" animBg="1"/>
      <p:bldP spid="37" grpId="2" animBg="1"/>
      <p:bldP spid="39" grpId="0" animBg="1"/>
      <p:bldP spid="39" grpId="1" animBg="1"/>
      <p:bldP spid="39" grpId="2" animBg="1"/>
      <p:bldP spid="39" grpId="3" animBg="1"/>
      <p:bldP spid="39" grpId="4" animBg="1"/>
      <p:bldP spid="40" grpId="0"/>
      <p:bldP spid="41" grpId="0" animBg="1"/>
      <p:bldP spid="41" grpId="1" animBg="1"/>
      <p:bldP spid="41" grpId="2" animBg="1"/>
      <p:bldP spid="41" grpId="3" animBg="1"/>
      <p:bldP spid="41" grpId="4" animBg="1"/>
      <p:bldP spid="42" grpId="0" animBg="1"/>
      <p:bldP spid="42" grpId="1" animBg="1"/>
      <p:bldP spid="42" grpId="2" animBg="1"/>
      <p:bldP spid="17" grpId="0" animBg="1"/>
      <p:bldP spid="17" grpId="1" animBg="1"/>
      <p:bldP spid="27" grpId="0" animBg="1"/>
      <p:bldP spid="27" grpId="1" animBg="1"/>
      <p:bldP spid="27" grpId="2" animBg="1"/>
      <p:bldP spid="27" grpId="3" animBg="1"/>
      <p:bldP spid="28" grpId="0"/>
      <p:bldP spid="28" grpId="1"/>
      <p:bldP spid="28" grpId="2"/>
      <p:bldP spid="28" grpId="3"/>
      <p:bldP spid="43" grpId="0" animBg="1"/>
      <p:bldP spid="43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69863" lvl="1" indent="-169863">
              <a:spcBef>
                <a:spcPct val="40000"/>
              </a:spcBef>
            </a:pPr>
            <a:r>
              <a:rPr lang="en-US" b="0" dirty="0"/>
              <a:t>From Visual Studio:</a:t>
            </a:r>
          </a:p>
          <a:p>
            <a:pPr lvl="1"/>
            <a:r>
              <a:rPr lang="en-US" b="0" dirty="0"/>
              <a:t>Build the solution in </a:t>
            </a:r>
            <a:r>
              <a:rPr lang="en-US" dirty="0"/>
              <a:t>Release</a:t>
            </a:r>
            <a:endParaRPr lang="en-US" b="0" dirty="0"/>
          </a:p>
          <a:p>
            <a:pPr lvl="1"/>
            <a:r>
              <a:rPr lang="en-US" b="0" dirty="0"/>
              <a:t>Build the </a:t>
            </a:r>
            <a:r>
              <a:rPr lang="en-US" dirty="0"/>
              <a:t>INSTALL</a:t>
            </a:r>
            <a:r>
              <a:rPr lang="en-US" b="0" dirty="0"/>
              <a:t> project</a:t>
            </a:r>
          </a:p>
          <a:p>
            <a:pPr marL="169863" lvl="1" indent="-169863">
              <a:spcBef>
                <a:spcPct val="40000"/>
              </a:spcBef>
            </a:pPr>
            <a:endParaRPr lang="en-US" b="0" dirty="0"/>
          </a:p>
          <a:p>
            <a:r>
              <a:rPr lang="en-US" b="0" dirty="0"/>
              <a:t>Load the Test Scenario in </a:t>
            </a:r>
            <a:r>
              <a:rPr lang="en-US" dirty="0"/>
              <a:t>WIZARD</a:t>
            </a:r>
          </a:p>
          <a:p>
            <a:pPr lvl="1"/>
            <a:r>
              <a:rPr lang="en-US" b="0" dirty="0"/>
              <a:t>Open </a:t>
            </a:r>
            <a:r>
              <a:rPr lang="en-US" dirty="0"/>
              <a:t>WIZARD</a:t>
            </a:r>
            <a:r>
              <a:rPr lang="en-US" b="0" dirty="0"/>
              <a:t> (provided in </a:t>
            </a:r>
            <a:r>
              <a:rPr lang="en-US" dirty="0"/>
              <a:t>/bin/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Find the top-level scenario file named </a:t>
            </a:r>
            <a:r>
              <a:rPr lang="en-US" dirty="0"/>
              <a:t>observer_scenario.txt</a:t>
            </a:r>
            <a:r>
              <a:rPr lang="en-US" b="0" dirty="0"/>
              <a:t> located in the </a:t>
            </a:r>
            <a:r>
              <a:rPr lang="en-US" i="1" dirty="0"/>
              <a:t>training\developer\core\labs\</a:t>
            </a:r>
            <a:r>
              <a:rPr lang="en-US" i="1" dirty="0" err="1"/>
              <a:t>inwork</a:t>
            </a:r>
            <a:r>
              <a:rPr lang="en-US" i="1" dirty="0"/>
              <a:t>\observer\data</a:t>
            </a:r>
            <a:r>
              <a:rPr lang="en-US" b="0" i="1" dirty="0"/>
              <a:t> </a:t>
            </a:r>
            <a:r>
              <a:rPr lang="en-US" b="0" dirty="0"/>
              <a:t>folder.  This is the input file with which we will test our program</a:t>
            </a:r>
            <a:endParaRPr lang="en-US" sz="2400" b="0" dirty="0"/>
          </a:p>
          <a:p>
            <a:pPr lvl="1"/>
            <a:r>
              <a:rPr lang="en-US" b="0" dirty="0"/>
              <a:t>Drag and drop </a:t>
            </a:r>
            <a:r>
              <a:rPr lang="en-US" dirty="0"/>
              <a:t>observer_scenario.txt</a:t>
            </a:r>
            <a:r>
              <a:rPr lang="en-US" b="0" dirty="0"/>
              <a:t> into it</a:t>
            </a:r>
          </a:p>
          <a:p>
            <a:pPr lvl="2">
              <a:buNone/>
            </a:pP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391050" y="1791557"/>
            <a:ext cx="3752950" cy="677108"/>
          </a:xfrm>
          <a:prstGeom prst="rect">
            <a:avLst/>
          </a:prstGeom>
          <a:noFill/>
          <a:ln w="1587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Linux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 from the build directory, run: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cmake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--build . --target all -- -j11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cmake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--build . --target install -- -j11</a:t>
            </a:r>
          </a:p>
        </p:txBody>
      </p:sp>
    </p:spTree>
    <p:extLst>
      <p:ext uri="{BB962C8B-B14F-4D97-AF65-F5344CB8AC3E}">
        <p14:creationId xmlns:p14="http://schemas.microsoft.com/office/powerpoint/2010/main" val="2405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(2/3)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07" y="1261618"/>
            <a:ext cx="6008739" cy="49947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6713" y="3192783"/>
            <a:ext cx="167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46696" y="4328162"/>
            <a:ext cx="2057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88562" y="3684692"/>
            <a:ext cx="210076" cy="1829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634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Set up and Run the Receiver Application</a:t>
            </a:r>
          </a:p>
          <a:p>
            <a:pPr lvl="1"/>
            <a:r>
              <a:rPr lang="en-US" b="0" dirty="0"/>
              <a:t>Receives data sent from </a:t>
            </a:r>
            <a:r>
              <a:rPr lang="en-US" dirty="0" err="1"/>
              <a:t>UDP_Observer</a:t>
            </a:r>
            <a:r>
              <a:rPr lang="en-US" b="0" dirty="0"/>
              <a:t> and displays the messages on STDOUT</a:t>
            </a:r>
          </a:p>
          <a:p>
            <a:pPr lvl="1"/>
            <a:r>
              <a:rPr lang="en-US" b="0" dirty="0"/>
              <a:t>There are two options:</a:t>
            </a:r>
          </a:p>
          <a:p>
            <a:pPr marL="1030288" lvl="2" indent="-342900">
              <a:buFont typeface="+mj-lt"/>
              <a:buAutoNum type="arabicPeriod"/>
            </a:pPr>
            <a:r>
              <a:rPr lang="en-US" b="0" dirty="0"/>
              <a:t>Execute a Python script named "</a:t>
            </a:r>
            <a:r>
              <a:rPr lang="en-US" dirty="0"/>
              <a:t>receiver.py</a:t>
            </a:r>
            <a:r>
              <a:rPr lang="en-US" b="0" dirty="0"/>
              <a:t>“:</a:t>
            </a:r>
          </a:p>
          <a:p>
            <a:pPr marL="1030288" lvl="2" indent="-342900">
              <a:buFont typeface="+mj-lt"/>
              <a:buAutoNum type="arabicPeriod"/>
            </a:pPr>
            <a:endParaRPr lang="en-US" dirty="0"/>
          </a:p>
          <a:p>
            <a:pPr marL="1030288" lvl="2" indent="-342900">
              <a:buFont typeface="+mj-lt"/>
              <a:buAutoNum type="arabicPeriod"/>
            </a:pPr>
            <a:endParaRPr lang="en-US" b="0" dirty="0"/>
          </a:p>
          <a:p>
            <a:pPr marL="1030288" lvl="2" indent="-342900">
              <a:buFont typeface="+mj-lt"/>
              <a:buAutoNum type="arabicPeriod"/>
            </a:pPr>
            <a:endParaRPr lang="en-US" dirty="0"/>
          </a:p>
          <a:p>
            <a:pPr marL="1030288" lvl="2" indent="-342900">
              <a:buFont typeface="+mj-lt"/>
              <a:buAutoNum type="arabicPeriod"/>
            </a:pPr>
            <a:r>
              <a:rPr lang="en-US" b="0" dirty="0"/>
              <a:t>Run the provided “receiver” application, built from the WSF core library, </a:t>
            </a:r>
            <a:r>
              <a:rPr lang="en-US" b="0" dirty="0" err="1"/>
              <a:t>genio</a:t>
            </a:r>
            <a:r>
              <a:rPr lang="en-US" b="0" dirty="0"/>
              <a:t>:</a:t>
            </a:r>
          </a:p>
          <a:p>
            <a:pPr marL="1030288" lvl="2" indent="-342900">
              <a:buFont typeface="+mj-lt"/>
              <a:buAutoNum type="arabicPeriod"/>
            </a:pPr>
            <a:endParaRPr lang="en-US" dirty="0"/>
          </a:p>
          <a:p>
            <a:pPr marL="341313" indent="-342900"/>
            <a:endParaRPr lang="en-US" b="0" dirty="0"/>
          </a:p>
          <a:p>
            <a:r>
              <a:rPr lang="en-US" b="0" dirty="0"/>
              <a:t>Run the selected application from </a:t>
            </a:r>
            <a:r>
              <a:rPr lang="en-US" dirty="0"/>
              <a:t>WIZARD</a:t>
            </a:r>
          </a:p>
          <a:p>
            <a:pPr marL="744538" lvl="1" indent="-342900"/>
            <a:r>
              <a:rPr lang="en-US" b="0" dirty="0"/>
              <a:t>(Press Play) </a:t>
            </a:r>
          </a:p>
          <a:p>
            <a:pPr>
              <a:buNone/>
            </a:pPr>
            <a:endParaRPr lang="en-US" b="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47800" y="3505200"/>
            <a:ext cx="2569934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python receiver.py</a:t>
            </a: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71600" y="3124200"/>
            <a:ext cx="6061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Command line window </a:t>
            </a:r>
            <a:r>
              <a:rPr lang="en-US" sz="1600" b="1" dirty="0"/>
              <a:t>                </a:t>
            </a:r>
            <a:r>
              <a:rPr lang="en-US" sz="1600" b="0" dirty="0"/>
              <a:t>(..\observer)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371600" y="4876800"/>
            <a:ext cx="3557384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receiver/bin/receiver.exe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295400" y="4495800"/>
            <a:ext cx="6061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u="sng" dirty="0"/>
              <a:t>Command line window </a:t>
            </a:r>
            <a:r>
              <a:rPr lang="en-US" sz="1600" b="1" dirty="0"/>
              <a:t>                </a:t>
            </a:r>
            <a:r>
              <a:rPr lang="en-US" sz="1600" b="0" dirty="0"/>
              <a:t>(..\observer)</a:t>
            </a:r>
          </a:p>
        </p:txBody>
      </p:sp>
      <p:pic>
        <p:nvPicPr>
          <p:cNvPr id="8" name="Picture 7" descr="MCj0441714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3062" y="4535774"/>
            <a:ext cx="1266825" cy="1266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38307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295400"/>
            <a:ext cx="414377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546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9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641"/>
            <a:ext cx="8229600" cy="2563359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O</a:t>
            </a:r>
            <a:r>
              <a:rPr lang="en-US" b="0" noProof="1"/>
              <a:t>bserver concept allows notification of certain events without having</a:t>
            </a:r>
            <a:r>
              <a:rPr lang="en-US" b="0" dirty="0"/>
              <a:t> </a:t>
            </a:r>
            <a:r>
              <a:rPr lang="en-US" b="0" noProof="1"/>
              <a:t>to modify the core software that is issuing the event </a:t>
            </a:r>
            <a:endParaRPr lang="en-US" b="0" dirty="0"/>
          </a:p>
          <a:p>
            <a:r>
              <a:rPr lang="en-US" b="0" noProof="1"/>
              <a:t>Observers are typically used for</a:t>
            </a:r>
            <a:r>
              <a:rPr lang="en-US" b="0" dirty="0"/>
              <a:t> </a:t>
            </a:r>
            <a:r>
              <a:rPr lang="en-US" b="0" noProof="1"/>
              <a:t>data collection and logging </a:t>
            </a:r>
          </a:p>
          <a:p>
            <a:r>
              <a:rPr lang="en-US" b="0" noProof="1"/>
              <a:t>Publisher “pushes” all commonly needed data through use of specific publication function signatures </a:t>
            </a:r>
          </a:p>
          <a:p>
            <a:pPr lvl="1"/>
            <a:r>
              <a:rPr lang="en-US" b="0" noProof="1"/>
              <a:t>See UtCallback</a:t>
            </a:r>
            <a:endParaRPr lang="en-US" b="0" dirty="0"/>
          </a:p>
          <a:p>
            <a:endParaRPr lang="en-US" b="0" dirty="0"/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695325" y="3810000"/>
            <a:ext cx="2400300" cy="2222500"/>
            <a:chOff x="424" y="1960"/>
            <a:chExt cx="1512" cy="1832"/>
          </a:xfrm>
          <a:solidFill>
            <a:schemeClr val="accent2">
              <a:lumMod val="50000"/>
            </a:schemeClr>
          </a:solidFill>
          <a:effectLst/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424" y="1960"/>
              <a:ext cx="1512" cy="1832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438" y="1974"/>
              <a:ext cx="1326" cy="81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 Observer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(Subscriber)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// Performs user specific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// actions.</a:t>
              </a:r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6248400" y="3810000"/>
            <a:ext cx="2400300" cy="2146300"/>
            <a:chOff x="3904" y="1960"/>
            <a:chExt cx="1512" cy="1832"/>
          </a:xfrm>
          <a:solidFill>
            <a:schemeClr val="accent2">
              <a:lumMod val="50000"/>
            </a:schemeClr>
          </a:solidFill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904" y="1960"/>
              <a:ext cx="1512" cy="1832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918" y="1986"/>
              <a:ext cx="1088" cy="814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WsfObserver</a:t>
              </a:r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(Publisher)</a:t>
              </a:r>
            </a:p>
            <a:p>
              <a:endParaRPr lang="en-US" sz="1400" dirty="0">
                <a:solidFill>
                  <a:schemeClr val="bg1"/>
                </a:solidFill>
              </a:endParaRPr>
            </a:p>
            <a:p>
              <a:r>
                <a:rPr lang="en-US" sz="1400" dirty="0">
                  <a:solidFill>
                    <a:schemeClr val="bg1"/>
                  </a:solidFill>
                </a:rPr>
                <a:t>// Has set of built-in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// published events.</a:t>
              </a:r>
            </a:p>
          </p:txBody>
        </p:sp>
      </p:grpSp>
      <p:grpSp>
        <p:nvGrpSpPr>
          <p:cNvPr id="11" name="Group 20"/>
          <p:cNvGrpSpPr>
            <a:grpSpLocks/>
          </p:cNvGrpSpPr>
          <p:nvPr/>
        </p:nvGrpSpPr>
        <p:grpSpPr bwMode="auto">
          <a:xfrm>
            <a:off x="3171825" y="3935413"/>
            <a:ext cx="3048000" cy="382587"/>
            <a:chOff x="1966" y="2039"/>
            <a:chExt cx="1920" cy="241"/>
          </a:xfrm>
        </p:grpSpPr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966" y="2280"/>
              <a:ext cx="192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64" y="2039"/>
              <a:ext cx="1232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rgbClr val="000099"/>
                  </a:solidFill>
                </a:rPr>
                <a:t>Subscribe to publisher</a:t>
              </a:r>
            </a:p>
          </p:txBody>
        </p:sp>
      </p:grpSp>
      <p:grpSp>
        <p:nvGrpSpPr>
          <p:cNvPr id="14" name="Group 19"/>
          <p:cNvGrpSpPr>
            <a:grpSpLocks/>
          </p:cNvGrpSpPr>
          <p:nvPr/>
        </p:nvGrpSpPr>
        <p:grpSpPr bwMode="auto">
          <a:xfrm>
            <a:off x="3171825" y="4646613"/>
            <a:ext cx="3048000" cy="369887"/>
            <a:chOff x="1966" y="2487"/>
            <a:chExt cx="1920" cy="233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966" y="2720"/>
              <a:ext cx="192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2005" y="2487"/>
              <a:ext cx="1740" cy="19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0099"/>
                  </a:solidFill>
                </a:rPr>
                <a:t>Publication when event happens</a:t>
              </a: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79450" y="5434013"/>
            <a:ext cx="235352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// Process event as needed</a:t>
            </a:r>
          </a:p>
        </p:txBody>
      </p:sp>
    </p:spTree>
    <p:extLst>
      <p:ext uri="{BB962C8B-B14F-4D97-AF65-F5344CB8AC3E}">
        <p14:creationId xmlns:p14="http://schemas.microsoft.com/office/powerpoint/2010/main" val="27907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WsfObserver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3744" y="1212179"/>
            <a:ext cx="8610600" cy="98459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Callbacks Exist Within the WsfObserver Namespce</a:t>
            </a:r>
          </a:p>
          <a:p>
            <a:pPr lvl="1"/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Categories for Major Classes of Events (Platform, Sensor, Weapon, Comm, etc.)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Receive notification of significant events occuring within the simulation by subscribing to events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Events are 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publisher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 to which others can subscribe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30743" y="2284109"/>
            <a:ext cx="825658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124200" y="2109428"/>
            <a:ext cx="2630487" cy="338554"/>
          </a:xfrm>
          <a:prstGeom prst="rect">
            <a:avLst/>
          </a:prstGeom>
          <a:solidFill>
            <a:srgbClr val="99CCFF"/>
          </a:solidFill>
          <a:ln w="9525" algn="ctr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>
                <a:cs typeface="Arial" charset="0"/>
              </a:rPr>
              <a:t>List of Published Events v2.5 </a:t>
            </a:r>
            <a:endParaRPr lang="en-US" sz="800" dirty="0">
              <a:cs typeface="Arial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03744" y="2472527"/>
            <a:ext cx="2280971" cy="38625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COMMENT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COMM_ADDED_TO_MANAGER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COMM_REMOVED_FROM_MANAGER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COMM_ADDED_TO_LOCAL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COMM_REMOVED_FROM_LOCAL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COMM_FREQUENCY_CHANGED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COMM_TURNED_OFF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COMM_TURNED_ON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CRASHED_INTO_GROUND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EXCHANGE_EVENT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EXECUTE_CALLBACK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FUEL_EVENT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LINK_ADDED_TO_MANAGER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LINK_REMOVED_FROM_MANAGER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LINK_ENABLED_ON_MANAGER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LINK_DISABLED_ON_MANAGER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LINK_ADDED_TO_LOCAL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LINK_REMOVED_FROM_LOCAL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LINK_ENABLED_ON_LOCAL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LINK_DISABLED_ON_LOCAL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LOCAL_TRACK_CORRELATION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LOCAL_TRACK_DECORRELATION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LOCAL_TRACK_DROPPED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LOCAL_TRACK_INITIATED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LOCAL_TRACK_UPDATED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MESSAGE_DELIVERY_ATTEMPT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MESSAGE_DISCARDED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MESSAGE_FAILED_ROUTING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MESSAGE_UPDATED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MESSAGE_QUEUED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MESSAGE_RECEIVED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MESSAGE_TRANSMITTED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MESSAGE_TRANSMITTED_HEARTBEAT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MESSAGE_TRANSMIT_ENDED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362200" y="2472527"/>
            <a:ext cx="2266949" cy="40780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MOVER_UPDATED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NETWORK_ADDED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NETWORK_REMOVED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OPERATING_LEVEL_CHANGED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PLATFORM_ADDED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PLATFORM_APPEARANCE_CHANGED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PLATFORM_DELETED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PLATFORM_INITIALIZED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PLATFORM_BROKEN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PLATFORM_OMITTED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PROCESSOR_TURNED_OFF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PROCESSOR_TURNED_ON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SENSOR_DETECTION_ATTEMPT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SENSOR_DETECTION_CHANGED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SENSOR_FREQUENCY_CHANGED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SENSOR_MODE_ACTIVATED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SENSOR_MODE_DEACTIVATED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SENSOR_REQUEST_CANCELED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SENSOR_REQUEST_INITIATED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SENSOR_REQUEST_UPDATED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SENSOR_TRACK_COASTED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SENSOR_TRACK_DROPPED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SENSOR_TRACK_INITIATED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SENSOR_TRACK_UPDATED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SENSOR_TURNED_OFF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SENSOR_TURNED_ON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SIMULATION_COMPLETE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SIMULATION_INITIALIZING 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SIMULATION_STARTING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STATE_ENTRY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STATE_EXIT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TANKING_EVENT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TASK_ASSIGNED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TASK_CANCELED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TASK_COMPLETED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TEAM_NAME_DEFINITION </a:t>
            </a:r>
            <a:endParaRPr lang="en-US" sz="100" b="1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419599" y="2472527"/>
            <a:ext cx="2030149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ECLIPSE_ENTRY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ECLIPSE_EXIT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ORBITAL_MANEUVER_INITIATED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ORBITAL_MANEUVER_UPDATED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ORBITAL_MANEUVER_CANCELED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ORBITAL_MANEUVER_COMPLETED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ORBIT_DETERMINATION_INITIATED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ORBIT_DETERMINATION_UPDATED </a:t>
            </a:r>
            <a:endParaRPr lang="en-US" sz="100" b="1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6353969" y="2447982"/>
            <a:ext cx="2637631" cy="25699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DIRECTED_ENERGY_WEAPON_BEGIN_SHOT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DIRECTED_ENERGY_WEAPON_UPDATE_SHOT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DIRECTED_ENERGY_WEAPON_ABORT_SHOT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DIRECTED_ENERGY_WEAPON_COOLDOWN_COMPLETE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DIRECTED_ENERGY_WEAPON_END_SHOT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IMPLICIT_WEAPON_BEGIN_ENGAGEMENT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IMPLICIT_WEAPON_END_ENGAGEMENT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JAMMING_ATTEMPT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JAMMING_REQUEST_CANCELED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JAMMING_REQUEST_INITIATED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JAMMING_REQUEST_UPDATED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WEAPON_FIRE_ABORTED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WEAPON_FIRE_REQUESTED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WEAPON_FIRED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WEAPON_HIT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WEAPON_MISSED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WEAPON_MODE_ACTIVATED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WEAPON_MODE_DEACTIVATED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WEAPON_RELOAD_STARTED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WEAPON_RELOAD_ENDED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WEAPON_TERMINATED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WEAPON_TURNED_OFF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WEAPON_TURNED_ON </a:t>
            </a:r>
            <a:endParaRPr lang="en-US" sz="100" b="1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419599" y="3980632"/>
            <a:ext cx="2030149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CYBER_ATTACK_INITIATED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CYBER_ATTACK_SUCCEEDED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CYBER_ATTACK_FAILED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CYBER_ATTACK_DETECTED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CYBER_ATTACK_RECOVERY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CYBER_SCAN_INITIATED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CYBER_SCAN_SUCCEEDED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CYBER_SCAN_FAILED </a:t>
            </a:r>
          </a:p>
          <a:p>
            <a:r>
              <a:rPr lang="en-US" sz="700" b="1" dirty="0">
                <a:latin typeface="Arial" panose="020B0604020202020204" pitchFamily="34" charset="0"/>
                <a:cs typeface="Arial" panose="020B0604020202020204" pitchFamily="34" charset="0"/>
              </a:rPr>
              <a:t>CYBER_SCAN_DETECTED </a:t>
            </a:r>
            <a:endParaRPr lang="en-US" sz="100" b="1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200" y="4872989"/>
            <a:ext cx="1524000" cy="213361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362200" y="2951316"/>
            <a:ext cx="1524000" cy="10811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2200" y="3170213"/>
            <a:ext cx="1524000" cy="98516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3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16237</TotalTime>
  <Words>8775</Words>
  <Application>Microsoft Office PowerPoint</Application>
  <PresentationFormat>On-screen Show (4:3)</PresentationFormat>
  <Paragraphs>1497</Paragraphs>
  <Slides>77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Arial</vt:lpstr>
      <vt:lpstr>Arial Narrow</vt:lpstr>
      <vt:lpstr>Calibri</vt:lpstr>
      <vt:lpstr>Cambria Math</vt:lpstr>
      <vt:lpstr>Consolas</vt:lpstr>
      <vt:lpstr>Courier New</vt:lpstr>
      <vt:lpstr>Microsoft Sans Serif</vt:lpstr>
      <vt:lpstr>MT Extra</vt:lpstr>
      <vt:lpstr>Wingdings</vt:lpstr>
      <vt:lpstr>1_afsim_af_class</vt:lpstr>
      <vt:lpstr>PowerPoint Presentation</vt:lpstr>
      <vt:lpstr>Acronyms and Definitions</vt:lpstr>
      <vt:lpstr>Introduction</vt:lpstr>
      <vt:lpstr>Problem Statement</vt:lpstr>
      <vt:lpstr>Learning Objectives</vt:lpstr>
      <vt:lpstr>Prerequisites</vt:lpstr>
      <vt:lpstr>Observers Within the Framework</vt:lpstr>
      <vt:lpstr>Observer</vt:lpstr>
      <vt:lpstr>WsfObserver</vt:lpstr>
      <vt:lpstr>Simple Observers Example (for observers that are part of AFSIM application/extensions)</vt:lpstr>
      <vt:lpstr>Extensible Observer Architecture</vt:lpstr>
      <vt:lpstr>Example Subscription</vt:lpstr>
      <vt:lpstr>Getting Started (1/3)</vt:lpstr>
      <vt:lpstr>Getting Started (2/3)</vt:lpstr>
      <vt:lpstr>Getting Started (3/3)</vt:lpstr>
      <vt:lpstr>Classes Utilized by this Exercise</vt:lpstr>
      <vt:lpstr>Observer Scenario</vt:lpstr>
      <vt:lpstr>UDP_Observer Input Parameters</vt:lpstr>
      <vt:lpstr>Observer Scenario</vt:lpstr>
      <vt:lpstr>Observer Exercise</vt:lpstr>
      <vt:lpstr>AFSIM Plugins &amp; Extensions</vt:lpstr>
      <vt:lpstr>AFSIM Plugins &amp; Extensions</vt:lpstr>
      <vt:lpstr>Extensions</vt:lpstr>
      <vt:lpstr>Observer Exercise — Task 1</vt:lpstr>
      <vt:lpstr>Observer Exercise — Task 1 Solution ObserverPluginRegistration.cpp</vt:lpstr>
      <vt:lpstr>Application Extensions</vt:lpstr>
      <vt:lpstr>Application Extensions</vt:lpstr>
      <vt:lpstr>Observer Exercise – Task 2</vt:lpstr>
      <vt:lpstr>Observer Exercise – Task 2 Solution ObserverPluginRegistration.cpp</vt:lpstr>
      <vt:lpstr>Scenario Extensions</vt:lpstr>
      <vt:lpstr>Scenario Extensions</vt:lpstr>
      <vt:lpstr>Observer Exercise Scenario Extension</vt:lpstr>
      <vt:lpstr>Observer Exercise — Task 3</vt:lpstr>
      <vt:lpstr>Observer Exercise — Task 3 Solution RegisterUDP_Observer.hpp</vt:lpstr>
      <vt:lpstr>Simulation Extensions</vt:lpstr>
      <vt:lpstr>Simulation Extensions</vt:lpstr>
      <vt:lpstr>Simulation Extensions</vt:lpstr>
      <vt:lpstr>AFSIM Plugins &amp; Extensions   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ProcessInput Call Sequence</vt:lpstr>
      <vt:lpstr>Observer Exercise — Task 4 RegisterUDP_Observer.hpp</vt:lpstr>
      <vt:lpstr>Observer Exercise — Task 4 Solution RegisterUDP_Observer.hpp</vt:lpstr>
      <vt:lpstr>Observer Exercise – Review 1</vt:lpstr>
      <vt:lpstr>Observer Exercise – Review 1 UDP_Observer.hpp</vt:lpstr>
      <vt:lpstr>Observer Exercise — Task 5</vt:lpstr>
      <vt:lpstr>Observer Exercise — Task 5 Solution UDP_Observer.cpp</vt:lpstr>
      <vt:lpstr>Observer Exercise — Review 2</vt:lpstr>
      <vt:lpstr>Observer Exercise — Review 2 UDP_Observer.cpp</vt:lpstr>
      <vt:lpstr>Observer Exercise — Task 6</vt:lpstr>
      <vt:lpstr>Observer Exercise — Task 6 Solution UDP_Observer.cpp</vt:lpstr>
      <vt:lpstr>UDP_Observer Implementation of ProcessInput</vt:lpstr>
      <vt:lpstr>Observer Exercise — Task 7</vt:lpstr>
      <vt:lpstr>Observer Exercise — Task 7 Solution UDP_Observer.cpp</vt:lpstr>
      <vt:lpstr>Observer Exercise — Task 8</vt:lpstr>
      <vt:lpstr>Observer Exercise — Task 8 Solution UDP_Observer.cpp</vt:lpstr>
      <vt:lpstr>Observer Exercise — Task 9</vt:lpstr>
      <vt:lpstr>Observer Exercise — Task 9 Solution UDP_Observer.cpp</vt:lpstr>
      <vt:lpstr>Observer Exercise — Review 3 UDP_Observer.cpp</vt:lpstr>
      <vt:lpstr>Observer Scenario</vt:lpstr>
      <vt:lpstr>Testing (1/3)</vt:lpstr>
      <vt:lpstr>Testing (2/3)</vt:lpstr>
      <vt:lpstr>Testing (3/3)</vt:lpstr>
      <vt:lpstr>Results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Observers Presentation</dc:title>
  <dc:creator>Miller, Lawrence</dc:creator>
  <cp:lastModifiedBy>Miller, Lawrence</cp:lastModifiedBy>
  <cp:revision>1347</cp:revision>
  <cp:lastPrinted>2016-09-22T20:02:36Z</cp:lastPrinted>
  <dcterms:created xsi:type="dcterms:W3CDTF">2012-03-21T14:48:14Z</dcterms:created>
  <dcterms:modified xsi:type="dcterms:W3CDTF">2022-01-05T16:44:42Z</dcterms:modified>
</cp:coreProperties>
</file>