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5"/>
  </p:notesMasterIdLst>
  <p:sldIdLst>
    <p:sldId id="290" r:id="rId2"/>
    <p:sldId id="291" r:id="rId3"/>
    <p:sldId id="292" r:id="rId4"/>
    <p:sldId id="296" r:id="rId5"/>
    <p:sldId id="293" r:id="rId6"/>
    <p:sldId id="294" r:id="rId7"/>
    <p:sldId id="297" r:id="rId8"/>
    <p:sldId id="299" r:id="rId9"/>
    <p:sldId id="342" r:id="rId10"/>
    <p:sldId id="343" r:id="rId11"/>
    <p:sldId id="300" r:id="rId12"/>
    <p:sldId id="427" r:id="rId13"/>
    <p:sldId id="301" r:id="rId14"/>
    <p:sldId id="366" r:id="rId15"/>
    <p:sldId id="367" r:id="rId16"/>
    <p:sldId id="369" r:id="rId17"/>
    <p:sldId id="372" r:id="rId18"/>
    <p:sldId id="373" r:id="rId19"/>
    <p:sldId id="423" r:id="rId20"/>
    <p:sldId id="364" r:id="rId21"/>
    <p:sldId id="374" r:id="rId22"/>
    <p:sldId id="424" r:id="rId23"/>
    <p:sldId id="381" r:id="rId24"/>
    <p:sldId id="333" r:id="rId25"/>
    <p:sldId id="336" r:id="rId26"/>
    <p:sldId id="335" r:id="rId27"/>
    <p:sldId id="425" r:id="rId28"/>
    <p:sldId id="426" r:id="rId29"/>
    <p:sldId id="509" r:id="rId30"/>
    <p:sldId id="510" r:id="rId31"/>
    <p:sldId id="429" r:id="rId32"/>
    <p:sldId id="430" r:id="rId33"/>
    <p:sldId id="446" r:id="rId34"/>
    <p:sldId id="455" r:id="rId35"/>
    <p:sldId id="515" r:id="rId36"/>
    <p:sldId id="516" r:id="rId37"/>
    <p:sldId id="453" r:id="rId38"/>
    <p:sldId id="454" r:id="rId39"/>
    <p:sldId id="447" r:id="rId40"/>
    <p:sldId id="448" r:id="rId41"/>
    <p:sldId id="449" r:id="rId42"/>
    <p:sldId id="459" r:id="rId43"/>
    <p:sldId id="461" r:id="rId44"/>
    <p:sldId id="457" r:id="rId45"/>
    <p:sldId id="458" r:id="rId46"/>
    <p:sldId id="437" r:id="rId47"/>
    <p:sldId id="438" r:id="rId48"/>
    <p:sldId id="439" r:id="rId49"/>
    <p:sldId id="466" r:id="rId50"/>
    <p:sldId id="467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519" r:id="rId67"/>
    <p:sldId id="526" r:id="rId68"/>
    <p:sldId id="527" r:id="rId69"/>
    <p:sldId id="520" r:id="rId70"/>
    <p:sldId id="521" r:id="rId71"/>
    <p:sldId id="522" r:id="rId72"/>
    <p:sldId id="523" r:id="rId73"/>
    <p:sldId id="524" r:id="rId74"/>
    <p:sldId id="525" r:id="rId75"/>
    <p:sldId id="511" r:id="rId76"/>
    <p:sldId id="484" r:id="rId77"/>
    <p:sldId id="485" r:id="rId78"/>
    <p:sldId id="486" r:id="rId79"/>
    <p:sldId id="487" r:id="rId80"/>
    <p:sldId id="488" r:id="rId81"/>
    <p:sldId id="489" r:id="rId82"/>
    <p:sldId id="490" r:id="rId83"/>
    <p:sldId id="491" r:id="rId84"/>
    <p:sldId id="492" r:id="rId85"/>
    <p:sldId id="347" r:id="rId86"/>
    <p:sldId id="345" r:id="rId87"/>
    <p:sldId id="493" r:id="rId88"/>
    <p:sldId id="494" r:id="rId89"/>
    <p:sldId id="496" r:id="rId90"/>
    <p:sldId id="497" r:id="rId91"/>
    <p:sldId id="498" r:id="rId92"/>
    <p:sldId id="499" r:id="rId93"/>
    <p:sldId id="500" r:id="rId94"/>
    <p:sldId id="501" r:id="rId95"/>
    <p:sldId id="502" r:id="rId96"/>
    <p:sldId id="503" r:id="rId97"/>
    <p:sldId id="504" r:id="rId98"/>
    <p:sldId id="513" r:id="rId99"/>
    <p:sldId id="514" r:id="rId100"/>
    <p:sldId id="505" r:id="rId101"/>
    <p:sldId id="506" r:id="rId102"/>
    <p:sldId id="512" r:id="rId103"/>
    <p:sldId id="305" r:id="rId104"/>
    <p:sldId id="340" r:id="rId105"/>
    <p:sldId id="349" r:id="rId106"/>
    <p:sldId id="507" r:id="rId107"/>
    <p:sldId id="508" r:id="rId108"/>
    <p:sldId id="341" r:id="rId109"/>
    <p:sldId id="352" r:id="rId110"/>
    <p:sldId id="428" r:id="rId111"/>
    <p:sldId id="329" r:id="rId112"/>
    <p:sldId id="332" r:id="rId113"/>
    <p:sldId id="289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BFFFF"/>
    <a:srgbClr val="008000"/>
    <a:srgbClr val="FFFEF6"/>
    <a:srgbClr val="0000FF"/>
    <a:srgbClr val="9900FF"/>
    <a:srgbClr val="848484"/>
    <a:srgbClr val="643C14"/>
    <a:srgbClr val="88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 autoAdjust="0"/>
    <p:restoredTop sz="95330" autoAdjust="0"/>
  </p:normalViewPr>
  <p:slideViewPr>
    <p:cSldViewPr snapToGrid="0">
      <p:cViewPr varScale="1">
        <p:scale>
          <a:sx n="153" d="100"/>
          <a:sy n="153" d="100"/>
        </p:scale>
        <p:origin x="18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77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47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3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3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7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0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5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Interface::Start,</a:t>
            </a:r>
            <a:r>
              <a:rPr lang="en-US" baseline="0" dirty="0"/>
              <a:t> w</a:t>
            </a:r>
            <a:r>
              <a:rPr lang="en-US" dirty="0"/>
              <a:t>e ask the</a:t>
            </a:r>
            <a:r>
              <a:rPr lang="en-US" baseline="0" dirty="0"/>
              <a:t> simulation for the extension called “</a:t>
            </a:r>
            <a:r>
              <a:rPr lang="en-US" baseline="0" dirty="0" err="1"/>
              <a:t>dis_interface</a:t>
            </a:r>
            <a:r>
              <a:rPr lang="en-US" baseline="0" dirty="0"/>
              <a:t>”. This gives us a </a:t>
            </a:r>
            <a:r>
              <a:rPr lang="en-US" baseline="0" dirty="0" err="1"/>
              <a:t>WsfSimulationExtension</a:t>
            </a:r>
            <a:r>
              <a:rPr lang="en-US" baseline="0" dirty="0"/>
              <a:t>, which we cast to a </a:t>
            </a:r>
            <a:r>
              <a:rPr lang="en-US" baseline="0" dirty="0" err="1"/>
              <a:t>WsfDisInterface</a:t>
            </a:r>
            <a:r>
              <a:rPr lang="en-US" baseline="0" dirty="0"/>
              <a:t>.</a:t>
            </a:r>
          </a:p>
          <a:p>
            <a:r>
              <a:rPr lang="en-US" baseline="0" dirty="0"/>
              <a:t>In Interface::Initialize, we register for a callback. This callback gets triggered when a dis signal is received by the AFSIM Dis Interface. When this happens, we want to process it in Interface::</a:t>
            </a:r>
            <a:r>
              <a:rPr lang="en-US" baseline="0" dirty="0" err="1"/>
              <a:t>HandleSignalPDU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Interface::Start,</a:t>
            </a:r>
            <a:r>
              <a:rPr lang="en-US" baseline="0" dirty="0"/>
              <a:t> w</a:t>
            </a:r>
            <a:r>
              <a:rPr lang="en-US" dirty="0"/>
              <a:t>e ask the</a:t>
            </a:r>
            <a:r>
              <a:rPr lang="en-US" baseline="0" dirty="0"/>
              <a:t> simulation for the extension called “</a:t>
            </a:r>
            <a:r>
              <a:rPr lang="en-US" baseline="0" dirty="0" err="1"/>
              <a:t>dis_interface</a:t>
            </a:r>
            <a:r>
              <a:rPr lang="en-US" baseline="0" dirty="0"/>
              <a:t>”. This gives us a </a:t>
            </a:r>
            <a:r>
              <a:rPr lang="en-US" baseline="0" dirty="0" err="1"/>
              <a:t>WsfSimulationExtension</a:t>
            </a:r>
            <a:r>
              <a:rPr lang="en-US" baseline="0" dirty="0"/>
              <a:t>, which we cast to a </a:t>
            </a:r>
            <a:r>
              <a:rPr lang="en-US" baseline="0" dirty="0" err="1"/>
              <a:t>WsfDisInterface</a:t>
            </a:r>
            <a:r>
              <a:rPr lang="en-US" baseline="0" dirty="0"/>
              <a:t>.</a:t>
            </a:r>
          </a:p>
          <a:p>
            <a:r>
              <a:rPr lang="en-US" baseline="0" dirty="0"/>
              <a:t>In Interface::Initialize, we register for a callback. This callback gets triggered when a dis signal is received by the AFSIM Dis Interface. When this happens, we want to process it in Interface::</a:t>
            </a:r>
            <a:r>
              <a:rPr lang="en-US" baseline="0" dirty="0" err="1"/>
              <a:t>HandleSignalPDU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3622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1741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1811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1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005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56412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</a:p>
        </p:txBody>
      </p:sp>
    </p:spTree>
    <p:extLst>
      <p:ext uri="{BB962C8B-B14F-4D97-AF65-F5344CB8AC3E}">
        <p14:creationId xmlns:p14="http://schemas.microsoft.com/office/powerpoint/2010/main" val="18363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</p:sldLayoutIdLst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Web/labs/observer_lab.ht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6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0.png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AFSIM Developer Training</a:t>
            </a:r>
          </a:p>
          <a:p>
            <a:pPr marL="0" indent="0">
              <a:buNone/>
            </a:pPr>
            <a:r>
              <a:rPr lang="en-US" sz="2800" dirty="0"/>
              <a:t>9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b="1" dirty="0"/>
              <a:t>Communications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AFSIM </a:t>
            </a:r>
            <a:r>
              <a:rPr lang="en-US" dirty="0" err="1"/>
              <a:t>Comm</a:t>
            </a:r>
            <a:r>
              <a:rPr lang="en-US" dirty="0"/>
              <a:t>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8" y="1295400"/>
            <a:ext cx="7015163" cy="504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23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95" y="1177219"/>
            <a:ext cx="8764554" cy="5391532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Implement </a:t>
            </a:r>
            <a:r>
              <a:rPr lang="en-US" dirty="0" err="1"/>
              <a:t>CommLab</a:t>
            </a:r>
            <a:r>
              <a:rPr lang="en-US" dirty="0"/>
              <a:t>::Interface:::</a:t>
            </a:r>
            <a:r>
              <a:rPr lang="en-US" dirty="0" err="1"/>
              <a:t>HandleSignalPDU</a:t>
            </a:r>
            <a:endParaRPr lang="en-US" dirty="0"/>
          </a:p>
          <a:p>
            <a:r>
              <a:rPr lang="en-US" b="0" dirty="0"/>
              <a:t>This method is called when a Signal PDU is received by the DIS interface class</a:t>
            </a:r>
          </a:p>
          <a:p>
            <a:r>
              <a:rPr lang="en-US" dirty="0"/>
              <a:t>Task 8a</a:t>
            </a:r>
            <a:r>
              <a:rPr lang="en-US" b="0" dirty="0"/>
              <a:t>:  Process Signal PDUs only from a data link of type </a:t>
            </a:r>
            <a:r>
              <a:rPr lang="en-US" dirty="0" err="1"/>
              <a:t>WsfDisSignal</a:t>
            </a:r>
            <a:r>
              <a:rPr lang="en-US" dirty="0"/>
              <a:t>::</a:t>
            </a:r>
            <a:r>
              <a:rPr lang="en-US" dirty="0" err="1"/>
              <a:t>EtGenericIP</a:t>
            </a:r>
            <a:endParaRPr lang="en-US" dirty="0"/>
          </a:p>
          <a:p>
            <a:pPr lvl="1"/>
            <a:r>
              <a:rPr lang="en-US" b="0" dirty="0"/>
              <a:t>Use the PDU’s </a:t>
            </a:r>
            <a:r>
              <a:rPr lang="en-US" dirty="0" err="1"/>
              <a:t>GetTDLType</a:t>
            </a:r>
            <a:r>
              <a:rPr lang="en-US" b="0" dirty="0"/>
              <a:t> to check against this value</a:t>
            </a:r>
          </a:p>
          <a:p>
            <a:r>
              <a:rPr lang="en-US" b="0" dirty="0"/>
              <a:t>Unpack the </a:t>
            </a:r>
            <a:r>
              <a:rPr lang="en-US" dirty="0" err="1"/>
              <a:t>DataLink</a:t>
            </a:r>
            <a:r>
              <a:rPr lang="en-US" dirty="0"/>
              <a:t>::</a:t>
            </a:r>
            <a:r>
              <a:rPr lang="en-US" dirty="0" err="1"/>
              <a:t>LocationMessage</a:t>
            </a:r>
            <a:r>
              <a:rPr lang="en-US" dirty="0"/>
              <a:t> </a:t>
            </a:r>
            <a:r>
              <a:rPr lang="en-US" b="0" dirty="0"/>
              <a:t>object from the DIS Signal PDU. </a:t>
            </a:r>
          </a:p>
          <a:p>
            <a:pPr lvl="1"/>
            <a:r>
              <a:rPr lang="en-US" dirty="0"/>
              <a:t>Task 8b</a:t>
            </a:r>
            <a:r>
              <a:rPr lang="en-US" b="0" dirty="0"/>
              <a:t>:  Use a </a:t>
            </a:r>
            <a:r>
              <a:rPr lang="en-US" dirty="0" err="1"/>
              <a:t>GenMemIO</a:t>
            </a:r>
            <a:r>
              <a:rPr lang="en-US" b="0" dirty="0"/>
              <a:t> object that accesses the data buffer from the DIS Signal PDU</a:t>
            </a:r>
          </a:p>
          <a:p>
            <a:pPr lvl="2"/>
            <a:r>
              <a:rPr lang="en-US" b="0" dirty="0"/>
              <a:t>Parameterize with:</a:t>
            </a:r>
          </a:p>
          <a:p>
            <a:pPr lvl="3"/>
            <a:r>
              <a:rPr lang="en-US" b="0" dirty="0"/>
              <a:t>the signal data (call the </a:t>
            </a:r>
            <a:r>
              <a:rPr lang="en-US" dirty="0" err="1"/>
              <a:t>signalData</a:t>
            </a:r>
            <a:r>
              <a:rPr lang="en-US" b="0" dirty="0" err="1"/>
              <a:t>.</a:t>
            </a:r>
            <a:r>
              <a:rPr lang="en-US" dirty="0" err="1"/>
              <a:t>data</a:t>
            </a:r>
            <a:r>
              <a:rPr lang="en-US" b="0" dirty="0"/>
              <a:t> method), </a:t>
            </a:r>
          </a:p>
          <a:p>
            <a:pPr lvl="3"/>
            <a:r>
              <a:rPr lang="en-US" b="0" dirty="0"/>
              <a:t>size of the buffer (</a:t>
            </a:r>
            <a:r>
              <a:rPr lang="en-US" dirty="0" err="1"/>
              <a:t>dataLength</a:t>
            </a:r>
            <a:r>
              <a:rPr lang="en-US" b="0" dirty="0"/>
              <a:t>)</a:t>
            </a:r>
          </a:p>
          <a:p>
            <a:pPr lvl="3"/>
            <a:r>
              <a:rPr lang="en-US" b="0" dirty="0"/>
              <a:t>type (with type </a:t>
            </a:r>
            <a:r>
              <a:rPr lang="en-US" dirty="0" err="1"/>
              <a:t>GenBuf</a:t>
            </a:r>
            <a:r>
              <a:rPr lang="en-US" b="0" dirty="0"/>
              <a:t>::</a:t>
            </a:r>
            <a:r>
              <a:rPr lang="en-US" dirty="0"/>
              <a:t>Native</a:t>
            </a:r>
            <a:r>
              <a:rPr lang="en-US" b="0" dirty="0"/>
              <a:t>)</a:t>
            </a:r>
          </a:p>
          <a:p>
            <a:pPr lvl="3"/>
            <a:r>
              <a:rPr lang="en-US" b="0" dirty="0"/>
              <a:t>and length of the data in the buffer (also </a:t>
            </a:r>
            <a:r>
              <a:rPr lang="en-US" dirty="0" err="1"/>
              <a:t>dataLength</a:t>
            </a:r>
            <a:r>
              <a:rPr lang="en-US" b="0" dirty="0"/>
              <a:t>)</a:t>
            </a:r>
          </a:p>
          <a:p>
            <a:pPr lvl="1"/>
            <a:r>
              <a:rPr lang="en-US" dirty="0"/>
              <a:t>Task 8c</a:t>
            </a:r>
            <a:r>
              <a:rPr lang="en-US" b="0" dirty="0"/>
              <a:t>:  Utilize the </a:t>
            </a:r>
            <a:r>
              <a:rPr lang="en-US" dirty="0" err="1"/>
              <a:t>DataLink</a:t>
            </a:r>
            <a:r>
              <a:rPr lang="en-US" dirty="0"/>
              <a:t>::Message::Create </a:t>
            </a:r>
            <a:r>
              <a:rPr lang="en-US" b="0" dirty="0"/>
              <a:t>factory method to read the </a:t>
            </a:r>
            <a:r>
              <a:rPr lang="en-US" dirty="0" err="1"/>
              <a:t>DataLink</a:t>
            </a:r>
            <a:r>
              <a:rPr lang="en-US" dirty="0"/>
              <a:t>::</a:t>
            </a:r>
            <a:r>
              <a:rPr lang="en-US" dirty="0" err="1"/>
              <a:t>LocationMessge</a:t>
            </a:r>
            <a:r>
              <a:rPr lang="en-US" dirty="0"/>
              <a:t> </a:t>
            </a:r>
            <a:r>
              <a:rPr lang="en-US" b="0" dirty="0"/>
              <a:t>from the buffer</a:t>
            </a:r>
          </a:p>
          <a:p>
            <a:pPr lvl="2"/>
            <a:r>
              <a:rPr lang="en-US" b="0" dirty="0"/>
              <a:t>Pass in the buffer into the Create method</a:t>
            </a:r>
          </a:p>
          <a:p>
            <a:pPr lvl="2"/>
            <a:r>
              <a:rPr lang="en-US" b="0" dirty="0"/>
              <a:t>The return value is </a:t>
            </a:r>
            <a:r>
              <a:rPr lang="en-US" dirty="0" err="1"/>
              <a:t>DataLink</a:t>
            </a:r>
            <a:r>
              <a:rPr lang="en-US" b="0" dirty="0"/>
              <a:t>::</a:t>
            </a:r>
            <a:r>
              <a:rPr lang="en-US" dirty="0"/>
              <a:t>Message</a:t>
            </a:r>
            <a:r>
              <a:rPr lang="en-US" b="0" dirty="0"/>
              <a:t>* pointer and should be stored in a variable of that type (note: this variable must be named </a:t>
            </a:r>
            <a:r>
              <a:rPr lang="en-US" dirty="0" err="1"/>
              <a:t>msgPtr</a:t>
            </a:r>
            <a:r>
              <a:rPr lang="en-US" b="0" dirty="0"/>
              <a:t>, as this variable is used in later code that is provided for you)</a:t>
            </a:r>
          </a:p>
        </p:txBody>
      </p:sp>
    </p:spTree>
    <p:extLst>
      <p:ext uri="{BB962C8B-B14F-4D97-AF65-F5344CB8AC3E}">
        <p14:creationId xmlns:p14="http://schemas.microsoft.com/office/powerpoint/2010/main" val="28872753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85800" y="3974841"/>
            <a:ext cx="7620000" cy="157998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5800" y="2481942"/>
            <a:ext cx="7620000" cy="681137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8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Interface.cpp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620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HandleSignalPDU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aInterfacePtr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WsfDisSignal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aPdu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8a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Use the PDUs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GetTDLType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 to check that it is of type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WsfDisSignal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EtGenericIP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and if so return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aPdu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GetTDLType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WsfDisSignal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2F4F4F"/>
                </a:solidFill>
                <a:latin typeface="Consolas" panose="020B0609020204030204" pitchFamily="49" charset="0"/>
              </a:rPr>
              <a:t>EtGenericIP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Must be configured with optional DIS interface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8b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a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GenMemIO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object that accesses the data buffer from the DIS Signal PDU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Parameterize with the signal data, type with type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GenBuf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::Native and length of the data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GenMemIO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signalData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GenBuf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2F4F4F"/>
                </a:solidFill>
                <a:latin typeface="Consolas" panose="020B0609020204030204" pitchFamily="49" charset="0"/>
              </a:rPr>
              <a:t>Native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8c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Utilize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DataLink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::Message::Create factory method to read the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DataLink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from the buffer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DataLink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msgPtr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DataLink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3443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55"/>
            <a:ext cx="8229600" cy="4886011"/>
          </a:xfrm>
        </p:spPr>
        <p:txBody>
          <a:bodyPr>
            <a:normAutofit/>
          </a:bodyPr>
          <a:lstStyle/>
          <a:p>
            <a:r>
              <a:rPr lang="en-US" b="0" dirty="0"/>
              <a:t>Add </a:t>
            </a:r>
            <a:r>
              <a:rPr lang="en-US" dirty="0"/>
              <a:t>UT_DECLARE_SCRIPT_METHOD</a:t>
            </a:r>
            <a:r>
              <a:rPr lang="en-US" b="0" dirty="0"/>
              <a:t> macros to the </a:t>
            </a:r>
            <a:r>
              <a:rPr lang="en-US" dirty="0" err="1"/>
              <a:t>ScriptLocationMessageClass</a:t>
            </a:r>
            <a:r>
              <a:rPr lang="en-US" b="0" dirty="0"/>
              <a:t> for the new script methods </a:t>
            </a:r>
            <a:r>
              <a:rPr lang="en-US" dirty="0"/>
              <a:t>Course</a:t>
            </a:r>
            <a:r>
              <a:rPr lang="en-US" b="0" dirty="0"/>
              <a:t> and </a:t>
            </a:r>
            <a:r>
              <a:rPr lang="en-US" dirty="0"/>
              <a:t>Speed</a:t>
            </a:r>
          </a:p>
          <a:p>
            <a:r>
              <a:rPr lang="en-US" b="0" dirty="0"/>
              <a:t>Add </a:t>
            </a:r>
            <a:r>
              <a:rPr lang="en-US" dirty="0"/>
              <a:t>UT_DEFINE_SCRIPT_METHOD</a:t>
            </a:r>
            <a:r>
              <a:rPr lang="en-US" b="0" dirty="0"/>
              <a:t> macros to </a:t>
            </a:r>
            <a:r>
              <a:rPr lang="en-US" dirty="0"/>
              <a:t>LocationMessage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 for the new script methods </a:t>
            </a:r>
            <a:r>
              <a:rPr lang="en-US" dirty="0"/>
              <a:t>Course</a:t>
            </a:r>
            <a:r>
              <a:rPr lang="en-US" b="0" dirty="0"/>
              <a:t> and </a:t>
            </a:r>
            <a:r>
              <a:rPr lang="en-US" dirty="0"/>
              <a:t>Speed</a:t>
            </a:r>
          </a:p>
          <a:p>
            <a:r>
              <a:rPr lang="en-US" b="0" dirty="0"/>
              <a:t>Add </a:t>
            </a:r>
            <a:r>
              <a:rPr lang="en-US" dirty="0" err="1"/>
              <a:t>AddMethod</a:t>
            </a:r>
            <a:r>
              <a:rPr lang="en-US" b="0" dirty="0"/>
              <a:t> calls to the </a:t>
            </a:r>
            <a:r>
              <a:rPr lang="en-US" dirty="0" err="1"/>
              <a:t>ScriptLocationMessageClas</a:t>
            </a:r>
            <a:r>
              <a:rPr lang="en-US" b="0" dirty="0"/>
              <a:t> constructor for the new script methods </a:t>
            </a:r>
            <a:r>
              <a:rPr lang="en-US" dirty="0"/>
              <a:t>Course</a:t>
            </a:r>
            <a:r>
              <a:rPr lang="en-US" b="0" dirty="0"/>
              <a:t> and </a:t>
            </a:r>
            <a:r>
              <a:rPr lang="en-US" dirty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0106255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4 —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03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b="0" dirty="0"/>
              <a:t>Inspect the </a:t>
            </a:r>
            <a:r>
              <a:rPr lang="en-US" sz="1800" b="1" dirty="0"/>
              <a:t>LocationMessage.hpp</a:t>
            </a:r>
            <a:r>
              <a:rPr lang="en-US" sz="1800" b="0" dirty="0"/>
              <a:t> file to become familiar with the class methods and attributes of the </a:t>
            </a:r>
            <a:r>
              <a:rPr lang="en-US" sz="1800" b="1" dirty="0" err="1"/>
              <a:t>ScriptLocationMessageClass</a:t>
            </a:r>
            <a:r>
              <a:rPr lang="en-US" sz="1800" b="0" dirty="0"/>
              <a:t> class that is defined at the bottom of the file</a:t>
            </a:r>
          </a:p>
          <a:p>
            <a:r>
              <a:rPr lang="en-US" sz="1800" b="0" dirty="0"/>
              <a:t>Notice the new script message class </a:t>
            </a:r>
            <a:r>
              <a:rPr lang="en-US" sz="1800" b="1" dirty="0" err="1"/>
              <a:t>ScriptLocationMessageClass</a:t>
            </a:r>
            <a:r>
              <a:rPr lang="en-US" sz="1800" b="0" dirty="0"/>
              <a:t> has been sub-classed from </a:t>
            </a:r>
            <a:r>
              <a:rPr lang="en-US" sz="1800" b="1" dirty="0" err="1"/>
              <a:t>WsfScriptMessageClass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519793"/>
            <a:ext cx="6096000" cy="2631490"/>
          </a:xfrm>
          <a:prstGeom prst="rect">
            <a:avLst/>
          </a:prstGeom>
          <a:noFill/>
          <a:ln w="19050">
            <a:solidFill>
              <a:srgbClr val="9900FF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WsfScriptMessageClass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aContext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Clone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Destroy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4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Declarations of script methods</a:t>
            </a:r>
          </a:p>
          <a:p>
            <a:pPr lvl="1"/>
            <a:r>
              <a:rPr lang="en-US" dirty="0"/>
              <a:t>#define </a:t>
            </a:r>
            <a:r>
              <a:rPr lang="en-US" dirty="0">
                <a:solidFill>
                  <a:srgbClr val="0000CC"/>
                </a:solidFill>
              </a:rPr>
              <a:t>UT_DECLARE_SCRIPT_METHOD</a:t>
            </a:r>
            <a:r>
              <a:rPr lang="en-US" dirty="0"/>
              <a:t>( … )</a:t>
            </a:r>
          </a:p>
          <a:p>
            <a:pPr lvl="2"/>
            <a:r>
              <a:rPr lang="en-US" b="0" dirty="0"/>
              <a:t>Expands to a class declaration for method argument</a:t>
            </a:r>
          </a:p>
          <a:p>
            <a:pPr lvl="2"/>
            <a:r>
              <a:rPr lang="en-US" b="0" dirty="0"/>
              <a:t>Inherits from class </a:t>
            </a:r>
            <a:r>
              <a:rPr lang="en-US" b="0" dirty="0" err="1"/>
              <a:t>UtScriptClass</a:t>
            </a:r>
            <a:r>
              <a:rPr lang="en-US" b="0" dirty="0"/>
              <a:t>::</a:t>
            </a:r>
            <a:r>
              <a:rPr lang="en-US" b="0" dirty="0" err="1"/>
              <a:t>InterfaceMethod</a:t>
            </a:r>
            <a:endParaRPr lang="en-US" b="0" dirty="0"/>
          </a:p>
          <a:p>
            <a:pPr lvl="2"/>
            <a:r>
              <a:rPr lang="en-US" b="0" dirty="0"/>
              <a:t>Declares constructor and operator() for the class’s methods</a:t>
            </a:r>
          </a:p>
          <a:p>
            <a:endParaRPr lang="en-US" sz="2000" b="0" dirty="0"/>
          </a:p>
          <a:p>
            <a:r>
              <a:rPr lang="en-US" sz="2000" dirty="0"/>
              <a:t>Task 1</a:t>
            </a:r>
            <a:r>
              <a:rPr lang="en-US" sz="2000" b="0" dirty="0"/>
              <a:t>:  Add a </a:t>
            </a:r>
            <a:r>
              <a:rPr lang="en-US" sz="2000" b="1" dirty="0"/>
              <a:t>UT_DECLARE_SCRIPT_METHOD</a:t>
            </a:r>
            <a:r>
              <a:rPr lang="en-US" sz="2000" b="0" dirty="0"/>
              <a:t> to the </a:t>
            </a:r>
            <a:r>
              <a:rPr lang="en-US" sz="2000" b="1" dirty="0" err="1"/>
              <a:t>ScriptLocationMessageClass</a:t>
            </a:r>
            <a:r>
              <a:rPr lang="en-US" sz="2000" b="0" dirty="0"/>
              <a:t> that declares a script called </a:t>
            </a:r>
            <a:r>
              <a:rPr lang="en-US" sz="2000" b="1" dirty="0"/>
              <a:t>Course</a:t>
            </a:r>
            <a:r>
              <a:rPr lang="en-US" sz="2000" b="0" dirty="0"/>
              <a:t> and another script called </a:t>
            </a:r>
            <a:r>
              <a:rPr lang="en-US" sz="2000" b="1" dirty="0"/>
              <a:t>Speed</a:t>
            </a:r>
            <a:r>
              <a:rPr lang="en-US" sz="2000" b="0" dirty="0"/>
              <a:t>. These methods allow access of the message contents in script.</a:t>
            </a:r>
            <a:r>
              <a:rPr lang="en-US" sz="2000" dirty="0"/>
              <a:t> </a:t>
            </a:r>
            <a:endParaRPr lang="en-US" dirty="0"/>
          </a:p>
          <a:p>
            <a:endParaRPr lang="en-US" dirty="0"/>
          </a:p>
          <a:p>
            <a:pPr marL="22647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37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28800" y="4287080"/>
            <a:ext cx="5410200" cy="5334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4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LocationMessage.hpp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190500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WsfScriptMessageClass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aContext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Clone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Destroy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241467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4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172030"/>
            <a:ext cx="8877600" cy="5487970"/>
          </a:xfrm>
        </p:spPr>
        <p:txBody>
          <a:bodyPr>
            <a:normAutofit/>
          </a:bodyPr>
          <a:lstStyle/>
          <a:p>
            <a:r>
              <a:rPr lang="en-US" sz="2600" b="0" dirty="0"/>
              <a:t>In </a:t>
            </a:r>
            <a:r>
              <a:rPr lang="en-US" sz="2600" dirty="0"/>
              <a:t>LocationMessage</a:t>
            </a:r>
            <a:r>
              <a:rPr lang="en-US" sz="2600" b="0" dirty="0"/>
              <a:t>.</a:t>
            </a:r>
            <a:r>
              <a:rPr lang="en-US" sz="2600" dirty="0"/>
              <a:t>cpp</a:t>
            </a:r>
            <a:r>
              <a:rPr lang="en-US" sz="2600" b="0" dirty="0"/>
              <a:t>, complete the implementation of the </a:t>
            </a:r>
            <a:r>
              <a:rPr lang="en-US" sz="2600" dirty="0" err="1"/>
              <a:t>ScriptLocationMessageClass</a:t>
            </a:r>
            <a:r>
              <a:rPr lang="en-US" sz="2600" b="0" dirty="0"/>
              <a:t> constructor</a:t>
            </a:r>
          </a:p>
          <a:p>
            <a:pPr lvl="1"/>
            <a:r>
              <a:rPr lang="en-US" sz="2300" b="0" dirty="0"/>
              <a:t>Add calls to </a:t>
            </a:r>
            <a:r>
              <a:rPr lang="en-US" sz="2300" dirty="0" err="1"/>
              <a:t>AddMethod</a:t>
            </a:r>
            <a:r>
              <a:rPr lang="en-US" sz="2300" b="0" dirty="0"/>
              <a:t> for the </a:t>
            </a:r>
            <a:r>
              <a:rPr lang="en-US" sz="2300" b="1" dirty="0"/>
              <a:t>Course</a:t>
            </a:r>
            <a:r>
              <a:rPr lang="en-US" sz="2300" b="0" dirty="0"/>
              <a:t> and </a:t>
            </a:r>
            <a:r>
              <a:rPr lang="en-US" sz="2300" b="1" dirty="0"/>
              <a:t>Speed</a:t>
            </a:r>
            <a:r>
              <a:rPr lang="en-US" sz="2300" b="0" dirty="0"/>
              <a:t> script methods (similar to those for </a:t>
            </a:r>
            <a:r>
              <a:rPr lang="en-US" sz="2300" dirty="0" err="1"/>
              <a:t>SourceTrackNumber</a:t>
            </a:r>
            <a:r>
              <a:rPr lang="en-US" sz="2300" b="0" dirty="0"/>
              <a:t>, </a:t>
            </a:r>
            <a:r>
              <a:rPr lang="en-US" sz="2300" dirty="0"/>
              <a:t>Latitude</a:t>
            </a:r>
            <a:r>
              <a:rPr lang="en-US" sz="2300" b="0" dirty="0"/>
              <a:t>, </a:t>
            </a:r>
            <a:r>
              <a:rPr lang="en-US" sz="2300" dirty="0"/>
              <a:t>Longitude</a:t>
            </a:r>
            <a:r>
              <a:rPr lang="en-US" sz="2300" b="0" dirty="0"/>
              <a:t>, and </a:t>
            </a:r>
            <a:r>
              <a:rPr lang="en-US" sz="2300" dirty="0" err="1"/>
              <a:t>Altitutde</a:t>
            </a:r>
            <a:r>
              <a:rPr lang="en-US" sz="23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77576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3183" y="4845321"/>
            <a:ext cx="5710030" cy="34290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4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7312025" cy="313932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WsfScriptMessageClass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SetClassName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mConstructible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mCloneable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SourceTrackNumber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Latitude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Longitude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Altitude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4 TASK 2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add calls to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for the script methods Course and Speed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Course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Speed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3353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4 —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172030"/>
            <a:ext cx="8877600" cy="5487970"/>
          </a:xfrm>
        </p:spPr>
        <p:txBody>
          <a:bodyPr>
            <a:normAutofit fontScale="70000" lnSpcReduction="20000"/>
          </a:bodyPr>
          <a:lstStyle/>
          <a:p>
            <a:r>
              <a:rPr lang="en-US" sz="2600" b="0" dirty="0"/>
              <a:t>Definitions of script methods</a:t>
            </a:r>
          </a:p>
          <a:p>
            <a:pPr lvl="1"/>
            <a:r>
              <a:rPr lang="en-US" sz="2300" dirty="0"/>
              <a:t>#define </a:t>
            </a:r>
            <a:r>
              <a:rPr lang="en-US" sz="2300" dirty="0">
                <a:solidFill>
                  <a:srgbClr val="0000CC"/>
                </a:solidFill>
              </a:rPr>
              <a:t>UT_DEFINE_SCRIPT_METHOD</a:t>
            </a:r>
            <a:r>
              <a:rPr lang="en-US" sz="2300" dirty="0"/>
              <a:t>( … )</a:t>
            </a:r>
          </a:p>
          <a:p>
            <a:pPr lvl="2"/>
            <a:r>
              <a:rPr lang="en-US" sz="2100" b="0" dirty="0"/>
              <a:t>Creates the class definition for the same “method” defined with the UT_DECLARE_SCRIPT_METHOD macro</a:t>
            </a:r>
          </a:p>
          <a:p>
            <a:pPr lvl="2"/>
            <a:r>
              <a:rPr lang="en-US" sz="2100" b="0" dirty="0"/>
              <a:t>Also, expands to a sequence of C++ statements that creates a function whose body is the defined code for the macro</a:t>
            </a:r>
          </a:p>
          <a:p>
            <a:pPr lvl="3"/>
            <a:r>
              <a:rPr lang="en-US" sz="2100" b="0" dirty="0"/>
              <a:t>This function is called from the operator() declared for the class</a:t>
            </a:r>
          </a:p>
          <a:p>
            <a:pPr lvl="2"/>
            <a:r>
              <a:rPr lang="en-US" sz="2100" b="0" dirty="0"/>
              <a:t>Once defined, this script method can be called from the scripting interface in the scenario files</a:t>
            </a:r>
          </a:p>
          <a:p>
            <a:endParaRPr lang="en-US" sz="1100" b="0" dirty="0"/>
          </a:p>
          <a:p>
            <a:r>
              <a:rPr lang="en-US" sz="2600" dirty="0"/>
              <a:t>Task 3</a:t>
            </a:r>
            <a:r>
              <a:rPr lang="en-US" sz="2600" b="0" dirty="0"/>
              <a:t>:  Complete the implementation of the </a:t>
            </a:r>
            <a:r>
              <a:rPr lang="en-US" sz="2600" b="1" dirty="0"/>
              <a:t>Course</a:t>
            </a:r>
            <a:r>
              <a:rPr lang="en-US" sz="2600" b="0" dirty="0"/>
              <a:t> and </a:t>
            </a:r>
            <a:r>
              <a:rPr lang="en-US" sz="2600" b="1" dirty="0"/>
              <a:t>Speed</a:t>
            </a:r>
            <a:r>
              <a:rPr lang="en-US" sz="2600" b="0" dirty="0"/>
              <a:t> script methods at the bottom of the </a:t>
            </a:r>
            <a:r>
              <a:rPr lang="en-US" sz="2600" b="1" dirty="0"/>
              <a:t>LocationMessage.cpp</a:t>
            </a:r>
            <a:r>
              <a:rPr lang="en-US" sz="2600" b="0" dirty="0"/>
              <a:t> file</a:t>
            </a:r>
            <a:r>
              <a:rPr lang="en-US" sz="2600" dirty="0"/>
              <a:t>.</a:t>
            </a:r>
          </a:p>
          <a:p>
            <a:pPr lvl="1"/>
            <a:r>
              <a:rPr lang="en-US" sz="2300" b="0" dirty="0"/>
              <a:t>Remember, you must invoked the macro </a:t>
            </a:r>
            <a:r>
              <a:rPr lang="en-US" sz="2300" dirty="0"/>
              <a:t>UT_DEFINE_SCRIPT_METHOD</a:t>
            </a:r>
          </a:p>
          <a:p>
            <a:pPr lvl="1"/>
            <a:r>
              <a:rPr lang="en-US" sz="2300" dirty="0"/>
              <a:t>UT_DEFINE_SCRIPT_METHOD( … )</a:t>
            </a:r>
            <a:r>
              <a:rPr lang="en-US" sz="2300" b="0" dirty="0"/>
              <a:t> takes the following input arguments:</a:t>
            </a:r>
          </a:p>
          <a:p>
            <a:pPr lvl="2"/>
            <a:r>
              <a:rPr lang="en-US" sz="2100" dirty="0"/>
              <a:t>Class</a:t>
            </a:r>
            <a:r>
              <a:rPr lang="en-US" sz="2100" b="0" dirty="0"/>
              <a:t>:  the class derived from </a:t>
            </a:r>
            <a:r>
              <a:rPr lang="en-US" sz="2100" b="0" dirty="0" err="1"/>
              <a:t>UtScriptClass</a:t>
            </a:r>
            <a:endParaRPr lang="en-US" sz="2100" b="0" dirty="0"/>
          </a:p>
          <a:p>
            <a:pPr lvl="2"/>
            <a:r>
              <a:rPr lang="en-US" sz="2100" dirty="0" err="1"/>
              <a:t>Obj_Type</a:t>
            </a:r>
            <a:r>
              <a:rPr lang="en-US" sz="2100" b="0" dirty="0"/>
              <a:t>:  the type of the application object</a:t>
            </a:r>
          </a:p>
          <a:p>
            <a:pPr lvl="2"/>
            <a:r>
              <a:rPr lang="en-US" sz="2100" dirty="0"/>
              <a:t>Method</a:t>
            </a:r>
            <a:r>
              <a:rPr lang="en-US" sz="2100" b="0" dirty="0"/>
              <a:t>:  the name of the script</a:t>
            </a:r>
          </a:p>
          <a:p>
            <a:pPr lvl="2"/>
            <a:r>
              <a:rPr lang="en-US" sz="2100" dirty="0" err="1"/>
              <a:t>Num_Args</a:t>
            </a:r>
            <a:r>
              <a:rPr lang="en-US" sz="2100" b="0" dirty="0"/>
              <a:t>:  the number of input arguments</a:t>
            </a:r>
          </a:p>
          <a:p>
            <a:pPr lvl="2"/>
            <a:r>
              <a:rPr lang="en-US" sz="2100" dirty="0" err="1"/>
              <a:t>Ret_Type</a:t>
            </a:r>
            <a:r>
              <a:rPr lang="en-US" sz="2100" b="0" dirty="0"/>
              <a:t>:  a string indicating the type of the return value</a:t>
            </a:r>
          </a:p>
          <a:p>
            <a:pPr lvl="2"/>
            <a:r>
              <a:rPr lang="en-US" sz="2100" dirty="0" err="1"/>
              <a:t>Arg_Types</a:t>
            </a:r>
            <a:r>
              <a:rPr lang="en-US" sz="2100" b="0" dirty="0"/>
              <a:t>:  a string with a comma separated set of types indicating the types of each of the input arguments (if there are no input arguments, this string should be the empty string)</a:t>
            </a:r>
          </a:p>
        </p:txBody>
      </p:sp>
    </p:spTree>
    <p:extLst>
      <p:ext uri="{BB962C8B-B14F-4D97-AF65-F5344CB8AC3E}">
        <p14:creationId xmlns:p14="http://schemas.microsoft.com/office/powerpoint/2010/main" val="16819837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4 —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368550"/>
            <a:ext cx="7312025" cy="1954381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3a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"double"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UtMath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cDEG_PER_RAD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3b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"double"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1327150"/>
                <a:ext cx="7448550" cy="9799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UT_DEFINE_SCRIPT_METHOD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ScriptLocationMessageClass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Altitude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"double"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GetAltitude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27150"/>
                <a:ext cx="7448550" cy="979948"/>
              </a:xfrm>
              <a:prstGeom prst="rect">
                <a:avLst/>
              </a:prstGeom>
              <a:blipFill>
                <a:blip r:embed="rId2"/>
                <a:stretch>
                  <a:fillRect b="-375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39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6250" t="16667" r="36875" b="5556"/>
          <a:stretch>
            <a:fillRect/>
          </a:stretch>
        </p:blipFill>
        <p:spPr bwMode="auto">
          <a:xfrm>
            <a:off x="4114800" y="1173754"/>
            <a:ext cx="3200400" cy="520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Extends </a:t>
            </a:r>
            <a:r>
              <a:rPr lang="en-US" dirty="0" err="1"/>
              <a:t>WsfMessage</a:t>
            </a:r>
            <a:endParaRPr lang="en-US" dirty="0"/>
          </a:p>
        </p:txBody>
      </p:sp>
      <p:sp>
        <p:nvSpPr>
          <p:cNvPr id="40550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685800" y="2805038"/>
            <a:ext cx="3810000" cy="1712912"/>
          </a:xfrm>
          <a:prstGeom prst="rect">
            <a:avLst/>
          </a:prstGeom>
          <a:noFill/>
        </p:spPr>
        <p:txBody>
          <a:bodyPr tIns="91440"/>
          <a:lstStyle/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b="0" dirty="0"/>
              <a:t>dd a new </a:t>
            </a:r>
            <a:r>
              <a:rPr lang="en-US" sz="3200" b="1" dirty="0" err="1"/>
              <a:t>LocationMessage</a:t>
            </a:r>
            <a:r>
              <a:rPr lang="en-US" sz="3200" dirty="0"/>
              <a:t> </a:t>
            </a:r>
            <a:r>
              <a:rPr lang="en-US" sz="3200" b="0" dirty="0"/>
              <a:t>class to </a:t>
            </a:r>
            <a:r>
              <a:rPr lang="en-US" sz="3200" b="1" dirty="0"/>
              <a:t>AFSIM</a:t>
            </a:r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3337718" y="1888117"/>
            <a:ext cx="1296987" cy="17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tIns="18288" bIns="18288">
            <a:spAutoFit/>
          </a:bodyPr>
          <a:lstStyle/>
          <a:p>
            <a:pPr algn="ctr"/>
            <a:r>
              <a:rPr lang="en-US" sz="900" b="1" dirty="0" err="1"/>
              <a:t>LocationMessage</a:t>
            </a:r>
            <a:endParaRPr lang="en-US" sz="900" b="1" dirty="0"/>
          </a:p>
        </p:txBody>
      </p:sp>
      <p:sp>
        <p:nvSpPr>
          <p:cNvPr id="405510" name="Freeform 6"/>
          <p:cNvSpPr>
            <a:spLocks/>
          </p:cNvSpPr>
          <p:nvPr/>
        </p:nvSpPr>
        <p:spPr bwMode="auto">
          <a:xfrm>
            <a:off x="3986212" y="1770192"/>
            <a:ext cx="1247775" cy="138113"/>
          </a:xfrm>
          <a:custGeom>
            <a:avLst/>
            <a:gdLst/>
            <a:ahLst/>
            <a:cxnLst>
              <a:cxn ang="0">
                <a:pos x="786" y="0"/>
              </a:cxn>
              <a:cxn ang="0">
                <a:pos x="0" y="0"/>
              </a:cxn>
              <a:cxn ang="0">
                <a:pos x="0" y="87"/>
              </a:cxn>
            </a:cxnLst>
            <a:rect l="0" t="0" r="r" b="b"/>
            <a:pathLst>
              <a:path w="786" h="87">
                <a:moveTo>
                  <a:pt x="786" y="0"/>
                </a:moveTo>
                <a:lnTo>
                  <a:pt x="0" y="0"/>
                </a:lnTo>
                <a:lnTo>
                  <a:pt x="0" y="87"/>
                </a:lnTo>
              </a:path>
            </a:pathLst>
          </a:custGeom>
          <a:noFill/>
          <a:ln w="12700" cap="flat" cmpd="sng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  <p:bldP spid="4055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125792"/>
          </a:xfrm>
        </p:spPr>
        <p:txBody>
          <a:bodyPr>
            <a:normAutofit/>
          </a:bodyPr>
          <a:lstStyle/>
          <a:p>
            <a:r>
              <a:rPr lang="en-US" b="0" dirty="0"/>
              <a:t>In Visual Studio</a:t>
            </a:r>
          </a:p>
          <a:p>
            <a:pPr lvl="1"/>
            <a:r>
              <a:rPr lang="en-US" b="0" dirty="0"/>
              <a:t>Build the solution in release</a:t>
            </a:r>
          </a:p>
          <a:p>
            <a:pPr lvl="1"/>
            <a:r>
              <a:rPr lang="en-US" b="0" dirty="0"/>
              <a:t>Build the INSTALL Project </a:t>
            </a:r>
          </a:p>
          <a:p>
            <a:r>
              <a:rPr lang="en-US" b="0" dirty="0"/>
              <a:t>In </a:t>
            </a:r>
            <a:r>
              <a:rPr lang="en-US" dirty="0"/>
              <a:t>..\</a:t>
            </a:r>
            <a:r>
              <a:rPr lang="en-US" dirty="0" err="1"/>
              <a:t>comm</a:t>
            </a:r>
            <a:r>
              <a:rPr lang="en-US" dirty="0"/>
              <a:t>\data</a:t>
            </a:r>
            <a:r>
              <a:rPr lang="en-US" b="0" dirty="0"/>
              <a:t>, inspect then run the </a:t>
            </a:r>
            <a:r>
              <a:rPr lang="en-US" dirty="0"/>
              <a:t>run_all.bat</a:t>
            </a:r>
            <a:r>
              <a:rPr lang="en-US" b="0" dirty="0"/>
              <a:t> file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1050" y="1791557"/>
            <a:ext cx="3752950" cy="677108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Linux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 from the build directory, run: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all -- -j11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install -- -j11</a:t>
            </a:r>
          </a:p>
        </p:txBody>
      </p:sp>
    </p:spTree>
    <p:extLst>
      <p:ext uri="{BB962C8B-B14F-4D97-AF65-F5344CB8AC3E}">
        <p14:creationId xmlns:p14="http://schemas.microsoft.com/office/powerpoint/2010/main" val="23057814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663148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The program should be tested with two scenario files named </a:t>
            </a:r>
            <a:r>
              <a:rPr lang="en-US" b="1" dirty="0"/>
              <a:t>comm_scenario1.txt</a:t>
            </a:r>
            <a:r>
              <a:rPr lang="en-US" b="0" dirty="0"/>
              <a:t> and </a:t>
            </a:r>
            <a:r>
              <a:rPr lang="en-US" b="1" dirty="0"/>
              <a:t>comm_scenario2.txt</a:t>
            </a:r>
            <a:r>
              <a:rPr lang="en-US" b="0" dirty="0"/>
              <a:t> located in the </a:t>
            </a:r>
            <a:r>
              <a:rPr lang="en-US" dirty="0"/>
              <a:t>“</a:t>
            </a:r>
            <a:r>
              <a:rPr lang="en-US" b="1" dirty="0"/>
              <a:t>..\</a:t>
            </a:r>
            <a:r>
              <a:rPr lang="en-US" b="1" dirty="0" err="1"/>
              <a:t>comm</a:t>
            </a:r>
            <a:r>
              <a:rPr lang="en-US" b="1" dirty="0"/>
              <a:t>\data</a:t>
            </a:r>
            <a:r>
              <a:rPr lang="en-US" b="0" dirty="0"/>
              <a:t>” folder (we will not be using the </a:t>
            </a:r>
            <a:r>
              <a:rPr lang="en-US" dirty="0"/>
              <a:t>Wizard</a:t>
            </a:r>
            <a:r>
              <a:rPr lang="en-US" b="0" dirty="0"/>
              <a:t> for this test).</a:t>
            </a:r>
          </a:p>
          <a:p>
            <a:endParaRPr lang="en-US" dirty="0"/>
          </a:p>
        </p:txBody>
      </p:sp>
      <p:pic>
        <p:nvPicPr>
          <p:cNvPr id="9" name="Picture 8" descr="MCj04417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8238" y="4600575"/>
            <a:ext cx="1266825" cy="126682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44" y="3103418"/>
            <a:ext cx="1876393" cy="3318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91" y="3058759"/>
            <a:ext cx="2302066" cy="3362823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2954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Mystic</a:t>
            </a:r>
            <a:r>
              <a:rPr lang="en-US" sz="2000" b="0" dirty="0"/>
              <a:t> will start from the </a:t>
            </a:r>
            <a:r>
              <a:rPr lang="en-US" sz="2000" dirty="0"/>
              <a:t>run_all.bat</a:t>
            </a:r>
            <a:r>
              <a:rPr lang="en-US" sz="2000" b="0" dirty="0"/>
              <a:t> file.</a:t>
            </a:r>
          </a:p>
          <a:p>
            <a:pPr lvl="1"/>
            <a:r>
              <a:rPr lang="en-US" sz="2000" b="0" dirty="0"/>
              <a:t>Since the application is viewing a file that is being updated in real-time, it would be best to configure it for this purpose.</a:t>
            </a:r>
          </a:p>
          <a:p>
            <a:pPr lvl="1"/>
            <a:r>
              <a:rPr lang="en-US" sz="2000" b="0" dirty="0"/>
              <a:t>In the preferences, set the</a:t>
            </a:r>
            <a:br>
              <a:rPr lang="en-US" sz="2000" b="0" dirty="0"/>
            </a:br>
            <a:r>
              <a:rPr lang="en-US" sz="2000" b="0" dirty="0"/>
              <a:t>“At Scenario End” option to </a:t>
            </a:r>
            <a:br>
              <a:rPr lang="en-US" sz="2000" b="0" dirty="0"/>
            </a:br>
            <a:r>
              <a:rPr lang="en-US" sz="2000" b="0" dirty="0"/>
              <a:t>“Extrapolate” </a:t>
            </a:r>
          </a:p>
          <a:p>
            <a:pPr lvl="1"/>
            <a:r>
              <a:rPr lang="en-US" sz="2000" b="0" dirty="0"/>
              <a:t>Now </a:t>
            </a:r>
            <a:r>
              <a:rPr lang="en-US" sz="2000" dirty="0"/>
              <a:t>Mystic</a:t>
            </a:r>
            <a:r>
              <a:rPr lang="en-US" sz="2000" b="0" dirty="0"/>
              <a:t> will</a:t>
            </a:r>
            <a:br>
              <a:rPr lang="en-US" sz="2000" b="0" dirty="0"/>
            </a:br>
            <a:r>
              <a:rPr lang="en-US" sz="2000" b="0" dirty="0"/>
              <a:t>extrapolate when it is played beyond</a:t>
            </a:r>
            <a:br>
              <a:rPr lang="en-US" sz="2000" b="0" dirty="0"/>
            </a:br>
            <a:r>
              <a:rPr lang="en-US" sz="2000" b="0" dirty="0"/>
              <a:t>the latest received data from the</a:t>
            </a:r>
            <a:br>
              <a:rPr lang="en-US" sz="2000" b="0" dirty="0"/>
            </a:br>
            <a:r>
              <a:rPr lang="en-US" sz="2000" b="0" dirty="0"/>
              <a:t>simulation.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438400"/>
            <a:ext cx="3425190" cy="3224887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667874"/>
            <a:ext cx="8229600" cy="24582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b="0" dirty="0" err="1"/>
              <a:t>WsfExtension</a:t>
            </a:r>
            <a:r>
              <a:rPr lang="en-US" b="0" dirty="0"/>
              <a:t>: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9465" y="2634505"/>
            <a:ext cx="1693520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WsfDefaultApplicationExtension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36224" y="23639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825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CommLab</a:t>
            </a:r>
            <a:r>
              <a:rPr lang="en-US" sz="900" dirty="0">
                <a:solidFill>
                  <a:schemeClr val="tx1"/>
                </a:solidFill>
              </a:rPr>
              <a:t>::Interface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4156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SignalCommRegistration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59475" y="236223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7588" y="236052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2698" y="3069455"/>
            <a:ext cx="943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04276" y="2457504"/>
            <a:ext cx="594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77588" y="2870811"/>
            <a:ext cx="0" cy="19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811653" y="2453074"/>
            <a:ext cx="0" cy="61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397718" y="2453070"/>
            <a:ext cx="0" cy="118872"/>
          </a:xfrm>
          <a:prstGeom prst="line">
            <a:avLst/>
          </a:prstGeom>
          <a:ln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4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305800" cy="4525963"/>
          </a:xfrm>
        </p:spPr>
        <p:txBody>
          <a:bodyPr/>
          <a:lstStyle/>
          <a:p>
            <a:r>
              <a:rPr lang="en-US" b="0" dirty="0"/>
              <a:t>Code modifications are needed to accept:</a:t>
            </a:r>
          </a:p>
          <a:p>
            <a:pPr lvl="1"/>
            <a:r>
              <a:rPr lang="en-US" b="0" dirty="0"/>
              <a:t>Keyword </a:t>
            </a:r>
            <a:r>
              <a:rPr lang="en-US" noProof="1"/>
              <a:t>source_track_number_offset</a:t>
            </a:r>
            <a:r>
              <a:rPr lang="en-US" b="0" dirty="0"/>
              <a:t> with an input value</a:t>
            </a:r>
          </a:p>
          <a:p>
            <a:r>
              <a:rPr lang="en-US" b="0" dirty="0"/>
              <a:t>Existing </a:t>
            </a:r>
            <a:r>
              <a:rPr lang="en-US" dirty="0"/>
              <a:t>AFSIM</a:t>
            </a:r>
            <a:r>
              <a:rPr lang="en-US" b="0" dirty="0"/>
              <a:t> methods will be used to set other </a:t>
            </a:r>
            <a:r>
              <a:rPr lang="en-US" b="0" dirty="0" err="1"/>
              <a:t>comm</a:t>
            </a:r>
            <a:r>
              <a:rPr lang="en-US" b="0" dirty="0"/>
              <a:t> input values </a:t>
            </a:r>
          </a:p>
          <a:p>
            <a:pPr lvl="1"/>
            <a:r>
              <a:rPr lang="en-US" b="0" dirty="0"/>
              <a:t>Example input:</a:t>
            </a:r>
          </a:p>
          <a:p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4600" y="4213225"/>
            <a:ext cx="4024312" cy="739775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comm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comm</a:t>
            </a:r>
            <a:r>
              <a:rPr lang="en-US" sz="1400" b="1" dirty="0">
                <a:latin typeface="Courier New" pitchFamily="49" charset="0"/>
              </a:rPr>
              <a:t>-net SIGNAL_COMM</a:t>
            </a:r>
          </a:p>
          <a:p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source_track_number</a:t>
            </a:r>
            <a:r>
              <a:rPr lang="en-US" sz="1400" b="1" dirty="0">
                <a:latin typeface="Courier New" pitchFamily="49" charset="0"/>
              </a:rPr>
              <a:t> 100</a:t>
            </a:r>
          </a:p>
          <a:p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end_comm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93277" y="4605278"/>
            <a:ext cx="4419600" cy="6223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93277" y="3475037"/>
            <a:ext cx="4419600" cy="62235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525963"/>
          </a:xfrm>
        </p:spPr>
        <p:txBody>
          <a:bodyPr>
            <a:no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comm_types.txt</a:t>
            </a:r>
            <a:r>
              <a:rPr lang="en-US" b="0" dirty="0"/>
              <a:t> file and observe the following: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/>
              <a:t>platform_type</a:t>
            </a:r>
            <a:r>
              <a:rPr lang="en-US" sz="2000" b="0" dirty="0"/>
              <a:t> called </a:t>
            </a:r>
            <a:r>
              <a:rPr lang="en-US" sz="2000" dirty="0"/>
              <a:t>COMM_PLATFORM</a:t>
            </a:r>
            <a:r>
              <a:rPr lang="en-US" sz="2000" b="0" dirty="0"/>
              <a:t> carries the </a:t>
            </a:r>
            <a:r>
              <a:rPr lang="en-US" sz="2000" dirty="0"/>
              <a:t>SIGNAL_COMM (BLUE_COMM)</a:t>
            </a:r>
            <a:r>
              <a:rPr lang="en-US" sz="2000" b="0" dirty="0"/>
              <a:t> communication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7167" y="3498590"/>
            <a:ext cx="990600" cy="195322"/>
          </a:xfrm>
          <a:prstGeom prst="rect">
            <a:avLst/>
          </a:prstGeom>
          <a:solidFill>
            <a:srgbClr val="C1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7331" y="4620810"/>
            <a:ext cx="990600" cy="195322"/>
          </a:xfrm>
          <a:prstGeom prst="rect">
            <a:avLst/>
          </a:prstGeom>
          <a:solidFill>
            <a:srgbClr val="FFE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6731" y="3498590"/>
            <a:ext cx="860436" cy="195322"/>
          </a:xfrm>
          <a:prstGeom prst="rect">
            <a:avLst/>
          </a:prstGeom>
          <a:solidFill>
            <a:srgbClr val="FFE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37253" y="4253676"/>
            <a:ext cx="1155622" cy="195322"/>
          </a:xfrm>
          <a:prstGeom prst="rect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3462278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BLUE_COMM</a:t>
            </a:r>
            <a:r>
              <a:rPr lang="en-US" sz="1200" b="1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SIGNAL_COMM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>
                <a:solidFill>
                  <a:srgbClr val="559AC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debug</a:t>
            </a:r>
          </a:p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end_comm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platform_type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COMM_PLATFORM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WSF_PLATFORM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b="1" dirty="0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-net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4D68B9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BLUE_COMM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b="1" dirty="0" err="1">
                <a:solidFill>
                  <a:srgbClr val="559AC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internal_link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3063A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msg_processor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end_comm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processor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msg_processor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WSF_SCRIPT_PROCESSOR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end_processor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</a:p>
          <a:p>
            <a:endParaRPr lang="en-US" sz="1200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end_platform_type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915" y="2325121"/>
            <a:ext cx="252707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COMM_PLATFORM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1106" y="2627153"/>
            <a:ext cx="252707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SIGNAL_COMM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9892" y="2635468"/>
            <a:ext cx="252707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BLUE_COMM</a:t>
            </a:r>
          </a:p>
        </p:txBody>
      </p:sp>
    </p:spTree>
    <p:extLst>
      <p:ext uri="{BB962C8B-B14F-4D97-AF65-F5344CB8AC3E}">
        <p14:creationId xmlns:p14="http://schemas.microsoft.com/office/powerpoint/2010/main" val="263466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7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710" y="4342217"/>
            <a:ext cx="6251206" cy="92778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200"/>
            <a:ext cx="8305800" cy="4525963"/>
          </a:xfrm>
        </p:spPr>
        <p:txBody>
          <a:bodyPr>
            <a:no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comm_scenario1.txt</a:t>
            </a:r>
            <a:r>
              <a:rPr lang="en-US" b="0" dirty="0"/>
              <a:t> file and observe the following: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 err="1"/>
              <a:t>blue_commander</a:t>
            </a:r>
            <a:r>
              <a:rPr lang="en-US" sz="2000" b="0" dirty="0"/>
              <a:t> platform sends out a </a:t>
            </a:r>
            <a:r>
              <a:rPr lang="en-US" sz="2000" dirty="0" err="1"/>
              <a:t>WsfControlMessage</a:t>
            </a:r>
            <a:r>
              <a:rPr lang="en-US" sz="2000" b="0" dirty="0"/>
              <a:t> every 5 seconds to all subordinates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37" y="3383269"/>
            <a:ext cx="6251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platform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blue_commander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CMDR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blue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commander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SELF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position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39:39:12n 123:08:00w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altitude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9F634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agl</a:t>
            </a:r>
            <a:endParaRPr lang="en-US" sz="1200" dirty="0">
              <a:solidFill>
                <a:srgbClr val="2B61A4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>
                <a:solidFill>
                  <a:srgbClr val="394BDB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execute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at_interval_of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9F634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WsfControlMessage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cntrlMsg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WsfControlMessage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cntrlMsg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n-US" sz="1200" i="1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SetFunction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"I COMMAND YOU"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PLATFORM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n-US" sz="1200" i="1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sz="1200" dirty="0" err="1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-net"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sz="1200" i="1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SendMessageToSubordinates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E49877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""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cntrlMsg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 err="1">
                <a:solidFill>
                  <a:srgbClr val="394BDB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end_execute</a:t>
            </a:r>
            <a:endParaRPr lang="en-US" sz="1200" b="1" dirty="0">
              <a:solidFill>
                <a:srgbClr val="394BDB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end_platform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00" y="304157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comm_scenario1.txt</a:t>
            </a:r>
          </a:p>
        </p:txBody>
      </p:sp>
    </p:spTree>
    <p:extLst>
      <p:ext uri="{BB962C8B-B14F-4D97-AF65-F5344CB8AC3E}">
        <p14:creationId xmlns:p14="http://schemas.microsoft.com/office/powerpoint/2010/main" val="2071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3600" y="30384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comm_scenario1.txt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200"/>
            <a:ext cx="8305800" cy="4525963"/>
          </a:xfrm>
        </p:spPr>
        <p:txBody>
          <a:bodyPr>
            <a:no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comm_scenario1.txt</a:t>
            </a:r>
            <a:r>
              <a:rPr lang="en-US" b="0" dirty="0"/>
              <a:t> file and observe the following: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 err="1"/>
              <a:t>blue_commander</a:t>
            </a:r>
            <a:r>
              <a:rPr lang="en-US" sz="2000" b="0" dirty="0"/>
              <a:t> platform has an </a:t>
            </a:r>
            <a:r>
              <a:rPr lang="en-US" sz="2000" dirty="0" err="1"/>
              <a:t>on_message</a:t>
            </a:r>
            <a:r>
              <a:rPr lang="en-US" sz="2000" b="0" dirty="0"/>
              <a:t> block to write a message when a </a:t>
            </a:r>
            <a:r>
              <a:rPr lang="en-US" sz="2000" dirty="0"/>
              <a:t>LOCATION_MESSAGE</a:t>
            </a:r>
            <a:r>
              <a:rPr lang="en-US" sz="2000" b="0" dirty="0"/>
              <a:t> is received from his subordinates</a:t>
            </a:r>
          </a:p>
          <a:p>
            <a:pPr lvl="1"/>
            <a:endParaRPr lang="en-US" sz="2000" b="0" dirty="0"/>
          </a:p>
        </p:txBody>
      </p:sp>
      <p:sp>
        <p:nvSpPr>
          <p:cNvPr id="11" name="Rectangle 10"/>
          <p:cNvSpPr/>
          <p:nvPr/>
        </p:nvSpPr>
        <p:spPr>
          <a:xfrm>
            <a:off x="2158535" y="3385695"/>
            <a:ext cx="371305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837" y="3381623"/>
            <a:ext cx="62512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platform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blue_commander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CMDR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solidFill>
                  <a:srgbClr val="2E81B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63B463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blue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solidFill>
                  <a:srgbClr val="2E81B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commander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SELF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solidFill>
                  <a:srgbClr val="2E81B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position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39:39:12n 123:08:00w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altitude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9F634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agl</a:t>
            </a:r>
            <a:endParaRPr lang="en-US" sz="1200" dirty="0">
              <a:solidFill>
                <a:srgbClr val="2B61A4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>
                <a:solidFill>
                  <a:srgbClr val="394BDB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execute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at_interval_of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9F634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WsfControlMessage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cntrlMsg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WsfControlMessage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cntrlMsg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n-US" sz="1200" i="1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SetFunction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"I COMMAND YOU"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PLATFORM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n-US" sz="1200" i="1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sz="1200" dirty="0" err="1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comm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-net"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sz="1200" i="1" dirty="0" err="1">
                <a:solidFill>
                  <a:srgbClr val="2B61A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SendMessageToSubordinates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E49877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""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cntrlMsg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200" b="1" dirty="0" err="1">
                <a:solidFill>
                  <a:srgbClr val="394BDB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end_execute</a:t>
            </a:r>
            <a:endParaRPr lang="en-US" sz="1200" b="1" dirty="0">
              <a:solidFill>
                <a:srgbClr val="394BDB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end_platform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2353" y="3069229"/>
            <a:ext cx="2037849" cy="2729027"/>
          </a:xfrm>
          <a:prstGeom prst="rect">
            <a:avLst/>
          </a:prstGeom>
          <a:gradFill flip="none" rotWithShape="1">
            <a:gsLst>
              <a:gs pos="30192">
                <a:schemeClr val="bg1">
                  <a:alpha val="75000"/>
                </a:schemeClr>
              </a:gs>
              <a:gs pos="0">
                <a:schemeClr val="bg1"/>
              </a:gs>
              <a:gs pos="74000">
                <a:schemeClr val="bg1">
                  <a:alpha val="50000"/>
                </a:schemeClr>
              </a:gs>
              <a:gs pos="8300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8201" y="3367406"/>
            <a:ext cx="3321921" cy="243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0984" y="5406150"/>
            <a:ext cx="6073016" cy="100184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6248" y="3386895"/>
            <a:ext cx="371305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1465" y="3367406"/>
            <a:ext cx="6238898" cy="304698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platform_type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63B463"/>
                </a:solidFill>
                <a:latin typeface="Consolas" panose="020B0609020204030204" pitchFamily="49" charset="0"/>
                <a:cs typeface="Arial" pitchFamily="34" charset="0"/>
              </a:rPr>
              <a:t>CMDR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COMM_PLATFORM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dirty="0">
                <a:solidFill>
                  <a:srgbClr val="2E81B1"/>
                </a:solidFill>
                <a:latin typeface="Consolas" panose="020B0609020204030204" pitchFamily="49" charset="0"/>
                <a:cs typeface="Arial" pitchFamily="34" charset="0"/>
              </a:rPr>
              <a:t>icon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rgbClr val="63B463"/>
                </a:solidFill>
                <a:latin typeface="Consolas" panose="020B0609020204030204" pitchFamily="49" charset="0"/>
                <a:cs typeface="Arial" pitchFamily="34" charset="0"/>
              </a:rPr>
              <a:t>cmd_post</a:t>
            </a:r>
            <a:endParaRPr lang="en-US" sz="1200" dirty="0">
              <a:solidFill>
                <a:srgbClr val="63B463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200" dirty="0">
                <a:solidFill>
                  <a:srgbClr val="2E81B1"/>
                </a:solidFill>
                <a:latin typeface="Consolas" panose="020B0609020204030204" pitchFamily="49" charset="0"/>
                <a:cs typeface="Arial" pitchFamily="34" charset="0"/>
              </a:rPr>
              <a:t>edit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processor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msg_processor</a:t>
            </a:r>
            <a:endParaRPr lang="en-US" sz="1200" dirty="0">
              <a:solidFill>
                <a:srgbClr val="2B61A4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endParaRPr lang="en-US" sz="12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dirty="0">
                <a:solidFill>
                  <a:srgbClr val="008200"/>
                </a:solidFill>
                <a:latin typeface="Consolas" panose="020B0609020204030204" pitchFamily="49" charset="0"/>
                <a:cs typeface="Arial" pitchFamily="34" charset="0"/>
              </a:rPr>
              <a:t>// --- * --- * ---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script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Arial" pitchFamily="34" charset="0"/>
              </a:rPr>
              <a:t>ProcessMessage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LocationMessage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aMsg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)   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writeln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Arial" pitchFamily="34" charset="0"/>
              </a:rPr>
              <a:t>"Message received of type: "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aMsg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Type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());     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writeln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dirty="0">
                <a:solidFill>
                  <a:srgbClr val="C86464"/>
                </a:solidFill>
                <a:latin typeface="Consolas" panose="020B0609020204030204" pitchFamily="49" charset="0"/>
                <a:cs typeface="Arial" pitchFamily="34" charset="0"/>
              </a:rPr>
              <a:t>"Received a Location Message from "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aMsg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Originator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());      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end_script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endParaRPr lang="en-US" sz="12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on_message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type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dirty="0">
                <a:solidFill>
                  <a:srgbClr val="9F6342"/>
                </a:solidFill>
                <a:latin typeface="Consolas" panose="020B0609020204030204" pitchFamily="49" charset="0"/>
                <a:cs typeface="Arial" pitchFamily="34" charset="0"/>
              </a:rPr>
              <a:t>LOCATION_MESSAGE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   </a:t>
            </a:r>
            <a:r>
              <a:rPr lang="en-US" sz="1200" b="1" dirty="0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script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      </a:t>
            </a:r>
            <a:r>
              <a:rPr lang="en-US" sz="1200" dirty="0" err="1">
                <a:solidFill>
                  <a:srgbClr val="637148"/>
                </a:solidFill>
                <a:latin typeface="Consolas" panose="020B0609020204030204" pitchFamily="49" charset="0"/>
                <a:cs typeface="Arial" pitchFamily="34" charset="0"/>
              </a:rPr>
              <a:t>ProcessMessage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((</a:t>
            </a:r>
            <a:r>
              <a:rPr lang="en-US" sz="1200" dirty="0" err="1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LocationMessage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1200" dirty="0">
                <a:solidFill>
                  <a:srgbClr val="2B61A4"/>
                </a:solidFill>
                <a:latin typeface="Consolas" panose="020B0609020204030204" pitchFamily="49" charset="0"/>
                <a:cs typeface="Arial" pitchFamily="34" charset="0"/>
              </a:rPr>
              <a:t>MESSAGE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); 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end_script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 err="1">
                <a:solidFill>
                  <a:srgbClr val="3F48CC"/>
                </a:solidFill>
                <a:latin typeface="Consolas" panose="020B0609020204030204" pitchFamily="49" charset="0"/>
                <a:cs typeface="Arial" pitchFamily="34" charset="0"/>
              </a:rPr>
              <a:t>end_on_message</a:t>
            </a:r>
            <a:endParaRPr lang="en-US" sz="1200" b="1" dirty="0">
              <a:solidFill>
                <a:srgbClr val="3F48CC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0913" y="30324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comm_types.txt</a:t>
            </a:r>
          </a:p>
        </p:txBody>
      </p:sp>
    </p:spTree>
    <p:extLst>
      <p:ext uri="{BB962C8B-B14F-4D97-AF65-F5344CB8AC3E}">
        <p14:creationId xmlns:p14="http://schemas.microsoft.com/office/powerpoint/2010/main" val="160441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  <p:bldP spid="13" grpId="0" animBg="1"/>
      <p:bldP spid="16" grpId="0" animBg="1"/>
      <p:bldP spid="5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55395" y="5332095"/>
            <a:ext cx="774446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237" y="5335223"/>
                <a:ext cx="6251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platform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blue-3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AIRCRAFT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side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</a:t>
                </a:r>
              </a:p>
              <a:p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position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38:28:47.764n 122:50:13.166w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altitude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9F6342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30000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ft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agl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end_platform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endPara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" y="5335223"/>
                <a:ext cx="625120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446995" y="4157995"/>
            <a:ext cx="774446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200"/>
            <a:ext cx="8305800" cy="4525963"/>
          </a:xfrm>
        </p:spPr>
        <p:txBody>
          <a:bodyPr>
            <a:no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comm_scenario1.txt</a:t>
            </a:r>
            <a:r>
              <a:rPr lang="en-US" b="0" dirty="0"/>
              <a:t> file and observe the following:</a:t>
            </a:r>
          </a:p>
          <a:p>
            <a:pPr lvl="1"/>
            <a:r>
              <a:rPr lang="en-US" sz="2000" b="0" dirty="0"/>
              <a:t>The </a:t>
            </a:r>
            <a:r>
              <a:rPr lang="en-US" sz="2000" dirty="0"/>
              <a:t>blue-1</a:t>
            </a:r>
            <a:r>
              <a:rPr lang="en-US" sz="2000" b="0" dirty="0"/>
              <a:t>, </a:t>
            </a:r>
            <a:r>
              <a:rPr lang="en-US" sz="2000" dirty="0"/>
              <a:t>blue-2</a:t>
            </a:r>
            <a:r>
              <a:rPr lang="en-US" sz="2000" b="0" dirty="0"/>
              <a:t>, and </a:t>
            </a:r>
            <a:r>
              <a:rPr lang="en-US" sz="2000" dirty="0"/>
              <a:t>blue-3</a:t>
            </a:r>
            <a:r>
              <a:rPr lang="en-US" sz="2000" b="0" dirty="0"/>
              <a:t> platforms send out a </a:t>
            </a:r>
            <a:r>
              <a:rPr lang="en-US" sz="2000" dirty="0" err="1"/>
              <a:t>LocationMessage</a:t>
            </a:r>
            <a:r>
              <a:rPr lang="en-US" sz="2000" b="0" dirty="0"/>
              <a:t> every 5 seconds to commander </a:t>
            </a:r>
          </a:p>
          <a:p>
            <a:pPr lvl="1"/>
            <a:endParaRPr lang="en-US" sz="2000" b="0" dirty="0"/>
          </a:p>
        </p:txBody>
      </p:sp>
      <p:sp>
        <p:nvSpPr>
          <p:cNvPr id="11" name="Rectangle 10"/>
          <p:cNvSpPr/>
          <p:nvPr/>
        </p:nvSpPr>
        <p:spPr>
          <a:xfrm>
            <a:off x="1445795" y="3004795"/>
            <a:ext cx="774446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3600" y="26575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comm_scenario1.txt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0417" y="3038603"/>
            <a:ext cx="2037849" cy="3369396"/>
          </a:xfrm>
          <a:prstGeom prst="rect">
            <a:avLst/>
          </a:prstGeom>
          <a:gradFill flip="none" rotWithShape="1">
            <a:gsLst>
              <a:gs pos="30192">
                <a:schemeClr val="bg1">
                  <a:alpha val="75000"/>
                </a:schemeClr>
              </a:gs>
              <a:gs pos="0">
                <a:schemeClr val="bg1"/>
              </a:gs>
              <a:gs pos="74000">
                <a:schemeClr val="bg1">
                  <a:alpha val="50000"/>
                </a:schemeClr>
              </a:gs>
              <a:gs pos="8300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17712" y="2689852"/>
            <a:ext cx="1743354" cy="35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1632" y="3432598"/>
            <a:ext cx="5006752" cy="91545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6896" y="5035595"/>
            <a:ext cx="1708553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70756" y="3040542"/>
            <a:ext cx="959307" cy="28188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12112" y="3021053"/>
                <a:ext cx="528221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platform_type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Arial" pitchFamily="34" charset="0"/>
                  </a:rPr>
                  <a:t>SUBORDINATE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COMM_PLATFORM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63B463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execute </a:t>
                </a:r>
                <a:r>
                  <a:rPr lang="en-US" sz="1200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at_interval_of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9F6342"/>
                    </a:solidFill>
                    <a:latin typeface="Consolas" panose="020B0609020204030204" pitchFamily="49" charset="0"/>
                    <a:cs typeface="Arial" pitchFamily="34" charset="0"/>
                  </a:rPr>
                  <a:t>5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s</a:t>
                </a: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dirty="0">
                    <a:solidFill>
                      <a:srgbClr val="008200"/>
                    </a:solidFill>
                    <a:latin typeface="Consolas" panose="020B0609020204030204" pitchFamily="49" charset="0"/>
                    <a:cs typeface="Arial" pitchFamily="34" charset="0"/>
                  </a:rPr>
                  <a:t>// Send location</a:t>
                </a: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LocationMessage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msg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LocationMessage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();</a:t>
                </a: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PLATFORM.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  <a:cs typeface="Arial" pitchFamily="34" charset="0"/>
                  </a:rPr>
                  <a:t>Comm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dirty="0">
                    <a:solidFill>
                      <a:srgbClr val="C8646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dirty="0" err="1">
                    <a:solidFill>
                      <a:srgbClr val="C86464"/>
                    </a:solidFill>
                    <a:latin typeface="Consolas" panose="020B0609020204030204" pitchFamily="49" charset="0"/>
                    <a:cs typeface="Arial" pitchFamily="34" charset="0"/>
                  </a:rPr>
                  <a:t>comm</a:t>
                </a:r>
                <a:r>
                  <a:rPr lang="en-US" sz="1200" dirty="0">
                    <a:solidFill>
                      <a:srgbClr val="C86464"/>
                    </a:solidFill>
                    <a:latin typeface="Consolas" panose="020B0609020204030204" pitchFamily="49" charset="0"/>
                    <a:cs typeface="Arial" pitchFamily="34" charset="0"/>
                  </a:rPr>
                  <a:t>-net“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).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  <a:cs typeface="Arial" pitchFamily="34" charset="0"/>
                  </a:rPr>
                  <a:t>SendMessageToCommander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msg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end_execute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end_platform_type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platform_type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</a:rPr>
                  <a:t>AIRCRAFT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SUBORDINATE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icon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</a:rPr>
                  <a:t>fighter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mover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WSF_AIR_MOVER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end_mover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end_platform_type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12" y="3021053"/>
                <a:ext cx="5282215" cy="3046988"/>
              </a:xfrm>
              <a:prstGeom prst="rect">
                <a:avLst/>
              </a:prstGeom>
              <a:blipFill>
                <a:blip r:embed="rId6"/>
                <a:stretch>
                  <a:fillRect t="-200" b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916916" y="26860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comm_types.txt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837" y="3001934"/>
                <a:ext cx="62512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platform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blue-1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AIRCRAFT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side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commander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blue_commander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route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end_platform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endPara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" y="3001934"/>
                <a:ext cx="6251206" cy="1384995"/>
              </a:xfrm>
              <a:prstGeom prst="rect">
                <a:avLst/>
              </a:prstGeom>
              <a:blipFill>
                <a:blip r:embed="rId7"/>
                <a:stretch>
                  <a:fillRect l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037" y="4162334"/>
                <a:ext cx="62512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platform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blue-2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AIRCRAFT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side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commander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blue_commander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route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end_platform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endPara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7" y="4162334"/>
                <a:ext cx="6251206" cy="1384995"/>
              </a:xfrm>
              <a:prstGeom prst="rect">
                <a:avLst/>
              </a:prstGeom>
              <a:blipFill>
                <a:blip r:embed="rId8"/>
                <a:stretch>
                  <a:fillRect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7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46995" y="4159206"/>
            <a:ext cx="774446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55395" y="5333306"/>
            <a:ext cx="774446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200"/>
            <a:ext cx="8305800" cy="4525963"/>
          </a:xfrm>
        </p:spPr>
        <p:txBody>
          <a:bodyPr>
            <a:no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comm_scenario1.txt</a:t>
            </a:r>
            <a:r>
              <a:rPr lang="en-US" b="0" dirty="0"/>
              <a:t> file and observe the following:</a:t>
            </a:r>
          </a:p>
          <a:p>
            <a:pPr lvl="1"/>
            <a:r>
              <a:rPr lang="en-US" sz="2000" b="0" dirty="0"/>
              <a:t>These platforms have an </a:t>
            </a:r>
            <a:r>
              <a:rPr lang="en-US" sz="2000" dirty="0" err="1"/>
              <a:t>on_message</a:t>
            </a:r>
            <a:r>
              <a:rPr lang="en-US" sz="2000" b="0" dirty="0"/>
              <a:t> block to respond to a </a:t>
            </a:r>
            <a:r>
              <a:rPr lang="en-US" sz="2000" dirty="0" err="1"/>
              <a:t>WsfControlMessage</a:t>
            </a:r>
            <a:r>
              <a:rPr lang="en-US" sz="2000" b="0" dirty="0"/>
              <a:t> </a:t>
            </a:r>
          </a:p>
          <a:p>
            <a:pPr lvl="1"/>
            <a:endParaRPr lang="en-US" sz="2000" b="0" dirty="0"/>
          </a:p>
        </p:txBody>
      </p:sp>
      <p:sp>
        <p:nvSpPr>
          <p:cNvPr id="11" name="Rectangle 10"/>
          <p:cNvSpPr/>
          <p:nvPr/>
        </p:nvSpPr>
        <p:spPr>
          <a:xfrm>
            <a:off x="1445795" y="3006006"/>
            <a:ext cx="774446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837" y="3001934"/>
                <a:ext cx="62512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platform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blue-1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AIRCRAFT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side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commander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blue_commander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route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end_platform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endPara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" y="3001934"/>
                <a:ext cx="6251206" cy="1384995"/>
              </a:xfrm>
              <a:prstGeom prst="rect">
                <a:avLst/>
              </a:prstGeom>
              <a:blipFill>
                <a:blip r:embed="rId3"/>
                <a:stretch>
                  <a:fillRect l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3600" y="265871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comm_scenario1.txt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037" y="4162334"/>
                <a:ext cx="62512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platform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blue-2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AIRCRAFT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side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commander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blue_commander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route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end_platform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endPara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7" y="4162334"/>
                <a:ext cx="6251206" cy="1384995"/>
              </a:xfrm>
              <a:prstGeom prst="rect">
                <a:avLst/>
              </a:prstGeom>
              <a:blipFill>
                <a:blip r:embed="rId4"/>
                <a:stretch>
                  <a:fillRect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237" y="5335223"/>
                <a:ext cx="6251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platform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blue-3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AIRCRAFT</a:t>
                </a: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side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blue</a:t>
                </a:r>
              </a:p>
              <a:p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 position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38:28:47.764n 122:50:13.166w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altitude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9F6342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30000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ft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agl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 </a:t>
                </a:r>
                <a:r>
                  <a:rPr lang="en-US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Calibri" panose="020F0502020204030204" pitchFamily="34" charset="0"/>
                  </a:rPr>
                  <a:t>end_platform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  <a:p>
                <a:endParaRPr lang="en-US" sz="1200" dirty="0">
                  <a:solidFill>
                    <a:schemeClr val="bg1"/>
                  </a:solidFill>
                  <a:latin typeface="Consolas" panose="020B0609020204030204" pitchFamily="49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" y="5335223"/>
                <a:ext cx="6251206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25840" y="2990114"/>
            <a:ext cx="2037849" cy="3369396"/>
          </a:xfrm>
          <a:prstGeom prst="rect">
            <a:avLst/>
          </a:prstGeom>
          <a:gradFill flip="none" rotWithShape="1">
            <a:gsLst>
              <a:gs pos="30192">
                <a:schemeClr val="bg1">
                  <a:alpha val="75000"/>
                </a:schemeClr>
              </a:gs>
              <a:gs pos="0">
                <a:schemeClr val="bg1"/>
              </a:gs>
              <a:gs pos="74000">
                <a:schemeClr val="bg1">
                  <a:alpha val="50000"/>
                </a:schemeClr>
              </a:gs>
              <a:gs pos="8300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2889" y="2774821"/>
            <a:ext cx="1743354" cy="3371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0071" y="3413661"/>
            <a:ext cx="5393929" cy="294584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8935" y="3021606"/>
            <a:ext cx="959307" cy="26677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94151" y="3002117"/>
                <a:ext cx="5622052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platform_type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Arial" pitchFamily="34" charset="0"/>
                  </a:rPr>
                  <a:t>SUBORDINATE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COMM_PLATFORM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63B463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edit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processor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msg_processor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dirty="0">
                    <a:solidFill>
                      <a:srgbClr val="008200"/>
                    </a:solidFill>
                    <a:latin typeface="Consolas" panose="020B0609020204030204" pitchFamily="49" charset="0"/>
                  </a:rPr>
                  <a:t>// --- * --- * ---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script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ProcessMessage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WsfControlMessage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aMsg</a:t>
                </a:r>
                <a:r>
                  <a:rPr lang="en-US" sz="1200" dirty="0"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>
                    <a:solidFill>
                      <a:srgbClr val="008200"/>
                    </a:solidFill>
                    <a:latin typeface="Consolas" panose="020B0609020204030204" pitchFamily="49" charset="0"/>
                  </a:rPr>
                  <a:t>// Send status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WsfStatusMessage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statusMsg</a:t>
                </a:r>
                <a:r>
                  <a:rPr lang="en-US" sz="1200" dirty="0">
                    <a:latin typeface="Consolas" panose="020B0609020204030204" pitchFamily="49" charset="0"/>
                  </a:rPr>
                  <a:t> =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WsfStatusMessage</a:t>
                </a:r>
                <a:r>
                  <a:rPr lang="en-US" sz="1200" dirty="0">
                    <a:latin typeface="Consolas" panose="020B0609020204030204" pitchFamily="49" charset="0"/>
                  </a:rPr>
                  <a:t>(); 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statusMsg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SetStatus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>
                    <a:solidFill>
                      <a:srgbClr val="C86464"/>
                    </a:solidFill>
                    <a:latin typeface="Consolas" panose="020B0609020204030204" pitchFamily="49" charset="0"/>
                  </a:rPr>
                  <a:t>"OK"</a:t>
                </a:r>
                <a:r>
                  <a:rPr lang="en-US" sz="1200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PLATFORM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Comm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>
                    <a:solidFill>
                      <a:srgbClr val="C8646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200" dirty="0" err="1">
                    <a:solidFill>
                      <a:srgbClr val="C86464"/>
                    </a:solidFill>
                    <a:latin typeface="Consolas" panose="020B0609020204030204" pitchFamily="49" charset="0"/>
                  </a:rPr>
                  <a:t>comm</a:t>
                </a:r>
                <a:r>
                  <a:rPr lang="en-US" sz="1200" dirty="0">
                    <a:solidFill>
                      <a:srgbClr val="C86464"/>
                    </a:solidFill>
                    <a:latin typeface="Consolas" panose="020B0609020204030204" pitchFamily="49" charset="0"/>
                  </a:rPr>
                  <a:t>-net"</a:t>
                </a:r>
                <a:r>
                  <a:rPr lang="en-US" sz="1200" dirty="0">
                    <a:latin typeface="Consolas" panose="020B0609020204030204" pitchFamily="49" charset="0"/>
                  </a:rPr>
                  <a:t>).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SendMessageToCommander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>
                    <a:solidFill>
                      <a:srgbClr val="C86464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</a:p>
              <a:p>
                <a:r>
                  <a:rPr lang="en-US" sz="1200" dirty="0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statusMsg</a:t>
                </a:r>
                <a:r>
                  <a:rPr lang="en-US" sz="1200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end_script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endParaRPr lang="en-US" sz="1200" dirty="0"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on_message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type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9F6342"/>
                    </a:solidFill>
                    <a:latin typeface="Consolas" panose="020B0609020204030204" pitchFamily="49" charset="0"/>
                  </a:rPr>
                  <a:t>WSF_CONTROL_MESSAGE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script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ProcessMessage</a:t>
                </a:r>
                <a:r>
                  <a:rPr lang="en-US" sz="1200" dirty="0">
                    <a:latin typeface="Consolas" panose="020B0609020204030204" pitchFamily="49" charset="0"/>
                  </a:rPr>
                  <a:t>((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WsfControlMessage</a:t>
                </a:r>
                <a:r>
                  <a:rPr lang="en-US" sz="1200" dirty="0">
                    <a:latin typeface="Consolas" panose="020B0609020204030204" pitchFamily="49" charset="0"/>
                  </a:rPr>
                  <a:t>)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MESSAGE</a:t>
                </a:r>
                <a:r>
                  <a:rPr lang="en-US" sz="1200" dirty="0">
                    <a:latin typeface="Consolas" panose="020B0609020204030204" pitchFamily="49" charset="0"/>
                  </a:rPr>
                  <a:t>); </a:t>
                </a: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end_script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end_on_message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end_processor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endParaRPr lang="en-US" sz="1200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51" y="3002117"/>
                <a:ext cx="5622052" cy="3416320"/>
              </a:xfrm>
              <a:prstGeom prst="rect">
                <a:avLst/>
              </a:prstGeom>
              <a:blipFill>
                <a:blip r:embed="rId6"/>
                <a:stretch>
                  <a:fillRect l="-108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633600" y="266711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comm_types.txt</a:t>
            </a:r>
          </a:p>
        </p:txBody>
      </p:sp>
    </p:spTree>
    <p:extLst>
      <p:ext uri="{BB962C8B-B14F-4D97-AF65-F5344CB8AC3E}">
        <p14:creationId xmlns:p14="http://schemas.microsoft.com/office/powerpoint/2010/main" val="17107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1470537" y="4967197"/>
            <a:ext cx="4407720" cy="1543319"/>
          </a:xfrm>
          <a:custGeom>
            <a:avLst/>
            <a:gdLst>
              <a:gd name="connsiteX0" fmla="*/ 1103237 w 4407720"/>
              <a:gd name="connsiteY0" fmla="*/ 18010 h 1445757"/>
              <a:gd name="connsiteX1" fmla="*/ 1496903 w 4407720"/>
              <a:gd name="connsiteY1" fmla="*/ 18010 h 1445757"/>
              <a:gd name="connsiteX2" fmla="*/ 1895551 w 4407720"/>
              <a:gd name="connsiteY2" fmla="*/ 82791 h 1445757"/>
              <a:gd name="connsiteX3" fmla="*/ 2436218 w 4407720"/>
              <a:gd name="connsiteY3" fmla="*/ 187436 h 1445757"/>
              <a:gd name="connsiteX4" fmla="*/ 2902139 w 4407720"/>
              <a:gd name="connsiteY4" fmla="*/ 309522 h 1445757"/>
              <a:gd name="connsiteX5" fmla="*/ 3627181 w 4407720"/>
              <a:gd name="connsiteY5" fmla="*/ 556186 h 1445757"/>
              <a:gd name="connsiteX6" fmla="*/ 4045762 w 4407720"/>
              <a:gd name="connsiteY6" fmla="*/ 745544 h 1445757"/>
              <a:gd name="connsiteX7" fmla="*/ 4354714 w 4407720"/>
              <a:gd name="connsiteY7" fmla="*/ 964800 h 1445757"/>
              <a:gd name="connsiteX8" fmla="*/ 4389596 w 4407720"/>
              <a:gd name="connsiteY8" fmla="*/ 1179074 h 1445757"/>
              <a:gd name="connsiteX9" fmla="*/ 4162865 w 4407720"/>
              <a:gd name="connsiteY9" fmla="*/ 1383381 h 1445757"/>
              <a:gd name="connsiteX10" fmla="*/ 3355601 w 4407720"/>
              <a:gd name="connsiteY10" fmla="*/ 1443179 h 1445757"/>
              <a:gd name="connsiteX11" fmla="*/ 2949478 w 4407720"/>
              <a:gd name="connsiteY11" fmla="*/ 1435704 h 1445757"/>
              <a:gd name="connsiteX12" fmla="*/ 1623972 w 4407720"/>
              <a:gd name="connsiteY12" fmla="*/ 1415772 h 1445757"/>
              <a:gd name="connsiteX13" fmla="*/ 739471 w 4407720"/>
              <a:gd name="connsiteY13" fmla="*/ 1296177 h 1445757"/>
              <a:gd name="connsiteX14" fmla="*/ 19412 w 4407720"/>
              <a:gd name="connsiteY14" fmla="*/ 842714 h 1445757"/>
              <a:gd name="connsiteX15" fmla="*/ 283516 w 4407720"/>
              <a:gd name="connsiteY15" fmla="*/ 224809 h 1445757"/>
              <a:gd name="connsiteX16" fmla="*/ 1103237 w 4407720"/>
              <a:gd name="connsiteY16" fmla="*/ 18010 h 144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07720" h="1445757">
                <a:moveTo>
                  <a:pt x="1103237" y="18010"/>
                </a:moveTo>
                <a:cubicBezTo>
                  <a:pt x="1305468" y="-16457"/>
                  <a:pt x="1364851" y="7213"/>
                  <a:pt x="1496903" y="18010"/>
                </a:cubicBezTo>
                <a:cubicBezTo>
                  <a:pt x="1628955" y="28807"/>
                  <a:pt x="1738999" y="54553"/>
                  <a:pt x="1895551" y="82791"/>
                </a:cubicBezTo>
                <a:cubicBezTo>
                  <a:pt x="2052104" y="111029"/>
                  <a:pt x="2268453" y="149648"/>
                  <a:pt x="2436218" y="187436"/>
                </a:cubicBezTo>
                <a:cubicBezTo>
                  <a:pt x="2603983" y="225224"/>
                  <a:pt x="2703645" y="248064"/>
                  <a:pt x="2902139" y="309522"/>
                </a:cubicBezTo>
                <a:cubicBezTo>
                  <a:pt x="3100633" y="370980"/>
                  <a:pt x="3436577" y="483516"/>
                  <a:pt x="3627181" y="556186"/>
                </a:cubicBezTo>
                <a:cubicBezTo>
                  <a:pt x="3817785" y="628856"/>
                  <a:pt x="3924507" y="677442"/>
                  <a:pt x="4045762" y="745544"/>
                </a:cubicBezTo>
                <a:cubicBezTo>
                  <a:pt x="4167017" y="813646"/>
                  <a:pt x="4297408" y="892545"/>
                  <a:pt x="4354714" y="964800"/>
                </a:cubicBezTo>
                <a:cubicBezTo>
                  <a:pt x="4412020" y="1037055"/>
                  <a:pt x="4421571" y="1109311"/>
                  <a:pt x="4389596" y="1179074"/>
                </a:cubicBezTo>
                <a:cubicBezTo>
                  <a:pt x="4357621" y="1248837"/>
                  <a:pt x="4335197" y="1339364"/>
                  <a:pt x="4162865" y="1383381"/>
                </a:cubicBezTo>
                <a:cubicBezTo>
                  <a:pt x="3990533" y="1427398"/>
                  <a:pt x="3557832" y="1434459"/>
                  <a:pt x="3355601" y="1443179"/>
                </a:cubicBezTo>
                <a:cubicBezTo>
                  <a:pt x="3153370" y="1451899"/>
                  <a:pt x="2949478" y="1435704"/>
                  <a:pt x="2949478" y="1435704"/>
                </a:cubicBezTo>
                <a:cubicBezTo>
                  <a:pt x="2660873" y="1431136"/>
                  <a:pt x="1992306" y="1439026"/>
                  <a:pt x="1623972" y="1415772"/>
                </a:cubicBezTo>
                <a:cubicBezTo>
                  <a:pt x="1255638" y="1392518"/>
                  <a:pt x="1006898" y="1391687"/>
                  <a:pt x="739471" y="1296177"/>
                </a:cubicBezTo>
                <a:cubicBezTo>
                  <a:pt x="472044" y="1200667"/>
                  <a:pt x="95404" y="1021275"/>
                  <a:pt x="19412" y="842714"/>
                </a:cubicBezTo>
                <a:cubicBezTo>
                  <a:pt x="-56580" y="664153"/>
                  <a:pt x="102879" y="361429"/>
                  <a:pt x="283516" y="224809"/>
                </a:cubicBezTo>
                <a:cubicBezTo>
                  <a:pt x="464153" y="88189"/>
                  <a:pt x="901006" y="52477"/>
                  <a:pt x="1103237" y="18010"/>
                </a:cubicBezTo>
                <a:close/>
              </a:path>
            </a:pathLst>
          </a:custGeom>
          <a:solidFill>
            <a:srgbClr val="EBFFFF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19393" y="1365371"/>
            <a:ext cx="4481112" cy="4544593"/>
          </a:xfrm>
          <a:prstGeom prst="ellipse">
            <a:avLst/>
          </a:prstGeom>
          <a:solidFill>
            <a:srgbClr val="FFFE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7932"/>
            <a:ext cx="4580837" cy="2408500"/>
          </a:xfrm>
        </p:spPr>
        <p:txBody>
          <a:bodyPr lIns="0"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b="0" dirty="0"/>
              <a:t>“I COMMAND YOU” control messages 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are sent out every 5 sec.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are only sent to subordinates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platforms that have commander </a:t>
            </a:r>
            <a:r>
              <a:rPr lang="en-US" b="0" dirty="0" err="1"/>
              <a:t>blue_commander</a:t>
            </a:r>
            <a:r>
              <a:rPr lang="en-US" b="0" dirty="0"/>
              <a:t> (blue-1 &amp; blue-2)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“OK” control messages are immediately sent back to the commander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5843173" y="4286703"/>
            <a:ext cx="148865" cy="147099"/>
          </a:xfrm>
          <a:prstGeom prst="rect">
            <a:avLst/>
          </a:prstGeom>
          <a:solidFill>
            <a:srgbClr val="095D77"/>
          </a:solidFill>
          <a:ln w="15875">
            <a:solidFill>
              <a:srgbClr val="6EC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5" y="1800953"/>
            <a:ext cx="209579" cy="181000"/>
          </a:xfrm>
          <a:prstGeom prst="rect">
            <a:avLst/>
          </a:prstGeom>
          <a:solidFill>
            <a:srgbClr val="FFFEF6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49789" y="3355432"/>
            <a:ext cx="209579" cy="181000"/>
          </a:xfrm>
          <a:prstGeom prst="rect">
            <a:avLst/>
          </a:prstGeom>
          <a:solidFill>
            <a:srgbClr val="FFFEF6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47" y="5409481"/>
            <a:ext cx="209579" cy="181000"/>
          </a:xfrm>
          <a:prstGeom prst="rect">
            <a:avLst/>
          </a:prstGeom>
          <a:solidFill>
            <a:srgbClr val="FFFEF6"/>
          </a:solidFill>
        </p:spPr>
      </p:pic>
      <p:sp>
        <p:nvSpPr>
          <p:cNvPr id="8" name="TextBox 7"/>
          <p:cNvSpPr txBox="1"/>
          <p:nvPr/>
        </p:nvSpPr>
        <p:spPr>
          <a:xfrm>
            <a:off x="5936064" y="4218264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blue_commander</a:t>
            </a:r>
            <a:endParaRPr lang="en-US" sz="1100" b="1" dirty="0">
              <a:solidFill>
                <a:srgbClr val="0191B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5730" y="304987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5164" y="1539343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6265" y="556666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55329" y="1981953"/>
            <a:ext cx="336218" cy="22923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50151" y="1992116"/>
            <a:ext cx="319294" cy="228600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4895" y="2074657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WSF_CONTROL_MESSAGE</a:t>
            </a:r>
          </a:p>
          <a:p>
            <a:pPr algn="r"/>
            <a:r>
              <a:rPr lang="en-US" sz="7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“I COMMAND YOU”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18730" y="3580378"/>
            <a:ext cx="334100" cy="706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6507" y="367655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WSF_CONTROL_MESSAGE</a:t>
            </a:r>
          </a:p>
          <a:p>
            <a:pPr algn="r"/>
            <a:r>
              <a:rPr lang="en-US" sz="7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“I COMMAND YOU”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1216" y="2056449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WSF_CONTROL_MESSAGE</a:t>
            </a:r>
          </a:p>
          <a:p>
            <a:r>
              <a:rPr lang="en-US" sz="7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“OK”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2460">
            <a:off x="4356027" y="5656307"/>
            <a:ext cx="209579" cy="181000"/>
          </a:xfrm>
          <a:prstGeom prst="rect">
            <a:avLst/>
          </a:prstGeom>
          <a:solidFill>
            <a:srgbClr val="EBFFFF"/>
          </a:solidFill>
        </p:spPr>
      </p:pic>
      <p:sp>
        <p:nvSpPr>
          <p:cNvPr id="19" name="TextBox 18"/>
          <p:cNvSpPr txBox="1"/>
          <p:nvPr/>
        </p:nvSpPr>
        <p:spPr>
          <a:xfrm>
            <a:off x="4175731" y="57936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isr_1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97677" y="3580378"/>
            <a:ext cx="316113" cy="717181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81464" y="3509331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WSF_CONTROL_MESSAGE</a:t>
            </a:r>
          </a:p>
          <a:p>
            <a:r>
              <a:rPr lang="en-US" sz="7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“OK”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6437" y="273824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Simulation instance 1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(running comm_scenario1.txt)</a:t>
            </a:r>
            <a:endParaRPr lang="en-US" sz="12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5011" y="516642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Simulation instance 2</a:t>
            </a:r>
          </a:p>
          <a:p>
            <a:r>
              <a:rPr lang="en-US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(running comm_scenario2.txt)</a:t>
            </a:r>
            <a:endParaRPr lang="en-US" sz="1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Definitions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58900"/>
            <a:ext cx="5181600" cy="4876800"/>
          </a:xfrm>
          <a:prstGeom prst="rect">
            <a:avLst/>
          </a:prstGeom>
        </p:spPr>
        <p:txBody>
          <a:bodyPr/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AFSIM - Advanced Framework for Simulation, Integration, and Modeling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AGL – Above Ground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DIS – Distributed Interactive Simulation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DTED – Digital Terrain Elevation Data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EO/IR – Electro-Optical/Infra-Red</a:t>
            </a:r>
            <a:r>
              <a:rPr lang="en-US" sz="1200" b="1" dirty="0"/>
              <a:t> </a:t>
            </a:r>
            <a:endParaRPr lang="en-US" sz="1200" dirty="0"/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ESM – Electronic Support Measure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FOV – Field Of View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GUI – Graphical User Interface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HLA – High Level Architecture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IEEE – Institute of Electrical &amp; Electronics Engineers, Inc.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JTIDS – Joint Tactical Information Distribution System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MSL – Mean Sea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PDU – Protocol Data Unit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RCS – Radar Cross Section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SAM – Surface-to-Air Missile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SAR – Synthetic Aperture Radar 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VESPA – Visual Environment for Scenario Preparation and Analysis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WKF – Warlock Framework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67400" y="13589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dBsm</a:t>
            </a:r>
            <a:r>
              <a:rPr lang="en-US" sz="1200" kern="0" dirty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GHz– </a:t>
            </a:r>
            <a:r>
              <a:rPr lang="en-US" sz="1200" kern="0" dirty="0" err="1"/>
              <a:t>GigaHertz</a:t>
            </a:r>
            <a:endParaRPr lang="en-US" sz="1200" kern="0" dirty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kts</a:t>
            </a:r>
            <a:r>
              <a:rPr lang="en-US" sz="1200" kern="0" dirty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5351" y="3952738"/>
            <a:ext cx="5392628" cy="172702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00" y="1153803"/>
            <a:ext cx="8928000" cy="4525963"/>
          </a:xfrm>
        </p:spPr>
        <p:txBody>
          <a:bodyPr>
            <a:norm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comm_scenario2.txt</a:t>
            </a:r>
            <a:r>
              <a:rPr lang="en-US" b="0" dirty="0"/>
              <a:t> file</a:t>
            </a:r>
          </a:p>
          <a:p>
            <a:pPr lvl="1"/>
            <a:r>
              <a:rPr lang="en-US" sz="2000" b="0" dirty="0"/>
              <a:t>A platform ISR-1 receives </a:t>
            </a:r>
            <a:r>
              <a:rPr lang="en-US" sz="2000" dirty="0"/>
              <a:t>SIGNAL_COMM</a:t>
            </a:r>
            <a:r>
              <a:rPr lang="en-US" sz="2000" b="0" dirty="0"/>
              <a:t> messages from platforms in comm_scenario1 and uses </a:t>
            </a:r>
            <a:r>
              <a:rPr lang="en-US" sz="2000" dirty="0" err="1"/>
              <a:t>WsfDraw</a:t>
            </a:r>
            <a:r>
              <a:rPr lang="en-US" sz="2000" b="0" dirty="0"/>
              <a:t> to display these locations as icons in </a:t>
            </a:r>
            <a:r>
              <a:rPr lang="en-US" sz="2000" dirty="0"/>
              <a:t>Mystic</a:t>
            </a:r>
          </a:p>
          <a:p>
            <a:pPr lvl="2"/>
            <a:r>
              <a:rPr lang="en-US" sz="1800" b="0" dirty="0"/>
              <a:t>Although we demonstrate this in an </a:t>
            </a:r>
            <a:r>
              <a:rPr lang="en-US" sz="1800" dirty="0"/>
              <a:t>AFSIM</a:t>
            </a:r>
            <a:r>
              <a:rPr lang="en-US" sz="1800" b="0" dirty="0"/>
              <a:t> simulation, another simulation could also receive and, decode, and display these 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5351" y="3583406"/>
                <a:ext cx="4432624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platform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Arial" pitchFamily="34" charset="0"/>
                  </a:rPr>
                  <a:t>isr-1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COMM_PLATFORM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63B463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processor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63B463"/>
                    </a:solidFill>
                    <a:latin typeface="Consolas" panose="020B0609020204030204" pitchFamily="49" charset="0"/>
                  </a:rPr>
                  <a:t>internal_generation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msg_processor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update_interval</a:t>
                </a:r>
                <a:r>
                  <a:rPr lang="en-US" sz="1200" dirty="0">
                    <a:latin typeface="Consolas" panose="020B0609020204030204" pitchFamily="49" charset="0"/>
                  </a:rPr>
                  <a:t> 5.0 </a:t>
                </a:r>
                <a:r>
                  <a:rPr lang="en-US" sz="1200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seconds</a:t>
                </a:r>
              </a:p>
              <a:p>
                <a:r>
                  <a:rPr lang="en-US" sz="1200" dirty="0">
                    <a:solidFill>
                      <a:srgbClr val="0082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200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internal_link</a:t>
                </a:r>
                <a:r>
                  <a:rPr lang="en-US" sz="1200" dirty="0">
                    <a:solidFill>
                      <a:srgbClr val="0082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msg_processor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on_update</a:t>
                </a:r>
                <a:endParaRPr lang="en-US" sz="1200" dirty="0"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>
                    <a:solidFill>
                      <a:srgbClr val="008200"/>
                    </a:solidFill>
                    <a:latin typeface="Consolas" panose="020B0609020204030204" pitchFamily="49" charset="0"/>
                  </a:rPr>
                  <a:t>// Send location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</a:t>
                </a:r>
                <a:r>
                  <a:rPr lang="en-US" sz="1200" dirty="0">
                    <a:latin typeface="Consolas" panose="020B0609020204030204" pitchFamily="49" charset="0"/>
                  </a:rPr>
                  <a:t> =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200" dirty="0">
                    <a:latin typeface="Consolas" panose="020B0609020204030204" pitchFamily="49" charset="0"/>
                  </a:rPr>
                  <a:t>(); </a:t>
                </a:r>
              </a:p>
              <a:p>
                <a:r>
                  <a:rPr lang="en-US" sz="1200" i="1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SendMessage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</a:t>
                </a:r>
                <a:r>
                  <a:rPr lang="en-US" sz="1200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end_on_update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end_processor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200" dirty="0">
                    <a:latin typeface="Consolas" panose="020B0609020204030204" pitchFamily="49" charset="0"/>
                  </a:rPr>
                  <a:t/>
                </a:r>
                <a:br>
                  <a:rPr lang="en-US" sz="1200" dirty="0">
                    <a:latin typeface="Consolas" panose="020B0609020204030204" pitchFamily="49" charset="0"/>
                  </a:rPr>
                </a:b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51" y="3583406"/>
                <a:ext cx="4432624" cy="2492990"/>
              </a:xfrm>
              <a:prstGeom prst="rect">
                <a:avLst/>
              </a:prstGeom>
              <a:blipFill>
                <a:blip r:embed="rId2"/>
                <a:stretch>
                  <a:fillRect l="-138" t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4800" y="32484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comm_scenario2.txt</a:t>
            </a:r>
          </a:p>
        </p:txBody>
      </p:sp>
    </p:spTree>
    <p:extLst>
      <p:ext uri="{BB962C8B-B14F-4D97-AF65-F5344CB8AC3E}">
        <p14:creationId xmlns:p14="http://schemas.microsoft.com/office/powerpoint/2010/main" val="86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751" y="3047999"/>
            <a:ext cx="5392628" cy="313805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03"/>
            <a:ext cx="8305800" cy="4525963"/>
          </a:xfrm>
        </p:spPr>
        <p:txBody>
          <a:bodyPr>
            <a:normAutofit/>
          </a:bodyPr>
          <a:lstStyle/>
          <a:p>
            <a:r>
              <a:rPr lang="en-US" b="0" dirty="0"/>
              <a:t>Inspect the </a:t>
            </a:r>
            <a:r>
              <a:rPr lang="en-US" dirty="0"/>
              <a:t>comm_scenario2.txt</a:t>
            </a:r>
            <a:r>
              <a:rPr lang="en-US" b="0" dirty="0"/>
              <a:t> file</a:t>
            </a:r>
          </a:p>
          <a:p>
            <a:pPr lvl="1"/>
            <a:r>
              <a:rPr lang="en-US" sz="2000" b="0" dirty="0"/>
              <a:t>ISR-1 also demonstrates sending a location message over internal links for display with </a:t>
            </a:r>
            <a:r>
              <a:rPr lang="en-US" sz="2000" dirty="0" err="1"/>
              <a:t>WsfDraw</a:t>
            </a:r>
            <a:endParaRPr lang="en-US" sz="1800" dirty="0"/>
          </a:p>
          <a:p>
            <a:pPr lvl="2"/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8551" y="2618606"/>
                <a:ext cx="5197257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cs typeface="Arial" pitchFamily="34" charset="0"/>
                  </a:rPr>
                  <a:t>platform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63B463"/>
                    </a:solidFill>
                    <a:latin typeface="Consolas" panose="020B0609020204030204" pitchFamily="49" charset="0"/>
                    <a:cs typeface="Arial" pitchFamily="34" charset="0"/>
                  </a:rPr>
                  <a:t>isr-1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  <a:cs typeface="Arial" pitchFamily="34" charset="0"/>
                  </a:rPr>
                  <a:t>COMM_PLATFORM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63B463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edit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processor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msg_processor</a:t>
                </a:r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on_message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type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9F6342"/>
                    </a:solidFill>
                    <a:latin typeface="Consolas" panose="020B0609020204030204" pitchFamily="49" charset="0"/>
                  </a:rPr>
                  <a:t>LOCATION_MESSAGE</a:t>
                </a:r>
              </a:p>
              <a:p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script</a:t>
                </a:r>
              </a:p>
              <a:p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MESSAGE;</a:t>
                </a:r>
              </a:p>
              <a:p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WsfDraw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draw</a:t>
                </a:r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WsfDraw</a:t>
                </a:r>
                <a:r>
                  <a:rPr lang="en-US" sz="1200" dirty="0"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draw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Erase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SourceTrackNumber</a:t>
                </a:r>
                <a:r>
                  <a:rPr lang="en-US" sz="1200" dirty="0">
                    <a:latin typeface="Consolas" panose="020B0609020204030204" pitchFamily="49" charset="0"/>
                  </a:rPr>
                  <a:t>());</a:t>
                </a:r>
              </a:p>
              <a:p>
                <a:endParaRPr lang="en-US" sz="1200" dirty="0"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draw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SetId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msg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dirty="0" err="1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SourceTrackNumber</a:t>
                </a:r>
                <a:r>
                  <a:rPr lang="en-US" sz="1200" dirty="0">
                    <a:latin typeface="Consolas" panose="020B0609020204030204" pitchFamily="49" charset="0"/>
                  </a:rPr>
                  <a:t>());</a:t>
                </a: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draw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SetDuration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>
                    <a:solidFill>
                      <a:srgbClr val="9F6342"/>
                    </a:solidFill>
                    <a:latin typeface="Consolas" panose="020B0609020204030204" pitchFamily="49" charset="0"/>
                  </a:rPr>
                  <a:t>20.0</a:t>
                </a:r>
                <a:r>
                  <a:rPr lang="en-US" sz="1200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200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dirty="0">
                  <a:latin typeface="Consolas" panose="020B0609020204030204" pitchFamily="49" charset="0"/>
                </a:endParaRPr>
              </a:p>
              <a:p>
                <a:endParaRPr lang="en-US" sz="1200" dirty="0"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637148"/>
                    </a:solidFill>
                    <a:latin typeface="Consolas" panose="020B0609020204030204" pitchFamily="49" charset="0"/>
                  </a:rPr>
                  <a:t>draw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i="1" dirty="0" err="1">
                    <a:solidFill>
                      <a:srgbClr val="2E81B1"/>
                    </a:solidFill>
                    <a:latin typeface="Consolas" panose="020B0609020204030204" pitchFamily="49" charset="0"/>
                  </a:rPr>
                  <a:t>End</a:t>
                </a:r>
                <a:r>
                  <a:rPr lang="en-US" sz="1200" dirty="0">
                    <a:latin typeface="Consolas" panose="020B0609020204030204" pitchFamily="49" charset="0"/>
                  </a:rPr>
                  <a:t>();</a:t>
                </a:r>
              </a:p>
              <a:p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2B61A4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end_script</a:t>
                </a:r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end_on_message</a:t>
                </a:r>
                <a:endParaRPr lang="en-US" sz="1200" b="1" dirty="0">
                  <a:solidFill>
                    <a:srgbClr val="3F48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3F48CC"/>
                    </a:solidFill>
                    <a:latin typeface="Consolas" panose="020B0609020204030204" pitchFamily="49" charset="0"/>
                  </a:rPr>
                  <a:t>end_processor</a:t>
                </a:r>
                <a:endParaRPr lang="en-US" sz="1200" dirty="0">
                  <a:solidFill>
                    <a:srgbClr val="9F6342"/>
                  </a:solidFill>
                  <a:latin typeface="Consolas" panose="020B0609020204030204" pitchFamily="49" charset="0"/>
                </a:endParaRPr>
              </a:p>
              <a:p>
                <a:endParaRPr lang="en-US" sz="7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3F48CC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2B61A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1" y="2618606"/>
                <a:ext cx="5197257" cy="3970318"/>
              </a:xfrm>
              <a:prstGeom prst="rect">
                <a:avLst/>
              </a:prstGeom>
              <a:blipFill>
                <a:blip r:embed="rId2"/>
                <a:stretch>
                  <a:fillRect l="-117" t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8000" y="22836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File:  comm_scenario2.txt</a:t>
            </a:r>
          </a:p>
        </p:txBody>
      </p:sp>
    </p:spTree>
    <p:extLst>
      <p:ext uri="{BB962C8B-B14F-4D97-AF65-F5344CB8AC3E}">
        <p14:creationId xmlns:p14="http://schemas.microsoft.com/office/powerpoint/2010/main" val="32645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470537" y="4967197"/>
            <a:ext cx="4407720" cy="1543319"/>
          </a:xfrm>
          <a:custGeom>
            <a:avLst/>
            <a:gdLst>
              <a:gd name="connsiteX0" fmla="*/ 1103237 w 4407720"/>
              <a:gd name="connsiteY0" fmla="*/ 18010 h 1445757"/>
              <a:gd name="connsiteX1" fmla="*/ 1496903 w 4407720"/>
              <a:gd name="connsiteY1" fmla="*/ 18010 h 1445757"/>
              <a:gd name="connsiteX2" fmla="*/ 1895551 w 4407720"/>
              <a:gd name="connsiteY2" fmla="*/ 82791 h 1445757"/>
              <a:gd name="connsiteX3" fmla="*/ 2436218 w 4407720"/>
              <a:gd name="connsiteY3" fmla="*/ 187436 h 1445757"/>
              <a:gd name="connsiteX4" fmla="*/ 2902139 w 4407720"/>
              <a:gd name="connsiteY4" fmla="*/ 309522 h 1445757"/>
              <a:gd name="connsiteX5" fmla="*/ 3627181 w 4407720"/>
              <a:gd name="connsiteY5" fmla="*/ 556186 h 1445757"/>
              <a:gd name="connsiteX6" fmla="*/ 4045762 w 4407720"/>
              <a:gd name="connsiteY6" fmla="*/ 745544 h 1445757"/>
              <a:gd name="connsiteX7" fmla="*/ 4354714 w 4407720"/>
              <a:gd name="connsiteY7" fmla="*/ 964800 h 1445757"/>
              <a:gd name="connsiteX8" fmla="*/ 4389596 w 4407720"/>
              <a:gd name="connsiteY8" fmla="*/ 1179074 h 1445757"/>
              <a:gd name="connsiteX9" fmla="*/ 4162865 w 4407720"/>
              <a:gd name="connsiteY9" fmla="*/ 1383381 h 1445757"/>
              <a:gd name="connsiteX10" fmla="*/ 3355601 w 4407720"/>
              <a:gd name="connsiteY10" fmla="*/ 1443179 h 1445757"/>
              <a:gd name="connsiteX11" fmla="*/ 2949478 w 4407720"/>
              <a:gd name="connsiteY11" fmla="*/ 1435704 h 1445757"/>
              <a:gd name="connsiteX12" fmla="*/ 1623972 w 4407720"/>
              <a:gd name="connsiteY12" fmla="*/ 1415772 h 1445757"/>
              <a:gd name="connsiteX13" fmla="*/ 739471 w 4407720"/>
              <a:gd name="connsiteY13" fmla="*/ 1296177 h 1445757"/>
              <a:gd name="connsiteX14" fmla="*/ 19412 w 4407720"/>
              <a:gd name="connsiteY14" fmla="*/ 842714 h 1445757"/>
              <a:gd name="connsiteX15" fmla="*/ 283516 w 4407720"/>
              <a:gd name="connsiteY15" fmla="*/ 224809 h 1445757"/>
              <a:gd name="connsiteX16" fmla="*/ 1103237 w 4407720"/>
              <a:gd name="connsiteY16" fmla="*/ 18010 h 144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07720" h="1445757">
                <a:moveTo>
                  <a:pt x="1103237" y="18010"/>
                </a:moveTo>
                <a:cubicBezTo>
                  <a:pt x="1305468" y="-16457"/>
                  <a:pt x="1364851" y="7213"/>
                  <a:pt x="1496903" y="18010"/>
                </a:cubicBezTo>
                <a:cubicBezTo>
                  <a:pt x="1628955" y="28807"/>
                  <a:pt x="1738999" y="54553"/>
                  <a:pt x="1895551" y="82791"/>
                </a:cubicBezTo>
                <a:cubicBezTo>
                  <a:pt x="2052104" y="111029"/>
                  <a:pt x="2268453" y="149648"/>
                  <a:pt x="2436218" y="187436"/>
                </a:cubicBezTo>
                <a:cubicBezTo>
                  <a:pt x="2603983" y="225224"/>
                  <a:pt x="2703645" y="248064"/>
                  <a:pt x="2902139" y="309522"/>
                </a:cubicBezTo>
                <a:cubicBezTo>
                  <a:pt x="3100633" y="370980"/>
                  <a:pt x="3436577" y="483516"/>
                  <a:pt x="3627181" y="556186"/>
                </a:cubicBezTo>
                <a:cubicBezTo>
                  <a:pt x="3817785" y="628856"/>
                  <a:pt x="3924507" y="677442"/>
                  <a:pt x="4045762" y="745544"/>
                </a:cubicBezTo>
                <a:cubicBezTo>
                  <a:pt x="4167017" y="813646"/>
                  <a:pt x="4297408" y="892545"/>
                  <a:pt x="4354714" y="964800"/>
                </a:cubicBezTo>
                <a:cubicBezTo>
                  <a:pt x="4412020" y="1037055"/>
                  <a:pt x="4421571" y="1109311"/>
                  <a:pt x="4389596" y="1179074"/>
                </a:cubicBezTo>
                <a:cubicBezTo>
                  <a:pt x="4357621" y="1248837"/>
                  <a:pt x="4335197" y="1339364"/>
                  <a:pt x="4162865" y="1383381"/>
                </a:cubicBezTo>
                <a:cubicBezTo>
                  <a:pt x="3990533" y="1427398"/>
                  <a:pt x="3557832" y="1434459"/>
                  <a:pt x="3355601" y="1443179"/>
                </a:cubicBezTo>
                <a:cubicBezTo>
                  <a:pt x="3153370" y="1451899"/>
                  <a:pt x="2949478" y="1435704"/>
                  <a:pt x="2949478" y="1435704"/>
                </a:cubicBezTo>
                <a:cubicBezTo>
                  <a:pt x="2660873" y="1431136"/>
                  <a:pt x="1992306" y="1439026"/>
                  <a:pt x="1623972" y="1415772"/>
                </a:cubicBezTo>
                <a:cubicBezTo>
                  <a:pt x="1255638" y="1392518"/>
                  <a:pt x="1006898" y="1391687"/>
                  <a:pt x="739471" y="1296177"/>
                </a:cubicBezTo>
                <a:cubicBezTo>
                  <a:pt x="472044" y="1200667"/>
                  <a:pt x="95404" y="1021275"/>
                  <a:pt x="19412" y="842714"/>
                </a:cubicBezTo>
                <a:cubicBezTo>
                  <a:pt x="-56580" y="664153"/>
                  <a:pt x="102879" y="361429"/>
                  <a:pt x="283516" y="224809"/>
                </a:cubicBezTo>
                <a:cubicBezTo>
                  <a:pt x="464153" y="88189"/>
                  <a:pt x="901006" y="52477"/>
                  <a:pt x="1103237" y="18010"/>
                </a:cubicBezTo>
                <a:close/>
              </a:path>
            </a:pathLst>
          </a:custGeom>
          <a:solidFill>
            <a:srgbClr val="EBFFFF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219393" y="1365371"/>
            <a:ext cx="4481112" cy="4544593"/>
          </a:xfrm>
          <a:prstGeom prst="ellipse">
            <a:avLst/>
          </a:prstGeom>
          <a:solidFill>
            <a:srgbClr val="FFFE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27931"/>
            <a:ext cx="4394404" cy="3725423"/>
          </a:xfrm>
        </p:spPr>
        <p:txBody>
          <a:bodyPr lIns="0"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b="0" dirty="0"/>
              <a:t>Location messages 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are sent out every 5 sec.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are only sent to platform’s commander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blue-1 sends to </a:t>
            </a:r>
            <a:r>
              <a:rPr lang="en-US" b="0" dirty="0" err="1"/>
              <a:t>blue_commander</a:t>
            </a:r>
            <a:r>
              <a:rPr lang="en-US" b="0" dirty="0"/>
              <a:t>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blue-2 sends to </a:t>
            </a:r>
            <a:r>
              <a:rPr lang="en-US" b="0" dirty="0" err="1"/>
              <a:t>blue_commander</a:t>
            </a:r>
            <a:endParaRPr lang="en-US" b="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blue-3 sends messages, but they go to nobody (no commander)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isr-1 sends messages, but they go to nobody(no commander)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isr-1 scans </a:t>
            </a:r>
            <a:r>
              <a:rPr lang="en-US" b="0" dirty="0" err="1"/>
              <a:t>comm</a:t>
            </a:r>
            <a:r>
              <a:rPr lang="en-US" b="0" dirty="0"/>
              <a:t>-net for </a:t>
            </a:r>
            <a:r>
              <a:rPr lang="en-US" dirty="0"/>
              <a:t>ALL</a:t>
            </a:r>
            <a:r>
              <a:rPr lang="en-US" b="0" dirty="0"/>
              <a:t> Location messages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b="0" dirty="0"/>
              <a:t>For each one received, it draws the platform at that location</a:t>
            </a: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5843173" y="4286703"/>
            <a:ext cx="148865" cy="147099"/>
          </a:xfrm>
          <a:prstGeom prst="rect">
            <a:avLst/>
          </a:prstGeom>
          <a:solidFill>
            <a:srgbClr val="095D77"/>
          </a:solidFill>
          <a:ln w="15875">
            <a:solidFill>
              <a:srgbClr val="6EC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5" y="1800953"/>
            <a:ext cx="209579" cy="1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49789" y="3355432"/>
            <a:ext cx="209579" cy="1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47" y="5409481"/>
            <a:ext cx="209579" cy="1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36064" y="4218264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blue_commander</a:t>
            </a:r>
            <a:endParaRPr lang="en-US" sz="1100" b="1" dirty="0">
              <a:solidFill>
                <a:srgbClr val="0191B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5730" y="304987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5164" y="1539343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6265" y="556666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50151" y="1992116"/>
            <a:ext cx="319294" cy="228600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01216" y="2056449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LOCATION_MESSAGE</a:t>
            </a:r>
          </a:p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lat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lon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alt, course, speed)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2460">
            <a:off x="4347397" y="5659670"/>
            <a:ext cx="209579" cy="181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75731" y="57936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isr_1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97677" y="3580378"/>
            <a:ext cx="316113" cy="717181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81464" y="350933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LOCATION_MESSAGE</a:t>
            </a:r>
          </a:p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lat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lon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alt, course, speed)</a:t>
            </a:r>
            <a:endParaRPr lang="en-US" sz="7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18565" y="5079998"/>
            <a:ext cx="0" cy="291253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5933" y="511544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LOCATION_MESSAGE</a:t>
            </a:r>
          </a:p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lat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lon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alt, course, speed)</a:t>
            </a:r>
            <a:endParaRPr lang="en-US" sz="7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8793" y="486290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0533" y="601461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LOCATION_MESSAGE</a:t>
            </a:r>
          </a:p>
          <a:p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lat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7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lon</a:t>
            </a:r>
            <a:r>
              <a:rPr lang="en-US" sz="7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, alt, course, speed)</a:t>
            </a:r>
            <a:endParaRPr lang="en-US" sz="7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3393" y="628362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???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13507" y="6042788"/>
            <a:ext cx="0" cy="291253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584647" y="4218264"/>
            <a:ext cx="925883" cy="1348402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5494020" y="3629025"/>
            <a:ext cx="194662" cy="615315"/>
          </a:xfrm>
          <a:custGeom>
            <a:avLst/>
            <a:gdLst>
              <a:gd name="connsiteX0" fmla="*/ 121920 w 194662"/>
              <a:gd name="connsiteY0" fmla="*/ 0 h 615315"/>
              <a:gd name="connsiteX1" fmla="*/ 165735 w 194662"/>
              <a:gd name="connsiteY1" fmla="*/ 87630 h 615315"/>
              <a:gd name="connsiteX2" fmla="*/ 188595 w 194662"/>
              <a:gd name="connsiteY2" fmla="*/ 148590 h 615315"/>
              <a:gd name="connsiteX3" fmla="*/ 194310 w 194662"/>
              <a:gd name="connsiteY3" fmla="*/ 224790 h 615315"/>
              <a:gd name="connsiteX4" fmla="*/ 180975 w 194662"/>
              <a:gd name="connsiteY4" fmla="*/ 323850 h 615315"/>
              <a:gd name="connsiteX5" fmla="*/ 116205 w 194662"/>
              <a:gd name="connsiteY5" fmla="*/ 445770 h 615315"/>
              <a:gd name="connsiteX6" fmla="*/ 55245 w 194662"/>
              <a:gd name="connsiteY6" fmla="*/ 539115 h 615315"/>
              <a:gd name="connsiteX7" fmla="*/ 0 w 194662"/>
              <a:gd name="connsiteY7" fmla="*/ 615315 h 61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662" h="615315">
                <a:moveTo>
                  <a:pt x="121920" y="0"/>
                </a:moveTo>
                <a:cubicBezTo>
                  <a:pt x="138271" y="31432"/>
                  <a:pt x="154623" y="62865"/>
                  <a:pt x="165735" y="87630"/>
                </a:cubicBezTo>
                <a:cubicBezTo>
                  <a:pt x="176847" y="112395"/>
                  <a:pt x="183833" y="125730"/>
                  <a:pt x="188595" y="148590"/>
                </a:cubicBezTo>
                <a:cubicBezTo>
                  <a:pt x="193358" y="171450"/>
                  <a:pt x="195580" y="195580"/>
                  <a:pt x="194310" y="224790"/>
                </a:cubicBezTo>
                <a:cubicBezTo>
                  <a:pt x="193040" y="254000"/>
                  <a:pt x="193992" y="287020"/>
                  <a:pt x="180975" y="323850"/>
                </a:cubicBezTo>
                <a:cubicBezTo>
                  <a:pt x="167958" y="360680"/>
                  <a:pt x="137160" y="409893"/>
                  <a:pt x="116205" y="445770"/>
                </a:cubicBezTo>
                <a:cubicBezTo>
                  <a:pt x="95250" y="481647"/>
                  <a:pt x="74612" y="510858"/>
                  <a:pt x="55245" y="539115"/>
                </a:cubicBezTo>
                <a:cubicBezTo>
                  <a:pt x="35878" y="567372"/>
                  <a:pt x="17939" y="591343"/>
                  <a:pt x="0" y="615315"/>
                </a:cubicBezTo>
              </a:path>
            </a:pathLst>
          </a:custGeom>
          <a:noFill/>
          <a:ln w="952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676775" y="3781425"/>
            <a:ext cx="1341120" cy="1815465"/>
          </a:xfrm>
          <a:custGeom>
            <a:avLst/>
            <a:gdLst>
              <a:gd name="connsiteX0" fmla="*/ 1341120 w 1341120"/>
              <a:gd name="connsiteY0" fmla="*/ 0 h 1815465"/>
              <a:gd name="connsiteX1" fmla="*/ 1333500 w 1341120"/>
              <a:gd name="connsiteY1" fmla="*/ 62865 h 1815465"/>
              <a:gd name="connsiteX2" fmla="*/ 1320165 w 1341120"/>
              <a:gd name="connsiteY2" fmla="*/ 144780 h 1815465"/>
              <a:gd name="connsiteX3" fmla="*/ 1285875 w 1341120"/>
              <a:gd name="connsiteY3" fmla="*/ 228600 h 1815465"/>
              <a:gd name="connsiteX4" fmla="*/ 1186815 w 1341120"/>
              <a:gd name="connsiteY4" fmla="*/ 367665 h 1815465"/>
              <a:gd name="connsiteX5" fmla="*/ 1064895 w 1341120"/>
              <a:gd name="connsiteY5" fmla="*/ 529590 h 1815465"/>
              <a:gd name="connsiteX6" fmla="*/ 0 w 1341120"/>
              <a:gd name="connsiteY6" fmla="*/ 1815465 h 181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120" h="1815465">
                <a:moveTo>
                  <a:pt x="1341120" y="0"/>
                </a:moveTo>
                <a:cubicBezTo>
                  <a:pt x="1339056" y="19367"/>
                  <a:pt x="1336993" y="38735"/>
                  <a:pt x="1333500" y="62865"/>
                </a:cubicBezTo>
                <a:cubicBezTo>
                  <a:pt x="1330007" y="86995"/>
                  <a:pt x="1328102" y="117158"/>
                  <a:pt x="1320165" y="144780"/>
                </a:cubicBezTo>
                <a:cubicBezTo>
                  <a:pt x="1312228" y="172402"/>
                  <a:pt x="1308100" y="191453"/>
                  <a:pt x="1285875" y="228600"/>
                </a:cubicBezTo>
                <a:cubicBezTo>
                  <a:pt x="1263650" y="265747"/>
                  <a:pt x="1223645" y="317500"/>
                  <a:pt x="1186815" y="367665"/>
                </a:cubicBezTo>
                <a:cubicBezTo>
                  <a:pt x="1149985" y="417830"/>
                  <a:pt x="1262697" y="288290"/>
                  <a:pt x="1064895" y="529590"/>
                </a:cubicBezTo>
                <a:cubicBezTo>
                  <a:pt x="867093" y="770890"/>
                  <a:pt x="433546" y="1293177"/>
                  <a:pt x="0" y="1815465"/>
                </a:cubicBezTo>
              </a:path>
            </a:pathLst>
          </a:custGeom>
          <a:noFill/>
          <a:ln w="9525">
            <a:solidFill>
              <a:srgbClr val="0000CC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4762500" y="5153809"/>
            <a:ext cx="1357093" cy="486896"/>
          </a:xfrm>
          <a:custGeom>
            <a:avLst/>
            <a:gdLst>
              <a:gd name="connsiteX0" fmla="*/ 1356360 w 1357093"/>
              <a:gd name="connsiteY0" fmla="*/ 199241 h 486896"/>
              <a:gd name="connsiteX1" fmla="*/ 1356360 w 1357093"/>
              <a:gd name="connsiteY1" fmla="*/ 145901 h 486896"/>
              <a:gd name="connsiteX2" fmla="*/ 1348740 w 1357093"/>
              <a:gd name="connsiteY2" fmla="*/ 105896 h 486896"/>
              <a:gd name="connsiteX3" fmla="*/ 1318260 w 1357093"/>
              <a:gd name="connsiteY3" fmla="*/ 65891 h 486896"/>
              <a:gd name="connsiteX4" fmla="*/ 1251585 w 1357093"/>
              <a:gd name="connsiteY4" fmla="*/ 35411 h 486896"/>
              <a:gd name="connsiteX5" fmla="*/ 1131570 w 1357093"/>
              <a:gd name="connsiteY5" fmla="*/ 6836 h 486896"/>
              <a:gd name="connsiteX6" fmla="*/ 902970 w 1357093"/>
              <a:gd name="connsiteY6" fmla="*/ 1121 h 486896"/>
              <a:gd name="connsiteX7" fmla="*/ 750570 w 1357093"/>
              <a:gd name="connsiteY7" fmla="*/ 23981 h 486896"/>
              <a:gd name="connsiteX8" fmla="*/ 493395 w 1357093"/>
              <a:gd name="connsiteY8" fmla="*/ 103991 h 486896"/>
              <a:gd name="connsiteX9" fmla="*/ 196215 w 1357093"/>
              <a:gd name="connsiteY9" fmla="*/ 311636 h 486896"/>
              <a:gd name="connsiteX10" fmla="*/ 0 w 1357093"/>
              <a:gd name="connsiteY10" fmla="*/ 486896 h 48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7093" h="486896">
                <a:moveTo>
                  <a:pt x="1356360" y="199241"/>
                </a:moveTo>
                <a:cubicBezTo>
                  <a:pt x="1356995" y="180349"/>
                  <a:pt x="1357630" y="161458"/>
                  <a:pt x="1356360" y="145901"/>
                </a:cubicBezTo>
                <a:cubicBezTo>
                  <a:pt x="1355090" y="130344"/>
                  <a:pt x="1355090" y="119231"/>
                  <a:pt x="1348740" y="105896"/>
                </a:cubicBezTo>
                <a:cubicBezTo>
                  <a:pt x="1342390" y="92561"/>
                  <a:pt x="1334452" y="77638"/>
                  <a:pt x="1318260" y="65891"/>
                </a:cubicBezTo>
                <a:cubicBezTo>
                  <a:pt x="1302068" y="54144"/>
                  <a:pt x="1282700" y="45253"/>
                  <a:pt x="1251585" y="35411"/>
                </a:cubicBezTo>
                <a:cubicBezTo>
                  <a:pt x="1220470" y="25569"/>
                  <a:pt x="1189673" y="12551"/>
                  <a:pt x="1131570" y="6836"/>
                </a:cubicBezTo>
                <a:cubicBezTo>
                  <a:pt x="1073467" y="1121"/>
                  <a:pt x="966470" y="-1737"/>
                  <a:pt x="902970" y="1121"/>
                </a:cubicBezTo>
                <a:cubicBezTo>
                  <a:pt x="839470" y="3978"/>
                  <a:pt x="818832" y="6836"/>
                  <a:pt x="750570" y="23981"/>
                </a:cubicBezTo>
                <a:cubicBezTo>
                  <a:pt x="682308" y="41126"/>
                  <a:pt x="585787" y="56048"/>
                  <a:pt x="493395" y="103991"/>
                </a:cubicBezTo>
                <a:cubicBezTo>
                  <a:pt x="401002" y="151933"/>
                  <a:pt x="278447" y="247819"/>
                  <a:pt x="196215" y="311636"/>
                </a:cubicBezTo>
                <a:cubicBezTo>
                  <a:pt x="113982" y="375454"/>
                  <a:pt x="56991" y="431175"/>
                  <a:pt x="0" y="486896"/>
                </a:cubicBezTo>
              </a:path>
            </a:pathLst>
          </a:custGeom>
          <a:noFill/>
          <a:ln w="9525">
            <a:solidFill>
              <a:srgbClr val="0000CC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flipV="1">
            <a:off x="3598765" y="5743437"/>
            <a:ext cx="914400" cy="650624"/>
          </a:xfrm>
          <a:prstGeom prst="arc">
            <a:avLst>
              <a:gd name="adj1" fmla="val 3142879"/>
              <a:gd name="adj2" fmla="val 0"/>
            </a:avLst>
          </a:prstGeom>
          <a:ln>
            <a:solidFill>
              <a:srgbClr val="0000CC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695011" y="516642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Simulation instance 2</a:t>
            </a:r>
          </a:p>
          <a:p>
            <a:r>
              <a:rPr lang="en-US" sz="12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(running comm_scenario2.txt)</a:t>
            </a:r>
            <a:endParaRPr lang="en-US" sz="12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86437" y="2738241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Simulation instance 1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(running comm_scenario1.txt)</a:t>
            </a:r>
            <a:endParaRPr lang="en-US" sz="12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26" grpId="0"/>
      <p:bldP spid="27" grpId="0"/>
      <p:bldP spid="28" grpId="0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Scenario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2" y="1221653"/>
            <a:ext cx="2525278" cy="4465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1221653"/>
            <a:ext cx="3107793" cy="4465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8079" y="535741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66FFFF"/>
                </a:solidFill>
                <a:effectLst>
                  <a:glow rad="88900">
                    <a:schemeClr val="tx1"/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isr-1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6478" y="654793"/>
            <a:ext cx="2472152" cy="5786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T = 0</a:t>
            </a:r>
          </a:p>
          <a:p>
            <a:r>
              <a:rPr lang="en-US" sz="1000" dirty="0"/>
              <a:t>Queued message for transmission.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0.1.0.2; size 0)</a:t>
            </a:r>
          </a:p>
          <a:p>
            <a:r>
              <a:rPr lang="en-US" sz="1000" dirty="0"/>
              <a:t>Scheduled transmission event.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0.1.0.2; size 0)</a:t>
            </a:r>
          </a:p>
          <a:p>
            <a:r>
              <a:rPr lang="en-US" sz="1000" dirty="0"/>
              <a:t>Queued message for transmission.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0.1.0.3; size 0)</a:t>
            </a:r>
          </a:p>
          <a:p>
            <a:r>
              <a:rPr lang="en-US" sz="1000" dirty="0"/>
              <a:t>Scheduled transmission event.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0.1.0.3; size 0)</a:t>
            </a:r>
          </a:p>
          <a:p>
            <a:r>
              <a:rPr lang="en-US" sz="1000" dirty="0" err="1"/>
              <a:t>Comm</a:t>
            </a:r>
            <a:r>
              <a:rPr lang="en-US" sz="1000" dirty="0"/>
              <a:t> has started transmission of message.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0.1.0.2; size 0)</a:t>
            </a:r>
          </a:p>
          <a:p>
            <a:r>
              <a:rPr lang="en-US" sz="1000" dirty="0"/>
              <a:t>Message transmission completed.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0.1.0.2; size 0)</a:t>
            </a:r>
          </a:p>
          <a:p>
            <a:r>
              <a:rPr lang="en-US" sz="1000" dirty="0" err="1"/>
              <a:t>Comm</a:t>
            </a:r>
            <a:r>
              <a:rPr lang="en-US" sz="1000" dirty="0"/>
              <a:t> has started transmission of message.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0.1.0.3; size 0)</a:t>
            </a:r>
          </a:p>
          <a:p>
            <a:r>
              <a:rPr lang="en-US" sz="1000" dirty="0"/>
              <a:t>Message transmission completed.</a:t>
            </a:r>
          </a:p>
          <a:p>
            <a:r>
              <a:rPr lang="en-US" sz="1000" dirty="0"/>
              <a:t>    T = 2.96422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</a:t>
            </a:r>
            <a:r>
              <a:rPr lang="en-US" sz="1000" dirty="0" err="1"/>
              <a:t>blue_commander.comm</a:t>
            </a:r>
            <a:r>
              <a:rPr lang="en-US" sz="1000" dirty="0"/>
              <a:t>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0.1.0.3; size 0)</a:t>
            </a:r>
          </a:p>
          <a:p>
            <a:r>
              <a:rPr lang="en-US" sz="1000" dirty="0" err="1"/>
              <a:t>Comm</a:t>
            </a:r>
            <a:r>
              <a:rPr lang="en-US" sz="1000" dirty="0"/>
              <a:t> receiving message.</a:t>
            </a:r>
          </a:p>
          <a:p>
            <a:r>
              <a:rPr lang="en-US" sz="1000" dirty="0"/>
              <a:t>    T = 2.96464</a:t>
            </a:r>
          </a:p>
          <a:p>
            <a:r>
              <a:rPr lang="en-US" sz="1000" dirty="0"/>
              <a:t>    </a:t>
            </a:r>
            <a:r>
              <a:rPr lang="en-US" sz="1000" dirty="0" err="1"/>
              <a:t>Comm</a:t>
            </a:r>
            <a:r>
              <a:rPr lang="en-US" sz="1000" dirty="0"/>
              <a:t>: blue-1.comm-net</a:t>
            </a:r>
          </a:p>
          <a:p>
            <a:r>
              <a:rPr lang="en-US" sz="1000" dirty="0"/>
              <a:t>    Message: 35 (</a:t>
            </a:r>
            <a:r>
              <a:rPr lang="en-US" sz="1000" dirty="0" err="1"/>
              <a:t>dest</a:t>
            </a:r>
            <a:r>
              <a:rPr lang="en-US" sz="1000" dirty="0"/>
              <a:t> 0.1.0.2; size 0)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2290" y="3930258"/>
            <a:ext cx="100584" cy="99391"/>
          </a:xfrm>
          <a:prstGeom prst="rect">
            <a:avLst/>
          </a:prstGeom>
          <a:solidFill>
            <a:srgbClr val="095D77"/>
          </a:solidFill>
          <a:ln w="15875">
            <a:solidFill>
              <a:srgbClr val="6EC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9531" y="3724429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191BD"/>
                </a:solidFill>
                <a:effectLst>
                  <a:glow rad="762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blue_commander</a:t>
            </a:r>
            <a:endParaRPr lang="en-US" sz="1100" b="1" dirty="0">
              <a:solidFill>
                <a:srgbClr val="0191BD"/>
              </a:solidFill>
              <a:effectLst>
                <a:glow rad="76200">
                  <a:schemeClr val="tx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3120" y="2680973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>
                  <a:glow rad="762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blue_1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2554" y="117044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>
                  <a:glow rad="762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blue_2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83655" y="4939344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191BD"/>
                </a:solidFill>
                <a:effectLst>
                  <a:glow rad="76200">
                    <a:schemeClr val="tx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blue_3</a:t>
            </a:r>
          </a:p>
        </p:txBody>
      </p:sp>
    </p:spTree>
    <p:extLst>
      <p:ext uri="{BB962C8B-B14F-4D97-AF65-F5344CB8AC3E}">
        <p14:creationId xmlns:p14="http://schemas.microsoft.com/office/powerpoint/2010/main" val="262522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(1/3)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3"/>
            <a:ext cx="64770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Open CMake GUI</a:t>
            </a:r>
          </a:p>
          <a:p>
            <a:r>
              <a:rPr lang="en-US" sz="1800" b="0" dirty="0"/>
              <a:t>Check </a:t>
            </a:r>
            <a:r>
              <a:rPr lang="en-US" sz="1800" dirty="0" err="1"/>
              <a:t>BUILD_WITH_comm_exercise</a:t>
            </a:r>
            <a:endParaRPr lang="en-US" sz="1800" b="0" dirty="0"/>
          </a:p>
          <a:p>
            <a:r>
              <a:rPr lang="en-US" sz="1800" b="0" dirty="0"/>
              <a:t>Press “Configure”</a:t>
            </a:r>
          </a:p>
          <a:p>
            <a:pPr lvl="1"/>
            <a:r>
              <a:rPr lang="en-US" sz="1800" b="0" dirty="0"/>
              <a:t>(Respond to any prompts asking for a compiler)</a:t>
            </a:r>
          </a:p>
          <a:p>
            <a:r>
              <a:rPr lang="en-US" sz="1800" b="0" dirty="0"/>
              <a:t>Press “Generate”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89636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(2/3)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Visual Studio is already open:</a:t>
            </a:r>
          </a:p>
          <a:p>
            <a:pPr lvl="1"/>
            <a:r>
              <a:rPr lang="en-US" b="0" dirty="0"/>
              <a:t>Navigate to it and select Reload All when prompted.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Alternatively, open the solution file </a:t>
            </a:r>
            <a:r>
              <a:rPr lang="en-US" dirty="0">
                <a:solidFill>
                  <a:schemeClr val="tx2"/>
                </a:solidFill>
              </a:rPr>
              <a:t>afsim.sln</a:t>
            </a:r>
            <a:r>
              <a:rPr lang="en-US" b="0" dirty="0"/>
              <a:t> by:</a:t>
            </a:r>
          </a:p>
          <a:p>
            <a:pPr lvl="1"/>
            <a:r>
              <a:rPr lang="en-US" b="0" dirty="0"/>
              <a:t>Opening from </a:t>
            </a:r>
            <a:r>
              <a:rPr lang="en-US" dirty="0" err="1">
                <a:solidFill>
                  <a:schemeClr val="tx2"/>
                </a:solidFill>
              </a:rPr>
              <a:t>swdev</a:t>
            </a:r>
            <a:r>
              <a:rPr lang="en-US" dirty="0">
                <a:solidFill>
                  <a:schemeClr val="tx2"/>
                </a:solidFill>
              </a:rPr>
              <a:t>\build</a:t>
            </a:r>
            <a:endParaRPr lang="en-US" b="0" dirty="0"/>
          </a:p>
          <a:p>
            <a:pPr lvl="1"/>
            <a:r>
              <a:rPr lang="en-US" b="0" dirty="0"/>
              <a:t>Clicking “Open Project” from </a:t>
            </a:r>
            <a:r>
              <a:rPr lang="en-US" b="0" dirty="0" err="1"/>
              <a:t>CMake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743200"/>
            <a:ext cx="5505450" cy="1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9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This project uses the following 12 source files: </a:t>
            </a:r>
          </a:p>
          <a:p>
            <a:pPr lvl="1"/>
            <a:r>
              <a:rPr lang="en-US" dirty="0"/>
              <a:t>CommPluginRegistration.cpp</a:t>
            </a:r>
          </a:p>
          <a:p>
            <a:pPr lvl="1"/>
            <a:r>
              <a:rPr lang="en-US" dirty="0"/>
              <a:t>DataLinkMessage.hpp</a:t>
            </a:r>
          </a:p>
          <a:p>
            <a:pPr lvl="1"/>
            <a:r>
              <a:rPr lang="en-US" dirty="0"/>
              <a:t>DataLinkMessage.cpp</a:t>
            </a:r>
          </a:p>
          <a:p>
            <a:pPr lvl="1"/>
            <a:r>
              <a:rPr lang="en-US" dirty="0"/>
              <a:t>DataLinkLocationMessage.hpp </a:t>
            </a:r>
          </a:p>
          <a:p>
            <a:pPr lvl="1"/>
            <a:r>
              <a:rPr lang="en-US" dirty="0"/>
              <a:t>DataLinkLocationMessage.cpp </a:t>
            </a:r>
          </a:p>
          <a:p>
            <a:pPr lvl="1"/>
            <a:r>
              <a:rPr lang="en-US" dirty="0"/>
              <a:t>Interface.hpp </a:t>
            </a:r>
          </a:p>
          <a:p>
            <a:pPr lvl="1"/>
            <a:r>
              <a:rPr lang="en-US" dirty="0"/>
              <a:t>Interface.cpp</a:t>
            </a:r>
          </a:p>
          <a:p>
            <a:pPr lvl="1"/>
            <a:r>
              <a:rPr lang="en-US" dirty="0"/>
              <a:t>LocationMessage.hpp</a:t>
            </a:r>
          </a:p>
          <a:p>
            <a:pPr lvl="1"/>
            <a:r>
              <a:rPr lang="en-US" dirty="0"/>
              <a:t>LocationMessage.cpp</a:t>
            </a:r>
          </a:p>
          <a:p>
            <a:pPr lvl="1"/>
            <a:r>
              <a:rPr lang="en-US" dirty="0"/>
              <a:t>SignalComm.hpp</a:t>
            </a:r>
          </a:p>
          <a:p>
            <a:pPr lvl="1"/>
            <a:r>
              <a:rPr lang="en-US" dirty="0"/>
              <a:t>SignalComm.cpp</a:t>
            </a:r>
          </a:p>
          <a:p>
            <a:pPr lvl="1"/>
            <a:r>
              <a:rPr lang="en-US" dirty="0"/>
              <a:t>SignalCommRegistration.hpp</a:t>
            </a:r>
          </a:p>
          <a:p>
            <a:pPr lvl="1"/>
            <a:endParaRPr lang="en-US" b="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5761932"/>
            <a:ext cx="61722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000000"/>
                </a:solidFill>
              </a:rPr>
              <a:t>Note that many solutions are possible; we have provided a solution in order to complete our training exercise in a short time period.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481" r="5410"/>
          <a:stretch/>
        </p:blipFill>
        <p:spPr>
          <a:xfrm>
            <a:off x="5454928" y="1752600"/>
            <a:ext cx="2747963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4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767119" cy="516552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This exercise utilizes the following classes: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DataLink</a:t>
            </a:r>
            <a:r>
              <a:rPr lang="en-US" b="0" dirty="0"/>
              <a:t>::</a:t>
            </a:r>
            <a:r>
              <a:rPr lang="en-US" dirty="0"/>
              <a:t>Message</a:t>
            </a:r>
          </a:p>
          <a:p>
            <a:pPr lvl="2"/>
            <a:r>
              <a:rPr lang="en-US" b="0" dirty="0"/>
              <a:t>Defines a “Link Layer” message header</a:t>
            </a:r>
          </a:p>
          <a:p>
            <a:pPr lvl="2"/>
            <a:r>
              <a:rPr lang="en-US" b="0" dirty="0"/>
              <a:t>Lives in namespace </a:t>
            </a:r>
            <a:r>
              <a:rPr lang="en-US" b="0" dirty="0" err="1"/>
              <a:t>DataLink</a:t>
            </a:r>
            <a:endParaRPr lang="en-US" b="0" dirty="0"/>
          </a:p>
          <a:p>
            <a:pPr lvl="1"/>
            <a:r>
              <a:rPr lang="en-US" b="0" dirty="0"/>
              <a:t>class </a:t>
            </a:r>
            <a:r>
              <a:rPr lang="en-US" dirty="0" err="1"/>
              <a:t>DataLink</a:t>
            </a:r>
            <a:r>
              <a:rPr lang="en-US" b="0" dirty="0"/>
              <a:t>::</a:t>
            </a:r>
            <a:r>
              <a:rPr lang="en-US" dirty="0" err="1"/>
              <a:t>LocationMessage</a:t>
            </a:r>
            <a:r>
              <a:rPr lang="en-US" b="0" dirty="0"/>
              <a:t> : public </a:t>
            </a:r>
            <a:r>
              <a:rPr lang="en-US" dirty="0" err="1"/>
              <a:t>DataLink</a:t>
            </a:r>
            <a:r>
              <a:rPr lang="en-US" b="0" dirty="0"/>
              <a:t>::</a:t>
            </a:r>
            <a:r>
              <a:rPr lang="en-US" dirty="0"/>
              <a:t>Message</a:t>
            </a:r>
          </a:p>
          <a:p>
            <a:pPr lvl="2"/>
            <a:r>
              <a:rPr lang="en-US" b="0" dirty="0"/>
              <a:t>Defines a “Link Layer” message to encode the elements of a </a:t>
            </a:r>
            <a:r>
              <a:rPr lang="en-US" dirty="0" err="1"/>
              <a:t>LocationMessage</a:t>
            </a:r>
            <a:r>
              <a:rPr lang="en-US" b="0" dirty="0"/>
              <a:t> (see below)</a:t>
            </a:r>
          </a:p>
          <a:p>
            <a:pPr lvl="2"/>
            <a:r>
              <a:rPr lang="en-US" b="0" dirty="0"/>
              <a:t>The inherited </a:t>
            </a:r>
            <a:r>
              <a:rPr lang="en-US" dirty="0" err="1"/>
              <a:t>DataLink</a:t>
            </a:r>
            <a:r>
              <a:rPr lang="en-US" b="0" dirty="0"/>
              <a:t>::</a:t>
            </a:r>
            <a:r>
              <a:rPr lang="en-US" dirty="0"/>
              <a:t>Message</a:t>
            </a:r>
            <a:r>
              <a:rPr lang="en-US" b="0" dirty="0"/>
              <a:t> incorporates a header into the  message</a:t>
            </a:r>
          </a:p>
          <a:p>
            <a:pPr lvl="2"/>
            <a:r>
              <a:rPr lang="en-US" b="0" dirty="0"/>
              <a:t>Lives in namespace </a:t>
            </a:r>
            <a:r>
              <a:rPr lang="en-US" b="0" dirty="0" err="1"/>
              <a:t>DataLink</a:t>
            </a:r>
            <a:endParaRPr lang="en-US" b="0" dirty="0"/>
          </a:p>
          <a:p>
            <a:pPr lvl="1"/>
            <a:r>
              <a:rPr lang="en-US" b="0" dirty="0"/>
              <a:t>class </a:t>
            </a:r>
            <a:r>
              <a:rPr lang="en-US" dirty="0" err="1"/>
              <a:t>WsfControlMessage</a:t>
            </a:r>
            <a:r>
              <a:rPr lang="en-US" b="0" dirty="0"/>
              <a:t> : public </a:t>
            </a:r>
            <a:r>
              <a:rPr lang="en-US" dirty="0" err="1"/>
              <a:t>WsfMessage</a:t>
            </a:r>
            <a:endParaRPr lang="en-US" dirty="0"/>
          </a:p>
          <a:p>
            <a:pPr lvl="2"/>
            <a:r>
              <a:rPr lang="en-US" b="0" dirty="0"/>
              <a:t>Utilized by our scenario scripts</a:t>
            </a:r>
          </a:p>
          <a:p>
            <a:pPr lvl="2"/>
            <a:r>
              <a:rPr lang="en-US" b="0" dirty="0"/>
              <a:t>Allows commanders (those with subordinates) to send out “I CONTROL YOU” messages</a:t>
            </a:r>
          </a:p>
          <a:p>
            <a:pPr lvl="2"/>
            <a:r>
              <a:rPr lang="en-US" b="0" dirty="0"/>
              <a:t>Already defined in the core script interface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WsfStatusMessage</a:t>
            </a:r>
            <a:r>
              <a:rPr lang="en-US" b="0" dirty="0"/>
              <a:t> : public </a:t>
            </a:r>
            <a:r>
              <a:rPr lang="en-US" dirty="0" err="1"/>
              <a:t>WsfMessage</a:t>
            </a:r>
            <a:endParaRPr lang="en-US" dirty="0"/>
          </a:p>
          <a:p>
            <a:pPr lvl="2"/>
            <a:r>
              <a:rPr lang="en-US" b="0" dirty="0"/>
              <a:t>Utilized by our scenario scripts</a:t>
            </a:r>
          </a:p>
          <a:p>
            <a:pPr lvl="2"/>
            <a:r>
              <a:rPr lang="en-US" b="0" dirty="0"/>
              <a:t>Allows subordinates (those platforms with a commander) to respond with “OK” messages</a:t>
            </a:r>
          </a:p>
          <a:p>
            <a:pPr lvl="2"/>
            <a:r>
              <a:rPr lang="en-US" b="0" dirty="0"/>
              <a:t>Already defined in the core script interface</a:t>
            </a:r>
            <a:endParaRPr lang="en-US" dirty="0"/>
          </a:p>
          <a:p>
            <a:pPr lvl="1"/>
            <a:r>
              <a:rPr lang="en-US" b="0" dirty="0"/>
              <a:t>class </a:t>
            </a:r>
            <a:r>
              <a:rPr lang="en-US" dirty="0" err="1"/>
              <a:t>LocationMessage</a:t>
            </a:r>
            <a:r>
              <a:rPr lang="en-US" b="0" dirty="0"/>
              <a:t> : public </a:t>
            </a:r>
            <a:r>
              <a:rPr lang="en-US" dirty="0" err="1"/>
              <a:t>WsfMessage</a:t>
            </a:r>
            <a:endParaRPr lang="en-US" dirty="0"/>
          </a:p>
          <a:p>
            <a:pPr lvl="2"/>
            <a:r>
              <a:rPr lang="en-US" b="0" dirty="0"/>
              <a:t>Creates a new type of high level message to encode a platform’s location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07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767119" cy="4816350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This exercise utilizes the following classes: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ScriptLocationMessageClass</a:t>
            </a:r>
            <a:r>
              <a:rPr lang="en-US" b="0" dirty="0"/>
              <a:t> : public </a:t>
            </a:r>
            <a:r>
              <a:rPr lang="en-US" dirty="0" err="1"/>
              <a:t>WsfScriptMessageClass</a:t>
            </a:r>
            <a:endParaRPr lang="en-US" dirty="0"/>
          </a:p>
          <a:p>
            <a:pPr lvl="2"/>
            <a:r>
              <a:rPr lang="en-US" b="0" dirty="0"/>
              <a:t>Declares and Defines the new script methods which will be available to the scenario definition for sending and receiving the new </a:t>
            </a:r>
            <a:r>
              <a:rPr lang="en-US" dirty="0" err="1"/>
              <a:t>LocationMessage</a:t>
            </a:r>
            <a:r>
              <a:rPr lang="en-US" b="0" dirty="0"/>
              <a:t>(s)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SignalComm</a:t>
            </a:r>
            <a:r>
              <a:rPr lang="en-US" b="0" dirty="0"/>
              <a:t> : public </a:t>
            </a:r>
            <a:r>
              <a:rPr lang="en-US" dirty="0" err="1"/>
              <a:t>wsf</a:t>
            </a:r>
            <a:r>
              <a:rPr lang="en-US" b="0" dirty="0"/>
              <a:t>::</a:t>
            </a:r>
            <a:r>
              <a:rPr lang="en-US" dirty="0" err="1"/>
              <a:t>comm</a:t>
            </a:r>
            <a:r>
              <a:rPr lang="en-US" b="0" dirty="0"/>
              <a:t>::</a:t>
            </a:r>
            <a:r>
              <a:rPr lang="en-US" dirty="0" err="1"/>
              <a:t>Comm</a:t>
            </a:r>
            <a:endParaRPr lang="en-US" dirty="0"/>
          </a:p>
          <a:p>
            <a:pPr lvl="2"/>
            <a:r>
              <a:rPr lang="en-US" b="0" dirty="0"/>
              <a:t>Defines a </a:t>
            </a:r>
            <a:r>
              <a:rPr lang="en-US" b="0" dirty="0" err="1"/>
              <a:t>Comm</a:t>
            </a:r>
            <a:r>
              <a:rPr lang="en-US" b="0" dirty="0"/>
              <a:t> device that triggers the sending / receiving of DIS signal PDUs which encode messages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CommLab</a:t>
            </a:r>
            <a:r>
              <a:rPr lang="en-US" dirty="0"/>
              <a:t>::Interface : </a:t>
            </a:r>
            <a:r>
              <a:rPr lang="en-US" b="0" dirty="0"/>
              <a:t>public</a:t>
            </a:r>
            <a:r>
              <a:rPr lang="en-US" dirty="0"/>
              <a:t> </a:t>
            </a:r>
            <a:r>
              <a:rPr lang="en-US" dirty="0" err="1"/>
              <a:t>WsfSimulationExtension</a:t>
            </a:r>
            <a:endParaRPr lang="en-US" dirty="0"/>
          </a:p>
          <a:p>
            <a:pPr lvl="2"/>
            <a:r>
              <a:rPr lang="en-US" b="0" dirty="0"/>
              <a:t>Primarily servers as an interface to the DIS communications protocol for sending and receiving messages</a:t>
            </a:r>
          </a:p>
          <a:p>
            <a:pPr lvl="2"/>
            <a:r>
              <a:rPr lang="en-US" b="0" dirty="0"/>
              <a:t>Lives in namespace </a:t>
            </a:r>
            <a:r>
              <a:rPr lang="en-US" b="0" dirty="0" err="1"/>
              <a:t>CommLab</a:t>
            </a:r>
            <a:endParaRPr lang="en-US" b="0" dirty="0"/>
          </a:p>
          <a:p>
            <a:pPr lvl="1"/>
            <a:r>
              <a:rPr lang="en-US" b="0" dirty="0"/>
              <a:t>class </a:t>
            </a:r>
            <a:r>
              <a:rPr lang="en-US" dirty="0" err="1"/>
              <a:t>SignalCommRegistration</a:t>
            </a:r>
            <a:r>
              <a:rPr lang="en-US" b="0" dirty="0"/>
              <a:t> : public </a:t>
            </a:r>
            <a:r>
              <a:rPr lang="en-US" dirty="0" err="1"/>
              <a:t>WsfScenarioExtension</a:t>
            </a:r>
            <a:endParaRPr lang="en-US" dirty="0"/>
          </a:p>
          <a:p>
            <a:pPr lvl="2"/>
            <a:r>
              <a:rPr lang="en-US" b="0" dirty="0"/>
              <a:t>Defines three methods:  </a:t>
            </a:r>
          </a:p>
          <a:p>
            <a:pPr lvl="3"/>
            <a:r>
              <a:rPr lang="en-US" dirty="0" err="1"/>
              <a:t>AddedToScenario</a:t>
            </a:r>
            <a:r>
              <a:rPr lang="en-US" b="0" dirty="0"/>
              <a:t>: adds the new </a:t>
            </a:r>
            <a:r>
              <a:rPr lang="en-US" dirty="0" err="1"/>
              <a:t>SignalComm</a:t>
            </a:r>
            <a:r>
              <a:rPr lang="en-US" b="0" dirty="0"/>
              <a:t> </a:t>
            </a:r>
            <a:r>
              <a:rPr lang="en-US" b="0" dirty="0" err="1"/>
              <a:t>comm</a:t>
            </a:r>
            <a:r>
              <a:rPr lang="en-US" b="0" dirty="0"/>
              <a:t> type to the scenario </a:t>
            </a:r>
          </a:p>
          <a:p>
            <a:pPr lvl="3"/>
            <a:r>
              <a:rPr lang="en-US" b="0" dirty="0"/>
              <a:t>Adds the new </a:t>
            </a:r>
            <a:r>
              <a:rPr lang="en-US" b="0" dirty="0" err="1"/>
              <a:t>ScriptLocationMessageClass</a:t>
            </a:r>
            <a:r>
              <a:rPr lang="en-US" b="0" dirty="0"/>
              <a:t> to the application’s script types </a:t>
            </a:r>
            <a:endParaRPr lang="en-US" dirty="0"/>
          </a:p>
          <a:p>
            <a:pPr lvl="3"/>
            <a:r>
              <a:rPr lang="en-US" dirty="0" err="1"/>
              <a:t>ProcessInput</a:t>
            </a:r>
            <a:r>
              <a:rPr lang="en-US" b="0" dirty="0"/>
              <a:t>:  simply invokes the </a:t>
            </a:r>
            <a:r>
              <a:rPr lang="en-US" dirty="0" err="1"/>
              <a:t>CommLab</a:t>
            </a:r>
            <a:r>
              <a:rPr lang="en-US" b="0" dirty="0"/>
              <a:t>::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 to handle scenario commands</a:t>
            </a:r>
            <a:endParaRPr lang="en-US" dirty="0"/>
          </a:p>
          <a:p>
            <a:pPr lvl="3"/>
            <a:r>
              <a:rPr lang="en-US" dirty="0" err="1"/>
              <a:t>SimulationCrated</a:t>
            </a:r>
            <a:r>
              <a:rPr lang="en-US" b="0" dirty="0"/>
              <a:t>: registers the </a:t>
            </a:r>
            <a:r>
              <a:rPr lang="en-US" dirty="0" err="1"/>
              <a:t>CommLab</a:t>
            </a:r>
            <a:r>
              <a:rPr lang="en-US" b="0" dirty="0"/>
              <a:t>::</a:t>
            </a:r>
            <a:r>
              <a:rPr lang="en-US" dirty="0"/>
              <a:t>Interface</a:t>
            </a:r>
            <a:r>
              <a:rPr lang="en-US" b="0" dirty="0"/>
              <a:t> simulation extension with the simulation</a:t>
            </a:r>
            <a:endParaRPr lang="en-US" dirty="0"/>
          </a:p>
          <a:p>
            <a:pPr lvl="1"/>
            <a:r>
              <a:rPr lang="en-US" b="0" dirty="0"/>
              <a:t>class</a:t>
            </a:r>
            <a:r>
              <a:rPr lang="en-US" dirty="0"/>
              <a:t> </a:t>
            </a:r>
            <a:r>
              <a:rPr lang="en-US" dirty="0" err="1"/>
              <a:t>WsfDefaultApplicationExtension</a:t>
            </a:r>
            <a:r>
              <a:rPr lang="en-US" dirty="0"/>
              <a:t> : </a:t>
            </a:r>
            <a:r>
              <a:rPr lang="en-US" b="0" dirty="0"/>
              <a:t>public</a:t>
            </a:r>
            <a:r>
              <a:rPr lang="en-US" dirty="0"/>
              <a:t> </a:t>
            </a:r>
            <a:r>
              <a:rPr lang="en-US" dirty="0" err="1"/>
              <a:t>WsfApplicationExtention</a:t>
            </a:r>
            <a:r>
              <a:rPr lang="en-US" dirty="0"/>
              <a:t> </a:t>
            </a:r>
          </a:p>
          <a:p>
            <a:pPr lvl="2"/>
            <a:r>
              <a:rPr lang="en-US" b="0" dirty="0"/>
              <a:t>a simple application extension with a </a:t>
            </a:r>
            <a:r>
              <a:rPr lang="en-US" dirty="0" err="1"/>
              <a:t>ScenarioCreated</a:t>
            </a:r>
            <a:r>
              <a:rPr lang="en-US" b="0" dirty="0"/>
              <a:t> method</a:t>
            </a:r>
          </a:p>
          <a:p>
            <a:pPr lvl="2"/>
            <a:r>
              <a:rPr lang="en-US" b="0" dirty="0" err="1"/>
              <a:t>Templated</a:t>
            </a:r>
            <a:r>
              <a:rPr lang="en-US" b="0" dirty="0"/>
              <a:t> on a scenario extension</a:t>
            </a:r>
          </a:p>
          <a:p>
            <a:pPr lvl="2"/>
            <a:r>
              <a:rPr lang="en-US" b="0" dirty="0"/>
              <a:t>When </a:t>
            </a:r>
            <a:r>
              <a:rPr lang="en-US" dirty="0" err="1"/>
              <a:t>ScenarioCreated</a:t>
            </a:r>
            <a:r>
              <a:rPr lang="en-US" b="0" dirty="0"/>
              <a:t> is invoked, it registers the scenario extension with the scenario</a:t>
            </a:r>
          </a:p>
        </p:txBody>
      </p:sp>
    </p:spTree>
    <p:extLst>
      <p:ext uri="{BB962C8B-B14F-4D97-AF65-F5344CB8AC3E}">
        <p14:creationId xmlns:p14="http://schemas.microsoft.com/office/powerpoint/2010/main" val="2671442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55"/>
            <a:ext cx="8229600" cy="488601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Exercise 1</a:t>
            </a:r>
          </a:p>
          <a:p>
            <a:pPr lvl="1"/>
            <a:r>
              <a:rPr lang="en-US" b="0" dirty="0"/>
              <a:t>Complete registration of a default application extension, with a scenario extension</a:t>
            </a:r>
          </a:p>
          <a:p>
            <a:r>
              <a:rPr lang="en-US" b="0" dirty="0"/>
              <a:t>Exercise 2</a:t>
            </a:r>
          </a:p>
          <a:p>
            <a:pPr lvl="1"/>
            <a:r>
              <a:rPr lang="en-US" b="0" dirty="0"/>
              <a:t>Complete scenario extension </a:t>
            </a:r>
            <a:r>
              <a:rPr lang="en-US" dirty="0" err="1"/>
              <a:t>ProcessInput</a:t>
            </a:r>
            <a:r>
              <a:rPr lang="en-US" b="0" dirty="0"/>
              <a:t> and 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endParaRPr lang="en-US" b="0" dirty="0"/>
          </a:p>
          <a:p>
            <a:r>
              <a:rPr lang="en-US" b="0" dirty="0"/>
              <a:t>Exercise 3</a:t>
            </a:r>
          </a:p>
          <a:p>
            <a:pPr lvl="1"/>
            <a:r>
              <a:rPr lang="en-US" b="0" dirty="0"/>
              <a:t>Understand, and complete the implementation of class methods that handle sending, receiving, and processing messages</a:t>
            </a:r>
          </a:p>
          <a:p>
            <a:r>
              <a:rPr lang="en-US" b="0" dirty="0"/>
              <a:t>Exercise 4</a:t>
            </a:r>
          </a:p>
          <a:p>
            <a:pPr lvl="1"/>
            <a:r>
              <a:rPr lang="en-US" b="0" dirty="0"/>
              <a:t>Understand and complete code for new script methods</a:t>
            </a:r>
          </a:p>
        </p:txBody>
      </p:sp>
    </p:spTree>
    <p:extLst>
      <p:ext uri="{BB962C8B-B14F-4D97-AF65-F5344CB8AC3E}">
        <p14:creationId xmlns:p14="http://schemas.microsoft.com/office/powerpoint/2010/main" val="15187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/>
              <a:t>This lab demonstrates how to create a new </a:t>
            </a:r>
            <a:r>
              <a:rPr lang="en-US" dirty="0"/>
              <a:t>AFSIM</a:t>
            </a:r>
            <a:r>
              <a:rPr lang="en-US" b="0" dirty="0"/>
              <a:t> communication device and a new </a:t>
            </a:r>
            <a:r>
              <a:rPr lang="en-US" dirty="0"/>
              <a:t>AFSIM</a:t>
            </a:r>
            <a:r>
              <a:rPr lang="en-US" b="0" dirty="0"/>
              <a:t> message</a:t>
            </a:r>
          </a:p>
          <a:p>
            <a:r>
              <a:rPr lang="en-US" b="0" dirty="0"/>
              <a:t>Additionally, the Distributed Interactive Simulation (DIS) interface will be used to send the new message using a DIS Signal Protocol Data Unit (PDU)</a:t>
            </a:r>
          </a:p>
          <a:p>
            <a:r>
              <a:rPr lang="en-US" b="0" dirty="0"/>
              <a:t>An </a:t>
            </a:r>
            <a:r>
              <a:rPr lang="en-US" dirty="0"/>
              <a:t>AFSIM</a:t>
            </a:r>
            <a:r>
              <a:rPr lang="en-US" b="0" dirty="0"/>
              <a:t> communication device is a platform component that provides the means to send messages (</a:t>
            </a:r>
            <a:r>
              <a:rPr lang="en-US" b="0" dirty="0" err="1"/>
              <a:t>WsfMessage</a:t>
            </a:r>
            <a:r>
              <a:rPr lang="en-US" b="0" dirty="0"/>
              <a:t>) between platforms </a:t>
            </a:r>
          </a:p>
          <a:p>
            <a:r>
              <a:rPr lang="en-US" b="0" dirty="0"/>
              <a:t>The following exercise provides practice working with </a:t>
            </a:r>
            <a:r>
              <a:rPr lang="en-US" dirty="0"/>
              <a:t>AFSIM</a:t>
            </a:r>
            <a:r>
              <a:rPr lang="en-US" b="0" dirty="0"/>
              <a:t> communications</a:t>
            </a:r>
          </a:p>
          <a:p>
            <a:pPr lvl="1"/>
            <a:r>
              <a:rPr lang="en-US" b="0" dirty="0">
                <a:solidFill>
                  <a:srgbClr val="848484"/>
                </a:solidFill>
              </a:rPr>
              <a:t>Exercise 1: Registering a default Application Extension, a new Scenario Extension, and a new Simulation Extension</a:t>
            </a:r>
          </a:p>
          <a:p>
            <a:pPr lvl="1"/>
            <a:r>
              <a:rPr lang="en-US" b="0" dirty="0">
                <a:solidFill>
                  <a:srgbClr val="848484"/>
                </a:solidFill>
              </a:rPr>
              <a:t>Exercise 2: Implementing </a:t>
            </a:r>
            <a:r>
              <a:rPr lang="en-US" b="0" dirty="0" err="1">
                <a:solidFill>
                  <a:srgbClr val="848484"/>
                </a:solidFill>
              </a:rPr>
              <a:t>ProcessInput</a:t>
            </a:r>
            <a:r>
              <a:rPr lang="en-US" b="0" dirty="0">
                <a:solidFill>
                  <a:srgbClr val="848484"/>
                </a:solidFill>
              </a:rPr>
              <a:t> for the communication’s scenario</a:t>
            </a:r>
          </a:p>
          <a:p>
            <a:pPr lvl="1"/>
            <a:r>
              <a:rPr lang="en-US" b="0" dirty="0">
                <a:solidFill>
                  <a:srgbClr val="848484"/>
                </a:solidFill>
              </a:rPr>
              <a:t>Exercise 2: Creating a custom </a:t>
            </a:r>
            <a:r>
              <a:rPr lang="en-US" dirty="0">
                <a:solidFill>
                  <a:srgbClr val="848484"/>
                </a:solidFill>
              </a:rPr>
              <a:t>AFSIM</a:t>
            </a:r>
            <a:r>
              <a:rPr lang="en-US" b="0" dirty="0">
                <a:solidFill>
                  <a:srgbClr val="848484"/>
                </a:solidFill>
              </a:rPr>
              <a:t> communication device and message </a:t>
            </a:r>
          </a:p>
          <a:p>
            <a:pPr lvl="1"/>
            <a:r>
              <a:rPr lang="en-US" b="0" dirty="0">
                <a:solidFill>
                  <a:srgbClr val="848484"/>
                </a:solidFill>
              </a:rPr>
              <a:t>Exercise 3: Creating a custom </a:t>
            </a:r>
            <a:r>
              <a:rPr lang="en-US" dirty="0">
                <a:solidFill>
                  <a:srgbClr val="848484"/>
                </a:solidFill>
              </a:rPr>
              <a:t>AFSIM</a:t>
            </a:r>
            <a:r>
              <a:rPr lang="en-US" b="0" dirty="0">
                <a:solidFill>
                  <a:srgbClr val="848484"/>
                </a:solidFill>
              </a:rPr>
              <a:t> Communications script interface</a:t>
            </a:r>
          </a:p>
          <a:p>
            <a:pPr lvl="1"/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  <a:hlinkClick r:id="rId2" action="ppaction://hlinkfile"/>
            </a:endParaRPr>
          </a:p>
          <a:p>
            <a:endParaRPr lang="en-US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55"/>
            <a:ext cx="8229600" cy="4886011"/>
          </a:xfrm>
        </p:spPr>
        <p:txBody>
          <a:bodyPr>
            <a:normAutofit/>
          </a:bodyPr>
          <a:lstStyle/>
          <a:p>
            <a:r>
              <a:rPr lang="en-US" b="0" dirty="0"/>
              <a:t>Complete registration of a default application extension, which is </a:t>
            </a:r>
            <a:r>
              <a:rPr lang="en-US" b="0" dirty="0" err="1"/>
              <a:t>templated</a:t>
            </a:r>
            <a:r>
              <a:rPr lang="en-US" b="0" dirty="0"/>
              <a:t> upon a scenario extension</a:t>
            </a:r>
          </a:p>
        </p:txBody>
      </p:sp>
    </p:spTree>
    <p:extLst>
      <p:ext uri="{BB962C8B-B14F-4D97-AF65-F5344CB8AC3E}">
        <p14:creationId xmlns:p14="http://schemas.microsoft.com/office/powerpoint/2010/main" val="2309697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6479" y="1868497"/>
            <a:ext cx="1879745" cy="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77161" y="1868041"/>
            <a:ext cx="1879318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45174" y="2555310"/>
            <a:ext cx="2333813" cy="1025804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12890" y="2842450"/>
            <a:ext cx="24350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Sets up the new Application 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Extension classes to work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39559" y="2553404"/>
            <a:ext cx="1825793" cy="1199729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24334" y="2840545"/>
            <a:ext cx="1770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Sets up the new </a:t>
            </a:r>
            <a:r>
              <a:rPr lang="en-US" sz="14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ScenarioExtension</a:t>
            </a:r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classes to work </a:t>
            </a:r>
          </a:p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9465" y="2634505"/>
            <a:ext cx="1693520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WsfDefaultApplicationExtension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36224" y="23639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825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CommLab</a:t>
            </a:r>
            <a:r>
              <a:rPr lang="en-US" sz="900" dirty="0">
                <a:solidFill>
                  <a:schemeClr val="tx1"/>
                </a:solidFill>
              </a:rPr>
              <a:t>::Interface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4156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SignalCommRegistration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59475" y="236223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7588" y="236052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0" y="2552264"/>
            <a:ext cx="1791073" cy="1199729"/>
          </a:xfrm>
          <a:prstGeom prst="roundRect">
            <a:avLst/>
          </a:prstGeom>
          <a:noFill/>
          <a:ln>
            <a:solidFill>
              <a:srgbClr val="6633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5830" y="2839405"/>
            <a:ext cx="1770742" cy="95410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Sets up the new </a:t>
            </a:r>
            <a:r>
              <a:rPr lang="en-US" sz="1400" dirty="0" err="1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SimulationExtension</a:t>
            </a:r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classes to work </a:t>
            </a:r>
          </a:p>
          <a:p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3102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Applications, Scenarios, and Simulations can all be “Extended”</a:t>
            </a:r>
          </a:p>
          <a:p>
            <a:pPr lvl="1"/>
            <a:r>
              <a:rPr lang="en-US" dirty="0"/>
              <a:t>Application</a:t>
            </a:r>
            <a:r>
              <a:rPr lang="en-US" b="0" dirty="0"/>
              <a:t> Extensions are owned by the </a:t>
            </a:r>
            <a:r>
              <a:rPr lang="en-US" dirty="0"/>
              <a:t>Application</a:t>
            </a:r>
          </a:p>
          <a:p>
            <a:pPr lvl="2"/>
            <a:r>
              <a:rPr lang="en-US" sz="1600" b="0" dirty="0"/>
              <a:t>Represent optional capabilities that can be added to an application. </a:t>
            </a:r>
          </a:p>
          <a:p>
            <a:pPr lvl="2"/>
            <a:r>
              <a:rPr lang="en-US" sz="1600" b="0" dirty="0"/>
              <a:t>Used if you need new script types (sensors, weapons, components, movers)</a:t>
            </a:r>
          </a:p>
          <a:p>
            <a:pPr lvl="2"/>
            <a:r>
              <a:rPr lang="en-US" sz="1600" b="0" dirty="0">
                <a:solidFill>
                  <a:srgbClr val="0000CC"/>
                </a:solidFill>
              </a:rPr>
              <a:t>This is the entry point to registering all extensions </a:t>
            </a:r>
            <a:r>
              <a:rPr lang="en-US" sz="1600" b="0" dirty="0"/>
              <a:t>in </a:t>
            </a:r>
            <a:r>
              <a:rPr lang="en-US" sz="1600" dirty="0"/>
              <a:t>AFSIM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</a:t>
            </a:r>
            <a:r>
              <a:rPr lang="en-US" sz="1600" b="0" dirty="0">
                <a:solidFill>
                  <a:srgbClr val="C00000"/>
                </a:solidFill>
              </a:rPr>
              <a:t>create a scenario extension</a:t>
            </a:r>
            <a:r>
              <a:rPr lang="en-US" sz="1600" b="0" dirty="0"/>
              <a:t> or a </a:t>
            </a:r>
            <a:r>
              <a:rPr lang="en-US" sz="1600" b="0" dirty="0">
                <a:solidFill>
                  <a:srgbClr val="C00000"/>
                </a:solidFill>
              </a:rPr>
              <a:t>simulation extension</a:t>
            </a:r>
          </a:p>
          <a:p>
            <a:pPr lvl="1"/>
            <a:r>
              <a:rPr lang="en-US" b="0" dirty="0">
                <a:solidFill>
                  <a:srgbClr val="880000"/>
                </a:solidFill>
              </a:rPr>
              <a:t>We need a new plugin because we need to register the default application extension </a:t>
            </a:r>
          </a:p>
          <a:p>
            <a:pPr lvl="2"/>
            <a:r>
              <a:rPr lang="en-US" b="0" dirty="0"/>
              <a:t>see the file </a:t>
            </a:r>
            <a:r>
              <a:rPr lang="en-US" dirty="0"/>
              <a:t>CommPluginRegistration.cpp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9207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4966" y="3329534"/>
            <a:ext cx="8311530" cy="1074023"/>
          </a:xfrm>
          <a:prstGeom prst="rect">
            <a:avLst/>
          </a:prstGeom>
          <a:noFill/>
          <a:ln w="19050" algn="ctr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1 —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CommPluginRegistration.cpp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CommPluginRegistration.cpp, review</a:t>
            </a:r>
            <a:r>
              <a:rPr lang="en-US" dirty="0"/>
              <a:t> </a:t>
            </a:r>
            <a:r>
              <a:rPr lang="en-US" dirty="0" err="1"/>
              <a:t>WsfPluginVersion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5637" y="2956912"/>
                <a:ext cx="8738364" cy="2339102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extern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"C"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CC00FF"/>
                    </a:solidFill>
                    <a:latin typeface="Consolas" panose="020B0609020204030204" pitchFamily="49" charset="0"/>
                  </a:rPr>
                  <a:t>COMM_EXERCISE_EXPORT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void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WsfPluginVersion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UtPluginVersion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aVerrsion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aVersion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UtPluginVersion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WSF_PLUGIN_API_MAJOR_VERSION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        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WSF_PLUGIN_API_MINOR_VERSION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        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WSF_PLUGIN_API_COMPILER_STRING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7" y="2956912"/>
                <a:ext cx="8738364" cy="2339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71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1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Complete </a:t>
            </a:r>
            <a:r>
              <a:rPr lang="en-US" dirty="0" err="1"/>
              <a:t>WsfPluginSetup</a:t>
            </a:r>
            <a:endParaRPr lang="en-US" dirty="0"/>
          </a:p>
          <a:p>
            <a:pPr lvl="1"/>
            <a:r>
              <a:rPr lang="en-US" b="0" dirty="0"/>
              <a:t>Invoke </a:t>
            </a:r>
            <a:r>
              <a:rPr lang="en-US" b="0" dirty="0" err="1"/>
              <a:t>aApplication.RegisterExtension</a:t>
            </a:r>
            <a:endParaRPr lang="en-US" b="0" dirty="0"/>
          </a:p>
          <a:p>
            <a:pPr lvl="1"/>
            <a:r>
              <a:rPr lang="en-US" b="0" dirty="0"/>
              <a:t>The first argument should be the name of the application </a:t>
            </a:r>
            <a:r>
              <a:rPr lang="en-US" b="0" dirty="0" err="1"/>
              <a:t>extenstion</a:t>
            </a:r>
            <a:r>
              <a:rPr lang="en-US" b="0" dirty="0"/>
              <a:t>, which is “</a:t>
            </a:r>
            <a:r>
              <a:rPr lang="en-US" b="0" dirty="0" err="1"/>
              <a:t>signal_comm_registration</a:t>
            </a:r>
            <a:r>
              <a:rPr lang="en-US" b="0" dirty="0"/>
              <a:t>”</a:t>
            </a:r>
          </a:p>
          <a:p>
            <a:pPr lvl="1"/>
            <a:r>
              <a:rPr lang="en-US" b="0" dirty="0"/>
              <a:t>The second argument should be a newly created  </a:t>
            </a:r>
            <a:r>
              <a:rPr lang="en-US" b="0" dirty="0" err="1"/>
              <a:t>unique_ptr</a:t>
            </a:r>
            <a:r>
              <a:rPr lang="en-US" b="0" dirty="0"/>
              <a:t> to a </a:t>
            </a:r>
            <a:r>
              <a:rPr lang="en-US" dirty="0" err="1"/>
              <a:t>WsfDefaultApplicationExtension</a:t>
            </a:r>
            <a:r>
              <a:rPr lang="en-US" b="0" dirty="0"/>
              <a:t> </a:t>
            </a:r>
            <a:r>
              <a:rPr lang="en-US" b="0" dirty="0" err="1"/>
              <a:t>templated</a:t>
            </a:r>
            <a:r>
              <a:rPr lang="en-US" b="0" dirty="0"/>
              <a:t> on our scenario extension </a:t>
            </a:r>
            <a:r>
              <a:rPr lang="en-US" dirty="0" err="1"/>
              <a:t>SignalCommRegistration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7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2470" y="4006731"/>
            <a:ext cx="8311530" cy="376200"/>
          </a:xfrm>
          <a:prstGeom prst="rect">
            <a:avLst/>
          </a:prstGeom>
          <a:solidFill>
            <a:srgbClr val="FFF0F0">
              <a:alpha val="49804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1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CommPluginRegistration.cpp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5637" y="1447800"/>
            <a:ext cx="8738364" cy="3477875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extern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"C"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COMM_EXERCISE_EXPORT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WsfPluginVersion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UtPluginVersion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aVerrsion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aVersion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UtPluginVersion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WSF_PLUGIN_API_MAJOR_VERSION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WSF_PLUGIN_API_MINOR_VERSION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WSF_PLUGIN_API_COMPILER_STRING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COMM_EXERCISE_EXPORT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WsfPluginSetup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Invoke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aApplication’s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RegiserExtension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The first argument is the name of the application extension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The second argument is a newly created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to a default application extension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that is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templated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upon a scenario extension (the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SignalCommRegisration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class) 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signal_comm_registration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WsfDefaultApplicationExtension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SignalCommRegistration</a:t>
            </a:r>
            <a:r>
              <a:rPr lang="en-US" sz="1100" b="1" dirty="0">
                <a:latin typeface="Consolas" panose="020B0609020204030204" pitchFamily="49" charset="0"/>
              </a:rPr>
              <a:t>&gt;&gt;());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177" y="4953837"/>
            <a:ext cx="882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when we register the application extension 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WsfDefaultApplicationExtension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we are also registering the 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SignalCommRegistration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scenario extension</a:t>
            </a:r>
          </a:p>
        </p:txBody>
      </p:sp>
    </p:spTree>
    <p:extLst>
      <p:ext uri="{BB962C8B-B14F-4D97-AF65-F5344CB8AC3E}">
        <p14:creationId xmlns:p14="http://schemas.microsoft.com/office/powerpoint/2010/main" val="41538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226473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myAppExtension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You should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/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/>
              <a:t>called at end of Scenario constructor in order to receive notification from the application that the scenario was created – useful to register an Scenario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SimulationCreated</a:t>
            </a:r>
            <a:r>
              <a:rPr lang="en-US" sz="1600" dirty="0"/>
              <a:t>:   </a:t>
            </a:r>
            <a:r>
              <a:rPr lang="en-US" sz="1600" b="0" dirty="0"/>
              <a:t>called from the Simulation’s </a:t>
            </a:r>
            <a:r>
              <a:rPr lang="en-US" sz="1600" dirty="0"/>
              <a:t>Initialize</a:t>
            </a:r>
            <a:r>
              <a:rPr lang="en-US" sz="1600" b="0" dirty="0"/>
              <a:t> method in order to receive notification from the application that the simulation was created – useful to register an Simulation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</a:t>
            </a:r>
            <a:r>
              <a:rPr lang="en-US" sz="1600" dirty="0"/>
              <a:t>:  </a:t>
            </a:r>
            <a:r>
              <a:rPr lang="en-US" sz="1600" b="0" dirty="0"/>
              <a:t>called from </a:t>
            </a:r>
            <a:r>
              <a:rPr lang="en-US" sz="1600" dirty="0" err="1"/>
              <a:t>WsfApplication</a:t>
            </a:r>
            <a:r>
              <a:rPr lang="en-US" sz="1600" b="0" dirty="0"/>
              <a:t>::</a:t>
            </a:r>
            <a:r>
              <a:rPr lang="en-US" sz="1600" dirty="0" err="1"/>
              <a:t>ProcessCommandLine</a:t>
            </a:r>
            <a:r>
              <a:rPr lang="en-US" sz="1600" b="0" dirty="0"/>
              <a:t> method to examine current argument and process it if necessary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PrintGrammar</a:t>
            </a:r>
            <a:r>
              <a:rPr lang="en-US" sz="1600" dirty="0"/>
              <a:t>:  </a:t>
            </a:r>
            <a:r>
              <a:rPr lang="en-US" sz="1600" b="0" dirty="0"/>
              <a:t>prints out the extended grammar recognized by the extension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ProcessCommandLineCommands</a:t>
            </a:r>
            <a:r>
              <a:rPr lang="en-US" sz="1600" dirty="0"/>
              <a:t>:  </a:t>
            </a:r>
            <a:r>
              <a:rPr lang="en-US" sz="1600" b="0" dirty="0"/>
              <a:t>called by </a:t>
            </a:r>
            <a:r>
              <a:rPr lang="en-US" sz="1600" dirty="0" err="1"/>
              <a:t>WsfApplication</a:t>
            </a:r>
            <a:r>
              <a:rPr lang="en-US" sz="1600" b="0" dirty="0" err="1"/>
              <a:t>’s</a:t>
            </a:r>
            <a:r>
              <a:rPr lang="en-US" sz="1600" b="0" dirty="0"/>
              <a:t> </a:t>
            </a:r>
            <a:r>
              <a:rPr lang="en-US" sz="1600" dirty="0" err="1"/>
              <a:t>ProcessCommandLineCommands</a:t>
            </a:r>
            <a:r>
              <a:rPr lang="en-US" sz="1600" b="0" dirty="0"/>
              <a:t> to allow the extension to process/handle any commands it needs to recognize</a:t>
            </a:r>
            <a:endParaRPr lang="en-US" sz="1600" b="0" dirty="0">
              <a:solidFill>
                <a:srgbClr val="8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18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2"/>
            <a:ext cx="9144000" cy="4634143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573088" lvl="1" indent="-287338"/>
            <a:r>
              <a:rPr lang="en-US" sz="1700" b="0" dirty="0"/>
              <a:t>We will use </a:t>
            </a:r>
            <a:r>
              <a:rPr lang="en-US" sz="1700" dirty="0" err="1"/>
              <a:t>WsfDefaultApplicationExtension</a:t>
            </a:r>
            <a:r>
              <a:rPr lang="en-US" sz="1700" b="0" dirty="0"/>
              <a:t> which will register the scenario extension</a:t>
            </a:r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WsfDefaultApplicationExtension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This class overrides the following members for an </a:t>
            </a:r>
            <a:r>
              <a:rPr lang="en-US" sz="1800" b="0" dirty="0" err="1"/>
              <a:t>ApplicationExtension</a:t>
            </a:r>
            <a:r>
              <a:rPr lang="en-US" sz="1800" b="0" dirty="0"/>
              <a:t>: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ScenarioCreated</a:t>
            </a:r>
            <a:r>
              <a:rPr lang="en-US" sz="1600" dirty="0"/>
              <a:t>:   </a:t>
            </a:r>
            <a:r>
              <a:rPr lang="en-US" sz="1600" b="0" dirty="0">
                <a:solidFill>
                  <a:srgbClr val="660066"/>
                </a:solidFill>
              </a:rPr>
              <a:t>called at end of Scenario constructor in order to receive notification from the application that the scenario was created – useful to register a Scenario extension if needed</a:t>
            </a:r>
          </a:p>
          <a:p>
            <a:pPr marL="569913" lvl="1" indent="-284163"/>
            <a:endParaRPr lang="en-US" sz="1800" dirty="0"/>
          </a:p>
          <a:p>
            <a:pPr marL="569913" lvl="1" indent="-284163"/>
            <a:r>
              <a:rPr lang="en-US" sz="1800" b="0" dirty="0"/>
              <a:t>This class is </a:t>
            </a:r>
            <a:r>
              <a:rPr lang="en-US" sz="1800" b="0" dirty="0" err="1"/>
              <a:t>templated</a:t>
            </a:r>
            <a:r>
              <a:rPr lang="en-US" sz="1800" b="0" dirty="0"/>
              <a:t> on a </a:t>
            </a:r>
            <a:r>
              <a:rPr lang="en-US" sz="1800" dirty="0" err="1"/>
              <a:t>WsfScenarioExtension</a:t>
            </a:r>
            <a:r>
              <a:rPr lang="en-US" sz="1800" b="0" dirty="0"/>
              <a:t> (</a:t>
            </a:r>
            <a:r>
              <a:rPr lang="en-US" sz="1800" dirty="0" err="1"/>
              <a:t>SignalCommRegistration</a:t>
            </a:r>
            <a:r>
              <a:rPr lang="en-US" sz="1800" b="0" dirty="0"/>
              <a:t> is derived from this class)</a:t>
            </a:r>
          </a:p>
          <a:p>
            <a:pPr marL="569913" lvl="1" indent="-284163"/>
            <a:r>
              <a:rPr lang="en-US" sz="1800" b="0" dirty="0">
                <a:solidFill>
                  <a:srgbClr val="0000FF"/>
                </a:solidFill>
              </a:rPr>
              <a:t>When the </a:t>
            </a:r>
            <a:r>
              <a:rPr lang="en-US" sz="1800" dirty="0" err="1">
                <a:solidFill>
                  <a:srgbClr val="0000FF"/>
                </a:solidFill>
              </a:rPr>
              <a:t>WsfDefaultApplicationExtension</a:t>
            </a:r>
            <a:r>
              <a:rPr lang="en-US" sz="1800" b="0" dirty="0">
                <a:solidFill>
                  <a:srgbClr val="0000FF"/>
                </a:solidFill>
              </a:rPr>
              <a:t>::</a:t>
            </a:r>
            <a:r>
              <a:rPr lang="en-US" sz="1800" dirty="0" err="1">
                <a:solidFill>
                  <a:srgbClr val="0000FF"/>
                </a:solidFill>
              </a:rPr>
              <a:t>ScenarioCreated</a:t>
            </a:r>
            <a:r>
              <a:rPr lang="en-US" sz="1800" b="0" dirty="0">
                <a:solidFill>
                  <a:srgbClr val="0000FF"/>
                </a:solidFill>
              </a:rPr>
              <a:t> method is executed by the </a:t>
            </a:r>
            <a:r>
              <a:rPr lang="en-US" sz="1800" dirty="0" err="1">
                <a:solidFill>
                  <a:srgbClr val="0000FF"/>
                </a:solidFill>
              </a:rPr>
              <a:t>WsfScenaro</a:t>
            </a:r>
            <a:r>
              <a:rPr lang="en-US" sz="1800" b="0" dirty="0">
                <a:solidFill>
                  <a:srgbClr val="0000FF"/>
                </a:solidFill>
              </a:rPr>
              <a:t> constructor, it performs the registration of the </a:t>
            </a:r>
            <a:r>
              <a:rPr lang="en-US" sz="1800" dirty="0" err="1">
                <a:solidFill>
                  <a:srgbClr val="0000FF"/>
                </a:solidFill>
              </a:rPr>
              <a:t>SignalCommRegistration</a:t>
            </a:r>
            <a:r>
              <a:rPr lang="en-US" sz="1800" b="0" dirty="0">
                <a:solidFill>
                  <a:srgbClr val="0000FF"/>
                </a:solidFill>
              </a:rPr>
              <a:t> scenario extension with the scenario</a:t>
            </a:r>
            <a:endParaRPr lang="en-US" sz="1600" b="0" dirty="0">
              <a:solidFill>
                <a:srgbClr val="0000FF"/>
              </a:solidFill>
            </a:endParaRPr>
          </a:p>
          <a:p>
            <a:pPr marL="798513" lvl="2" indent="-171450"/>
            <a:endParaRPr lang="en-US" sz="16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65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Scenarios can all be “Extended” as well</a:t>
            </a:r>
          </a:p>
          <a:p>
            <a:pPr lvl="1"/>
            <a:r>
              <a:rPr lang="en-US" dirty="0"/>
              <a:t>Scenario</a:t>
            </a:r>
            <a:r>
              <a:rPr lang="en-US" b="0" dirty="0"/>
              <a:t> Extensions are owned by the </a:t>
            </a:r>
            <a:r>
              <a:rPr lang="en-US" dirty="0"/>
              <a:t>Scenario</a:t>
            </a:r>
          </a:p>
          <a:p>
            <a:pPr lvl="2"/>
            <a:r>
              <a:rPr lang="en-US" sz="1600" b="0" dirty="0"/>
              <a:t>Represent optional types that can be added to a scenario. </a:t>
            </a:r>
          </a:p>
          <a:p>
            <a:pPr lvl="2"/>
            <a:r>
              <a:rPr lang="en-US" sz="1600" b="0" dirty="0"/>
              <a:t>Used if you need new types (components, observers, </a:t>
            </a:r>
            <a:r>
              <a:rPr lang="en-US" sz="1600" b="0" dirty="0" err="1"/>
              <a:t>comms</a:t>
            </a:r>
            <a:r>
              <a:rPr lang="en-US" sz="1600" b="0" dirty="0"/>
              <a:t>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(or a simulation extension – covered later)</a:t>
            </a:r>
          </a:p>
          <a:p>
            <a:pPr lvl="1"/>
            <a:r>
              <a:rPr lang="en-US" b="0" dirty="0"/>
              <a:t>We also need an scenario extension if</a:t>
            </a:r>
          </a:p>
          <a:p>
            <a:pPr lvl="2"/>
            <a:r>
              <a:rPr lang="en-US" b="0" dirty="0"/>
              <a:t>We are creating simulation level commands</a:t>
            </a:r>
          </a:p>
        </p:txBody>
      </p:sp>
    </p:spTree>
    <p:extLst>
      <p:ext uri="{BB962C8B-B14F-4D97-AF65-F5344CB8AC3E}">
        <p14:creationId xmlns:p14="http://schemas.microsoft.com/office/powerpoint/2010/main" val="19962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693"/>
            <a:ext cx="8229600" cy="3124197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Create a new communication device type called </a:t>
            </a:r>
            <a:r>
              <a:rPr lang="en-US" dirty="0"/>
              <a:t>SIGNAL_COMM</a:t>
            </a:r>
            <a:r>
              <a:rPr lang="en-US" b="0" dirty="0"/>
              <a:t> and a new message class called </a:t>
            </a:r>
            <a:r>
              <a:rPr lang="en-US" dirty="0" err="1"/>
              <a:t>LocationMessage</a:t>
            </a:r>
            <a:endParaRPr lang="en-US" dirty="0"/>
          </a:p>
          <a:p>
            <a:r>
              <a:rPr lang="en-US" b="0" dirty="0"/>
              <a:t>The </a:t>
            </a:r>
            <a:r>
              <a:rPr lang="en-US" dirty="0"/>
              <a:t>SIGNAL_COMM</a:t>
            </a:r>
            <a:r>
              <a:rPr lang="en-US" b="0" dirty="0"/>
              <a:t> should:</a:t>
            </a:r>
          </a:p>
          <a:p>
            <a:pPr lvl="1"/>
            <a:r>
              <a:rPr lang="en-US" b="0" dirty="0"/>
              <a:t>Be able to send all the core message types including the new </a:t>
            </a:r>
            <a:r>
              <a:rPr lang="en-US" dirty="0" err="1"/>
              <a:t>LocationMessage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Whenever a new </a:t>
            </a:r>
            <a:r>
              <a:rPr lang="en-US" dirty="0" err="1"/>
              <a:t>LocationMessage</a:t>
            </a:r>
            <a:r>
              <a:rPr lang="en-US" b="0" dirty="0"/>
              <a:t> is sent by the </a:t>
            </a:r>
            <a:r>
              <a:rPr lang="en-US" dirty="0"/>
              <a:t>SIGNAL_COMM</a:t>
            </a:r>
            <a:r>
              <a:rPr lang="en-US" b="0" dirty="0"/>
              <a:t> device, the message will also be sent over the DIS interface using a Signal PDU containing the contents of the </a:t>
            </a:r>
            <a:r>
              <a:rPr lang="en-US" dirty="0" err="1"/>
              <a:t>LocationMessage</a:t>
            </a:r>
            <a:endParaRPr lang="en-US" dirty="0"/>
          </a:p>
          <a:p>
            <a:pPr lvl="2"/>
            <a:r>
              <a:rPr lang="en-US" b="0" dirty="0"/>
              <a:t>Other DIS-enabled simulations can read Location Messages</a:t>
            </a:r>
          </a:p>
        </p:txBody>
      </p:sp>
      <p:pic>
        <p:nvPicPr>
          <p:cNvPr id="8" name="Picture 7" descr="MCBS01673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649747"/>
            <a:ext cx="1346505" cy="1627921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14400" y="4860924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</a:t>
            </a:r>
            <a:r>
              <a:rPr lang="en-US" sz="1400" dirty="0">
                <a:solidFill>
                  <a:srgbClr val="000000"/>
                </a:solidFill>
              </a:rPr>
              <a:t>Documentation</a:t>
            </a:r>
            <a:r>
              <a:rPr lang="en-US" sz="1400" b="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b="0" dirty="0" err="1"/>
              <a:t>WsfScenarioExtension</a:t>
            </a:r>
            <a:endParaRPr lang="en-US" b="0" dirty="0"/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myScenarioExtension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WsfScenarioExtension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can override: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AddedToScenario</a:t>
            </a:r>
            <a:r>
              <a:rPr lang="en-US" dirty="0"/>
              <a:t>:  </a:t>
            </a:r>
            <a:r>
              <a:rPr lang="en-US" b="0" dirty="0"/>
              <a:t>to receive notification that extension was added to the scenario – often used to register additional component type objects and factories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ProcessInput</a:t>
            </a:r>
            <a:r>
              <a:rPr lang="en-US" dirty="0"/>
              <a:t>:  </a:t>
            </a:r>
            <a:r>
              <a:rPr lang="en-US" b="0" dirty="0"/>
              <a:t>processes any scenario input commands that must be recognized by the extension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FileLoaded</a:t>
            </a:r>
            <a:r>
              <a:rPr lang="en-US" dirty="0"/>
              <a:t>:  </a:t>
            </a:r>
            <a:r>
              <a:rPr lang="en-US" b="0" dirty="0"/>
              <a:t>notifies extension that a file has been loaded into the scenario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LoadComplete</a:t>
            </a:r>
            <a:r>
              <a:rPr lang="en-US" b="0" dirty="0"/>
              <a:t> – notifies extension that all scenario input has been processed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Complete2</a:t>
            </a:r>
            <a:r>
              <a:rPr lang="en-US" dirty="0"/>
              <a:t>:  </a:t>
            </a:r>
            <a:r>
              <a:rPr lang="en-US" b="0" dirty="0"/>
              <a:t>called after all extensions have had their </a:t>
            </a:r>
            <a:r>
              <a:rPr lang="en-US" dirty="0"/>
              <a:t>Complete</a:t>
            </a:r>
            <a:r>
              <a:rPr lang="en-US" b="0" dirty="0"/>
              <a:t> method invoked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SimulationCreated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if a scenario extension needs an associated simulation extension – this method can register the simulation extension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AlwaysCreate</a:t>
            </a:r>
            <a:r>
              <a:rPr lang="en-US" dirty="0"/>
              <a:t>:  </a:t>
            </a:r>
            <a:r>
              <a:rPr lang="en-US" b="0" dirty="0"/>
              <a:t>determines if the extension is optional or required</a:t>
            </a:r>
            <a:endParaRPr lang="en-US" b="0" dirty="0">
              <a:solidFill>
                <a:srgbClr val="88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53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6" y="29029"/>
            <a:ext cx="6734710" cy="1143000"/>
          </a:xfrm>
        </p:spPr>
        <p:txBody>
          <a:bodyPr lIns="91440" rIns="91440"/>
          <a:lstStyle/>
          <a:p>
            <a:r>
              <a:rPr lang="en-US" dirty="0"/>
              <a:t>Observer Exercise Scenario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347233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SignalCommRegistration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WsfScenarioExtension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We will override: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AddedToScenario</a:t>
            </a:r>
            <a:r>
              <a:rPr lang="en-US" dirty="0"/>
              <a:t>:  </a:t>
            </a:r>
            <a:r>
              <a:rPr lang="en-US" b="0" dirty="0">
                <a:solidFill>
                  <a:srgbClr val="7030A0"/>
                </a:solidFill>
              </a:rPr>
              <a:t>to receive notification that extension was added to the scenario – often used to register additional component type objects and factories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SimulationCreated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from </a:t>
            </a:r>
            <a:r>
              <a:rPr lang="en-US" dirty="0" err="1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if a scenario extension needs an associated simulation extension – </a:t>
            </a:r>
            <a:r>
              <a:rPr lang="en-US" b="0" dirty="0">
                <a:solidFill>
                  <a:srgbClr val="008080"/>
                </a:solidFill>
              </a:rPr>
              <a:t>this method can register the simulation extension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ProcessInput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processes any scenario input commands that must be recognized by the extension</a:t>
            </a:r>
          </a:p>
          <a:p>
            <a:pPr lvl="2"/>
            <a:endParaRPr lang="en-US" dirty="0">
              <a:solidFill>
                <a:srgbClr val="66006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5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1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3"/>
            <a:ext cx="8501605" cy="4552947"/>
          </a:xfrm>
        </p:spPr>
        <p:txBody>
          <a:bodyPr>
            <a:normAutofit/>
          </a:bodyPr>
          <a:lstStyle/>
          <a:p>
            <a:r>
              <a:rPr lang="en-US" b="0" dirty="0"/>
              <a:t>Look at the definition of </a:t>
            </a:r>
            <a:r>
              <a:rPr lang="en-US" dirty="0" err="1"/>
              <a:t>SignalCommRegistration</a:t>
            </a:r>
            <a:r>
              <a:rPr lang="en-US" b="0" dirty="0"/>
              <a:t>::</a:t>
            </a:r>
            <a:r>
              <a:rPr lang="en-US" dirty="0" err="1"/>
              <a:t>AddedToScenario</a:t>
            </a:r>
            <a:endParaRPr lang="en-US" dirty="0"/>
          </a:p>
          <a:p>
            <a:pPr lvl="1"/>
            <a:r>
              <a:rPr lang="en-US" b="0" dirty="0"/>
              <a:t>Note that </a:t>
            </a:r>
            <a:r>
              <a:rPr lang="en-US" dirty="0" err="1"/>
              <a:t>AddedToScenario</a:t>
            </a:r>
            <a:r>
              <a:rPr lang="en-US" b="0" dirty="0"/>
              <a:t> is </a:t>
            </a:r>
            <a:r>
              <a:rPr lang="en-US" b="0" dirty="0" err="1"/>
              <a:t>is</a:t>
            </a:r>
            <a:r>
              <a:rPr lang="en-US" b="0" dirty="0"/>
              <a:t> executed by </a:t>
            </a:r>
            <a:r>
              <a:rPr lang="en-US" dirty="0" err="1"/>
              <a:t>WsfScenarioExtension</a:t>
            </a:r>
            <a:r>
              <a:rPr lang="en-US" b="0" dirty="0"/>
              <a:t>::</a:t>
            </a:r>
            <a:r>
              <a:rPr lang="en-US" dirty="0" err="1"/>
              <a:t>RegisterExtension</a:t>
            </a:r>
            <a:r>
              <a:rPr lang="en-US" b="0" dirty="0"/>
              <a:t> to notify the extension that it can now do things that require the scenario to exist, such as register new types, etc.</a:t>
            </a:r>
          </a:p>
          <a:p>
            <a:pPr lvl="1"/>
            <a:r>
              <a:rPr lang="en-US" dirty="0" err="1"/>
              <a:t>AddedToScenario</a:t>
            </a:r>
            <a:r>
              <a:rPr lang="en-US" b="0" dirty="0"/>
              <a:t> does the following:</a:t>
            </a:r>
          </a:p>
          <a:p>
            <a:pPr lvl="2"/>
            <a:r>
              <a:rPr lang="en-US" b="0" dirty="0"/>
              <a:t>registers the new </a:t>
            </a:r>
            <a:r>
              <a:rPr lang="en-US" dirty="0" err="1"/>
              <a:t>SignalComm</a:t>
            </a:r>
            <a:r>
              <a:rPr lang="en-US" b="0" dirty="0"/>
              <a:t> </a:t>
            </a:r>
            <a:r>
              <a:rPr lang="en-US" b="0" dirty="0" err="1"/>
              <a:t>comm</a:t>
            </a:r>
            <a:r>
              <a:rPr lang="en-US" b="0" dirty="0"/>
              <a:t> type with the scenario</a:t>
            </a:r>
          </a:p>
          <a:p>
            <a:pPr lvl="2"/>
            <a:r>
              <a:rPr lang="en-US" b="0" dirty="0"/>
              <a:t>Registers the new script type </a:t>
            </a:r>
            <a:r>
              <a:rPr lang="en-US" dirty="0" err="1"/>
              <a:t>ScriptLocationMessageClass</a:t>
            </a:r>
            <a:r>
              <a:rPr lang="en-US" b="0" dirty="0"/>
              <a:t> with the scenario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77727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190750"/>
            <a:ext cx="8997950" cy="1745146"/>
          </a:xfrm>
          <a:prstGeom prst="rect">
            <a:avLst/>
          </a:prstGeom>
          <a:noFill/>
          <a:ln w="19050" algn="ctr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1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SignalCommRegistration.hpp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155700"/>
            <a:ext cx="91439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AddedToScenario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Add the new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type.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signalCommPtr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GetCommTypes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GetSignalCommClassId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signalCommPtr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Add the script classes to the script manager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ScriptLocationMessageClass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97368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1 — Review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3"/>
            <a:ext cx="8501605" cy="4552947"/>
          </a:xfrm>
        </p:spPr>
        <p:txBody>
          <a:bodyPr>
            <a:normAutofit/>
          </a:bodyPr>
          <a:lstStyle/>
          <a:p>
            <a:r>
              <a:rPr lang="en-US" b="0" dirty="0"/>
              <a:t>Note the member variable </a:t>
            </a:r>
            <a:r>
              <a:rPr lang="en-US" dirty="0" err="1"/>
              <a:t>mPrototypeInterface</a:t>
            </a:r>
            <a:r>
              <a:rPr lang="en-US" b="0" dirty="0"/>
              <a:t> is a </a:t>
            </a:r>
            <a:r>
              <a:rPr lang="en-US" dirty="0" err="1"/>
              <a:t>CommLab</a:t>
            </a:r>
            <a:r>
              <a:rPr lang="en-US" b="0" dirty="0"/>
              <a:t>::</a:t>
            </a:r>
            <a:r>
              <a:rPr lang="en-US" dirty="0"/>
              <a:t>Interface</a:t>
            </a:r>
            <a:r>
              <a:rPr lang="en-US" b="0" dirty="0"/>
              <a:t> simulation extension object</a:t>
            </a:r>
          </a:p>
          <a:p>
            <a:pPr lvl="1"/>
            <a:r>
              <a:rPr lang="en-US" b="0" dirty="0" err="1"/>
              <a:t>mPrototypeInterface</a:t>
            </a:r>
            <a:r>
              <a:rPr lang="en-US" b="0" dirty="0"/>
              <a:t> is a prototype simulation extension which is used when then scenario is reading the input files</a:t>
            </a:r>
          </a:p>
          <a:p>
            <a:pPr lvl="2"/>
            <a:r>
              <a:rPr lang="en-US" b="0" dirty="0"/>
              <a:t>This object exists at the time that </a:t>
            </a:r>
            <a:r>
              <a:rPr lang="en-US" dirty="0" err="1"/>
              <a:t>ProcessInput</a:t>
            </a:r>
            <a:r>
              <a:rPr lang="en-US" b="0" dirty="0"/>
              <a:t> is called by the scenario, whereas the </a:t>
            </a:r>
            <a:r>
              <a:rPr lang="en-US" b="0" dirty="0" err="1"/>
              <a:t>unique_ptr</a:t>
            </a:r>
            <a:r>
              <a:rPr lang="en-US" b="0" dirty="0"/>
              <a:t> to a newly created simulation extension (created in </a:t>
            </a:r>
            <a:r>
              <a:rPr lang="en-US" dirty="0" err="1"/>
              <a:t>SimulationCreated</a:t>
            </a:r>
            <a:r>
              <a:rPr lang="en-US" b="0" dirty="0"/>
              <a:t>) does not exist yet</a:t>
            </a:r>
          </a:p>
          <a:p>
            <a:pPr lvl="1"/>
            <a:r>
              <a:rPr lang="en-US" b="0" dirty="0"/>
              <a:t>When the simulation is created, a unique pointer to newly instantiated </a:t>
            </a:r>
            <a:r>
              <a:rPr lang="en-US" b="0" dirty="0" err="1"/>
              <a:t>CommLab</a:t>
            </a:r>
            <a:r>
              <a:rPr lang="en-US" b="0" dirty="0"/>
              <a:t>::Interface is created, and the members of </a:t>
            </a:r>
            <a:r>
              <a:rPr lang="en-US" b="0" dirty="0" err="1"/>
              <a:t>mPrototypeInterface</a:t>
            </a:r>
            <a:r>
              <a:rPr lang="en-US" b="0" dirty="0"/>
              <a:t> are copied over to it</a:t>
            </a:r>
          </a:p>
        </p:txBody>
      </p:sp>
    </p:spTree>
    <p:extLst>
      <p:ext uri="{BB962C8B-B14F-4D97-AF65-F5344CB8AC3E}">
        <p14:creationId xmlns:p14="http://schemas.microsoft.com/office/powerpoint/2010/main" val="657579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62150" y="2190750"/>
            <a:ext cx="7035800" cy="2698750"/>
          </a:xfrm>
          <a:prstGeom prst="rect">
            <a:avLst/>
          </a:prstGeom>
          <a:noFill/>
          <a:ln w="19050" algn="ctr">
            <a:solidFill>
              <a:srgbClr val="CC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1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SignalCommRegistration.hpp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1155700"/>
            <a:ext cx="74168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SimulationCreated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create a new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::Interface simulation extension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InterfacePtr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prototype to initialize member variables in the new Interface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have to copy members, since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was already called on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mPrototypeInterface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only have to copy two members, since the others are not yet changed from default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InterfacePtr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SetDebugEnabled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mPrototypeInterface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GetDebugEnabled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InterfacePtr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SetPrintMessages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mPrototypeInterface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GetPrintMessages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register the new extension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comm_lab_interface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move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InterfacePtr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mPrototypeInterface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22133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Simulations can all be “Extended” as well</a:t>
            </a:r>
          </a:p>
          <a:p>
            <a:pPr lvl="1"/>
            <a:r>
              <a:rPr lang="en-US" dirty="0"/>
              <a:t>Simulation</a:t>
            </a:r>
            <a:r>
              <a:rPr lang="en-US" b="0" dirty="0"/>
              <a:t> Extensions are owned by the </a:t>
            </a:r>
            <a:r>
              <a:rPr lang="en-US" dirty="0"/>
              <a:t>Simulation</a:t>
            </a:r>
          </a:p>
          <a:p>
            <a:pPr lvl="2"/>
            <a:r>
              <a:rPr lang="en-US" sz="1600" b="0" dirty="0"/>
              <a:t>Allow access to the simulation features. </a:t>
            </a:r>
          </a:p>
          <a:p>
            <a:pPr lvl="2"/>
            <a:r>
              <a:rPr lang="en-US" sz="1600" b="0" dirty="0"/>
              <a:t>Used if you need access to the simulation itself(observers, </a:t>
            </a:r>
            <a:r>
              <a:rPr lang="en-US" sz="1600" b="0" dirty="0" err="1"/>
              <a:t>comms</a:t>
            </a:r>
            <a:r>
              <a:rPr lang="en-US" sz="1600" b="0" dirty="0"/>
              <a:t>, </a:t>
            </a:r>
            <a:r>
              <a:rPr lang="en-US" sz="1600" b="0" dirty="0" err="1"/>
              <a:t>xio</a:t>
            </a:r>
            <a:r>
              <a:rPr lang="en-US" sz="1600" b="0" dirty="0"/>
              <a:t>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simulation extension (and you may need a scenario extension as well)</a:t>
            </a:r>
          </a:p>
          <a:p>
            <a:pPr lvl="1"/>
            <a:r>
              <a:rPr lang="en-US" b="0" dirty="0"/>
              <a:t>We need a simulation extension if</a:t>
            </a:r>
          </a:p>
          <a:p>
            <a:pPr lvl="2"/>
            <a:r>
              <a:rPr lang="en-US" b="0" dirty="0"/>
              <a:t>We need to know when platforms are added or deleted, and when sensor tracks are initialized or updated</a:t>
            </a:r>
          </a:p>
        </p:txBody>
      </p:sp>
    </p:spTree>
    <p:extLst>
      <p:ext uri="{BB962C8B-B14F-4D97-AF65-F5344CB8AC3E}">
        <p14:creationId xmlns:p14="http://schemas.microsoft.com/office/powerpoint/2010/main" val="3578585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</a:t>
            </a:r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To extend a Simulation,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>
                <a:solidFill>
                  <a:srgbClr val="0000CC"/>
                </a:solidFill>
              </a:rPr>
              <a:t>   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mySimulationExtension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WsfSimulationExtension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AddedToSimulation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 err="1"/>
              <a:t>RegisterExtension</a:t>
            </a:r>
            <a:endParaRPr lang="en-US" dirty="0"/>
          </a:p>
          <a:p>
            <a:pPr lvl="2"/>
            <a:r>
              <a:rPr lang="en-US" dirty="0">
                <a:solidFill>
                  <a:srgbClr val="880000"/>
                </a:solidFill>
              </a:rPr>
              <a:t>Initialize</a:t>
            </a:r>
            <a:r>
              <a:rPr lang="en-US" b="0" dirty="0"/>
              <a:t>:  called form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to perform extension initialization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PrepareExtension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(called when a simulation is initialized) and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 err="1"/>
              <a:t>PrepareSimulation</a:t>
            </a:r>
            <a:r>
              <a:rPr lang="en-US" b="0" dirty="0"/>
              <a:t> (called when a simulation is reloaded)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PendingStart</a:t>
            </a:r>
            <a:r>
              <a:rPr lang="en-US" dirty="0"/>
              <a:t>:  </a:t>
            </a:r>
            <a:r>
              <a:rPr lang="en-US" b="0" dirty="0"/>
              <a:t>simulation has just entered pending start state, allows extension to add additional platforms or other entities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Start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Start</a:t>
            </a:r>
            <a:r>
              <a:rPr lang="en-US" b="0" dirty="0"/>
              <a:t> – another opportunity to add additional platforms or other entities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Complete</a:t>
            </a:r>
            <a:r>
              <a:rPr lang="en-US" b="0" dirty="0"/>
              <a:t> – allows extension to release resources (files, sockets, etc.) that were allocated by Initialize or </a:t>
            </a:r>
            <a:r>
              <a:rPr lang="en-US" b="0" dirty="0" err="1"/>
              <a:t>PrepareExtension</a:t>
            </a:r>
            <a:endParaRPr lang="en-US" b="0" dirty="0">
              <a:solidFill>
                <a:srgbClr val="880000"/>
              </a:solidFill>
            </a:endParaRP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9132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</a:t>
            </a:r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253490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To extend a Simulation,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>
                <a:solidFill>
                  <a:srgbClr val="0000CC"/>
                </a:solidFill>
              </a:rPr>
              <a:t>   class</a:t>
            </a:r>
            <a:r>
              <a:rPr lang="en-US" dirty="0"/>
              <a:t> </a:t>
            </a:r>
            <a:r>
              <a:rPr lang="en-US" dirty="0">
                <a:solidFill>
                  <a:srgbClr val="880000"/>
                </a:solidFill>
              </a:rPr>
              <a:t>Interface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WsfSimulationExtension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Initialize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form </a:t>
            </a:r>
            <a:r>
              <a:rPr lang="en-US" dirty="0" err="1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to perform extension initialization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form </a:t>
            </a:r>
            <a:r>
              <a:rPr lang="en-US" dirty="0" err="1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to inform extensions that the simulation is starting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20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602081"/>
            <a:ext cx="2365830" cy="93871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endParaRPr lang="en-US" sz="1100" b="1" dirty="0">
              <a:solidFill>
                <a:srgbClr val="FF00FF"/>
              </a:solidFill>
              <a:cs typeface="Arial" pitchFamily="34" charset="0"/>
            </a:endParaRP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Note:  </a:t>
            </a:r>
            <a:r>
              <a:rPr lang="en-US" sz="1100" b="1" dirty="0" err="1">
                <a:solidFill>
                  <a:srgbClr val="0000CC"/>
                </a:solidFill>
                <a:cs typeface="Arial" pitchFamily="34" charset="0"/>
              </a:rPr>
              <a:t>SignalCommRegistration</a:t>
            </a:r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contains </a:t>
            </a: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           a member variable </a:t>
            </a: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           </a:t>
            </a:r>
            <a:r>
              <a:rPr lang="en-US" sz="1100" b="1" i="1" dirty="0" err="1">
                <a:solidFill>
                  <a:srgbClr val="0000FF"/>
                </a:solidFill>
                <a:cs typeface="Arial" pitchFamily="34" charset="0"/>
              </a:rPr>
              <a:t>mPrototypeInterface</a:t>
            </a:r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</a:t>
            </a: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           which is a </a:t>
            </a:r>
            <a:r>
              <a:rPr lang="en-US" sz="1100" b="1" dirty="0" err="1">
                <a:solidFill>
                  <a:srgbClr val="0000CC"/>
                </a:solidFill>
                <a:cs typeface="Arial" pitchFamily="34" charset="0"/>
              </a:rPr>
              <a:t>Comm</a:t>
            </a:r>
            <a:r>
              <a:rPr lang="en-US" sz="1100" b="1" dirty="0">
                <a:solidFill>
                  <a:srgbClr val="0000CC"/>
                </a:solidFill>
                <a:cs typeface="Arial" pitchFamily="34" charset="0"/>
              </a:rPr>
              <a:t>::Interface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400" dirty="0"/>
              <a:t>   </a:t>
            </a: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8"/>
            <a:ext cx="0" cy="455279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96369" y="3137442"/>
            <a:ext cx="266631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8153" y="3276600"/>
            <a:ext cx="5904847" cy="0"/>
          </a:xfrm>
          <a:prstGeom prst="line">
            <a:avLst/>
          </a:prstGeom>
          <a:ln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923120" y="3200400"/>
            <a:ext cx="1884684" cy="17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rgbClr val="7030A0"/>
                </a:solidFill>
              </a:rPr>
              <a:t>CommPluginRegistration.cpp:WsfPluginSetup</a:t>
            </a:r>
            <a:r>
              <a:rPr lang="en-US" sz="700" b="1" dirty="0">
                <a:solidFill>
                  <a:srgbClr val="7030A0"/>
                </a:solidFill>
              </a:rPr>
              <a:t>()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137442"/>
            <a:ext cx="0" cy="1391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7" y="3645941"/>
            <a:ext cx="6630907" cy="650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1224" y="3437293"/>
            <a:ext cx="6699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signal_comm_registration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WsfDefaultApplicationExtension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SignalCommRegistration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&gt;&gt;())</a:t>
            </a:r>
          </a:p>
        </p:txBody>
      </p:sp>
      <p:cxnSp>
        <p:nvCxnSpPr>
          <p:cNvPr id="36" name="Straight Connector 35"/>
          <p:cNvCxnSpPr>
            <a:stCxn id="23" idx="2"/>
          </p:cNvCxnSpPr>
          <p:nvPr/>
        </p:nvCxnSpPr>
        <p:spPr>
          <a:xfrm>
            <a:off x="1865462" y="3376520"/>
            <a:ext cx="0" cy="27297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4195" y="3088814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WsfPluginSetup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527" y="3921825"/>
            <a:ext cx="861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WsfStandardApplication</a:t>
            </a:r>
            <a:r>
              <a:rPr lang="en-US" sz="2000" dirty="0"/>
              <a:t> constructor utilizes the plugin manager to find and load </a:t>
            </a:r>
            <a:r>
              <a:rPr lang="en-US" sz="2000" b="1" dirty="0"/>
              <a:t>all</a:t>
            </a:r>
            <a:r>
              <a:rPr lang="en-US" sz="2000" dirty="0"/>
              <a:t> plugins </a:t>
            </a:r>
            <a:r>
              <a:rPr lang="en-US" sz="2400" dirty="0"/>
              <a:t>(</a:t>
            </a:r>
            <a:r>
              <a:rPr lang="en-US" dirty="0"/>
              <a:t>including those in the training folders -- because of the </a:t>
            </a:r>
            <a:r>
              <a:rPr lang="en-US" dirty="0" err="1"/>
              <a:t>cmake</a:t>
            </a:r>
            <a:r>
              <a:rPr lang="en-US" dirty="0"/>
              <a:t> option WSF_ADD_EXTENSION_PATH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02" y="4869195"/>
            <a:ext cx="83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plugin found, executes </a:t>
            </a:r>
            <a:r>
              <a:rPr lang="en-US" b="1" dirty="0" err="1"/>
              <a:t>WsfPluginSetup</a:t>
            </a:r>
            <a:r>
              <a:rPr lang="en-US" dirty="0"/>
              <a:t> (note: this causes our communication exercise plugin’s </a:t>
            </a:r>
            <a:r>
              <a:rPr lang="en-US" b="1" dirty="0" err="1"/>
              <a:t>WsfPluginSetup</a:t>
            </a:r>
            <a:r>
              <a:rPr lang="en-US" dirty="0"/>
              <a:t> function to execute)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879" y="5456103"/>
            <a:ext cx="853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causes our </a:t>
            </a:r>
            <a:r>
              <a:rPr lang="en-US" sz="1600" dirty="0" err="1"/>
              <a:t>comm</a:t>
            </a:r>
            <a:r>
              <a:rPr lang="en-US" sz="1600" dirty="0"/>
              <a:t> exercise’s </a:t>
            </a:r>
            <a:r>
              <a:rPr lang="en-US" sz="1600" dirty="0" err="1"/>
              <a:t>WsfDefaultApplicationExtension</a:t>
            </a:r>
            <a:r>
              <a:rPr lang="en-US" sz="1600" dirty="0"/>
              <a:t> to be </a:t>
            </a:r>
            <a:r>
              <a:rPr lang="en-US" sz="1600" u="sng" dirty="0"/>
              <a:t>created</a:t>
            </a:r>
            <a:r>
              <a:rPr lang="en-US" sz="1600" dirty="0"/>
              <a:t> and </a:t>
            </a:r>
            <a:r>
              <a:rPr lang="en-US" sz="1600" u="sng" dirty="0"/>
              <a:t>registered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rgbClr val="0000CC"/>
                </a:solidFill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528" y="1537265"/>
            <a:ext cx="23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First,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creates a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named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26274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262749" y="3830681"/>
            <a:ext cx="4230980" cy="133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21061" y="363411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3879" y="5998815"/>
            <a:ext cx="853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RegisterExtension</a:t>
            </a:r>
            <a:r>
              <a:rPr lang="en-US" sz="1600" dirty="0"/>
              <a:t> then invokes the </a:t>
            </a:r>
            <a:r>
              <a:rPr lang="en-US" sz="1600" b="1" dirty="0" err="1"/>
              <a:t>WsfApplicationExtension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0962" y="6286407"/>
            <a:ext cx="71692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WsfDefaultApplicationExtension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does not override </a:t>
            </a:r>
            <a:r>
              <a:rPr lang="en-US" sz="16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this notification is essentially ignored</a:t>
            </a: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365829" y="2595105"/>
            <a:ext cx="263676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WsfDefaultApplicationExtension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SignalCommRegistration</a:t>
            </a:r>
            <a:r>
              <a:rPr lang="en-US" sz="700" dirty="0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71692" y="2384281"/>
            <a:ext cx="11288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mPrototypeInterface</a:t>
            </a:r>
            <a:endParaRPr lang="en-US" sz="700" b="1" dirty="0">
              <a:solidFill>
                <a:srgbClr val="7030A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15" grpId="0" animBg="1"/>
      <p:bldP spid="13" grpId="0"/>
      <p:bldP spid="23" grpId="0" animBg="1"/>
      <p:bldP spid="30" grpId="0"/>
      <p:bldP spid="43" grpId="0"/>
      <p:bldP spid="24" grpId="0" animBg="1"/>
      <p:bldP spid="7" grpId="0"/>
      <p:bldP spid="10" grpId="0"/>
      <p:bldP spid="31" grpId="0"/>
      <p:bldP spid="11" grpId="0"/>
      <p:bldP spid="38" grpId="0"/>
      <p:bldP spid="39" grpId="0"/>
      <p:bldP spid="40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7598"/>
            <a:ext cx="8284265" cy="558658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You gain hands-on knowledge about:</a:t>
            </a:r>
          </a:p>
          <a:p>
            <a:pPr lvl="1"/>
            <a:r>
              <a:rPr lang="en-US" b="0" dirty="0"/>
              <a:t>Creating new types of communication devices and messages </a:t>
            </a:r>
          </a:p>
          <a:p>
            <a:pPr lvl="1"/>
            <a:r>
              <a:rPr lang="en-US" b="0" dirty="0"/>
              <a:t>Implementing the send and receive methods for a new communication device</a:t>
            </a:r>
          </a:p>
          <a:p>
            <a:pPr lvl="1"/>
            <a:r>
              <a:rPr lang="en-US" b="0" dirty="0"/>
              <a:t>Packing and unpacking a DIS Signal PDU with custom data</a:t>
            </a:r>
          </a:p>
          <a:p>
            <a:pPr lvl="1"/>
            <a:r>
              <a:rPr lang="en-US" b="0" dirty="0"/>
              <a:t>Reinforce your skills with creating a default application extension and a plugin</a:t>
            </a:r>
          </a:p>
          <a:p>
            <a:pPr lvl="2"/>
            <a:r>
              <a:rPr lang="en-US" b="0" dirty="0"/>
              <a:t>The new script types are registered by the scenario extension</a:t>
            </a:r>
          </a:p>
          <a:p>
            <a:pPr lvl="1"/>
            <a:r>
              <a:rPr lang="en-US" b="0" dirty="0"/>
              <a:t>Reinforce your skill with creating a                         simulation extension and a scenario                            extension</a:t>
            </a:r>
          </a:p>
          <a:p>
            <a:pPr lvl="1"/>
            <a:r>
              <a:rPr lang="en-US" b="0" dirty="0"/>
              <a:t>Understand how  to extend existing                               script classes to include new methods,                       without modifying core code</a:t>
            </a:r>
          </a:p>
        </p:txBody>
      </p:sp>
      <p:pic>
        <p:nvPicPr>
          <p:cNvPr id="4" name="Picture 4" descr="MCj029913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6050" y="44704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31782"/>
            <a:ext cx="8876871" cy="840908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sz="2000" dirty="0"/>
              <a:t>Mission</a:t>
            </a:r>
            <a:r>
              <a:rPr lang="en-US" sz="2000" b="0" dirty="0"/>
              <a:t> then registers all of the necessary </a:t>
            </a:r>
            <a:r>
              <a:rPr lang="en-US" sz="2000" b="0" i="1" dirty="0"/>
              <a:t>predefined</a:t>
            </a:r>
            <a:r>
              <a:rPr lang="en-US" sz="2000" b="0" dirty="0"/>
              <a:t> extensions with </a:t>
            </a:r>
            <a:r>
              <a:rPr lang="en-US" sz="2000" b="0" dirty="0">
                <a:solidFill>
                  <a:srgbClr val="0000CC"/>
                </a:solidFill>
              </a:rPr>
              <a:t>app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002" y="318714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1103" y="29801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2" y="359796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1103" y="339092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 mission </a:t>
            </a:r>
            <a:r>
              <a:rPr lang="en-US" sz="2000" b="0" dirty="0">
                <a:solidFill>
                  <a:srgbClr val="0000CC"/>
                </a:solidFill>
              </a:rPr>
              <a:t>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89732"/>
            <a:ext cx="8876871" cy="2226190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then creates the scenario and invokes the </a:t>
            </a:r>
            <a:r>
              <a:rPr lang="en-US" b="0" dirty="0" err="1"/>
              <a:t>WsfScenario</a:t>
            </a:r>
            <a:r>
              <a:rPr lang="en-US" b="0" dirty="0"/>
              <a:t> constructor:   </a:t>
            </a:r>
            <a:r>
              <a:rPr lang="en-US" sz="19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WsfScenario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98503" lvl="1" indent="-228600"/>
            <a:r>
              <a:rPr lang="en-US" b="0" dirty="0"/>
              <a:t>This constructor invokes the </a:t>
            </a:r>
            <a:r>
              <a:rPr lang="en-US" dirty="0" err="1"/>
              <a:t>WsfApplication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 method </a:t>
            </a:r>
          </a:p>
          <a:p>
            <a:pPr marL="498503" lvl="1" indent="-228600"/>
            <a:r>
              <a:rPr lang="en-US" b="0" dirty="0"/>
              <a:t>This, in turn, invokes </a:t>
            </a:r>
            <a:r>
              <a:rPr lang="en-US" dirty="0" err="1"/>
              <a:t>ScenarioCreated</a:t>
            </a:r>
            <a:r>
              <a:rPr lang="en-US" b="0" dirty="0"/>
              <a:t> for all registered application extensions (including </a:t>
            </a:r>
            <a:r>
              <a:rPr lang="en-US" dirty="0" err="1"/>
              <a:t>WsfDefaultApplicationExtension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)</a:t>
            </a:r>
          </a:p>
          <a:p>
            <a:pPr marL="1031875" lvl="2" indent="-228600"/>
            <a:r>
              <a:rPr lang="en-US" b="0" dirty="0"/>
              <a:t>This, in turn, creates the </a:t>
            </a:r>
            <a:r>
              <a:rPr lang="en-US" dirty="0" err="1"/>
              <a:t>SignalCommRegistration</a:t>
            </a:r>
            <a:r>
              <a:rPr lang="en-US" b="0" dirty="0"/>
              <a:t>, and registers it 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</a:p>
          <a:p>
            <a:pPr marL="1314450" lvl="3" indent="-230188"/>
            <a:r>
              <a:rPr lang="en-US" sz="1600" dirty="0" err="1"/>
              <a:t>RegisterExtension</a:t>
            </a:r>
            <a:r>
              <a:rPr lang="en-US" sz="1600" b="0" dirty="0"/>
              <a:t> then invokes </a:t>
            </a:r>
            <a:r>
              <a:rPr lang="en-US" sz="1600" dirty="0" err="1"/>
              <a:t>SignalCommRegistration</a:t>
            </a:r>
            <a:r>
              <a:rPr lang="en-US" sz="1600" b="0" dirty="0"/>
              <a:t>::</a:t>
            </a:r>
            <a:r>
              <a:rPr lang="en-US" sz="1600" dirty="0" err="1"/>
              <a:t>AddedToScenario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b="1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SignalCommRegistration</a:t>
            </a:r>
            <a:r>
              <a:rPr lang="en-US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62675" y="3660733"/>
            <a:ext cx="312136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scenario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.RegisterExtension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signal_comm_registration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SignalCommRegistration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5581" y="3872108"/>
            <a:ext cx="1323452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3737" y="3809629"/>
            <a:ext cx="3480264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is not the actual line of code executed, but this is what that code is equivalent to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5586" y="2771606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85587" y="4242247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6025" y="404915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1579" y="6374428"/>
            <a:ext cx="7530421" cy="477054"/>
          </a:xfrm>
          <a:prstGeom prst="rect">
            <a:avLst/>
          </a:prstGeom>
          <a:solidFill>
            <a:schemeClr val="bg1"/>
          </a:solidFill>
        </p:spPr>
        <p:txBody>
          <a:bodyPr wrap="square" lIns="274320" t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B61A4"/>
                </a:solidFill>
                <a:latin typeface="Arial" pitchFamily="34" charset="0"/>
                <a:cs typeface="Arial" pitchFamily="34" charset="0"/>
              </a:rPr>
              <a:t>SignalCommRegistration</a:t>
            </a:r>
            <a:r>
              <a:rPr lang="en-US" sz="1400" dirty="0">
                <a:solidFill>
                  <a:srgbClr val="2B61A4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400" dirty="0" err="1">
                <a:solidFill>
                  <a:srgbClr val="2B61A4"/>
                </a:solidFill>
                <a:latin typeface="Arial" pitchFamily="34" charset="0"/>
                <a:cs typeface="Arial" pitchFamily="34" charset="0"/>
              </a:rPr>
              <a:t>AddedToScenario</a:t>
            </a:r>
            <a:r>
              <a:rPr lang="en-US" sz="1400" dirty="0">
                <a:solidFill>
                  <a:srgbClr val="2B61A4"/>
                </a:solidFill>
                <a:latin typeface="Arial" pitchFamily="34" charset="0"/>
                <a:cs typeface="Arial" pitchFamily="34" charset="0"/>
              </a:rPr>
              <a:t> registers the </a:t>
            </a:r>
            <a:r>
              <a:rPr lang="en-US" sz="1400" dirty="0" err="1">
                <a:solidFill>
                  <a:srgbClr val="2B61A4"/>
                </a:solidFill>
                <a:latin typeface="Arial" pitchFamily="34" charset="0"/>
                <a:cs typeface="Arial" pitchFamily="34" charset="0"/>
              </a:rPr>
              <a:t>ScriptLocationMessageClass</a:t>
            </a:r>
            <a:r>
              <a:rPr lang="en-US" sz="1400" dirty="0">
                <a:solidFill>
                  <a:srgbClr val="2B61A4"/>
                </a:solidFill>
                <a:latin typeface="Arial" pitchFamily="34" charset="0"/>
                <a:cs typeface="Arial" pitchFamily="34" charset="0"/>
              </a:rPr>
              <a:t> class with the script types manager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18" grpId="0" animBg="1"/>
      <p:bldP spid="19" grpId="0" animBg="1"/>
      <p:bldP spid="36" grpId="0" animBg="1"/>
      <p:bldP spid="37" grpId="0" animBg="1"/>
      <p:bldP spid="42" grpId="0"/>
      <p:bldP spid="11" grpId="0" animBg="1"/>
      <p:bldP spid="34" grpId="0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3873"/>
            <a:ext cx="9039339" cy="2515404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en-US" b="0" dirty="0"/>
              <a:t> methods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registered scenario extension’s 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  <a:p>
            <a:pPr marL="1539875" lvl="3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</a:t>
            </a:r>
            <a:r>
              <a:rPr lang="en-US" dirty="0" err="1"/>
              <a:t>SignalCommRegistration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  <a:p>
            <a:pPr marL="1828800" lvl="4" indent="-23018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the </a:t>
            </a:r>
            <a:r>
              <a:rPr lang="en-US" dirty="0" err="1"/>
              <a:t>CommLab</a:t>
            </a:r>
            <a:r>
              <a:rPr lang="en-US" b="0" dirty="0"/>
              <a:t>::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85587" y="3367320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369181" y="3551994"/>
            <a:ext cx="1316405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84900" y="334535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" y="3952530"/>
            <a:ext cx="8876871" cy="180165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which, invokes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WsfScenario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LoadFromFile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CompleteLoad</a:t>
            </a:r>
            <a:r>
              <a:rPr lang="en-US" b="0" dirty="0"/>
              <a:t>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each scenario extension’s Complete()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Then invokes each scenario extension’s Complete2()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664500" y="3529005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7621" y="329791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CompleteLoad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286846" y="35471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0173" y="335044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Complete(…)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89118" y="36995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01029" y="350284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Complete2(…)</a:t>
            </a:r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7154"/>
            <a:ext cx="8876871" cy="2205452"/>
          </a:xfrm>
        </p:spPr>
        <p:txBody>
          <a:bodyPr rIns="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creates the Simulation by executing: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.CreateSimulation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, …)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900" b="0" dirty="0"/>
          </a:p>
          <a:p>
            <a:pPr marL="574675" indent="-2905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CreateSimulation</a:t>
            </a:r>
            <a:r>
              <a:rPr lang="en-US" b="0" dirty="0"/>
              <a:t> invokes the </a:t>
            </a:r>
            <a:r>
              <a:rPr lang="en-US" b="0" dirty="0" err="1"/>
              <a:t>WsfSimulation</a:t>
            </a:r>
            <a:r>
              <a:rPr lang="en-US" b="0" dirty="0"/>
              <a:t> object’s constructor (with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argument)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CreateSimulation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3743" y="3022166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2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  <a:blipFill>
                <a:blip r:embed="rId3"/>
                <a:stretch>
                  <a:fillRect t="-775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sz="22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  <a:blipFill>
                <a:blip r:embed="rId3"/>
                <a:stretch>
                  <a:fillRect t="-606" r="-1534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5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sz="1900" b="0" dirty="0"/>
              </a:p>
              <a:p>
                <a:pPr marL="212725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  <a:blipFill>
                <a:blip r:embed="rId3"/>
                <a:stretch>
                  <a:fillRect t="-487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3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461963" indent="-23653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</a:t>
                </a:r>
                <a:endParaRPr lang="en-US" sz="21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22816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	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  <a:blipFill>
                <a:blip r:embed="rId3"/>
                <a:stretch>
                  <a:fillRect t="-458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1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SignalCommRegistration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0" dirty="0">
                    <a:latin typeface="Consolas" panose="020B0609020204030204" pitchFamily="49" charset="0"/>
                  </a:rPr>
                  <a:t>(</a:t>
                </a:r>
                <a:r>
                  <a:rPr lang="en-US" b="0" dirty="0"/>
                  <a:t>where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  <a:blipFill>
                <a:blip r:embed="rId3"/>
                <a:stretch>
                  <a:fillRect t="-482" r="-1201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85586" y="3774608"/>
            <a:ext cx="5810783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24723" y="3583536"/>
            <a:ext cx="2550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SignalCommRegistration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working on this lab, you should: </a:t>
            </a:r>
          </a:p>
          <a:p>
            <a:pPr lvl="1"/>
            <a:r>
              <a:rPr lang="en-US" b="0" dirty="0"/>
              <a:t>Be familiar with </a:t>
            </a:r>
            <a:r>
              <a:rPr lang="en-US" dirty="0"/>
              <a:t>Wizard</a:t>
            </a:r>
            <a:r>
              <a:rPr lang="en-US" b="0" dirty="0"/>
              <a:t> and the </a:t>
            </a:r>
            <a:r>
              <a:rPr lang="en-US" dirty="0"/>
              <a:t>AFSIM</a:t>
            </a:r>
            <a:r>
              <a:rPr lang="en-US" b="0" dirty="0"/>
              <a:t> scripting Language</a:t>
            </a:r>
          </a:p>
          <a:p>
            <a:pPr lvl="2"/>
            <a:r>
              <a:rPr lang="en-US" dirty="0"/>
              <a:t>AFSIM</a:t>
            </a:r>
            <a:r>
              <a:rPr lang="en-US" b="0" dirty="0"/>
              <a:t> analyst course or equivalent experience is recommended</a:t>
            </a:r>
          </a:p>
          <a:p>
            <a:pPr lvl="1"/>
            <a:r>
              <a:rPr lang="en-US" b="0" dirty="0"/>
              <a:t>Have available and be familiar with using </a:t>
            </a:r>
            <a:r>
              <a:rPr lang="en-US" dirty="0"/>
              <a:t>Microsoft® Visual Studio 2017</a:t>
            </a:r>
            <a:r>
              <a:rPr lang="en-US" b="0" dirty="0"/>
              <a:t>® or newer to compile an application</a:t>
            </a:r>
          </a:p>
          <a:p>
            <a:pPr lvl="1"/>
            <a:r>
              <a:rPr lang="en-US" b="0" dirty="0"/>
              <a:t>Be familiar with using Microsoft Windows® Explorer</a:t>
            </a:r>
          </a:p>
          <a:p>
            <a:pPr lvl="1"/>
            <a:r>
              <a:rPr lang="en-US" b="0" dirty="0"/>
              <a:t>Have the latest version of </a:t>
            </a:r>
            <a:r>
              <a:rPr lang="en-US" dirty="0"/>
              <a:t>Mystic</a:t>
            </a:r>
            <a:r>
              <a:rPr lang="en-US" b="0" dirty="0"/>
              <a:t> installed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5715000"/>
            <a:ext cx="7921625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dirty="0"/>
              <a:t>Mystic is an interactive software environment for analyzing AFSIM results.</a:t>
            </a:r>
            <a:endParaRPr lang="en-US" sz="1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99169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SignalCommRegistration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aSimulation.RegisterExtension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(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ut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::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make_unqiue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&lt;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CommLab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::Interface&gt;())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7030A0"/>
                    </a:solidFill>
                  </a:rPr>
                  <a:t>	</a:t>
                </a:r>
                <a:endParaRPr lang="en-US" sz="1900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991698"/>
              </a:xfrm>
              <a:blipFill>
                <a:blip r:embed="rId3"/>
                <a:stretch>
                  <a:fillRect t="-407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288527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7071127" y="2786185"/>
            <a:ext cx="2411" cy="127636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685586" y="3987024"/>
            <a:ext cx="4380039" cy="1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3285" y="3786012"/>
            <a:ext cx="1999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0420" y="6379292"/>
                <a:ext cx="72208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(where </a:t>
                </a:r>
                <a:r>
                  <a:rPr lang="en-US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C000"/>
                    </a:solidFill>
                  </a:rPr>
                  <a:t>*</a:t>
                </a:r>
                <a:r>
                  <a:rPr lang="en-US" b="1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b="1" dirty="0">
                    <a:solidFill>
                      <a:srgbClr val="FFC000"/>
                    </a:solidFill>
                  </a:rPr>
                  <a:t>()                                                                      </a:t>
                </a:r>
                <a:endParaRPr lang="en-US" dirty="0"/>
              </a:p>
              <a:p>
                <a:endParaRPr lang="en-US" sz="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20" y="6379292"/>
                <a:ext cx="7220888" cy="461665"/>
              </a:xfrm>
              <a:prstGeom prst="rect">
                <a:avLst/>
              </a:prstGeom>
              <a:blipFill>
                <a:blip r:embed="rId5"/>
                <a:stretch>
                  <a:fillRect l="-67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685586" y="2771606"/>
            <a:ext cx="0" cy="128016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24723" y="3583536"/>
            <a:ext cx="2550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SignalCommRegistration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685586" y="3774608"/>
            <a:ext cx="5810783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</a:t>
                </a:r>
                <a:endParaRPr lang="en-US" sz="18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sz="1900" b="0" dirty="0">
                  <a:solidFill>
                    <a:srgbClr val="009900"/>
                  </a:solidFill>
                </a:endParaRPr>
              </a:p>
              <a:p>
                <a:pPr marL="798513" lvl="1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>
                    <a:solidFill>
                      <a:srgbClr val="009900"/>
                    </a:solidFill>
                  </a:rPr>
                  <a:t>This notifies all registered event observers that the simulation is about to be initialized</a:t>
                </a:r>
                <a:endParaRPr lang="en-US" sz="1400" b="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  <a:blipFill>
                <a:blip r:embed="rId3"/>
                <a:stretch>
                  <a:fillRect t="-47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015" y="6504164"/>
            <a:ext cx="83840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the Interfaced class does not override this method, hence we do nothing with the notification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9264" y="583360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WsfObserver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SimulationInitializing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(this)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38601" y="3470957"/>
            <a:ext cx="4457768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90819" y="3470957"/>
            <a:ext cx="865155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41476" y="325947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SimulationInitializing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Initialize() </a:t>
                </a:r>
                <a:r>
                  <a:rPr lang="en-US" b="0" dirty="0"/>
                  <a:t>on all the simulation extensions</a:t>
                </a:r>
              </a:p>
              <a:p>
                <a:pPr marL="798513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000" b="0" dirty="0"/>
                  <a:t>This invokes </a:t>
                </a:r>
                <a:r>
                  <a:rPr lang="en-US" sz="2000" b="0" dirty="0" err="1">
                    <a:solidFill>
                      <a:srgbClr val="7030A0"/>
                    </a:solidFill>
                  </a:rPr>
                  <a:t>CommLab</a:t>
                </a:r>
                <a:r>
                  <a:rPr lang="en-US" sz="2000" b="0" dirty="0">
                    <a:solidFill>
                      <a:srgbClr val="7030A0"/>
                    </a:solidFill>
                  </a:rPr>
                  <a:t>::Interface::Initialize()</a:t>
                </a:r>
                <a:endParaRPr lang="en-US" sz="16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375722" y="3451036"/>
            <a:ext cx="569462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8261" y="3249232"/>
            <a:ext cx="17876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CommLab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::Interface::Initialize()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459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adds all available platforms to the simulation’s platform list</a:t>
                </a:r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Finally,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sets the simulation state to </a:t>
                </a:r>
                <a:r>
                  <a:rPr lang="en-US" sz="1900" b="0" dirty="0" err="1">
                    <a:solidFill>
                      <a:srgbClr val="0000CC"/>
                    </a:solidFill>
                    <a:latin typeface="Arial Narrow" panose="020B0606020202030204" pitchFamily="34" charset="0"/>
                  </a:rPr>
                  <a:t>cPENDING_START</a:t>
                </a:r>
                <a:endParaRPr lang="en-US" sz="1900" b="0" dirty="0">
                  <a:solidFill>
                    <a:srgbClr val="0000CC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48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6" y="3951212"/>
            <a:ext cx="9138194" cy="2410117"/>
          </a:xfrm>
        </p:spPr>
        <p:txBody>
          <a:bodyPr rIns="0"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runs the Simulation by executing:</a:t>
            </a:r>
          </a:p>
          <a:p>
            <a:pPr marL="517525" lvl="1" indent="0">
              <a:spcBef>
                <a:spcPts val="600"/>
              </a:spcBef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sz="2400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sz="24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.RunEventLoop</a:t>
            </a:r>
            <a:r>
              <a:rPr lang="en-US" sz="2400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simPtr</a:t>
            </a:r>
            <a:r>
              <a:rPr lang="en-US" sz="24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.get</a:t>
            </a:r>
            <a:r>
              <a:rPr lang="en-US" sz="2400" b="0" dirty="0">
                <a:solidFill>
                  <a:srgbClr val="7030A0"/>
                </a:solidFill>
                <a:latin typeface="Consolas" panose="020B0609020204030204" pitchFamily="49" charset="0"/>
              </a:rPr>
              <a:t>(), options)</a:t>
            </a:r>
            <a:endParaRPr lang="en-US" sz="2400" b="0" dirty="0"/>
          </a:p>
          <a:p>
            <a:pPr marL="457200" indent="-244475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RunEventLoop</a:t>
            </a:r>
            <a:r>
              <a:rPr lang="en-US" b="0" dirty="0"/>
              <a:t> invokes: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aSimPtr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-&gt;Start() </a:t>
            </a:r>
            <a:endParaRPr lang="en-US" b="0" dirty="0"/>
          </a:p>
          <a:p>
            <a:pPr marL="744538" lvl="1" indent="-244475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WsfSimulation</a:t>
            </a:r>
            <a:r>
              <a:rPr lang="en-US" dirty="0"/>
              <a:t>::Start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1030288" lvl="2" indent="-231775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For each simulation extension invoke 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Start()</a:t>
            </a:r>
            <a:endParaRPr lang="en-US" b="0" dirty="0">
              <a:latin typeface="Consolas" panose="020B0609020204030204" pitchFamily="49" charset="0"/>
            </a:endParaRPr>
          </a:p>
          <a:p>
            <a:pPr marL="1316038" lvl="3" indent="-230188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1788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latin typeface="Consolas" panose="020B0609020204030204" pitchFamily="49" charset="0"/>
              </a:rPr>
              <a:t>Invokes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CommLab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::Interface::Start()</a:t>
            </a:r>
          </a:p>
          <a:p>
            <a:pPr marL="1601788" lvl="4" indent="-230188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1788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Sets up the low level DIS Interface for </a:t>
            </a:r>
            <a:r>
              <a:rPr lang="en-US" b="0" dirty="0" smtClean="0"/>
              <a:t>communications</a:t>
            </a:r>
            <a:endParaRPr lang="en-US" b="0" dirty="0">
              <a:solidFill>
                <a:srgbClr val="7030A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319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RunEventLoop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::Start()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375722" y="3451036"/>
            <a:ext cx="569462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6962" y="3249232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CommLab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::Interface::Start()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06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620627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runs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.RunEventLoop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(), options)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RunEventLoop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-&gt;Start() </a:t>
                </a:r>
                <a:endParaRPr lang="en-US" b="0" dirty="0"/>
              </a:p>
              <a:p>
                <a:pPr marL="500063" lvl="1" indent="0">
                  <a:spcBef>
                    <a:spcPts val="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marL="742950" lvl="1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Loop until simulation is done</a:t>
                </a:r>
              </a:p>
              <a:p>
                <a:pPr marL="1030288" lvl="3" indent="-2317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Execute: 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AdvanceTime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pPr marL="1316038" lvl="4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Advances time to next event time</a:t>
                </a:r>
              </a:p>
              <a:p>
                <a:pPr marL="1316038" lvl="4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Fires the simulation events scheduled </a:t>
                </a:r>
                <a:r>
                  <a:rPr lang="en-US" b="0" dirty="0" smtClean="0"/>
                  <a:t>for </a:t>
                </a:r>
                <a:r>
                  <a:rPr lang="en-US" b="0" dirty="0"/>
                  <a:t>the </a:t>
                </a:r>
                <a:r>
                  <a:rPr lang="en-US" b="0" dirty="0" smtClean="0"/>
                  <a:t>next event </a:t>
                </a:r>
                <a:r>
                  <a:rPr lang="en-US" b="0" dirty="0"/>
                  <a:t>time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620627"/>
              </a:xfrm>
              <a:blipFill>
                <a:blip r:embed="rId3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319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RunEventLoop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::Start()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769215" y="2595694"/>
            <a:ext cx="1399032" cy="184230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SignalCommRegistration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8" y="1176447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1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22" y="1240155"/>
            <a:ext cx="8801878" cy="4886011"/>
          </a:xfrm>
        </p:spPr>
        <p:txBody>
          <a:bodyPr>
            <a:normAutofit/>
          </a:bodyPr>
          <a:lstStyle/>
          <a:p>
            <a:r>
              <a:rPr lang="en-US" b="0" dirty="0"/>
              <a:t>Complete scenario extension </a:t>
            </a:r>
            <a:r>
              <a:rPr lang="en-US" dirty="0" err="1"/>
              <a:t>SignalCommRegistration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 </a:t>
            </a:r>
          </a:p>
          <a:p>
            <a:r>
              <a:rPr lang="en-US" b="0" dirty="0"/>
              <a:t>Complete 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endParaRPr lang="en-US" dirty="0"/>
          </a:p>
          <a:p>
            <a:r>
              <a:rPr lang="en-US" b="0" dirty="0"/>
              <a:t>Review</a:t>
            </a:r>
            <a:r>
              <a:rPr lang="en-US" dirty="0"/>
              <a:t> Interface </a:t>
            </a:r>
            <a:r>
              <a:rPr lang="en-US" b="0" dirty="0"/>
              <a:t>simulation extension’s </a:t>
            </a:r>
            <a:r>
              <a:rPr lang="en-US" dirty="0"/>
              <a:t>Initialize </a:t>
            </a:r>
            <a:r>
              <a:rPr lang="en-US" b="0" dirty="0"/>
              <a:t>and</a:t>
            </a:r>
            <a:r>
              <a:rPr lang="en-US" dirty="0"/>
              <a:t> Start </a:t>
            </a:r>
            <a:r>
              <a:rPr lang="en-US" b="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23831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2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3"/>
            <a:ext cx="8501605" cy="4552947"/>
          </a:xfrm>
        </p:spPr>
        <p:txBody>
          <a:bodyPr>
            <a:normAutofit/>
          </a:bodyPr>
          <a:lstStyle/>
          <a:p>
            <a:r>
              <a:rPr lang="en-US" b="0" dirty="0"/>
              <a:t>Complete the </a:t>
            </a:r>
            <a:r>
              <a:rPr lang="en-US" dirty="0" err="1"/>
              <a:t>SignalCommRegistration</a:t>
            </a:r>
            <a:r>
              <a:rPr lang="en-US" dirty="0"/>
              <a:t>::</a:t>
            </a:r>
            <a:r>
              <a:rPr lang="en-US" dirty="0" err="1"/>
              <a:t>ProcessInput</a:t>
            </a:r>
            <a:r>
              <a:rPr lang="en-US" dirty="0"/>
              <a:t> </a:t>
            </a:r>
            <a:r>
              <a:rPr lang="en-US" b="0" dirty="0"/>
              <a:t>method by calling the prototype </a:t>
            </a:r>
            <a:r>
              <a:rPr lang="en-US" dirty="0" err="1"/>
              <a:t>CommLab</a:t>
            </a:r>
            <a:r>
              <a:rPr lang="en-US" dirty="0"/>
              <a:t>::Interface</a:t>
            </a:r>
            <a:r>
              <a:rPr lang="en-US" b="0" dirty="0"/>
              <a:t>’s</a:t>
            </a:r>
            <a:r>
              <a:rPr lang="en-US" dirty="0"/>
              <a:t> </a:t>
            </a:r>
            <a:r>
              <a:rPr lang="en-US" dirty="0" err="1"/>
              <a:t>ProcessInput</a:t>
            </a:r>
            <a:r>
              <a:rPr lang="en-US" b="0" dirty="0"/>
              <a:t> method:</a:t>
            </a:r>
          </a:p>
          <a:p>
            <a:pPr lvl="1"/>
            <a:r>
              <a:rPr lang="en-US" b="0" dirty="0"/>
              <a:t>Use the member variable </a:t>
            </a:r>
            <a:r>
              <a:rPr lang="en-US" dirty="0" err="1"/>
              <a:t>mPrototypeInterface</a:t>
            </a:r>
            <a:r>
              <a:rPr lang="en-US" b="0" dirty="0"/>
              <a:t> to invoke </a:t>
            </a:r>
            <a:r>
              <a:rPr lang="en-US" dirty="0" err="1"/>
              <a:t>ProcessInput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Be sure to return the result of the call to </a:t>
            </a:r>
            <a:r>
              <a:rPr lang="en-US" dirty="0" err="1"/>
              <a:t>mPrototypeInterface</a:t>
            </a:r>
            <a:r>
              <a:rPr lang="en-US" b="0" dirty="0" err="1"/>
              <a:t>’s</a:t>
            </a:r>
            <a:r>
              <a:rPr lang="en-US" b="0" dirty="0"/>
              <a:t> </a:t>
            </a:r>
            <a:r>
              <a:rPr lang="en-US" dirty="0" err="1"/>
              <a:t>ProcessInput</a:t>
            </a:r>
            <a:r>
              <a:rPr lang="en-US" b="0" dirty="0"/>
              <a:t> to the caller of </a:t>
            </a:r>
            <a:r>
              <a:rPr lang="en-US" dirty="0" err="1"/>
              <a:t>SignalCommRegistration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661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676400" y="3276600"/>
            <a:ext cx="6019800" cy="5334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2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SignalCommRegistration.hpp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2209800"/>
            <a:ext cx="6019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Call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::Interface prototype's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method.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mPrototypeInterface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mPrototypeInterface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47657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2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962397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Inspect the </a:t>
            </a:r>
            <a:r>
              <a:rPr lang="en-US" b="1" dirty="0" err="1"/>
              <a:t>CommLab</a:t>
            </a:r>
            <a:r>
              <a:rPr lang="en-US" b="1" dirty="0"/>
              <a:t>::Interface </a:t>
            </a:r>
            <a:r>
              <a:rPr lang="en-US" dirty="0"/>
              <a:t>class</a:t>
            </a:r>
            <a:r>
              <a:rPr lang="en-US" b="0" dirty="0"/>
              <a:t> to become familiar with the class methods and attributes. </a:t>
            </a:r>
          </a:p>
          <a:p>
            <a:pPr lvl="1"/>
            <a:r>
              <a:rPr lang="en-US" dirty="0" err="1"/>
              <a:t>CommLab</a:t>
            </a:r>
            <a:r>
              <a:rPr lang="en-US" dirty="0"/>
              <a:t>::Interface </a:t>
            </a:r>
            <a:r>
              <a:rPr lang="en-US" b="0" dirty="0"/>
              <a:t>will be implemented as a </a:t>
            </a:r>
            <a:r>
              <a:rPr lang="en-US" dirty="0" err="1"/>
              <a:t>WsfSimulationExtension</a:t>
            </a:r>
            <a:endParaRPr lang="en-US" dirty="0"/>
          </a:p>
          <a:p>
            <a:pPr lvl="1"/>
            <a:r>
              <a:rPr lang="en-US" b="0" dirty="0"/>
              <a:t>The </a:t>
            </a:r>
            <a:r>
              <a:rPr lang="en-US" b="1" dirty="0"/>
              <a:t>Initialize </a:t>
            </a:r>
            <a:r>
              <a:rPr lang="en-US" b="0" dirty="0"/>
              <a:t>method is automatically called by the simulation</a:t>
            </a:r>
          </a:p>
          <a:p>
            <a:pPr lvl="1"/>
            <a:r>
              <a:rPr lang="en-US" b="0" dirty="0"/>
              <a:t> </a:t>
            </a:r>
            <a:r>
              <a:rPr lang="en-US" b="1" dirty="0" err="1"/>
              <a:t>ProcessInput</a:t>
            </a:r>
            <a:r>
              <a:rPr lang="en-US" b="1" dirty="0"/>
              <a:t> </a:t>
            </a:r>
            <a:r>
              <a:rPr lang="en-US" b="0" dirty="0"/>
              <a:t>is called by the scenario through the </a:t>
            </a:r>
            <a:r>
              <a:rPr lang="en-US" b="1" dirty="0" err="1"/>
              <a:t>SignalCommRegistration</a:t>
            </a:r>
            <a:r>
              <a:rPr lang="en-US" b="1" dirty="0"/>
              <a:t> </a:t>
            </a:r>
            <a:r>
              <a:rPr lang="en-US" b="0" dirty="0"/>
              <a:t>object</a:t>
            </a:r>
          </a:p>
          <a:p>
            <a:pPr lvl="1"/>
            <a:r>
              <a:rPr lang="en-US" b="1" dirty="0" err="1"/>
              <a:t>HandleSignalPDU</a:t>
            </a:r>
            <a:r>
              <a:rPr lang="en-US" b="0" dirty="0"/>
              <a:t> method is a callback method</a:t>
            </a:r>
          </a:p>
          <a:p>
            <a:pPr lvl="1"/>
            <a:r>
              <a:rPr lang="en-US" b="0" dirty="0"/>
              <a:t>The </a:t>
            </a:r>
            <a:r>
              <a:rPr lang="en-US" b="1" dirty="0" err="1"/>
              <a:t>SendMessage</a:t>
            </a:r>
            <a:r>
              <a:rPr lang="en-US" b="0" dirty="0"/>
              <a:t> method is called when a </a:t>
            </a:r>
            <a:r>
              <a:rPr lang="en-US" b="1" dirty="0" err="1"/>
              <a:t>SignalComm</a:t>
            </a:r>
            <a:r>
              <a:rPr lang="en-US" b="0" dirty="0"/>
              <a:t> communication device is sending a message</a:t>
            </a:r>
          </a:p>
          <a:p>
            <a:endParaRPr lang="en-US" b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37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0408"/>
            <a:ext cx="6629400" cy="88024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Communications in the AFSIM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48" y="1139558"/>
            <a:ext cx="8229600" cy="182879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AFSIM</a:t>
            </a:r>
            <a:r>
              <a:rPr lang="en-US" b="0" dirty="0"/>
              <a:t> includes a robust set of communication and message options within the basic framework</a:t>
            </a:r>
          </a:p>
          <a:p>
            <a:pPr>
              <a:lnSpc>
                <a:spcPct val="100000"/>
              </a:lnSpc>
            </a:pPr>
            <a:r>
              <a:rPr lang="en-US" b="0" dirty="0"/>
              <a:t>Using the C++ architecture, developers can extend classes to create new communication devices and new messages</a:t>
            </a:r>
          </a:p>
          <a:p>
            <a:pPr>
              <a:lnSpc>
                <a:spcPct val="100000"/>
              </a:lnSpc>
            </a:pP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441030" y="2667000"/>
            <a:ext cx="8264767" cy="3787930"/>
          </a:xfrm>
          <a:prstGeom prst="rect">
            <a:avLst/>
          </a:prstGeom>
          <a:solidFill>
            <a:srgbClr val="7F7F7F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algn="ctr"/>
            <a:r>
              <a:rPr lang="en-US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Microsoft Sans Serif" panose="020B0604020202020204" pitchFamily="34" charset="0"/>
                <a:cs typeface="Microsoft Sans Serif" panose="020B0604020202020204" pitchFamily="34" charset="0"/>
              </a:rPr>
              <a:t>AFSIM Framework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456" y="2961801"/>
            <a:ext cx="4926899" cy="1629624"/>
          </a:xfrm>
          <a:prstGeom prst="rect">
            <a:avLst/>
          </a:prstGeom>
          <a:solidFill>
            <a:srgbClr val="C8A700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Infrastructure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15" y="4691830"/>
            <a:ext cx="7818120" cy="1631244"/>
          </a:xfrm>
          <a:prstGeom prst="rect">
            <a:avLst/>
          </a:prstGeom>
          <a:solidFill>
            <a:srgbClr val="14425D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"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2102" y="5016314"/>
            <a:ext cx="6534459" cy="1169169"/>
          </a:xfrm>
          <a:prstGeom prst="rect">
            <a:avLst/>
          </a:prstGeom>
          <a:solidFill>
            <a:srgbClr val="3B6431"/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82296" anchor="t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Platform Components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984298" y="323952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2139998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4482" y="2962635"/>
            <a:ext cx="2583851" cy="1629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3301615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Event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73351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1794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45814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982794" y="3892623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138494" y="3889853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Event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333606" y="3888899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177906" y="3889853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910855" y="5327077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Movers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960778" y="532530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Sensors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3011654" y="5326773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Weapons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060270" y="532440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Communications</a:t>
            </a:r>
            <a:endParaRPr lang="en-US" sz="11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5109240" y="532336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Processors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6303399" y="532463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Other 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0" name="AutoShape 20"/>
          <p:cNvSpPr>
            <a:spLocks noChangeArrowheads="1"/>
          </p:cNvSpPr>
          <p:nvPr/>
        </p:nvSpPr>
        <p:spPr bwMode="auto">
          <a:xfrm>
            <a:off x="982794" y="324229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1" name="AutoShape 21"/>
          <p:cNvSpPr>
            <a:spLocks noChangeArrowheads="1"/>
          </p:cNvSpPr>
          <p:nvPr/>
        </p:nvSpPr>
        <p:spPr bwMode="auto">
          <a:xfrm>
            <a:off x="213849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>
            <a:off x="3297252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7333606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6176953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Language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5" name="AutoShape 25"/>
          <p:cNvSpPr>
            <a:spLocks noChangeArrowheads="1"/>
          </p:cNvSpPr>
          <p:nvPr/>
        </p:nvSpPr>
        <p:spPr bwMode="auto">
          <a:xfrm>
            <a:off x="4453781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Utilities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7333055" y="3890284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6176402" y="3891238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2123780" y="5654462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Sensor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3176726" y="5658658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Weapon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5271555" y="5659045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Processor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4219621" y="5659043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prstClr val="black"/>
                </a:solidFill>
              </a:rPr>
              <a:t>Comm</a:t>
            </a:r>
            <a:endParaRPr lang="en-US" sz="900" b="1" dirty="0" smtClean="0">
              <a:solidFill>
                <a:prstClr val="black"/>
              </a:solidFill>
            </a:endParaRP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3296762" y="3889849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Plug-in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7432164" y="5323108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Non-Platform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3963451" y="5219446"/>
            <a:ext cx="1193800" cy="95275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17987" y="1185442"/>
            <a:ext cx="8235704" cy="5385119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2 — Review 1</a:t>
            </a:r>
            <a:br>
              <a:rPr lang="en-US" dirty="0"/>
            </a:br>
            <a:r>
              <a:rPr lang="en-US" b="0" dirty="0">
                <a:solidFill>
                  <a:srgbClr val="0000FF"/>
                </a:solidFill>
              </a:rPr>
              <a:t>Interface.hpp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7987" y="1148790"/>
                <a:ext cx="8780935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Interface </a:t>
                </a:r>
                <a:r>
                  <a:rPr lang="en-US" sz="1100" b="1" dirty="0">
                    <a:latin typeface="Consolas" panose="020B0609020204030204" pitchFamily="49" charset="0"/>
                  </a:rPr>
                  <a:t>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WsfSimulationExtension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Constructor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();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Virtual destructor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~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override;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Start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SendMessage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aSenderPlatformPtr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aSourceTrackNumberOffset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*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aMessagePtr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Determine if debugging is enabled.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DebugEnabled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{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mDebugEnabled</a:t>
                </a:r>
                <a:r>
                  <a:rPr lang="en-US" sz="1100" b="1" dirty="0">
                    <a:latin typeface="Consolas" panose="020B0609020204030204" pitchFamily="49" charset="0"/>
                  </a:rPr>
                  <a:t>; }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LocationMessageReceivedCallback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UtCallbackListN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DataLink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*)&gt;;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LocationMessageReceivedCallback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LocationMessageReceived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7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HandleSignalPDU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WsfDisInterface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aInterfacePtr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WsfDisSignal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aPdu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7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UtCallbackHolder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 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WsfDisInterface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*           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mDisPtr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             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mDebugEnabled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               </a:t>
                </a:r>
                <a:r>
                  <a:rPr lang="en-US" sz="1100" b="1" dirty="0" err="1">
                    <a:solidFill>
                      <a:srgbClr val="000078"/>
                    </a:solidFill>
                    <a:latin typeface="Consolas" panose="020B0609020204030204" pitchFamily="49" charset="0"/>
                  </a:rPr>
                  <a:t>mPrintMessages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7" y="1148790"/>
                <a:ext cx="8780935" cy="5632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932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2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962397"/>
          </a:xfrm>
        </p:spPr>
        <p:txBody>
          <a:bodyPr>
            <a:normAutofit/>
          </a:bodyPr>
          <a:lstStyle/>
          <a:p>
            <a:r>
              <a:rPr lang="en-US" b="0" dirty="0"/>
              <a:t>In Interface.cpp, complete </a:t>
            </a:r>
            <a:r>
              <a:rPr lang="en-US" b="1" dirty="0" err="1"/>
              <a:t>CommLab</a:t>
            </a:r>
            <a:r>
              <a:rPr lang="en-US" b="0" dirty="0"/>
              <a:t>::</a:t>
            </a:r>
            <a:r>
              <a:rPr lang="en-US" b="1" dirty="0"/>
              <a:t>Interface</a:t>
            </a:r>
            <a:r>
              <a:rPr lang="en-US" b="0" dirty="0"/>
              <a:t>::</a:t>
            </a:r>
            <a:r>
              <a:rPr lang="en-US" b="1" dirty="0" err="1"/>
              <a:t>ProcessInput</a:t>
            </a:r>
            <a:r>
              <a:rPr lang="en-US" b="0" dirty="0"/>
              <a:t> method</a:t>
            </a:r>
          </a:p>
          <a:p>
            <a:pPr lvl="1"/>
            <a:r>
              <a:rPr lang="en-US" dirty="0"/>
              <a:t>Task 2a</a:t>
            </a:r>
            <a:r>
              <a:rPr lang="en-US" b="0" dirty="0"/>
              <a:t>: Write an if statement that will check if the variable </a:t>
            </a:r>
            <a:r>
              <a:rPr lang="en-US" b="0" dirty="0" err="1"/>
              <a:t>cmd</a:t>
            </a:r>
            <a:r>
              <a:rPr lang="en-US" b="0" dirty="0"/>
              <a:t> contains the string “</a:t>
            </a:r>
            <a:r>
              <a:rPr lang="en-US" b="0" dirty="0" err="1"/>
              <a:t>print_messages</a:t>
            </a:r>
            <a:r>
              <a:rPr lang="en-US" b="0" dirty="0"/>
              <a:t>”, and if true, sets the member </a:t>
            </a:r>
            <a:r>
              <a:rPr lang="en-US" b="0" dirty="0" err="1"/>
              <a:t>mPrintMessages</a:t>
            </a:r>
            <a:r>
              <a:rPr lang="en-US" b="0" dirty="0"/>
              <a:t> to true.</a:t>
            </a:r>
          </a:p>
          <a:p>
            <a:pPr lvl="1"/>
            <a:r>
              <a:rPr lang="en-US" dirty="0"/>
              <a:t>Task 2b</a:t>
            </a:r>
            <a:r>
              <a:rPr lang="en-US" b="0" dirty="0"/>
              <a:t>: Write an else if statement that will check if the variable </a:t>
            </a:r>
            <a:r>
              <a:rPr lang="en-US" b="0" dirty="0" err="1"/>
              <a:t>cmd</a:t>
            </a:r>
            <a:r>
              <a:rPr lang="en-US" b="0" dirty="0"/>
              <a:t> contains the string debug, and if true, sets the member </a:t>
            </a:r>
            <a:r>
              <a:rPr lang="en-US" dirty="0" err="1" smtClean="0"/>
              <a:t>mDebugEnabled</a:t>
            </a:r>
            <a:r>
              <a:rPr lang="en-US" b="0" dirty="0" smtClean="0"/>
              <a:t> </a:t>
            </a:r>
            <a:r>
              <a:rPr lang="en-US" b="0" dirty="0"/>
              <a:t>to true.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5941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7987" y="4538957"/>
            <a:ext cx="8616320" cy="69573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7987" y="3368346"/>
            <a:ext cx="8616320" cy="69573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2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Interface.cpp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987" y="1150149"/>
            <a:ext cx="8826013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cmd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comm_lab_interface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GetCommand</a:t>
            </a:r>
            <a:r>
              <a:rPr lang="en-US" sz="11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UtInputBlock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block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block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ReadCommand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cmd</a:t>
            </a:r>
            <a:r>
              <a:rPr lang="en-US" sz="1100" b="1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2a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Write if statement to check if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cmd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contains “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print_messages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” and if true,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sets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mPrintMessages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to true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cmd</a:t>
            </a:r>
            <a:r>
              <a:rPr lang="en-US" sz="1100" b="1" dirty="0"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print_messages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mPrintMessages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2b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Write else if statement to check if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cmd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contains “debug” and if true,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sets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mDebug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to true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cmd</a:t>
            </a:r>
            <a:r>
              <a:rPr lang="en-US" sz="1100" b="1" dirty="0"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"debug"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mDebugEnabled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BadValue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endParaRPr lang="en-US" sz="6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914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2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962397"/>
          </a:xfrm>
        </p:spPr>
        <p:txBody>
          <a:bodyPr>
            <a:normAutofit/>
          </a:bodyPr>
          <a:lstStyle/>
          <a:p>
            <a:r>
              <a:rPr lang="en-US" b="0" dirty="0"/>
              <a:t>In Interface.cpp, inspect the </a:t>
            </a:r>
            <a:r>
              <a:rPr lang="en-US" b="1" dirty="0" err="1"/>
              <a:t>CommLab</a:t>
            </a:r>
            <a:r>
              <a:rPr lang="en-US" b="0" dirty="0"/>
              <a:t>::</a:t>
            </a:r>
            <a:r>
              <a:rPr lang="en-US" b="1" dirty="0"/>
              <a:t>Interface</a:t>
            </a:r>
            <a:r>
              <a:rPr lang="en-US" b="0" dirty="0"/>
              <a:t>::</a:t>
            </a:r>
            <a:r>
              <a:rPr lang="en-US" b="1" dirty="0"/>
              <a:t>Initialize</a:t>
            </a:r>
            <a:r>
              <a:rPr lang="en-US" b="0" dirty="0"/>
              <a:t> method and </a:t>
            </a:r>
            <a:r>
              <a:rPr lang="en-US" dirty="0" err="1"/>
              <a:t>CommLab</a:t>
            </a:r>
            <a:r>
              <a:rPr lang="en-US" b="0" dirty="0"/>
              <a:t>::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/>
              <a:t>Start</a:t>
            </a:r>
            <a:r>
              <a:rPr lang="en-US" b="0" dirty="0"/>
              <a:t> method</a:t>
            </a:r>
          </a:p>
          <a:p>
            <a:pPr lvl="1"/>
            <a:r>
              <a:rPr lang="en-US" b="0" dirty="0"/>
              <a:t>Note that Initialize adds a callback to </a:t>
            </a:r>
            <a:r>
              <a:rPr lang="en-US" b="0" dirty="0" err="1"/>
              <a:t>HandleSignalPDU</a:t>
            </a:r>
            <a:r>
              <a:rPr lang="en-US" b="0" dirty="0"/>
              <a:t> to the list of callbacks stored in </a:t>
            </a:r>
            <a:r>
              <a:rPr lang="en-US" b="0" dirty="0" err="1"/>
              <a:t>mCallbacks</a:t>
            </a:r>
            <a:endParaRPr lang="en-US" b="0" dirty="0"/>
          </a:p>
          <a:p>
            <a:pPr lvl="1"/>
            <a:r>
              <a:rPr lang="en-US" b="0" dirty="0"/>
              <a:t>Note that start sets the member </a:t>
            </a:r>
            <a:r>
              <a:rPr lang="en-US" b="0" dirty="0" err="1"/>
              <a:t>mDisPtr</a:t>
            </a:r>
            <a:r>
              <a:rPr lang="en-US" b="0" dirty="0"/>
              <a:t> to point to the </a:t>
            </a:r>
            <a:r>
              <a:rPr lang="en-US" b="0" dirty="0" err="1"/>
              <a:t>WsfDisInterface</a:t>
            </a:r>
            <a:r>
              <a:rPr lang="en-US" b="0" dirty="0"/>
              <a:t> simulation extension</a:t>
            </a:r>
          </a:p>
        </p:txBody>
      </p:sp>
    </p:spTree>
    <p:extLst>
      <p:ext uri="{BB962C8B-B14F-4D97-AF65-F5344CB8AC3E}">
        <p14:creationId xmlns:p14="http://schemas.microsoft.com/office/powerpoint/2010/main" val="3466220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7987" y="2566481"/>
            <a:ext cx="8616320" cy="998304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5689" y="4135173"/>
            <a:ext cx="8618618" cy="998304"/>
          </a:xfrm>
          <a:prstGeom prst="rect">
            <a:avLst/>
          </a:prstGeom>
          <a:noFill/>
          <a:ln w="19050" algn="ctr">
            <a:solidFill>
              <a:srgbClr val="A000A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2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Interface.cpp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6205"/>
            <a:ext cx="8229600" cy="533397"/>
          </a:xfrm>
        </p:spPr>
        <p:txBody>
          <a:bodyPr>
            <a:normAutofit lnSpcReduction="10000"/>
          </a:bodyPr>
          <a:lstStyle/>
          <a:p>
            <a:pPr marL="226473" indent="0">
              <a:buNone/>
            </a:pPr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4158678"/>
            <a:ext cx="86106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mCallbacks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DisSignalReceived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HandleSignalPDU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566481"/>
            <a:ext cx="8305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Start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DIS interface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GetExtension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dis_interface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132002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22" y="1240155"/>
            <a:ext cx="8801878" cy="4886011"/>
          </a:xfrm>
        </p:spPr>
        <p:txBody>
          <a:bodyPr>
            <a:normAutofit/>
          </a:bodyPr>
          <a:lstStyle/>
          <a:p>
            <a:r>
              <a:rPr lang="en-US" b="0" dirty="0"/>
              <a:t>Add member variables to class </a:t>
            </a:r>
            <a:r>
              <a:rPr lang="en-US" dirty="0" err="1"/>
              <a:t>LocationMessage</a:t>
            </a:r>
            <a:endParaRPr lang="en-US" dirty="0"/>
          </a:p>
          <a:p>
            <a:r>
              <a:rPr lang="en-US" b="0" dirty="0"/>
              <a:t>Add </a:t>
            </a:r>
            <a:r>
              <a:rPr lang="en-US" b="0" dirty="0" err="1"/>
              <a:t>Accessor</a:t>
            </a:r>
            <a:r>
              <a:rPr lang="en-US" b="0" dirty="0"/>
              <a:t>/</a:t>
            </a:r>
            <a:r>
              <a:rPr lang="en-US" b="0" dirty="0" err="1"/>
              <a:t>Mutator</a:t>
            </a:r>
            <a:r>
              <a:rPr lang="en-US" b="0" dirty="0"/>
              <a:t> methods to class </a:t>
            </a:r>
            <a:r>
              <a:rPr lang="en-US" dirty="0" err="1"/>
              <a:t>LocationMessage</a:t>
            </a:r>
            <a:endParaRPr lang="en-US" dirty="0"/>
          </a:p>
          <a:p>
            <a:r>
              <a:rPr lang="en-US" b="0" dirty="0"/>
              <a:t>Finish </a:t>
            </a:r>
            <a:r>
              <a:rPr lang="en-US" dirty="0" err="1"/>
              <a:t>LocationMessage</a:t>
            </a:r>
            <a:r>
              <a:rPr lang="en-US" b="0" dirty="0"/>
              <a:t> constructor</a:t>
            </a:r>
          </a:p>
          <a:p>
            <a:r>
              <a:rPr lang="en-US" b="0" dirty="0"/>
              <a:t>Complete </a:t>
            </a:r>
            <a:r>
              <a:rPr lang="en-US" dirty="0" err="1"/>
              <a:t>SignalComm</a:t>
            </a:r>
            <a:r>
              <a:rPr lang="en-US" b="0" dirty="0"/>
              <a:t>::</a:t>
            </a:r>
            <a:r>
              <a:rPr lang="en-US" dirty="0"/>
              <a:t>Receive</a:t>
            </a:r>
          </a:p>
          <a:p>
            <a:r>
              <a:rPr lang="en-US" b="0" dirty="0"/>
              <a:t>Complete </a:t>
            </a:r>
            <a:r>
              <a:rPr lang="en-US" dirty="0" err="1"/>
              <a:t>SignalComm</a:t>
            </a:r>
            <a:r>
              <a:rPr lang="en-US" b="0" dirty="0"/>
              <a:t>::</a:t>
            </a:r>
            <a:r>
              <a:rPr lang="en-US" dirty="0"/>
              <a:t>Send</a:t>
            </a:r>
          </a:p>
          <a:p>
            <a:r>
              <a:rPr lang="en-US" b="0" dirty="0"/>
              <a:t>Complete 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 err="1"/>
              <a:t>SendMessage</a:t>
            </a:r>
            <a:endParaRPr lang="en-US" dirty="0"/>
          </a:p>
          <a:p>
            <a:r>
              <a:rPr lang="en-US" b="0" dirty="0"/>
              <a:t>Complete </a:t>
            </a:r>
            <a:r>
              <a:rPr lang="en-US" dirty="0"/>
              <a:t>Interface</a:t>
            </a:r>
            <a:r>
              <a:rPr lang="en-US" b="0" dirty="0"/>
              <a:t>::</a:t>
            </a:r>
            <a:r>
              <a:rPr lang="en-US" dirty="0" err="1"/>
              <a:t>HandleSignalPDU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379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Review and understand the </a:t>
            </a:r>
            <a:r>
              <a:rPr lang="en-US" sz="2400" b="1" dirty="0" err="1"/>
              <a:t>DataLink</a:t>
            </a:r>
            <a:r>
              <a:rPr lang="en-US" sz="2400" b="1" dirty="0"/>
              <a:t>::Message</a:t>
            </a:r>
            <a:r>
              <a:rPr lang="en-US" sz="2400" b="0" dirty="0"/>
              <a:t> class</a:t>
            </a:r>
          </a:p>
          <a:p>
            <a:pPr lvl="1"/>
            <a:r>
              <a:rPr lang="en-US" sz="2400" b="0" dirty="0"/>
              <a:t>This class creates a datalink layer header for the </a:t>
            </a:r>
            <a:r>
              <a:rPr lang="en-US" sz="2400" b="0" dirty="0" err="1"/>
              <a:t>LocationMessage</a:t>
            </a:r>
            <a:r>
              <a:rPr lang="en-US" sz="2400" b="0" dirty="0"/>
              <a:t> data</a:t>
            </a:r>
          </a:p>
          <a:p>
            <a:pPr lvl="1"/>
            <a:r>
              <a:rPr lang="en-US" sz="2400" b="0" dirty="0"/>
              <a:t>This class utilizes </a:t>
            </a:r>
            <a:r>
              <a:rPr lang="en-US" sz="2400" b="1" dirty="0" err="1"/>
              <a:t>GenIO</a:t>
            </a:r>
            <a:r>
              <a:rPr lang="en-US" sz="2400" b="0" dirty="0"/>
              <a:t> to serialize and de-serialize our data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474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219200"/>
            <a:ext cx="7710055" cy="517064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dirty="0">
                <a:solidFill>
                  <a:srgbClr val="0000FF"/>
                </a:solidFill>
              </a:rPr>
              <a:t>DataLinkMessage.hpp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0709" y="1219200"/>
                <a:ext cx="7973292" cy="5001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Message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This method reads enough of the input stream to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// determine the type of Message being read.  It then creates the proper Message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// type from a factory class.  Once the Message is generated,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// it is populated with the data from the input stream.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//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// The caller owns the returned Message and is responsible for its destruction.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*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Create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GenI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aGenI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delete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UtCalendar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aCurrentTime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 short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aSourceTrackNumber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explicit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GenI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aGenI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</a:t>
                </a:r>
                <a:r>
                  <a:rPr lang="en-US" sz="1100" b="1" dirty="0">
                    <a:latin typeface="Consolas" panose="020B0609020204030204" pitchFamily="49" charset="0"/>
                  </a:rPr>
                  <a:t> ~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Message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enum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Type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cUNDEFINED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         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cLOCATION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          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cNUM_MESSAGE_TYPES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      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};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8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09" y="1219200"/>
                <a:ext cx="7973292" cy="5001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375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219200"/>
            <a:ext cx="7710055" cy="517064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1 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DataLinkMessage.hpp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0709" y="1219200"/>
                <a:ext cx="7945583" cy="4662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Message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99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Input/output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void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GenI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aGenI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void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GenO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aGenO</a:t>
                </a:r>
                <a:r>
                  <a:rPr lang="en-US" sz="1100" b="1" dirty="0">
                    <a:latin typeface="Consolas" panose="020B0609020204030204" pitchFamily="49" charset="0"/>
                  </a:rPr>
                  <a:t>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unsigned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GetSize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{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cUNDEFINED</a:t>
                </a:r>
                <a:r>
                  <a:rPr lang="en-US" sz="1100" b="1" dirty="0">
                    <a:latin typeface="Consolas" panose="020B0609020204030204" pitchFamily="49" charset="0"/>
                  </a:rPr>
                  <a:t>; }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void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TestData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;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Test Message for bad or questionable data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The following are simply the data and so are public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Message header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 short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mSourceTrackNumber</a:t>
                </a:r>
                <a:r>
                  <a:rPr lang="en-US" sz="1100" b="1" dirty="0">
                    <a:latin typeface="Consolas" panose="020B0609020204030204" pitchFamily="49" charset="0"/>
                  </a:rPr>
                  <a:t>;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The originator of the message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 short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mSize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total number of bytes in the Message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 char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Message type enumeration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 char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mHour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0-24 UT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 char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mMin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0-60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unsigned char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mSec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0-60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};</a:t>
                </a:r>
                <a:endParaRPr lang="en-US" sz="8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09" y="1219200"/>
                <a:ext cx="7945583" cy="4662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622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Review and understand the </a:t>
            </a:r>
            <a:r>
              <a:rPr lang="en-US" sz="2400" b="1" dirty="0" err="1"/>
              <a:t>DataLink</a:t>
            </a:r>
            <a:r>
              <a:rPr lang="en-US" sz="2400" b="1" dirty="0"/>
              <a:t>::</a:t>
            </a:r>
            <a:r>
              <a:rPr lang="en-US" sz="2400" b="1" dirty="0" err="1"/>
              <a:t>LocationMessage</a:t>
            </a:r>
            <a:r>
              <a:rPr lang="en-US" sz="2400" dirty="0"/>
              <a:t> </a:t>
            </a:r>
            <a:r>
              <a:rPr lang="en-US" sz="2400" b="0" dirty="0"/>
              <a:t>class</a:t>
            </a:r>
          </a:p>
          <a:p>
            <a:pPr lvl="1"/>
            <a:r>
              <a:rPr lang="en-US" sz="2400" b="0" dirty="0"/>
              <a:t>This class creates a datalink layer message for the </a:t>
            </a:r>
            <a:r>
              <a:rPr lang="en-US" sz="2400" dirty="0" err="1"/>
              <a:t>LocationMessage</a:t>
            </a:r>
            <a:r>
              <a:rPr lang="en-US" sz="2400" b="0" dirty="0"/>
              <a:t> class data</a:t>
            </a:r>
          </a:p>
          <a:p>
            <a:pPr lvl="1"/>
            <a:r>
              <a:rPr lang="en-US" b="0" dirty="0"/>
              <a:t>This class also utilizes </a:t>
            </a:r>
            <a:r>
              <a:rPr lang="en-US" dirty="0" err="1"/>
              <a:t>GenIO</a:t>
            </a:r>
            <a:r>
              <a:rPr lang="en-US" b="0" dirty="0"/>
              <a:t> to serialize and de-serialize our data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0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Extends</a:t>
            </a:r>
            <a:br>
              <a:rPr lang="en-US" dirty="0"/>
            </a:br>
            <a:r>
              <a:rPr lang="en-US" kern="0" dirty="0" err="1"/>
              <a:t>WsfComm</a:t>
            </a:r>
            <a:r>
              <a:rPr lang="en-US" kern="0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Add a new </a:t>
            </a:r>
            <a:r>
              <a:rPr lang="en-US" b="1" dirty="0" err="1"/>
              <a:t>SignalComm</a:t>
            </a:r>
            <a:r>
              <a:rPr lang="en-US" b="0" dirty="0"/>
              <a:t> class to </a:t>
            </a:r>
            <a:r>
              <a:rPr lang="en-US" dirty="0"/>
              <a:t>AFSIM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528584" y="4655699"/>
            <a:ext cx="17716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443044" y="4736517"/>
            <a:ext cx="167176" cy="253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837727" y="4787227"/>
            <a:ext cx="1376363" cy="2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1" dirty="0" err="1"/>
              <a:t>SignalComm</a:t>
            </a:r>
            <a:endParaRPr lang="en-US" sz="1000" b="1" dirty="0"/>
          </a:p>
        </p:txBody>
      </p:sp>
      <p:pic>
        <p:nvPicPr>
          <p:cNvPr id="4" name="Picture 2" descr="C:\AFSIM\Releases\AFSIM_2.0-Windows\AFSIM-2.0.0-win64\AFSIM-2.0.0-win64\AFSIM\doxygen\html\da\d13\classWsfCo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57340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219200"/>
            <a:ext cx="7710055" cy="517064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DataLinkLocationMessage.hpp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0709" y="1219200"/>
            <a:ext cx="794558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latin typeface="Consolas" panose="020B0609020204030204" pitchFamily="49" charset="0"/>
              </a:rPr>
              <a:t>()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UtCalendar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aCurrentTime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aSourceTrackNumber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GenI</a:t>
            </a:r>
            <a:r>
              <a:rPr lang="en-US" sz="1100" b="1" dirty="0">
                <a:latin typeface="Consolas" panose="020B0609020204030204" pitchFamily="49" charset="0"/>
              </a:rPr>
              <a:t>&amp;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aGenI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~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GetSize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</a:t>
            </a:r>
            <a:r>
              <a:rPr lang="en-US" sz="1100" b="1" dirty="0">
                <a:latin typeface="Consolas" panose="020B0609020204030204" pitchFamily="49" charset="0"/>
              </a:rPr>
              <a:t>()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cLOCATION</a:t>
            </a:r>
            <a:r>
              <a:rPr lang="en-US" sz="11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GenI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aGenI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Put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GenO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aGenO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GetMemberData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GenI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aGenI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35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696236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WsfControlMessage.hpp and WsfStatusMessage.hpp already declare two types of messages used in this exercise</a:t>
            </a:r>
          </a:p>
          <a:p>
            <a:pPr lvl="1"/>
            <a:r>
              <a:rPr lang="en-US" dirty="0" err="1"/>
              <a:t>WsfControlMessage</a:t>
            </a:r>
            <a:r>
              <a:rPr lang="en-US" b="0" dirty="0"/>
              <a:t>:  utilized by platforms that are commanders to send the “I COMMAND YOU” messages</a:t>
            </a:r>
          </a:p>
          <a:p>
            <a:pPr lvl="1"/>
            <a:r>
              <a:rPr lang="en-US" dirty="0" err="1"/>
              <a:t>WsfStatusMessage</a:t>
            </a:r>
            <a:r>
              <a:rPr lang="en-US" b="0" dirty="0"/>
              <a:t>:  utilized by subordinates (those platforms with a commander) to send the “OK” messages back in response</a:t>
            </a:r>
          </a:p>
          <a:p>
            <a:endParaRPr lang="en-US" b="0" dirty="0"/>
          </a:p>
          <a:p>
            <a:r>
              <a:rPr lang="en-US" b="0" dirty="0"/>
              <a:t>This exercise adds a new type of message called </a:t>
            </a:r>
            <a:r>
              <a:rPr lang="en-US" dirty="0" err="1"/>
              <a:t>LocationMessage</a:t>
            </a:r>
            <a:endParaRPr lang="en-US" dirty="0"/>
          </a:p>
          <a:p>
            <a:r>
              <a:rPr lang="en-US" b="0" dirty="0"/>
              <a:t>Inspect the </a:t>
            </a:r>
            <a:r>
              <a:rPr lang="en-US" b="1" dirty="0"/>
              <a:t>LocationMessage.hpp</a:t>
            </a:r>
            <a:r>
              <a:rPr lang="en-US" b="0" dirty="0"/>
              <a:t> file to become familiar with the class methods and attributes. Notice the new message type </a:t>
            </a:r>
            <a:r>
              <a:rPr lang="en-US" b="1" dirty="0" err="1"/>
              <a:t>LocationMessage</a:t>
            </a:r>
            <a:r>
              <a:rPr lang="en-US" b="0" dirty="0"/>
              <a:t> has been sub-classed from </a:t>
            </a:r>
            <a:r>
              <a:rPr lang="en-US" b="1" dirty="0" err="1"/>
              <a:t>WsfMessage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9632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19200" y="1143000"/>
            <a:ext cx="7239000" cy="4876800"/>
          </a:xfrm>
          <a:prstGeom prst="rect">
            <a:avLst/>
          </a:prstGeom>
          <a:noFill/>
          <a:ln w="19050" algn="ctr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LocationMessage.hpp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7772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SetSourceTrackNumber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aSourceTrackId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aSourceTrackId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{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  {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84274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188597"/>
          </a:xfrm>
        </p:spPr>
        <p:txBody>
          <a:bodyPr>
            <a:normAutofit/>
          </a:bodyPr>
          <a:lstStyle/>
          <a:p>
            <a:r>
              <a:rPr lang="en-US" b="0" dirty="0"/>
              <a:t>Add private member variables to the </a:t>
            </a:r>
            <a:r>
              <a:rPr lang="en-US" b="1" dirty="0" err="1"/>
              <a:t>LocationMessage</a:t>
            </a:r>
            <a:r>
              <a:rPr lang="en-US" b="0" dirty="0"/>
              <a:t> class to store the following:</a:t>
            </a:r>
          </a:p>
          <a:p>
            <a:pPr lvl="1"/>
            <a:r>
              <a:rPr lang="en-US" sz="2000" b="0" dirty="0"/>
              <a:t>The platform’s course (a double)</a:t>
            </a:r>
            <a:endParaRPr lang="en-US" sz="2000" b="0" i="1" dirty="0"/>
          </a:p>
          <a:p>
            <a:pPr lvl="1"/>
            <a:r>
              <a:rPr lang="en-US" sz="2000" b="0" dirty="0"/>
              <a:t>The platform’s speed (a double)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97595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5000" y="4004651"/>
            <a:ext cx="5105400" cy="35365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LocationMessage.hpp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447800"/>
            <a:ext cx="510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235117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188597"/>
          </a:xfrm>
        </p:spPr>
        <p:txBody>
          <a:bodyPr>
            <a:normAutofit/>
          </a:bodyPr>
          <a:lstStyle/>
          <a:p>
            <a:r>
              <a:rPr lang="en-US" dirty="0"/>
              <a:t>Task 2</a:t>
            </a:r>
            <a:r>
              <a:rPr lang="en-US" b="0" dirty="0"/>
              <a:t>:  Provide public </a:t>
            </a:r>
            <a:r>
              <a:rPr lang="en-US" b="0" dirty="0" err="1"/>
              <a:t>accessor</a:t>
            </a:r>
            <a:r>
              <a:rPr lang="en-US" b="0" dirty="0"/>
              <a:t> and </a:t>
            </a:r>
            <a:r>
              <a:rPr lang="en-US" b="0" dirty="0" err="1"/>
              <a:t>mutator</a:t>
            </a:r>
            <a:r>
              <a:rPr lang="en-US" b="0" dirty="0"/>
              <a:t> functions similar in syntax to the other member variable’s </a:t>
            </a:r>
            <a:r>
              <a:rPr lang="en-US" b="0" dirty="0" err="1"/>
              <a:t>accessors</a:t>
            </a:r>
            <a:r>
              <a:rPr lang="en-US" b="0" dirty="0"/>
              <a:t>/</a:t>
            </a:r>
            <a:r>
              <a:rPr lang="en-US" b="0" dirty="0" err="1"/>
              <a:t>mutators</a:t>
            </a:r>
            <a:r>
              <a:rPr lang="en-US" b="0" dirty="0"/>
              <a:t>.  These functions should be named:</a:t>
            </a:r>
          </a:p>
          <a:p>
            <a:pPr lvl="1"/>
            <a:r>
              <a:rPr lang="en-US" dirty="0" err="1"/>
              <a:t>GetCourse</a:t>
            </a:r>
            <a:endParaRPr lang="en-US" b="0" dirty="0"/>
          </a:p>
          <a:p>
            <a:pPr lvl="1"/>
            <a:r>
              <a:rPr lang="en-US" dirty="0" err="1"/>
              <a:t>SetCourse</a:t>
            </a:r>
            <a:endParaRPr lang="en-US" b="0" dirty="0"/>
          </a:p>
          <a:p>
            <a:pPr lvl="1"/>
            <a:r>
              <a:rPr lang="en-US" dirty="0" err="1"/>
              <a:t>GetSpeed</a:t>
            </a:r>
            <a:endParaRPr lang="en-US" b="0" dirty="0"/>
          </a:p>
          <a:p>
            <a:pPr lvl="1"/>
            <a:r>
              <a:rPr lang="en-US" dirty="0" err="1"/>
              <a:t>SetSpeed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887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2669508"/>
            <a:ext cx="5105400" cy="1064986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LocationMessage.hpp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1447800"/>
            <a:ext cx="5105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2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SetCourse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aCourse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fr-FR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aCourse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082115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3"/>
            <a:ext cx="8610600" cy="4724397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sz="2000" b="0" dirty="0"/>
              <a:t>Complete the </a:t>
            </a:r>
            <a:r>
              <a:rPr lang="en-US" sz="2000" b="1" dirty="0" err="1"/>
              <a:t>LocationMessage</a:t>
            </a:r>
            <a:r>
              <a:rPr lang="en-US" sz="2000" dirty="0"/>
              <a:t> </a:t>
            </a:r>
            <a:r>
              <a:rPr lang="en-US" sz="2000" b="0" dirty="0"/>
              <a:t>class constructor implementation:</a:t>
            </a:r>
          </a:p>
          <a:p>
            <a:pPr lvl="1">
              <a:lnSpc>
                <a:spcPct val="115000"/>
              </a:lnSpc>
            </a:pPr>
            <a:r>
              <a:rPr lang="en-US" sz="2000" dirty="0"/>
              <a:t>Task 3a</a:t>
            </a:r>
            <a:r>
              <a:rPr lang="en-US" sz="2000" b="0" dirty="0"/>
              <a:t>: Add the new member variables defined in the previous step to the constructor member initialization list and provide appropriate default values</a:t>
            </a:r>
          </a:p>
          <a:p>
            <a:pPr marL="989013" lvl="1" indent="-379413"/>
            <a:r>
              <a:rPr lang="en-US" sz="2000" dirty="0"/>
              <a:t>Task 3b</a:t>
            </a:r>
            <a:r>
              <a:rPr lang="en-US" sz="2000" b="0" dirty="0"/>
              <a:t>: In the body of the constructor, set the message data using information from the originator of the message</a:t>
            </a:r>
          </a:p>
          <a:p>
            <a:pPr lvl="2"/>
            <a:r>
              <a:rPr lang="en-US" sz="1800" b="0" dirty="0"/>
              <a:t>location (</a:t>
            </a:r>
            <a:r>
              <a:rPr lang="en-US" sz="1800" dirty="0" err="1"/>
              <a:t>mLatitiude</a:t>
            </a:r>
            <a:r>
              <a:rPr lang="en-US" sz="1800" b="0" dirty="0"/>
              <a:t>, </a:t>
            </a:r>
            <a:r>
              <a:rPr lang="en-US" sz="1800" dirty="0" err="1"/>
              <a:t>mLongitude</a:t>
            </a:r>
            <a:r>
              <a:rPr lang="en-US" sz="1800" b="0" dirty="0"/>
              <a:t>, </a:t>
            </a:r>
            <a:r>
              <a:rPr lang="en-US" sz="1800" dirty="0" err="1"/>
              <a:t>mAltitude</a:t>
            </a:r>
            <a:r>
              <a:rPr lang="en-US" sz="1800" b="0" dirty="0"/>
              <a:t>), </a:t>
            </a:r>
          </a:p>
          <a:p>
            <a:pPr lvl="2"/>
            <a:r>
              <a:rPr lang="en-US" sz="1800" b="0" dirty="0"/>
              <a:t>course (which can obtained from the velocity by using </a:t>
            </a:r>
            <a:r>
              <a:rPr lang="en-US" sz="1800" dirty="0"/>
              <a:t>atan2</a:t>
            </a:r>
            <a:r>
              <a:rPr lang="en-US" sz="1800" b="0" dirty="0"/>
              <a:t>)</a:t>
            </a:r>
          </a:p>
          <a:p>
            <a:pPr lvl="3"/>
            <a:r>
              <a:rPr lang="en-US" sz="1800" b="0" dirty="0"/>
              <a:t>Get the velocity</a:t>
            </a:r>
          </a:p>
          <a:p>
            <a:pPr lvl="3"/>
            <a:r>
              <a:rPr lang="en-US" sz="1800" b="0" dirty="0"/>
              <a:t>Create a double array, </a:t>
            </a:r>
            <a:r>
              <a:rPr lang="en-US" sz="1800" dirty="0" err="1"/>
              <a:t>velNED</a:t>
            </a:r>
            <a:r>
              <a:rPr lang="en-US" sz="1800" b="0" dirty="0"/>
              <a:t>, of size 3, initialized to all 0.0s</a:t>
            </a:r>
          </a:p>
          <a:p>
            <a:pPr lvl="3"/>
            <a:r>
              <a:rPr lang="en-US" sz="1800" b="0" dirty="0"/>
              <a:t>Invoke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GetVelocityNED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0" dirty="0"/>
          </a:p>
          <a:p>
            <a:pPr lvl="3"/>
            <a:r>
              <a:rPr lang="en-US" sz="1800" b="0" dirty="0"/>
              <a:t>Invoke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atan2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[1],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[0]) </a:t>
            </a:r>
            <a:r>
              <a:rPr lang="en-US" sz="1800" b="0" dirty="0"/>
              <a:t>and set the course equal to the result </a:t>
            </a:r>
          </a:p>
          <a:p>
            <a:pPr lvl="2"/>
            <a:r>
              <a:rPr lang="en-US" sz="1800" b="0" dirty="0"/>
              <a:t>and speed </a:t>
            </a:r>
          </a:p>
          <a:p>
            <a:pPr lvl="3"/>
            <a:r>
              <a:rPr lang="en-US" sz="1800" b="0" dirty="0"/>
              <a:t>Invoke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0" dirty="0"/>
              <a:t>and set the speed equal to the result</a:t>
            </a:r>
          </a:p>
        </p:txBody>
      </p:sp>
    </p:spTree>
    <p:extLst>
      <p:ext uri="{BB962C8B-B14F-4D97-AF65-F5344CB8AC3E}">
        <p14:creationId xmlns:p14="http://schemas.microsoft.com/office/powerpoint/2010/main" val="28618549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0200" y="3657600"/>
            <a:ext cx="6400800" cy="1860987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514599"/>
            <a:ext cx="6400800" cy="533401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LocationMessage.cpp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447800"/>
            <a:ext cx="6400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3a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the source track number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GetAuxData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"SOURCE_TRACK_NUMBER"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3b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location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GetLocationLLA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course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3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GetVelocityNED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mCourse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atan2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velNED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speed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GetSpeed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733691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Review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Inspect the </a:t>
            </a:r>
            <a:r>
              <a:rPr lang="en-US" b="1" dirty="0"/>
              <a:t>SignalComm.hpp</a:t>
            </a:r>
            <a:r>
              <a:rPr lang="en-US" b="0" dirty="0"/>
              <a:t> file to become familiar with the class methods and attributes. Notice the new communication device type </a:t>
            </a:r>
            <a:r>
              <a:rPr lang="en-US" b="1" dirty="0" err="1"/>
              <a:t>SignalComm</a:t>
            </a:r>
            <a:r>
              <a:rPr lang="en-US" b="0" dirty="0"/>
              <a:t> has been sub-classed from </a:t>
            </a:r>
            <a:r>
              <a:rPr lang="en-US" b="1" dirty="0" err="1"/>
              <a:t>wsf</a:t>
            </a:r>
            <a:r>
              <a:rPr lang="en-US" b="1" dirty="0"/>
              <a:t>::</a:t>
            </a:r>
            <a:r>
              <a:rPr lang="en-US" b="1" dirty="0" err="1"/>
              <a:t>comm</a:t>
            </a:r>
            <a:r>
              <a:rPr lang="en-US" b="1" dirty="0"/>
              <a:t>::Comm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2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AFSIM </a:t>
            </a:r>
            <a:r>
              <a:rPr lang="en-US" dirty="0" err="1"/>
              <a:t>Comm</a:t>
            </a:r>
            <a:r>
              <a:rPr lang="en-US" dirty="0"/>
              <a:t> 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90662"/>
            <a:ext cx="8048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303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8887" y="1161588"/>
            <a:ext cx="8213724" cy="5315411"/>
          </a:xfrm>
          <a:prstGeom prst="rect">
            <a:avLst/>
          </a:prstGeom>
          <a:noFill/>
          <a:ln w="19050" algn="ctr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SignalComm.hpp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152" y="1146629"/>
            <a:ext cx="856355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//! Constructor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explicit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operator=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latin typeface="Consolas" panose="020B0609020204030204" pitchFamily="49" charset="0"/>
              </a:rPr>
              <a:t>&amp;)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delete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//! Virtual destructor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~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//! Get the class ID associated with the object (poor man's RTTI).</a:t>
            </a:r>
          </a:p>
          <a:p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      //! @return Returns the associated class ID.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static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GetSignalCommClassId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      //! @name Framework methods</a:t>
            </a:r>
          </a:p>
          <a:p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      //@{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Clone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bool    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bool       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      //@}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unsigned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GetSourceTrackNumber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return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GetInterface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return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mInterfacePtr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bool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Receive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bool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Send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aMessagePtr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Address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aAddress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502184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8887" y="1161589"/>
            <a:ext cx="8213724" cy="3101984"/>
          </a:xfrm>
          <a:prstGeom prst="rect">
            <a:avLst/>
          </a:prstGeom>
          <a:noFill/>
          <a:ln w="19050" algn="ctr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SignalComm.hpp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46629"/>
            <a:ext cx="86231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LocationMessageReceived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DataLink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aLocMsgPtr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GetScriptClassName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//! Copy Constructor; used by clone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aSrc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unsigned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489648"/>
                </a:solidFill>
                <a:latin typeface="Consolas" panose="020B0609020204030204" pitchFamily="49" charset="0"/>
              </a:rPr>
              <a:t>//! Like a link-16 source identifier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mInterfacePtr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UtCallbackHolder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mCallbacks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474121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000"/>
            <a:ext cx="9144000" cy="5515199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Implement </a:t>
            </a:r>
            <a:r>
              <a:rPr lang="en-US" b="1" dirty="0" err="1"/>
              <a:t>SignalComm</a:t>
            </a:r>
            <a:r>
              <a:rPr lang="en-US" b="1" dirty="0"/>
              <a:t>::Receive</a:t>
            </a:r>
            <a:endParaRPr lang="en-US" dirty="0"/>
          </a:p>
          <a:p>
            <a:pPr lvl="1"/>
            <a:r>
              <a:rPr lang="en-US" b="0" dirty="0"/>
              <a:t>This method is called when a communication device is receiving a message</a:t>
            </a:r>
          </a:p>
          <a:p>
            <a:pPr lvl="1"/>
            <a:r>
              <a:rPr lang="en-US" dirty="0"/>
              <a:t>Task 4a</a:t>
            </a:r>
            <a:r>
              <a:rPr lang="en-US" b="0" dirty="0"/>
              <a:t>: Pass the message to the protocol stack</a:t>
            </a:r>
          </a:p>
          <a:p>
            <a:pPr lvl="2"/>
            <a:r>
              <a:rPr lang="en-US" b="0" dirty="0"/>
              <a:t>Invoke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mProtocolStack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Receive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Receive</a:t>
            </a:r>
            <a:r>
              <a:rPr lang="en-US" b="0" dirty="0"/>
              <a:t> returns a bool, store this bool in the variable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messageReceived</a:t>
            </a:r>
            <a:endParaRPr lang="en-US" b="0" dirty="0"/>
          </a:p>
          <a:p>
            <a:pPr lvl="1"/>
            <a:r>
              <a:rPr lang="en-US" dirty="0"/>
              <a:t>Task 4b</a:t>
            </a:r>
            <a:r>
              <a:rPr lang="en-US" b="0" dirty="0"/>
              <a:t>: Using the owning simulation object </a:t>
            </a:r>
            <a:r>
              <a:rPr lang="en-US" b="0" dirty="0" err="1"/>
              <a:t>accessor</a:t>
            </a:r>
            <a:r>
              <a:rPr lang="en-US" b="0" dirty="0"/>
              <a:t>, notify observers that a message has been received</a:t>
            </a:r>
          </a:p>
          <a:p>
            <a:pPr lvl="2"/>
            <a:r>
              <a:rPr lang="en-US" b="0" dirty="0"/>
              <a:t>Invoking </a:t>
            </a:r>
            <a:r>
              <a:rPr lang="en-US" dirty="0" err="1"/>
              <a:t>WsfObserver</a:t>
            </a:r>
            <a:r>
              <a:rPr lang="en-US" b="0" dirty="0"/>
              <a:t>::</a:t>
            </a:r>
            <a:r>
              <a:rPr lang="en-US" dirty="0" err="1"/>
              <a:t>MessageRecieved</a:t>
            </a:r>
            <a:r>
              <a:rPr lang="en-US" b="0" dirty="0"/>
              <a:t> will generate the callbacks to the registered observers</a:t>
            </a:r>
          </a:p>
          <a:p>
            <a:pPr lvl="2"/>
            <a:r>
              <a:rPr lang="en-US" b="0" dirty="0"/>
              <a:t>This is invoked as:</a:t>
            </a:r>
          </a:p>
          <a:p>
            <a:pPr marL="226473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WsfObserver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22647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19139" lvl="2" indent="0">
              <a:buNone/>
            </a:pPr>
            <a:endParaRPr lang="en-US" sz="1100" b="0" dirty="0"/>
          </a:p>
          <a:p>
            <a:pPr lvl="1"/>
            <a:r>
              <a:rPr lang="en-US" dirty="0"/>
              <a:t>Task 4c</a:t>
            </a:r>
            <a:r>
              <a:rPr lang="en-US" b="0" dirty="0"/>
              <a:t>: Send the message on to any on-board recipients</a:t>
            </a:r>
          </a:p>
          <a:p>
            <a:pPr lvl="2"/>
            <a:r>
              <a:rPr lang="en-US" b="0" dirty="0"/>
              <a:t>Invoke the base class </a:t>
            </a:r>
            <a:r>
              <a:rPr lang="en-US" dirty="0" err="1"/>
              <a:t>WsfPlatformPart</a:t>
            </a:r>
            <a:r>
              <a:rPr lang="en-US" b="0" dirty="0"/>
              <a:t>::</a:t>
            </a:r>
            <a:r>
              <a:rPr lang="en-US" dirty="0" err="1"/>
              <a:t>Send_Message</a:t>
            </a:r>
            <a:r>
              <a:rPr lang="en-US" b="0" dirty="0"/>
              <a:t> method</a:t>
            </a:r>
          </a:p>
          <a:p>
            <a:pPr lvl="3"/>
            <a:r>
              <a:rPr lang="en-US" b="0" dirty="0"/>
              <a:t>The arguments are</a:t>
            </a:r>
          </a:p>
          <a:p>
            <a:pPr lvl="4"/>
            <a:r>
              <a:rPr lang="en-US" b="0" dirty="0"/>
              <a:t>the simulation time, and </a:t>
            </a:r>
          </a:p>
          <a:p>
            <a:pPr lvl="4"/>
            <a:r>
              <a:rPr lang="en-US" b="0" dirty="0"/>
              <a:t>the </a:t>
            </a:r>
            <a:r>
              <a:rPr lang="en-US" b="0" dirty="0" err="1">
                <a:solidFill>
                  <a:srgbClr val="0000CC"/>
                </a:solidFill>
              </a:rPr>
              <a:t>aMessage</a:t>
            </a:r>
            <a:r>
              <a:rPr lang="en-US" b="0" dirty="0"/>
              <a:t> parameter’s source message (obtained by invoking </a:t>
            </a:r>
            <a:r>
              <a:rPr lang="en-US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aMessage.SourceMessage</a:t>
            </a:r>
            <a:r>
              <a:rPr lang="en-US" b="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95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537" y="4629912"/>
            <a:ext cx="8213724" cy="193487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1" y="3794379"/>
            <a:ext cx="8213724" cy="34786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1" y="2791548"/>
            <a:ext cx="8213724" cy="175591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4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78209"/>
            <a:ext cx="862319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Receive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Perform a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filter check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Receive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EXERCISE 3 TASK 4a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Pass the message to the stack to see if it can be processed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mProtocolStack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Receive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EXERCISE 3 TASK 4b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Using the owning simulation object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Notify simulation observers that a message has been received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EXERCISE 3 TASK 4c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Forward the message to any on-board recipients (internal links)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Only throw a notification of message discarded if the message was intended for us and failed.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GetDstAddr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This message is specifically for a protocol stack failure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MessageDiscarded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aCommPtr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layer_receive_failure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250852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4800"/>
            <a:ext cx="9144000" cy="5428800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Implement </a:t>
            </a:r>
            <a:r>
              <a:rPr lang="en-US" dirty="0" err="1"/>
              <a:t>SignalComm</a:t>
            </a:r>
            <a:r>
              <a:rPr lang="en-US" dirty="0"/>
              <a:t>::Send</a:t>
            </a:r>
          </a:p>
          <a:p>
            <a:pPr lvl="1"/>
            <a:r>
              <a:rPr lang="en-US" b="0" dirty="0"/>
              <a:t>Note that this method is overridden from the base class </a:t>
            </a:r>
            <a:r>
              <a:rPr lang="en-US" sz="1700" dirty="0" err="1"/>
              <a:t>wsf</a:t>
            </a:r>
            <a:r>
              <a:rPr lang="en-US" sz="1700" dirty="0"/>
              <a:t>::</a:t>
            </a:r>
            <a:r>
              <a:rPr lang="en-US" sz="1700" dirty="0" err="1"/>
              <a:t>comm</a:t>
            </a:r>
            <a:r>
              <a:rPr lang="en-US" sz="1700" dirty="0"/>
              <a:t>::</a:t>
            </a:r>
            <a:r>
              <a:rPr lang="en-US" sz="1700" dirty="0" err="1"/>
              <a:t>Comm</a:t>
            </a:r>
            <a:endParaRPr lang="en-US" sz="1700" dirty="0"/>
          </a:p>
          <a:p>
            <a:pPr lvl="1"/>
            <a:r>
              <a:rPr lang="en-US" b="0" dirty="0"/>
              <a:t>We are not going to queue or route the message; when a message is sent it is immediately received </a:t>
            </a:r>
          </a:p>
          <a:p>
            <a:pPr lvl="1"/>
            <a:r>
              <a:rPr lang="en-US" dirty="0"/>
              <a:t>Task 5a:</a:t>
            </a:r>
            <a:r>
              <a:rPr lang="en-US" b="0" dirty="0"/>
              <a:t> Using the owning simulation </a:t>
            </a:r>
            <a:r>
              <a:rPr lang="en-US" b="0" dirty="0" err="1"/>
              <a:t>accessor</a:t>
            </a:r>
            <a:r>
              <a:rPr lang="en-US" b="0" dirty="0"/>
              <a:t>, notify observers that a message has been transmitted</a:t>
            </a:r>
          </a:p>
          <a:p>
            <a:pPr lvl="2"/>
            <a:r>
              <a:rPr lang="en-US" b="0" dirty="0"/>
              <a:t>This is done as follows:</a:t>
            </a:r>
          </a:p>
          <a:p>
            <a:pPr marL="1219139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MessageTransmitted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                      				*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Task 5b:</a:t>
            </a:r>
            <a:r>
              <a:rPr lang="en-US" b="0" dirty="0"/>
              <a:t> Pass the message to the protocol stack, by executing:</a:t>
            </a:r>
          </a:p>
          <a:p>
            <a:pPr marL="609569" lvl="1" indent="0">
              <a:buNone/>
            </a:pP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	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mProtocolStack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Send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/>
          </a:p>
          <a:p>
            <a:pPr lvl="1"/>
            <a:r>
              <a:rPr lang="en-US" dirty="0"/>
              <a:t>Task 5c:</a:t>
            </a:r>
            <a:r>
              <a:rPr lang="en-US" b="0" dirty="0"/>
              <a:t> Using the </a:t>
            </a:r>
            <a:r>
              <a:rPr lang="en-US" dirty="0" err="1"/>
              <a:t>CommLab</a:t>
            </a:r>
            <a:r>
              <a:rPr lang="en-US" dirty="0"/>
              <a:t>::Interface </a:t>
            </a:r>
            <a:r>
              <a:rPr lang="en-US" b="0" dirty="0"/>
              <a:t>attribute, send the message over DIS, by executing:</a:t>
            </a:r>
          </a:p>
          <a:p>
            <a:pPr marL="609569" lvl="1" indent="0">
              <a:buNone/>
            </a:pP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	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mInterfacePtr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pPr marL="609569" lvl="1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	                          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					    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7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002989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6894" y="4274819"/>
            <a:ext cx="7643166" cy="207835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5454" y="1088580"/>
            <a:ext cx="7734606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SignalComm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Send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Perform a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filter check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Send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object is only valid in the scope of this method call, and will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deallocate upon returning. If any object (layer, event, etc.) in the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stack call chain requires an extended lifetime of this object, it is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their responsibility to create such an object and manage it.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::move(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aMessagePtr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SetDstAddr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SetSrcAddr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properties from the message table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GetMessageTable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SetMessageProp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EXERCISE 3 TASK 5a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Using the owning simulation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notify observers that a message has been transmitted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MessageTransmitted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5b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Using our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comm's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protocol stack, send the message      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messageSent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mProtocolStack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5c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Using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CommLab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::Interface attribute, send the message over DIS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mInterfacePtr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mSourceTrackNumber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				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SourceMessage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messageSent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5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SignalComm.cpp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3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81" y="1600204"/>
            <a:ext cx="8764554" cy="3425886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Implement </a:t>
            </a:r>
            <a:r>
              <a:rPr lang="en-US" dirty="0" err="1"/>
              <a:t>CommLab</a:t>
            </a:r>
            <a:r>
              <a:rPr lang="en-US" dirty="0"/>
              <a:t>::Interface::</a:t>
            </a:r>
            <a:r>
              <a:rPr lang="en-US" dirty="0" err="1"/>
              <a:t>SendMessage</a:t>
            </a:r>
            <a:endParaRPr lang="en-US" dirty="0"/>
          </a:p>
          <a:p>
            <a:pPr lvl="1"/>
            <a:r>
              <a:rPr lang="en-US" b="0" dirty="0"/>
              <a:t>This method gets called by a couple of classes in our exercise </a:t>
            </a:r>
          </a:p>
          <a:p>
            <a:pPr lvl="2"/>
            <a:r>
              <a:rPr lang="en-US" b="0" dirty="0"/>
              <a:t>The </a:t>
            </a:r>
            <a:r>
              <a:rPr lang="en-US" dirty="0" err="1"/>
              <a:t>SignalComm</a:t>
            </a:r>
            <a:r>
              <a:rPr lang="en-US" b="0" dirty="0"/>
              <a:t>::Send method calls this method when a message of any type is being sent </a:t>
            </a:r>
          </a:p>
          <a:p>
            <a:r>
              <a:rPr lang="en-US" b="0" dirty="0"/>
              <a:t>Use an if statement to ignore any non-</a:t>
            </a:r>
            <a:r>
              <a:rPr lang="en-US" dirty="0" err="1"/>
              <a:t>LocationMessage</a:t>
            </a:r>
            <a:r>
              <a:rPr lang="en-US" b="0" dirty="0"/>
              <a:t> types.</a:t>
            </a:r>
          </a:p>
          <a:p>
            <a:pPr lvl="1"/>
            <a:r>
              <a:rPr lang="en-US" b="0" dirty="0"/>
              <a:t>Use the </a:t>
            </a:r>
            <a:r>
              <a:rPr lang="en-US" dirty="0" err="1"/>
              <a:t>LocationMessage</a:t>
            </a:r>
            <a:r>
              <a:rPr lang="en-US" dirty="0"/>
              <a:t>::</a:t>
            </a:r>
            <a:r>
              <a:rPr lang="en-US" dirty="0" err="1"/>
              <a:t>GetTypeId</a:t>
            </a:r>
            <a:r>
              <a:rPr lang="en-US" b="0" dirty="0"/>
              <a:t> method to retrieve the </a:t>
            </a:r>
            <a:r>
              <a:rPr lang="en-US" b="0" dirty="0" err="1"/>
              <a:t>LocationMessage’s</a:t>
            </a:r>
            <a:r>
              <a:rPr lang="en-US" b="0" dirty="0"/>
              <a:t> type id, </a:t>
            </a:r>
          </a:p>
          <a:p>
            <a:pPr lvl="1"/>
            <a:r>
              <a:rPr lang="en-US" b="0" dirty="0"/>
              <a:t>Use </a:t>
            </a:r>
            <a:r>
              <a:rPr lang="en-US" dirty="0" err="1"/>
              <a:t>aMessage</a:t>
            </a:r>
            <a:r>
              <a:rPr lang="en-US" b="0" dirty="0"/>
              <a:t>::</a:t>
            </a:r>
            <a:r>
              <a:rPr lang="en-US" dirty="0" err="1"/>
              <a:t>GetType</a:t>
            </a:r>
            <a:r>
              <a:rPr lang="en-US" b="0" dirty="0"/>
              <a:t> to retrieve the message type stored in the message</a:t>
            </a:r>
          </a:p>
          <a:p>
            <a:pPr lvl="1"/>
            <a:r>
              <a:rPr lang="en-US" b="0" dirty="0"/>
              <a:t>Check and compare the type against the type id, and if they are not the same, then simply return from this method</a:t>
            </a:r>
          </a:p>
        </p:txBody>
      </p:sp>
    </p:spTree>
    <p:extLst>
      <p:ext uri="{BB962C8B-B14F-4D97-AF65-F5344CB8AC3E}">
        <p14:creationId xmlns:p14="http://schemas.microsoft.com/office/powerpoint/2010/main" val="37801295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08768" y="2343268"/>
            <a:ext cx="7444634" cy="71717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767" y="1122788"/>
            <a:ext cx="744463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aSenderPlatformPtr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aSourceTrackNumberOffset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EXERCISE 3 TASK 6a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Check for quick return if this message type is not a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latin typeface="Consolas" panose="020B0609020204030204" pitchFamily="49" charset="0"/>
              </a:rPr>
              <a:t>!=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LocationMessage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6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Interface.cpp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64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</a:t>
            </a:r>
            <a:r>
              <a:rPr lang="en-US" dirty="0"/>
              <a:t> Exercise 3 — Task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81" y="1121229"/>
            <a:ext cx="8764554" cy="5501821"/>
          </a:xfrm>
        </p:spPr>
        <p:txBody>
          <a:bodyPr>
            <a:noAutofit/>
          </a:bodyPr>
          <a:lstStyle/>
          <a:p>
            <a:r>
              <a:rPr lang="en-US" sz="1800" b="0" dirty="0"/>
              <a:t>Notice the creation of a variable </a:t>
            </a:r>
            <a:r>
              <a:rPr lang="en-US" sz="1800" dirty="0" err="1"/>
              <a:t>dlMsg</a:t>
            </a:r>
            <a:r>
              <a:rPr lang="en-US" sz="1800" b="0" dirty="0"/>
              <a:t> of type </a:t>
            </a:r>
            <a:r>
              <a:rPr lang="en-US" sz="1800" dirty="0" err="1"/>
              <a:t>DataLink</a:t>
            </a:r>
            <a:r>
              <a:rPr lang="en-US" sz="1800" dirty="0"/>
              <a:t>::</a:t>
            </a:r>
            <a:r>
              <a:rPr lang="en-US" sz="1800" dirty="0" err="1"/>
              <a:t>LocationMessage</a:t>
            </a:r>
            <a:endParaRPr lang="en-US" sz="1800" dirty="0"/>
          </a:p>
          <a:p>
            <a:r>
              <a:rPr lang="en-US" sz="1800" dirty="0"/>
              <a:t>Task 7a</a:t>
            </a:r>
            <a:r>
              <a:rPr lang="en-US" sz="1800" b="0" dirty="0"/>
              <a:t>:  Pack up header and data into the DIS Signal PDU</a:t>
            </a:r>
          </a:p>
          <a:p>
            <a:pPr lvl="1"/>
            <a:r>
              <a:rPr lang="en-US" sz="1600" b="0" dirty="0"/>
              <a:t>create a </a:t>
            </a:r>
            <a:r>
              <a:rPr lang="en-US" sz="1600" dirty="0" err="1"/>
              <a:t>GenMemIO</a:t>
            </a:r>
            <a:r>
              <a:rPr lang="en-US" sz="1600" b="0" dirty="0"/>
              <a:t> object as the send buffer</a:t>
            </a:r>
          </a:p>
          <a:p>
            <a:pPr lvl="2"/>
            <a:r>
              <a:rPr lang="en-US" sz="1400" b="0" dirty="0"/>
              <a:t>the constructor takes two arguments:</a:t>
            </a:r>
          </a:p>
          <a:p>
            <a:pPr lvl="3"/>
            <a:r>
              <a:rPr lang="en-US" sz="1400" b="0" dirty="0"/>
              <a:t>type </a:t>
            </a:r>
            <a:r>
              <a:rPr lang="en-US" sz="1400" dirty="0" err="1"/>
              <a:t>GenBuf</a:t>
            </a:r>
            <a:r>
              <a:rPr lang="en-US" sz="1400" dirty="0"/>
              <a:t>::Native</a:t>
            </a:r>
            <a:r>
              <a:rPr lang="en-US" sz="1400" b="0" dirty="0"/>
              <a:t>, and </a:t>
            </a:r>
          </a:p>
          <a:p>
            <a:pPr lvl="3"/>
            <a:r>
              <a:rPr lang="en-US" sz="1400" b="0" dirty="0"/>
              <a:t>size of the message (use </a:t>
            </a:r>
            <a:r>
              <a:rPr lang="en-US" sz="1400" dirty="0" err="1"/>
              <a:t>dlMsg</a:t>
            </a:r>
            <a:r>
              <a:rPr lang="en-US" sz="1400" b="0" dirty="0" err="1"/>
              <a:t>.</a:t>
            </a:r>
            <a:r>
              <a:rPr lang="en-US" sz="1400" dirty="0" err="1"/>
              <a:t>GetSize</a:t>
            </a:r>
            <a:r>
              <a:rPr lang="en-US" sz="1400" b="0" dirty="0"/>
              <a:t>, which returns number of bytes in message)</a:t>
            </a:r>
          </a:p>
          <a:p>
            <a:pPr lvl="1"/>
            <a:r>
              <a:rPr lang="en-US" sz="1600" b="0" dirty="0"/>
              <a:t>Use the </a:t>
            </a:r>
            <a:r>
              <a:rPr lang="en-US" sz="1600" dirty="0" err="1"/>
              <a:t>dlMsg</a:t>
            </a:r>
            <a:r>
              <a:rPr lang="en-US" sz="1600" b="0" dirty="0"/>
              <a:t> message’s </a:t>
            </a:r>
            <a:r>
              <a:rPr lang="en-US" sz="1600" dirty="0"/>
              <a:t>Put</a:t>
            </a:r>
            <a:r>
              <a:rPr lang="en-US" sz="1600" b="0" dirty="0"/>
              <a:t> method to pack the data into the buffer </a:t>
            </a:r>
          </a:p>
          <a:p>
            <a:pPr lvl="2"/>
            <a:r>
              <a:rPr lang="en-US" sz="1400" dirty="0"/>
              <a:t>Put</a:t>
            </a:r>
            <a:r>
              <a:rPr lang="en-US" sz="1400" b="0" dirty="0"/>
              <a:t> takes a single argument which is the </a:t>
            </a:r>
            <a:r>
              <a:rPr lang="en-US" sz="1400" dirty="0" err="1"/>
              <a:t>GenMemIo</a:t>
            </a:r>
            <a:r>
              <a:rPr lang="en-US" sz="1400" b="0" dirty="0"/>
              <a:t> buffer</a:t>
            </a:r>
          </a:p>
          <a:p>
            <a:r>
              <a:rPr lang="en-US" sz="1800" dirty="0"/>
              <a:t>Task 7b</a:t>
            </a:r>
            <a:r>
              <a:rPr lang="en-US" sz="1800" b="0" dirty="0"/>
              <a:t>:  Set the user data in the Signal PDU</a:t>
            </a:r>
          </a:p>
          <a:p>
            <a:pPr lvl="1"/>
            <a:r>
              <a:rPr lang="en-US" sz="1600" b="0" dirty="0"/>
              <a:t>Invoke </a:t>
            </a:r>
            <a:r>
              <a:rPr lang="en-US" sz="1600" dirty="0" err="1"/>
              <a:t>signalPduPtr</a:t>
            </a:r>
            <a:r>
              <a:rPr lang="en-US" sz="1600" b="0" dirty="0"/>
              <a:t>-&gt;</a:t>
            </a:r>
            <a:r>
              <a:rPr lang="en-US" sz="1600" dirty="0" err="1"/>
              <a:t>SetUserData</a:t>
            </a:r>
            <a:endParaRPr lang="en-US" sz="1600" dirty="0"/>
          </a:p>
          <a:p>
            <a:pPr lvl="1"/>
            <a:r>
              <a:rPr lang="en-US" sz="1600" b="0" dirty="0"/>
              <a:t>Parameterize with the buffer’s contents (</a:t>
            </a:r>
            <a:r>
              <a:rPr lang="en-US" sz="1600" dirty="0" err="1"/>
              <a:t>buffer</a:t>
            </a:r>
            <a:r>
              <a:rPr lang="en-US" sz="1600" b="0" dirty="0" err="1"/>
              <a:t>.</a:t>
            </a:r>
            <a:r>
              <a:rPr lang="en-US" sz="1600" dirty="0" err="1"/>
              <a:t>GetBuffer</a:t>
            </a:r>
            <a:r>
              <a:rPr lang="en-US" sz="1600" b="0" dirty="0"/>
              <a:t>) and size of the message in bits (use </a:t>
            </a:r>
            <a:r>
              <a:rPr lang="en-US" sz="1600" dirty="0" err="1"/>
              <a:t>dlMsg</a:t>
            </a:r>
            <a:r>
              <a:rPr lang="en-US" sz="1600" b="0" dirty="0" err="1"/>
              <a:t>.</a:t>
            </a:r>
            <a:r>
              <a:rPr lang="en-US" sz="1600" dirty="0" err="1"/>
              <a:t>GetSize</a:t>
            </a:r>
            <a:r>
              <a:rPr lang="en-US" sz="1600" b="0" dirty="0"/>
              <a:t> and convert to number of bits)</a:t>
            </a:r>
          </a:p>
          <a:p>
            <a:r>
              <a:rPr lang="en-US" sz="1800" dirty="0"/>
              <a:t>Task 7c</a:t>
            </a:r>
            <a:r>
              <a:rPr lang="en-US" sz="1800" b="0" dirty="0"/>
              <a:t>:  Send using the DIS interface</a:t>
            </a:r>
          </a:p>
          <a:p>
            <a:pPr lvl="1"/>
            <a:r>
              <a:rPr lang="en-US" sz="1600" b="0" dirty="0"/>
              <a:t>Using the pointer </a:t>
            </a:r>
            <a:r>
              <a:rPr lang="en-US" sz="1600" dirty="0" err="1"/>
              <a:t>mDisPtr</a:t>
            </a:r>
            <a:r>
              <a:rPr lang="en-US" sz="1600" b="0" dirty="0"/>
              <a:t>, invoke the interface’s </a:t>
            </a:r>
            <a:r>
              <a:rPr lang="en-US" sz="1600" dirty="0" err="1"/>
              <a:t>PutPdu</a:t>
            </a:r>
            <a:r>
              <a:rPr lang="en-US" sz="1600" b="0" dirty="0"/>
              <a:t> method</a:t>
            </a:r>
          </a:p>
          <a:p>
            <a:pPr lvl="2"/>
            <a:r>
              <a:rPr lang="en-US" sz="1400" b="0" dirty="0"/>
              <a:t>Pass in the sim time (</a:t>
            </a:r>
            <a:r>
              <a:rPr lang="en-US" sz="1400" b="0" dirty="0" err="1"/>
              <a:t>aSimTime</a:t>
            </a:r>
            <a:r>
              <a:rPr lang="en-US" sz="1400" b="0" dirty="0"/>
              <a:t>), and the </a:t>
            </a:r>
            <a:r>
              <a:rPr lang="en-US" sz="1400" b="0" dirty="0" err="1"/>
              <a:t>unique_ptr</a:t>
            </a:r>
            <a:r>
              <a:rPr lang="en-US" sz="1400" b="0" dirty="0"/>
              <a:t> </a:t>
            </a:r>
            <a:r>
              <a:rPr lang="en-US" sz="1400" dirty="0" err="1"/>
              <a:t>signalPduPtr</a:t>
            </a:r>
            <a:r>
              <a:rPr lang="en-US" sz="1400" b="0" dirty="0"/>
              <a:t> that is moved to the </a:t>
            </a:r>
            <a:r>
              <a:rPr lang="en-US" sz="1400" dirty="0" err="1"/>
              <a:t>PutPdu</a:t>
            </a:r>
            <a:r>
              <a:rPr lang="en-US" sz="1400" b="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65177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08767" y="4789714"/>
            <a:ext cx="7444633" cy="1511556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8767" y="1122788"/>
                <a:ext cx="7444633" cy="560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SendMessage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aSenderPlatformPtr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aSourceTrackNumberOffset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WsfMessage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aMessagePtr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  <a:endParaRPr lang="en-US" sz="5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...</a:t>
                </a:r>
                <a:endParaRPr lang="en-US" sz="5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mDisPtr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...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dynamic_cast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*&gt;(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aMessagePtr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DataLink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LocationMessage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currentTime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sourceTrackOffset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mSourceTrackNumber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GetSourceTrackNumber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mLatitude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GetLatitude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  <a:b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mLongitude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GetLongitude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mAltitude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GetAltitude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mCourse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GetCourse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mSpeed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msgPtr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GetSpeed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       // EXERCISE 3 TASK 7a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	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GenMemIO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buffer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GenBuf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2F4F4F"/>
                    </a:solidFill>
                    <a:latin typeface="Consolas" panose="020B0609020204030204" pitchFamily="49" charset="0"/>
                  </a:rPr>
                  <a:t>Native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buffer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       // EXERCISE 3 TASK 7b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signalPduPtr</a:t>
                </a:r>
                <a:r>
                  <a:rPr lang="en-US" sz="110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SetUserData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buffer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GetBuffer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dlMsg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*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       // EXERCISE 3 TASK 7c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mDisPtr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PutPdu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i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move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signalPduPtr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}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67" y="1122788"/>
                <a:ext cx="7444633" cy="5601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Comm</a:t>
            </a:r>
            <a:r>
              <a:rPr lang="en-US" dirty="0"/>
              <a:t> Exercise 3 — Task 7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Interface.cpp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1881" y="3387018"/>
            <a:ext cx="7444633" cy="1191202"/>
          </a:xfrm>
          <a:prstGeom prst="rect">
            <a:avLst/>
          </a:prstGeom>
          <a:noFill/>
          <a:ln w="19050" algn="ctr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99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55675"/>
      </p:ext>
    </p:extLst>
  </p:cSld>
  <p:clrMapOvr>
    <a:masterClrMapping/>
  </p:clrMapOvr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10815</Words>
  <Application>Microsoft Office PowerPoint</Application>
  <PresentationFormat>On-screen Show (4:3)</PresentationFormat>
  <Paragraphs>1793</Paragraphs>
  <Slides>113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Arial Narrow</vt:lpstr>
      <vt:lpstr>Calibri</vt:lpstr>
      <vt:lpstr>Cambria Math</vt:lpstr>
      <vt:lpstr>Consolas</vt:lpstr>
      <vt:lpstr>Courier New</vt:lpstr>
      <vt:lpstr>Microsoft Sans Serif</vt:lpstr>
      <vt:lpstr>Wingdings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Prerequisites</vt:lpstr>
      <vt:lpstr>Communications in the AFSIM Framework</vt:lpstr>
      <vt:lpstr>Comm Exercise Extends WsfComm Class</vt:lpstr>
      <vt:lpstr>Detailed AFSIM Comm Classes</vt:lpstr>
      <vt:lpstr>Detailed AFSIM Comm Classes</vt:lpstr>
      <vt:lpstr>Comm Exercise Extends WsfMessage</vt:lpstr>
      <vt:lpstr>AFSIM Plugins &amp; Extensions</vt:lpstr>
      <vt:lpstr>New Input Parameters</vt:lpstr>
      <vt:lpstr>Comm Scenario</vt:lpstr>
      <vt:lpstr>Comm Scenario</vt:lpstr>
      <vt:lpstr>Comm Scenario</vt:lpstr>
      <vt:lpstr>Comm Scenario</vt:lpstr>
      <vt:lpstr>Comm Scenario</vt:lpstr>
      <vt:lpstr>Messages Generated</vt:lpstr>
      <vt:lpstr>Comm Scenario</vt:lpstr>
      <vt:lpstr>Comm Scenario</vt:lpstr>
      <vt:lpstr>Messages Generated</vt:lpstr>
      <vt:lpstr>Comm Scenario</vt:lpstr>
      <vt:lpstr>Getting Started (1/3)</vt:lpstr>
      <vt:lpstr>Getting Started (2/3)</vt:lpstr>
      <vt:lpstr>Getting Started (3/3)</vt:lpstr>
      <vt:lpstr>Classes Utilized by this Exercise</vt:lpstr>
      <vt:lpstr>Classes Utilized by this Exercise</vt:lpstr>
      <vt:lpstr>Communications Exercises</vt:lpstr>
      <vt:lpstr>Exercise 1</vt:lpstr>
      <vt:lpstr>AFSIM Plugins &amp; Extensions</vt:lpstr>
      <vt:lpstr>AFSIM Plugins &amp; Extensions</vt:lpstr>
      <vt:lpstr>Extensions</vt:lpstr>
      <vt:lpstr>Comm Exercise 1 — Review 1 CommPluginRegistration.cpp</vt:lpstr>
      <vt:lpstr>Comm Exercise 1 — Task 1</vt:lpstr>
      <vt:lpstr>Comm Exercise 1 — Task 1 Solution CommPluginRegistration.cpp</vt:lpstr>
      <vt:lpstr>Application Extensions</vt:lpstr>
      <vt:lpstr>Application Extensions</vt:lpstr>
      <vt:lpstr>Scenario Extensions</vt:lpstr>
      <vt:lpstr>Scenario Extensions</vt:lpstr>
      <vt:lpstr>Observer Exercise Scenario Extension</vt:lpstr>
      <vt:lpstr>Comm Exercise 1 — Review 2</vt:lpstr>
      <vt:lpstr>Comm Exercise 1 — Review 2 SignalCommRegistration.hpp</vt:lpstr>
      <vt:lpstr>Comm Exercise 1 — Review 3</vt:lpstr>
      <vt:lpstr>Comm Exercise 1 — Review 3 SignalCommRegistration.hpp</vt:lpstr>
      <vt:lpstr>Extensions</vt:lpstr>
      <vt:lpstr>Simulation Extensions</vt:lpstr>
      <vt:lpstr>Simulation Extensions</vt:lpstr>
      <vt:lpstr>AFSIM Plugins &amp; Extensions   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Exercise 2</vt:lpstr>
      <vt:lpstr>Comm Exercise 2 — Task 1</vt:lpstr>
      <vt:lpstr>Comm Exercise 2 — Task 1 Solution SignalCommRegistration.hpp</vt:lpstr>
      <vt:lpstr>Comm Exercise 2 — Review 1</vt:lpstr>
      <vt:lpstr>Comm Exercise 2 — Review 1 Interface.hpp</vt:lpstr>
      <vt:lpstr>Comm Exercise 2 — Task 2</vt:lpstr>
      <vt:lpstr>Comm Exercise 2 — Task 2 Solution Interface.cpp</vt:lpstr>
      <vt:lpstr>Comm Exercise 2 — Review 2</vt:lpstr>
      <vt:lpstr>Comm Exercise 2 — Review 2 Interface.cpp</vt:lpstr>
      <vt:lpstr>Exercise 3</vt:lpstr>
      <vt:lpstr>Comm Exercise 3 — Review 1</vt:lpstr>
      <vt:lpstr>Comm Exercise 3 — Review 1 DataLinkMessage.hpp</vt:lpstr>
      <vt:lpstr>Comm Exercise 3 — Review 1  DataLinkMessage.hpp</vt:lpstr>
      <vt:lpstr>Comm Exercise 3 — Review 2</vt:lpstr>
      <vt:lpstr>Comm Exercise 3 — Review 2 DataLinkLocationMessage.hpp</vt:lpstr>
      <vt:lpstr>Comm Exercise 3 — Review 3</vt:lpstr>
      <vt:lpstr>Comm Exercise 3 — Review 3 LocationMessage.hpp</vt:lpstr>
      <vt:lpstr>Comm Exercise 3 — Task 1</vt:lpstr>
      <vt:lpstr>Comm Exercise 3 — Task 1 Solution LocationMessage.hpp</vt:lpstr>
      <vt:lpstr>Comm Exercise 3 — Task 2</vt:lpstr>
      <vt:lpstr>Comm Exercise 3 — Task 2 Solution LocationMessage.hpp</vt:lpstr>
      <vt:lpstr>Comm Exercise 3 — Task 3</vt:lpstr>
      <vt:lpstr>Comm Exercise 3 — Task 3 Solution LocationMessage.cpp</vt:lpstr>
      <vt:lpstr>Comm Exercise 3 — Review 4</vt:lpstr>
      <vt:lpstr>Comm Exercise 3 — Review 4 SignalComm.hpp</vt:lpstr>
      <vt:lpstr>Comm Exercise 3 — Review 4 SignalComm.hpp</vt:lpstr>
      <vt:lpstr>Comm Exercise 3 — Task 4</vt:lpstr>
      <vt:lpstr>Comm Exercise 3 — Task 4 Solution SignalComm.cpp</vt:lpstr>
      <vt:lpstr>Comm Exercise 3 — Task 5</vt:lpstr>
      <vt:lpstr>Comm Exercise 3 — Task 5 Solution SignalComm.cpp</vt:lpstr>
      <vt:lpstr>Comm Exercise 3 — Task 6</vt:lpstr>
      <vt:lpstr>Comm Exercise 3 — Task 6 Solution Interface.cpp</vt:lpstr>
      <vt:lpstr>Comm Exercise 3 — Task 7</vt:lpstr>
      <vt:lpstr>Comm Exercise 3 — Task 7 Solution Interface.cpp</vt:lpstr>
      <vt:lpstr>Comm Exercise 3 — Task 8</vt:lpstr>
      <vt:lpstr>Comm Exercise 3 — Task 8 Solution Interface.cpp</vt:lpstr>
      <vt:lpstr>Exercise 4</vt:lpstr>
      <vt:lpstr>Comm Exercise 4 — Review 1 LocationMessage.hpp</vt:lpstr>
      <vt:lpstr>Comm Exercise 4 — Task 1</vt:lpstr>
      <vt:lpstr>Comm Exercise 4 — Task 1 Solution LocationMessage.hpp</vt:lpstr>
      <vt:lpstr>Comm Exercise 4 — Task 2</vt:lpstr>
      <vt:lpstr>Comm Exercise 4 — Task 2 Solution LocationMessage.cpp</vt:lpstr>
      <vt:lpstr>Comm Exercise 4 — Task 3</vt:lpstr>
      <vt:lpstr>Comm Exercise 4 — Task 3 Solution LocationMessage.cpp</vt:lpstr>
      <vt:lpstr>Testing</vt:lpstr>
      <vt:lpstr>Testing</vt:lpstr>
      <vt:lpstr>Testing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Communications Presentation</dc:title>
  <dc:creator>Miller, Lawrence</dc:creator>
  <cp:lastModifiedBy>Miller, Lawrence</cp:lastModifiedBy>
  <cp:revision>1048</cp:revision>
  <dcterms:created xsi:type="dcterms:W3CDTF">2012-03-21T14:48:14Z</dcterms:created>
  <dcterms:modified xsi:type="dcterms:W3CDTF">2022-01-05T16:56:54Z</dcterms:modified>
</cp:coreProperties>
</file>