
<file path=[Content_Types].xml><?xml version="1.0" encoding="utf-8"?>
<Types xmlns="http://schemas.openxmlformats.org/package/2006/content-types"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22" autoAdjust="0"/>
    <p:restoredTop sz="84275" autoAdjust="0"/>
  </p:normalViewPr>
  <p:slideViewPr>
    <p:cSldViewPr>
      <p:cViewPr varScale="1">
        <p:scale>
          <a:sx n="134" d="100"/>
          <a:sy n="134" d="100"/>
        </p:scale>
        <p:origin x="2671" y="65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90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019" y="-67"/>
      </p:cViewPr>
      <p:guideLst>
        <p:guide orient="horz" pos="2928"/>
        <p:guide pos="220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628" cy="464184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1183" y="0"/>
            <a:ext cx="3037628" cy="464184"/>
          </a:xfrm>
          <a:prstGeom prst="rect">
            <a:avLst/>
          </a:prstGeom>
        </p:spPr>
        <p:txBody>
          <a:bodyPr vert="horz" lIns="91577" tIns="45789" rIns="91577" bIns="45789" rtlCol="0"/>
          <a:lstStyle>
            <a:lvl1pPr algn="r">
              <a:defRPr sz="1200"/>
            </a:lvl1pPr>
          </a:lstStyle>
          <a:p>
            <a:fld id="{3FDFFFD8-DC09-4547-9D7D-40674485815A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30627"/>
            <a:ext cx="3037628" cy="464184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1183" y="8830627"/>
            <a:ext cx="3037628" cy="464184"/>
          </a:xfrm>
          <a:prstGeom prst="rect">
            <a:avLst/>
          </a:prstGeom>
        </p:spPr>
        <p:txBody>
          <a:bodyPr vert="horz" lIns="91577" tIns="45789" rIns="91577" bIns="45789" rtlCol="0" anchor="b"/>
          <a:lstStyle>
            <a:lvl1pPr algn="r">
              <a:defRPr sz="1200"/>
            </a:lvl1pPr>
          </a:lstStyle>
          <a:p>
            <a:fld id="{AB42991A-AE45-4A57-ACE3-48C693850C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3849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1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/>
          <a:lstStyle>
            <a:lvl1pPr algn="r">
              <a:defRPr sz="1200"/>
            </a:lvl1pPr>
          </a:lstStyle>
          <a:p>
            <a:fld id="{47708A77-0E75-49DA-A727-CCA84B12A3B4}" type="datetimeFigureOut">
              <a:rPr lang="en-US" smtClean="0"/>
              <a:pPr/>
              <a:t>1/5/2022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1" tIns="46586" rIns="93171" bIns="4658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1"/>
            <a:ext cx="5608320" cy="4183380"/>
          </a:xfrm>
          <a:prstGeom prst="rect">
            <a:avLst/>
          </a:prstGeom>
        </p:spPr>
        <p:txBody>
          <a:bodyPr vert="horz" lIns="93171" tIns="46586" rIns="93171" bIns="46586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1" tIns="46586" rIns="93171" bIns="46586" rtlCol="0" anchor="b"/>
          <a:lstStyle>
            <a:lvl1pPr algn="r">
              <a:defRPr sz="1200"/>
            </a:lvl1pPr>
          </a:lstStyle>
          <a:p>
            <a:fld id="{21C50AC6-4A2A-4859-8710-3C1CB3489C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2030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QAction</a:t>
            </a:r>
            <a:r>
              <a:rPr lang="en-US" dirty="0" smtClean="0"/>
              <a:t>, </a:t>
            </a:r>
            <a:r>
              <a:rPr lang="en-US" dirty="0" err="1" smtClean="0"/>
              <a:t>QItemWidget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9632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qt.conf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C50AC6-4A2A-4859-8710-3C1CB3489C6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2140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Integrity Service Excellence"/>
          <p:cNvSpPr txBox="1">
            <a:spLocks noChangeArrowheads="1"/>
          </p:cNvSpPr>
          <p:nvPr/>
        </p:nvSpPr>
        <p:spPr bwMode="auto">
          <a:xfrm>
            <a:off x="82799" y="5279277"/>
            <a:ext cx="403244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121917" tIns="60958" rIns="121917" bIns="60958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Integrity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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Service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  <a:sym typeface="Wingdings" pitchFamily="2" charset="2"/>
              </a:rPr>
              <a:t> </a:t>
            </a: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+mn-cs"/>
              </a:rPr>
              <a:t>Excellence</a:t>
            </a:r>
          </a:p>
        </p:txBody>
      </p:sp>
      <p:sp>
        <p:nvSpPr>
          <p:cNvPr id="14" name="Briefing Title"/>
          <p:cNvSpPr>
            <a:spLocks noGrp="1"/>
          </p:cNvSpPr>
          <p:nvPr>
            <p:ph sz="half" idx="2" hasCustomPrompt="1"/>
          </p:nvPr>
        </p:nvSpPr>
        <p:spPr>
          <a:xfrm>
            <a:off x="4191000" y="1600200"/>
            <a:ext cx="44196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Briefing Title</a:t>
            </a:r>
          </a:p>
        </p:txBody>
      </p:sp>
      <p:sp>
        <p:nvSpPr>
          <p:cNvPr id="17" name="Name, Rank, Office Symbol"/>
          <p:cNvSpPr>
            <a:spLocks noGrp="1"/>
          </p:cNvSpPr>
          <p:nvPr>
            <p:ph sz="half" idx="11" hasCustomPrompt="1"/>
          </p:nvPr>
        </p:nvSpPr>
        <p:spPr>
          <a:xfrm>
            <a:off x="4191000" y="4495800"/>
            <a:ext cx="4495800" cy="16764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 algn="r">
              <a:buNone/>
              <a:defRPr sz="2400" b="1" baseline="0">
                <a:latin typeface="Arial" pitchFamily="34" charset="0"/>
                <a:cs typeface="Arial" pitchFamily="34" charset="0"/>
              </a:defRPr>
            </a:lvl1pPr>
            <a:lvl2pPr>
              <a:defRPr sz="3200" b="1">
                <a:latin typeface="Arial" pitchFamily="34" charset="0"/>
                <a:cs typeface="Arial" pitchFamily="34" charset="0"/>
              </a:defRPr>
            </a:lvl2pPr>
            <a:lvl3pPr>
              <a:defRPr sz="2700" b="1">
                <a:latin typeface="Arial" pitchFamily="34" charset="0"/>
                <a:cs typeface="Arial" pitchFamily="34" charset="0"/>
              </a:defRPr>
            </a:lvl3pPr>
            <a:lvl4pPr>
              <a:defRPr sz="2400" b="1">
                <a:latin typeface="Arial" pitchFamily="34" charset="0"/>
                <a:cs typeface="Arial" pitchFamily="34" charset="0"/>
              </a:defRPr>
            </a:lvl4pPr>
            <a:lvl5pPr>
              <a:defRPr sz="21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Organization</a:t>
            </a:r>
          </a:p>
        </p:txBody>
      </p:sp>
      <p:pic>
        <p:nvPicPr>
          <p:cNvPr id="9" name="Picture 13" descr="OrigamiWingsMediumTra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8539" y="1828800"/>
            <a:ext cx="3160967" cy="298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42317864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914400" y="3629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lang="en-US" sz="2800" b="1" dirty="0"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790136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9029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lide body content"/>
          <p:cNvSpPr>
            <a:spLocks noGrp="1"/>
          </p:cNvSpPr>
          <p:nvPr>
            <p:ph idx="1"/>
          </p:nvPr>
        </p:nvSpPr>
        <p:spPr>
          <a:xfrm>
            <a:off x="457200" y="1600203"/>
            <a:ext cx="8229600" cy="4525963"/>
          </a:xfrm>
          <a:prstGeom prst="rect">
            <a:avLst/>
          </a:prstGeom>
        </p:spPr>
        <p:txBody>
          <a:bodyPr lIns="121917" tIns="60958" rIns="121917" bIns="60958">
            <a:normAutofit/>
          </a:bodyPr>
          <a:lstStyle>
            <a:lvl1pPr marL="480460" indent="-253987" defTabSz="1191624">
              <a:lnSpc>
                <a:spcPct val="120000"/>
              </a:lnSpc>
              <a:spcBef>
                <a:spcPts val="800"/>
              </a:spcBef>
              <a:buFont typeface="Arial" pitchFamily="34" charset="0"/>
              <a:buChar char="•"/>
              <a:tabLst>
                <a:tab pos="719631" algn="l"/>
              </a:tabLst>
              <a:defRPr sz="2400" b="1">
                <a:latin typeface="Arial" pitchFamily="34" charset="0"/>
                <a:cs typeface="Arial" pitchFamily="34" charset="0"/>
              </a:defRPr>
            </a:lvl1pPr>
            <a:lvl2pPr>
              <a:defRPr sz="2100" b="1">
                <a:latin typeface="Arial" pitchFamily="34" charset="0"/>
                <a:cs typeface="Arial" pitchFamily="34" charset="0"/>
              </a:defRPr>
            </a:lvl2pPr>
            <a:lvl3pPr>
              <a:defRPr sz="19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900"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0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3037069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Qua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6629400" cy="974439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Body Content Upper Right"/>
          <p:cNvSpPr>
            <a:spLocks noGrp="1"/>
          </p:cNvSpPr>
          <p:nvPr>
            <p:ph sz="half" idx="1"/>
          </p:nvPr>
        </p:nvSpPr>
        <p:spPr>
          <a:xfrm>
            <a:off x="4648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8" name="Body Content Lower Left"/>
          <p:cNvSpPr>
            <a:spLocks noGrp="1"/>
          </p:cNvSpPr>
          <p:nvPr>
            <p:ph sz="half" idx="13"/>
          </p:nvPr>
        </p:nvSpPr>
        <p:spPr>
          <a:xfrm>
            <a:off x="457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 baseline="0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9" name="Body Content Lower Right"/>
          <p:cNvSpPr>
            <a:spLocks noGrp="1"/>
          </p:cNvSpPr>
          <p:nvPr>
            <p:ph sz="half" idx="14"/>
          </p:nvPr>
        </p:nvSpPr>
        <p:spPr>
          <a:xfrm>
            <a:off x="4648200" y="38862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13" name="Rectangle 73"/>
          <p:cNvSpPr>
            <a:spLocks noChangeArrowheads="1"/>
          </p:cNvSpPr>
          <p:nvPr/>
        </p:nvSpPr>
        <p:spPr bwMode="auto">
          <a:xfrm>
            <a:off x="0" y="1079025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5" name="Body Content Upper Left"/>
          <p:cNvSpPr>
            <a:spLocks noGrp="1"/>
          </p:cNvSpPr>
          <p:nvPr>
            <p:ph sz="half" idx="15"/>
          </p:nvPr>
        </p:nvSpPr>
        <p:spPr>
          <a:xfrm>
            <a:off x="457200" y="1447800"/>
            <a:ext cx="4038600" cy="2209800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2700" b="1">
                <a:latin typeface="Arial" pitchFamily="34" charset="0"/>
                <a:cs typeface="Arial" pitchFamily="34" charset="0"/>
              </a:defRPr>
            </a:lvl1pPr>
            <a:lvl2pPr>
              <a:defRPr sz="2400" b="1">
                <a:latin typeface="Arial" pitchFamily="34" charset="0"/>
                <a:cs typeface="Arial" pitchFamily="34" charset="0"/>
              </a:defRPr>
            </a:lvl2pPr>
            <a:lvl3pPr>
              <a:defRPr sz="2100" b="1">
                <a:latin typeface="Arial" pitchFamily="34" charset="0"/>
                <a:cs typeface="Arial" pitchFamily="34" charset="0"/>
              </a:defRPr>
            </a:lvl3pPr>
            <a:lvl4pPr>
              <a:defRPr sz="1900" b="1">
                <a:latin typeface="Arial" pitchFamily="34" charset="0"/>
                <a:cs typeface="Arial" pitchFamily="34" charset="0"/>
              </a:defRPr>
            </a:lvl4pPr>
            <a:lvl5pPr>
              <a:buFont typeface="Arial" pitchFamily="34" charset="0"/>
              <a:buChar char="•"/>
              <a:defRPr sz="16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4572000" y="1447800"/>
            <a:ext cx="0" cy="4826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381000" y="3781613"/>
            <a:ext cx="8382000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7688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6629400" cy="1143000"/>
          </a:xfrm>
          <a:prstGeom prst="rect">
            <a:avLst/>
          </a:prstGeom>
        </p:spPr>
        <p:txBody>
          <a:bodyPr lIns="121917" tIns="60958" rIns="121917" bIns="60958" anchor="ctr" anchorCtr="0"/>
          <a:lstStyle>
            <a:lvl1pPr>
              <a:defRPr sz="2800" b="1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Body Content Left Half"/>
          <p:cNvSpPr>
            <a:spLocks noGrp="1"/>
          </p:cNvSpPr>
          <p:nvPr>
            <p:ph sz="half" idx="1"/>
          </p:nvPr>
        </p:nvSpPr>
        <p:spPr>
          <a:xfrm>
            <a:off x="457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sz="3200" b="1">
                <a:latin typeface="Arial" pitchFamily="34" charset="0"/>
                <a:cs typeface="Arial" pitchFamily="34" charset="0"/>
              </a:defRPr>
            </a:lvl1pPr>
            <a:lvl2pPr>
              <a:defRPr sz="2700" b="1">
                <a:latin typeface="Arial" pitchFamily="34" charset="0"/>
                <a:cs typeface="Arial" pitchFamily="34" charset="0"/>
              </a:defRPr>
            </a:lvl2pPr>
            <a:lvl3pPr>
              <a:defRPr sz="2400" b="1">
                <a:latin typeface="Arial" pitchFamily="34" charset="0"/>
                <a:cs typeface="Arial" pitchFamily="34" charset="0"/>
              </a:defRPr>
            </a:lvl3pPr>
            <a:lvl4pPr>
              <a:defRPr sz="2100" b="1">
                <a:latin typeface="Arial" pitchFamily="34" charset="0"/>
                <a:cs typeface="Arial" pitchFamily="34" charset="0"/>
              </a:defRPr>
            </a:lvl4pPr>
            <a:lvl5pPr>
              <a:defRPr sz="1900" b="1">
                <a:latin typeface="Arial" pitchFamily="34" charset="0"/>
                <a:cs typeface="Arial" pitchFamily="34" charset="0"/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Body Content Right Half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4038600" cy="4525963"/>
          </a:xfrm>
          <a:prstGeom prst="rect">
            <a:avLst/>
          </a:prstGeom>
          <a:noFill/>
        </p:spPr>
        <p:txBody>
          <a:bodyPr lIns="121917" tIns="60958" rIns="121917" bIns="60958">
            <a:normAutofit/>
          </a:bodyPr>
          <a:lstStyle>
            <a:lvl1pPr>
              <a:defRPr lang="en-US" sz="3200" b="1" dirty="0" smtClean="0">
                <a:latin typeface="Arial" pitchFamily="34" charset="0"/>
                <a:cs typeface="Arial" pitchFamily="34" charset="0"/>
              </a:defRPr>
            </a:lvl1pPr>
            <a:lvl2pPr>
              <a:defRPr lang="en-US" sz="2700" b="1" dirty="0" smtClean="0">
                <a:latin typeface="Arial" pitchFamily="34" charset="0"/>
                <a:cs typeface="Arial" pitchFamily="34" charset="0"/>
              </a:defRPr>
            </a:lvl2pPr>
            <a:lvl3pPr>
              <a:defRPr lang="en-US" sz="2400" b="1" dirty="0" smtClean="0">
                <a:latin typeface="Arial" pitchFamily="34" charset="0"/>
                <a:cs typeface="Arial" pitchFamily="34" charset="0"/>
              </a:defRPr>
            </a:lvl3pPr>
            <a:lvl4pPr>
              <a:defRPr lang="en-US" sz="2100" b="1" dirty="0" smtClean="0">
                <a:latin typeface="Arial" pitchFamily="34" charset="0"/>
                <a:cs typeface="Arial" pitchFamily="34" charset="0"/>
              </a:defRPr>
            </a:lvl4pPr>
            <a:lvl5pPr>
              <a:defRPr lang="en-US" sz="1900" b="1" dirty="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4563038" y="1219200"/>
            <a:ext cx="8962" cy="518757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452151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Fina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>
            <a:spLocks noGrp="1"/>
          </p:cNvSpPr>
          <p:nvPr>
            <p:ph type="body" sz="quarter" idx="10" hasCustomPrompt="1"/>
          </p:nvPr>
        </p:nvSpPr>
        <p:spPr>
          <a:xfrm>
            <a:off x="1187624" y="109207"/>
            <a:ext cx="6840760" cy="943537"/>
          </a:xfrm>
          <a:prstGeom prst="rect">
            <a:avLst/>
          </a:prstGeom>
        </p:spPr>
        <p:txBody>
          <a:bodyPr lIns="121917" tIns="60958" rIns="121917" bIns="60958" anchor="ctr"/>
          <a:lstStyle>
            <a:lvl1pPr algn="ctr">
              <a:buNone/>
              <a:defRPr sz="2800" b="1">
                <a:latin typeface="Arial" pitchFamily="34" charset="0"/>
              </a:defRPr>
            </a:lvl1pPr>
            <a:lvl2pPr>
              <a:defRPr>
                <a:latin typeface="Arial" pitchFamily="34" charset="0"/>
              </a:defRPr>
            </a:lvl2pPr>
            <a:lvl3pPr>
              <a:defRPr>
                <a:latin typeface="Arial" pitchFamily="34" charset="0"/>
              </a:defRPr>
            </a:lvl3pPr>
            <a:lvl4pPr>
              <a:defRPr>
                <a:latin typeface="Arial" pitchFamily="34" charset="0"/>
              </a:defRPr>
            </a:lvl4pPr>
            <a:lvl5pPr>
              <a:defRPr>
                <a:latin typeface="Arial" pitchFamily="34" charset="0"/>
              </a:defRPr>
            </a:lvl5pPr>
          </a:lstStyle>
          <a:p>
            <a:pPr lvl="0"/>
            <a:r>
              <a:rPr lang="en-US" dirty="0" smtClean="0"/>
              <a:t>Questions?</a:t>
            </a:r>
          </a:p>
        </p:txBody>
      </p:sp>
      <p:sp>
        <p:nvSpPr>
          <p:cNvPr id="18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CCACFC-A1DF-4E05-81FF-9C3E99D1E2C5}" type="slidenum"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UNCLASSIFIED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66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9" descr="blue_std"/>
          <p:cNvPicPr>
            <a:picLocks noChangeAspect="1" noChangeArrowheads="1"/>
          </p:cNvPicPr>
          <p:nvPr/>
        </p:nvPicPr>
        <p:blipFill>
          <a:blip r:embed="rId2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696199" y="109207"/>
            <a:ext cx="1352401" cy="75886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743200" y="2133600"/>
            <a:ext cx="4055594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25578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Blue Line Under Logos"/>
          <p:cNvSpPr>
            <a:spLocks noChangeArrowheads="1"/>
          </p:cNvSpPr>
          <p:nvPr/>
        </p:nvSpPr>
        <p:spPr bwMode="auto">
          <a:xfrm>
            <a:off x="0" y="1091381"/>
            <a:ext cx="9144000" cy="45719"/>
          </a:xfrm>
          <a:prstGeom prst="rect">
            <a:avLst/>
          </a:prstGeom>
          <a:solidFill>
            <a:srgbClr val="000099"/>
          </a:solidFill>
          <a:ln w="9525">
            <a:noFill/>
            <a:miter lim="800000"/>
            <a:headEnd/>
            <a:tailEnd/>
          </a:ln>
          <a:effectLst/>
        </p:spPr>
        <p:txBody>
          <a:bodyPr lIns="121917" tIns="60958" rIns="121917" bIns="60958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4" name="Picture 13" descr="blue_std"/>
          <p:cNvPicPr>
            <a:picLocks noChangeAspect="1" noChangeArrowheads="1"/>
          </p:cNvPicPr>
          <p:nvPr/>
        </p:nvPicPr>
        <p:blipFill>
          <a:blip r:embed="rId8" cstate="print"/>
          <a:srcRect l="14286" r="14286" b="19647"/>
          <a:stretch>
            <a:fillRect/>
          </a:stretch>
        </p:blipFill>
        <p:spPr bwMode="auto">
          <a:xfrm>
            <a:off x="83479" y="157588"/>
            <a:ext cx="831876" cy="758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Page Number"/>
          <p:cNvSpPr txBox="1">
            <a:spLocks noChangeArrowheads="1"/>
          </p:cNvSpPr>
          <p:nvPr/>
        </p:nvSpPr>
        <p:spPr bwMode="auto">
          <a:xfrm>
            <a:off x="7315200" y="6445072"/>
            <a:ext cx="1828800" cy="41549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 lIns="121917" tIns="60958" rIns="121917" bIns="60958" anchor="ctr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5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ECCACFC-A1DF-4E05-81FF-9C3E99D1E2C5}" type="slidenum">
              <a:rPr kumimoji="0" lang="en-US" sz="19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9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467" y="-75459"/>
            <a:ext cx="9144000" cy="369332"/>
          </a:xfrm>
          <a:prstGeom prst="rect">
            <a:avLst/>
          </a:prstGeom>
          <a:noFill/>
        </p:spPr>
        <p:txBody>
          <a:bodyPr wrap="square" lIns="121917" tIns="60958" rIns="121917" bIns="60958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6699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UNCLASSIFIED</a:t>
            </a:r>
            <a:endParaRPr kumimoji="0" lang="en-US" sz="1600" b="1" i="0" u="none" strike="noStrike" kern="1200" cap="none" spc="0" normalizeH="0" baseline="0" noProof="0" dirty="0">
              <a:ln>
                <a:noFill/>
              </a:ln>
              <a:solidFill>
                <a:srgbClr val="6699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9"/>
          <a:stretch>
            <a:fillRect/>
          </a:stretch>
        </p:blipFill>
        <p:spPr>
          <a:xfrm>
            <a:off x="7543800" y="135817"/>
            <a:ext cx="1495896" cy="758867"/>
          </a:xfrm>
          <a:prstGeom prst="rect">
            <a:avLst/>
          </a:prstGeom>
        </p:spPr>
      </p:pic>
      <p:sp>
        <p:nvSpPr>
          <p:cNvPr id="2" name="Rectangle 1"/>
          <p:cNvSpPr/>
          <p:nvPr userDrawn="1"/>
        </p:nvSpPr>
        <p:spPr>
          <a:xfrm>
            <a:off x="499417" y="6421986"/>
            <a:ext cx="80291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200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DISTRIBUTION C</a:t>
            </a:r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Distribution authorized to U.S. Government Agencies and their contractors, 9-Aug-19.</a:t>
            </a:r>
          </a:p>
          <a:p>
            <a:pPr algn="ctr"/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Other requests for this document shall be referred to AFRL/RQQD.  </a:t>
            </a: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9008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</p:sldLayoutIdLst>
  <p:timing>
    <p:tnLst>
      <p:par>
        <p:cTn id="1" dur="indefinite" restart="never" nodeType="tmRoot"/>
      </p:par>
    </p:tnLst>
  </p:timing>
  <p:txStyles>
    <p:titleStyle>
      <a:lvl1pPr algn="ctr" defTabSz="1219139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1219139" rtl="0" eaLnBrk="1" latinLnBrk="0" hangingPunct="1">
        <a:spcBef>
          <a:spcPct val="20000"/>
        </a:spcBef>
        <a:buFont typeface="Arial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551" indent="-380982" algn="l" defTabSz="1219139" rtl="0" eaLnBrk="1" latinLnBrk="0" hangingPunct="1">
        <a:spcBef>
          <a:spcPct val="20000"/>
        </a:spcBef>
        <a:buFont typeface="Arial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1219139" rtl="0" eaLnBrk="1" latinLnBrk="0" hangingPunct="1">
        <a:spcBef>
          <a:spcPct val="20000"/>
        </a:spcBef>
        <a:buFont typeface="Arial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1219139" rtl="0" eaLnBrk="1" latinLnBrk="0" hangingPunct="1">
        <a:spcBef>
          <a:spcPct val="20000"/>
        </a:spcBef>
        <a:buFont typeface="Arial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39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39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doc.qt.io/qt-5/" TargetMode="External"/><Relationship Id="rId2" Type="http://schemas.openxmlformats.org/officeDocument/2006/relationships/hyperlink" Target="http://wiki.qt.io/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://doc.qt.io/qt-5/stylesheet.html" TargetMode="External"/><Relationship Id="rId4" Type="http://schemas.openxmlformats.org/officeDocument/2006/relationships/hyperlink" Target="http://doc.qt.io/qt-5/cmake-manual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../Web/labs/observer_lab.ht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doc.qt.io/qt-5/cmake-manual.html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doc.qt.io/qt-5/qtmodules.html" TargetMode="Externa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doc.qt.io/qt-5/objecttrees.html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doc.qt.io/qt-5/signalsandslots.html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doc.qt.io/qtvstools/index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AFSIM Developer Training</a:t>
            </a:r>
          </a:p>
          <a:p>
            <a:r>
              <a:rPr lang="en-US" dirty="0" smtClean="0"/>
              <a:t>Introduction to </a:t>
            </a:r>
            <a:r>
              <a:rPr lang="en-US" dirty="0" err="1" smtClean="0"/>
              <a:t>Qt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1"/>
          </p:nvPr>
        </p:nvSpPr>
        <p:spPr/>
        <p:txBody>
          <a:bodyPr/>
          <a:lstStyle/>
          <a:p>
            <a:r>
              <a:rPr lang="en-US" dirty="0" smtClean="0"/>
              <a:t>AFRL/RQQD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754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Qt</a:t>
            </a:r>
            <a:r>
              <a:rPr lang="en-US" b="0" dirty="0"/>
              <a:t> Wiki</a:t>
            </a:r>
          </a:p>
          <a:p>
            <a:pPr lvl="1"/>
            <a:r>
              <a:rPr lang="en-US" b="0" dirty="0">
                <a:hlinkClick r:id="rId2"/>
              </a:rPr>
              <a:t>http://wiki.qt.io/</a:t>
            </a:r>
            <a:endParaRPr lang="en-US" b="0" dirty="0"/>
          </a:p>
          <a:p>
            <a:r>
              <a:rPr lang="en-US" dirty="0" err="1"/>
              <a:t>Qt</a:t>
            </a:r>
            <a:r>
              <a:rPr lang="en-US" b="0" dirty="0"/>
              <a:t> Documentation</a:t>
            </a:r>
          </a:p>
          <a:p>
            <a:pPr lvl="1"/>
            <a:r>
              <a:rPr lang="en-US" b="0" dirty="0">
                <a:hlinkClick r:id="rId3"/>
              </a:rPr>
              <a:t>http://doc.qt.io/qt-5/</a:t>
            </a:r>
            <a:endParaRPr lang="en-US" b="0" dirty="0"/>
          </a:p>
          <a:p>
            <a:r>
              <a:rPr lang="en-US" dirty="0" err="1"/>
              <a:t>CMake</a:t>
            </a:r>
            <a:r>
              <a:rPr lang="en-US" b="0" dirty="0"/>
              <a:t> Manual</a:t>
            </a:r>
          </a:p>
          <a:p>
            <a:pPr lvl="1"/>
            <a:r>
              <a:rPr lang="en-US" b="0" dirty="0">
                <a:hlinkClick r:id="rId4"/>
              </a:rPr>
              <a:t>http://doc.qt.io/qt-5/cmake-manual.html</a:t>
            </a:r>
            <a:endParaRPr lang="en-US" b="0" dirty="0"/>
          </a:p>
          <a:p>
            <a:r>
              <a:rPr lang="en-US" dirty="0" err="1"/>
              <a:t>Qt</a:t>
            </a:r>
            <a:r>
              <a:rPr lang="en-US" b="0" dirty="0"/>
              <a:t> Style Sheets</a:t>
            </a:r>
          </a:p>
          <a:p>
            <a:pPr lvl="1"/>
            <a:r>
              <a:rPr lang="en-US" b="0" dirty="0">
                <a:hlinkClick r:id="rId5"/>
              </a:rPr>
              <a:t>http://doc.qt.io/qt-5/stylesheet.html</a:t>
            </a:r>
            <a:endParaRPr lang="en-US" b="0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64783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33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dirty="0" smtClean="0"/>
              <a:t>This presentation is designed to give a short overview on the 3</a:t>
            </a:r>
            <a:r>
              <a:rPr lang="en-US" b="0" baseline="30000" dirty="0" smtClean="0"/>
              <a:t>rd</a:t>
            </a:r>
            <a:r>
              <a:rPr lang="en-US" b="0" dirty="0" smtClean="0"/>
              <a:t> party library </a:t>
            </a:r>
            <a:r>
              <a:rPr lang="en-US" dirty="0" err="1" smtClean="0"/>
              <a:t>Qt</a:t>
            </a:r>
            <a:r>
              <a:rPr lang="en-US" b="0" dirty="0" smtClean="0"/>
              <a:t>, which is used extensively in the development of </a:t>
            </a:r>
            <a:r>
              <a:rPr lang="en-US" dirty="0" smtClean="0"/>
              <a:t>Wizard</a:t>
            </a:r>
            <a:r>
              <a:rPr lang="en-US" b="0" dirty="0" smtClean="0"/>
              <a:t>, </a:t>
            </a:r>
            <a:r>
              <a:rPr lang="en-US" dirty="0" smtClean="0"/>
              <a:t>Warlock</a:t>
            </a:r>
            <a:r>
              <a:rPr lang="en-US" b="0" dirty="0" smtClean="0"/>
              <a:t>, and </a:t>
            </a:r>
            <a:r>
              <a:rPr lang="en-US" dirty="0" smtClean="0"/>
              <a:t>Mystic</a:t>
            </a:r>
            <a:endParaRPr lang="en-US" dirty="0"/>
          </a:p>
          <a:p>
            <a:r>
              <a:rPr lang="en-US" dirty="0" err="1" smtClean="0"/>
              <a:t>Qt</a:t>
            </a:r>
            <a:r>
              <a:rPr lang="en-US" b="0" dirty="0" smtClean="0"/>
              <a:t> is a well-documented framework with many tutorials available on-line</a:t>
            </a:r>
          </a:p>
          <a:p>
            <a:endParaRPr lang="en-US" sz="1400" b="0" dirty="0">
              <a:solidFill>
                <a:schemeClr val="tx2">
                  <a:lumMod val="60000"/>
                  <a:lumOff val="40000"/>
                </a:schemeClr>
              </a:solidFill>
              <a:hlinkClick r:id="rId3" action="ppaction://hlinkfile"/>
            </a:endParaRPr>
          </a:p>
          <a:p>
            <a:endParaRPr lang="en-US" sz="1400" b="0" dirty="0" smtClean="0">
              <a:solidFill>
                <a:schemeClr val="tx2">
                  <a:lumMod val="60000"/>
                  <a:lumOff val="40000"/>
                </a:schemeClr>
              </a:solidFill>
              <a:hlinkClick r:id="rId3" action="ppaction://hlinkfile"/>
            </a:endParaRPr>
          </a:p>
          <a:p>
            <a:endParaRPr lang="en-US" b="0" dirty="0"/>
          </a:p>
        </p:txBody>
      </p:sp>
      <p:pic>
        <p:nvPicPr>
          <p:cNvPr id="5" name="Picture 4" descr="MCj02317680000[1]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62600" y="4520275"/>
            <a:ext cx="2492375" cy="160589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98606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Qt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Qt</a:t>
            </a:r>
            <a:r>
              <a:rPr lang="en-US" b="0" dirty="0"/>
              <a:t> is a </a:t>
            </a:r>
            <a:r>
              <a:rPr lang="en-US" b="0" dirty="0" smtClean="0"/>
              <a:t>free open-source C</a:t>
            </a:r>
            <a:r>
              <a:rPr lang="en-US" b="0" dirty="0"/>
              <a:t>++ application framework for cross-platform development (desktop, embedded, and mobile platforms)</a:t>
            </a:r>
          </a:p>
          <a:p>
            <a:pPr lvl="1"/>
            <a:r>
              <a:rPr lang="en-US" b="0" dirty="0"/>
              <a:t>Windows, Linux/X11, Android, iOS, </a:t>
            </a:r>
            <a:r>
              <a:rPr lang="en-US" b="0" dirty="0" err="1"/>
              <a:t>macOS</a:t>
            </a:r>
            <a:r>
              <a:rPr lang="en-US" b="0" dirty="0"/>
              <a:t>, …</a:t>
            </a:r>
          </a:p>
          <a:p>
            <a:pPr lvl="1"/>
            <a:r>
              <a:rPr lang="en-US" b="0" dirty="0"/>
              <a:t>Not just for user interfaces</a:t>
            </a:r>
          </a:p>
          <a:p>
            <a:r>
              <a:rPr lang="en-US" b="0" dirty="0"/>
              <a:t>One of several 3</a:t>
            </a:r>
            <a:r>
              <a:rPr lang="en-US" b="0" baseline="30000" dirty="0"/>
              <a:t>rd</a:t>
            </a:r>
            <a:r>
              <a:rPr lang="en-US" b="0" dirty="0"/>
              <a:t> party library dependencies for </a:t>
            </a:r>
            <a:r>
              <a:rPr lang="en-US" b="0" dirty="0" smtClean="0"/>
              <a:t>AFSIM’s </a:t>
            </a:r>
            <a:r>
              <a:rPr lang="en-US" b="0" dirty="0"/>
              <a:t>visualization software (i.e. Warlock, Wizard, </a:t>
            </a:r>
            <a:r>
              <a:rPr lang="en-US" b="0" dirty="0" smtClean="0"/>
              <a:t>Mystic)</a:t>
            </a:r>
            <a:endParaRPr lang="en-US" b="0" dirty="0"/>
          </a:p>
          <a:p>
            <a:r>
              <a:rPr lang="en-US" b="0" dirty="0"/>
              <a:t>We are currently using </a:t>
            </a:r>
            <a:r>
              <a:rPr lang="en-US" dirty="0" err="1"/>
              <a:t>Qt</a:t>
            </a:r>
            <a:r>
              <a:rPr lang="en-US" b="0" dirty="0"/>
              <a:t> </a:t>
            </a:r>
            <a:r>
              <a:rPr lang="en-US" dirty="0" smtClean="0"/>
              <a:t>5</a:t>
            </a:r>
            <a:r>
              <a:rPr lang="en-US" b="0" dirty="0" smtClean="0"/>
              <a:t>.</a:t>
            </a:r>
            <a:r>
              <a:rPr lang="en-US" dirty="0" smtClean="0"/>
              <a:t>12</a:t>
            </a:r>
            <a:endParaRPr lang="en-US" dirty="0"/>
          </a:p>
          <a:p>
            <a:r>
              <a:rPr lang="en-US" b="0" dirty="0" err="1" smtClean="0"/>
              <a:t>CMake</a:t>
            </a:r>
            <a:r>
              <a:rPr lang="en-US" b="0" dirty="0" smtClean="0"/>
              <a:t> </a:t>
            </a:r>
            <a:r>
              <a:rPr lang="en-US" b="0" dirty="0"/>
              <a:t>support using “</a:t>
            </a:r>
            <a:r>
              <a:rPr lang="en-US" b="0" dirty="0" err="1"/>
              <a:t>Config</a:t>
            </a:r>
            <a:r>
              <a:rPr lang="en-US" b="0" dirty="0"/>
              <a:t>-file Packages” </a:t>
            </a:r>
            <a:r>
              <a:rPr lang="en-US" b="0" dirty="0" smtClean="0">
                <a:hlinkClick r:id="rId2"/>
              </a:rPr>
              <a:t>http</a:t>
            </a:r>
            <a:r>
              <a:rPr lang="en-US" b="0" dirty="0">
                <a:hlinkClick r:id="rId2"/>
              </a:rPr>
              <a:t>://doc.qt.io/qt-5/cmake-manual.html</a:t>
            </a:r>
            <a:endParaRPr lang="en-US" b="0" dirty="0"/>
          </a:p>
          <a:p>
            <a:r>
              <a:rPr lang="en-US" dirty="0" err="1"/>
              <a:t>Qt</a:t>
            </a:r>
            <a:r>
              <a:rPr lang="en-US" b="0" dirty="0"/>
              <a:t> </a:t>
            </a:r>
            <a:r>
              <a:rPr lang="en-US" dirty="0"/>
              <a:t>Creator</a:t>
            </a:r>
            <a:r>
              <a:rPr lang="en-US" b="0" dirty="0"/>
              <a:t> </a:t>
            </a:r>
            <a:r>
              <a:rPr lang="en-US" dirty="0"/>
              <a:t>IDE</a:t>
            </a:r>
          </a:p>
          <a:p>
            <a:pPr lvl="1"/>
            <a:r>
              <a:rPr lang="en-US" b="0" dirty="0"/>
              <a:t>Cross-platform alternative to Visual Studio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101717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 Modules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9431" y="1278867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0" dirty="0"/>
              <a:t>Essential modules</a:t>
            </a:r>
          </a:p>
          <a:p>
            <a:endParaRPr lang="en-US" b="0" dirty="0"/>
          </a:p>
          <a:p>
            <a:pPr lvl="1"/>
            <a:endParaRPr lang="en-US" b="0" dirty="0"/>
          </a:p>
          <a:p>
            <a:pPr lvl="1"/>
            <a:endParaRPr lang="en-US" b="0" dirty="0" smtClean="0"/>
          </a:p>
          <a:p>
            <a:pPr lvl="1"/>
            <a:endParaRPr lang="en-US" b="0" dirty="0"/>
          </a:p>
          <a:p>
            <a:pPr marL="347663" lvl="1" indent="0">
              <a:buNone/>
            </a:pPr>
            <a:endParaRPr lang="en-US" b="0" dirty="0"/>
          </a:p>
          <a:p>
            <a:r>
              <a:rPr lang="en-US" b="0" dirty="0"/>
              <a:t>Add-on modules</a:t>
            </a:r>
          </a:p>
          <a:p>
            <a:pPr lvl="1"/>
            <a:r>
              <a:rPr lang="en-US" b="0" dirty="0"/>
              <a:t>For specific purposes, many are only applicable to certain platforms</a:t>
            </a:r>
          </a:p>
          <a:p>
            <a:pPr lvl="1"/>
            <a:r>
              <a:rPr lang="en-US" b="0" dirty="0"/>
              <a:t>Examples:</a:t>
            </a:r>
          </a:p>
          <a:p>
            <a:pPr lvl="2"/>
            <a:r>
              <a:rPr lang="en-US" dirty="0" err="1"/>
              <a:t>Qt</a:t>
            </a:r>
            <a:r>
              <a:rPr lang="en-US" dirty="0"/>
              <a:t> </a:t>
            </a:r>
            <a:r>
              <a:rPr lang="en-US" dirty="0" err="1"/>
              <a:t>WebEngine</a:t>
            </a:r>
            <a:endParaRPr lang="en-US" dirty="0"/>
          </a:p>
          <a:p>
            <a:pPr lvl="2"/>
            <a:r>
              <a:rPr lang="en-US" dirty="0" err="1"/>
              <a:t>Qt</a:t>
            </a:r>
            <a:r>
              <a:rPr lang="en-US" dirty="0"/>
              <a:t> Windows Extras</a:t>
            </a:r>
            <a:r>
              <a:rPr lang="en-US" b="0" dirty="0"/>
              <a:t>, which provides platform-specific APIs for Windows</a:t>
            </a:r>
          </a:p>
          <a:p>
            <a:pPr lvl="2"/>
            <a:r>
              <a:rPr lang="en-US" dirty="0" err="1"/>
              <a:t>Qt</a:t>
            </a:r>
            <a:r>
              <a:rPr lang="en-US" dirty="0"/>
              <a:t> Charts </a:t>
            </a:r>
            <a:r>
              <a:rPr lang="en-US" b="0" dirty="0"/>
              <a:t>(GPL)</a:t>
            </a:r>
          </a:p>
          <a:p>
            <a:pPr lvl="1"/>
            <a:endParaRPr lang="en-US" b="0" dirty="0"/>
          </a:p>
          <a:p>
            <a:endParaRPr lang="en-US" b="0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561498"/>
              </p:ext>
            </p:extLst>
          </p:nvPr>
        </p:nvGraphicFramePr>
        <p:xfrm>
          <a:off x="914400" y="1726724"/>
          <a:ext cx="701040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143577052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242089323"/>
                    </a:ext>
                  </a:extLst>
                </a:gridCol>
              </a:tblGrid>
              <a:tr h="12381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Module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140555"/>
                  </a:ext>
                </a:extLst>
              </a:tr>
              <a:tr h="12381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Qt Core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Core non-graphical classes used by other modules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7134065"/>
                  </a:ext>
                </a:extLst>
              </a:tr>
              <a:tr h="12381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Qt</a:t>
                      </a:r>
                      <a:r>
                        <a:rPr lang="en-US" sz="1200" baseline="0" dirty="0" smtClean="0"/>
                        <a:t> GUI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Base classes for GUI components. Includes</a:t>
                      </a:r>
                      <a:r>
                        <a:rPr lang="en-US" sz="1200" baseline="0" dirty="0" smtClean="0"/>
                        <a:t> OpenGL.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876641"/>
                  </a:ext>
                </a:extLst>
              </a:tr>
              <a:tr h="12381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Qt Widgets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Classes to extend Qt GUI with C++ widgets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9951196"/>
                  </a:ext>
                </a:extLst>
              </a:tr>
              <a:tr h="12381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Qt</a:t>
                      </a:r>
                      <a:r>
                        <a:rPr lang="en-US" sz="1200" baseline="0" dirty="0" smtClean="0"/>
                        <a:t> Network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Classe</a:t>
                      </a:r>
                      <a:r>
                        <a:rPr lang="en-US" sz="1200" baseline="0" dirty="0" smtClean="0"/>
                        <a:t>s for portable, easy network programming 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391501"/>
                  </a:ext>
                </a:extLst>
              </a:tr>
            </a:tbl>
          </a:graphicData>
        </a:graphic>
      </p:graphicFrame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2618912" y="5944910"/>
            <a:ext cx="3830638" cy="307777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1400" dirty="0">
                <a:hlinkClick r:id="rId2"/>
              </a:rPr>
              <a:t>http://doc.qt.io/qt-5/qtmodules.html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16735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</a:t>
            </a:r>
            <a:r>
              <a:rPr lang="en-US" dirty="0" err="1"/>
              <a:t>Qt</a:t>
            </a:r>
            <a:r>
              <a:rPr lang="en-US" dirty="0"/>
              <a:t> classes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600203"/>
            <a:ext cx="8305800" cy="4525963"/>
          </a:xfrm>
        </p:spPr>
        <p:txBody>
          <a:bodyPr/>
          <a:lstStyle/>
          <a:p>
            <a:r>
              <a:rPr lang="en-US" dirty="0" err="1"/>
              <a:t>QObject</a:t>
            </a:r>
            <a:endParaRPr lang="en-US" dirty="0"/>
          </a:p>
          <a:p>
            <a:pPr lvl="1"/>
            <a:r>
              <a:rPr lang="en-US" b="0" dirty="0"/>
              <a:t>Base class of all </a:t>
            </a:r>
            <a:r>
              <a:rPr lang="en-US" dirty="0" err="1"/>
              <a:t>Qt</a:t>
            </a:r>
            <a:r>
              <a:rPr lang="en-US" b="0" dirty="0"/>
              <a:t> objects</a:t>
            </a:r>
          </a:p>
          <a:p>
            <a:pPr lvl="1"/>
            <a:r>
              <a:rPr lang="en-US" dirty="0"/>
              <a:t>Signal</a:t>
            </a:r>
            <a:r>
              <a:rPr lang="en-US" b="0" dirty="0"/>
              <a:t>/</a:t>
            </a:r>
            <a:r>
              <a:rPr lang="en-US" dirty="0"/>
              <a:t>slot</a:t>
            </a:r>
            <a:r>
              <a:rPr lang="en-US" b="0" dirty="0"/>
              <a:t> mechanism for seamless object communication</a:t>
            </a:r>
          </a:p>
          <a:p>
            <a:r>
              <a:rPr lang="en-US" dirty="0" err="1"/>
              <a:t>QWidget</a:t>
            </a:r>
            <a:r>
              <a:rPr lang="en-US" b="0" dirty="0"/>
              <a:t> inherits </a:t>
            </a:r>
            <a:r>
              <a:rPr lang="en-US" dirty="0" err="1"/>
              <a:t>QObject</a:t>
            </a:r>
            <a:endParaRPr lang="en-US" dirty="0"/>
          </a:p>
          <a:p>
            <a:pPr lvl="1"/>
            <a:r>
              <a:rPr lang="en-US" b="0" dirty="0"/>
              <a:t>Base class of all </a:t>
            </a:r>
            <a:r>
              <a:rPr lang="en-US" dirty="0"/>
              <a:t>UI</a:t>
            </a:r>
            <a:r>
              <a:rPr lang="en-US" b="0" dirty="0"/>
              <a:t> objects</a:t>
            </a:r>
          </a:p>
          <a:p>
            <a:r>
              <a:rPr lang="en-US" b="0" dirty="0"/>
              <a:t>Window classes</a:t>
            </a:r>
          </a:p>
          <a:p>
            <a:pPr lvl="1"/>
            <a:r>
              <a:rPr lang="en-US" dirty="0" err="1"/>
              <a:t>QDialog</a:t>
            </a:r>
            <a:endParaRPr lang="en-US" dirty="0"/>
          </a:p>
          <a:p>
            <a:pPr lvl="1"/>
            <a:r>
              <a:rPr lang="en-US" dirty="0" err="1"/>
              <a:t>QMainWindow</a:t>
            </a:r>
            <a:endParaRPr lang="en-US" dirty="0"/>
          </a:p>
          <a:p>
            <a:r>
              <a:rPr lang="en-US" b="0" dirty="0"/>
              <a:t>Commonly used widgets…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831497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</a:t>
            </a:r>
            <a:r>
              <a:rPr lang="en-US" dirty="0" err="1" smtClean="0"/>
              <a:t>Qt</a:t>
            </a:r>
            <a:r>
              <a:rPr lang="en-US" dirty="0" smtClean="0"/>
              <a:t> Widgets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181599"/>
          </a:xfrm>
        </p:spPr>
        <p:txBody>
          <a:bodyPr>
            <a:normAutofit fontScale="85000" lnSpcReduction="20000"/>
          </a:bodyPr>
          <a:lstStyle/>
          <a:p>
            <a:r>
              <a:rPr lang="en-US" b="0" dirty="0"/>
              <a:t>Buttons</a:t>
            </a:r>
          </a:p>
          <a:p>
            <a:pPr lvl="1"/>
            <a:r>
              <a:rPr lang="en-US" dirty="0" err="1"/>
              <a:t>QPushButton</a:t>
            </a:r>
            <a:r>
              <a:rPr lang="en-US" b="0" dirty="0"/>
              <a:t>, </a:t>
            </a:r>
            <a:r>
              <a:rPr lang="en-US" dirty="0" err="1"/>
              <a:t>QToolButton</a:t>
            </a:r>
            <a:r>
              <a:rPr lang="en-US" b="0" dirty="0"/>
              <a:t>, </a:t>
            </a:r>
            <a:r>
              <a:rPr lang="en-US" dirty="0" err="1"/>
              <a:t>QRadioButton</a:t>
            </a:r>
            <a:r>
              <a:rPr lang="en-US" b="0" dirty="0"/>
              <a:t>, </a:t>
            </a:r>
            <a:r>
              <a:rPr lang="en-US" dirty="0" err="1"/>
              <a:t>QCheckBox</a:t>
            </a:r>
            <a:endParaRPr lang="en-US" dirty="0"/>
          </a:p>
          <a:p>
            <a:r>
              <a:rPr lang="en-US" b="0" dirty="0"/>
              <a:t>Item Widgets/Views</a:t>
            </a:r>
          </a:p>
          <a:p>
            <a:pPr lvl="1"/>
            <a:r>
              <a:rPr lang="en-US" dirty="0" err="1"/>
              <a:t>QListWidget</a:t>
            </a:r>
            <a:r>
              <a:rPr lang="en-US" b="0" dirty="0"/>
              <a:t>/</a:t>
            </a:r>
            <a:r>
              <a:rPr lang="en-US" dirty="0"/>
              <a:t>View</a:t>
            </a:r>
            <a:r>
              <a:rPr lang="en-US" b="0" dirty="0"/>
              <a:t>, </a:t>
            </a:r>
            <a:r>
              <a:rPr lang="en-US" dirty="0" err="1"/>
              <a:t>QTreeWidget</a:t>
            </a:r>
            <a:r>
              <a:rPr lang="en-US" b="0" dirty="0"/>
              <a:t>/</a:t>
            </a:r>
            <a:r>
              <a:rPr lang="en-US" dirty="0"/>
              <a:t>View</a:t>
            </a:r>
            <a:r>
              <a:rPr lang="en-US" b="0" dirty="0"/>
              <a:t>, </a:t>
            </a:r>
            <a:r>
              <a:rPr lang="en-US" dirty="0" err="1"/>
              <a:t>QTableWidget</a:t>
            </a:r>
            <a:r>
              <a:rPr lang="en-US" b="0" dirty="0"/>
              <a:t>/</a:t>
            </a:r>
            <a:r>
              <a:rPr lang="en-US" dirty="0"/>
              <a:t>View</a:t>
            </a:r>
          </a:p>
          <a:p>
            <a:r>
              <a:rPr lang="en-US" b="0" dirty="0"/>
              <a:t>Containers</a:t>
            </a:r>
          </a:p>
          <a:p>
            <a:pPr lvl="1"/>
            <a:r>
              <a:rPr lang="en-US" dirty="0" err="1"/>
              <a:t>QGroupBox</a:t>
            </a:r>
            <a:r>
              <a:rPr lang="en-US" b="0" dirty="0"/>
              <a:t>, </a:t>
            </a:r>
            <a:r>
              <a:rPr lang="en-US" dirty="0" err="1"/>
              <a:t>QTabWidget</a:t>
            </a:r>
            <a:r>
              <a:rPr lang="en-US" b="0" dirty="0"/>
              <a:t>, </a:t>
            </a:r>
            <a:r>
              <a:rPr lang="en-US" dirty="0" err="1"/>
              <a:t>QStackedWidget</a:t>
            </a:r>
            <a:r>
              <a:rPr lang="en-US" b="0" dirty="0"/>
              <a:t>, </a:t>
            </a:r>
            <a:r>
              <a:rPr lang="en-US" dirty="0" err="1"/>
              <a:t>QDockWidget</a:t>
            </a:r>
            <a:endParaRPr lang="en-US" dirty="0"/>
          </a:p>
          <a:p>
            <a:r>
              <a:rPr lang="en-US" b="0" dirty="0"/>
              <a:t>Input Widgets</a:t>
            </a:r>
          </a:p>
          <a:p>
            <a:pPr lvl="1"/>
            <a:r>
              <a:rPr lang="en-US" dirty="0" err="1"/>
              <a:t>QComboBox</a:t>
            </a:r>
            <a:r>
              <a:rPr lang="en-US" b="0" dirty="0"/>
              <a:t>, </a:t>
            </a:r>
            <a:r>
              <a:rPr lang="en-US" dirty="0" err="1"/>
              <a:t>QLineEdit</a:t>
            </a:r>
            <a:r>
              <a:rPr lang="en-US" b="0" dirty="0"/>
              <a:t>, </a:t>
            </a:r>
            <a:r>
              <a:rPr lang="en-US" dirty="0" err="1"/>
              <a:t>QSpinBox</a:t>
            </a:r>
            <a:r>
              <a:rPr lang="en-US" b="0" dirty="0"/>
              <a:t>, </a:t>
            </a:r>
            <a:r>
              <a:rPr lang="en-US" dirty="0" err="1"/>
              <a:t>QSlider</a:t>
            </a:r>
            <a:endParaRPr lang="en-US" dirty="0"/>
          </a:p>
          <a:p>
            <a:r>
              <a:rPr lang="en-US" b="0" dirty="0"/>
              <a:t>Display Widgets</a:t>
            </a:r>
          </a:p>
          <a:p>
            <a:pPr lvl="1"/>
            <a:r>
              <a:rPr lang="en-US" dirty="0" err="1"/>
              <a:t>QLabel</a:t>
            </a:r>
            <a:r>
              <a:rPr lang="en-US" b="0" dirty="0"/>
              <a:t>, </a:t>
            </a:r>
            <a:r>
              <a:rPr lang="en-US" dirty="0" err="1"/>
              <a:t>QProgressBar</a:t>
            </a:r>
            <a:r>
              <a:rPr lang="en-US" b="0" dirty="0"/>
              <a:t>, </a:t>
            </a:r>
            <a:r>
              <a:rPr lang="en-US" dirty="0" err="1"/>
              <a:t>QOpenGLWidget</a:t>
            </a:r>
            <a:endParaRPr lang="en-US" dirty="0"/>
          </a:p>
          <a:p>
            <a:r>
              <a:rPr lang="en-US" b="0" dirty="0"/>
              <a:t>Main Window Elements</a:t>
            </a:r>
          </a:p>
          <a:p>
            <a:pPr lvl="1"/>
            <a:r>
              <a:rPr lang="en-US" dirty="0" err="1"/>
              <a:t>QMenuBar</a:t>
            </a:r>
            <a:r>
              <a:rPr lang="en-US" b="0" dirty="0"/>
              <a:t>, </a:t>
            </a:r>
            <a:r>
              <a:rPr lang="en-US" dirty="0" err="1"/>
              <a:t>QStatusBar</a:t>
            </a:r>
            <a:r>
              <a:rPr lang="en-US" b="0" dirty="0"/>
              <a:t>, </a:t>
            </a:r>
            <a:r>
              <a:rPr lang="en-US" dirty="0" err="1"/>
              <a:t>QToolBar</a:t>
            </a:r>
            <a:endParaRPr lang="en-US" dirty="0"/>
          </a:p>
          <a:p>
            <a:r>
              <a:rPr lang="en-US" b="0" dirty="0"/>
              <a:t>Menus</a:t>
            </a:r>
          </a:p>
          <a:p>
            <a:pPr lvl="1"/>
            <a:r>
              <a:rPr lang="en-US" b="0" dirty="0"/>
              <a:t>Can be “popup” (i.e. context menus) or attached to menu bar</a:t>
            </a:r>
          </a:p>
          <a:p>
            <a:pPr lvl="1"/>
            <a:r>
              <a:rPr lang="en-US" b="0" dirty="0"/>
              <a:t>Consist of </a:t>
            </a:r>
            <a:r>
              <a:rPr lang="en-US" dirty="0" err="1"/>
              <a:t>QActions</a:t>
            </a:r>
            <a:endParaRPr lang="en-US" dirty="0"/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78068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Trees &amp; Ownership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9431" y="1312039"/>
            <a:ext cx="8229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QObject</a:t>
            </a:r>
            <a:r>
              <a:rPr lang="en-US" b="0" dirty="0" err="1"/>
              <a:t>s</a:t>
            </a:r>
            <a:r>
              <a:rPr lang="en-US" b="0" dirty="0"/>
              <a:t> organize themselves in object trees</a:t>
            </a:r>
          </a:p>
          <a:p>
            <a:r>
              <a:rPr lang="en-US" b="0" dirty="0"/>
              <a:t>When you create a </a:t>
            </a:r>
            <a:r>
              <a:rPr lang="en-US" dirty="0" err="1"/>
              <a:t>QObject</a:t>
            </a:r>
            <a:r>
              <a:rPr lang="en-US" b="0" dirty="0"/>
              <a:t> with a parent, it’s added to the parent’s </a:t>
            </a:r>
            <a:r>
              <a:rPr lang="en-US" dirty="0"/>
              <a:t>children</a:t>
            </a:r>
            <a:r>
              <a:rPr lang="en-US" b="0" dirty="0"/>
              <a:t>() list and deleted </a:t>
            </a:r>
            <a:r>
              <a:rPr lang="en-US" b="0" dirty="0" smtClean="0"/>
              <a:t>when the </a:t>
            </a:r>
            <a:r>
              <a:rPr lang="en-US" b="0" dirty="0"/>
              <a:t>parent is.</a:t>
            </a:r>
          </a:p>
          <a:p>
            <a:pPr lvl="1"/>
            <a:r>
              <a:rPr lang="en-US" b="0" dirty="0"/>
              <a:t>Approach fits the needs of GUI objects very well</a:t>
            </a:r>
          </a:p>
          <a:p>
            <a:r>
              <a:rPr lang="en-US" dirty="0" err="1"/>
              <a:t>QObject</a:t>
            </a:r>
            <a:r>
              <a:rPr lang="en-US" b="0" dirty="0"/>
              <a:t> can access its </a:t>
            </a:r>
            <a:r>
              <a:rPr lang="en-US" dirty="0"/>
              <a:t>parent</a:t>
            </a:r>
            <a:r>
              <a:rPr lang="en-US" b="0" dirty="0"/>
              <a:t>() and list of </a:t>
            </a:r>
            <a:r>
              <a:rPr lang="en-US" dirty="0"/>
              <a:t>children</a:t>
            </a:r>
            <a:r>
              <a:rPr lang="en-US" b="0" dirty="0"/>
              <a:t>()</a:t>
            </a:r>
          </a:p>
          <a:p>
            <a:r>
              <a:rPr lang="en-US" dirty="0" err="1"/>
              <a:t>QWidget</a:t>
            </a:r>
            <a:r>
              <a:rPr lang="en-US" b="0" dirty="0"/>
              <a:t> extends parent-child relationship</a:t>
            </a:r>
          </a:p>
          <a:p>
            <a:pPr lvl="1"/>
            <a:r>
              <a:rPr lang="en-US" b="0" dirty="0"/>
              <a:t>Child is displayed in its parent’s coordinate system and is graphically clipped by its parent’s boundaries</a:t>
            </a:r>
          </a:p>
          <a:p>
            <a:r>
              <a:rPr lang="en-US" b="0" dirty="0"/>
              <a:t>You can delete child objects yourself (outside of parent’s destructor) and they will remove themselves from their parents</a:t>
            </a:r>
          </a:p>
          <a:p>
            <a:r>
              <a:rPr lang="en-US" b="0" dirty="0"/>
              <a:t>Debugging functions </a:t>
            </a:r>
            <a:r>
              <a:rPr lang="en-US" dirty="0" err="1"/>
              <a:t>QObject</a:t>
            </a:r>
            <a:r>
              <a:rPr lang="en-US" b="0" dirty="0"/>
              <a:t>::</a:t>
            </a:r>
            <a:r>
              <a:rPr lang="en-US" dirty="0" err="1"/>
              <a:t>dumpObjectTree</a:t>
            </a:r>
            <a:r>
              <a:rPr lang="en-US" b="0" dirty="0"/>
              <a:t>() and </a:t>
            </a:r>
            <a:r>
              <a:rPr lang="en-US" dirty="0" err="1"/>
              <a:t>QObject</a:t>
            </a:r>
            <a:r>
              <a:rPr lang="en-US" b="0" dirty="0"/>
              <a:t>::</a:t>
            </a:r>
            <a:r>
              <a:rPr lang="en-US" dirty="0" err="1"/>
              <a:t>dumpObjectInfo</a:t>
            </a:r>
            <a:r>
              <a:rPr lang="en-US" b="0" dirty="0"/>
              <a:t>() are available</a:t>
            </a:r>
          </a:p>
          <a:p>
            <a:endParaRPr lang="en-US" b="0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2618912" y="5978012"/>
            <a:ext cx="3830638" cy="307777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1400" dirty="0">
                <a:hlinkClick r:id="rId2"/>
              </a:rPr>
              <a:t>http://doc.qt.io/qt-5/objecttrees.html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40715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Signals &amp; Slots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19430" y="1095829"/>
            <a:ext cx="8419769" cy="5228771"/>
          </a:xfrm>
        </p:spPr>
        <p:txBody>
          <a:bodyPr>
            <a:normAutofit fontScale="85000" lnSpcReduction="10000"/>
          </a:bodyPr>
          <a:lstStyle/>
          <a:p>
            <a:r>
              <a:rPr lang="en-US" b="0" dirty="0"/>
              <a:t>Used for communication between objects</a:t>
            </a:r>
          </a:p>
          <a:p>
            <a:pPr lvl="1"/>
            <a:r>
              <a:rPr lang="en-US" b="0" dirty="0"/>
              <a:t>Made possible by </a:t>
            </a:r>
            <a:r>
              <a:rPr lang="en-US" dirty="0" err="1"/>
              <a:t>Qt</a:t>
            </a:r>
            <a:r>
              <a:rPr lang="en-US" b="0" dirty="0" err="1"/>
              <a:t>’s</a:t>
            </a:r>
            <a:r>
              <a:rPr lang="en-US" b="0" dirty="0"/>
              <a:t> meta-object system</a:t>
            </a:r>
          </a:p>
          <a:p>
            <a:r>
              <a:rPr lang="en-US" b="0" dirty="0" smtClean="0"/>
              <a:t>Similar </a:t>
            </a:r>
            <a:r>
              <a:rPr lang="en-US" b="0" dirty="0"/>
              <a:t>to callback </a:t>
            </a:r>
            <a:r>
              <a:rPr lang="en-US" b="0" dirty="0" smtClean="0"/>
              <a:t>or publish/subscribe design patterns</a:t>
            </a:r>
            <a:endParaRPr lang="en-US" b="0" dirty="0"/>
          </a:p>
          <a:p>
            <a:r>
              <a:rPr lang="en-US" b="0" dirty="0"/>
              <a:t>A </a:t>
            </a:r>
            <a:r>
              <a:rPr lang="en-US" dirty="0"/>
              <a:t>signal</a:t>
            </a:r>
            <a:r>
              <a:rPr lang="en-US" b="0" dirty="0"/>
              <a:t> is emitted when a particular event occurs, and a </a:t>
            </a:r>
            <a:r>
              <a:rPr lang="en-US" dirty="0"/>
              <a:t>slot</a:t>
            </a:r>
            <a:r>
              <a:rPr lang="en-US" b="0" dirty="0"/>
              <a:t> is a function that is called in response to a particular </a:t>
            </a:r>
            <a:r>
              <a:rPr lang="en-US" dirty="0"/>
              <a:t>signal</a:t>
            </a:r>
          </a:p>
          <a:p>
            <a:pPr lvl="1"/>
            <a:r>
              <a:rPr lang="en-US" dirty="0" err="1"/>
              <a:t>Qt</a:t>
            </a:r>
            <a:r>
              <a:rPr lang="en-US" b="0" dirty="0" err="1"/>
              <a:t>’s</a:t>
            </a:r>
            <a:r>
              <a:rPr lang="en-US" b="0" dirty="0"/>
              <a:t> widgets have many predefined signals &amp; slots, but we can subclass widgets to add our own signals &amp; slots.</a:t>
            </a:r>
          </a:p>
          <a:p>
            <a:r>
              <a:rPr lang="en-US" dirty="0"/>
              <a:t>Signal</a:t>
            </a:r>
            <a:r>
              <a:rPr lang="en-US" b="0" dirty="0"/>
              <a:t>/</a:t>
            </a:r>
            <a:r>
              <a:rPr lang="en-US" dirty="0"/>
              <a:t>slot</a:t>
            </a:r>
            <a:r>
              <a:rPr lang="en-US" b="0" dirty="0"/>
              <a:t> mechanism is type safe: signature of </a:t>
            </a:r>
            <a:r>
              <a:rPr lang="en-US" dirty="0"/>
              <a:t>signal</a:t>
            </a:r>
            <a:r>
              <a:rPr lang="en-US" b="0" dirty="0"/>
              <a:t> must match signature of receiving </a:t>
            </a:r>
            <a:r>
              <a:rPr lang="en-US" dirty="0"/>
              <a:t>slot</a:t>
            </a:r>
            <a:r>
              <a:rPr lang="en-US" b="0" dirty="0"/>
              <a:t> </a:t>
            </a:r>
          </a:p>
          <a:p>
            <a:pPr lvl="1"/>
            <a:r>
              <a:rPr lang="en-US" dirty="0"/>
              <a:t>Slot</a:t>
            </a:r>
            <a:r>
              <a:rPr lang="en-US" b="0" dirty="0"/>
              <a:t> may have shorter signature - can ignore extra arguments</a:t>
            </a:r>
          </a:p>
          <a:p>
            <a:pPr lvl="1"/>
            <a:r>
              <a:rPr lang="en-US" dirty="0" smtClean="0"/>
              <a:t>Qt5</a:t>
            </a:r>
            <a:r>
              <a:rPr lang="en-US" b="0" dirty="0" smtClean="0"/>
              <a:t> </a:t>
            </a:r>
            <a:r>
              <a:rPr lang="en-US" b="0" dirty="0"/>
              <a:t>syntax allows compiler to detect mismatches</a:t>
            </a:r>
          </a:p>
          <a:p>
            <a:r>
              <a:rPr lang="en-US" b="0" dirty="0" err="1" smtClean="0"/>
              <a:t>Qt’s</a:t>
            </a:r>
            <a:r>
              <a:rPr lang="en-US" b="0" dirty="0" smtClean="0"/>
              <a:t> </a:t>
            </a:r>
            <a:r>
              <a:rPr lang="en-US" dirty="0" smtClean="0"/>
              <a:t>connect</a:t>
            </a:r>
            <a:r>
              <a:rPr lang="en-US" b="0" dirty="0" smtClean="0"/>
              <a:t> method attaches a </a:t>
            </a:r>
            <a:r>
              <a:rPr lang="en-US" dirty="0" smtClean="0"/>
              <a:t>signal</a:t>
            </a:r>
            <a:r>
              <a:rPr lang="en-US" b="0" dirty="0" smtClean="0"/>
              <a:t> to a </a:t>
            </a:r>
            <a:r>
              <a:rPr lang="en-US" dirty="0" smtClean="0"/>
              <a:t>slot</a:t>
            </a:r>
            <a:r>
              <a:rPr lang="en-US" b="0" dirty="0" smtClean="0"/>
              <a:t> so that when a </a:t>
            </a:r>
            <a:r>
              <a:rPr lang="en-US" dirty="0" smtClean="0"/>
              <a:t>signal</a:t>
            </a:r>
            <a:r>
              <a:rPr lang="en-US" b="0" dirty="0" smtClean="0"/>
              <a:t> is </a:t>
            </a:r>
            <a:r>
              <a:rPr lang="en-US" dirty="0" smtClean="0"/>
              <a:t>emit</a:t>
            </a:r>
            <a:r>
              <a:rPr lang="en-US" b="0" dirty="0" smtClean="0"/>
              <a:t>ted, the corresponding </a:t>
            </a:r>
            <a:r>
              <a:rPr lang="en-US" dirty="0" smtClean="0"/>
              <a:t>slot</a:t>
            </a:r>
            <a:r>
              <a:rPr lang="en-US" b="0" dirty="0" smtClean="0"/>
              <a:t> (function) is executed</a:t>
            </a:r>
          </a:p>
          <a:p>
            <a:r>
              <a:rPr lang="en-US" b="0" dirty="0" smtClean="0"/>
              <a:t>Works </a:t>
            </a:r>
            <a:r>
              <a:rPr lang="en-US" b="0" dirty="0"/>
              <a:t>across threads using queued connections</a:t>
            </a:r>
          </a:p>
          <a:p>
            <a:endParaRPr lang="en-US" b="0" dirty="0"/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2618912" y="6169223"/>
            <a:ext cx="3830638" cy="307777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1400" dirty="0">
                <a:hlinkClick r:id="rId2"/>
              </a:rPr>
              <a:t>http://doc.qt.io/qt-5/signalsandslots.html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93616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Qt</a:t>
            </a:r>
            <a:r>
              <a:rPr lang="en-US" dirty="0" smtClean="0"/>
              <a:t> Visual Studio Tools</a:t>
            </a:r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74762"/>
            <a:ext cx="8229600" cy="4525963"/>
          </a:xfrm>
        </p:spPr>
        <p:txBody>
          <a:bodyPr>
            <a:normAutofit/>
          </a:bodyPr>
          <a:lstStyle/>
          <a:p>
            <a:r>
              <a:rPr lang="en-US" sz="2000" b="0" dirty="0"/>
              <a:t>Found through Tools &gt; Extensions and Updates…</a:t>
            </a:r>
          </a:p>
          <a:p>
            <a:r>
              <a:rPr lang="en-US" sz="2000" b="0" dirty="0"/>
              <a:t>Search for </a:t>
            </a:r>
            <a:r>
              <a:rPr lang="en-US" sz="2000" dirty="0" err="1"/>
              <a:t>Qt</a:t>
            </a:r>
            <a:r>
              <a:rPr lang="en-US" sz="2000" b="0" dirty="0"/>
              <a:t> and download “</a:t>
            </a:r>
            <a:r>
              <a:rPr lang="en-US" sz="2000" b="0" dirty="0" err="1"/>
              <a:t>Qt</a:t>
            </a:r>
            <a:r>
              <a:rPr lang="en-US" sz="2000" b="0" dirty="0"/>
              <a:t> Visual Studio Tools”</a:t>
            </a:r>
          </a:p>
          <a:p>
            <a:r>
              <a:rPr lang="en-US" sz="2000" b="0" dirty="0"/>
              <a:t>Version </a:t>
            </a:r>
            <a:r>
              <a:rPr lang="en-US" sz="2000" b="0" dirty="0" smtClean="0"/>
              <a:t>2.5.2 </a:t>
            </a:r>
            <a:r>
              <a:rPr lang="en-US" sz="2000" b="0" dirty="0"/>
              <a:t>– support for VS 2013, 2015, </a:t>
            </a:r>
            <a:r>
              <a:rPr lang="en-US" sz="2000" b="0" dirty="0" smtClean="0"/>
              <a:t>2017</a:t>
            </a:r>
            <a:endParaRPr lang="en-US" sz="2000" b="0" dirty="0"/>
          </a:p>
          <a:p>
            <a:r>
              <a:rPr lang="en-US" sz="2000" b="0" dirty="0"/>
              <a:t>Features</a:t>
            </a:r>
          </a:p>
          <a:p>
            <a:pPr lvl="1"/>
            <a:r>
              <a:rPr lang="en-US" sz="2000" b="0" dirty="0"/>
              <a:t>Provides native visualizers for </a:t>
            </a:r>
            <a:r>
              <a:rPr lang="en-US" sz="2000" dirty="0" err="1"/>
              <a:t>Qt</a:t>
            </a:r>
            <a:r>
              <a:rPr lang="en-US" sz="2000" b="0" dirty="0"/>
              <a:t> types when debugging</a:t>
            </a:r>
          </a:p>
          <a:p>
            <a:pPr lvl="1"/>
            <a:r>
              <a:rPr lang="en-US" sz="2000" b="0" dirty="0"/>
              <a:t>Will automatically launch </a:t>
            </a:r>
            <a:r>
              <a:rPr lang="en-US" sz="2000" dirty="0"/>
              <a:t>Designer</a:t>
            </a:r>
            <a:r>
              <a:rPr lang="en-US" sz="2000" b="0" dirty="0"/>
              <a:t> when opening .</a:t>
            </a:r>
            <a:r>
              <a:rPr lang="en-US" sz="2000" dirty="0" err="1"/>
              <a:t>ui</a:t>
            </a:r>
            <a:r>
              <a:rPr lang="en-US" sz="2000" b="0" dirty="0"/>
              <a:t> files</a:t>
            </a:r>
          </a:p>
          <a:p>
            <a:pPr lvl="1"/>
            <a:r>
              <a:rPr lang="en-US" sz="2000" b="0" dirty="0" smtClean="0"/>
              <a:t>Integrated </a:t>
            </a:r>
            <a:r>
              <a:rPr lang="en-US" sz="2000" b="0" dirty="0"/>
              <a:t>documentation!!! (F1 Help) </a:t>
            </a:r>
          </a:p>
          <a:p>
            <a:endParaRPr lang="en-US" b="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091" y="4281553"/>
            <a:ext cx="2743200" cy="2092411"/>
          </a:xfrm>
          <a:prstGeom prst="rect">
            <a:avLst/>
          </a:prstGeom>
        </p:spPr>
      </p:pic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4114800" y="5173869"/>
            <a:ext cx="3830638" cy="307777"/>
          </a:xfrm>
          <a:prstGeom prst="rect">
            <a:avLst/>
          </a:prstGeom>
          <a:solidFill>
            <a:srgbClr val="CCFFCC"/>
          </a:solidFill>
          <a:ln w="9525" algn="ctr">
            <a:solidFill>
              <a:srgbClr val="339966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algn="ctr"/>
            <a:r>
              <a:rPr lang="en-US" sz="1400" dirty="0">
                <a:hlinkClick r:id="rId4"/>
              </a:rPr>
              <a:t>http://doc.qt.io/qtvstools/index.html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836944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afsim_af_class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>
            <a:latin typeface="Arial" pitchFamily="34" charset="0"/>
            <a:cs typeface="Arial" pitchFamily="34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Aspect">
    <a:dk1>
      <a:sysClr val="windowText" lastClr="000000"/>
    </a:dk1>
    <a:lt1>
      <a:sysClr val="window" lastClr="FFFFFF"/>
    </a:lt1>
    <a:dk2>
      <a:srgbClr val="323232"/>
    </a:dk2>
    <a:lt2>
      <a:srgbClr val="E3DED1"/>
    </a:lt2>
    <a:accent1>
      <a:srgbClr val="F07F09"/>
    </a:accent1>
    <a:accent2>
      <a:srgbClr val="9F2936"/>
    </a:accent2>
    <a:accent3>
      <a:srgbClr val="1B587C"/>
    </a:accent3>
    <a:accent4>
      <a:srgbClr val="4E8542"/>
    </a:accent4>
    <a:accent5>
      <a:srgbClr val="604878"/>
    </a:accent5>
    <a:accent6>
      <a:srgbClr val="C19859"/>
    </a:accent6>
    <a:hlink>
      <a:srgbClr val="6B9F25"/>
    </a:hlink>
    <a:folHlink>
      <a:srgbClr val="B26B0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11855</TotalTime>
  <Words>655</Words>
  <Application>Microsoft Office PowerPoint</Application>
  <PresentationFormat>On-screen Show (4:3)</PresentationFormat>
  <Paragraphs>112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1_afsim_af_class</vt:lpstr>
      <vt:lpstr>PowerPoint Presentation</vt:lpstr>
      <vt:lpstr>Introduction</vt:lpstr>
      <vt:lpstr>What is Qt?</vt:lpstr>
      <vt:lpstr>Qt Modules</vt:lpstr>
      <vt:lpstr>Common Qt classes</vt:lpstr>
      <vt:lpstr>Common Qt Widgets</vt:lpstr>
      <vt:lpstr>Object Trees &amp; Ownership</vt:lpstr>
      <vt:lpstr>Signals &amp; Slots</vt:lpstr>
      <vt:lpstr>Qt Visual Studio Tools</vt:lpstr>
      <vt:lpstr>References</vt:lpstr>
      <vt:lpstr>PowerPoint Presentation</vt:lpstr>
    </vt:vector>
  </TitlesOfParts>
  <Company>Infoscitex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Framework for Simulation, Integration and Modeling (AFSIM) Qt Presentation</dc:title>
  <dc:creator>Miller, Lawrence</dc:creator>
  <cp:lastModifiedBy>Miller, Lawrence</cp:lastModifiedBy>
  <cp:revision>1025</cp:revision>
  <cp:lastPrinted>2016-09-22T20:02:36Z</cp:lastPrinted>
  <dcterms:created xsi:type="dcterms:W3CDTF">2012-03-21T14:48:14Z</dcterms:created>
  <dcterms:modified xsi:type="dcterms:W3CDTF">2022-01-05T15:39:52Z</dcterms:modified>
</cp:coreProperties>
</file>