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6" r:id="rId21"/>
    <p:sldId id="275" r:id="rId22"/>
    <p:sldId id="276" r:id="rId23"/>
    <p:sldId id="277" r:id="rId24"/>
    <p:sldId id="301" r:id="rId25"/>
    <p:sldId id="278" r:id="rId26"/>
    <p:sldId id="280" r:id="rId27"/>
    <p:sldId id="281" r:id="rId28"/>
    <p:sldId id="282" r:id="rId29"/>
    <p:sldId id="314" r:id="rId30"/>
    <p:sldId id="315" r:id="rId31"/>
    <p:sldId id="317" r:id="rId32"/>
    <p:sldId id="316" r:id="rId33"/>
    <p:sldId id="283" r:id="rId34"/>
    <p:sldId id="306" r:id="rId35"/>
    <p:sldId id="284" r:id="rId36"/>
    <p:sldId id="307" r:id="rId37"/>
    <p:sldId id="285" r:id="rId38"/>
    <p:sldId id="308" r:id="rId39"/>
    <p:sldId id="286" r:id="rId40"/>
    <p:sldId id="309" r:id="rId41"/>
    <p:sldId id="291" r:id="rId42"/>
    <p:sldId id="292" r:id="rId43"/>
    <p:sldId id="288" r:id="rId44"/>
    <p:sldId id="310" r:id="rId45"/>
    <p:sldId id="289" r:id="rId46"/>
    <p:sldId id="311" r:id="rId47"/>
    <p:sldId id="312" r:id="rId48"/>
    <p:sldId id="313" r:id="rId49"/>
    <p:sldId id="293" r:id="rId50"/>
    <p:sldId id="294" r:id="rId51"/>
    <p:sldId id="304" r:id="rId5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80"/>
    <a:srgbClr val="A000A0"/>
    <a:srgbClr val="880000"/>
    <a:srgbClr val="008000"/>
    <a:srgbClr val="FF9900"/>
    <a:srgbClr val="FFF0F0"/>
    <a:srgbClr val="F0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83878" autoAdjust="0"/>
  </p:normalViewPr>
  <p:slideViewPr>
    <p:cSldViewPr snapToGrid="0">
      <p:cViewPr varScale="1">
        <p:scale>
          <a:sx n="166" d="100"/>
          <a:sy n="166" d="100"/>
        </p:scale>
        <p:origin x="1507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019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an exhaustive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4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Majority of dock</a:t>
            </a:r>
            <a:r>
              <a:rPr lang="en-US" baseline="0" dirty="0" smtClean="0"/>
              <a:t> widgets are </a:t>
            </a:r>
            <a:r>
              <a:rPr lang="en-US" baseline="0" dirty="0" err="1" smtClean="0"/>
              <a:t>QDockWidgets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26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05453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2356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2851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6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024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177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99417" y="6421986"/>
            <a:ext cx="8029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DISTRIBUTION C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requests for this document shall be referred to AFRL/RQQD. 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5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Web/labs/observer_lab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5/qmainwindow.html#addDockWidget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doc.qt.io/qt-5/uic.html" TargetMode="Externa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5/signalsandslots.ht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AFSIM Developer Training</a:t>
            </a:r>
          </a:p>
          <a:p>
            <a:r>
              <a:rPr lang="en-US" dirty="0" smtClean="0"/>
              <a:t>2 – Introduction to WKF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There are </a:t>
            </a:r>
            <a:r>
              <a:rPr lang="en-US" b="0" dirty="0" smtClean="0"/>
              <a:t>two </a:t>
            </a:r>
            <a:r>
              <a:rPr lang="en-US" b="0" dirty="0"/>
              <a:t>Environment Classes within </a:t>
            </a:r>
            <a:r>
              <a:rPr lang="en-US" b="0" dirty="0" smtClean="0"/>
              <a:t>WKF:</a:t>
            </a:r>
            <a:endParaRPr lang="en-US" b="0" dirty="0"/>
          </a:p>
          <a:p>
            <a:pPr lvl="1"/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/>
              <a:t>Environment</a:t>
            </a:r>
            <a:r>
              <a:rPr lang="en-US" b="0" dirty="0"/>
              <a:t> (</a:t>
            </a:r>
            <a:r>
              <a:rPr lang="en-US" dirty="0" err="1"/>
              <a:t>wkfEnv</a:t>
            </a:r>
            <a:r>
              <a:rPr lang="en-US" b="0" dirty="0"/>
              <a:t>) : </a:t>
            </a:r>
            <a:r>
              <a:rPr lang="en-US" b="0" dirty="0" smtClean="0"/>
              <a:t>provides </a:t>
            </a:r>
            <a:r>
              <a:rPr lang="en-US" b="0" dirty="0"/>
              <a:t>access to </a:t>
            </a:r>
            <a:r>
              <a:rPr lang="en-US" dirty="0" err="1"/>
              <a:t>MainWindow</a:t>
            </a:r>
            <a:r>
              <a:rPr lang="en-US" b="0" dirty="0"/>
              <a:t>, </a:t>
            </a:r>
            <a:r>
              <a:rPr lang="en-US" dirty="0"/>
              <a:t>Preferences</a:t>
            </a:r>
            <a:r>
              <a:rPr lang="en-US" b="0" dirty="0"/>
              <a:t>, </a:t>
            </a:r>
            <a:r>
              <a:rPr lang="en-US" dirty="0"/>
              <a:t>Directory paths</a:t>
            </a:r>
            <a:r>
              <a:rPr lang="en-US" b="0" dirty="0"/>
              <a:t>, </a:t>
            </a:r>
            <a:r>
              <a:rPr lang="en-US" dirty="0"/>
              <a:t>user selection</a:t>
            </a:r>
            <a:r>
              <a:rPr lang="en-US" b="0" dirty="0"/>
              <a:t>, and more.</a:t>
            </a:r>
          </a:p>
          <a:p>
            <a:pPr lvl="2"/>
            <a:r>
              <a:rPr lang="en-US" b="0" dirty="0"/>
              <a:t>This is the most commonly used Environment class.</a:t>
            </a:r>
          </a:p>
          <a:p>
            <a:pPr lvl="1"/>
            <a:endParaRPr lang="en-US" b="0" dirty="0" smtClean="0"/>
          </a:p>
          <a:p>
            <a:pPr lvl="1"/>
            <a:r>
              <a:rPr lang="en-US" dirty="0" err="1" smtClean="0"/>
              <a:t>wkf</a:t>
            </a:r>
            <a:r>
              <a:rPr lang="en-US" b="0" dirty="0"/>
              <a:t>::</a:t>
            </a:r>
            <a:r>
              <a:rPr lang="en-US" dirty="0" err="1"/>
              <a:t>VtkEnvironment</a:t>
            </a:r>
            <a:r>
              <a:rPr lang="en-US" b="0" dirty="0"/>
              <a:t> (</a:t>
            </a:r>
            <a:r>
              <a:rPr lang="en-US" dirty="0" err="1"/>
              <a:t>vaEnv</a:t>
            </a:r>
            <a:r>
              <a:rPr lang="en-US" b="0" dirty="0"/>
              <a:t>) : </a:t>
            </a:r>
            <a:r>
              <a:rPr lang="en-US" b="0" dirty="0" smtClean="0"/>
              <a:t>extends </a:t>
            </a:r>
            <a:r>
              <a:rPr lang="en-US" dirty="0" err="1"/>
              <a:t>vespa</a:t>
            </a:r>
            <a:r>
              <a:rPr lang="en-US" b="0" dirty="0"/>
              <a:t>::</a:t>
            </a:r>
            <a:r>
              <a:rPr lang="en-US" dirty="0" err="1"/>
              <a:t>VaEnvironment</a:t>
            </a:r>
            <a:r>
              <a:rPr lang="en-US" b="0" dirty="0"/>
              <a:t> </a:t>
            </a:r>
          </a:p>
          <a:p>
            <a:pPr lvl="2"/>
            <a:r>
              <a:rPr lang="en-US" b="0" dirty="0"/>
              <a:t>Plugins use this to access to the Standard Viewer and Standard Scenario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606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Scenario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Standard Scenario is the Scenario object that has been registered with the </a:t>
            </a:r>
            <a:r>
              <a:rPr lang="en-US" dirty="0" err="1" smtClean="0"/>
              <a:t>VtkEnvironment</a:t>
            </a:r>
            <a:r>
              <a:rPr lang="en-US" b="0" dirty="0" smtClean="0"/>
              <a:t> class.</a:t>
            </a:r>
          </a:p>
          <a:p>
            <a:pPr lvl="1"/>
            <a:r>
              <a:rPr lang="en-US" b="0" dirty="0" smtClean="0"/>
              <a:t>The Standard Scenario is of type </a:t>
            </a:r>
            <a:r>
              <a:rPr lang="en-US" dirty="0" err="1" smtClean="0"/>
              <a:t>wkf</a:t>
            </a:r>
            <a:r>
              <a:rPr lang="en-US" b="0" dirty="0" smtClean="0"/>
              <a:t>::</a:t>
            </a:r>
            <a:r>
              <a:rPr lang="en-US" dirty="0" smtClean="0"/>
              <a:t>Scenario</a:t>
            </a:r>
            <a:r>
              <a:rPr lang="en-US" b="0" dirty="0" smtClean="0"/>
              <a:t> which derives from </a:t>
            </a:r>
            <a:r>
              <a:rPr lang="en-US" dirty="0" err="1" smtClean="0"/>
              <a:t>vespa</a:t>
            </a:r>
            <a:r>
              <a:rPr lang="en-US" b="0" dirty="0" smtClean="0"/>
              <a:t>::</a:t>
            </a:r>
            <a:r>
              <a:rPr lang="en-US" dirty="0" err="1" smtClean="0"/>
              <a:t>VaScenario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The Scenario gives access to Platforms, Attachments can then be added to the Platforms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736903" y="4518409"/>
            <a:ext cx="3026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Standard Scenario may be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nullptr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so check against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nullptr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prior to using the Standard Scenario.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518409"/>
            <a:ext cx="52578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vaEnv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GetStandardScenario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Do Stuff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0148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Viewer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0" dirty="0"/>
              <a:t>The Standard </a:t>
            </a:r>
            <a:r>
              <a:rPr lang="en-US" b="0" dirty="0" smtClean="0"/>
              <a:t>Viewer </a:t>
            </a:r>
            <a:r>
              <a:rPr lang="en-US" b="0" dirty="0"/>
              <a:t>is the </a:t>
            </a:r>
            <a:r>
              <a:rPr lang="en-US" b="0" dirty="0" smtClean="0"/>
              <a:t>Viewer </a:t>
            </a:r>
            <a:r>
              <a:rPr lang="en-US" b="0" dirty="0"/>
              <a:t>object that has been registered with the </a:t>
            </a:r>
            <a:r>
              <a:rPr lang="en-US" dirty="0" err="1"/>
              <a:t>VtkEnvironment</a:t>
            </a:r>
            <a:r>
              <a:rPr lang="en-US" b="0" dirty="0"/>
              <a:t> class.</a:t>
            </a:r>
          </a:p>
          <a:p>
            <a:pPr lvl="1"/>
            <a:r>
              <a:rPr lang="en-US" b="0" dirty="0"/>
              <a:t>The Standard </a:t>
            </a:r>
            <a:r>
              <a:rPr lang="en-US" b="0" dirty="0" smtClean="0"/>
              <a:t>Viewer </a:t>
            </a:r>
            <a:r>
              <a:rPr lang="en-US" b="0" dirty="0"/>
              <a:t>is of type </a:t>
            </a:r>
            <a:r>
              <a:rPr lang="en-US" dirty="0" err="1" smtClean="0"/>
              <a:t>vespa</a:t>
            </a:r>
            <a:r>
              <a:rPr lang="en-US" b="0" dirty="0" smtClean="0"/>
              <a:t>::</a:t>
            </a:r>
            <a:r>
              <a:rPr lang="en-US" dirty="0" err="1" smtClean="0"/>
              <a:t>VaViewer</a:t>
            </a:r>
            <a:endParaRPr lang="en-US" dirty="0"/>
          </a:p>
          <a:p>
            <a:pPr lvl="1"/>
            <a:r>
              <a:rPr lang="en-US" b="0" dirty="0"/>
              <a:t>Currently the </a:t>
            </a:r>
            <a:r>
              <a:rPr lang="en-US" dirty="0" err="1"/>
              <a:t>MapDisplay</a:t>
            </a:r>
            <a:r>
              <a:rPr lang="en-US" b="0" dirty="0"/>
              <a:t> plugin registers this. </a:t>
            </a:r>
          </a:p>
          <a:p>
            <a:pPr lvl="2"/>
            <a:r>
              <a:rPr lang="en-US" b="0" dirty="0"/>
              <a:t>Other plugins can change the Standard Viewer if desired but only one </a:t>
            </a:r>
            <a:r>
              <a:rPr lang="en-US" b="0" dirty="0" smtClean="0"/>
              <a:t>Viewer </a:t>
            </a:r>
            <a:r>
              <a:rPr lang="en-US" b="0" dirty="0"/>
              <a:t>can be </a:t>
            </a:r>
            <a:r>
              <a:rPr lang="en-US" b="0" dirty="0" smtClean="0"/>
              <a:t>designated as the Standard Viewer at </a:t>
            </a:r>
            <a:r>
              <a:rPr lang="en-US" b="0" dirty="0"/>
              <a:t>a time.</a:t>
            </a:r>
          </a:p>
          <a:p>
            <a:pPr lvl="1"/>
            <a:r>
              <a:rPr lang="en-US" b="0" dirty="0"/>
              <a:t>Plugins can add </a:t>
            </a:r>
            <a:r>
              <a:rPr lang="en-US" b="0" dirty="0" smtClean="0"/>
              <a:t>Overlays to the Viewer or control the Camera</a:t>
            </a:r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421151" y="4800600"/>
            <a:ext cx="3026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The Standard Viewer may be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nullptr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so check against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nullptr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prior to using the Standard Viewer.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800600"/>
            <a:ext cx="4572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vaEnv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GetStandardViewer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A000A0"/>
                </a:solidFill>
                <a:latin typeface="Consolas" panose="020B0609020204030204" pitchFamily="49" charset="0"/>
              </a:rPr>
              <a:t>vaEnv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GetStandardViewer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AddOverlay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layer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328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WKF Plugin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/>
              <a:t>Plugin</a:t>
            </a:r>
            <a:r>
              <a:rPr lang="en-US" b="0" dirty="0"/>
              <a:t> is an abstract base </a:t>
            </a:r>
            <a:r>
              <a:rPr lang="en-US" b="0" dirty="0" smtClean="0"/>
              <a:t>class that the visual applications inherit </a:t>
            </a:r>
            <a:r>
              <a:rPr lang="en-US" b="0" dirty="0"/>
              <a:t>for their Plugin classes.</a:t>
            </a:r>
          </a:p>
          <a:p>
            <a:pPr lvl="1"/>
            <a:r>
              <a:rPr lang="en-US" b="0" dirty="0"/>
              <a:t>Provides registration interface to plugin manager</a:t>
            </a:r>
          </a:p>
          <a:p>
            <a:pPr lvl="1"/>
            <a:r>
              <a:rPr lang="en-US" b="0" dirty="0"/>
              <a:t>Provides methods for interacting with the GUI </a:t>
            </a:r>
          </a:p>
          <a:p>
            <a:pPr lvl="1"/>
            <a:endParaRPr lang="en-US" b="0" dirty="0"/>
          </a:p>
          <a:p>
            <a:r>
              <a:rPr lang="en-US" b="0" dirty="0"/>
              <a:t>Some plugins are common among all </a:t>
            </a:r>
            <a:r>
              <a:rPr lang="en-US" dirty="0"/>
              <a:t>WKF</a:t>
            </a:r>
            <a:r>
              <a:rPr lang="en-US" b="0" dirty="0"/>
              <a:t> applications:</a:t>
            </a:r>
          </a:p>
          <a:p>
            <a:pPr lvl="1"/>
            <a:r>
              <a:rPr lang="en-US" dirty="0" err="1"/>
              <a:t>MapDisplay</a:t>
            </a:r>
            <a:r>
              <a:rPr lang="en-US" b="0" dirty="0" smtClean="0"/>
              <a:t>, </a:t>
            </a:r>
            <a:r>
              <a:rPr lang="en-US" dirty="0" err="1" smtClean="0"/>
              <a:t>MapHoverInfo</a:t>
            </a:r>
            <a:r>
              <a:rPr lang="en-US" b="0" dirty="0" smtClean="0"/>
              <a:t>, </a:t>
            </a:r>
            <a:r>
              <a:rPr lang="en-US" dirty="0" err="1" smtClean="0"/>
              <a:t>TetherView</a:t>
            </a:r>
            <a:r>
              <a:rPr lang="en-US" b="0" dirty="0" smtClean="0"/>
              <a:t>, and more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972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WKF_PLUGIN_DEFINE_SYMBOLS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/>
              <a:t>All plugins must export the necessary symbols to register with the </a:t>
            </a:r>
            <a:r>
              <a:rPr lang="en-US" sz="1800" dirty="0"/>
              <a:t>WKF</a:t>
            </a:r>
            <a:r>
              <a:rPr lang="en-US" sz="1800" b="0" dirty="0"/>
              <a:t> plugin manager</a:t>
            </a:r>
          </a:p>
          <a:p>
            <a:r>
              <a:rPr lang="en-US" sz="1800" b="0" dirty="0"/>
              <a:t>A convenient macro is provided in </a:t>
            </a:r>
            <a:r>
              <a:rPr lang="en-US" sz="1800" dirty="0"/>
              <a:t>WkfPlugin</a:t>
            </a:r>
            <a:r>
              <a:rPr lang="en-US" sz="1800" b="0" dirty="0"/>
              <a:t>.</a:t>
            </a:r>
            <a:r>
              <a:rPr lang="en-US" sz="1800" dirty="0"/>
              <a:t>hpp</a:t>
            </a:r>
            <a:r>
              <a:rPr lang="en-US" sz="1800" b="0" dirty="0"/>
              <a:t>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A000A0"/>
                </a:solidFill>
                <a:latin typeface="Consolas" panose="020B0609020204030204" pitchFamily="49" charset="0"/>
              </a:rPr>
              <a:t>  </a:t>
            </a:r>
            <a:r>
              <a:rPr lang="en-US" sz="1400" b="0" dirty="0" smtClean="0">
                <a:solidFill>
                  <a:srgbClr val="A000A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A000A0"/>
                </a:solidFill>
                <a:latin typeface="Consolas" panose="020B0609020204030204" pitchFamily="49" charset="0"/>
              </a:rPr>
              <a:t>WKF_PLUGIN_DEFINE_SYMBOLS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PLUGIN_CLASS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PLUGIN_NAME, DESCRIPTION,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TAGS, ...)</a:t>
            </a:r>
            <a:endParaRPr lang="en-US" sz="1800" dirty="0"/>
          </a:p>
          <a:p>
            <a:pPr lvl="1"/>
            <a:r>
              <a:rPr lang="en-US" sz="1600" b="0" dirty="0"/>
              <a:t>Usually placed at the top of the </a:t>
            </a:r>
            <a:r>
              <a:rPr lang="en-US" sz="1600" b="0" dirty="0" err="1"/>
              <a:t>cpp</a:t>
            </a:r>
            <a:r>
              <a:rPr lang="en-US" sz="1600" b="0" dirty="0"/>
              <a:t> of the Plugin Class</a:t>
            </a:r>
          </a:p>
          <a:p>
            <a:pPr lvl="1"/>
            <a:r>
              <a:rPr lang="en-US" sz="1600" b="0" dirty="0"/>
              <a:t>PLUGIN_CLASS : The </a:t>
            </a:r>
            <a:r>
              <a:rPr lang="en-US" sz="1600" b="0" dirty="0" smtClean="0"/>
              <a:t>class name  </a:t>
            </a:r>
            <a:r>
              <a:rPr lang="en-US" sz="1600" b="0" dirty="0"/>
              <a:t>for the Plugin.</a:t>
            </a:r>
          </a:p>
          <a:p>
            <a:pPr lvl="1"/>
            <a:r>
              <a:rPr lang="en-US" sz="1600" b="0" dirty="0"/>
              <a:t>PLUGIN_NAME : </a:t>
            </a:r>
            <a:r>
              <a:rPr lang="en-US" sz="1600" b="0" dirty="0" smtClean="0"/>
              <a:t>The pretty name </a:t>
            </a:r>
            <a:r>
              <a:rPr lang="en-US" sz="1600" b="0" dirty="0"/>
              <a:t>for the plugin as it will appear within the GUI</a:t>
            </a:r>
          </a:p>
          <a:p>
            <a:pPr lvl="1"/>
            <a:r>
              <a:rPr lang="en-US" sz="1600" b="0" dirty="0"/>
              <a:t>DESCRIPTION : Description of what the Plugin’s function is</a:t>
            </a:r>
          </a:p>
          <a:p>
            <a:pPr lvl="1"/>
            <a:r>
              <a:rPr lang="en-US" sz="1600" b="0" dirty="0"/>
              <a:t>TAGS : A list of bar (‘|’) separated tags used to determine which WKF applications can load the plugin</a:t>
            </a:r>
          </a:p>
          <a:p>
            <a:pPr lvl="2"/>
            <a:r>
              <a:rPr lang="en-US" sz="1400" b="0" dirty="0" smtClean="0"/>
              <a:t>IE: Warlock </a:t>
            </a:r>
            <a:r>
              <a:rPr lang="en-US" sz="1400" b="0" dirty="0"/>
              <a:t>will load Plugins with the tag of “all” or “warlock</a:t>
            </a:r>
            <a:r>
              <a:rPr lang="en-US" sz="1400" b="0" dirty="0" smtClean="0"/>
              <a:t>”</a:t>
            </a:r>
          </a:p>
          <a:p>
            <a:pPr lvl="1"/>
            <a:r>
              <a:rPr lang="en-US" sz="1600" b="0" dirty="0" smtClean="0"/>
              <a:t>OPTIONAL … : Boolean flag indicates whether the plugin is loaded by default (if no value is specified, the plugin will be loaded)</a:t>
            </a:r>
            <a:endParaRPr lang="en-US" sz="1600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86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wkf</a:t>
            </a:r>
            <a:r>
              <a:rPr lang="en-US" dirty="0"/>
              <a:t>::Plugin Virtual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53049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sz="1700" dirty="0" err="1"/>
              <a:t>GetPreferencesWidgets</a:t>
            </a:r>
            <a:r>
              <a:rPr lang="en-US" sz="1700" b="0" dirty="0"/>
              <a:t>() – Returns a list of </a:t>
            </a:r>
            <a:r>
              <a:rPr lang="en-US" sz="1700" b="0" dirty="0" err="1"/>
              <a:t>PrefWidget’s</a:t>
            </a:r>
            <a:r>
              <a:rPr lang="en-US" sz="1700" b="0" dirty="0"/>
              <a:t> to be displayed in the Preferences </a:t>
            </a:r>
            <a:r>
              <a:rPr lang="en-US" sz="1700" b="0" dirty="0" smtClean="0"/>
              <a:t>dialog</a:t>
            </a:r>
            <a:endParaRPr lang="en-US" sz="1700" b="0" dirty="0"/>
          </a:p>
          <a:p>
            <a:pPr>
              <a:lnSpc>
                <a:spcPct val="130000"/>
              </a:lnSpc>
            </a:pPr>
            <a:r>
              <a:rPr lang="en-US" sz="1700" dirty="0" err="1"/>
              <a:t>GetActions</a:t>
            </a:r>
            <a:r>
              <a:rPr lang="en-US" sz="1700" b="0" dirty="0"/>
              <a:t>() – Returns a list of Action’s that the user can bind to keyboard shortcuts in the Preferences </a:t>
            </a:r>
            <a:r>
              <a:rPr lang="en-US" sz="1700" b="0" dirty="0" smtClean="0"/>
              <a:t>dialog</a:t>
            </a:r>
            <a:endParaRPr lang="en-US" sz="1700" b="0" dirty="0"/>
          </a:p>
          <a:p>
            <a:pPr>
              <a:lnSpc>
                <a:spcPct val="130000"/>
              </a:lnSpc>
            </a:pPr>
            <a:r>
              <a:rPr lang="en-US" sz="1700" dirty="0" err="1"/>
              <a:t>BuildPlatformContextMenu</a:t>
            </a:r>
            <a:r>
              <a:rPr lang="en-US" sz="1700" b="0" dirty="0"/>
              <a:t>() – Allows a plugin to add items to the context (right-click) menu requested on a </a:t>
            </a:r>
            <a:r>
              <a:rPr lang="en-US" sz="1700" b="0" dirty="0" smtClean="0"/>
              <a:t>platform</a:t>
            </a:r>
            <a:endParaRPr lang="en-US" sz="1700" b="0" dirty="0"/>
          </a:p>
          <a:p>
            <a:pPr>
              <a:lnSpc>
                <a:spcPct val="130000"/>
              </a:lnSpc>
            </a:pPr>
            <a:r>
              <a:rPr lang="en-US" sz="1700" dirty="0" err="1"/>
              <a:t>GetPlatformData</a:t>
            </a:r>
            <a:r>
              <a:rPr lang="en-US" sz="1700" b="0" dirty="0"/>
              <a:t>() – Allows a plugin to provide data about the selected platform, whenever the platform selection changes, to be displayed in the Platform Data </a:t>
            </a:r>
            <a:r>
              <a:rPr lang="en-US" sz="1700" b="0" dirty="0" smtClean="0"/>
              <a:t>dialog</a:t>
            </a:r>
            <a:endParaRPr lang="en-US" sz="1700" b="0" dirty="0"/>
          </a:p>
          <a:p>
            <a:pPr>
              <a:lnSpc>
                <a:spcPct val="130000"/>
              </a:lnSpc>
            </a:pPr>
            <a:r>
              <a:rPr lang="en-US" sz="1700" dirty="0" err="1"/>
              <a:t>RegisterOption</a:t>
            </a:r>
            <a:r>
              <a:rPr lang="en-US" sz="1700" b="0" dirty="0"/>
              <a:t>() &amp; </a:t>
            </a:r>
            <a:r>
              <a:rPr lang="en-US" sz="1700" dirty="0" err="1"/>
              <a:t>RegisterOptionGroup</a:t>
            </a:r>
            <a:r>
              <a:rPr lang="en-US" sz="1700" b="0" dirty="0"/>
              <a:t>() – Define options to appear in the Platform Options dialog. Commonly called within the constructor of a </a:t>
            </a:r>
            <a:r>
              <a:rPr lang="en-US" sz="1700" b="0" dirty="0" smtClean="0"/>
              <a:t>plugin.</a:t>
            </a:r>
            <a:endParaRPr lang="en-US" sz="1700" b="0" dirty="0"/>
          </a:p>
          <a:p>
            <a:pPr>
              <a:lnSpc>
                <a:spcPct val="130000"/>
              </a:lnSpc>
            </a:pPr>
            <a:r>
              <a:rPr lang="en-US" sz="1700" dirty="0" err="1"/>
              <a:t>LoadSettings</a:t>
            </a:r>
            <a:r>
              <a:rPr lang="en-US" sz="1700" b="0" dirty="0"/>
              <a:t>() &amp; </a:t>
            </a:r>
            <a:r>
              <a:rPr lang="en-US" sz="1700" dirty="0" err="1"/>
              <a:t>SaveSettings</a:t>
            </a:r>
            <a:r>
              <a:rPr lang="en-US" sz="1700" b="0" dirty="0"/>
              <a:t>() – These functions are invoked to allow a plugin to save/load preference data upon user request. </a:t>
            </a:r>
            <a:r>
              <a:rPr lang="en-US" sz="1700" b="0" dirty="0" err="1"/>
              <a:t>SaveSettings</a:t>
            </a:r>
            <a:r>
              <a:rPr lang="en-US" sz="1700" b="0" dirty="0"/>
              <a:t> is also called when the application exits</a:t>
            </a:r>
            <a:r>
              <a:rPr lang="en-US" sz="1700" b="0" dirty="0" smtClean="0"/>
              <a:t>.</a:t>
            </a:r>
            <a:endParaRPr lang="en-US" sz="1700" b="0" dirty="0"/>
          </a:p>
          <a:p>
            <a:pPr>
              <a:lnSpc>
                <a:spcPct val="130000"/>
              </a:lnSpc>
            </a:pPr>
            <a:r>
              <a:rPr lang="en-US" sz="1700" dirty="0" err="1"/>
              <a:t>GuiUpdate</a:t>
            </a:r>
            <a:r>
              <a:rPr lang="en-US" sz="1700" b="0" dirty="0"/>
              <a:t>() – Invoked at a regular rate to allow Plugins to update their displays</a:t>
            </a:r>
          </a:p>
          <a:p>
            <a:pPr>
              <a:lnSpc>
                <a:spcPct val="13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0675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for Plugins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6"/>
          </a:xfrm>
        </p:spPr>
        <p:txBody>
          <a:bodyPr>
            <a:normAutofit/>
          </a:bodyPr>
          <a:lstStyle/>
          <a:p>
            <a:r>
              <a:rPr lang="en-US" b="0" dirty="0"/>
              <a:t>Creating a </a:t>
            </a:r>
            <a:r>
              <a:rPr lang="en-US" dirty="0"/>
              <a:t>CMakeLists</a:t>
            </a:r>
            <a:r>
              <a:rPr lang="en-US" b="0" dirty="0"/>
              <a:t>.</a:t>
            </a:r>
            <a:r>
              <a:rPr lang="en-US" dirty="0"/>
              <a:t>txt</a:t>
            </a:r>
            <a:r>
              <a:rPr lang="en-US" b="0" dirty="0"/>
              <a:t> file for a </a:t>
            </a:r>
            <a:r>
              <a:rPr lang="en-US" dirty="0" smtClean="0"/>
              <a:t>WKF</a:t>
            </a:r>
            <a:r>
              <a:rPr lang="en-US" b="0" dirty="0" smtClean="0"/>
              <a:t> </a:t>
            </a:r>
            <a:r>
              <a:rPr lang="en-US" b="0" dirty="0"/>
              <a:t>plugin is very simple. </a:t>
            </a:r>
            <a:r>
              <a:rPr lang="en-US" dirty="0" smtClean="0"/>
              <a:t>WKF</a:t>
            </a:r>
            <a:r>
              <a:rPr lang="en-US" b="0" dirty="0" smtClean="0"/>
              <a:t> </a:t>
            </a:r>
            <a:r>
              <a:rPr lang="en-US" b="0" dirty="0"/>
              <a:t>has abstracted the required </a:t>
            </a:r>
            <a:r>
              <a:rPr lang="en-US" b="0" dirty="0" err="1"/>
              <a:t>CMake</a:t>
            </a:r>
            <a:r>
              <a:rPr lang="en-US" b="0" dirty="0"/>
              <a:t> configuration into a single macro that can be called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Most </a:t>
            </a:r>
            <a:r>
              <a:rPr lang="en-US" dirty="0" smtClean="0"/>
              <a:t>WKF</a:t>
            </a:r>
            <a:r>
              <a:rPr lang="en-US" b="0" dirty="0" smtClean="0"/>
              <a:t> </a:t>
            </a:r>
            <a:r>
              <a:rPr lang="en-US" b="0" dirty="0"/>
              <a:t>plugins’ </a:t>
            </a:r>
            <a:r>
              <a:rPr lang="en-US" dirty="0"/>
              <a:t>CMakeLists</a:t>
            </a:r>
            <a:r>
              <a:rPr lang="en-US" b="0" dirty="0"/>
              <a:t>.</a:t>
            </a:r>
            <a:r>
              <a:rPr lang="en-US" dirty="0"/>
              <a:t>txt</a:t>
            </a:r>
            <a:r>
              <a:rPr lang="en-US" b="0" dirty="0"/>
              <a:t> file looks </a:t>
            </a:r>
            <a:r>
              <a:rPr lang="en-US" b="0" dirty="0" smtClean="0"/>
              <a:t>like:          </a:t>
            </a:r>
            <a:r>
              <a:rPr lang="en-US" sz="1600" b="0" dirty="0" err="1" smtClean="0">
                <a:latin typeface="Consolas" panose="020B0609020204030204" pitchFamily="49" charset="0"/>
              </a:rPr>
              <a:t>plugin_cmakelists_template</a:t>
            </a:r>
            <a:r>
              <a:rPr lang="en-US" sz="1600" b="0" dirty="0" smtClean="0">
                <a:latin typeface="Consolas" panose="020B0609020204030204" pitchFamily="49" charset="0"/>
              </a:rPr>
              <a:t>(</a:t>
            </a:r>
            <a:r>
              <a:rPr lang="en-US" sz="1600" b="0" dirty="0" err="1" smtClean="0">
                <a:latin typeface="Consolas" panose="020B0609020204030204" pitchFamily="49" charset="0"/>
              </a:rPr>
              <a:t>MapHoverInfo</a:t>
            </a:r>
            <a:r>
              <a:rPr lang="en-US" sz="1600" b="0" dirty="0" smtClean="0">
                <a:latin typeface="Consolas" panose="020B0609020204030204" pitchFamily="49" charset="0"/>
              </a:rPr>
              <a:t> </a:t>
            </a:r>
            <a:r>
              <a:rPr lang="en-US" sz="1600" b="0" dirty="0">
                <a:latin typeface="Consolas" panose="020B0609020204030204" pitchFamily="49" charset="0"/>
              </a:rPr>
              <a:t>tools/</a:t>
            </a:r>
            <a:r>
              <a:rPr lang="en-US" sz="1600" b="0" dirty="0" err="1">
                <a:latin typeface="Consolas" panose="020B0609020204030204" pitchFamily="49" charset="0"/>
              </a:rPr>
              <a:t>wkf</a:t>
            </a:r>
            <a:r>
              <a:rPr lang="en-US" sz="1600" b="0" dirty="0">
                <a:latin typeface="Consolas" panose="020B0609020204030204" pitchFamily="49" charset="0"/>
              </a:rPr>
              <a:t> </a:t>
            </a:r>
          </a:p>
          <a:p>
            <a:pPr marL="455612" lvl="1" indent="0">
              <a:spcBef>
                <a:spcPts val="0"/>
              </a:spcBef>
              <a:buNone/>
            </a:pPr>
            <a:r>
              <a:rPr lang="en-US" sz="1600" b="0" dirty="0" smtClean="0">
                <a:latin typeface="Consolas" panose="020B0609020204030204" pitchFamily="49" charset="0"/>
              </a:rPr>
              <a:t>                           LIBRARIES </a:t>
            </a:r>
            <a:r>
              <a:rPr lang="en-US" sz="1600" b="0" dirty="0" err="1" smtClean="0">
                <a:latin typeface="Consolas" panose="020B0609020204030204" pitchFamily="49" charset="0"/>
              </a:rPr>
              <a:t>wkf</a:t>
            </a:r>
            <a:r>
              <a:rPr lang="en-US" sz="1600" b="0" dirty="0" smtClean="0"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latin typeface="Consolas" panose="020B0609020204030204" pitchFamily="49" charset="0"/>
              </a:rPr>
              <a:t>wkf_common</a:t>
            </a:r>
            <a:r>
              <a:rPr lang="en-US" sz="1600" b="0" dirty="0" smtClean="0"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endParaRPr lang="en-US" b="0" dirty="0" smtClean="0"/>
          </a:p>
          <a:p>
            <a:r>
              <a:rPr lang="en-US" b="0" dirty="0" smtClean="0"/>
              <a:t>Some plugins will have additional 3</a:t>
            </a:r>
            <a:r>
              <a:rPr lang="en-US" b="0" baseline="30000" dirty="0" smtClean="0"/>
              <a:t>rd</a:t>
            </a:r>
            <a:r>
              <a:rPr lang="en-US" b="0" dirty="0" smtClean="0"/>
              <a:t> party includes:</a:t>
            </a:r>
          </a:p>
          <a:p>
            <a:pPr marL="347663" lvl="1" indent="0">
              <a:buNone/>
            </a:pPr>
            <a:r>
              <a:rPr lang="en-US" sz="1400" b="0" dirty="0" smtClean="0">
                <a:latin typeface="Consolas" panose="020B0609020204030204" pitchFamily="49" charset="0"/>
              </a:rPr>
              <a:t>  </a:t>
            </a:r>
            <a:r>
              <a:rPr lang="en-US" sz="1600" b="0" dirty="0" err="1" smtClean="0">
                <a:latin typeface="Consolas" panose="020B0609020204030204" pitchFamily="49" charset="0"/>
              </a:rPr>
              <a:t>plugin_cmakelists_template</a:t>
            </a:r>
            <a:r>
              <a:rPr lang="en-US" sz="1600" b="0" dirty="0" smtClean="0">
                <a:latin typeface="Consolas" panose="020B0609020204030204" pitchFamily="49" charset="0"/>
              </a:rPr>
              <a:t>(</a:t>
            </a:r>
            <a:r>
              <a:rPr lang="en-US" sz="1600" b="0" dirty="0" err="1" smtClean="0">
                <a:latin typeface="Consolas" panose="020B0609020204030204" pitchFamily="49" charset="0"/>
              </a:rPr>
              <a:t>MapDisplay</a:t>
            </a:r>
            <a:r>
              <a:rPr lang="en-US" sz="1600" b="0" dirty="0" smtClean="0">
                <a:latin typeface="Consolas" panose="020B0609020204030204" pitchFamily="49" charset="0"/>
              </a:rPr>
              <a:t> tools/</a:t>
            </a:r>
            <a:r>
              <a:rPr lang="en-US" sz="1600" b="0" dirty="0" err="1" smtClean="0">
                <a:latin typeface="Consolas" panose="020B0609020204030204" pitchFamily="49" charset="0"/>
              </a:rPr>
              <a:t>wkf</a:t>
            </a:r>
            <a:endParaRPr lang="en-US" sz="1600" b="0" dirty="0" smtClean="0">
              <a:latin typeface="Consolas" panose="020B0609020204030204" pitchFamily="49" charset="0"/>
            </a:endParaRPr>
          </a:p>
          <a:p>
            <a:pPr marL="347663" lvl="1" indent="0">
              <a:buNone/>
            </a:pPr>
            <a:r>
              <a:rPr lang="en-US" sz="1600" b="0" dirty="0"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</a:rPr>
              <a:t>                            THIRD_PARTY_INCLUDE_DIRS </a:t>
            </a:r>
            <a:r>
              <a:rPr lang="en-US" sz="1600" b="0" dirty="0" err="1" smtClean="0">
                <a:latin typeface="Consolas" panose="020B0609020204030204" pitchFamily="49" charset="0"/>
              </a:rPr>
              <a:t>osg</a:t>
            </a:r>
            <a:endParaRPr lang="en-US" sz="1600" b="0" dirty="0" smtClean="0">
              <a:latin typeface="Consolas" panose="020B0609020204030204" pitchFamily="49" charset="0"/>
            </a:endParaRPr>
          </a:p>
          <a:p>
            <a:pPr marL="347663" lvl="1" indent="0">
              <a:buNone/>
            </a:pPr>
            <a:r>
              <a:rPr lang="en-US" sz="1600" b="0" dirty="0"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latin typeface="Consolas" panose="020B0609020204030204" pitchFamily="49" charset="0"/>
              </a:rPr>
              <a:t>                            LIBRARIES </a:t>
            </a:r>
            <a:r>
              <a:rPr lang="en-US" sz="1600" b="0" dirty="0" err="1">
                <a:latin typeface="Consolas" panose="020B0609020204030204" pitchFamily="49" charset="0"/>
              </a:rPr>
              <a:t>wkf</a:t>
            </a:r>
            <a:r>
              <a:rPr lang="en-US" sz="1600" b="0" dirty="0"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latin typeface="Consolas" panose="020B0609020204030204" pitchFamily="49" charset="0"/>
              </a:rPr>
              <a:t>wkf_common</a:t>
            </a:r>
            <a:r>
              <a:rPr lang="en-US" sz="1600" b="0" dirty="0">
                <a:latin typeface="Consolas" panose="020B0609020204030204" pitchFamily="49" charset="0"/>
              </a:rPr>
              <a:t>)</a:t>
            </a:r>
          </a:p>
          <a:p>
            <a:pPr marL="455612" lvl="1" indent="0">
              <a:buNone/>
            </a:pP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31542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Manager Dialog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5181600" cy="4525963"/>
          </a:xfrm>
        </p:spPr>
        <p:txBody>
          <a:bodyPr>
            <a:normAutofit lnSpcReduction="10000"/>
          </a:bodyPr>
          <a:lstStyle/>
          <a:p>
            <a:r>
              <a:rPr lang="en-US" sz="1800" b="0" dirty="0"/>
              <a:t>It is not necessary to interact with the </a:t>
            </a:r>
            <a:r>
              <a:rPr lang="en-US" sz="1800" dirty="0"/>
              <a:t>WKF</a:t>
            </a:r>
            <a:r>
              <a:rPr lang="en-US" sz="1800" b="0" dirty="0"/>
              <a:t> plugin manager when creating a plugin.  All interactions with the plugin manager are done by the base classes</a:t>
            </a:r>
            <a:r>
              <a:rPr lang="en-US" sz="1800" b="0" dirty="0" smtClean="0"/>
              <a:t>.</a:t>
            </a:r>
          </a:p>
          <a:p>
            <a:endParaRPr lang="en-US" sz="1800" b="0" dirty="0"/>
          </a:p>
          <a:p>
            <a:r>
              <a:rPr lang="en-US" sz="1800" b="0" dirty="0"/>
              <a:t>Plugin Manager Dialog can be accessed through the menu Options-&gt;Plugin Manager...</a:t>
            </a:r>
          </a:p>
          <a:p>
            <a:pPr lvl="1"/>
            <a:r>
              <a:rPr lang="en-US" sz="1600" b="0" dirty="0"/>
              <a:t>Displays errors encountered when loading plugins</a:t>
            </a:r>
          </a:p>
          <a:p>
            <a:pPr lvl="1"/>
            <a:r>
              <a:rPr lang="en-US" sz="1600" b="0" dirty="0"/>
              <a:t>Can disable auto-starting of plugins. This can be useful when debugging issues with plugins.</a:t>
            </a:r>
          </a:p>
          <a:p>
            <a:pPr lvl="1"/>
            <a:r>
              <a:rPr lang="en-US" sz="1600" b="0" dirty="0"/>
              <a:t>Displays description of each plugin</a:t>
            </a:r>
          </a:p>
          <a:p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24" y="1981200"/>
            <a:ext cx="391964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4923971"/>
          </a:xfrm>
        </p:spPr>
        <p:txBody>
          <a:bodyPr>
            <a:normAutofit/>
          </a:bodyPr>
          <a:lstStyle/>
          <a:p>
            <a:r>
              <a:rPr lang="en-US" sz="2000" b="0" dirty="0"/>
              <a:t>Platform Selection is handled by </a:t>
            </a:r>
            <a:r>
              <a:rPr lang="en-US" sz="2000" dirty="0" err="1"/>
              <a:t>wkf</a:t>
            </a:r>
            <a:r>
              <a:rPr lang="en-US" sz="2000" b="0" dirty="0"/>
              <a:t>::</a:t>
            </a:r>
            <a:r>
              <a:rPr lang="en-US" sz="2000" dirty="0"/>
              <a:t>Environment</a:t>
            </a:r>
          </a:p>
          <a:p>
            <a:pPr lvl="1"/>
            <a:r>
              <a:rPr lang="en-US" sz="1800" b="0" dirty="0"/>
              <a:t>Methods to modify selection</a:t>
            </a:r>
          </a:p>
          <a:p>
            <a:pPr lvl="1"/>
            <a:r>
              <a:rPr lang="en-US" sz="1800" dirty="0" err="1"/>
              <a:t>PlatformSelectionChanged</a:t>
            </a:r>
            <a:r>
              <a:rPr lang="en-US" sz="1800" b="0" dirty="0"/>
              <a:t>() signal : sent when selection changed</a:t>
            </a:r>
          </a:p>
          <a:p>
            <a:pPr lvl="1"/>
            <a:r>
              <a:rPr lang="en-US" sz="1800" dirty="0" err="1"/>
              <a:t>PlatformOfInterestChanged</a:t>
            </a:r>
            <a:r>
              <a:rPr lang="en-US" sz="1800" b="0" dirty="0"/>
              <a:t>() signal : sent when the platform of interest changes</a:t>
            </a:r>
          </a:p>
          <a:p>
            <a:pPr lvl="1"/>
            <a:endParaRPr lang="en-US" sz="1800" b="0" dirty="0"/>
          </a:p>
          <a:p>
            <a:r>
              <a:rPr lang="en-US" sz="2000" b="0" dirty="0"/>
              <a:t>Platform of Interest is the most recently selected Platform.</a:t>
            </a:r>
          </a:p>
          <a:p>
            <a:pPr lvl="1"/>
            <a:r>
              <a:rPr lang="en-US" sz="1800" b="0" dirty="0"/>
              <a:t>This is helpful for displays that do not support multi-select. If your plugin does not support multi-select, then use Platform of Interest.</a:t>
            </a:r>
          </a:p>
          <a:p>
            <a:pPr lvl="1"/>
            <a:r>
              <a:rPr lang="en-US" sz="1800" b="0" dirty="0"/>
              <a:t>This allows for better optimization of updates for GUIs</a:t>
            </a:r>
          </a:p>
          <a:p>
            <a:pPr lvl="1"/>
            <a:endParaRPr lang="en-US" sz="1800" b="0" dirty="0"/>
          </a:p>
          <a:p>
            <a:r>
              <a:rPr lang="en-US" sz="2000" b="0" dirty="0"/>
              <a:t>Currently, only the Platform Browser and Map Display plugins modify platform </a:t>
            </a:r>
            <a:r>
              <a:rPr lang="en-US" sz="2000" b="0" dirty="0" smtClean="0"/>
              <a:t>selection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53229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Platform-contextual Dialogs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399"/>
          </a:xfrm>
        </p:spPr>
        <p:txBody>
          <a:bodyPr>
            <a:normAutofit fontScale="92500"/>
          </a:bodyPr>
          <a:lstStyle/>
          <a:p>
            <a:r>
              <a:rPr lang="en-US" dirty="0"/>
              <a:t>WKF</a:t>
            </a:r>
            <a:r>
              <a:rPr lang="en-US" b="0" dirty="0"/>
              <a:t> has two standard dialogs that populate based on the platform selection, to which all plugins can contribute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pPr lvl="1"/>
            <a:r>
              <a:rPr lang="en-US" dirty="0"/>
              <a:t>Platform Options </a:t>
            </a:r>
            <a:r>
              <a:rPr lang="en-US" b="0" dirty="0"/>
              <a:t>: Displays </a:t>
            </a:r>
            <a:r>
              <a:rPr lang="en-US" b="0" dirty="0" err="1" smtClean="0"/>
              <a:t>boolean</a:t>
            </a:r>
            <a:r>
              <a:rPr lang="en-US" b="0" dirty="0" smtClean="0"/>
              <a:t> </a:t>
            </a:r>
            <a:r>
              <a:rPr lang="en-US" b="0" dirty="0"/>
              <a:t>options for the selected </a:t>
            </a:r>
            <a:r>
              <a:rPr lang="en-US" b="0" dirty="0" smtClean="0"/>
              <a:t>platform(s), </a:t>
            </a:r>
            <a:r>
              <a:rPr lang="en-US" b="0" dirty="0"/>
              <a:t>such as the ability to hide/show </a:t>
            </a:r>
            <a:r>
              <a:rPr lang="en-US" b="0" dirty="0" err="1"/>
              <a:t>tracelines</a:t>
            </a:r>
            <a:endParaRPr lang="en-US" b="0" dirty="0"/>
          </a:p>
          <a:p>
            <a:pPr lvl="2"/>
            <a:r>
              <a:rPr lang="en-US" b="0" dirty="0"/>
              <a:t>Register options within the constructor of your plugin using the </a:t>
            </a:r>
            <a:r>
              <a:rPr lang="en-US" dirty="0" err="1"/>
              <a:t>RegisterOption</a:t>
            </a:r>
            <a:r>
              <a:rPr lang="en-US" b="0" dirty="0"/>
              <a:t>() or </a:t>
            </a:r>
            <a:r>
              <a:rPr lang="en-US" dirty="0" err="1"/>
              <a:t>RegisterOptionGroup</a:t>
            </a:r>
            <a:r>
              <a:rPr lang="en-US" b="0" dirty="0"/>
              <a:t>() methods</a:t>
            </a:r>
            <a:r>
              <a:rPr lang="en-US" b="0" dirty="0" smtClean="0"/>
              <a:t>.</a:t>
            </a:r>
          </a:p>
          <a:p>
            <a:pPr lvl="2"/>
            <a:endParaRPr lang="en-US" b="0" dirty="0"/>
          </a:p>
          <a:p>
            <a:pPr lvl="1"/>
            <a:r>
              <a:rPr lang="en-US" dirty="0"/>
              <a:t>Platform Data </a:t>
            </a:r>
            <a:r>
              <a:rPr lang="en-US" b="0" dirty="0"/>
              <a:t>: Displays data about the </a:t>
            </a:r>
            <a:r>
              <a:rPr lang="en-US" b="0" dirty="0" smtClean="0"/>
              <a:t>platform of interest</a:t>
            </a:r>
            <a:endParaRPr lang="en-US" b="0" dirty="0"/>
          </a:p>
          <a:p>
            <a:pPr lvl="2"/>
            <a:r>
              <a:rPr lang="en-US" b="0" dirty="0"/>
              <a:t>Override the </a:t>
            </a:r>
            <a:r>
              <a:rPr lang="en-US" dirty="0" err="1"/>
              <a:t>GetPlatformData</a:t>
            </a:r>
            <a:r>
              <a:rPr lang="en-US" b="0" dirty="0"/>
              <a:t>() method and return the list of </a:t>
            </a:r>
            <a:r>
              <a:rPr lang="en-US" dirty="0" err="1"/>
              <a:t>QTreeWidgetItem</a:t>
            </a:r>
            <a:r>
              <a:rPr lang="en-US" b="0" dirty="0" err="1"/>
              <a:t>’s</a:t>
            </a:r>
            <a:r>
              <a:rPr lang="en-US" b="0" dirty="0" smtClean="0"/>
              <a:t>.</a:t>
            </a:r>
          </a:p>
          <a:p>
            <a:pPr lvl="2"/>
            <a:r>
              <a:rPr lang="en-US" b="0" dirty="0" smtClean="0"/>
              <a:t>For values that have units, use </a:t>
            </a:r>
            <a:r>
              <a:rPr lang="en-US" dirty="0" err="1" smtClean="0"/>
              <a:t>wkf</a:t>
            </a:r>
            <a:r>
              <a:rPr lang="en-US" b="0" dirty="0" smtClean="0"/>
              <a:t>::</a:t>
            </a:r>
            <a:r>
              <a:rPr lang="en-US" dirty="0" err="1" smtClean="0"/>
              <a:t>UnitTreeWidgetItem</a:t>
            </a:r>
            <a:r>
              <a:rPr lang="en-US" b="0" dirty="0" smtClean="0"/>
              <a:t> which will be discussed more later when we discuss Preferences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241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Acronyms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5181600" cy="4546600"/>
          </a:xfrm>
          <a:prstGeom prst="rect">
            <a:avLst/>
          </a:prstGeom>
        </p:spPr>
        <p:txBody>
          <a:bodyPr/>
          <a:lstStyle/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AFSIM - Advanced Framework for Simulation, Integration, and Modeling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AGL – Above Ground Level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DIS – Distributed Interactive Simulation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DTED – Digital Terrain Elevation Data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EO/IR – electro-optical/infra-red</a:t>
            </a:r>
            <a:r>
              <a:rPr lang="en-US" sz="1200" b="1" dirty="0" smtClean="0"/>
              <a:t> </a:t>
            </a:r>
            <a:endParaRPr lang="en-US" sz="1200" dirty="0" smtClean="0"/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ESM – electronic support measure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FOV – field of view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GUI – graphical user interface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HLA – High Level Architecture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ID – identification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IEEE – Institute of Electrical &amp; Electronics Engineers, Inc.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JTIDS – Joint Tactical Information Distribution System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MSL – Mean Sea Level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OS – Operating System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PC – Personal Computer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PDU – Protocol Data Unit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RCS – radar cross section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SAM – surface-to-air missile</a:t>
            </a:r>
          </a:p>
          <a:p>
            <a:pPr marL="455613" defTabSz="820738">
              <a:spcBef>
                <a:spcPct val="20000"/>
              </a:spcBef>
              <a:buClr>
                <a:schemeClr val="tx2"/>
              </a:buClr>
              <a:buNone/>
            </a:pPr>
            <a:r>
              <a:rPr lang="en-US" sz="1200" dirty="0" smtClean="0"/>
              <a:t>SAR – synthetic aperture radar 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</a:pPr>
            <a:r>
              <a:rPr lang="en-US" sz="1200" dirty="0" smtClean="0"/>
              <a:t>VESPA – Visual Environment for Scenario Preparation and Analysis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</a:pPr>
            <a:r>
              <a:rPr lang="en-US" sz="1200" dirty="0" smtClean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15240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 smtClean="0"/>
              <a:t>dBsm</a:t>
            </a:r>
            <a:r>
              <a:rPr lang="en-US" sz="1200" kern="0" dirty="0" smtClean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GHz– </a:t>
            </a:r>
            <a:r>
              <a:rPr lang="en-US" sz="1200" kern="0" dirty="0" err="1" smtClean="0"/>
              <a:t>GigaHertz</a:t>
            </a:r>
            <a:endParaRPr lang="en-US" sz="1200" kern="0" dirty="0" smtClean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 smtClean="0"/>
              <a:t>kts</a:t>
            </a:r>
            <a:r>
              <a:rPr lang="en-US" sz="1200" kern="0" dirty="0" smtClean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530497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A </a:t>
            </a:r>
            <a:r>
              <a:rPr lang="en-US" dirty="0"/>
              <a:t>configuration</a:t>
            </a:r>
            <a:r>
              <a:rPr lang="en-US" b="0" dirty="0"/>
              <a:t> is a snapshot of all Preference selections, along with what plugins are loaded, what windows are visible and their positions and sizes.</a:t>
            </a:r>
          </a:p>
          <a:p>
            <a:pPr lvl="1"/>
            <a:r>
              <a:rPr lang="en-US" dirty="0" smtClean="0"/>
              <a:t>WKF</a:t>
            </a:r>
            <a:r>
              <a:rPr lang="en-US" b="0" dirty="0" smtClean="0"/>
              <a:t> </a:t>
            </a:r>
            <a:r>
              <a:rPr lang="en-US" b="0" dirty="0"/>
              <a:t>allows a user to save, load, and import configurations</a:t>
            </a:r>
          </a:p>
          <a:p>
            <a:pPr lvl="1"/>
            <a:r>
              <a:rPr lang="en-US" b="0" dirty="0"/>
              <a:t>Window geometry </a:t>
            </a:r>
            <a:r>
              <a:rPr lang="en-US" b="0" dirty="0" smtClean="0"/>
              <a:t>and visibility are </a:t>
            </a:r>
            <a:r>
              <a:rPr lang="en-US" b="0" dirty="0"/>
              <a:t>automatically saved.</a:t>
            </a:r>
          </a:p>
          <a:p>
            <a:pPr lvl="1"/>
            <a:r>
              <a:rPr lang="en-US" b="0" dirty="0"/>
              <a:t>Preferences are saved and loaded via Save/</a:t>
            </a:r>
            <a:r>
              <a:rPr lang="en-US" b="0" dirty="0" err="1"/>
              <a:t>LoadSettings</a:t>
            </a:r>
            <a:r>
              <a:rPr lang="en-US" b="0" dirty="0"/>
              <a:t> implemented by overriding the functions in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 smtClean="0"/>
              <a:t>Plugin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No </a:t>
            </a:r>
            <a:r>
              <a:rPr lang="en-US" b="0" dirty="0"/>
              <a:t>additional work is required to support configurations.</a:t>
            </a:r>
          </a:p>
          <a:p>
            <a:endParaRPr lang="en-US" b="0" dirty="0" smtClean="0"/>
          </a:p>
          <a:p>
            <a:r>
              <a:rPr lang="en-US" b="0" dirty="0" smtClean="0"/>
              <a:t>Configurations can be </a:t>
            </a:r>
            <a:r>
              <a:rPr lang="en-US" dirty="0" smtClean="0"/>
              <a:t>Saved</a:t>
            </a:r>
            <a:r>
              <a:rPr lang="en-US" b="0" dirty="0" smtClean="0"/>
              <a:t>/</a:t>
            </a:r>
            <a:r>
              <a:rPr lang="en-US" dirty="0" smtClean="0"/>
              <a:t>Loaded</a:t>
            </a:r>
            <a:r>
              <a:rPr lang="en-US" b="0" dirty="0" smtClean="0"/>
              <a:t> via the File menu</a:t>
            </a:r>
          </a:p>
          <a:p>
            <a:r>
              <a:rPr lang="en-US" b="0" dirty="0" smtClean="0"/>
              <a:t>A Configuration file can be specified via the command line using the –</a:t>
            </a:r>
            <a:r>
              <a:rPr lang="en-US" b="0" dirty="0" err="1" smtClean="0"/>
              <a:t>cf</a:t>
            </a:r>
            <a:r>
              <a:rPr lang="en-US" b="0" dirty="0" smtClean="0"/>
              <a:t> or –</a:t>
            </a:r>
            <a:r>
              <a:rPr lang="en-US" b="0" dirty="0" err="1" smtClean="0"/>
              <a:t>icf</a:t>
            </a:r>
            <a:r>
              <a:rPr lang="en-US" b="0" dirty="0" smtClean="0"/>
              <a:t> options</a:t>
            </a:r>
          </a:p>
          <a:p>
            <a:endParaRPr lang="en-US" b="0" dirty="0"/>
          </a:p>
          <a:p>
            <a:r>
              <a:rPr lang="en-US" b="0" dirty="0" smtClean="0"/>
              <a:t>More about Configurations later, when we discuss Preferences in the Warlock Training </a:t>
            </a:r>
            <a:r>
              <a:rPr lang="en-US" b="0" dirty="0"/>
              <a:t>p</a:t>
            </a:r>
            <a:r>
              <a:rPr lang="en-US" b="0" dirty="0" smtClean="0"/>
              <a:t>resentation.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935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wkf</a:t>
            </a:r>
            <a:r>
              <a:rPr lang="en-US" dirty="0"/>
              <a:t>::</a:t>
            </a:r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/>
              <a:t>The </a:t>
            </a:r>
            <a:r>
              <a:rPr lang="en-US" dirty="0"/>
              <a:t>WKF</a:t>
            </a:r>
            <a:r>
              <a:rPr lang="en-US" b="0" dirty="0"/>
              <a:t> application main window is accessed through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/>
              <a:t>Environment</a:t>
            </a:r>
            <a:r>
              <a:rPr lang="en-US" b="0" dirty="0"/>
              <a:t>::</a:t>
            </a:r>
            <a:r>
              <a:rPr lang="en-US" dirty="0" err="1"/>
              <a:t>GetMainWindow</a:t>
            </a:r>
            <a:r>
              <a:rPr lang="en-US" b="0" dirty="0" smtClean="0"/>
              <a:t>()</a:t>
            </a:r>
          </a:p>
          <a:p>
            <a:endParaRPr lang="en-US" b="0" dirty="0"/>
          </a:p>
          <a:p>
            <a:r>
              <a:rPr lang="en-US" b="0" dirty="0"/>
              <a:t>Methods:</a:t>
            </a:r>
          </a:p>
          <a:p>
            <a:pPr lvl="1"/>
            <a:r>
              <a:rPr lang="en-US" b="0" dirty="0"/>
              <a:t>Add menus and </a:t>
            </a:r>
            <a:r>
              <a:rPr lang="en-US" dirty="0" err="1"/>
              <a:t>GetMenuByName</a:t>
            </a:r>
            <a:endParaRPr lang="en-US" dirty="0"/>
          </a:p>
          <a:p>
            <a:pPr lvl="1"/>
            <a:r>
              <a:rPr lang="en-US" b="0" dirty="0"/>
              <a:t>Add a dialog to the Tools menu</a:t>
            </a:r>
          </a:p>
          <a:p>
            <a:pPr lvl="1"/>
            <a:r>
              <a:rPr lang="en-US" b="0" dirty="0"/>
              <a:t>Add </a:t>
            </a:r>
            <a:r>
              <a:rPr lang="en-US" b="0" dirty="0" err="1"/>
              <a:t>DockWidgets</a:t>
            </a:r>
            <a:r>
              <a:rPr lang="en-US" b="0" dirty="0"/>
              <a:t> </a:t>
            </a:r>
          </a:p>
          <a:p>
            <a:pPr lvl="2"/>
            <a:r>
              <a:rPr lang="en-US" b="0" dirty="0"/>
              <a:t>An action to toggle visibility will automatically be added to the View menu</a:t>
            </a:r>
          </a:p>
          <a:p>
            <a:pPr lvl="1"/>
            <a:r>
              <a:rPr lang="en-US" b="0" dirty="0"/>
              <a:t>Show a message on the status bar, or </a:t>
            </a:r>
            <a:r>
              <a:rPr lang="en-US" b="0" dirty="0" smtClean="0"/>
              <a:t>access </a:t>
            </a:r>
            <a:r>
              <a:rPr lang="en-US" b="0" dirty="0"/>
              <a:t>the status bar</a:t>
            </a:r>
          </a:p>
          <a:p>
            <a:pPr lvl="1"/>
            <a:r>
              <a:rPr lang="en-US" b="0" dirty="0"/>
              <a:t>Get the central widget (see next slide)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16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wkf</a:t>
            </a:r>
            <a:r>
              <a:rPr lang="en-US" dirty="0"/>
              <a:t>::</a:t>
            </a:r>
            <a:r>
              <a:rPr lang="en-US" dirty="0" err="1"/>
              <a:t>CentralDisplayWidget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72029"/>
            <a:ext cx="8229600" cy="4525963"/>
          </a:xfrm>
        </p:spPr>
        <p:txBody>
          <a:bodyPr/>
          <a:lstStyle/>
          <a:p>
            <a:r>
              <a:rPr lang="en-US" dirty="0" err="1"/>
              <a:t>CentralDisplayWidget</a:t>
            </a:r>
            <a:r>
              <a:rPr lang="en-US" b="0" dirty="0"/>
              <a:t> exists in the center of the </a:t>
            </a:r>
            <a:r>
              <a:rPr lang="en-US" dirty="0" err="1"/>
              <a:t>MainWindow</a:t>
            </a:r>
            <a:r>
              <a:rPr lang="en-US" b="0" dirty="0"/>
              <a:t>.</a:t>
            </a:r>
          </a:p>
          <a:p>
            <a:pPr lvl="1"/>
            <a:r>
              <a:rPr lang="en-US" b="0" dirty="0"/>
              <a:t>Allows </a:t>
            </a:r>
            <a:r>
              <a:rPr lang="en-US" b="0" dirty="0" smtClean="0"/>
              <a:t>multiple </a:t>
            </a:r>
            <a:r>
              <a:rPr lang="en-US" b="0" dirty="0"/>
              <a:t>widgets to be displayed in various configurations</a:t>
            </a:r>
          </a:p>
          <a:p>
            <a:pPr lvl="1"/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 err="1"/>
              <a:t>DockWidget</a:t>
            </a:r>
            <a:r>
              <a:rPr lang="en-US" b="0" dirty="0" err="1"/>
              <a:t>’s</a:t>
            </a:r>
            <a:r>
              <a:rPr lang="en-US" b="0" dirty="0"/>
              <a:t> context menu </a:t>
            </a:r>
            <a:r>
              <a:rPr lang="en-US" b="0" dirty="0" smtClean="0"/>
              <a:t>allows </a:t>
            </a:r>
            <a:r>
              <a:rPr lang="en-US" b="0" dirty="0"/>
              <a:t>users to move widgets within the central widget and to remove them</a:t>
            </a:r>
            <a:r>
              <a:rPr lang="en-US" b="0" dirty="0" smtClean="0"/>
              <a:t>.</a:t>
            </a:r>
          </a:p>
          <a:p>
            <a:pPr lvl="1"/>
            <a:endParaRPr lang="en-US" b="0" dirty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46692"/>
            <a:ext cx="3952875" cy="27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wkf</a:t>
            </a:r>
            <a:r>
              <a:rPr lang="en-US" dirty="0"/>
              <a:t>::</a:t>
            </a:r>
            <a:r>
              <a:rPr lang="en-US" dirty="0" err="1"/>
              <a:t>DockWidget</a:t>
            </a:r>
            <a:r>
              <a:rPr lang="en-US" dirty="0"/>
              <a:t> vs </a:t>
            </a:r>
            <a:r>
              <a:rPr lang="en-US" dirty="0" err="1"/>
              <a:t>QDockWidget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wkf</a:t>
            </a:r>
            <a:r>
              <a:rPr lang="en-US" sz="1800" b="0" dirty="0"/>
              <a:t>::</a:t>
            </a:r>
            <a:r>
              <a:rPr lang="en-US" sz="1800" dirty="0" err="1"/>
              <a:t>DockWidget</a:t>
            </a:r>
            <a:r>
              <a:rPr lang="en-US" sz="1800" b="0" dirty="0"/>
              <a:t> derives from </a:t>
            </a:r>
            <a:r>
              <a:rPr lang="en-US" sz="1800" dirty="0" err="1"/>
              <a:t>QDockWidget</a:t>
            </a:r>
            <a:r>
              <a:rPr lang="en-US" sz="1800" b="0" dirty="0"/>
              <a:t> and adds functionality to support interacting with the </a:t>
            </a:r>
            <a:r>
              <a:rPr lang="en-US" sz="1800" dirty="0" err="1"/>
              <a:t>CentralDisplayWidget</a:t>
            </a:r>
            <a:r>
              <a:rPr lang="en-US" sz="1800" b="0" dirty="0"/>
              <a:t>.</a:t>
            </a:r>
          </a:p>
          <a:p>
            <a:pPr lvl="1"/>
            <a:r>
              <a:rPr lang="en-US" sz="1600" b="0" dirty="0"/>
              <a:t>Functions to support moving to/from central widget</a:t>
            </a:r>
          </a:p>
          <a:p>
            <a:pPr lvl="1"/>
            <a:r>
              <a:rPr lang="en-US" sz="1600" b="0" dirty="0"/>
              <a:t>Functions to build the context menu</a:t>
            </a:r>
          </a:p>
          <a:p>
            <a:pPr lvl="1"/>
            <a:r>
              <a:rPr lang="en-US" sz="1600" b="0" dirty="0"/>
              <a:t>Saves additional state information into the settings file</a:t>
            </a:r>
          </a:p>
          <a:p>
            <a:r>
              <a:rPr lang="en-US" sz="1800" b="0" dirty="0"/>
              <a:t>Only </a:t>
            </a:r>
            <a:r>
              <a:rPr lang="en-US" sz="1800" dirty="0" err="1"/>
              <a:t>wkf</a:t>
            </a:r>
            <a:r>
              <a:rPr lang="en-US" sz="1800" b="0" dirty="0"/>
              <a:t>::</a:t>
            </a:r>
            <a:r>
              <a:rPr lang="en-US" sz="1800" dirty="0" err="1"/>
              <a:t>DockWidget’s</a:t>
            </a:r>
            <a:r>
              <a:rPr lang="en-US" sz="1800" b="0" dirty="0"/>
              <a:t> can be added to </a:t>
            </a:r>
            <a:r>
              <a:rPr lang="en-US" sz="1800" dirty="0" err="1"/>
              <a:t>CentralDisplayWidget</a:t>
            </a:r>
            <a:r>
              <a:rPr lang="en-US" sz="1800" b="0" dirty="0"/>
              <a:t>, not </a:t>
            </a:r>
            <a:r>
              <a:rPr lang="en-US" sz="1800" dirty="0" err="1"/>
              <a:t>QDockWidget</a:t>
            </a:r>
            <a:r>
              <a:rPr lang="en-US" sz="1800" b="0" dirty="0" err="1"/>
              <a:t>’s</a:t>
            </a:r>
            <a:endParaRPr lang="en-US" sz="1800" b="0" dirty="0"/>
          </a:p>
          <a:p>
            <a:r>
              <a:rPr lang="en-US" sz="1800" b="0" dirty="0"/>
              <a:t>Recommended to use </a:t>
            </a:r>
            <a:r>
              <a:rPr lang="en-US" sz="1800" dirty="0" err="1"/>
              <a:t>QDockWidget</a:t>
            </a:r>
            <a:r>
              <a:rPr lang="en-US" sz="1800" b="0" dirty="0"/>
              <a:t> unless you specifically want your </a:t>
            </a:r>
            <a:r>
              <a:rPr lang="en-US" sz="1800" dirty="0" err="1"/>
              <a:t>DockWidget</a:t>
            </a:r>
            <a:r>
              <a:rPr lang="en-US" sz="1800" b="0" dirty="0"/>
              <a:t> to be </a:t>
            </a:r>
            <a:r>
              <a:rPr lang="en-US" sz="1800" b="0" dirty="0" err="1"/>
              <a:t>dockable</a:t>
            </a:r>
            <a:r>
              <a:rPr lang="en-US" sz="1800" b="0" dirty="0"/>
              <a:t> in the central widget</a:t>
            </a:r>
          </a:p>
          <a:p>
            <a:endParaRPr lang="en-US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56681" y="5029200"/>
            <a:ext cx="3830638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/>
              <a:t>Hint: Hold ctrl when moving Dock Widgets to prevent them from docking.</a:t>
            </a:r>
          </a:p>
        </p:txBody>
      </p:sp>
    </p:spTree>
    <p:extLst>
      <p:ext uri="{BB962C8B-B14F-4D97-AF65-F5344CB8AC3E}">
        <p14:creationId xmlns:p14="http://schemas.microsoft.com/office/powerpoint/2010/main" val="24279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PluginUiPointer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You may see </a:t>
            </a:r>
            <a:r>
              <a:rPr lang="en-US" dirty="0" err="1" smtClean="0"/>
              <a:t>PluginUiPointer</a:t>
            </a:r>
            <a:r>
              <a:rPr lang="en-US" b="0" dirty="0" smtClean="0"/>
              <a:t>&lt;T&gt; used instead of </a:t>
            </a:r>
            <a:r>
              <a:rPr lang="en-US" dirty="0" err="1" smtClean="0"/>
              <a:t>QPointer</a:t>
            </a:r>
            <a:r>
              <a:rPr lang="en-US" b="0" dirty="0" smtClean="0"/>
              <a:t>&lt;</a:t>
            </a:r>
            <a:r>
              <a:rPr lang="en-US" dirty="0" smtClean="0"/>
              <a:t>T</a:t>
            </a:r>
            <a:r>
              <a:rPr lang="en-US" b="0" dirty="0" smtClean="0"/>
              <a:t>&gt; in the  source code for the visual applications</a:t>
            </a:r>
          </a:p>
          <a:p>
            <a:endParaRPr lang="en-US" b="0" dirty="0"/>
          </a:p>
          <a:p>
            <a:r>
              <a:rPr lang="en-US" dirty="0" err="1" smtClean="0"/>
              <a:t>QPointer</a:t>
            </a:r>
            <a:r>
              <a:rPr lang="en-US" b="0" dirty="0" smtClean="0"/>
              <a:t> is a guarded pointer</a:t>
            </a:r>
          </a:p>
          <a:p>
            <a:endParaRPr lang="en-US" b="0" dirty="0"/>
          </a:p>
          <a:p>
            <a:r>
              <a:rPr lang="en-US" dirty="0" err="1" smtClean="0"/>
              <a:t>PluginUiPointer</a:t>
            </a:r>
            <a:r>
              <a:rPr lang="en-US" b="0" dirty="0" smtClean="0"/>
              <a:t> wraps </a:t>
            </a:r>
            <a:r>
              <a:rPr lang="en-US" dirty="0" err="1" smtClean="0"/>
              <a:t>QPointer</a:t>
            </a:r>
            <a:r>
              <a:rPr lang="en-US" b="0" dirty="0" smtClean="0"/>
              <a:t> and provides memory management which will delete </a:t>
            </a:r>
            <a:r>
              <a:rPr lang="en-US" dirty="0" smtClean="0"/>
              <a:t>T</a:t>
            </a:r>
            <a:r>
              <a:rPr lang="en-US" b="0" dirty="0" smtClean="0"/>
              <a:t> in its destructor</a:t>
            </a:r>
          </a:p>
          <a:p>
            <a:endParaRPr lang="en-US" b="0" dirty="0"/>
          </a:p>
          <a:p>
            <a:r>
              <a:rPr lang="en-US" dirty="0" err="1" smtClean="0"/>
              <a:t>PluginUiPointer</a:t>
            </a:r>
            <a:r>
              <a:rPr lang="en-US" b="0" dirty="0" smtClean="0"/>
              <a:t> is not required to be used, </a:t>
            </a:r>
            <a:r>
              <a:rPr lang="en-US" dirty="0" err="1" smtClean="0"/>
              <a:t>QPointer</a:t>
            </a:r>
            <a:r>
              <a:rPr lang="en-US" b="0" dirty="0" smtClean="0"/>
              <a:t> can be used instead, just remember to delete the data() in </a:t>
            </a:r>
            <a:r>
              <a:rPr lang="en-US" dirty="0" err="1" smtClean="0"/>
              <a:t>QPointer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WkfPlatform</a:t>
            </a:r>
            <a:r>
              <a:rPr lang="en-US" dirty="0" smtClean="0"/>
              <a:t> Warning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The Map Display uses </a:t>
            </a:r>
            <a:r>
              <a:rPr lang="en-US" dirty="0" err="1"/>
              <a:t>WkfPlatform</a:t>
            </a:r>
            <a:r>
              <a:rPr lang="en-US" b="0" dirty="0"/>
              <a:t> (Not to be confused with </a:t>
            </a:r>
            <a:r>
              <a:rPr lang="en-US" dirty="0" err="1"/>
              <a:t>WsfPlatform</a:t>
            </a:r>
            <a:r>
              <a:rPr lang="en-US" b="0" dirty="0"/>
              <a:t>) which derives from </a:t>
            </a:r>
            <a:r>
              <a:rPr lang="en-US" dirty="0" err="1"/>
              <a:t>VaEntity</a:t>
            </a:r>
            <a:r>
              <a:rPr lang="en-US" b="0" dirty="0"/>
              <a:t> which is part of </a:t>
            </a:r>
            <a:r>
              <a:rPr lang="en-US" dirty="0"/>
              <a:t>VTK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 smtClean="0"/>
              <a:t>Attachments may be added to a </a:t>
            </a:r>
            <a:r>
              <a:rPr lang="en-US" dirty="0" err="1" smtClean="0"/>
              <a:t>WkfPlatform</a:t>
            </a:r>
            <a:r>
              <a:rPr lang="en-US" b="0" dirty="0" smtClean="0"/>
              <a:t> from any plugin</a:t>
            </a:r>
          </a:p>
          <a:p>
            <a:pPr lvl="1"/>
            <a:r>
              <a:rPr lang="en-US" b="0" dirty="0" smtClean="0"/>
              <a:t>Use classes that derive from </a:t>
            </a:r>
            <a:r>
              <a:rPr lang="en-US" dirty="0" err="1" smtClean="0"/>
              <a:t>VaAttachment</a:t>
            </a:r>
            <a:endParaRPr lang="en-US" dirty="0" smtClean="0"/>
          </a:p>
          <a:p>
            <a:pPr lvl="1"/>
            <a:r>
              <a:rPr lang="en-US" dirty="0" err="1" smtClean="0"/>
              <a:t>WkfPlatform</a:t>
            </a:r>
            <a:r>
              <a:rPr lang="en-US" b="0" dirty="0" smtClean="0"/>
              <a:t> </a:t>
            </a:r>
            <a:r>
              <a:rPr lang="en-US" b="0" dirty="0"/>
              <a:t>will take ownership of any attachments added to it, and will delete them when the </a:t>
            </a:r>
            <a:r>
              <a:rPr lang="en-US" dirty="0" err="1"/>
              <a:t>WkfPlatform</a:t>
            </a:r>
            <a:r>
              <a:rPr lang="en-US" b="0" dirty="0"/>
              <a:t> is deleted.</a:t>
            </a:r>
          </a:p>
          <a:p>
            <a:pPr lvl="1"/>
            <a:r>
              <a:rPr lang="en-US" b="0" dirty="0"/>
              <a:t>Examples: </a:t>
            </a:r>
            <a:r>
              <a:rPr lang="en-US" dirty="0"/>
              <a:t>Routes</a:t>
            </a:r>
            <a:r>
              <a:rPr lang="en-US" b="0" dirty="0"/>
              <a:t>, </a:t>
            </a:r>
            <a:r>
              <a:rPr lang="en-US" dirty="0"/>
              <a:t>Wing Ribbons</a:t>
            </a:r>
            <a:r>
              <a:rPr lang="en-US" b="0" dirty="0"/>
              <a:t>, and </a:t>
            </a:r>
            <a:r>
              <a:rPr lang="en-US" dirty="0"/>
              <a:t>Platform Model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983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Attachment Examples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To Create an Attachment:</a:t>
            </a:r>
          </a:p>
          <a:p>
            <a:endParaRPr lang="en-US" b="0" dirty="0"/>
          </a:p>
          <a:p>
            <a:endParaRPr lang="en-US" b="0" dirty="0" smtClean="0"/>
          </a:p>
          <a:p>
            <a:pPr marL="226473" indent="0">
              <a:buNone/>
            </a:pPr>
            <a:endParaRPr lang="en-US" b="0" dirty="0" smtClean="0"/>
          </a:p>
          <a:p>
            <a:r>
              <a:rPr lang="en-US" b="0" dirty="0" smtClean="0"/>
              <a:t>To Access an attachment:</a:t>
            </a:r>
          </a:p>
          <a:p>
            <a:endParaRPr lang="en-US" b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25908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vespa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make_attachment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AttachmentRangeRing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*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vaEnv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GetStandardViewer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4495800"/>
            <a:ext cx="48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FindAttachment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ring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do stuff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470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&amp; Status Bars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/>
              <a:t>The application menu bar and status bar can be accessed through the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 err="1"/>
              <a:t>MainWindow</a:t>
            </a:r>
            <a:r>
              <a:rPr lang="en-US" b="0" dirty="0"/>
              <a:t> class.  </a:t>
            </a:r>
          </a:p>
          <a:p>
            <a:pPr lvl="1"/>
            <a:r>
              <a:rPr lang="en-US" b="0" dirty="0"/>
              <a:t>While it is possible to call any methods inherited from </a:t>
            </a:r>
            <a:r>
              <a:rPr lang="en-US" dirty="0" err="1"/>
              <a:t>QMainWindow</a:t>
            </a:r>
            <a:r>
              <a:rPr lang="en-US" b="0" dirty="0"/>
              <a:t>, it is best to use the methods provided in the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 err="1"/>
              <a:t>MainWindow</a:t>
            </a:r>
            <a:r>
              <a:rPr lang="en-US" b="0" dirty="0"/>
              <a:t> class:</a:t>
            </a:r>
          </a:p>
          <a:p>
            <a:pPr lvl="2"/>
            <a:r>
              <a:rPr lang="en-US" dirty="0" err="1"/>
              <a:t>AddMenu</a:t>
            </a:r>
            <a:r>
              <a:rPr lang="en-US" b="0" dirty="0"/>
              <a:t>(), </a:t>
            </a:r>
            <a:r>
              <a:rPr lang="en-US" dirty="0" err="1"/>
              <a:t>GetMenuByName</a:t>
            </a:r>
            <a:r>
              <a:rPr lang="en-US" b="0" dirty="0"/>
              <a:t>(), </a:t>
            </a:r>
            <a:r>
              <a:rPr lang="en-US" dirty="0" err="1"/>
              <a:t>AddDialogToToolMenu</a:t>
            </a:r>
            <a:r>
              <a:rPr lang="en-US" b="0" dirty="0"/>
              <a:t>(), </a:t>
            </a:r>
            <a:r>
              <a:rPr lang="en-US" dirty="0" err="1"/>
              <a:t>addToolBar</a:t>
            </a:r>
            <a:r>
              <a:rPr lang="en-US" b="0" dirty="0"/>
              <a:t>(), </a:t>
            </a:r>
            <a:r>
              <a:rPr lang="en-US" dirty="0" err="1"/>
              <a:t>addDockWidget</a:t>
            </a:r>
            <a:r>
              <a:rPr lang="en-US" b="0" dirty="0"/>
              <a:t>(), </a:t>
            </a:r>
            <a:r>
              <a:rPr lang="en-US" dirty="0" err="1"/>
              <a:t>ShowStatusMessage</a:t>
            </a:r>
            <a:r>
              <a:rPr lang="en-US" b="0" dirty="0"/>
              <a:t>()</a:t>
            </a:r>
          </a:p>
          <a:p>
            <a:pPr lvl="1"/>
            <a:r>
              <a:rPr lang="en-US" b="0" dirty="0"/>
              <a:t>These functions handle common interactions plugins have with the </a:t>
            </a:r>
            <a:r>
              <a:rPr lang="en-US" b="0" dirty="0" err="1"/>
              <a:t>MenuBar</a:t>
            </a:r>
            <a:r>
              <a:rPr lang="en-US" b="0" dirty="0"/>
              <a:t> and </a:t>
            </a:r>
            <a:r>
              <a:rPr lang="en-US" b="0" dirty="0" err="1"/>
              <a:t>StatusBar</a:t>
            </a:r>
            <a:r>
              <a:rPr lang="en-US" b="0" dirty="0" smtClean="0"/>
              <a:t>.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One exception to this is if you want to add a widget to the </a:t>
            </a:r>
            <a:r>
              <a:rPr lang="en-US" b="0" dirty="0" err="1"/>
              <a:t>StatusBar</a:t>
            </a:r>
            <a:endParaRPr lang="en-US" b="0" dirty="0"/>
          </a:p>
          <a:p>
            <a:pPr lvl="2"/>
            <a:r>
              <a:rPr lang="en-US" b="0" dirty="0"/>
              <a:t>See </a:t>
            </a:r>
            <a:r>
              <a:rPr lang="en-US" dirty="0" err="1"/>
              <a:t>SimController</a:t>
            </a:r>
            <a:r>
              <a:rPr lang="en-US" b="0" dirty="0"/>
              <a:t> plugin for an example of how to handle this.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702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Objectives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Create a simple plugin for Wizard </a:t>
            </a:r>
          </a:p>
          <a:p>
            <a:pPr lvl="1"/>
            <a:r>
              <a:rPr lang="en-US" b="0" dirty="0" smtClean="0"/>
              <a:t>This will be a generic plugin so Warlock and Mystic will also be able to load this plugin</a:t>
            </a:r>
          </a:p>
          <a:p>
            <a:pPr lvl="1"/>
            <a:r>
              <a:rPr lang="en-US" b="0" dirty="0" smtClean="0"/>
              <a:t>Create a </a:t>
            </a:r>
            <a:r>
              <a:rPr lang="en-US" dirty="0" err="1" smtClean="0"/>
              <a:t>QDockWidget</a:t>
            </a:r>
            <a:r>
              <a:rPr lang="en-US" b="0" dirty="0" smtClean="0"/>
              <a:t> that will say “Hello World”</a:t>
            </a:r>
          </a:p>
          <a:p>
            <a:pPr lvl="1"/>
            <a:r>
              <a:rPr lang="en-US" b="0" dirty="0" smtClean="0"/>
              <a:t>Add an action to the View menu to display the </a:t>
            </a:r>
            <a:r>
              <a:rPr lang="en-US" dirty="0" err="1" smtClean="0"/>
              <a:t>QDockWidget</a:t>
            </a:r>
            <a:endParaRPr lang="en-US" dirty="0" smtClean="0"/>
          </a:p>
          <a:p>
            <a:pPr lvl="1"/>
            <a:r>
              <a:rPr lang="en-US" b="0" dirty="0"/>
              <a:t>When the selected platforms change</a:t>
            </a:r>
          </a:p>
          <a:p>
            <a:pPr lvl="2"/>
            <a:r>
              <a:rPr lang="en-US" b="0" dirty="0"/>
              <a:t>Add an Attachment to </a:t>
            </a:r>
            <a:r>
              <a:rPr lang="en-US" b="0" dirty="0" smtClean="0"/>
              <a:t>every </a:t>
            </a:r>
            <a:r>
              <a:rPr lang="en-US" b="0" dirty="0"/>
              <a:t>selected platform</a:t>
            </a:r>
          </a:p>
          <a:p>
            <a:pPr lvl="2"/>
            <a:r>
              <a:rPr lang="en-US" b="0" dirty="0"/>
              <a:t>Remove the attachment from platforms that are no longer </a:t>
            </a:r>
            <a:r>
              <a:rPr lang="en-US" b="0" dirty="0" smtClean="0"/>
              <a:t>selected</a:t>
            </a:r>
          </a:p>
          <a:p>
            <a:pPr lvl="1"/>
            <a:r>
              <a:rPr lang="en-US" b="0" dirty="0" smtClean="0"/>
              <a:t>Learn to use the Plugin Manager to verify the plugin loaded properly and to see error messages if it did not.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344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onfiguring WKF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5296166"/>
          </a:xfrm>
        </p:spPr>
        <p:txBody>
          <a:bodyPr>
            <a:normAutofit/>
          </a:bodyPr>
          <a:lstStyle/>
          <a:p>
            <a:pPr marL="226473" indent="0">
              <a:buNone/>
            </a:pPr>
            <a:r>
              <a:rPr lang="en-US" b="0" dirty="0" smtClean="0"/>
              <a:t>Edit the file:  training/developer/</a:t>
            </a:r>
            <a:r>
              <a:rPr lang="en-US" b="0" dirty="0" err="1" smtClean="0"/>
              <a:t>wkf</a:t>
            </a:r>
            <a:r>
              <a:rPr lang="en-US" b="0" dirty="0" smtClean="0"/>
              <a:t>/labs/</a:t>
            </a:r>
            <a:r>
              <a:rPr lang="en-US" b="0" dirty="0" err="1" smtClean="0"/>
              <a:t>config.cmake</a:t>
            </a:r>
            <a:endParaRPr lang="en-US" b="0" dirty="0" smtClean="0"/>
          </a:p>
          <a:p>
            <a:r>
              <a:rPr lang="en-US" b="0" dirty="0" smtClean="0"/>
              <a:t>Ensure the correct Generator is uncommented out</a:t>
            </a:r>
          </a:p>
          <a:p>
            <a:pPr lvl="1"/>
            <a:r>
              <a:rPr lang="en-US" b="0" dirty="0" smtClean="0"/>
              <a:t>If you are using Visual Studio, be sure the CMAKE_GENERATOR_PLATFORM is uncommented</a:t>
            </a:r>
          </a:p>
          <a:p>
            <a:r>
              <a:rPr lang="en-US" b="0" dirty="0" smtClean="0"/>
              <a:t>Uncomment the two lines for Unity builds, if you wish to build using Unity</a:t>
            </a:r>
          </a:p>
        </p:txBody>
      </p:sp>
    </p:spTree>
    <p:extLst>
      <p:ext uri="{BB962C8B-B14F-4D97-AF65-F5344CB8AC3E}">
        <p14:creationId xmlns:p14="http://schemas.microsoft.com/office/powerpoint/2010/main" val="138486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b="0" dirty="0" smtClean="0"/>
              <a:t>This lab focuses on extending AFSIM-Wizard using the common framework (</a:t>
            </a:r>
            <a:r>
              <a:rPr lang="en-US" dirty="0" smtClean="0"/>
              <a:t>WKF</a:t>
            </a:r>
            <a:r>
              <a:rPr lang="en-US" b="0" dirty="0" smtClean="0"/>
              <a:t>) written to support all AFSIM visual applications (Wizard, Warlock, and Mystic)</a:t>
            </a:r>
          </a:p>
          <a:p>
            <a:r>
              <a:rPr lang="en-US" b="0" dirty="0" smtClean="0"/>
              <a:t>You will build a new C++ </a:t>
            </a:r>
            <a:r>
              <a:rPr lang="en-US" dirty="0" smtClean="0"/>
              <a:t>WKF</a:t>
            </a:r>
            <a:r>
              <a:rPr lang="en-US" b="0" dirty="0" smtClean="0"/>
              <a:t> based plugin that creates a dock widget to display data and creates an attachment to be displayed on the central map display </a:t>
            </a:r>
          </a:p>
          <a:p>
            <a:pPr marL="687388" lvl="2" indent="0">
              <a:buNone/>
            </a:pPr>
            <a:endParaRPr lang="en-US" sz="1400" b="0" dirty="0" smtClean="0">
              <a:solidFill>
                <a:schemeClr val="tx2">
                  <a:lumMod val="60000"/>
                  <a:lumOff val="40000"/>
                </a:schemeClr>
              </a:solidFill>
              <a:hlinkClick r:id="rId3" action="ppaction://hlinkfile"/>
            </a:endParaRPr>
          </a:p>
          <a:p>
            <a:endParaRPr lang="en-US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572000"/>
            <a:ext cx="2865438" cy="184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86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onfiguring WKF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5296166"/>
          </a:xfrm>
        </p:spPr>
        <p:txBody>
          <a:bodyPr>
            <a:normAutofit fontScale="70000" lnSpcReduction="20000"/>
          </a:bodyPr>
          <a:lstStyle/>
          <a:p>
            <a:pPr marL="226473" indent="0">
              <a:buNone/>
            </a:pPr>
            <a:r>
              <a:rPr lang="en-US" b="0" dirty="0" smtClean="0"/>
              <a:t>In the file:  training/developer/</a:t>
            </a:r>
            <a:r>
              <a:rPr lang="en-US" b="0" dirty="0" err="1" smtClean="0"/>
              <a:t>wkf</a:t>
            </a:r>
            <a:r>
              <a:rPr lang="en-US" b="0" dirty="0" smtClean="0"/>
              <a:t>/labs/</a:t>
            </a:r>
            <a:r>
              <a:rPr lang="en-US" b="0" dirty="0" err="1" smtClean="0"/>
              <a:t>config.cmake</a:t>
            </a:r>
            <a:endParaRPr lang="en-US" b="0" dirty="0" smtClean="0"/>
          </a:p>
          <a:p>
            <a:r>
              <a:rPr lang="en-US" b="0" dirty="0" smtClean="0"/>
              <a:t>Ensure the following build targets are set to TRUE</a:t>
            </a:r>
          </a:p>
          <a:p>
            <a:pPr lvl="1"/>
            <a:r>
              <a:rPr lang="en-US" b="0" dirty="0" err="1" smtClean="0"/>
              <a:t>BUILD_WKF_PLUGIN_WKF_Training</a:t>
            </a:r>
            <a:endParaRPr lang="en-US" b="0" dirty="0"/>
          </a:p>
          <a:p>
            <a:pPr lvl="1"/>
            <a:r>
              <a:rPr lang="en-US" b="0" dirty="0" err="1" smtClean="0"/>
              <a:t>BUILD_WITH_mission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BUILD_WITH_wizard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BUILD_WITH_wsf_mil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BUILD_WITH_wsf_p6dof </a:t>
            </a:r>
          </a:p>
          <a:p>
            <a:pPr lvl="1"/>
            <a:r>
              <a:rPr lang="en-US" b="0" dirty="0" err="1" smtClean="0"/>
              <a:t>BUILD_WITH_wsf_parser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BUILD_WITH_wsf_space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BUILD_WIZARD_PLUGIN_WizMapAnnotation</a:t>
            </a:r>
            <a:r>
              <a:rPr lang="en-US" b="0" dirty="0" smtClean="0"/>
              <a:t> </a:t>
            </a:r>
            <a:endParaRPr lang="en-US" b="0" dirty="0"/>
          </a:p>
          <a:p>
            <a:pPr lvl="1"/>
            <a:r>
              <a:rPr lang="en-US" b="0" dirty="0" err="1" smtClean="0"/>
              <a:t>BUILD_WIZARD_PLUGIN_WizMysticLauncher</a:t>
            </a:r>
            <a:r>
              <a:rPr lang="en-US" b="0" dirty="0" smtClean="0"/>
              <a:t> </a:t>
            </a:r>
            <a:endParaRPr lang="en-US" b="0" dirty="0"/>
          </a:p>
          <a:p>
            <a:pPr lvl="1"/>
            <a:r>
              <a:rPr lang="en-US" b="0" dirty="0" err="1" smtClean="0"/>
              <a:t>BUILD_WIZARD_PLUGIN_WizPlatformBrowser</a:t>
            </a:r>
            <a:r>
              <a:rPr lang="en-US" b="0" dirty="0" smtClean="0"/>
              <a:t> </a:t>
            </a:r>
            <a:endParaRPr lang="en-US" b="0" dirty="0"/>
          </a:p>
          <a:p>
            <a:pPr lvl="1"/>
            <a:r>
              <a:rPr lang="en-US" b="0" dirty="0" err="1" smtClean="0"/>
              <a:t>BUILD_WIZARD_PLUGIN_WizPlatformData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BUILD_WIZARD_PLUGIN_WizSimulationManager</a:t>
            </a:r>
            <a:endParaRPr lang="en-US" b="0" dirty="0"/>
          </a:p>
          <a:p>
            <a:pPr lvl="1"/>
            <a:r>
              <a:rPr lang="en-US" b="0" dirty="0" err="1" smtClean="0"/>
              <a:t>BUILD_WIZARD_PLUGIN_WizSpaceTools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BUILD_WIZARD_PLUGIN_WizTypeBrowser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BUILD_WIZARD_PLUGIN_WizUnitConversion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BUILD_WIZARD_PLUGIN_WizZoneEditor</a:t>
            </a:r>
            <a:endParaRPr lang="en-US" b="0" dirty="0"/>
          </a:p>
          <a:p>
            <a:pPr lvl="1"/>
            <a:r>
              <a:rPr lang="en-US" b="0" dirty="0" err="1" smtClean="0"/>
              <a:t>BUILD_WKF_PLUGIN_MapDisplay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BUILD_WKF_PLUGIN_MapHoverInfo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err="1" smtClean="0"/>
              <a:t>BUILD_WKF_PLUGIN_TetherView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78876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543244" cy="1143000"/>
          </a:xfrm>
        </p:spPr>
        <p:txBody>
          <a:bodyPr/>
          <a:lstStyle/>
          <a:p>
            <a:r>
              <a:rPr lang="en-US" dirty="0" smtClean="0"/>
              <a:t>Configuring WKF Training            (</a:t>
            </a:r>
            <a:r>
              <a:rPr lang="en-US" dirty="0" err="1" smtClean="0"/>
              <a:t>cmd</a:t>
            </a:r>
            <a:r>
              <a:rPr lang="en-US" dirty="0" smtClean="0"/>
              <a:t>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4995509"/>
          </a:xfrm>
        </p:spPr>
        <p:txBody>
          <a:bodyPr rIns="0">
            <a:normAutofit fontScale="70000" lnSpcReduction="20000"/>
          </a:bodyPr>
          <a:lstStyle/>
          <a:p>
            <a:pPr marL="226473" indent="0">
              <a:buNone/>
            </a:pPr>
            <a:r>
              <a:rPr lang="en-US" b="0" dirty="0" smtClean="0"/>
              <a:t>In a </a:t>
            </a:r>
            <a:r>
              <a:rPr lang="en-US" b="0" dirty="0" err="1" smtClean="0"/>
              <a:t>cmd</a:t>
            </a:r>
            <a:r>
              <a:rPr lang="en-US" b="0" dirty="0" smtClean="0"/>
              <a:t> window (Windows):</a:t>
            </a:r>
          </a:p>
          <a:p>
            <a:r>
              <a:rPr lang="en-US" b="0" dirty="0" smtClean="0"/>
              <a:t>cd into the main AFSIM folder (contains the training folder)</a:t>
            </a:r>
          </a:p>
          <a:p>
            <a:r>
              <a:rPr lang="en-US" b="0" dirty="0" smtClean="0"/>
              <a:t>Execute the following commands: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cd training\developer\</a:t>
            </a:r>
            <a:r>
              <a:rPr lang="en-US" b="0" dirty="0" err="1" smtClean="0">
                <a:latin typeface="Consolas" panose="020B0609020204030204" pitchFamily="49" charset="0"/>
              </a:rPr>
              <a:t>wkf</a:t>
            </a:r>
            <a:r>
              <a:rPr lang="en-US" b="0" dirty="0">
                <a:latin typeface="Consolas" panose="020B0609020204030204" pitchFamily="49" charset="0"/>
              </a:rPr>
              <a:t>\</a:t>
            </a:r>
            <a:r>
              <a:rPr lang="en-US" b="0" dirty="0" smtClean="0">
                <a:latin typeface="Consolas" panose="020B0609020204030204" pitchFamily="49" charset="0"/>
              </a:rPr>
              <a:t>labs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=%</a:t>
            </a:r>
            <a:r>
              <a:rPr lang="en-US" b="0" err="1" smtClean="0">
                <a:latin typeface="Consolas" panose="020B0609020204030204" pitchFamily="49" charset="0"/>
              </a:rPr>
              <a:t>cd</a:t>
            </a:r>
            <a:r>
              <a:rPr lang="en-US" b="0" smtClean="0">
                <a:latin typeface="Consolas" panose="020B0609020204030204" pitchFamily="49" charset="0"/>
              </a:rPr>
              <a:t>%\config.cmake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cd </a:t>
            </a:r>
            <a:r>
              <a:rPr lang="en-US" b="0" dirty="0" err="1" smtClean="0">
                <a:latin typeface="Consolas" panose="020B0609020204030204" pitchFamily="49" charset="0"/>
              </a:rPr>
              <a:t>inwork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=%cd%</a:t>
            </a:r>
          </a:p>
          <a:p>
            <a:r>
              <a:rPr lang="en-US" b="0" dirty="0" smtClean="0"/>
              <a:t>If working in an AFSIM release, execute: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cd ..\..\..\..\..\</a:t>
            </a:r>
            <a:r>
              <a:rPr lang="en-US" b="0" dirty="0" err="1" smtClean="0">
                <a:latin typeface="Consolas" panose="020B0609020204030204" pitchFamily="49" charset="0"/>
              </a:rPr>
              <a:t>swdev</a:t>
            </a:r>
            <a:r>
              <a:rPr lang="en-US" b="0" dirty="0">
                <a:latin typeface="Consolas" panose="020B0609020204030204" pitchFamily="49" charset="0"/>
              </a:rPr>
              <a:t>\</a:t>
            </a:r>
            <a:r>
              <a:rPr lang="en-US" b="0" dirty="0" err="1" smtClean="0">
                <a:latin typeface="Consolas" panose="020B0609020204030204" pitchFamily="49" charset="0"/>
              </a:rPr>
              <a:t>src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Otherwise, execute:</a:t>
            </a:r>
            <a:endParaRPr lang="en-US" b="0" dirty="0"/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cd ..\..\..\..\..\</a:t>
            </a:r>
            <a:r>
              <a:rPr lang="en-US" b="0" dirty="0" err="1" smtClean="0">
                <a:latin typeface="Consolas" panose="020B0609020204030204" pitchFamily="49" charset="0"/>
              </a:rPr>
              <a:t>afsim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Finally, execute: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set 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r>
              <a:rPr lang="en-US" b="0" dirty="0" smtClean="0">
                <a:latin typeface="Consolas" panose="020B0609020204030204" pitchFamily="49" charset="0"/>
              </a:rPr>
              <a:t>=%cd%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cd ..\build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rm</a:t>
            </a:r>
            <a:r>
              <a:rPr lang="en-US" b="0" dirty="0" smtClean="0">
                <a:latin typeface="Consolas" panose="020B0609020204030204" pitchFamily="49" charset="0"/>
              </a:rPr>
              <a:t> CMakeCache.txt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cmake</a:t>
            </a:r>
            <a:r>
              <a:rPr lang="en-US" b="0" dirty="0" smtClean="0">
                <a:latin typeface="Consolas" panose="020B0609020204030204" pitchFamily="49" charset="0"/>
              </a:rPr>
              <a:t> –C %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% –DWSF_ADD_EXTENSION_PATH:PATH=%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% –B . –S %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r>
              <a:rPr lang="en-US" b="0" dirty="0" smtClean="0">
                <a:latin typeface="Consolas" panose="020B0609020204030204" pitchFamily="49" charset="0"/>
              </a:rPr>
              <a:t>%</a:t>
            </a:r>
          </a:p>
          <a:p>
            <a:pPr marL="609569" lvl="1" indent="0">
              <a:buNone/>
            </a:pPr>
            <a:endParaRPr lang="en-US" b="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66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39740" cy="1143000"/>
          </a:xfrm>
        </p:spPr>
        <p:txBody>
          <a:bodyPr rIns="0"/>
          <a:lstStyle/>
          <a:p>
            <a:r>
              <a:rPr lang="en-US" dirty="0" smtClean="0"/>
              <a:t>Configuring WKF Training             (bash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4995509"/>
          </a:xfrm>
        </p:spPr>
        <p:txBody>
          <a:bodyPr>
            <a:normAutofit fontScale="70000" lnSpcReduction="20000"/>
          </a:bodyPr>
          <a:lstStyle/>
          <a:p>
            <a:pPr marL="226473" indent="0">
              <a:buNone/>
            </a:pPr>
            <a:r>
              <a:rPr lang="en-US" b="0" dirty="0" smtClean="0"/>
              <a:t>In a bash shell (</a:t>
            </a:r>
            <a:r>
              <a:rPr lang="en-US" b="0" dirty="0" err="1" smtClean="0"/>
              <a:t>git</a:t>
            </a:r>
            <a:r>
              <a:rPr lang="en-US" b="0" dirty="0" smtClean="0"/>
              <a:t> bash in Windows or bash in Linux):</a:t>
            </a:r>
          </a:p>
          <a:p>
            <a:r>
              <a:rPr lang="en-US" b="0" dirty="0" smtClean="0"/>
              <a:t>cd into the main AFSIM folder (contains the training folder)</a:t>
            </a:r>
          </a:p>
          <a:p>
            <a:r>
              <a:rPr lang="en-US" b="0" dirty="0" smtClean="0"/>
              <a:t>Execute the following commands;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training/developer/</a:t>
            </a:r>
            <a:r>
              <a:rPr lang="en-US" b="0" dirty="0" err="1" smtClean="0">
                <a:latin typeface="Consolas" panose="020B0609020204030204" pitchFamily="49" charset="0"/>
              </a:rPr>
              <a:t>wkf</a:t>
            </a:r>
            <a:r>
              <a:rPr lang="en-US" b="0" dirty="0" smtClean="0">
                <a:latin typeface="Consolas" panose="020B0609020204030204" pitchFamily="49" charset="0"/>
              </a:rPr>
              <a:t>/labs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=$PWD/</a:t>
            </a:r>
            <a:r>
              <a:rPr lang="en-US" b="0" dirty="0" err="1" smtClean="0">
                <a:latin typeface="Consolas" panose="020B0609020204030204" pitchFamily="49" charset="0"/>
              </a:rPr>
              <a:t>config.cmake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</a:t>
            </a:r>
            <a:r>
              <a:rPr lang="en-US" b="0" dirty="0" err="1" smtClean="0">
                <a:latin typeface="Consolas" panose="020B0609020204030204" pitchFamily="49" charset="0"/>
              </a:rPr>
              <a:t>inwork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=$PWD</a:t>
            </a:r>
          </a:p>
          <a:p>
            <a:r>
              <a:rPr lang="en-US" b="0" dirty="0" smtClean="0"/>
              <a:t>If working in an AFSIM release, execute: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../../../../../</a:t>
            </a:r>
            <a:r>
              <a:rPr lang="en-US" b="0" dirty="0" err="1" smtClean="0">
                <a:latin typeface="Consolas" panose="020B0609020204030204" pitchFamily="49" charset="0"/>
              </a:rPr>
              <a:t>swdev</a:t>
            </a:r>
            <a:r>
              <a:rPr lang="en-US" b="0" dirty="0" smtClean="0">
                <a:latin typeface="Consolas" panose="020B0609020204030204" pitchFamily="49" charset="0"/>
              </a:rPr>
              <a:t>/</a:t>
            </a:r>
            <a:r>
              <a:rPr lang="en-US" b="0" dirty="0" err="1" smtClean="0">
                <a:latin typeface="Consolas" panose="020B0609020204030204" pitchFamily="49" charset="0"/>
              </a:rPr>
              <a:t>src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Otherwise, execute:</a:t>
            </a:r>
            <a:endParaRPr lang="en-US" b="0" dirty="0"/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../../../../../</a:t>
            </a:r>
            <a:r>
              <a:rPr lang="en-US" b="0" dirty="0" err="1" smtClean="0">
                <a:latin typeface="Consolas" panose="020B0609020204030204" pitchFamily="49" charset="0"/>
              </a:rPr>
              <a:t>afsim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Finally, execute: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r>
              <a:rPr lang="en-US" b="0" dirty="0" smtClean="0">
                <a:latin typeface="Consolas" panose="020B0609020204030204" pitchFamily="49" charset="0"/>
              </a:rPr>
              <a:t>=$PWD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../build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rm</a:t>
            </a:r>
            <a:r>
              <a:rPr lang="en-US" b="0" dirty="0" smtClean="0">
                <a:latin typeface="Consolas" panose="020B0609020204030204" pitchFamily="49" charset="0"/>
              </a:rPr>
              <a:t> CMakeCache.txt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cmake</a:t>
            </a:r>
            <a:r>
              <a:rPr lang="en-US" b="0" dirty="0" smtClean="0">
                <a:latin typeface="Consolas" panose="020B0609020204030204" pitchFamily="49" charset="0"/>
              </a:rPr>
              <a:t> –C $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 –DWSF_ADD_EXTENSION_PATH:PATH=$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 –B . –S $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endParaRPr lang="en-US" b="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22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Task 1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TrainingPlugin.hpp and TrainingPlugin.cpp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42647"/>
            <a:ext cx="8229600" cy="488352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In file TrainingPlugin.hpp, create a class named “Plugin” that derives from </a:t>
            </a:r>
            <a:r>
              <a:rPr lang="en-US" dirty="0" err="1" smtClean="0"/>
              <a:t>wkf</a:t>
            </a:r>
            <a:r>
              <a:rPr lang="en-US" b="0" dirty="0" smtClean="0"/>
              <a:t>::</a:t>
            </a:r>
            <a:r>
              <a:rPr lang="en-US" dirty="0" smtClean="0"/>
              <a:t>Plugin</a:t>
            </a:r>
          </a:p>
          <a:p>
            <a:endParaRPr lang="en-US" b="0" dirty="0" smtClean="0"/>
          </a:p>
          <a:p>
            <a:r>
              <a:rPr lang="en-US" b="0" dirty="0" smtClean="0"/>
              <a:t>In file TrainingPlugin.cpp, call a macro function </a:t>
            </a:r>
            <a:r>
              <a:rPr lang="en-US" dirty="0" smtClean="0"/>
              <a:t>WKF_PLUGIN_DEFINE_SYMBOLS</a:t>
            </a:r>
            <a:r>
              <a:rPr lang="en-US" b="0" dirty="0" smtClean="0"/>
              <a:t> in the implementation file of the Plugin class</a:t>
            </a:r>
          </a:p>
          <a:p>
            <a:pPr lvl="1"/>
            <a:r>
              <a:rPr lang="en-US" b="0" dirty="0" smtClean="0"/>
              <a:t>This is a macro that exports the necessary symbols for the </a:t>
            </a:r>
            <a:r>
              <a:rPr lang="en-US" b="0" dirty="0" err="1" smtClean="0"/>
              <a:t>PluginManager</a:t>
            </a:r>
            <a:endParaRPr lang="en-US" b="0" dirty="0" smtClean="0"/>
          </a:p>
          <a:p>
            <a:pPr lvl="1"/>
            <a:r>
              <a:rPr lang="en-US" b="0" dirty="0" smtClean="0"/>
              <a:t>WKF_PLUGIN_DEFINE_SYMBOLS has the following format:</a:t>
            </a:r>
          </a:p>
          <a:p>
            <a:pPr marL="609569" lvl="1" indent="0">
              <a:buNone/>
            </a:pPr>
            <a:r>
              <a:rPr lang="en-US" b="0" dirty="0"/>
              <a:t>	</a:t>
            </a:r>
            <a:r>
              <a:rPr lang="en-US" sz="1400" dirty="0" smtClean="0"/>
              <a:t>#</a:t>
            </a:r>
            <a:r>
              <a:rPr lang="en-US" sz="1400" dirty="0" smtClean="0">
                <a:solidFill>
                  <a:srgbClr val="0000FF"/>
                </a:solidFill>
              </a:rPr>
              <a:t>define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A000A0"/>
                </a:solidFill>
              </a:rPr>
              <a:t>WKF_PLUGIN_DEFINE_SYMBOLS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0080"/>
                </a:solidFill>
              </a:rPr>
              <a:t>PLUGIN_CLASS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80"/>
                </a:solidFill>
              </a:rPr>
              <a:t>PLUGIN_NAME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80"/>
                </a:solidFill>
              </a:rPr>
              <a:t>PLUGIN_DESCRIPTION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80"/>
                </a:solidFill>
              </a:rPr>
              <a:t>PLUGIN_TAGS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0000FF"/>
                </a:solidFill>
              </a:rPr>
              <a:t>…</a:t>
            </a:r>
            <a:r>
              <a:rPr lang="en-US" sz="1400" dirty="0" smtClean="0"/>
              <a:t>)</a:t>
            </a:r>
          </a:p>
          <a:p>
            <a:pPr lvl="1"/>
            <a:r>
              <a:rPr lang="en-US" b="0" dirty="0" smtClean="0"/>
              <a:t>This macro takes the following arguments</a:t>
            </a:r>
          </a:p>
          <a:p>
            <a:pPr lvl="2"/>
            <a:r>
              <a:rPr lang="en-US" b="0" dirty="0" smtClean="0">
                <a:solidFill>
                  <a:srgbClr val="000080"/>
                </a:solidFill>
              </a:rPr>
              <a:t>PLUGIN_CLASS</a:t>
            </a:r>
            <a:r>
              <a:rPr lang="en-US" b="0" dirty="0" smtClean="0"/>
              <a:t>:  the </a:t>
            </a:r>
            <a:r>
              <a:rPr lang="en-US" b="0" dirty="0" err="1" smtClean="0"/>
              <a:t>c++</a:t>
            </a:r>
            <a:r>
              <a:rPr lang="en-US" b="0" dirty="0" smtClean="0"/>
              <a:t> class name</a:t>
            </a:r>
          </a:p>
          <a:p>
            <a:pPr lvl="2"/>
            <a:r>
              <a:rPr lang="en-US" b="0" dirty="0" smtClean="0">
                <a:solidFill>
                  <a:srgbClr val="000080"/>
                </a:solidFill>
              </a:rPr>
              <a:t>PLUGIN_NAME</a:t>
            </a:r>
            <a:r>
              <a:rPr lang="en-US" b="0" dirty="0" smtClean="0"/>
              <a:t>:  the name of the plugin for display to users</a:t>
            </a:r>
          </a:p>
          <a:p>
            <a:pPr lvl="2"/>
            <a:r>
              <a:rPr lang="en-US" b="0" dirty="0" smtClean="0">
                <a:solidFill>
                  <a:srgbClr val="000080"/>
                </a:solidFill>
              </a:rPr>
              <a:t>PLUGIN_DESCRIPTION</a:t>
            </a:r>
            <a:r>
              <a:rPr lang="en-US" b="0" dirty="0" smtClean="0"/>
              <a:t>:  a description of the plugin</a:t>
            </a:r>
          </a:p>
          <a:p>
            <a:pPr lvl="2"/>
            <a:r>
              <a:rPr lang="en-US" b="0" dirty="0" smtClean="0">
                <a:solidFill>
                  <a:srgbClr val="000080"/>
                </a:solidFill>
              </a:rPr>
              <a:t>PLUGIN_TAGS</a:t>
            </a:r>
            <a:r>
              <a:rPr lang="en-US" b="0" dirty="0" smtClean="0"/>
              <a:t>:  defines which applications will use/load the plugin</a:t>
            </a:r>
          </a:p>
          <a:p>
            <a:pPr lvl="2"/>
            <a:r>
              <a:rPr lang="en-US" b="0" dirty="0" smtClean="0">
                <a:solidFill>
                  <a:srgbClr val="000080"/>
                </a:solidFill>
              </a:rPr>
              <a:t>…</a:t>
            </a:r>
            <a:r>
              <a:rPr lang="en-US" b="0" dirty="0" smtClean="0"/>
              <a:t> :  an optional </a:t>
            </a:r>
            <a:r>
              <a:rPr lang="en-US" b="0" dirty="0" err="1" smtClean="0"/>
              <a:t>boolean</a:t>
            </a:r>
            <a:r>
              <a:rPr lang="en-US" b="0" dirty="0" smtClean="0"/>
              <a:t> specifying whether to load plugin by default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101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0011" y="5745704"/>
            <a:ext cx="7824651" cy="40479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3549" y="1815212"/>
            <a:ext cx="7824651" cy="21916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– </a:t>
            </a:r>
            <a:r>
              <a:rPr lang="en-US" dirty="0" smtClean="0"/>
              <a:t>Exercise 1 </a:t>
            </a:r>
            <a:r>
              <a:rPr lang="en-US" dirty="0"/>
              <a:t>Task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TrainingPlugin.hpp and TrainingPlugin.cpp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549" y="1437184"/>
            <a:ext cx="731960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Derive a new class Plugin from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::Plugin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QString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aPluginName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aUniqueId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 smtClean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~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 smtClean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Adds range rings to all newly selected platforms.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Removes range rings from all unselected platforms.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aSelected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This is a list of newly selected platforms.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aUnselected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This is a list of newly unselected platforms.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PlatformList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aSelected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PlatformList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aUnselected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};</a:t>
            </a:r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3549" y="5042498"/>
                <a:ext cx="7467600" cy="152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1 TASK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1b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Add the macro WKF_PLUGIN_DEFINE_SYMBOLS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The PLUGIN_TAGS should either "wizard | warlock" or "all",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 so that the plugin will be loaded by both Wizard and Warlock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WKF_PLUGIN_DEFINE_SYMBOLS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Training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smtClean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WKF Training"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"Plugin created for AFSIM Developer Course</a:t>
                </a:r>
                <a:r>
                  <a:rPr lang="en-US" sz="1100" b="1" dirty="0" smtClean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."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"all</a:t>
                </a:r>
                <a:r>
                  <a:rPr lang="en-US" sz="1100" b="1" dirty="0" smtClean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49" y="5042498"/>
                <a:ext cx="7467600" cy="1523494"/>
              </a:xfrm>
              <a:prstGeom prst="rect">
                <a:avLst/>
              </a:prstGeom>
              <a:blipFill>
                <a:blip r:embed="rId2"/>
                <a:stretch>
                  <a:fillRect r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6191" y="1148325"/>
            <a:ext cx="209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TrainingPlugin.hpp</a:t>
            </a:r>
            <a:endParaRPr lang="en-US" u="sng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739" y="4738581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TrainingPlugin.cpp</a:t>
            </a:r>
            <a:endParaRPr lang="en-US" u="sng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90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r>
              <a:rPr lang="en-US" dirty="0"/>
              <a:t>– Task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TrainingPlugin.cpp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6447" y="1600203"/>
            <a:ext cx="8626548" cy="4525963"/>
          </a:xfrm>
        </p:spPr>
        <p:txBody>
          <a:bodyPr/>
          <a:lstStyle/>
          <a:p>
            <a:r>
              <a:rPr lang="en-US" b="0" dirty="0" smtClean="0"/>
              <a:t>In the constructor for the Plugin class:</a:t>
            </a:r>
          </a:p>
          <a:p>
            <a:pPr lvl="1"/>
            <a:r>
              <a:rPr lang="en-US" dirty="0" smtClean="0"/>
              <a:t>Task 2a</a:t>
            </a:r>
            <a:r>
              <a:rPr lang="en-US" b="0" dirty="0" smtClean="0"/>
              <a:t>: Access the Main Window from the Environment class</a:t>
            </a:r>
          </a:p>
          <a:p>
            <a:pPr lvl="2"/>
            <a:r>
              <a:rPr lang="en-US" b="0" dirty="0" smtClean="0"/>
              <a:t>Create a </a:t>
            </a:r>
            <a:r>
              <a:rPr lang="en-US" dirty="0" err="1" smtClean="0"/>
              <a:t>wkf</a:t>
            </a:r>
            <a:r>
              <a:rPr lang="en-US" b="0" dirty="0" smtClean="0"/>
              <a:t>::</a:t>
            </a:r>
            <a:r>
              <a:rPr lang="en-US" dirty="0" err="1" smtClean="0"/>
              <a:t>MainWindow</a:t>
            </a:r>
            <a:r>
              <a:rPr lang="en-US" b="0" dirty="0" smtClean="0"/>
              <a:t> pointer that points to the window returned by a call to </a:t>
            </a:r>
            <a:r>
              <a:rPr lang="en-US" dirty="0" err="1" smtClean="0"/>
              <a:t>wkfEnv</a:t>
            </a:r>
            <a:r>
              <a:rPr lang="en-US" b="0" dirty="0" smtClean="0"/>
              <a:t>::</a:t>
            </a:r>
            <a:r>
              <a:rPr lang="en-US" dirty="0" err="1" smtClean="0"/>
              <a:t>GetMainWindow</a:t>
            </a:r>
            <a:r>
              <a:rPr lang="en-US" b="0" dirty="0" smtClean="0"/>
              <a:t>()</a:t>
            </a:r>
          </a:p>
          <a:p>
            <a:pPr lvl="1"/>
            <a:r>
              <a:rPr lang="en-US" dirty="0" smtClean="0"/>
              <a:t>Task 2b</a:t>
            </a:r>
            <a:r>
              <a:rPr lang="en-US" b="0" dirty="0" smtClean="0"/>
              <a:t>: Construct a </a:t>
            </a:r>
            <a:r>
              <a:rPr lang="en-US" dirty="0" err="1" smtClean="0"/>
              <a:t>DockWidget</a:t>
            </a:r>
            <a:r>
              <a:rPr lang="en-US" b="0" dirty="0" smtClean="0"/>
              <a:t> and add the </a:t>
            </a:r>
            <a:r>
              <a:rPr lang="en-US" dirty="0" err="1" smtClean="0"/>
              <a:t>DockWidget</a:t>
            </a:r>
            <a:r>
              <a:rPr lang="en-US" b="0" dirty="0" smtClean="0"/>
              <a:t> to the Main Window</a:t>
            </a:r>
          </a:p>
          <a:p>
            <a:pPr lvl="2"/>
            <a:r>
              <a:rPr lang="en-US" b="0" dirty="0" smtClean="0"/>
              <a:t>Use the pointer from 2a to invoke </a:t>
            </a:r>
            <a:r>
              <a:rPr lang="en-US" b="0" dirty="0" err="1" smtClean="0"/>
              <a:t>AddDockWidget</a:t>
            </a:r>
            <a:endParaRPr lang="en-US" b="0" dirty="0" smtClean="0"/>
          </a:p>
          <a:p>
            <a:pPr lvl="3"/>
            <a:r>
              <a:rPr lang="en-US" b="0" dirty="0" smtClean="0"/>
              <a:t>The first argument should be:  </a:t>
            </a:r>
            <a:r>
              <a:rPr lang="en-US" dirty="0" err="1" smtClean="0"/>
              <a:t>Qt</a:t>
            </a:r>
            <a:r>
              <a:rPr lang="en-US" b="0" dirty="0" smtClean="0"/>
              <a:t>::</a:t>
            </a:r>
            <a:r>
              <a:rPr lang="en-US" dirty="0" err="1" smtClean="0"/>
              <a:t>RightDockWidgetArea</a:t>
            </a:r>
            <a:endParaRPr lang="en-US" dirty="0" smtClean="0"/>
          </a:p>
          <a:p>
            <a:pPr lvl="3"/>
            <a:r>
              <a:rPr lang="en-US" b="0" dirty="0" smtClean="0"/>
              <a:t>The second argument should be a pointer to a new </a:t>
            </a:r>
            <a:r>
              <a:rPr lang="en-US" dirty="0" err="1" smtClean="0"/>
              <a:t>DockWidget</a:t>
            </a:r>
            <a:endParaRPr lang="en-US" dirty="0" smtClean="0"/>
          </a:p>
          <a:p>
            <a:pPr lvl="2"/>
            <a:r>
              <a:rPr lang="en-US" b="0" dirty="0">
                <a:hlinkClick r:id="rId2"/>
              </a:rPr>
              <a:t>https://doc.qt.io/qt-5/qmainwindow.html#addDockWidget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706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3480393"/>
            <a:ext cx="7824651" cy="127727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1 Task 2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TrainingPlugin.cpp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2261194"/>
                <a:ext cx="8153400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WKF_PLUGIN_DEFINE_SYMBOLS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Training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, "WKF Training", "Plugin created for AFSIM Developer     Course.", "all")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Training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aPluginName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size_t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aUniqueId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: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aPluginName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aUniqueId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{</a:t>
                </a:r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EXERCISE 1 TASK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2a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Get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MainWindow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pointer from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WkfEnvironment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MainWindow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mainWindowPtr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wkfEnv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GetMainWindow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EXERCISE 1 TASK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2b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Add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mDockWidget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the Main Window, 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this will also add the action to toggle the visibility of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the View menu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mainWindowPtr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addDockWidget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RightDockWidgetArea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new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  <a:endParaRPr lang="en-US" sz="1100" b="1" dirty="0"/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</a:t>
                </a:r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 smtClean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 smtClean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61194"/>
                <a:ext cx="8153400" cy="3354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25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– </a:t>
            </a:r>
            <a:r>
              <a:rPr lang="en-US" dirty="0"/>
              <a:t>Task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b="0" dirty="0" err="1" smtClean="0">
                <a:solidFill>
                  <a:srgbClr val="0000FF"/>
                </a:solidFill>
              </a:rPr>
              <a:t>TrainingDockWidget.ui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Add a </a:t>
            </a:r>
            <a:r>
              <a:rPr lang="en-US" dirty="0" err="1" smtClean="0"/>
              <a:t>QLabel</a:t>
            </a:r>
            <a:r>
              <a:rPr lang="en-US" b="0" dirty="0" smtClean="0"/>
              <a:t> to the </a:t>
            </a:r>
            <a:r>
              <a:rPr lang="en-US" dirty="0" err="1" smtClean="0"/>
              <a:t>DockWidget</a:t>
            </a:r>
            <a:r>
              <a:rPr lang="en-US" b="0" dirty="0" smtClean="0"/>
              <a:t> using </a:t>
            </a:r>
            <a:r>
              <a:rPr lang="en-US" dirty="0" err="1" smtClean="0"/>
              <a:t>QtDesigner</a:t>
            </a:r>
            <a:endParaRPr lang="en-US" dirty="0" smtClean="0"/>
          </a:p>
          <a:p>
            <a:pPr lvl="1"/>
            <a:r>
              <a:rPr lang="en-US" b="0" dirty="0" smtClean="0"/>
              <a:t>Open </a:t>
            </a:r>
            <a:r>
              <a:rPr lang="en-US" dirty="0" err="1" smtClean="0"/>
              <a:t>TrainingDockWidget</a:t>
            </a:r>
            <a:r>
              <a:rPr lang="en-US" b="0" dirty="0" err="1" smtClean="0"/>
              <a:t>.</a:t>
            </a:r>
            <a:r>
              <a:rPr lang="en-US" dirty="0" err="1" smtClean="0"/>
              <a:t>ui</a:t>
            </a:r>
            <a:r>
              <a:rPr lang="en-US" b="0" dirty="0" smtClean="0"/>
              <a:t> </a:t>
            </a:r>
          </a:p>
          <a:p>
            <a:pPr lvl="2"/>
            <a:r>
              <a:rPr lang="en-US" b="0" dirty="0" smtClean="0"/>
              <a:t>developer\</a:t>
            </a:r>
            <a:r>
              <a:rPr lang="en-US" b="0" dirty="0" err="1" smtClean="0"/>
              <a:t>wkf</a:t>
            </a:r>
            <a:r>
              <a:rPr lang="en-US" b="0" dirty="0" smtClean="0"/>
              <a:t>\labs\</a:t>
            </a:r>
            <a:r>
              <a:rPr lang="en-US" b="0" dirty="0" err="1" smtClean="0"/>
              <a:t>inwork</a:t>
            </a:r>
            <a:r>
              <a:rPr lang="en-US" b="0" dirty="0" smtClean="0"/>
              <a:t>\1_WKF_Training\</a:t>
            </a:r>
            <a:r>
              <a:rPr lang="en-US" b="0" dirty="0" err="1" smtClean="0"/>
              <a:t>ui</a:t>
            </a:r>
            <a:endParaRPr lang="en-US" b="0" dirty="0" smtClean="0"/>
          </a:p>
          <a:p>
            <a:pPr lvl="1"/>
            <a:r>
              <a:rPr lang="en-US" dirty="0" smtClean="0"/>
              <a:t>Designer.exe</a:t>
            </a:r>
            <a:r>
              <a:rPr lang="en-US" b="0" dirty="0" smtClean="0"/>
              <a:t> is located in the 3</a:t>
            </a:r>
            <a:r>
              <a:rPr lang="en-US" b="0" baseline="30000" dirty="0" smtClean="0"/>
              <a:t>rd</a:t>
            </a:r>
            <a:r>
              <a:rPr lang="en-US" b="0" dirty="0" smtClean="0"/>
              <a:t> party package for </a:t>
            </a:r>
            <a:r>
              <a:rPr lang="en-US" b="0" dirty="0" err="1" smtClean="0"/>
              <a:t>Qt</a:t>
            </a:r>
            <a:endParaRPr lang="en-US" b="0" dirty="0" smtClean="0"/>
          </a:p>
          <a:p>
            <a:pPr lvl="2"/>
            <a:r>
              <a:rPr lang="en-US" b="0" dirty="0" err="1" smtClean="0"/>
              <a:t>afsim</a:t>
            </a:r>
            <a:r>
              <a:rPr lang="en-US" b="0" dirty="0" smtClean="0"/>
              <a:t>\tools\3rd_party\qt-5.9.7-x86-vs2017\bin</a:t>
            </a:r>
          </a:p>
          <a:p>
            <a:pPr lvl="2"/>
            <a:r>
              <a:rPr lang="en-US" b="0" dirty="0" smtClean="0"/>
              <a:t>If Designer fails to open, you may need to add a </a:t>
            </a:r>
            <a:r>
              <a:rPr lang="en-US" b="0" dirty="0" err="1" smtClean="0"/>
              <a:t>qt.conf</a:t>
            </a:r>
            <a:r>
              <a:rPr lang="en-US" b="0" dirty="0" smtClean="0"/>
              <a:t> file to the bin directory</a:t>
            </a:r>
          </a:p>
          <a:p>
            <a:pPr lvl="1"/>
            <a:r>
              <a:rPr lang="en-US" b="0" dirty="0" smtClean="0"/>
              <a:t>In Designer, Add a </a:t>
            </a:r>
            <a:r>
              <a:rPr lang="en-US" dirty="0" err="1" smtClean="0"/>
              <a:t>QLabel</a:t>
            </a:r>
            <a:r>
              <a:rPr lang="en-US" b="0" dirty="0" smtClean="0"/>
              <a:t> to the </a:t>
            </a:r>
            <a:r>
              <a:rPr lang="en-US" dirty="0" err="1" smtClean="0"/>
              <a:t>DockWidget</a:t>
            </a:r>
            <a:r>
              <a:rPr lang="en-US" b="0" dirty="0" smtClean="0"/>
              <a:t> and change the text to “Hello World”</a:t>
            </a:r>
            <a:endParaRPr lang="en-US" b="0" dirty="0"/>
          </a:p>
          <a:p>
            <a:pPr lvl="2"/>
            <a:endParaRPr lang="en-US" b="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358343"/>
              </p:ext>
            </p:extLst>
          </p:nvPr>
        </p:nvGraphicFramePr>
        <p:xfrm>
          <a:off x="8453437" y="3518490"/>
          <a:ext cx="466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Packager Shell Object" showAsIcon="1" r:id="rId4" imgW="466200" imgH="524880" progId="Package">
                  <p:embed/>
                </p:oleObj>
              </mc:Choice>
              <mc:Fallback>
                <p:oleObj name="Packager Shell Object" showAsIcon="1" r:id="rId4" imgW="46620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3437" y="3518490"/>
                        <a:ext cx="466725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542381" y="5029200"/>
            <a:ext cx="3830638" cy="738664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 err="1"/>
              <a:t>Qt’s</a:t>
            </a:r>
            <a:r>
              <a:rPr lang="en-US" sz="1400" dirty="0"/>
              <a:t> User Interface Compiler (</a:t>
            </a:r>
            <a:r>
              <a:rPr lang="en-US" sz="1400" dirty="0" err="1"/>
              <a:t>uic</a:t>
            </a:r>
            <a:r>
              <a:rPr lang="en-US" sz="1400" dirty="0"/>
              <a:t>) will convert the UI file into source code</a:t>
            </a:r>
          </a:p>
          <a:p>
            <a:pPr algn="ctr"/>
            <a:r>
              <a:rPr lang="en-US" sz="1400" dirty="0">
                <a:hlinkClick r:id="rId6"/>
              </a:rPr>
              <a:t>https://doc.qt.io/qt-5/uic.html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96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– </a:t>
            </a:r>
            <a:r>
              <a:rPr lang="en-US" dirty="0" smtClean="0"/>
              <a:t>Exercise 1 Task 3</a:t>
            </a:r>
            <a:br>
              <a:rPr lang="en-US" dirty="0" smtClean="0"/>
            </a:br>
            <a:r>
              <a:rPr lang="en-US" sz="2000" b="0" dirty="0" err="1" smtClean="0">
                <a:solidFill>
                  <a:srgbClr val="0000FF"/>
                </a:solidFill>
              </a:rPr>
              <a:t>TrainingDockWidget.ui</a:t>
            </a:r>
            <a:r>
              <a:rPr lang="en-US" sz="2000" b="0" dirty="0" smtClean="0">
                <a:solidFill>
                  <a:srgbClr val="0000FF"/>
                </a:solidFill>
              </a:rPr>
              <a:t> in </a:t>
            </a:r>
            <a:r>
              <a:rPr lang="en-US" sz="2000" b="0" dirty="0" err="1" smtClean="0">
                <a:solidFill>
                  <a:srgbClr val="0000FF"/>
                </a:solidFill>
              </a:rPr>
              <a:t>QtDesigner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62" y="1447800"/>
            <a:ext cx="6213475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r>
              <a:rPr lang="en-US" dirty="0"/>
              <a:t>– Task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Add the UI to the </a:t>
            </a:r>
            <a:r>
              <a:rPr lang="en-US" b="0" dirty="0" err="1" smtClean="0"/>
              <a:t>DockWidget</a:t>
            </a:r>
            <a:endParaRPr lang="en-US" b="0" dirty="0"/>
          </a:p>
          <a:p>
            <a:pPr lvl="1"/>
            <a:r>
              <a:rPr lang="en-US" dirty="0" smtClean="0"/>
              <a:t>Task 4a</a:t>
            </a:r>
            <a:r>
              <a:rPr lang="en-US" b="0" dirty="0" smtClean="0"/>
              <a:t>: In file TrainingDockWidget.hpp, include the generated file that </a:t>
            </a:r>
            <a:r>
              <a:rPr lang="en-US" b="0" dirty="0" err="1" smtClean="0"/>
              <a:t>Qt’s</a:t>
            </a:r>
            <a:r>
              <a:rPr lang="en-US" b="0" dirty="0" smtClean="0"/>
              <a:t> UIC made from the UI file</a:t>
            </a:r>
          </a:p>
          <a:p>
            <a:pPr lvl="1"/>
            <a:endParaRPr lang="en-US" b="0" dirty="0" smtClean="0"/>
          </a:p>
          <a:p>
            <a:pPr lvl="1"/>
            <a:r>
              <a:rPr lang="en-US" dirty="0" smtClean="0"/>
              <a:t>Task 4b</a:t>
            </a:r>
            <a:r>
              <a:rPr lang="en-US" b="0" dirty="0" smtClean="0"/>
              <a:t>: In file TrainingDockWidget.hpp, add a class member variable for the UI  </a:t>
            </a:r>
          </a:p>
          <a:p>
            <a:pPr lvl="2"/>
            <a:r>
              <a:rPr lang="en-US" b="0" dirty="0" smtClean="0"/>
              <a:t>Should be of type </a:t>
            </a:r>
            <a:r>
              <a:rPr lang="en-US" dirty="0" err="1" smtClean="0"/>
              <a:t>Ui</a:t>
            </a:r>
            <a:r>
              <a:rPr lang="en-US" b="0" dirty="0" smtClean="0"/>
              <a:t>::</a:t>
            </a:r>
            <a:r>
              <a:rPr lang="en-US" dirty="0" err="1" smtClean="0"/>
              <a:t>WKF_Training</a:t>
            </a:r>
            <a:endParaRPr lang="en-US" dirty="0" smtClean="0"/>
          </a:p>
          <a:p>
            <a:pPr lvl="2"/>
            <a:endParaRPr lang="en-US" b="0" dirty="0" smtClean="0"/>
          </a:p>
          <a:p>
            <a:pPr lvl="1"/>
            <a:r>
              <a:rPr lang="en-US" dirty="0" smtClean="0"/>
              <a:t>Task 4c</a:t>
            </a:r>
            <a:r>
              <a:rPr lang="en-US" b="0" dirty="0" smtClean="0"/>
              <a:t>: In TrainingDockWidget.cpp, make sure to call </a:t>
            </a:r>
            <a:r>
              <a:rPr lang="en-US" dirty="0" err="1" smtClean="0"/>
              <a:t>setupUi</a:t>
            </a:r>
            <a:r>
              <a:rPr lang="en-US" b="0" dirty="0" smtClean="0"/>
              <a:t>() on the variable from part 4b in the constructor of </a:t>
            </a:r>
            <a:r>
              <a:rPr lang="en-US" dirty="0" err="1" smtClean="0"/>
              <a:t>DockWidget</a:t>
            </a:r>
            <a:endParaRPr lang="en-US" dirty="0" smtClean="0"/>
          </a:p>
          <a:p>
            <a:pPr lvl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4785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Extend the Wizard application to provide new functionality</a:t>
            </a:r>
          </a:p>
          <a:p>
            <a:r>
              <a:rPr lang="en-US" b="0" dirty="0" smtClean="0"/>
              <a:t>Create new visualizations to display on the map</a:t>
            </a:r>
            <a:endParaRPr lang="en-US" b="0" dirty="0"/>
          </a:p>
        </p:txBody>
      </p:sp>
      <p:pic>
        <p:nvPicPr>
          <p:cNvPr id="4" name="Picture 9" descr="MCBS01673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3387725"/>
            <a:ext cx="1693862" cy="2047875"/>
          </a:xfrm>
          <a:prstGeom prst="rect">
            <a:avLst/>
          </a:prstGeom>
          <a:noFill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194175" y="3579813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AFSIM </a:t>
            </a:r>
            <a:r>
              <a:rPr lang="en-US" sz="1400" b="0" dirty="0">
                <a:solidFill>
                  <a:srgbClr val="000000"/>
                </a:solidFill>
              </a:rPr>
              <a:t>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AFSIM </a:t>
            </a:r>
            <a:r>
              <a:rPr lang="en-US" sz="1400" b="0" dirty="0">
                <a:solidFill>
                  <a:srgbClr val="000000"/>
                </a:solidFill>
              </a:rPr>
              <a:t>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AFSIM Documentation.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3147" y="6113708"/>
            <a:ext cx="7824651" cy="20136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1800455"/>
            <a:ext cx="7824651" cy="20136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3145" y="3923425"/>
            <a:ext cx="7824651" cy="20136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/>
              <a:t>– </a:t>
            </a:r>
            <a:r>
              <a:rPr lang="en-US" dirty="0" smtClean="0"/>
              <a:t>Exercise 1 Task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5800" y="1423622"/>
                <a:ext cx="7692656" cy="200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1 TASK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4a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Add an include for code generated from the .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ui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file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808080"/>
                    </a:solidFill>
                    <a:latin typeface="Consolas" panose="020B0609020204030204" pitchFamily="49" charset="0"/>
                  </a:rPr>
                  <a:t>#include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 smtClean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ui_TrainingDockWidget.h</a:t>
                </a:r>
                <a:r>
                  <a:rPr lang="en-US" sz="1100" b="1" dirty="0" smtClean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“</a:t>
                </a:r>
              </a:p>
              <a:p>
                <a:endParaRPr lang="en-US" sz="1100" b="1" dirty="0" smtClean="0">
                  <a:solidFill>
                    <a:srgbClr val="A31515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Training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{</a:t>
                </a:r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This represents the specific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dockable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widget associated with our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QDockWidget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endParaRPr lang="en-US" sz="1100" b="1" dirty="0" smtClean="0">
                  <a:solidFill>
                    <a:srgbClr val="A31515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b="1" dirty="0" smtClean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23622"/>
                <a:ext cx="7692656" cy="2000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5800" y="3378641"/>
            <a:ext cx="777240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Declare a member variable for the UI element defined in "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ui_TrainingDockWidget.h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Ui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WKF_Training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685799" y="4901604"/>
            <a:ext cx="760050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QWidget</a:t>
            </a:r>
            <a:r>
              <a:rPr lang="en-US" sz="1100" b="1" dirty="0">
                <a:latin typeface="Consolas" panose="020B0609020204030204" pitchFamily="49" charset="0"/>
              </a:rPr>
              <a:t>*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WindowFlags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aWindowFlags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: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QDockWidget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aWindowFlags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4c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Call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setupUI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(this) on the UI member variable.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setupUI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is not called, the UI will be blank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setupUi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9739" y="4603884"/>
            <a:ext cx="268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TrainingDockWidget.cpp</a:t>
            </a:r>
            <a:endParaRPr lang="en-US" u="sng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3288" y="1134139"/>
            <a:ext cx="270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TrainingDockWidget.hpp</a:t>
            </a:r>
            <a:endParaRPr lang="en-US" u="sng" dirty="0">
              <a:solidFill>
                <a:srgbClr val="FF99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1111"/>
            <a:ext cx="8229600" cy="5133826"/>
          </a:xfrm>
        </p:spPr>
        <p:txBody>
          <a:bodyPr>
            <a:normAutofit fontScale="92500" lnSpcReduction="20000"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 smtClean="0"/>
              <a:t>From Windows Visual </a:t>
            </a:r>
            <a:r>
              <a:rPr lang="en-US" b="0" dirty="0"/>
              <a:t>Studio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/>
              <a:t>Build the solution in “Release”</a:t>
            </a:r>
          </a:p>
          <a:p>
            <a:pPr lvl="1"/>
            <a:r>
              <a:rPr lang="en-US" b="0" dirty="0"/>
              <a:t>Build the “INSTALL” </a:t>
            </a:r>
            <a:r>
              <a:rPr lang="en-US" b="0" dirty="0" smtClean="0"/>
              <a:t>project</a:t>
            </a:r>
          </a:p>
          <a:p>
            <a:pPr marL="169863" lvl="1" indent="-169863">
              <a:spcBef>
                <a:spcPct val="40000"/>
              </a:spcBef>
            </a:pPr>
            <a:r>
              <a:rPr lang="en-US" b="0" dirty="0" smtClean="0"/>
              <a:t>From Linux, </a:t>
            </a:r>
            <a:r>
              <a:rPr lang="en-US" b="0" dirty="0"/>
              <a:t>execute the following commands in the build </a:t>
            </a:r>
            <a:r>
              <a:rPr lang="en-US" b="0" dirty="0" smtClean="0"/>
              <a:t>directory: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all -- -j12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install -- -j12</a:t>
            </a:r>
          </a:p>
          <a:p>
            <a:pPr lvl="1"/>
            <a:endParaRPr lang="en-US" b="0" dirty="0"/>
          </a:p>
          <a:p>
            <a:r>
              <a:rPr lang="en-US" b="0" dirty="0"/>
              <a:t>Load the Test Scenario in WIZARD</a:t>
            </a:r>
          </a:p>
          <a:p>
            <a:pPr lvl="1"/>
            <a:r>
              <a:rPr lang="en-US" sz="1800" b="0" dirty="0" smtClean="0"/>
              <a:t>Located at: training\developer\</a:t>
            </a:r>
            <a:r>
              <a:rPr lang="en-US" sz="1800" b="0" dirty="0" err="1" smtClean="0"/>
              <a:t>wkf</a:t>
            </a:r>
            <a:r>
              <a:rPr lang="en-US" sz="1800" b="0" dirty="0" smtClean="0"/>
              <a:t>\labs\data\wkf_training_scenario.txt</a:t>
            </a:r>
          </a:p>
          <a:p>
            <a:pPr lvl="1"/>
            <a:endParaRPr lang="en-US" sz="1800" b="0" dirty="0"/>
          </a:p>
          <a:p>
            <a:r>
              <a:rPr lang="en-US" b="0" dirty="0" smtClean="0"/>
              <a:t>Verify the “Hello World!!!” action is in the View menu</a:t>
            </a:r>
          </a:p>
          <a:p>
            <a:endParaRPr lang="en-US" b="0" dirty="0" smtClean="0"/>
          </a:p>
          <a:p>
            <a:r>
              <a:rPr lang="en-US" b="0" dirty="0" smtClean="0"/>
              <a:t>Verify the “Hello World!!!” dock widget has a text string saying “Hello World”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44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3" y="1447800"/>
            <a:ext cx="8008793" cy="48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7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Task 1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TrainingPlugin.cpp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0471" y="1280213"/>
            <a:ext cx="8382000" cy="4525963"/>
          </a:xfrm>
        </p:spPr>
        <p:txBody>
          <a:bodyPr>
            <a:normAutofit/>
          </a:bodyPr>
          <a:lstStyle/>
          <a:p>
            <a:r>
              <a:rPr lang="en-US" b="0" dirty="0" smtClean="0"/>
              <a:t>Create a connection between the </a:t>
            </a:r>
            <a:r>
              <a:rPr lang="en-US" b="0" dirty="0" err="1" smtClean="0"/>
              <a:t>WkfEnvironment’s</a:t>
            </a:r>
            <a:r>
              <a:rPr lang="en-US" b="0" dirty="0" smtClean="0"/>
              <a:t> </a:t>
            </a:r>
            <a:r>
              <a:rPr lang="en-US" dirty="0" err="1" smtClean="0"/>
              <a:t>PlatformSelectionChanged</a:t>
            </a:r>
            <a:r>
              <a:rPr lang="en-US" b="0" dirty="0" smtClean="0"/>
              <a:t>() signal and the </a:t>
            </a:r>
            <a:r>
              <a:rPr lang="en-US" dirty="0" smtClean="0"/>
              <a:t>Training</a:t>
            </a:r>
            <a:r>
              <a:rPr lang="en-US" b="0" dirty="0" smtClean="0"/>
              <a:t>::</a:t>
            </a:r>
            <a:r>
              <a:rPr lang="en-US" dirty="0" smtClean="0"/>
              <a:t>Plugin</a:t>
            </a:r>
            <a:r>
              <a:rPr lang="en-US" b="0" dirty="0" smtClean="0"/>
              <a:t>’s </a:t>
            </a:r>
            <a:r>
              <a:rPr lang="en-US" dirty="0" err="1" smtClean="0"/>
              <a:t>SelectionChanged</a:t>
            </a:r>
            <a:r>
              <a:rPr lang="en-US" b="0" dirty="0" smtClean="0"/>
              <a:t>() function</a:t>
            </a:r>
            <a:endParaRPr lang="en-US" b="0" dirty="0"/>
          </a:p>
          <a:p>
            <a:pPr lvl="1"/>
            <a:r>
              <a:rPr lang="en-US" b="0" dirty="0" smtClean="0"/>
              <a:t>This will cause </a:t>
            </a:r>
            <a:r>
              <a:rPr lang="en-US" dirty="0" smtClean="0"/>
              <a:t>Plugin</a:t>
            </a:r>
            <a:r>
              <a:rPr lang="en-US" b="0" dirty="0" smtClean="0"/>
              <a:t>::</a:t>
            </a:r>
            <a:r>
              <a:rPr lang="en-US" dirty="0" err="1" smtClean="0"/>
              <a:t>SelectionChanged</a:t>
            </a:r>
            <a:r>
              <a:rPr lang="en-US" b="0" dirty="0" smtClean="0"/>
              <a:t>() to be called any time the set of selected Platforms changes</a:t>
            </a:r>
          </a:p>
          <a:p>
            <a:pPr lvl="1"/>
            <a:r>
              <a:rPr lang="en-US" b="0" dirty="0" smtClean="0"/>
              <a:t>Use the following overload of connect:</a:t>
            </a:r>
          </a:p>
          <a:p>
            <a:pPr marL="687388" lvl="2" indent="0">
              <a:buNone/>
            </a:pPr>
            <a:r>
              <a:rPr lang="en-US" sz="1600" b="0" dirty="0" err="1" smtClean="0"/>
              <a:t>QObject</a:t>
            </a:r>
            <a:r>
              <a:rPr lang="en-US" sz="1600" b="0" dirty="0"/>
              <a:t>::connect</a:t>
            </a:r>
            <a:r>
              <a:rPr lang="en-US" sz="1600" b="0" dirty="0" smtClean="0"/>
              <a:t>(</a:t>
            </a:r>
          </a:p>
          <a:p>
            <a:pPr marL="687388" lvl="2" indent="0">
              <a:buNone/>
            </a:pPr>
            <a:r>
              <a:rPr lang="en-US" sz="1600" b="0" dirty="0" smtClean="0"/>
              <a:t>      </a:t>
            </a:r>
            <a:r>
              <a:rPr lang="en-US" sz="1600" b="0" dirty="0" err="1" smtClean="0"/>
              <a:t>const</a:t>
            </a:r>
            <a:r>
              <a:rPr lang="en-US" sz="1600" b="0" dirty="0"/>
              <a:t> </a:t>
            </a:r>
            <a:r>
              <a:rPr lang="en-US" sz="1600" b="0" dirty="0" err="1"/>
              <a:t>QObject</a:t>
            </a:r>
            <a:r>
              <a:rPr lang="en-US" sz="1600" b="0" dirty="0"/>
              <a:t> *</a:t>
            </a:r>
            <a:r>
              <a:rPr lang="en-US" sz="1600" b="0" i="1" dirty="0"/>
              <a:t>sender</a:t>
            </a:r>
            <a:r>
              <a:rPr lang="en-US" sz="1600" b="0" dirty="0"/>
              <a:t>, </a:t>
            </a:r>
            <a:endParaRPr lang="en-US" sz="1600" b="0" dirty="0" smtClean="0"/>
          </a:p>
          <a:p>
            <a:pPr marL="1028700" lvl="3" indent="0">
              <a:buNone/>
            </a:pPr>
            <a:r>
              <a:rPr lang="en-US" sz="1600" b="0" dirty="0" err="1" smtClean="0"/>
              <a:t>PointerToMemberFunction</a:t>
            </a:r>
            <a:r>
              <a:rPr lang="en-US" sz="1600" b="0" dirty="0"/>
              <a:t> </a:t>
            </a:r>
            <a:r>
              <a:rPr lang="en-US" sz="1600" b="0" i="1" dirty="0" smtClean="0"/>
              <a:t>signal</a:t>
            </a:r>
            <a:r>
              <a:rPr lang="en-US" sz="1600" b="0" dirty="0" smtClean="0"/>
              <a:t>, </a:t>
            </a:r>
          </a:p>
          <a:p>
            <a:pPr marL="1028700" lvl="3" indent="0">
              <a:buNone/>
            </a:pPr>
            <a:r>
              <a:rPr lang="en-US" sz="1600" b="0" dirty="0" err="1" smtClean="0"/>
              <a:t>const</a:t>
            </a:r>
            <a:r>
              <a:rPr lang="en-US" sz="1600" b="0" dirty="0"/>
              <a:t> </a:t>
            </a:r>
            <a:r>
              <a:rPr lang="en-US" sz="1600" b="0" dirty="0" err="1"/>
              <a:t>QObject</a:t>
            </a:r>
            <a:r>
              <a:rPr lang="en-US" sz="1600" b="0" dirty="0"/>
              <a:t> *</a:t>
            </a:r>
            <a:r>
              <a:rPr lang="en-US" sz="1600" b="0" i="1" dirty="0"/>
              <a:t>receiver</a:t>
            </a:r>
            <a:r>
              <a:rPr lang="en-US" sz="1600" b="0" dirty="0" smtClean="0"/>
              <a:t>,</a:t>
            </a:r>
          </a:p>
          <a:p>
            <a:pPr marL="1028700" lvl="3" indent="0">
              <a:buNone/>
            </a:pPr>
            <a:r>
              <a:rPr lang="en-US" sz="1600" b="0" dirty="0" err="1" smtClean="0"/>
              <a:t>PointerToMemberFunction</a:t>
            </a:r>
            <a:r>
              <a:rPr lang="en-US" sz="1600" b="0" dirty="0"/>
              <a:t> </a:t>
            </a:r>
            <a:r>
              <a:rPr lang="en-US" sz="1600" b="0" i="1" dirty="0"/>
              <a:t>method</a:t>
            </a:r>
            <a:r>
              <a:rPr lang="en-US" sz="1600" b="0" dirty="0"/>
              <a:t>, </a:t>
            </a:r>
            <a:endParaRPr lang="en-US" sz="1600" b="0" dirty="0" smtClean="0"/>
          </a:p>
          <a:p>
            <a:pPr marL="1028700" lvl="3" indent="0">
              <a:buNone/>
            </a:pPr>
            <a:r>
              <a:rPr lang="en-US" sz="1600" b="0" dirty="0" err="1" smtClean="0"/>
              <a:t>Qt</a:t>
            </a:r>
            <a:r>
              <a:rPr lang="en-US" sz="1600" b="0" dirty="0"/>
              <a:t>::</a:t>
            </a:r>
            <a:r>
              <a:rPr lang="en-US" sz="1600" b="0" dirty="0" err="1"/>
              <a:t>ConnectionType</a:t>
            </a:r>
            <a:r>
              <a:rPr lang="en-US" sz="1600" b="0" dirty="0"/>
              <a:t> </a:t>
            </a:r>
            <a:r>
              <a:rPr lang="en-US" sz="1600" b="0" i="1" dirty="0"/>
              <a:t>type</a:t>
            </a:r>
            <a:r>
              <a:rPr lang="en-US" sz="1600" b="0" dirty="0"/>
              <a:t> = </a:t>
            </a:r>
            <a:r>
              <a:rPr lang="en-US" sz="1600" b="0" dirty="0" err="1"/>
              <a:t>Qt</a:t>
            </a:r>
            <a:r>
              <a:rPr lang="en-US" sz="1600" b="0" dirty="0"/>
              <a:t>::</a:t>
            </a:r>
            <a:r>
              <a:rPr lang="en-US" sz="1600" b="0" dirty="0" err="1"/>
              <a:t>AutoConnection</a:t>
            </a:r>
            <a:r>
              <a:rPr lang="en-US" sz="1600" b="0" dirty="0"/>
              <a:t>)</a:t>
            </a:r>
          </a:p>
          <a:p>
            <a:pPr lvl="2"/>
            <a:endParaRPr lang="en-US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56681" y="5679242"/>
            <a:ext cx="3830638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 err="1"/>
              <a:t>Qt’s</a:t>
            </a:r>
            <a:r>
              <a:rPr lang="en-US" sz="1400" dirty="0"/>
              <a:t> Signal and Slot documentation</a:t>
            </a:r>
          </a:p>
          <a:p>
            <a:pPr algn="ctr"/>
            <a:r>
              <a:rPr lang="en-US" sz="1400" dirty="0">
                <a:hlinkClick r:id="rId2"/>
              </a:rPr>
              <a:t>https://doc.qt.io/qt-5/signalsandslots.html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991408" y="4093730"/>
            <a:ext cx="4150495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Should be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: &amp;</a:t>
            </a:r>
            <a:r>
              <a:rPr lang="en-US" sz="1200" dirty="0" err="1" smtClean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wkfEnv</a:t>
            </a:r>
            <a:endParaRPr lang="en-US" sz="1200" dirty="0" smtClean="0">
              <a:solidFill>
                <a:srgbClr val="00008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Should be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2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wkf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200" dirty="0" err="1" smtClean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PlatformSelectionChanged</a:t>
            </a:r>
            <a:endParaRPr lang="en-US" sz="1200" dirty="0" smtClean="0">
              <a:solidFill>
                <a:srgbClr val="88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be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be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Plugin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200" dirty="0" err="1" smtClean="0">
                <a:solidFill>
                  <a:srgbClr val="88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SelectionChanged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Should be left as using the default value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81400" y="4227096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443659" y="4517862"/>
            <a:ext cx="548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579392" y="4820657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4547" y="5105406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705257" y="5396172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4400" y="5100089"/>
            <a:ext cx="7523398" cy="35795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Exercise 2 Task 1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TrainingPlugin.cpp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" y="2041452"/>
            <a:ext cx="76962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WKF_PLUGIN_DEFINE_SYMBOLS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, "WKF Training", "Plugin created for AFSIM Developer     Course.", "all")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QString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aPluginName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aUniqueId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aPluginName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aUniqueId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Get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MainWindow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pointer from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WkfEnvironment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MainWindow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mainWindowPtr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wkfEnv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GetMainWindow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Add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mDockWidget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to the Main Window, 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 this will also add the action to toggle the visibility of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to the View menu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mainWindowPtr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addDockWidget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RightDockWidgetArea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100" b="1" dirty="0"/>
          </a:p>
          <a:p>
            <a:endParaRPr lang="en-US" sz="11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TASK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Add a connect statement that connects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::Plugin::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SelectionChanged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to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::Environment::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PlatformSelectionChanged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signal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connect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wkfEnv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Environment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PlatformSelectionChanged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Training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8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05800" y="5943600"/>
            <a:ext cx="365125" cy="365125"/>
          </a:xfrm>
          <a:prstGeom prst="actionButtonInformation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Task 2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TrainingPlugin.cpp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02" y="1060593"/>
            <a:ext cx="8985871" cy="5690841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Range </a:t>
            </a:r>
            <a:r>
              <a:rPr lang="en-US" sz="2800" b="0" dirty="0"/>
              <a:t>Ring </a:t>
            </a:r>
            <a:r>
              <a:rPr lang="en-US" sz="2800" b="0" dirty="0" smtClean="0"/>
              <a:t>attachments are </a:t>
            </a:r>
            <a:r>
              <a:rPr lang="en-US" sz="2800" b="0" dirty="0"/>
              <a:t>defined in the file </a:t>
            </a:r>
            <a:r>
              <a:rPr lang="en-US" sz="2800" dirty="0"/>
              <a:t>WkfAttachmentRangeRing</a:t>
            </a:r>
            <a:r>
              <a:rPr lang="en-US" sz="2800" b="0" dirty="0"/>
              <a:t>.</a:t>
            </a:r>
            <a:r>
              <a:rPr lang="en-US" sz="2800" dirty="0"/>
              <a:t>hpp</a:t>
            </a:r>
            <a:r>
              <a:rPr lang="en-US" sz="2800" b="0" dirty="0"/>
              <a:t> (already included)</a:t>
            </a:r>
          </a:p>
          <a:p>
            <a:r>
              <a:rPr lang="en-US" sz="2800" b="0" dirty="0" smtClean="0"/>
              <a:t>Within </a:t>
            </a:r>
            <a:r>
              <a:rPr lang="en-US" sz="2800" dirty="0" smtClean="0"/>
              <a:t>Plugin</a:t>
            </a:r>
            <a:r>
              <a:rPr lang="en-US" sz="2800" b="0" dirty="0" smtClean="0"/>
              <a:t>::</a:t>
            </a:r>
            <a:r>
              <a:rPr lang="en-US" sz="2800" dirty="0" err="1" smtClean="0"/>
              <a:t>SelectionChanged</a:t>
            </a:r>
            <a:r>
              <a:rPr lang="en-US" sz="2800" b="0" dirty="0" smtClean="0"/>
              <a:t>()</a:t>
            </a:r>
          </a:p>
          <a:p>
            <a:pPr lvl="1"/>
            <a:r>
              <a:rPr lang="en-US" sz="2400" dirty="0" smtClean="0"/>
              <a:t>Task 2a</a:t>
            </a:r>
            <a:r>
              <a:rPr lang="en-US" sz="2400" b="0" dirty="0" smtClean="0"/>
              <a:t>: Add a Range Ring attachment to each selected platform</a:t>
            </a:r>
          </a:p>
          <a:p>
            <a:pPr lvl="2"/>
            <a:r>
              <a:rPr lang="en-US" sz="2000" b="0" dirty="0"/>
              <a:t>Use </a:t>
            </a:r>
            <a:r>
              <a:rPr lang="en-US" sz="2000" dirty="0" err="1"/>
              <a:t>vespa</a:t>
            </a:r>
            <a:r>
              <a:rPr lang="en-US" sz="2000" b="0" dirty="0"/>
              <a:t>::</a:t>
            </a:r>
            <a:r>
              <a:rPr lang="en-US" sz="2000" dirty="0" err="1"/>
              <a:t>make_attachment</a:t>
            </a:r>
            <a:r>
              <a:rPr lang="en-US" sz="2000" b="0" dirty="0"/>
              <a:t>&lt;&gt;() defined in </a:t>
            </a:r>
            <a:r>
              <a:rPr lang="en-US" sz="2000" dirty="0"/>
              <a:t>VaUtils</a:t>
            </a:r>
            <a:r>
              <a:rPr lang="en-US" sz="2000" b="0" dirty="0"/>
              <a:t>.</a:t>
            </a:r>
            <a:r>
              <a:rPr lang="en-US" sz="2000" dirty="0"/>
              <a:t>hpp</a:t>
            </a:r>
            <a:r>
              <a:rPr lang="en-US" sz="2000" b="0" dirty="0"/>
              <a:t> (already included) to create the attachment</a:t>
            </a:r>
          </a:p>
          <a:p>
            <a:pPr lvl="3"/>
            <a:r>
              <a:rPr lang="en-US" sz="1800" b="0" dirty="0"/>
              <a:t>This should be </a:t>
            </a:r>
            <a:r>
              <a:rPr lang="en-US" sz="1800" b="0" dirty="0" err="1"/>
              <a:t>templated</a:t>
            </a:r>
            <a:r>
              <a:rPr lang="en-US" sz="1800" b="0" dirty="0"/>
              <a:t> upon a </a:t>
            </a:r>
            <a:r>
              <a:rPr lang="en-US" sz="1800" dirty="0" err="1"/>
              <a:t>wkf</a:t>
            </a:r>
            <a:r>
              <a:rPr lang="en-US" sz="1800" b="0" dirty="0"/>
              <a:t>::</a:t>
            </a:r>
            <a:r>
              <a:rPr lang="en-US" sz="1800" dirty="0" err="1"/>
              <a:t>AttachmentRangeRing</a:t>
            </a:r>
            <a:r>
              <a:rPr lang="en-US" sz="1800" b="0" dirty="0"/>
              <a:t> </a:t>
            </a:r>
          </a:p>
          <a:p>
            <a:pPr lvl="3"/>
            <a:r>
              <a:rPr lang="en-US" sz="1800" b="0" dirty="0"/>
              <a:t>The constructor takes three arguments:</a:t>
            </a:r>
          </a:p>
          <a:p>
            <a:pPr lvl="4"/>
            <a:r>
              <a:rPr lang="en-US" sz="1600" b="0" dirty="0"/>
              <a:t>Parent: which is the platform</a:t>
            </a:r>
          </a:p>
          <a:p>
            <a:pPr lvl="4"/>
            <a:r>
              <a:rPr lang="en-US" sz="1600" b="0" dirty="0"/>
              <a:t>Viewer: which is the Standard Viewer</a:t>
            </a:r>
          </a:p>
          <a:p>
            <a:pPr lvl="5"/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Obtained from invoking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vaEnv</a:t>
            </a:r>
            <a:r>
              <a:rPr lang="en-US" sz="1400" b="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GetStandardViewer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4"/>
            <a:r>
              <a:rPr lang="en-US" sz="1600" b="0" dirty="0"/>
              <a:t>Unique Name: name the attachment "</a:t>
            </a:r>
            <a:r>
              <a:rPr lang="en-US" sz="1600" b="0" dirty="0" err="1"/>
              <a:t>range_ring</a:t>
            </a:r>
            <a:r>
              <a:rPr lang="en-US" sz="1600" b="0" dirty="0" smtClean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5664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302" y="3410515"/>
            <a:ext cx="8598196" cy="672387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Task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TrainingPlugin.cpp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302" y="1348572"/>
            <a:ext cx="859819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</a:t>
            </a:r>
            <a:r>
              <a:rPr lang="en-US" sz="1100" b="1" dirty="0" err="1"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PlatformList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aSelected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PlatformList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aUnselected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aSelected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{</a:t>
            </a:r>
            <a:endParaRPr lang="en-US" sz="11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TASK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First check to see if an attachment named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 is on the platform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If the attachment does not exist, create an attachment using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vespa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make_attachment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The attachment constructor takes three arguments: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1. Parent: which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platform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2. Viewer: which is the Standard Viewer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3. Unique Name: name the attachment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FindAttachment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vespa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make_attachment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AttachmentRangeRing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&gt;(*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vaEnv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GetStandardViewer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aUnselected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TASK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Find the attachment on the platform with the name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Remove the attachment from the platform using the attachment's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GetUniqueId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296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– Task 2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TrainingPlugin.cpp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502" y="1060593"/>
            <a:ext cx="8985871" cy="5690841"/>
          </a:xfrm>
        </p:spPr>
        <p:txBody>
          <a:bodyPr>
            <a:normAutofit/>
          </a:bodyPr>
          <a:lstStyle/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Task 2b</a:t>
            </a:r>
            <a:r>
              <a:rPr lang="en-US" sz="2400" b="0" dirty="0" smtClean="0"/>
              <a:t>: Remove the Range Ring attachment from each platform that is no longer selected</a:t>
            </a:r>
          </a:p>
          <a:p>
            <a:pPr lvl="2"/>
            <a:r>
              <a:rPr lang="en-US" sz="2000" b="0" dirty="0" smtClean="0"/>
              <a:t>Use the platform’s </a:t>
            </a:r>
            <a:r>
              <a:rPr lang="en-US" sz="2000" dirty="0" err="1" smtClean="0"/>
              <a:t>FindAttachment</a:t>
            </a:r>
            <a:r>
              <a:rPr lang="en-US" sz="2000" b="0" dirty="0" smtClean="0"/>
              <a:t> method to find an attachment with the name “</a:t>
            </a:r>
            <a:r>
              <a:rPr lang="en-US" sz="2000" b="0" dirty="0" err="1" smtClean="0"/>
              <a:t>range_ring</a:t>
            </a:r>
            <a:r>
              <a:rPr lang="en-US" sz="2000" b="0" dirty="0" smtClean="0"/>
              <a:t>”</a:t>
            </a:r>
          </a:p>
          <a:p>
            <a:pPr lvl="2"/>
            <a:r>
              <a:rPr lang="en-US" sz="2000" b="0" dirty="0" smtClean="0"/>
              <a:t>If one is returned, i.e., the returned value is not a </a:t>
            </a:r>
            <a:r>
              <a:rPr lang="en-US" sz="2000" b="0" dirty="0" err="1" smtClean="0"/>
              <a:t>nullptr</a:t>
            </a:r>
            <a:r>
              <a:rPr lang="en-US" sz="2000" b="0" dirty="0" smtClean="0"/>
              <a:t>, then remove it from the platform using the platform’s </a:t>
            </a:r>
            <a:r>
              <a:rPr lang="en-US" sz="2000" dirty="0" err="1" smtClean="0"/>
              <a:t>RemoveAttachment</a:t>
            </a:r>
            <a:r>
              <a:rPr lang="en-US" sz="2000" b="0" dirty="0" smtClean="0"/>
              <a:t> method</a:t>
            </a:r>
            <a:endParaRPr lang="en-US" sz="2000" dirty="0" smtClean="0"/>
          </a:p>
          <a:p>
            <a:pPr lvl="1"/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25035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5302" y="3410515"/>
            <a:ext cx="8598196" cy="672387"/>
          </a:xfrm>
          <a:prstGeom prst="rect">
            <a:avLst/>
          </a:prstGeom>
          <a:solidFill>
            <a:srgbClr val="FFF0F0">
              <a:alpha val="30000"/>
            </a:srgbClr>
          </a:solidFill>
          <a:ln w="19050"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302" y="5086915"/>
            <a:ext cx="8257954" cy="84605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2 Task </a:t>
            </a:r>
            <a:r>
              <a:rPr lang="en-US" dirty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TrainingPlugin.cpp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302" y="1348572"/>
            <a:ext cx="8598196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SelectionChanged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</a:t>
            </a:r>
            <a:r>
              <a:rPr lang="en-US" sz="1100" b="1" dirty="0" err="1"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PlatformList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aSelected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PlatformList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aUnselected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aSelected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{</a:t>
            </a:r>
            <a:endParaRPr lang="en-US" sz="11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TASK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1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First check to see if an attachment named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 is on the platform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If the attachment does not exist, create an attachment using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vespa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make_attachment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The attachment constructor takes three arguments: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1. Parent: which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platform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2. Viewer: which is the Standard Viewer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3. Unique Name: name the attachment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FindAttachment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vespa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make_attachment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AttachmentRangeRing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&gt;(*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vaEnv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GetStandardViewer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aUnselected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TASK 2b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Find the attachment on the platform with the name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Remove the attachment from the platform using the attachment's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GetUniqueId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auto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FindAttachment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range_ring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platform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RemoveAttachment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GetUniqueId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4738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4954137"/>
          </a:xfrm>
        </p:spPr>
        <p:txBody>
          <a:bodyPr>
            <a:normAutofit fontScale="92500" lnSpcReduction="20000"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 smtClean="0"/>
              <a:t>From </a:t>
            </a:r>
            <a:r>
              <a:rPr lang="en-US" b="0" dirty="0"/>
              <a:t>Windows Visual Studio:</a:t>
            </a:r>
          </a:p>
          <a:p>
            <a:pPr lvl="1"/>
            <a:r>
              <a:rPr lang="en-US" b="0" dirty="0"/>
              <a:t>Build the solution in “Release”</a:t>
            </a:r>
          </a:p>
          <a:p>
            <a:pPr lvl="1"/>
            <a:r>
              <a:rPr lang="en-US" b="0" dirty="0"/>
              <a:t>Build the “INSTALL” project</a:t>
            </a:r>
          </a:p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Linux, execute the following commands in the build directory: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all -- -j12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install -- -j12</a:t>
            </a:r>
          </a:p>
          <a:p>
            <a:pPr marL="0" lvl="1" indent="0">
              <a:spcBef>
                <a:spcPct val="40000"/>
              </a:spcBef>
              <a:buNone/>
            </a:pPr>
            <a:endParaRPr lang="en-US" b="0" dirty="0"/>
          </a:p>
          <a:p>
            <a:r>
              <a:rPr lang="en-US" b="0" dirty="0"/>
              <a:t>Load the Test Scenario in WIZARD</a:t>
            </a:r>
          </a:p>
          <a:p>
            <a:pPr lvl="1"/>
            <a:r>
              <a:rPr lang="en-US" sz="1800" b="0" dirty="0"/>
              <a:t>Located at: training\developer\</a:t>
            </a:r>
            <a:r>
              <a:rPr lang="en-US" sz="1800" b="0" dirty="0" err="1"/>
              <a:t>wkf</a:t>
            </a:r>
            <a:r>
              <a:rPr lang="en-US" sz="1800" b="0" dirty="0"/>
              <a:t>\labs\data\wkf_training_scenario.txt</a:t>
            </a:r>
          </a:p>
          <a:p>
            <a:endParaRPr lang="en-US" b="0" dirty="0" smtClean="0"/>
          </a:p>
          <a:p>
            <a:r>
              <a:rPr lang="en-US" b="0" dirty="0" smtClean="0"/>
              <a:t>Change the selected platform via the Map Display or the Platform Browser</a:t>
            </a:r>
          </a:p>
          <a:p>
            <a:pPr lvl="1"/>
            <a:r>
              <a:rPr lang="en-US" b="0" dirty="0" smtClean="0"/>
              <a:t>You can select multiple platforms using ctrl or shift on the Platform Browser</a:t>
            </a:r>
          </a:p>
        </p:txBody>
      </p:sp>
    </p:spTree>
    <p:extLst>
      <p:ext uri="{BB962C8B-B14F-4D97-AF65-F5344CB8AC3E}">
        <p14:creationId xmlns:p14="http://schemas.microsoft.com/office/powerpoint/2010/main" val="12833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6"/>
          </a:xfrm>
        </p:spPr>
        <p:txBody>
          <a:bodyPr/>
          <a:lstStyle/>
          <a:p>
            <a:r>
              <a:rPr lang="en-US" b="0" dirty="0" smtClean="0"/>
              <a:t>You gain hands-on knowledge about:</a:t>
            </a:r>
          </a:p>
          <a:p>
            <a:pPr lvl="1"/>
            <a:r>
              <a:rPr lang="en-US" b="0" dirty="0" smtClean="0"/>
              <a:t>What </a:t>
            </a:r>
            <a:r>
              <a:rPr lang="en-US" dirty="0" smtClean="0"/>
              <a:t>WKF</a:t>
            </a:r>
            <a:r>
              <a:rPr lang="en-US" b="0" dirty="0" smtClean="0"/>
              <a:t> and </a:t>
            </a:r>
            <a:r>
              <a:rPr lang="en-US" dirty="0" smtClean="0"/>
              <a:t>VTK</a:t>
            </a:r>
            <a:r>
              <a:rPr lang="en-US" b="0" dirty="0" smtClean="0"/>
              <a:t> are, and how to use them</a:t>
            </a:r>
          </a:p>
          <a:p>
            <a:pPr lvl="1"/>
            <a:r>
              <a:rPr lang="en-US" b="0" dirty="0" smtClean="0"/>
              <a:t>How to create a plugin to extend Wizard</a:t>
            </a:r>
          </a:p>
          <a:p>
            <a:pPr lvl="1"/>
            <a:r>
              <a:rPr lang="en-US" b="0" dirty="0" smtClean="0"/>
              <a:t>How to create attachments and add them to platforms</a:t>
            </a:r>
          </a:p>
          <a:p>
            <a:endParaRPr lang="en-US" b="0" dirty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823" y="3048000"/>
            <a:ext cx="4484778" cy="306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001" y="1600200"/>
            <a:ext cx="748599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VTK?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Vespa Toolkit</a:t>
            </a:r>
          </a:p>
          <a:p>
            <a:pPr lvl="1"/>
            <a:r>
              <a:rPr lang="en-US" b="0" dirty="0" smtClean="0"/>
              <a:t>It is the framework that </a:t>
            </a:r>
            <a:r>
              <a:rPr lang="en-US" dirty="0" smtClean="0"/>
              <a:t>VESPA</a:t>
            </a:r>
            <a:r>
              <a:rPr lang="en-US" b="0" dirty="0" smtClean="0"/>
              <a:t> (legacy tool) was build upon</a:t>
            </a:r>
          </a:p>
          <a:p>
            <a:pPr lvl="1"/>
            <a:r>
              <a:rPr lang="en-US" b="0" dirty="0" smtClean="0"/>
              <a:t>Used to create and manage the </a:t>
            </a:r>
            <a:r>
              <a:rPr lang="en-US" dirty="0" smtClean="0"/>
              <a:t>Map Display </a:t>
            </a:r>
            <a:r>
              <a:rPr lang="en-US" b="0" dirty="0" smtClean="0"/>
              <a:t>and the objects displayed within</a:t>
            </a:r>
          </a:p>
          <a:p>
            <a:pPr lvl="1"/>
            <a:r>
              <a:rPr lang="en-US" b="0" dirty="0" smtClean="0"/>
              <a:t>Located under the tools directory in the directory named “</a:t>
            </a:r>
            <a:r>
              <a:rPr lang="en-US" b="0" dirty="0" err="1" smtClean="0"/>
              <a:t>vespatk</a:t>
            </a:r>
            <a:r>
              <a:rPr lang="en-US" b="0" dirty="0" smtClean="0"/>
              <a:t>”</a:t>
            </a:r>
          </a:p>
          <a:p>
            <a:pPr lvl="1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9475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of VTK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52287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Attachment</a:t>
            </a:r>
            <a:r>
              <a:rPr lang="en-US" b="0" dirty="0"/>
              <a:t>: a visual element in the scene that is associated with an Entity and </a:t>
            </a:r>
            <a:r>
              <a:rPr lang="en-US" b="0" dirty="0" smtClean="0"/>
              <a:t>Viewer</a:t>
            </a:r>
          </a:p>
          <a:p>
            <a:r>
              <a:rPr lang="en-US" dirty="0" smtClean="0"/>
              <a:t>Entity</a:t>
            </a:r>
            <a:r>
              <a:rPr lang="en-US" b="0" dirty="0" smtClean="0"/>
              <a:t>: representation of a platform within the Scenario which contains a set of elements called Attachments</a:t>
            </a:r>
          </a:p>
          <a:p>
            <a:r>
              <a:rPr lang="en-US" dirty="0" smtClean="0"/>
              <a:t>Environment</a:t>
            </a:r>
            <a:r>
              <a:rPr lang="en-US" b="0" dirty="0" smtClean="0"/>
              <a:t>: contains viewers and scenarios, manages scenario time, and provides access to the application’s factory</a:t>
            </a:r>
          </a:p>
          <a:p>
            <a:r>
              <a:rPr lang="en-US" dirty="0" smtClean="0"/>
              <a:t>Overlay</a:t>
            </a:r>
            <a:r>
              <a:rPr lang="en-US" b="0" dirty="0" smtClean="0"/>
              <a:t>: used to display visual elements in a Viewer that are not associated with an Entity</a:t>
            </a:r>
          </a:p>
          <a:p>
            <a:r>
              <a:rPr lang="en-US" dirty="0" smtClean="0"/>
              <a:t>Scenario</a:t>
            </a:r>
            <a:r>
              <a:rPr lang="en-US" b="0" dirty="0" smtClean="0"/>
              <a:t>: a container of the set of entities loaded in the application</a:t>
            </a:r>
          </a:p>
          <a:p>
            <a:r>
              <a:rPr lang="en-US" dirty="0" smtClean="0"/>
              <a:t>Viewer</a:t>
            </a:r>
            <a:r>
              <a:rPr lang="en-US" b="0" dirty="0" smtClean="0"/>
              <a:t>: controls the visible scene, it is a container of attachments and Overlays</a:t>
            </a:r>
          </a:p>
        </p:txBody>
      </p:sp>
    </p:spTree>
    <p:extLst>
      <p:ext uri="{BB962C8B-B14F-4D97-AF65-F5344CB8AC3E}">
        <p14:creationId xmlns:p14="http://schemas.microsoft.com/office/powerpoint/2010/main" val="24832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WKF?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Warlock Framework </a:t>
            </a:r>
            <a:r>
              <a:rPr lang="en-US" b="0" dirty="0" smtClean="0"/>
              <a:t>(</a:t>
            </a:r>
            <a:r>
              <a:rPr lang="en-US" dirty="0" smtClean="0"/>
              <a:t>WKF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 smtClean="0"/>
              <a:t>Common application code that leverages </a:t>
            </a:r>
            <a:r>
              <a:rPr lang="en-US" dirty="0" err="1" smtClean="0"/>
              <a:t>Qt</a:t>
            </a:r>
            <a:r>
              <a:rPr lang="en-US" b="0" dirty="0" smtClean="0"/>
              <a:t> and </a:t>
            </a:r>
            <a:r>
              <a:rPr lang="en-US" dirty="0" smtClean="0"/>
              <a:t>VTK</a:t>
            </a:r>
            <a:r>
              <a:rPr lang="en-US" b="0" dirty="0" smtClean="0"/>
              <a:t> to provide core application functionality along with support for </a:t>
            </a:r>
            <a:r>
              <a:rPr lang="en-US" dirty="0" smtClean="0"/>
              <a:t>Map Displays</a:t>
            </a:r>
          </a:p>
          <a:p>
            <a:pPr lvl="1"/>
            <a:r>
              <a:rPr lang="en-US" b="0" dirty="0" smtClean="0"/>
              <a:t>This framework was created initially to support development of Warlock, and was later used to create Results Visualization (now called Mystic)</a:t>
            </a:r>
          </a:p>
          <a:p>
            <a:pPr lvl="1"/>
            <a:r>
              <a:rPr lang="en-US" b="0" dirty="0" smtClean="0"/>
              <a:t>In AFSIM 2.4, Wizard was converted to use </a:t>
            </a:r>
            <a:r>
              <a:rPr lang="en-US" dirty="0" smtClean="0"/>
              <a:t>WKF</a:t>
            </a:r>
            <a:r>
              <a:rPr lang="en-US" b="0" dirty="0" smtClean="0"/>
              <a:t> </a:t>
            </a:r>
          </a:p>
          <a:p>
            <a:pPr lvl="1"/>
            <a:r>
              <a:rPr lang="en-US" dirty="0" smtClean="0"/>
              <a:t>WKF</a:t>
            </a:r>
            <a:r>
              <a:rPr lang="en-US" b="0" dirty="0" smtClean="0"/>
              <a:t> supports extensions via its plugin interface</a:t>
            </a:r>
          </a:p>
          <a:p>
            <a:pPr lvl="2"/>
            <a:r>
              <a:rPr lang="en-US" b="0" dirty="0" smtClean="0"/>
              <a:t>These plugins can be common to all three applications or restricted to just a single application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63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WKF?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Core code to create the GUI and supporting functions</a:t>
            </a:r>
          </a:p>
          <a:p>
            <a:pPr lvl="1"/>
            <a:r>
              <a:rPr lang="en-US" b="0" dirty="0"/>
              <a:t>This code is used by all </a:t>
            </a:r>
            <a:r>
              <a:rPr lang="en-US" dirty="0"/>
              <a:t>WKF</a:t>
            </a:r>
            <a:r>
              <a:rPr lang="en-US" b="0" dirty="0"/>
              <a:t> applications</a:t>
            </a:r>
          </a:p>
          <a:p>
            <a:pPr lvl="1"/>
            <a:r>
              <a:rPr lang="en-US" b="0" dirty="0"/>
              <a:t>Located in </a:t>
            </a:r>
            <a:r>
              <a:rPr lang="en-US" b="0" dirty="0" smtClean="0"/>
              <a:t>tools/</a:t>
            </a:r>
            <a:r>
              <a:rPr lang="en-US" b="0" dirty="0" err="1" smtClean="0"/>
              <a:t>wkf</a:t>
            </a:r>
            <a:r>
              <a:rPr lang="en-US" b="0" dirty="0" smtClean="0"/>
              <a:t>/core</a:t>
            </a:r>
          </a:p>
          <a:p>
            <a:pPr lvl="1"/>
            <a:endParaRPr lang="en-US" b="0" dirty="0"/>
          </a:p>
          <a:p>
            <a:r>
              <a:rPr lang="en-US" b="0" dirty="0"/>
              <a:t>Common code that may be used by </a:t>
            </a:r>
            <a:r>
              <a:rPr lang="en-US" dirty="0"/>
              <a:t>WKF</a:t>
            </a:r>
            <a:r>
              <a:rPr lang="en-US" b="0" dirty="0"/>
              <a:t> applications</a:t>
            </a:r>
          </a:p>
          <a:p>
            <a:pPr lvl="1"/>
            <a:r>
              <a:rPr lang="en-US" b="0" dirty="0"/>
              <a:t>Contains classes that are not instantiated from within </a:t>
            </a:r>
            <a:r>
              <a:rPr lang="en-US" dirty="0"/>
              <a:t>WKF</a:t>
            </a:r>
            <a:r>
              <a:rPr lang="en-US" b="0" dirty="0"/>
              <a:t> but are commonly used by plugins of different applications</a:t>
            </a:r>
          </a:p>
          <a:p>
            <a:pPr lvl="1"/>
            <a:r>
              <a:rPr lang="en-US" b="0" dirty="0"/>
              <a:t>Helps with code reuse on plugins</a:t>
            </a:r>
          </a:p>
          <a:p>
            <a:pPr lvl="1"/>
            <a:r>
              <a:rPr lang="en-US" b="0" dirty="0"/>
              <a:t>Located in </a:t>
            </a:r>
            <a:r>
              <a:rPr lang="en-US" b="0" dirty="0" smtClean="0"/>
              <a:t>tools/</a:t>
            </a:r>
            <a:r>
              <a:rPr lang="en-US" b="0" dirty="0" err="1" smtClean="0"/>
              <a:t>wkf</a:t>
            </a:r>
            <a:r>
              <a:rPr lang="en-US" b="0" dirty="0" smtClean="0"/>
              <a:t>/common</a:t>
            </a:r>
          </a:p>
          <a:p>
            <a:pPr lvl="1"/>
            <a:endParaRPr lang="en-US" b="0" dirty="0"/>
          </a:p>
          <a:p>
            <a:r>
              <a:rPr lang="en-US" b="0" dirty="0"/>
              <a:t>Plugins that are common to all </a:t>
            </a:r>
            <a:r>
              <a:rPr lang="en-US" dirty="0"/>
              <a:t>WKF</a:t>
            </a:r>
            <a:r>
              <a:rPr lang="en-US" b="0" dirty="0"/>
              <a:t> applications</a:t>
            </a:r>
          </a:p>
          <a:p>
            <a:pPr lvl="1"/>
            <a:r>
              <a:rPr lang="en-US" b="0" dirty="0"/>
              <a:t>Located in tools/</a:t>
            </a:r>
            <a:r>
              <a:rPr lang="en-US" b="0" dirty="0" err="1"/>
              <a:t>wkf</a:t>
            </a:r>
            <a:r>
              <a:rPr lang="en-US" b="0" dirty="0"/>
              <a:t>/plugins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94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16360</TotalTime>
  <Words>4417</Words>
  <Application>Microsoft Office PowerPoint</Application>
  <PresentationFormat>On-screen Show (4:3)</PresentationFormat>
  <Paragraphs>579</Paragraphs>
  <Slides>51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 Math</vt:lpstr>
      <vt:lpstr>Consolas</vt:lpstr>
      <vt:lpstr>Trebuchet MS</vt:lpstr>
      <vt:lpstr>Wingdings</vt:lpstr>
      <vt:lpstr>1_afsim_af_class</vt:lpstr>
      <vt:lpstr>Packager Shell Object</vt:lpstr>
      <vt:lpstr>PowerPoint Presentation</vt:lpstr>
      <vt:lpstr>Acronyms and Definitions</vt:lpstr>
      <vt:lpstr>Introduction</vt:lpstr>
      <vt:lpstr>Problem Statement</vt:lpstr>
      <vt:lpstr>Learning Objectives</vt:lpstr>
      <vt:lpstr>What is VTK?</vt:lpstr>
      <vt:lpstr>Concepts of VTK</vt:lpstr>
      <vt:lpstr>What is WKF?</vt:lpstr>
      <vt:lpstr>What is in WKF?</vt:lpstr>
      <vt:lpstr>Environment Classes</vt:lpstr>
      <vt:lpstr>Standard Scenario</vt:lpstr>
      <vt:lpstr>Standard Viewer</vt:lpstr>
      <vt:lpstr>WKF Plugin Interface</vt:lpstr>
      <vt:lpstr>WKF_PLUGIN_DEFINE_SYMBOLS</vt:lpstr>
      <vt:lpstr>Select wkf::Plugin Virtual Methods</vt:lpstr>
      <vt:lpstr>CMake for Plugins</vt:lpstr>
      <vt:lpstr>Plugin Manager Dialog</vt:lpstr>
      <vt:lpstr>Entity Selection</vt:lpstr>
      <vt:lpstr>Platform-contextual Dialogs</vt:lpstr>
      <vt:lpstr>Configurations</vt:lpstr>
      <vt:lpstr>wkf::MainWindow</vt:lpstr>
      <vt:lpstr>wkf::CentralDisplayWidget</vt:lpstr>
      <vt:lpstr>wkf::DockWidget vs QDockWidget</vt:lpstr>
      <vt:lpstr>PluginUiPointer</vt:lpstr>
      <vt:lpstr>WkfPlatform Warning</vt:lpstr>
      <vt:lpstr>Attachment Examples</vt:lpstr>
      <vt:lpstr>Menu &amp; Status Bars</vt:lpstr>
      <vt:lpstr>Exercise Objectives</vt:lpstr>
      <vt:lpstr>Configuring WKF Training</vt:lpstr>
      <vt:lpstr>Configuring WKF Training</vt:lpstr>
      <vt:lpstr>Configuring WKF Training            (cmd shell)</vt:lpstr>
      <vt:lpstr>Configuring WKF Training             (bash shell)</vt:lpstr>
      <vt:lpstr>Exercise 1 – Task 1 TrainingPlugin.hpp and TrainingPlugin.cpp</vt:lpstr>
      <vt:lpstr>Solution – Exercise 1 Task 1 TrainingPlugin.hpp and TrainingPlugin.cpp</vt:lpstr>
      <vt:lpstr>Exercise 1 – Task 2 TrainingPlugin.cpp</vt:lpstr>
      <vt:lpstr>Solution – Exercise 1 Task 2 TrainingPlugin.cpp</vt:lpstr>
      <vt:lpstr>Exercise 1 – Task 3 TrainingDockWidget.ui</vt:lpstr>
      <vt:lpstr>Solution – Exercise 1 Task 3 TrainingDockWidget.ui in QtDesigner</vt:lpstr>
      <vt:lpstr>Exercise 1 – Task 4</vt:lpstr>
      <vt:lpstr>Solution – Exercise 1 Task 4</vt:lpstr>
      <vt:lpstr>Testing</vt:lpstr>
      <vt:lpstr>Testing</vt:lpstr>
      <vt:lpstr>Exercise 2 – Task 1 TrainingPlugin.cpp</vt:lpstr>
      <vt:lpstr>Solution – Exercise 2 Task 1 TrainingPlugin.cpp</vt:lpstr>
      <vt:lpstr>Exercise 2 – Task 2 TrainingPlugin.cpp</vt:lpstr>
      <vt:lpstr>Solution – Exercise Task 2 TrainingPlugin.cpp</vt:lpstr>
      <vt:lpstr>Exercise – Task 2 TrainingPlugin.cpp</vt:lpstr>
      <vt:lpstr>Solution – Exercise 2 Task 2 TrainingPlugin.cpp</vt:lpstr>
      <vt:lpstr>Testing</vt:lpstr>
      <vt:lpstr>Testing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WKF Presentation</dc:title>
  <dc:creator>Miller, Lawrence</dc:creator>
  <cp:lastModifiedBy>Miller, Lawrence</cp:lastModifiedBy>
  <cp:revision>1132</cp:revision>
  <cp:lastPrinted>2016-09-22T20:02:36Z</cp:lastPrinted>
  <dcterms:created xsi:type="dcterms:W3CDTF">2012-03-21T14:48:14Z</dcterms:created>
  <dcterms:modified xsi:type="dcterms:W3CDTF">2022-01-24T22:57:42Z</dcterms:modified>
</cp:coreProperties>
</file>