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6"/>
  </p:notesMasterIdLst>
  <p:handoutMasterIdLst>
    <p:handoutMasterId r:id="rId8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74" r:id="rId13"/>
    <p:sldId id="275" r:id="rId14"/>
    <p:sldId id="276" r:id="rId15"/>
    <p:sldId id="277" r:id="rId16"/>
    <p:sldId id="316" r:id="rId17"/>
    <p:sldId id="295" r:id="rId18"/>
    <p:sldId id="278" r:id="rId19"/>
    <p:sldId id="279" r:id="rId20"/>
    <p:sldId id="315" r:id="rId21"/>
    <p:sldId id="296" r:id="rId22"/>
    <p:sldId id="318" r:id="rId23"/>
    <p:sldId id="280" r:id="rId24"/>
    <p:sldId id="281" r:id="rId25"/>
    <p:sldId id="282" r:id="rId26"/>
    <p:sldId id="317" r:id="rId27"/>
    <p:sldId id="319" r:id="rId28"/>
    <p:sldId id="284" r:id="rId29"/>
    <p:sldId id="285" r:id="rId30"/>
    <p:sldId id="286" r:id="rId31"/>
    <p:sldId id="320" r:id="rId32"/>
    <p:sldId id="287" r:id="rId33"/>
    <p:sldId id="321" r:id="rId34"/>
    <p:sldId id="288" r:id="rId35"/>
    <p:sldId id="269" r:id="rId36"/>
    <p:sldId id="266" r:id="rId37"/>
    <p:sldId id="352" r:id="rId38"/>
    <p:sldId id="267" r:id="rId39"/>
    <p:sldId id="268" r:id="rId40"/>
    <p:sldId id="270" r:id="rId41"/>
    <p:sldId id="272" r:id="rId42"/>
    <p:sldId id="355" r:id="rId43"/>
    <p:sldId id="356" r:id="rId44"/>
    <p:sldId id="290" r:id="rId45"/>
    <p:sldId id="291" r:id="rId46"/>
    <p:sldId id="293" r:id="rId47"/>
    <p:sldId id="292" r:id="rId48"/>
    <p:sldId id="358" r:id="rId49"/>
    <p:sldId id="359" r:id="rId50"/>
    <p:sldId id="360" r:id="rId51"/>
    <p:sldId id="334" r:id="rId52"/>
    <p:sldId id="324" r:id="rId53"/>
    <p:sldId id="333" r:id="rId54"/>
    <p:sldId id="335" r:id="rId55"/>
    <p:sldId id="336" r:id="rId56"/>
    <p:sldId id="294" r:id="rId57"/>
    <p:sldId id="323" r:id="rId58"/>
    <p:sldId id="328" r:id="rId59"/>
    <p:sldId id="350" r:id="rId60"/>
    <p:sldId id="351" r:id="rId61"/>
    <p:sldId id="297" r:id="rId62"/>
    <p:sldId id="329" r:id="rId63"/>
    <p:sldId id="298" r:id="rId64"/>
    <p:sldId id="330" r:id="rId65"/>
    <p:sldId id="337" r:id="rId66"/>
    <p:sldId id="299" r:id="rId67"/>
    <p:sldId id="331" r:id="rId68"/>
    <p:sldId id="301" r:id="rId69"/>
    <p:sldId id="302" r:id="rId70"/>
    <p:sldId id="300" r:id="rId71"/>
    <p:sldId id="332" r:id="rId72"/>
    <p:sldId id="341" r:id="rId73"/>
    <p:sldId id="342" r:id="rId74"/>
    <p:sldId id="343" r:id="rId75"/>
    <p:sldId id="344" r:id="rId76"/>
    <p:sldId id="345" r:id="rId77"/>
    <p:sldId id="346" r:id="rId78"/>
    <p:sldId id="304" r:id="rId79"/>
    <p:sldId id="339" r:id="rId80"/>
    <p:sldId id="305" r:id="rId81"/>
    <p:sldId id="347" r:id="rId82"/>
    <p:sldId id="348" r:id="rId83"/>
    <p:sldId id="306" r:id="rId84"/>
    <p:sldId id="307" r:id="rId8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0000"/>
    <a:srgbClr val="000080"/>
    <a:srgbClr val="0000FF"/>
    <a:srgbClr val="008000"/>
    <a:srgbClr val="CC00CC"/>
    <a:srgbClr val="A000A0"/>
    <a:srgbClr val="FFF0F0"/>
    <a:srgbClr val="FF33CC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84275" autoAdjust="0"/>
  </p:normalViewPr>
  <p:slideViewPr>
    <p:cSldViewPr snapToGrid="0">
      <p:cViewPr varScale="1">
        <p:scale>
          <a:sx n="139" d="100"/>
          <a:sy n="139" d="100"/>
        </p:scale>
        <p:origin x="23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019" y="-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83" y="0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3FDFFFD8-DC09-4547-9D7D-40674485815A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27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83" y="8830627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AB42991A-AE45-4A57-ACE3-48C693850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8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3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Tuner is disabled</a:t>
            </a:r>
            <a:r>
              <a:rPr lang="en-US" baseline="0" dirty="0" smtClean="0"/>
              <a:t> until corresponding tuner dialog is opened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19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PrefWidget</a:t>
            </a:r>
            <a:r>
              <a:rPr lang="en-US" baseline="0" dirty="0" smtClean="0"/>
              <a:t> has </a:t>
            </a:r>
            <a:r>
              <a:rPr lang="en-US" baseline="0" dirty="0" err="1" smtClean="0"/>
              <a:t>PrefObject</a:t>
            </a:r>
            <a:r>
              <a:rPr lang="en-US" baseline="0" dirty="0" smtClean="0"/>
              <a:t> as a </a:t>
            </a:r>
            <a:r>
              <a:rPr lang="en-US" baseline="0" dirty="0" err="1" smtClean="0"/>
              <a:t>templated</a:t>
            </a:r>
            <a:r>
              <a:rPr lang="en-US" baseline="0" dirty="0" smtClean="0"/>
              <a:t> type. Warlock plugin has </a:t>
            </a:r>
            <a:r>
              <a:rPr lang="en-US" baseline="0" dirty="0" err="1" smtClean="0"/>
              <a:t>SimInterface</a:t>
            </a:r>
            <a:r>
              <a:rPr lang="en-US" baseline="0" dirty="0" smtClean="0"/>
              <a:t> as its template type. </a:t>
            </a:r>
            <a:r>
              <a:rPr lang="en-US" baseline="0" dirty="0" err="1" smtClean="0"/>
              <a:t>SimInterface</a:t>
            </a:r>
            <a:r>
              <a:rPr lang="en-US" baseline="0" dirty="0" smtClean="0"/>
              <a:t> has </a:t>
            </a:r>
            <a:r>
              <a:rPr lang="en-US" baseline="0" dirty="0" err="1" smtClean="0"/>
              <a:t>SimEvent</a:t>
            </a:r>
            <a:r>
              <a:rPr lang="en-US" baseline="0" dirty="0" smtClean="0"/>
              <a:t> as a template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0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Integrity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Service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563131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36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49090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46464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968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63038" y="1219200"/>
            <a:ext cx="8962" cy="518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30708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6199" y="109207"/>
            <a:ext cx="1352401" cy="758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0" y="2133600"/>
            <a:ext cx="405559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875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43800" y="135817"/>
            <a:ext cx="1495896" cy="75886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499417" y="6421986"/>
            <a:ext cx="8029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81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timing>
    <p:tnLst>
      <p:par>
        <p:cTn id="1" dur="indefinite" restart="never" nodeType="tmRoot"/>
      </p:par>
    </p:tnLst>
  </p:timing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Web/labs/observer_lab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.qt.io/qt-5/qmutexlocker.html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AFSIM Developer Training</a:t>
            </a:r>
          </a:p>
          <a:p>
            <a:r>
              <a:rPr lang="en-US" dirty="0" smtClean="0"/>
              <a:t>3 - Warlock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AFRL/RQQD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and Updaters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32117" y="1112837"/>
            <a:ext cx="8785274" cy="4525963"/>
          </a:xfrm>
        </p:spPr>
        <p:txBody>
          <a:bodyPr>
            <a:normAutofit/>
          </a:bodyPr>
          <a:lstStyle/>
          <a:p>
            <a:r>
              <a:rPr lang="en-US" sz="2000" dirty="0" err="1"/>
              <a:t>wkf</a:t>
            </a:r>
            <a:r>
              <a:rPr lang="en-US" sz="2000" b="0" dirty="0"/>
              <a:t>::</a:t>
            </a:r>
            <a:r>
              <a:rPr lang="en-US" sz="2000" dirty="0" err="1"/>
              <a:t>PlottingWidget</a:t>
            </a:r>
            <a:endParaRPr lang="en-US" sz="2000" dirty="0"/>
          </a:p>
          <a:p>
            <a:pPr lvl="1"/>
            <a:r>
              <a:rPr lang="en-US" sz="1800" b="0" dirty="0"/>
              <a:t>Derives from </a:t>
            </a:r>
            <a:r>
              <a:rPr lang="en-US" sz="1800" dirty="0" err="1"/>
              <a:t>wkf</a:t>
            </a:r>
            <a:r>
              <a:rPr lang="en-US" sz="1800" b="0" dirty="0"/>
              <a:t>::</a:t>
            </a:r>
            <a:r>
              <a:rPr lang="en-US" sz="1800" dirty="0" err="1"/>
              <a:t>DockWidget</a:t>
            </a:r>
            <a:r>
              <a:rPr lang="en-US" sz="1800" b="0" dirty="0"/>
              <a:t>, and contains a </a:t>
            </a:r>
            <a:r>
              <a:rPr lang="en-US" sz="1800" dirty="0"/>
              <a:t>UtQtGL2DPlot</a:t>
            </a:r>
          </a:p>
          <a:p>
            <a:pPr lvl="1"/>
            <a:r>
              <a:rPr lang="en-US" sz="1800" b="0" dirty="0"/>
              <a:t>Provides a default context menu for some common actions</a:t>
            </a:r>
          </a:p>
          <a:p>
            <a:r>
              <a:rPr lang="en-US" sz="2000" dirty="0"/>
              <a:t>warlock</a:t>
            </a:r>
            <a:r>
              <a:rPr lang="en-US" sz="2000" b="0" dirty="0"/>
              <a:t>::</a:t>
            </a:r>
            <a:r>
              <a:rPr lang="en-US" sz="2000" dirty="0" err="1"/>
              <a:t>PlottingWidget</a:t>
            </a:r>
            <a:endParaRPr lang="en-US" sz="2000" dirty="0"/>
          </a:p>
          <a:p>
            <a:pPr lvl="1"/>
            <a:r>
              <a:rPr lang="en-US" sz="1800" b="0" dirty="0"/>
              <a:t>Derives from </a:t>
            </a:r>
            <a:r>
              <a:rPr lang="en-US" sz="1800" dirty="0" err="1"/>
              <a:t>wkf</a:t>
            </a:r>
            <a:r>
              <a:rPr lang="en-US" sz="1800" b="0" dirty="0"/>
              <a:t>::</a:t>
            </a:r>
            <a:r>
              <a:rPr lang="en-US" sz="1800" dirty="0" err="1"/>
              <a:t>PlottingWidget</a:t>
            </a:r>
            <a:r>
              <a:rPr lang="en-US" sz="1800" b="0" dirty="0"/>
              <a:t> and uses </a:t>
            </a:r>
            <a:r>
              <a:rPr lang="en-US" sz="1800" b="0" dirty="0" smtClean="0"/>
              <a:t>a list of </a:t>
            </a:r>
            <a:r>
              <a:rPr lang="en-US" sz="1800" dirty="0" err="1" smtClean="0"/>
              <a:t>PlotUpdater</a:t>
            </a:r>
            <a:r>
              <a:rPr lang="en-US" sz="1800" b="0" dirty="0" err="1" smtClean="0"/>
              <a:t>’s</a:t>
            </a:r>
            <a:endParaRPr lang="en-US" sz="1800" b="0" dirty="0" smtClean="0"/>
          </a:p>
          <a:p>
            <a:pPr lvl="2"/>
            <a:r>
              <a:rPr lang="en-US" sz="1600" dirty="0" err="1" smtClean="0"/>
              <a:t>PlotUpdater</a:t>
            </a:r>
            <a:r>
              <a:rPr lang="en-US" sz="1600" b="0" dirty="0" smtClean="0"/>
              <a:t> is </a:t>
            </a:r>
            <a:r>
              <a:rPr lang="en-US" sz="1600" b="0" dirty="0"/>
              <a:t>a class designed to fetch data from a </a:t>
            </a:r>
            <a:r>
              <a:rPr lang="en-US" sz="1600" dirty="0" err="1"/>
              <a:t>WsfSimulation</a:t>
            </a:r>
            <a:r>
              <a:rPr lang="en-US" sz="1600" b="0" dirty="0"/>
              <a:t> object</a:t>
            </a:r>
          </a:p>
          <a:p>
            <a:r>
              <a:rPr lang="en-US" sz="2000" b="0" dirty="0"/>
              <a:t>When a user launches a plot from Platform Data display, the plugin that provided that </a:t>
            </a:r>
            <a:r>
              <a:rPr lang="en-US" sz="2000" dirty="0" err="1"/>
              <a:t>TreeWidgetItem</a:t>
            </a:r>
            <a:r>
              <a:rPr lang="en-US" sz="2000" b="0" dirty="0"/>
              <a:t> has its </a:t>
            </a:r>
            <a:r>
              <a:rPr lang="en-US" sz="2000" dirty="0" err="1"/>
              <a:t>GetPlotUpdater</a:t>
            </a:r>
            <a:r>
              <a:rPr lang="en-US" sz="2000" b="0" dirty="0"/>
              <a:t> method called.</a:t>
            </a:r>
          </a:p>
          <a:p>
            <a:pPr lvl="1"/>
            <a:r>
              <a:rPr lang="en-US" sz="1800" b="0" dirty="0"/>
              <a:t>If this method does not return a valid Updater, </a:t>
            </a:r>
            <a:r>
              <a:rPr lang="en-US" sz="1800" b="0" dirty="0" smtClean="0"/>
              <a:t>the </a:t>
            </a:r>
            <a:r>
              <a:rPr lang="en-US" sz="1800" b="0" dirty="0"/>
              <a:t>plot will not update data</a:t>
            </a:r>
          </a:p>
          <a:p>
            <a:endParaRPr lang="en-US" sz="2800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317" y="4451801"/>
            <a:ext cx="3376245" cy="2013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048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 Manager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The </a:t>
            </a:r>
            <a:r>
              <a:rPr lang="en-US" dirty="0"/>
              <a:t>warlock</a:t>
            </a:r>
            <a:r>
              <a:rPr lang="en-US" b="0" dirty="0"/>
              <a:t>::</a:t>
            </a:r>
            <a:r>
              <a:rPr lang="en-US" dirty="0" err="1"/>
              <a:t>RunManager</a:t>
            </a:r>
            <a:r>
              <a:rPr lang="en-US" b="0" dirty="0"/>
              <a:t> is responsible for loading the AFSIM input files, creating a </a:t>
            </a:r>
            <a:r>
              <a:rPr lang="en-US" dirty="0" err="1"/>
              <a:t>WsfScenario</a:t>
            </a:r>
            <a:r>
              <a:rPr lang="en-US" b="0" dirty="0"/>
              <a:t>, and managing the thread spawned to run the simulation</a:t>
            </a:r>
          </a:p>
          <a:p>
            <a:r>
              <a:rPr lang="en-US" b="0" dirty="0"/>
              <a:t>It also stores the list of recent scenarios.</a:t>
            </a:r>
          </a:p>
          <a:p>
            <a:r>
              <a:rPr lang="en-US" b="0" dirty="0"/>
              <a:t>Plugins rarely need to access the </a:t>
            </a:r>
            <a:r>
              <a:rPr lang="en-US" dirty="0" err="1"/>
              <a:t>RunManager</a:t>
            </a:r>
            <a:r>
              <a:rPr lang="en-US" b="0" dirty="0"/>
              <a:t> but a few do:</a:t>
            </a:r>
          </a:p>
          <a:p>
            <a:pPr lvl="1"/>
            <a:r>
              <a:rPr lang="en-US" dirty="0" err="1"/>
              <a:t>DemoMode</a:t>
            </a:r>
            <a:r>
              <a:rPr lang="en-US" b="0" dirty="0"/>
              <a:t>: On </a:t>
            </a:r>
            <a:r>
              <a:rPr lang="en-US" dirty="0" err="1"/>
              <a:t>GuiSimulationComplete</a:t>
            </a:r>
            <a:r>
              <a:rPr lang="en-US" b="0" dirty="0"/>
              <a:t>() it will call </a:t>
            </a:r>
            <a:r>
              <a:rPr lang="en-US" dirty="0" err="1"/>
              <a:t>LoadScenario</a:t>
            </a:r>
            <a:r>
              <a:rPr lang="en-US" b="0" dirty="0"/>
              <a:t>() with the most recent scenario.</a:t>
            </a:r>
          </a:p>
          <a:p>
            <a:pPr lvl="1"/>
            <a:r>
              <a:rPr lang="en-US" dirty="0" err="1"/>
              <a:t>SimController</a:t>
            </a:r>
            <a:r>
              <a:rPr lang="en-US" b="0" dirty="0"/>
              <a:t>: Calls </a:t>
            </a:r>
            <a:r>
              <a:rPr lang="en-US" dirty="0" err="1"/>
              <a:t>LoadScenario</a:t>
            </a:r>
            <a:r>
              <a:rPr lang="en-US" b="0" dirty="0"/>
              <a:t>() based on user actions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2527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SimInterface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</a:t>
            </a:r>
            <a:r>
              <a:rPr lang="en-US" dirty="0" err="1"/>
              <a:t>SimInterface</a:t>
            </a:r>
            <a:r>
              <a:rPr lang="en-US" b="0" dirty="0"/>
              <a:t> class is the only way to get access to simulation data and thus almost every Warlock Plugin will have one.</a:t>
            </a:r>
          </a:p>
          <a:p>
            <a:r>
              <a:rPr lang="en-US" b="0" dirty="0"/>
              <a:t>Provides thread-safe communication when using </a:t>
            </a:r>
            <a:r>
              <a:rPr lang="en-US" dirty="0" err="1"/>
              <a:t>SimEvents</a:t>
            </a:r>
            <a:r>
              <a:rPr lang="en-US" b="0" dirty="0"/>
              <a:t> and </a:t>
            </a:r>
            <a:r>
              <a:rPr lang="en-US" dirty="0" err="1"/>
              <a:t>SimCommands</a:t>
            </a:r>
            <a:endParaRPr lang="en-US" dirty="0"/>
          </a:p>
          <a:p>
            <a:r>
              <a:rPr lang="en-US" b="0" dirty="0"/>
              <a:t>Has many virtual methods already connected to simulation events such as </a:t>
            </a:r>
            <a:r>
              <a:rPr lang="en-US" dirty="0" err="1"/>
              <a:t>PlatformAdded</a:t>
            </a:r>
            <a:r>
              <a:rPr lang="en-US" b="0" dirty="0"/>
              <a:t> and </a:t>
            </a:r>
            <a:r>
              <a:rPr lang="en-US" dirty="0" err="1"/>
              <a:t>SimulationStarting</a:t>
            </a:r>
            <a:r>
              <a:rPr lang="en-US" b="0" dirty="0"/>
              <a:t>.</a:t>
            </a:r>
          </a:p>
          <a:p>
            <a:pPr lvl="1"/>
            <a:r>
              <a:rPr lang="en-US" b="0" dirty="0"/>
              <a:t>To use these methods simply override them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6856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SimInterface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Periodic Functions</a:t>
            </a:r>
          </a:p>
          <a:p>
            <a:pPr lvl="1"/>
            <a:r>
              <a:rPr lang="en-US" dirty="0" err="1"/>
              <a:t>WallClockRead</a:t>
            </a:r>
            <a:r>
              <a:rPr lang="en-US" b="0" dirty="0"/>
              <a:t> and </a:t>
            </a:r>
            <a:r>
              <a:rPr lang="en-US" dirty="0" err="1"/>
              <a:t>SimClockRead</a:t>
            </a:r>
            <a:r>
              <a:rPr lang="en-US" b="0" dirty="0"/>
              <a:t> </a:t>
            </a:r>
          </a:p>
          <a:p>
            <a:r>
              <a:rPr lang="en-US" b="0" dirty="0"/>
              <a:t>Single-Shot (non-periodic) Functions</a:t>
            </a:r>
          </a:p>
          <a:p>
            <a:pPr lvl="1"/>
            <a:r>
              <a:rPr lang="en-US" b="0" dirty="0"/>
              <a:t>All other public virtual functions such as </a:t>
            </a:r>
            <a:r>
              <a:rPr lang="en-US" dirty="0" err="1"/>
              <a:t>PlatformAdded</a:t>
            </a:r>
            <a:r>
              <a:rPr lang="en-US" b="0" dirty="0"/>
              <a:t>()</a:t>
            </a:r>
          </a:p>
          <a:p>
            <a:r>
              <a:rPr lang="en-US" dirty="0" err="1"/>
              <a:t>SetEnabled</a:t>
            </a:r>
            <a:r>
              <a:rPr lang="en-US" b="0" dirty="0"/>
              <a:t>(false) will disable the calls to periodic functions reducing the amount of computation time a plugin requires. </a:t>
            </a:r>
          </a:p>
          <a:p>
            <a:pPr lvl="1"/>
            <a:r>
              <a:rPr lang="en-US" b="0" dirty="0"/>
              <a:t>Single-Shot functions will still be called.</a:t>
            </a:r>
          </a:p>
          <a:p>
            <a:pPr lvl="1"/>
            <a:r>
              <a:rPr lang="en-US" b="0" dirty="0"/>
              <a:t>Commands will be not be processed until after </a:t>
            </a:r>
            <a:r>
              <a:rPr lang="en-US" dirty="0"/>
              <a:t>Enabled</a:t>
            </a:r>
            <a:r>
              <a:rPr lang="en-US" b="0" dirty="0"/>
              <a:t> </a:t>
            </a:r>
            <a:r>
              <a:rPr lang="en-US" b="0" dirty="0" smtClean="0"/>
              <a:t>is set </a:t>
            </a:r>
            <a:r>
              <a:rPr lang="en-US" b="0" dirty="0"/>
              <a:t>to true</a:t>
            </a:r>
          </a:p>
          <a:p>
            <a:pPr lvl="1"/>
            <a:r>
              <a:rPr lang="en-US" b="0" dirty="0"/>
              <a:t>It is a good idea to disable the </a:t>
            </a:r>
            <a:r>
              <a:rPr lang="en-US" dirty="0" err="1"/>
              <a:t>SimInterface</a:t>
            </a:r>
            <a:r>
              <a:rPr lang="en-US" b="0" dirty="0"/>
              <a:t> when periodic updates are not required, such as all displays are closed or hidden.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73221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SimEvents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err="1"/>
              <a:t>SimEvent</a:t>
            </a:r>
            <a:r>
              <a:rPr lang="en-US" sz="1800" b="0" dirty="0" err="1"/>
              <a:t>s</a:t>
            </a:r>
            <a:r>
              <a:rPr lang="en-US" sz="1800" b="0" dirty="0"/>
              <a:t> are messages that are sent from the simulation thread to the GUI thread by calling method </a:t>
            </a:r>
            <a:r>
              <a:rPr lang="en-US" sz="1800" dirty="0" err="1"/>
              <a:t>SimInterfaceT</a:t>
            </a:r>
            <a:r>
              <a:rPr lang="en-US" sz="1800" b="0" dirty="0"/>
              <a:t>::</a:t>
            </a:r>
            <a:r>
              <a:rPr lang="en-US" sz="1800" dirty="0" err="1"/>
              <a:t>AddSimEvent</a:t>
            </a:r>
            <a:endParaRPr lang="en-US" sz="1600" dirty="0"/>
          </a:p>
          <a:p>
            <a:r>
              <a:rPr lang="en-US" sz="1800" dirty="0" err="1"/>
              <a:t>SimInterfaceT</a:t>
            </a:r>
            <a:r>
              <a:rPr lang="en-US" sz="1800" b="0" dirty="0"/>
              <a:t> is </a:t>
            </a:r>
            <a:r>
              <a:rPr lang="en-US" sz="1800" b="0" dirty="0" smtClean="0"/>
              <a:t>a class </a:t>
            </a:r>
            <a:r>
              <a:rPr lang="en-US" sz="1800" b="0" dirty="0"/>
              <a:t>template whose template argument is the user-defined Event type</a:t>
            </a:r>
          </a:p>
          <a:p>
            <a:pPr lvl="1"/>
            <a:r>
              <a:rPr lang="en-US" sz="1600" b="0" dirty="0"/>
              <a:t>Each plugin will define its own </a:t>
            </a:r>
            <a:r>
              <a:rPr lang="en-US" sz="1600" dirty="0" err="1"/>
              <a:t>SimEvent</a:t>
            </a:r>
            <a:r>
              <a:rPr lang="en-US" sz="1600" b="0" dirty="0"/>
              <a:t> interface with its own Event type(s)</a:t>
            </a:r>
          </a:p>
          <a:p>
            <a:r>
              <a:rPr lang="en-US" sz="1800" b="0" dirty="0"/>
              <a:t>Each </a:t>
            </a:r>
            <a:r>
              <a:rPr lang="en-US" sz="1800" dirty="0" err="1"/>
              <a:t>SimEvent</a:t>
            </a:r>
            <a:r>
              <a:rPr lang="en-US" sz="1800" b="0" dirty="0"/>
              <a:t> should have </a:t>
            </a:r>
            <a:r>
              <a:rPr lang="en-US" sz="1800" b="0" dirty="0" smtClean="0"/>
              <a:t>a </a:t>
            </a:r>
            <a:r>
              <a:rPr lang="en-US" sz="1800" dirty="0" smtClean="0"/>
              <a:t>Process</a:t>
            </a:r>
            <a:r>
              <a:rPr lang="en-US" sz="1800" b="0" dirty="0" smtClean="0"/>
              <a:t> </a:t>
            </a:r>
            <a:r>
              <a:rPr lang="en-US" sz="1800" b="0" dirty="0"/>
              <a:t>function that dictates how the event is handled on the GUI thread.</a:t>
            </a:r>
          </a:p>
          <a:p>
            <a:r>
              <a:rPr lang="en-US" sz="1800" b="0" dirty="0"/>
              <a:t>Call </a:t>
            </a:r>
            <a:r>
              <a:rPr lang="en-US" sz="1800" dirty="0" err="1"/>
              <a:t>SimInterfaceT</a:t>
            </a:r>
            <a:r>
              <a:rPr lang="en-US" sz="1800" b="0" dirty="0"/>
              <a:t>::</a:t>
            </a:r>
            <a:r>
              <a:rPr lang="en-US" sz="1800" dirty="0" err="1"/>
              <a:t>ProcessEvents</a:t>
            </a:r>
            <a:r>
              <a:rPr lang="en-US" sz="1800" b="0" dirty="0"/>
              <a:t>() periodically from the GUI thread</a:t>
            </a:r>
          </a:p>
          <a:p>
            <a:pPr lvl="1"/>
            <a:r>
              <a:rPr lang="en-US" sz="1600" b="0" dirty="0"/>
              <a:t>Usually done in the </a:t>
            </a:r>
            <a:r>
              <a:rPr lang="en-US" sz="1600" dirty="0"/>
              <a:t>Plugin</a:t>
            </a:r>
            <a:r>
              <a:rPr lang="en-US" sz="1600" b="0" dirty="0"/>
              <a:t>::</a:t>
            </a:r>
            <a:r>
              <a:rPr lang="en-US" sz="1600" dirty="0" err="1"/>
              <a:t>GuiUpdate</a:t>
            </a:r>
            <a:r>
              <a:rPr lang="en-US" sz="1600" b="0" dirty="0"/>
              <a:t>() method</a:t>
            </a:r>
          </a:p>
          <a:p>
            <a:pPr lvl="1"/>
            <a:r>
              <a:rPr lang="en-US" sz="1600" b="0" dirty="0"/>
              <a:t>Compiler error will occur if arguments to </a:t>
            </a:r>
            <a:r>
              <a:rPr lang="en-US" sz="1600" dirty="0" err="1"/>
              <a:t>ProcessEvents</a:t>
            </a:r>
            <a:r>
              <a:rPr lang="en-US" sz="1600" b="0" dirty="0"/>
              <a:t> do not match signature of the </a:t>
            </a:r>
            <a:r>
              <a:rPr lang="en-US" sz="1600" dirty="0" err="1"/>
              <a:t>SimEvent</a:t>
            </a:r>
            <a:r>
              <a:rPr lang="en-US" sz="1600" b="0" dirty="0" err="1"/>
              <a:t>’s</a:t>
            </a:r>
            <a:r>
              <a:rPr lang="en-US" sz="1600" b="0" dirty="0"/>
              <a:t> </a:t>
            </a:r>
            <a:r>
              <a:rPr lang="en-US" sz="1600" dirty="0"/>
              <a:t>Process</a:t>
            </a:r>
            <a:r>
              <a:rPr lang="en-US" sz="1600" b="0" dirty="0"/>
              <a:t> method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861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SimEvent</a:t>
            </a:r>
            <a:r>
              <a:rPr lang="en-US" dirty="0"/>
              <a:t>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14400" y="1873405"/>
                <a:ext cx="7239000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SimControllerEvent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warlock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SimEvent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SimControllerEvent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aRecurring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false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warlock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SimEvent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aRecurring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{}</a:t>
                </a: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virtual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Process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SimControllerDataContainer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aState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= 0;</a:t>
                </a: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400" b="1" dirty="0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SimStartingEvent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SimControllerEvent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SimStartingEvent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aPaused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SimControllerEvent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false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mPaused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aPaused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{}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Process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SimControllerDataContainer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aState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mPaused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mStateString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  <a:endParaRPr lang="en-US" sz="1100" b="1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873405"/>
                <a:ext cx="7239000" cy="40318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914400" y="1873405"/>
            <a:ext cx="6330462" cy="4031873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0929" y="1491178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In file SimControllerSimEvents.hpp</a:t>
            </a:r>
            <a:endParaRPr lang="en-US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0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SimEvent</a:t>
            </a:r>
            <a:r>
              <a:rPr lang="en-US" dirty="0"/>
              <a:t>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796396" y="5029200"/>
            <a:ext cx="697014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Make sure to call </a:t>
            </a:r>
            <a:r>
              <a:rPr lang="en-US" sz="11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ProcessEvents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at a regular interval to read data</a:t>
            </a:r>
            <a:endParaRPr lang="en-US" sz="11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WkSimController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Plugin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GuiUpdate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mInterfacePtr</a:t>
            </a:r>
            <a:r>
              <a:rPr lang="en-US" sz="1100" b="1" dirty="0" smtClean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ProcessEvents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mSimulationState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mStatusWidgetPtr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smtClean="0">
                <a:solidFill>
                  <a:srgbClr val="880000"/>
                </a:solidFill>
                <a:latin typeface="Consolas" panose="020B0609020204030204" pitchFamily="49" charset="0"/>
              </a:rPr>
              <a:t>Update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sp>
        <p:nvSpPr>
          <p:cNvPr id="6" name="Rectangle 5"/>
          <p:cNvSpPr/>
          <p:nvPr/>
        </p:nvSpPr>
        <p:spPr>
          <a:xfrm>
            <a:off x="791729" y="3404226"/>
            <a:ext cx="76200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SimEvent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Process example implementation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WkSimController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SimStartingEvent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Process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SimControllerDataContainer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aState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aState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SetStarting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mPaused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sp>
        <p:nvSpPr>
          <p:cNvPr id="7" name="Rectangle 6"/>
          <p:cNvSpPr/>
          <p:nvPr/>
        </p:nvSpPr>
        <p:spPr>
          <a:xfrm>
            <a:off x="796506" y="1673745"/>
            <a:ext cx="77724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Add a </a:t>
            </a:r>
            <a:r>
              <a:rPr lang="en-US" sz="11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SimEvent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to a </a:t>
            </a:r>
            <a:r>
              <a:rPr lang="en-US" sz="11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SimInterface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example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WkSimController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SimInterface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SimulationStarting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AddSimEvent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SimStartingEvent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IsExternallyStarted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sp>
        <p:nvSpPr>
          <p:cNvPr id="8" name="Rectangle 7"/>
          <p:cNvSpPr/>
          <p:nvPr/>
        </p:nvSpPr>
        <p:spPr>
          <a:xfrm>
            <a:off x="796506" y="1667280"/>
            <a:ext cx="7320552" cy="1026681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94158" y="3402300"/>
            <a:ext cx="7320552" cy="1000887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91810" y="5038838"/>
            <a:ext cx="7320552" cy="1098358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0929" y="1287192"/>
            <a:ext cx="392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In file SimControllerSimInterface.cpp</a:t>
            </a:r>
            <a:endParaRPr lang="en-US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8581" y="3029242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In file SimControllerSimEvents.cpp</a:t>
            </a:r>
            <a:endParaRPr lang="en-US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03267" y="4658754"/>
            <a:ext cx="3275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In file SimControllerPlugin.cpp</a:t>
            </a:r>
            <a:endParaRPr lang="en-US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Recurring </a:t>
            </a:r>
            <a:r>
              <a:rPr lang="en-US" dirty="0" err="1" smtClean="0"/>
              <a:t>SimEvents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b="0" dirty="0" smtClean="0"/>
              <a:t>The base class for </a:t>
            </a:r>
            <a:r>
              <a:rPr lang="en-US" dirty="0" err="1" smtClean="0"/>
              <a:t>SimEvents</a:t>
            </a:r>
            <a:r>
              <a:rPr lang="en-US" b="0" dirty="0" smtClean="0"/>
              <a:t> (</a:t>
            </a:r>
            <a:r>
              <a:rPr lang="en-US" dirty="0" smtClean="0"/>
              <a:t>warlock</a:t>
            </a:r>
            <a:r>
              <a:rPr lang="en-US" b="0" dirty="0" smtClean="0"/>
              <a:t>::</a:t>
            </a:r>
            <a:r>
              <a:rPr lang="en-US" dirty="0" err="1" smtClean="0"/>
              <a:t>SimEvent</a:t>
            </a:r>
            <a:r>
              <a:rPr lang="en-US" b="0" dirty="0" smtClean="0"/>
              <a:t>) has a Boolean argument that can be passed in the constructor named </a:t>
            </a:r>
            <a:r>
              <a:rPr lang="en-US" dirty="0" err="1" smtClean="0"/>
              <a:t>aRecurring</a:t>
            </a:r>
            <a:r>
              <a:rPr lang="en-US" b="0" dirty="0" smtClean="0"/>
              <a:t>.</a:t>
            </a:r>
          </a:p>
          <a:p>
            <a:pPr lvl="1"/>
            <a:r>
              <a:rPr lang="en-US" b="0" dirty="0" smtClean="0"/>
              <a:t>This indicates if the </a:t>
            </a:r>
            <a:r>
              <a:rPr lang="en-US" dirty="0" err="1" smtClean="0"/>
              <a:t>SimEvent</a:t>
            </a:r>
            <a:r>
              <a:rPr lang="en-US" b="0" dirty="0" smtClean="0"/>
              <a:t> is a recurring message</a:t>
            </a:r>
          </a:p>
          <a:p>
            <a:pPr lvl="1"/>
            <a:r>
              <a:rPr lang="en-US" b="0" dirty="0" smtClean="0"/>
              <a:t>Warlock will only process the most recent </a:t>
            </a:r>
            <a:r>
              <a:rPr lang="en-US" dirty="0" err="1" smtClean="0"/>
              <a:t>SimEvent</a:t>
            </a:r>
            <a:r>
              <a:rPr lang="en-US" b="0" dirty="0" smtClean="0"/>
              <a:t> of a given type, if the </a:t>
            </a:r>
            <a:r>
              <a:rPr lang="en-US" dirty="0" err="1" smtClean="0"/>
              <a:t>SimEvent</a:t>
            </a:r>
            <a:r>
              <a:rPr lang="en-US" b="0" dirty="0" smtClean="0"/>
              <a:t> is marked recurring</a:t>
            </a:r>
          </a:p>
          <a:p>
            <a:pPr lvl="1"/>
            <a:r>
              <a:rPr lang="en-US" b="0" dirty="0" smtClean="0"/>
              <a:t>This reduces processing spent on stale data</a:t>
            </a:r>
          </a:p>
          <a:p>
            <a:pPr lvl="1"/>
            <a:r>
              <a:rPr lang="en-US" b="0" dirty="0" smtClean="0"/>
              <a:t>Very useful when running at multiples of real-time</a:t>
            </a:r>
          </a:p>
          <a:p>
            <a:pPr lvl="1"/>
            <a:r>
              <a:rPr lang="en-US" b="0" dirty="0" smtClean="0"/>
              <a:t>If you do not use recurring events (when appropriate), it is possible to get into a situation where the Sim thread is generating </a:t>
            </a:r>
            <a:r>
              <a:rPr lang="en-US" dirty="0" err="1" smtClean="0"/>
              <a:t>SimEvent</a:t>
            </a:r>
            <a:r>
              <a:rPr lang="en-US" b="0" dirty="0" err="1" smtClean="0"/>
              <a:t>s</a:t>
            </a:r>
            <a:r>
              <a:rPr lang="en-US" b="0" dirty="0" smtClean="0"/>
              <a:t> faster than the </a:t>
            </a:r>
            <a:r>
              <a:rPr lang="en-US" b="0" dirty="0" err="1" smtClean="0"/>
              <a:t>Gui</a:t>
            </a:r>
            <a:r>
              <a:rPr lang="en-US" b="0" dirty="0" smtClean="0"/>
              <a:t> thread is processing the </a:t>
            </a:r>
            <a:r>
              <a:rPr lang="en-US" dirty="0" err="1" smtClean="0"/>
              <a:t>SimEvent</a:t>
            </a:r>
            <a:r>
              <a:rPr lang="en-US" b="0" dirty="0" err="1" smtClean="0"/>
              <a:t>s</a:t>
            </a:r>
            <a:r>
              <a:rPr lang="en-US" b="0" dirty="0" smtClean="0"/>
              <a:t>, which will deadlock Warlock</a:t>
            </a:r>
          </a:p>
        </p:txBody>
      </p:sp>
    </p:spTree>
    <p:extLst>
      <p:ext uri="{BB962C8B-B14F-4D97-AF65-F5344CB8AC3E}">
        <p14:creationId xmlns:p14="http://schemas.microsoft.com/office/powerpoint/2010/main" val="126073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SimCommands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SimCommand</a:t>
            </a:r>
            <a:r>
              <a:rPr lang="en-US" b="0" dirty="0" err="1"/>
              <a:t>s</a:t>
            </a:r>
            <a:r>
              <a:rPr lang="en-US" b="0" dirty="0"/>
              <a:t> are similar to </a:t>
            </a:r>
            <a:r>
              <a:rPr lang="en-US" dirty="0" err="1"/>
              <a:t>SimEvent</a:t>
            </a:r>
            <a:r>
              <a:rPr lang="en-US" b="0" dirty="0" err="1"/>
              <a:t>s</a:t>
            </a:r>
            <a:r>
              <a:rPr lang="en-US" b="0" dirty="0"/>
              <a:t> except they are messages from the GUI thread to the simulation thread</a:t>
            </a:r>
          </a:p>
          <a:p>
            <a:r>
              <a:rPr lang="en-US" b="0" dirty="0"/>
              <a:t>The </a:t>
            </a:r>
            <a:r>
              <a:rPr lang="en-US" dirty="0" err="1"/>
              <a:t>SimCommand</a:t>
            </a:r>
            <a:r>
              <a:rPr lang="en-US" b="0" dirty="0"/>
              <a:t> base class is defined in </a:t>
            </a:r>
            <a:r>
              <a:rPr lang="en-US" dirty="0"/>
              <a:t>WkSimInterface</a:t>
            </a:r>
            <a:r>
              <a:rPr lang="en-US" b="0" dirty="0"/>
              <a:t>.</a:t>
            </a:r>
            <a:r>
              <a:rPr lang="en-US" dirty="0"/>
              <a:t>hpp</a:t>
            </a:r>
          </a:p>
          <a:p>
            <a:pPr lvl="1"/>
            <a:r>
              <a:rPr lang="en-US" dirty="0"/>
              <a:t>Process</a:t>
            </a:r>
            <a:r>
              <a:rPr lang="en-US" b="0" dirty="0"/>
              <a:t>(</a:t>
            </a:r>
            <a:r>
              <a:rPr lang="en-US" dirty="0" err="1"/>
              <a:t>WsfSimulation</a:t>
            </a:r>
            <a:r>
              <a:rPr lang="en-US" b="0" dirty="0"/>
              <a:t>&amp;) is a pure virtual function, that gives the </a:t>
            </a:r>
            <a:r>
              <a:rPr lang="en-US" dirty="0" err="1"/>
              <a:t>SimCommand</a:t>
            </a:r>
            <a:r>
              <a:rPr lang="en-US" b="0" dirty="0"/>
              <a:t> access to the simulation</a:t>
            </a:r>
          </a:p>
          <a:p>
            <a:r>
              <a:rPr lang="en-US" b="0" dirty="0"/>
              <a:t>Call </a:t>
            </a:r>
            <a:r>
              <a:rPr lang="en-US" dirty="0" err="1"/>
              <a:t>AddSimCommand</a:t>
            </a:r>
            <a:r>
              <a:rPr lang="en-US" b="0" dirty="0"/>
              <a:t> to send a </a:t>
            </a:r>
            <a:r>
              <a:rPr lang="en-US" dirty="0" err="1"/>
              <a:t>SimCommand</a:t>
            </a:r>
            <a:endParaRPr lang="en-US" dirty="0"/>
          </a:p>
          <a:p>
            <a:r>
              <a:rPr lang="en-US" dirty="0" err="1"/>
              <a:t>SimCommand</a:t>
            </a:r>
            <a:r>
              <a:rPr lang="en-US" b="0" dirty="0" err="1"/>
              <a:t>s</a:t>
            </a:r>
            <a:r>
              <a:rPr lang="en-US" b="0" dirty="0"/>
              <a:t> will have </a:t>
            </a:r>
            <a:r>
              <a:rPr lang="en-US" dirty="0"/>
              <a:t>Process</a:t>
            </a:r>
            <a:r>
              <a:rPr lang="en-US" b="0" dirty="0"/>
              <a:t>() called on them automatically</a:t>
            </a:r>
          </a:p>
          <a:p>
            <a:pPr lvl="1"/>
            <a:r>
              <a:rPr lang="en-US" dirty="0"/>
              <a:t>Process</a:t>
            </a:r>
            <a:r>
              <a:rPr lang="en-US" b="0" dirty="0"/>
              <a:t>() can be called on wall clock or simulation clock depending on constructor argument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80720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SimCommand</a:t>
            </a:r>
            <a:r>
              <a:rPr lang="en-US" dirty="0"/>
              <a:t> Example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4400" y="1600200"/>
            <a:ext cx="784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SimCommand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warlock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SimCommand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SimCommand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warlock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SimCommand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{}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//Execute these Commands on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WallClock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timer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SendXIO_Command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          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WsfXIO_SimTimeCommandPkt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CommandType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aValue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0.0);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PauseCommand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SimCommand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PauseCommand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aSendDIS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SimCommand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mSendDIS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aSendDIS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{}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Process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mSendDIS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b="1" dirty="0"/>
          </a:p>
        </p:txBody>
      </p:sp>
      <p:sp>
        <p:nvSpPr>
          <p:cNvPr id="5" name="Rectangle 4"/>
          <p:cNvSpPr/>
          <p:nvPr/>
        </p:nvSpPr>
        <p:spPr>
          <a:xfrm>
            <a:off x="914400" y="1600200"/>
            <a:ext cx="6963508" cy="4154984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929" y="1223886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In file SimControllerSimCommands.hpp</a:t>
            </a:r>
            <a:endParaRPr lang="en-US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6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Acronyms and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524000"/>
            <a:ext cx="5181600" cy="4546600"/>
          </a:xfrm>
          <a:prstGeom prst="rect">
            <a:avLst/>
          </a:prstGeom>
        </p:spPr>
        <p:txBody>
          <a:bodyPr/>
          <a:lstStyle/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AFSIM - Advanced Framework for Simulation, Integration, and Modeling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AGL – Above Ground Level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DIS – Distributed Interactive Simulation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DTED – Digital Terrain Elevation Data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EO/IR – electro-optical/infra-red</a:t>
            </a:r>
            <a:r>
              <a:rPr lang="en-US" sz="1200" b="1" dirty="0" smtClean="0"/>
              <a:t> </a:t>
            </a:r>
            <a:endParaRPr lang="en-US" sz="1200" dirty="0" smtClean="0"/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ESM – electronic support measure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FOV – field of view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GUI – graphical user interface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HLA – High Level Architecture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ID – identification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IEEE – Institute of Electrical &amp; Electronics Engineers, Inc.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JTIDS – Joint Tactical Information Distribution System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MSL – Mean Sea Level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OS – Operating System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PC – Personal Computer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PDU – Protocol Data Unit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RCS – radar cross section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  <a:defRPr/>
            </a:pPr>
            <a:r>
              <a:rPr lang="en-US" sz="1200" dirty="0" smtClean="0"/>
              <a:t>SAM – surface-to-air missile</a:t>
            </a:r>
          </a:p>
          <a:p>
            <a:pPr marL="455613" defTabSz="820738">
              <a:spcBef>
                <a:spcPct val="20000"/>
              </a:spcBef>
              <a:buClr>
                <a:schemeClr val="tx2"/>
              </a:buClr>
              <a:buNone/>
            </a:pPr>
            <a:r>
              <a:rPr lang="en-US" sz="1200" dirty="0" smtClean="0"/>
              <a:t>SAR – synthetic aperture radar 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</a:pPr>
            <a:r>
              <a:rPr lang="en-US" sz="1200" dirty="0" smtClean="0"/>
              <a:t>VESPA – Visual Environment for Scenario Preparation and Analysis</a:t>
            </a:r>
          </a:p>
          <a:p>
            <a:pPr marL="455613" lvl="0" defTabSz="820738">
              <a:spcBef>
                <a:spcPct val="20000"/>
              </a:spcBef>
              <a:buClr>
                <a:schemeClr val="tx2"/>
              </a:buClr>
              <a:buNone/>
            </a:pPr>
            <a:r>
              <a:rPr lang="en-US" sz="1200" dirty="0" smtClean="0"/>
              <a:t>WSF – World Simulation Framework</a:t>
            </a:r>
          </a:p>
          <a:p>
            <a:endParaRPr lang="en-US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715000" y="1600200"/>
            <a:ext cx="29718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" tIns="9144" rIns="9144" bIns="9144" numCol="1" anchor="t" anchorCtr="0" compatLnSpc="1">
            <a:prstTxWarp prst="textNoShape">
              <a:avLst/>
            </a:prstTxWarp>
          </a:bodyPr>
          <a:lstStyle/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smtClean="0"/>
              <a:t>dB - decibels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err="1" smtClean="0"/>
              <a:t>dBsm</a:t>
            </a:r>
            <a:r>
              <a:rPr lang="en-US" sz="1200" kern="0" dirty="0" smtClean="0"/>
              <a:t> – decibel square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smtClean="0"/>
              <a:t>deg – degrees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smtClean="0"/>
              <a:t>ft – feet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smtClean="0"/>
              <a:t>GHz– </a:t>
            </a:r>
            <a:r>
              <a:rPr lang="en-US" sz="1200" kern="0" dirty="0" err="1" smtClean="0"/>
              <a:t>GigaHertz</a:t>
            </a:r>
            <a:endParaRPr lang="en-US" sz="1200" kern="0" dirty="0" smtClean="0"/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err="1" smtClean="0"/>
              <a:t>kts</a:t>
            </a:r>
            <a:r>
              <a:rPr lang="en-US" sz="1200" kern="0" dirty="0" smtClean="0"/>
              <a:t> – knots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smtClean="0"/>
              <a:t>m -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smtClean="0"/>
              <a:t>m^2 – square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smtClean="0"/>
              <a:t>mw – megawatts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smtClean="0"/>
              <a:t>nm – nautical miles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smtClean="0"/>
              <a:t>s – seconds</a:t>
            </a:r>
          </a:p>
          <a:p>
            <a:pPr marL="169863" marR="0" lvl="0" indent="-169863" algn="l" defTabSz="1020763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9A6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15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SimCommand</a:t>
            </a:r>
            <a:r>
              <a:rPr lang="en-US" dirty="0"/>
              <a:t> Example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157377" y="5428168"/>
            <a:ext cx="6934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Adding a </a:t>
            </a:r>
            <a:r>
              <a:rPr lang="en-US" sz="11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SimCommand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to a </a:t>
            </a:r>
            <a:r>
              <a:rPr lang="en-US" sz="11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SimInterface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example</a:t>
            </a:r>
            <a:endParaRPr lang="en-US" sz="1100" b="1" dirty="0" smtClean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mSimInterfacePtr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AddSimCommand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PauseCommand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mSendDIS_PDUs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1100" b="1" dirty="0"/>
          </a:p>
        </p:txBody>
      </p:sp>
      <p:sp>
        <p:nvSpPr>
          <p:cNvPr id="8" name="Rectangle 7"/>
          <p:cNvSpPr/>
          <p:nvPr/>
        </p:nvSpPr>
        <p:spPr>
          <a:xfrm>
            <a:off x="1143000" y="1911422"/>
            <a:ext cx="645830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SimCommand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::Process example implementation</a:t>
            </a:r>
            <a:endParaRPr lang="en-US" sz="1100" b="1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WkSimController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PauseCommand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Process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mSendDIS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WsfDisInterface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WsfDisInterface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pdu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WsfDisStopFreeze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pdu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SetReason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DisEnum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Control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Reason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RECESS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PutPdu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i="1" dirty="0">
                <a:solidFill>
                  <a:srgbClr val="880000"/>
                </a:solidFill>
                <a:latin typeface="Consolas" panose="020B0609020204030204" pitchFamily="49" charset="0"/>
              </a:rPr>
              <a:t>move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pdu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SendXIO_Command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WsfXIO_SimTimeCommandPkt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A000A0"/>
                </a:solidFill>
                <a:latin typeface="Consolas" panose="020B0609020204030204" pitchFamily="49" charset="0"/>
              </a:rPr>
              <a:t>cPAUSE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Pause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sp>
        <p:nvSpPr>
          <p:cNvPr id="5" name="Rectangle 4"/>
          <p:cNvSpPr/>
          <p:nvPr/>
        </p:nvSpPr>
        <p:spPr>
          <a:xfrm>
            <a:off x="1128069" y="1911422"/>
            <a:ext cx="6963508" cy="2800767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25722" y="5404883"/>
            <a:ext cx="6963508" cy="524650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0929" y="1540414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In file SimControllerSimCommands.cpp</a:t>
            </a:r>
            <a:endParaRPr lang="en-US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8581" y="5040912"/>
            <a:ext cx="337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In file SimControllerToolbar.cpp</a:t>
            </a:r>
            <a:endParaRPr lang="en-US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53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Processing </a:t>
            </a:r>
            <a:r>
              <a:rPr lang="en-US" dirty="0" err="1" smtClean="0"/>
              <a:t>SimCommands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SimCommand</a:t>
            </a:r>
            <a:r>
              <a:rPr lang="en-US" b="0" dirty="0" err="1" smtClean="0"/>
              <a:t>’s</a:t>
            </a:r>
            <a:r>
              <a:rPr lang="en-US" b="0" dirty="0" smtClean="0"/>
              <a:t> </a:t>
            </a:r>
            <a:r>
              <a:rPr lang="en-US" dirty="0" smtClean="0"/>
              <a:t>Process</a:t>
            </a:r>
            <a:r>
              <a:rPr lang="en-US" b="0" dirty="0" smtClean="0"/>
              <a:t>() function is automatically called for you, based on the Boolean value of </a:t>
            </a:r>
            <a:r>
              <a:rPr lang="en-US" dirty="0" err="1" smtClean="0"/>
              <a:t>aUseWallClock</a:t>
            </a:r>
            <a:r>
              <a:rPr lang="en-US" b="0" dirty="0" smtClean="0"/>
              <a:t> passed into </a:t>
            </a:r>
            <a:r>
              <a:rPr lang="en-US" dirty="0" smtClean="0"/>
              <a:t>warlock</a:t>
            </a:r>
            <a:r>
              <a:rPr lang="en-US" b="0" dirty="0" smtClean="0"/>
              <a:t>::</a:t>
            </a:r>
            <a:r>
              <a:rPr lang="en-US" dirty="0" err="1" smtClean="0"/>
              <a:t>SimCommand</a:t>
            </a:r>
            <a:endParaRPr lang="en-US" dirty="0" smtClean="0"/>
          </a:p>
          <a:p>
            <a:endParaRPr lang="en-US" b="0" dirty="0"/>
          </a:p>
          <a:p>
            <a:pPr lvl="1"/>
            <a:r>
              <a:rPr lang="en-US" dirty="0" err="1" smtClean="0"/>
              <a:t>aUseWallClock</a:t>
            </a:r>
            <a:r>
              <a:rPr lang="en-US" b="0" dirty="0" smtClean="0"/>
              <a:t> == </a:t>
            </a:r>
            <a:r>
              <a:rPr lang="en-US" b="0" i="1" dirty="0" smtClean="0"/>
              <a:t>true</a:t>
            </a:r>
            <a:r>
              <a:rPr lang="en-US" b="0" dirty="0" smtClean="0"/>
              <a:t> : Indicates that this </a:t>
            </a:r>
            <a:r>
              <a:rPr lang="en-US" dirty="0" err="1" smtClean="0"/>
              <a:t>SimCommand</a:t>
            </a:r>
            <a:r>
              <a:rPr lang="en-US" b="0" dirty="0" smtClean="0"/>
              <a:t> should be processed when the Wall Clock advances</a:t>
            </a:r>
          </a:p>
          <a:p>
            <a:endParaRPr lang="en-US" b="0" dirty="0"/>
          </a:p>
          <a:p>
            <a:pPr lvl="1"/>
            <a:r>
              <a:rPr lang="en-US" dirty="0" err="1" smtClean="0"/>
              <a:t>aUseWallClock</a:t>
            </a:r>
            <a:r>
              <a:rPr lang="en-US" b="0" dirty="0" smtClean="0"/>
              <a:t> == </a:t>
            </a:r>
            <a:r>
              <a:rPr lang="en-US" b="0" i="1" dirty="0"/>
              <a:t>f</a:t>
            </a:r>
            <a:r>
              <a:rPr lang="en-US" b="0" i="1" dirty="0" smtClean="0"/>
              <a:t>alse</a:t>
            </a:r>
            <a:r>
              <a:rPr lang="en-US" b="0" dirty="0" smtClean="0"/>
              <a:t> : Indicates that this </a:t>
            </a:r>
            <a:r>
              <a:rPr lang="en-US" dirty="0" err="1" smtClean="0"/>
              <a:t>SimCommand</a:t>
            </a:r>
            <a:r>
              <a:rPr lang="en-US" b="0" dirty="0" smtClean="0"/>
              <a:t> should be processed when the Sim Clock advances</a:t>
            </a:r>
          </a:p>
          <a:p>
            <a:endParaRPr lang="en-US" b="0" dirty="0"/>
          </a:p>
          <a:p>
            <a:r>
              <a:rPr lang="en-US" b="0" dirty="0" smtClean="0"/>
              <a:t>Most </a:t>
            </a:r>
            <a:r>
              <a:rPr lang="en-US" dirty="0" err="1" smtClean="0"/>
              <a:t>SimCommand</a:t>
            </a:r>
            <a:r>
              <a:rPr lang="en-US" b="0" dirty="0" err="1" smtClean="0"/>
              <a:t>s</a:t>
            </a:r>
            <a:r>
              <a:rPr lang="en-US" b="0" dirty="0" smtClean="0"/>
              <a:t> should use the Sim Clock, but any </a:t>
            </a:r>
            <a:r>
              <a:rPr lang="en-US" dirty="0" err="1" smtClean="0"/>
              <a:t>SimCommand</a:t>
            </a:r>
            <a:r>
              <a:rPr lang="en-US" b="0" dirty="0" smtClean="0"/>
              <a:t> you want to process while the Simulation is paused, needs to be handled on the Wall Clock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3692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SimEvents</a:t>
            </a:r>
            <a:r>
              <a:rPr lang="en-US" dirty="0"/>
              <a:t> from a </a:t>
            </a:r>
            <a:r>
              <a:rPr lang="en-US" dirty="0" err="1"/>
              <a:t>SimCommand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/>
          <a:lstStyle/>
          <a:p>
            <a:r>
              <a:rPr lang="en-US" sz="1800" b="0" dirty="0"/>
              <a:t>Some </a:t>
            </a:r>
            <a:r>
              <a:rPr lang="en-US" sz="1800" dirty="0" err="1"/>
              <a:t>SimCommand</a:t>
            </a:r>
            <a:r>
              <a:rPr lang="en-US" sz="1800" b="0" dirty="0" err="1"/>
              <a:t>s</a:t>
            </a:r>
            <a:r>
              <a:rPr lang="en-US" sz="1800" b="0" dirty="0"/>
              <a:t> may create responses from the simulation thread that need to be sent back to the GUI thread. This can be </a:t>
            </a:r>
            <a:r>
              <a:rPr lang="en-US" sz="1800" b="0" dirty="0" smtClean="0"/>
              <a:t>done in </a:t>
            </a:r>
            <a:r>
              <a:rPr lang="en-US" sz="1800" b="0" dirty="0"/>
              <a:t>one of two ways:</a:t>
            </a:r>
          </a:p>
          <a:p>
            <a:pPr lvl="1"/>
            <a:r>
              <a:rPr lang="en-US" sz="1600" b="0" dirty="0"/>
              <a:t>Connect to a callback that gets triggered when the </a:t>
            </a:r>
            <a:r>
              <a:rPr lang="en-US" sz="1600" dirty="0" err="1"/>
              <a:t>SimCommand</a:t>
            </a:r>
            <a:r>
              <a:rPr lang="en-US" sz="1600" b="0" dirty="0"/>
              <a:t> </a:t>
            </a:r>
            <a:r>
              <a:rPr lang="en-US" sz="1600" b="0" dirty="0" smtClean="0"/>
              <a:t>executes (e.g</a:t>
            </a:r>
            <a:r>
              <a:rPr lang="en-US" sz="1600" b="0" dirty="0"/>
              <a:t>. </a:t>
            </a:r>
            <a:r>
              <a:rPr lang="en-US" sz="1600" dirty="0" err="1"/>
              <a:t>WsfPlatformObserver</a:t>
            </a:r>
            <a:r>
              <a:rPr lang="en-US" sz="1600" b="0" dirty="0"/>
              <a:t>::</a:t>
            </a:r>
            <a:r>
              <a:rPr lang="en-US" sz="1600" dirty="0" err="1"/>
              <a:t>PlatformDeleted</a:t>
            </a:r>
            <a:r>
              <a:rPr lang="en-US" sz="1600" b="0" dirty="0"/>
              <a:t> when removing a </a:t>
            </a:r>
            <a:r>
              <a:rPr lang="en-US" sz="1600" b="0" dirty="0" smtClean="0"/>
              <a:t>platform), </a:t>
            </a:r>
            <a:r>
              <a:rPr lang="en-US" sz="1600" b="0" dirty="0"/>
              <a:t>then sending a </a:t>
            </a:r>
            <a:r>
              <a:rPr lang="en-US" sz="1600" dirty="0" err="1"/>
              <a:t>SimEvent</a:t>
            </a:r>
            <a:r>
              <a:rPr lang="en-US" sz="1600" b="0" dirty="0"/>
              <a:t> back to the GUI</a:t>
            </a:r>
          </a:p>
          <a:p>
            <a:pPr lvl="1"/>
            <a:r>
              <a:rPr lang="en-US" sz="1600" b="0" dirty="0"/>
              <a:t>If no callback exists, you can create the </a:t>
            </a:r>
            <a:r>
              <a:rPr lang="en-US" sz="1600" dirty="0" err="1"/>
              <a:t>SimEvent</a:t>
            </a:r>
            <a:r>
              <a:rPr lang="en-US" sz="1600" b="0" dirty="0"/>
              <a:t> within the </a:t>
            </a:r>
            <a:r>
              <a:rPr lang="en-US" sz="1600" dirty="0" err="1"/>
              <a:t>SimCommand</a:t>
            </a:r>
            <a:r>
              <a:rPr lang="en-US" sz="1600" b="0" dirty="0"/>
              <a:t>::</a:t>
            </a:r>
            <a:r>
              <a:rPr lang="en-US" sz="1600" dirty="0"/>
              <a:t>Process</a:t>
            </a:r>
            <a:r>
              <a:rPr lang="en-US" sz="1600" b="0" dirty="0"/>
              <a:t>() function</a:t>
            </a:r>
          </a:p>
          <a:p>
            <a:endParaRPr lang="en-US" b="0" dirty="0"/>
          </a:p>
        </p:txBody>
      </p:sp>
      <p:sp>
        <p:nvSpPr>
          <p:cNvPr id="6" name="Rectangle 5"/>
          <p:cNvSpPr/>
          <p:nvPr/>
        </p:nvSpPr>
        <p:spPr>
          <a:xfrm>
            <a:off x="708208" y="4063224"/>
            <a:ext cx="8304362" cy="2123658"/>
          </a:xfrm>
          <a:prstGeom prst="rect">
            <a:avLst/>
          </a:prstGeom>
          <a:ln w="19050">
            <a:solidFill>
              <a:srgbClr val="A000A0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WkPlatformMovement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LocalRouteRequestCommand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Process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RouteBrowserInterface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RouteInfo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info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FindLocalRouteInfo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mPlatformName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mResponseEventType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ROUTE_SELECT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AddSimEvent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RouteSelectEvent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info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mResponseEventType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ROUTE_DIALOG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AddSimEvent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RouteDialogEvent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info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98581" y="3697460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In file SimControllerSimEvents.cpp</a:t>
            </a:r>
            <a:endParaRPr lang="en-US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623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SimEvents</a:t>
            </a:r>
            <a:r>
              <a:rPr lang="en-US" dirty="0"/>
              <a:t> from a </a:t>
            </a:r>
            <a:r>
              <a:rPr lang="en-US" dirty="0" err="1"/>
              <a:t>SimCommand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8715" y="1151202"/>
            <a:ext cx="8304362" cy="5678478"/>
          </a:xfrm>
          <a:prstGeom prst="rect">
            <a:avLst/>
          </a:prstGeom>
          <a:ln w="19050">
            <a:solidFill>
              <a:srgbClr val="A000A0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WkPlatformMovement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LocalRouteRequestCommand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Process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mResponseEventType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ROUTE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GetPlatformByName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mPlatformName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(platform)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if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WsfRoute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route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mover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GetRoute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route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AddSimEvent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RouteEvent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GetIndex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(),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mPlatformName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    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route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mPlatformName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empty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RouteBrowserInterface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RouteInfo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info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FindLocalRouteInfo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mPlatformName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mResponseEventType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ROUTE_SELECT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AddSimEvent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RouteSelectEvent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info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mResponseEventType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ROUTE_DIALOG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AddSimEvent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RouteDialogEvent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info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369255" y="729171"/>
            <a:ext cx="4929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In file PlatformMovementSimCommands.cpp</a:t>
            </a:r>
            <a:endParaRPr lang="en-US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1175" y="3383280"/>
            <a:ext cx="5437163" cy="513471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38657" y="5371517"/>
            <a:ext cx="5437163" cy="206324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50377" y="6051457"/>
            <a:ext cx="5437163" cy="206324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94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WsfEvents</a:t>
            </a:r>
            <a:r>
              <a:rPr lang="en-US" dirty="0"/>
              <a:t> in </a:t>
            </a:r>
            <a:r>
              <a:rPr lang="en-US" dirty="0" err="1"/>
              <a:t>SimCommands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0050" y="1132085"/>
            <a:ext cx="8229600" cy="4525963"/>
          </a:xfrm>
        </p:spPr>
        <p:txBody>
          <a:bodyPr/>
          <a:lstStyle/>
          <a:p>
            <a:r>
              <a:rPr lang="en-US" b="0" dirty="0"/>
              <a:t>When processing a </a:t>
            </a:r>
            <a:r>
              <a:rPr lang="en-US" dirty="0" err="1"/>
              <a:t>SimCommand</a:t>
            </a:r>
            <a:r>
              <a:rPr lang="en-US" b="0" dirty="0"/>
              <a:t> that requires additional processing to happen in the future, create a </a:t>
            </a:r>
            <a:r>
              <a:rPr lang="en-US" dirty="0" err="1"/>
              <a:t>WsfEvent</a:t>
            </a:r>
            <a:r>
              <a:rPr lang="en-US" b="0" dirty="0"/>
              <a:t> and add the event to the </a:t>
            </a:r>
            <a:r>
              <a:rPr lang="en-US" dirty="0" err="1"/>
              <a:t>WsfSimulation</a:t>
            </a:r>
            <a:r>
              <a:rPr lang="en-US" b="0" dirty="0" err="1"/>
              <a:t>’s</a:t>
            </a:r>
            <a:r>
              <a:rPr lang="en-US" b="0" dirty="0"/>
              <a:t> event queue.</a:t>
            </a:r>
          </a:p>
          <a:p>
            <a:endParaRPr lang="en-US" b="0" dirty="0"/>
          </a:p>
        </p:txBody>
      </p:sp>
      <p:sp>
        <p:nvSpPr>
          <p:cNvPr id="7" name="Rectangle 6"/>
          <p:cNvSpPr/>
          <p:nvPr/>
        </p:nvSpPr>
        <p:spPr>
          <a:xfrm>
            <a:off x="914400" y="3318804"/>
            <a:ext cx="7924800" cy="2292935"/>
          </a:xfrm>
          <a:prstGeom prst="rect">
            <a:avLst/>
          </a:prstGeom>
          <a:ln w="19050">
            <a:solidFill>
              <a:srgbClr val="A000A0"/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WkSimController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AdvanceToTimeCommand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Process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AddEvent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WsfOneShotEvent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[=, &amp;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]()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SetRealtime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Need to call resume due to the real-time clock being deleted and re-created,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and the new clock potentially expecting a Resume() command.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pause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Pause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: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Resume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}));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SetRealtime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1485900" y="5757204"/>
            <a:ext cx="6057900" cy="646331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Do not create additional </a:t>
            </a:r>
            <a:r>
              <a:rPr lang="en-US" dirty="0" err="1"/>
              <a:t>SimCommands</a:t>
            </a:r>
            <a:r>
              <a:rPr lang="en-US" dirty="0"/>
              <a:t> from </a:t>
            </a:r>
            <a:r>
              <a:rPr lang="en-US" dirty="0" smtClean="0"/>
              <a:t>another </a:t>
            </a:r>
            <a:r>
              <a:rPr lang="en-US" dirty="0" err="1" smtClean="0"/>
              <a:t>SimCommand</a:t>
            </a:r>
            <a:r>
              <a:rPr lang="en-US" dirty="0" smtClean="0"/>
              <a:t> </a:t>
            </a:r>
            <a:r>
              <a:rPr lang="en-US" dirty="0"/>
              <a:t>as this leads to bad programming practices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0929" y="2961248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In file SimControllerSimCommands.cpp</a:t>
            </a:r>
            <a:endParaRPr lang="en-US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8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ScriptSimInterface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600203"/>
            <a:ext cx="8264769" cy="4525963"/>
          </a:xfrm>
        </p:spPr>
        <p:txBody>
          <a:bodyPr>
            <a:normAutofit/>
          </a:bodyPr>
          <a:lstStyle/>
          <a:p>
            <a:r>
              <a:rPr lang="en-US" dirty="0" err="1"/>
              <a:t>ScriptSimInterface</a:t>
            </a:r>
            <a:r>
              <a:rPr lang="en-US" b="0" dirty="0"/>
              <a:t> is a specialized </a:t>
            </a:r>
            <a:r>
              <a:rPr lang="en-US" dirty="0" err="1"/>
              <a:t>SimInterface</a:t>
            </a:r>
            <a:r>
              <a:rPr lang="en-US" b="0" dirty="0"/>
              <a:t> to handle interaction with AFSIM scripts.</a:t>
            </a:r>
          </a:p>
          <a:p>
            <a:pPr lvl="1"/>
            <a:r>
              <a:rPr lang="en-US" b="0" dirty="0"/>
              <a:t>Get global and platform script information</a:t>
            </a:r>
          </a:p>
          <a:p>
            <a:pPr lvl="1"/>
            <a:r>
              <a:rPr lang="en-US" b="0" dirty="0"/>
              <a:t>Execute both global and platform scripts</a:t>
            </a:r>
          </a:p>
          <a:p>
            <a:r>
              <a:rPr lang="en-US" b="0" dirty="0"/>
              <a:t>Can be accessed from Warlock Environment</a:t>
            </a:r>
          </a:p>
          <a:p>
            <a:pPr lvl="1"/>
            <a:r>
              <a:rPr lang="en-US" dirty="0" err="1"/>
              <a:t>simEnv</a:t>
            </a:r>
            <a:r>
              <a:rPr lang="en-US" b="0" dirty="0" err="1"/>
              <a:t>.</a:t>
            </a:r>
            <a:r>
              <a:rPr lang="en-US" dirty="0" err="1"/>
              <a:t>GetScriptSimInterface</a:t>
            </a:r>
            <a:r>
              <a:rPr lang="en-US" b="0" dirty="0"/>
              <a:t>()</a:t>
            </a:r>
          </a:p>
          <a:p>
            <a:pPr lvl="1"/>
            <a:r>
              <a:rPr lang="en-US" b="0" dirty="0"/>
              <a:t>Do not create your own instantiation of this class, all plugins that need access to script information can use the same instantiation (through </a:t>
            </a:r>
            <a:r>
              <a:rPr lang="en-US" dirty="0" err="1"/>
              <a:t>std</a:t>
            </a:r>
            <a:r>
              <a:rPr lang="en-US" b="0" dirty="0"/>
              <a:t>::</a:t>
            </a:r>
            <a:r>
              <a:rPr lang="en-US" dirty="0" err="1"/>
              <a:t>shared_ptr</a:t>
            </a:r>
            <a:r>
              <a:rPr lang="en-US" b="0" dirty="0"/>
              <a:t>)</a:t>
            </a:r>
          </a:p>
          <a:p>
            <a:r>
              <a:rPr lang="en-US" b="0" dirty="0"/>
              <a:t>Used by the </a:t>
            </a:r>
            <a:r>
              <a:rPr lang="en-US" dirty="0" err="1"/>
              <a:t>DialogBuilder</a:t>
            </a:r>
            <a:r>
              <a:rPr lang="en-US" b="0" dirty="0"/>
              <a:t> and </a:t>
            </a:r>
            <a:r>
              <a:rPr lang="en-US" dirty="0" err="1"/>
              <a:t>ScriptBrowser</a:t>
            </a:r>
            <a:r>
              <a:rPr lang="en-US" b="0" dirty="0"/>
              <a:t> plugins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3250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DIS &amp; XIO Messages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8070" y="1378632"/>
            <a:ext cx="8229600" cy="1023937"/>
          </a:xfrm>
        </p:spPr>
        <p:txBody>
          <a:bodyPr>
            <a:normAutofit/>
          </a:bodyPr>
          <a:lstStyle/>
          <a:p>
            <a:r>
              <a:rPr lang="en-US" b="0" dirty="0" smtClean="0"/>
              <a:t>DIS and XIO messages can be sent from Warlock plugins (from the Simulation thread)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9352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DIS &amp; XIO Messages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42421" y="4358634"/>
                <a:ext cx="6096000" cy="2169825"/>
              </a:xfrm>
              <a:prstGeom prst="rect">
                <a:avLst/>
              </a:prstGeom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</a:t>
                </a:r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oid </a:t>
                </a:r>
                <a:r>
                  <a:rPr lang="en-US" sz="1100" b="1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WkSimController</a:t>
                </a:r>
                <a:r>
                  <a:rPr lang="en-US" sz="1100" b="1" dirty="0" smtClean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PauseCommand</a:t>
                </a:r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smtClean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Process</a:t>
                </a:r>
                <a:r>
                  <a:rPr lang="en-US" sz="1100" b="1" dirty="0" smtClean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WsfSimulation</a:t>
                </a:r>
                <a:r>
                  <a:rPr lang="en-US" sz="1100" b="1" dirty="0" smtClean="0">
                    <a:latin typeface="Consolas" panose="020B0609020204030204" pitchFamily="49" charset="0"/>
                  </a:rPr>
                  <a:t>&amp;</a:t>
                </a:r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100" b="1" dirty="0" smtClean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if </a:t>
                </a:r>
                <a:r>
                  <a:rPr lang="en-US" sz="1100" b="1" dirty="0" smtClean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mSimDIS</a:t>
                </a:r>
                <a:r>
                  <a:rPr lang="en-US" sz="1100" b="1" dirty="0" smtClean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z="1100" b="1" dirty="0" smtClean="0">
                    <a:latin typeface="Consolas" panose="020B0609020204030204" pitchFamily="49" charset="0"/>
                  </a:rPr>
                  <a:t>{</a:t>
                </a:r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WsfDisInterface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dis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WsfDisInterface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Find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if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dis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!=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{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auto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pdu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make_unique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WsfDisStopFreeze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&gt;(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dis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pdu</a:t>
                </a:r>
                <a:r>
                  <a:rPr lang="en-US" sz="1100" b="1" dirty="0" smtClean="0">
                    <a:latin typeface="Consolas" panose="020B0609020204030204" pitchFamily="49" charset="0"/>
                  </a:rPr>
                  <a:t>-</a:t>
                </a:r>
                <a:r>
                  <a:rPr lang="en-US" sz="1100" b="1" dirty="0">
                    <a:latin typeface="Consolas" panose="020B0609020204030204" pitchFamily="49" charset="0"/>
                  </a:rPr>
                  <a:t>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SetReason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DisEnum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Control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Reason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RECESS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         dis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PutPdu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GetSimTime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(),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i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move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pdu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));</a:t>
                </a: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21" y="4358634"/>
                <a:ext cx="6096000" cy="2169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28835" y="1199309"/>
                <a:ext cx="7488703" cy="31700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1100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WkSimController</a:t>
                </a:r>
                <a:r>
                  <a:rPr lang="en-US" sz="1100" dirty="0" smtClean="0">
                    <a:latin typeface="Consolas" panose="020B0609020204030204" pitchFamily="49" charset="0"/>
                  </a:rPr>
                  <a:t>::</a:t>
                </a:r>
                <a:r>
                  <a:rPr lang="en-US" sz="1100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SimCommand</a:t>
                </a:r>
                <a:r>
                  <a:rPr lang="en-US" sz="1100" dirty="0" smtClean="0">
                    <a:latin typeface="Consolas" panose="020B0609020204030204" pitchFamily="49" charset="0"/>
                  </a:rPr>
                  <a:t>::</a:t>
                </a:r>
                <a:r>
                  <a:rPr lang="en-US" sz="1100" dirty="0" err="1" smtClean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SendXIO_Command</a:t>
                </a:r>
                <a:r>
                  <a:rPr lang="en-US" sz="1100" dirty="0" smtClean="0">
                    <a:latin typeface="Consolas" panose="020B0609020204030204" pitchFamily="49" charset="0"/>
                  </a:rPr>
                  <a:t>(</a:t>
                </a:r>
                <a:r>
                  <a:rPr lang="en-US" sz="1100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WsfSimulation</a:t>
                </a:r>
                <a:r>
                  <a:rPr lang="en-US" sz="1100" dirty="0" smtClean="0">
                    <a:latin typeface="Consolas" panose="020B0609020204030204" pitchFamily="49" charset="0"/>
                  </a:rPr>
                  <a:t>&amp; </a:t>
                </a:r>
                <a:r>
                  <a:rPr lang="en-US" sz="1100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100" dirty="0" smtClean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</a:rPr>
                  <a:t> </a:t>
                </a:r>
                <a:r>
                  <a:rPr lang="en-US" sz="1100" dirty="0" smtClean="0">
                    <a:latin typeface="Consolas" panose="020B0609020204030204" pitchFamily="49" charset="0"/>
                  </a:rPr>
                  <a:t>                                                 </a:t>
                </a:r>
                <a:r>
                  <a:rPr lang="en-US" sz="1100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WsfXIO_SimTimeCommandPkt</a:t>
                </a:r>
                <a:r>
                  <a:rPr lang="en-US" sz="1100" dirty="0" smtClean="0">
                    <a:latin typeface="Consolas" panose="020B0609020204030204" pitchFamily="49" charset="0"/>
                  </a:rPr>
                  <a:t>::</a:t>
                </a:r>
                <a:r>
                  <a:rPr lang="en-US" sz="1100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CommandType</a:t>
                </a:r>
                <a:r>
                  <a:rPr lang="en-US" sz="11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1100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aType</a:t>
                </a:r>
                <a:r>
                  <a:rPr lang="en-US" sz="1100" dirty="0" smtClean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dirty="0">
                    <a:latin typeface="Consolas" panose="020B0609020204030204" pitchFamily="49" charset="0"/>
                  </a:rPr>
                  <a:t> </a:t>
                </a:r>
                <a:r>
                  <a:rPr lang="en-US" sz="1100" dirty="0" smtClean="0">
                    <a:latin typeface="Consolas" panose="020B0609020204030204" pitchFamily="49" charset="0"/>
                  </a:rPr>
                  <a:t>                                                 </a:t>
                </a:r>
                <a:r>
                  <a:rPr lang="en-US" sz="110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1100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aValue</a:t>
                </a:r>
                <a:r>
                  <a:rPr lang="en-US" sz="1100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1100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/*= 0.0*/</a:t>
                </a:r>
                <a:r>
                  <a:rPr lang="en-US" sz="1100" dirty="0" smtClean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dirty="0" smtClean="0">
                    <a:latin typeface="Consolas" panose="020B0609020204030204" pitchFamily="49" charset="0"/>
                  </a:rPr>
                  <a:t>{</a:t>
                </a:r>
                <a:endParaRPr lang="en-US" sz="1100" b="1" dirty="0" smtClean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WsfXIO_Interface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xio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WsfXIO_Extension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Find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if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xio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WsfXIO_SimTimeCommandPkt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pkt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pkt</a:t>
                </a:r>
                <a:r>
                  <a:rPr lang="en-US" sz="1100" b="1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mCommandType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aType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pkt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mSimTime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aValue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for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auto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connection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xio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GetReliableConnections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{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</a:t>
                </a:r>
                <a:r>
                  <a:rPr lang="en-US" sz="1100" b="1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connection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&gt;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pkt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}</a:t>
                </a: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000" b="1" dirty="0" smtClean="0"/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835" y="1199309"/>
                <a:ext cx="7488703" cy="3170099"/>
              </a:xfrm>
              <a:prstGeom prst="rect">
                <a:avLst/>
              </a:prstGeom>
              <a:blipFill>
                <a:blip r:embed="rId3"/>
                <a:stretch>
                  <a:fillRect b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667024" y="738537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In file SimControllerSimCommands.cpp</a:t>
            </a:r>
            <a:endParaRPr lang="en-US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26011" y="1190210"/>
            <a:ext cx="7547317" cy="5287962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36431" y="3425483"/>
            <a:ext cx="4086664" cy="189914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83321" y="5906078"/>
            <a:ext cx="4222654" cy="213367"/>
          </a:xfrm>
          <a:prstGeom prst="rect">
            <a:avLst/>
          </a:prstGeom>
          <a:noFill/>
          <a:ln w="19050"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5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Safety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30923"/>
            <a:ext cx="8229600" cy="5275385"/>
          </a:xfrm>
        </p:spPr>
        <p:txBody>
          <a:bodyPr>
            <a:normAutofit/>
          </a:bodyPr>
          <a:lstStyle/>
          <a:p>
            <a:r>
              <a:rPr lang="en-US" sz="2000" b="0" dirty="0"/>
              <a:t>Warlock works by launching AFSIM on a separate thread.  This means thread safety has to be considered when communicating with the simulation.</a:t>
            </a:r>
          </a:p>
          <a:p>
            <a:pPr lvl="1"/>
            <a:r>
              <a:rPr lang="en-US" sz="1800" b="0" dirty="0"/>
              <a:t>Use </a:t>
            </a:r>
            <a:r>
              <a:rPr lang="en-US" sz="1800" b="0" i="1" dirty="0" err="1"/>
              <a:t>mutexes</a:t>
            </a:r>
            <a:r>
              <a:rPr lang="en-US" sz="1800" b="0" dirty="0"/>
              <a:t> to lock critical sections of code. </a:t>
            </a:r>
            <a:endParaRPr lang="en-US" sz="1800" b="0" dirty="0" smtClean="0"/>
          </a:p>
          <a:p>
            <a:pPr lvl="2"/>
            <a:r>
              <a:rPr lang="en-US" sz="1600" b="0" dirty="0" smtClean="0"/>
              <a:t>This </a:t>
            </a:r>
            <a:r>
              <a:rPr lang="en-US" sz="1600" b="0" dirty="0"/>
              <a:t>is typically done when reading/writing member data of the </a:t>
            </a:r>
            <a:r>
              <a:rPr lang="en-US" sz="1600" b="0" dirty="0" err="1"/>
              <a:t>SimInterface</a:t>
            </a:r>
            <a:r>
              <a:rPr lang="en-US" sz="1600" b="0" dirty="0"/>
              <a:t> class that can be accessed from both threads.</a:t>
            </a:r>
          </a:p>
          <a:p>
            <a:pPr lvl="1"/>
            <a:r>
              <a:rPr lang="en-US" sz="1800" b="0" dirty="0"/>
              <a:t>Lock only critical sections. </a:t>
            </a:r>
            <a:endParaRPr lang="en-US" sz="1800" b="0" dirty="0" smtClean="0"/>
          </a:p>
          <a:p>
            <a:pPr lvl="2"/>
            <a:r>
              <a:rPr lang="en-US" sz="1600" b="0" dirty="0" smtClean="0"/>
              <a:t>Avoid </a:t>
            </a:r>
            <a:r>
              <a:rPr lang="en-US" sz="1600" b="0" dirty="0"/>
              <a:t>holding onto the lock longer than necessary as it affects performance.</a:t>
            </a:r>
          </a:p>
          <a:p>
            <a:pPr lvl="1"/>
            <a:r>
              <a:rPr lang="en-US" sz="1800" b="0" dirty="0" err="1"/>
              <a:t>SimInterface</a:t>
            </a:r>
            <a:r>
              <a:rPr lang="en-US" sz="1800" b="0" dirty="0"/>
              <a:t> provides a </a:t>
            </a:r>
            <a:r>
              <a:rPr lang="en-US" sz="1800" dirty="0" err="1"/>
              <a:t>QMutex</a:t>
            </a:r>
            <a:r>
              <a:rPr lang="en-US" sz="1800" b="0" dirty="0"/>
              <a:t> to lock </a:t>
            </a:r>
            <a:r>
              <a:rPr lang="en-US" sz="1800" b="0" dirty="0" smtClean="0"/>
              <a:t>data</a:t>
            </a:r>
          </a:p>
          <a:p>
            <a:pPr lvl="1"/>
            <a:r>
              <a:rPr lang="en-US" sz="1800" b="0" dirty="0" smtClean="0"/>
              <a:t>Use </a:t>
            </a:r>
            <a:r>
              <a:rPr lang="en-US" sz="1800" dirty="0" err="1" smtClean="0"/>
              <a:t>SimEvent</a:t>
            </a:r>
            <a:r>
              <a:rPr lang="en-US" sz="1800" b="0" dirty="0" err="1" smtClean="0"/>
              <a:t>s</a:t>
            </a:r>
            <a:r>
              <a:rPr lang="en-US" sz="1800" b="0" dirty="0" smtClean="0"/>
              <a:t> and </a:t>
            </a:r>
            <a:r>
              <a:rPr lang="en-US" sz="1800" dirty="0" err="1" smtClean="0"/>
              <a:t>SimCommand</a:t>
            </a:r>
            <a:r>
              <a:rPr lang="en-US" sz="1800" b="0" dirty="0" err="1" smtClean="0"/>
              <a:t>s</a:t>
            </a:r>
            <a:r>
              <a:rPr lang="en-US" sz="1800" b="0" dirty="0" smtClean="0"/>
              <a:t> to reduce and potentially remove the need to </a:t>
            </a:r>
            <a:r>
              <a:rPr lang="en-US" sz="1800" b="0" dirty="0" err="1" smtClean="0"/>
              <a:t>mutex</a:t>
            </a:r>
            <a:r>
              <a:rPr lang="en-US" sz="1800" b="0" dirty="0" smtClean="0"/>
              <a:t> lock within your plugin</a:t>
            </a:r>
          </a:p>
          <a:p>
            <a:pPr lvl="1"/>
            <a:endParaRPr lang="en-US" sz="1800" b="0" dirty="0"/>
          </a:p>
          <a:p>
            <a:r>
              <a:rPr lang="en-US" sz="2000" b="0" dirty="0"/>
              <a:t>Within Warlock the two threads are commonly referred to as the GUI </a:t>
            </a:r>
            <a:r>
              <a:rPr lang="en-US" sz="2000" b="0" dirty="0" smtClean="0"/>
              <a:t>(or Main) </a:t>
            </a:r>
            <a:r>
              <a:rPr lang="en-US" sz="2000" b="0" dirty="0"/>
              <a:t>Thread and the Sim Thread.</a:t>
            </a:r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8185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Mutex</a:t>
            </a:r>
            <a:r>
              <a:rPr lang="en-US" dirty="0"/>
              <a:t> Locking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 bwMode="auto">
              <a:xfrm>
                <a:off x="161778" y="1413800"/>
                <a:ext cx="8721970" cy="47337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" tIns="9144" rIns="9144" bIns="9144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169863" indent="-169863" algn="l" defTabSz="1020763" rtl="0" eaLnBrk="0" fontAlgn="base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>
                    <a:srgbClr val="0039A6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3088" indent="-225425" algn="l" defTabSz="102076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9A6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858838" indent="-171450" algn="l" defTabSz="102076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9A6"/>
                  </a:buClr>
                  <a:buFont typeface="Arial" charset="0"/>
                  <a:buChar char="–"/>
                  <a:defRPr sz="1800">
                    <a:solidFill>
                      <a:schemeClr val="tx1"/>
                    </a:solidFill>
                    <a:latin typeface="+mn-lt"/>
                  </a:defRPr>
                </a:lvl3pPr>
                <a:lvl4pPr marL="1200150" indent="-171450" algn="l" defTabSz="102076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9A6"/>
                  </a:buClr>
                  <a:buFont typeface="Arial" charset="0"/>
                  <a:buChar char="–"/>
                  <a:defRPr sz="1600" b="0">
                    <a:solidFill>
                      <a:schemeClr val="tx1"/>
                    </a:solidFill>
                    <a:latin typeface="+mn-lt"/>
                  </a:defRPr>
                </a:lvl4pPr>
                <a:lvl5pPr marL="1543050" indent="-171450" algn="l" defTabSz="1020763" rtl="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0039A6"/>
                  </a:buClr>
                  <a:buFont typeface="Arial" charset="0"/>
                  <a:buChar char="–"/>
                  <a:defRPr sz="1400">
                    <a:solidFill>
                      <a:schemeClr val="tx1"/>
                    </a:solidFill>
                    <a:latin typeface="+mn-lt"/>
                  </a:defRPr>
                </a:lvl5pPr>
                <a:lvl6pPr marL="2000250" indent="-171450" algn="l" defTabSz="1020763" rtl="0" eaLnBrk="1" fontAlgn="base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457450" indent="-171450" algn="l" defTabSz="1020763" rtl="0" eaLnBrk="1" fontAlgn="base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2914650" indent="-171450" algn="l" defTabSz="1020763" rtl="0" eaLnBrk="1" fontAlgn="base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371850" indent="-171450" algn="l" defTabSz="1020763" rtl="0" eaLnBrk="1" fontAlgn="base" hangingPunct="1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lang="en-US" sz="1100" b="1" kern="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kern="0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WkPlatformData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kern="0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SimInterface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kern="0" dirty="0" err="1" smtClean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WallClockRead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kern="0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kern="0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WsfSimulation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kern="0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marL="0" indent="0"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kern="0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i="1" kern="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kern="0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platformName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kern="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kern="0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mMutex</a:t>
                </a:r>
                <a:r>
                  <a:rPr lang="en-US" sz="1100" b="1" kern="0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kern="0" dirty="0" err="1" smtClean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tryLock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())</a:t>
                </a:r>
              </a:p>
              <a:p>
                <a:pPr marL="0" indent="0"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{</a:t>
                </a:r>
              </a:p>
              <a:p>
                <a:pPr marL="0" indent="0"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kern="0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platformName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kern="0" dirty="0" smtClean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=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kern="0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mPlatformOfInterest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pPr marL="0" indent="0"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kern="0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mMutex</a:t>
                </a:r>
                <a:r>
                  <a:rPr lang="en-US" sz="1100" b="1" kern="0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kern="0" dirty="0" err="1" smtClean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unlock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pPr marL="0" indent="0"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}</a:t>
                </a:r>
              </a:p>
              <a:p>
                <a:pPr marL="0" indent="0"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kern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kern="0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Font typeface="Wingdings" pitchFamily="2" charset="2"/>
                  <a:buNone/>
                </a:pP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pPr marL="0" indent="0">
                  <a:lnSpc>
                    <a:spcPct val="100000"/>
                  </a:lnSpc>
                  <a:buFont typeface="Wingdings" pitchFamily="2" charset="2"/>
                  <a:buNone/>
                </a:pPr>
                <a:endParaRPr lang="en-US" sz="1100" b="1" kern="0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lnSpc>
                    <a:spcPct val="100000"/>
                  </a:lnSpc>
                  <a:buFont typeface="Wingdings" pitchFamily="2" charset="2"/>
                  <a:buNone/>
                </a:pPr>
                <a:endParaRPr lang="en-US" sz="1100" b="1" kern="0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100" b="1" kern="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kern="0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WkSensorVolumes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kern="0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SimInterface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kern="0" dirty="0" err="1" smtClean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RemovePlatformOfInterest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kern="0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unsigned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kern="0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kern="0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aPlatformIndex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kern="0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QMutexLocker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kern="0" dirty="0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locker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(&amp;</a:t>
                </a:r>
                <a:r>
                  <a:rPr lang="en-US" sz="1100" b="1" kern="0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mMutex</a:t>
                </a: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kern="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mPlatformsOfInterest</a:t>
                </a:r>
                <a:r>
                  <a:rPr lang="en-US" sz="1100" b="1" kern="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sz="1100" b="1" kern="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aPlatformIndex</a:t>
                </a:r>
                <a:r>
                  <a:rPr lang="en-US" sz="1100" b="1" kern="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] &amp;= (</a:t>
                </a:r>
                <a:r>
                  <a:rPr lang="en-US" sz="1100" b="1" kern="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aWeapon</a:t>
                </a:r>
                <a:r>
                  <a:rPr lang="en-US" sz="1100" b="1" kern="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? </a:t>
                </a:r>
                <a:r>
                  <a:rPr lang="en-US" sz="1100" b="1" kern="0" dirty="0" err="1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eSENSOR</a:t>
                </a:r>
                <a:r>
                  <a:rPr lang="en-US" sz="1100" b="1" kern="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sz="1100" b="1" kern="0" dirty="0" err="1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eWEAPON</a:t>
                </a:r>
                <a:r>
                  <a:rPr lang="en-US" sz="1100" b="1" kern="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 </a:t>
                </a:r>
                <a:r>
                  <a:rPr lang="en-US" sz="1100" b="1" kern="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 remove the </a:t>
                </a:r>
                <a:r>
                  <a:rPr lang="en-US" sz="1100" b="1" kern="0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appropriate </a:t>
                </a:r>
                <a:r>
                  <a:rPr lang="en-US" sz="1100" b="1" kern="0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bit from the component </a:t>
                </a:r>
                <a:r>
                  <a:rPr lang="en-US" sz="1100" b="1" kern="0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map</a:t>
                </a:r>
              </a:p>
              <a:p>
                <a:pPr marL="0" indent="0">
                  <a:buNone/>
                </a:pP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kern="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kern="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kern="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mPlatformsOfInterest</a:t>
                </a:r>
                <a:r>
                  <a:rPr lang="en-US" sz="1100" b="1" kern="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[</a:t>
                </a:r>
                <a:r>
                  <a:rPr lang="en-US" sz="1100" b="1" kern="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aPlatformIndex</a:t>
                </a:r>
                <a:r>
                  <a:rPr lang="en-US" sz="1100" b="1" kern="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] == </a:t>
                </a:r>
                <a:r>
                  <a:rPr lang="en-US" sz="1100" b="1" kern="0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kern="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kern="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marL="0" indent="0">
                  <a:buNone/>
                </a:pP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kern="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mPlatformsOfInterest</a:t>
                </a:r>
                <a:r>
                  <a:rPr lang="en-US" sz="1100" b="1" kern="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i="1" kern="0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erase</a:t>
                </a:r>
                <a:r>
                  <a:rPr lang="en-US" sz="1100" b="1" kern="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kern="0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aPlatformIndex</a:t>
                </a:r>
                <a:r>
                  <a:rPr lang="en-US" sz="1100" b="1" kern="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kern="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1100" b="1" kern="0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sz="1100" b="1" kern="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778" y="1413800"/>
                <a:ext cx="8721970" cy="4733779"/>
              </a:xfrm>
              <a:prstGeom prst="rect">
                <a:avLst/>
              </a:prstGeom>
              <a:blipFill>
                <a:blip r:embed="rId2"/>
                <a:stretch>
                  <a:fillRect l="-909" t="-773" b="-61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415496" y="2191754"/>
            <a:ext cx="4686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Use </a:t>
            </a:r>
            <a:r>
              <a:rPr lang="en-US" sz="1600" b="1" dirty="0" err="1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1600" b="1" dirty="0" err="1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ryLock</a:t>
            </a:r>
            <a:r>
              <a:rPr lang="en-US" sz="1600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() because it is not critical that we update this frame since this is a periodic call.</a:t>
            </a:r>
            <a:endParaRPr lang="en-US" sz="1600" dirty="0">
              <a:solidFill>
                <a:srgbClr val="FF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7506" y="2841100"/>
            <a:ext cx="4396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Store </a:t>
            </a:r>
            <a:r>
              <a:rPr lang="en-US" sz="1600" b="1" dirty="0" err="1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platformName</a:t>
            </a:r>
            <a:r>
              <a:rPr lang="en-US" sz="1600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 in a local variable and release the </a:t>
            </a:r>
            <a:r>
              <a:rPr lang="en-US" sz="1600" dirty="0" err="1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mutex</a:t>
            </a:r>
            <a:r>
              <a:rPr lang="en-US" sz="1600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 to reduce the impact of the critical section.</a:t>
            </a:r>
            <a:endParaRPr lang="en-US" sz="1600" dirty="0">
              <a:solidFill>
                <a:srgbClr val="FF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7028" y="3861553"/>
            <a:ext cx="414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In file SensorVolumesSimInterface.cpp</a:t>
            </a:r>
            <a:endParaRPr lang="en-US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7372" y="4178105"/>
            <a:ext cx="8806376" cy="2194560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18072" y="5129733"/>
            <a:ext cx="4625928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l</a:t>
            </a:r>
            <a:r>
              <a:rPr lang="en-US" sz="1600" b="1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ock</a:t>
            </a:r>
            <a:r>
              <a:rPr lang="en-US" sz="1600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() or use of </a:t>
            </a:r>
            <a:r>
              <a:rPr lang="en-US" sz="1600" b="1" dirty="0" err="1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QMutexLocker</a:t>
            </a:r>
            <a:r>
              <a:rPr lang="en-US" sz="1600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 will block until the </a:t>
            </a:r>
            <a:r>
              <a:rPr lang="en-US" sz="1600" dirty="0" err="1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mutex</a:t>
            </a:r>
            <a:r>
              <a:rPr lang="en-US" sz="1600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 is available before allowing processing to continue.  This should be used on all events that are non-periodic.</a:t>
            </a:r>
            <a:endParaRPr lang="en-US" sz="1600" dirty="0">
              <a:solidFill>
                <a:srgbClr val="FF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814732" y="4502542"/>
            <a:ext cx="4832253" cy="667336"/>
          </a:xfrm>
          <a:custGeom>
            <a:avLst/>
            <a:gdLst>
              <a:gd name="connsiteX0" fmla="*/ 4832253 w 4832253"/>
              <a:gd name="connsiteY0" fmla="*/ 667336 h 667336"/>
              <a:gd name="connsiteX1" fmla="*/ 4691576 w 4832253"/>
              <a:gd name="connsiteY1" fmla="*/ 378948 h 667336"/>
              <a:gd name="connsiteX2" fmla="*/ 4536831 w 4832253"/>
              <a:gd name="connsiteY2" fmla="*/ 182000 h 667336"/>
              <a:gd name="connsiteX3" fmla="*/ 4227342 w 4832253"/>
              <a:gd name="connsiteY3" fmla="*/ 55391 h 667336"/>
              <a:gd name="connsiteX4" fmla="*/ 3594296 w 4832253"/>
              <a:gd name="connsiteY4" fmla="*/ 6154 h 667336"/>
              <a:gd name="connsiteX5" fmla="*/ 1090246 w 4832253"/>
              <a:gd name="connsiteY5" fmla="*/ 6154 h 667336"/>
              <a:gd name="connsiteX6" fmla="*/ 372794 w 4832253"/>
              <a:gd name="connsiteY6" fmla="*/ 55391 h 667336"/>
              <a:gd name="connsiteX7" fmla="*/ 0 w 4832253"/>
              <a:gd name="connsiteY7" fmla="*/ 167932 h 667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2253" h="667336">
                <a:moveTo>
                  <a:pt x="4832253" y="667336"/>
                </a:moveTo>
                <a:cubicBezTo>
                  <a:pt x="4786533" y="563586"/>
                  <a:pt x="4740813" y="459837"/>
                  <a:pt x="4691576" y="378948"/>
                </a:cubicBezTo>
                <a:cubicBezTo>
                  <a:pt x="4642339" y="298059"/>
                  <a:pt x="4614203" y="235926"/>
                  <a:pt x="4536831" y="182000"/>
                </a:cubicBezTo>
                <a:cubicBezTo>
                  <a:pt x="4459459" y="128074"/>
                  <a:pt x="4384431" y="84699"/>
                  <a:pt x="4227342" y="55391"/>
                </a:cubicBezTo>
                <a:cubicBezTo>
                  <a:pt x="4070253" y="26083"/>
                  <a:pt x="4117145" y="14360"/>
                  <a:pt x="3594296" y="6154"/>
                </a:cubicBezTo>
                <a:cubicBezTo>
                  <a:pt x="3071447" y="-2052"/>
                  <a:pt x="1627163" y="-2052"/>
                  <a:pt x="1090246" y="6154"/>
                </a:cubicBezTo>
                <a:cubicBezTo>
                  <a:pt x="553329" y="14360"/>
                  <a:pt x="554502" y="28428"/>
                  <a:pt x="372794" y="55391"/>
                </a:cubicBezTo>
                <a:cubicBezTo>
                  <a:pt x="191086" y="82354"/>
                  <a:pt x="95543" y="125143"/>
                  <a:pt x="0" y="167932"/>
                </a:cubicBezTo>
              </a:path>
            </a:pathLst>
          </a:custGeom>
          <a:noFill/>
          <a:ln w="19050">
            <a:solidFill>
              <a:srgbClr val="FF33CC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067951" y="2248026"/>
            <a:ext cx="2406283" cy="101279"/>
          </a:xfrm>
          <a:prstGeom prst="straightConnector1">
            <a:avLst/>
          </a:prstGeom>
          <a:ln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5024" y="1404427"/>
            <a:ext cx="8806376" cy="2397754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-9376" y="1080841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In file PlatformDataSimInterface.cpp</a:t>
            </a:r>
            <a:endParaRPr lang="en-US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7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US" b="0" dirty="0" smtClean="0"/>
              <a:t>This lab focuses on extending Warlock</a:t>
            </a:r>
          </a:p>
          <a:p>
            <a:r>
              <a:rPr lang="en-US" b="0" dirty="0" smtClean="0"/>
              <a:t>You will write a plugin that </a:t>
            </a:r>
          </a:p>
          <a:p>
            <a:pPr lvl="1"/>
            <a:r>
              <a:rPr lang="en-US" b="0" dirty="0"/>
              <a:t>G</a:t>
            </a:r>
            <a:r>
              <a:rPr lang="en-US" b="0" dirty="0" smtClean="0"/>
              <a:t>ets data from the simulation</a:t>
            </a:r>
          </a:p>
          <a:p>
            <a:pPr lvl="1"/>
            <a:r>
              <a:rPr lang="en-US" b="0" dirty="0"/>
              <a:t>D</a:t>
            </a:r>
            <a:r>
              <a:rPr lang="en-US" b="0" dirty="0" smtClean="0"/>
              <a:t>isplays the data to the user</a:t>
            </a:r>
            <a:endParaRPr lang="en-US" b="0" dirty="0"/>
          </a:p>
          <a:p>
            <a:pPr lvl="1"/>
            <a:r>
              <a:rPr lang="en-US" b="0" dirty="0"/>
              <a:t>A</a:t>
            </a:r>
            <a:r>
              <a:rPr lang="en-US" b="0" dirty="0" smtClean="0"/>
              <a:t>llows the user to change the heading of the selected platform</a:t>
            </a:r>
          </a:p>
          <a:p>
            <a:pPr lvl="1"/>
            <a:r>
              <a:rPr lang="en-US" b="0" dirty="0" smtClean="0"/>
              <a:t>You will also connect to the Preference system to</a:t>
            </a:r>
          </a:p>
          <a:p>
            <a:pPr lvl="2"/>
            <a:r>
              <a:rPr lang="en-US" b="0" dirty="0" smtClean="0"/>
              <a:t>provide hotkeys for the heading actions</a:t>
            </a:r>
          </a:p>
          <a:p>
            <a:pPr lvl="2"/>
            <a:r>
              <a:rPr lang="en-US" b="0" dirty="0" smtClean="0"/>
              <a:t>provide display options for your plugin</a:t>
            </a:r>
          </a:p>
          <a:p>
            <a:endParaRPr lang="en-US" b="0" dirty="0" smtClean="0"/>
          </a:p>
          <a:p>
            <a:endParaRPr lang="en-US" b="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2"/>
            <a:endParaRPr lang="en-US" sz="1400" b="0" dirty="0" smtClean="0">
              <a:solidFill>
                <a:schemeClr val="tx2">
                  <a:lumMod val="60000"/>
                  <a:lumOff val="40000"/>
                </a:schemeClr>
              </a:solidFill>
              <a:hlinkClick r:id="rId3" action="ppaction://hlinkfile"/>
            </a:endParaRPr>
          </a:p>
          <a:p>
            <a:endParaRPr lang="en-US" b="0" dirty="0"/>
          </a:p>
        </p:txBody>
      </p:sp>
      <p:pic>
        <p:nvPicPr>
          <p:cNvPr id="5" name="Picture 4" descr="MCj023176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495800"/>
            <a:ext cx="2865438" cy="18462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86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02221"/>
            <a:ext cx="8229600" cy="4525963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FF0000"/>
                </a:solidFill>
              </a:rPr>
              <a:t>Incorrect usage of a </a:t>
            </a:r>
            <a:r>
              <a:rPr lang="en-US" b="0" dirty="0" err="1">
                <a:solidFill>
                  <a:srgbClr val="FF0000"/>
                </a:solidFill>
              </a:rPr>
              <a:t>mutex</a:t>
            </a:r>
            <a:r>
              <a:rPr lang="en-US" b="0" dirty="0">
                <a:solidFill>
                  <a:srgbClr val="FF0000"/>
                </a:solidFill>
              </a:rPr>
              <a:t> can lead to deadlock.</a:t>
            </a:r>
          </a:p>
          <a:p>
            <a:pPr lvl="1"/>
            <a:r>
              <a:rPr lang="en-US" b="0" dirty="0"/>
              <a:t>This happens when a </a:t>
            </a:r>
            <a:r>
              <a:rPr lang="en-US" b="0" dirty="0" err="1"/>
              <a:t>mutex</a:t>
            </a:r>
            <a:r>
              <a:rPr lang="en-US" b="0" dirty="0"/>
              <a:t> is not released, and another portion of code is waiting for the </a:t>
            </a:r>
            <a:r>
              <a:rPr lang="en-US" b="0" dirty="0" err="1"/>
              <a:t>mutex</a:t>
            </a:r>
            <a:r>
              <a:rPr lang="en-US" b="0" dirty="0"/>
              <a:t> to be released so that it can lock it.</a:t>
            </a:r>
          </a:p>
          <a:p>
            <a:pPr lvl="1"/>
            <a:r>
              <a:rPr lang="en-US" b="0" dirty="0"/>
              <a:t>Make sure to release the </a:t>
            </a:r>
            <a:r>
              <a:rPr lang="en-US" b="0" dirty="0" err="1"/>
              <a:t>mutex</a:t>
            </a:r>
            <a:r>
              <a:rPr lang="en-US" b="0" dirty="0"/>
              <a:t> </a:t>
            </a:r>
            <a:r>
              <a:rPr lang="en-US" b="0" dirty="0" smtClean="0"/>
              <a:t>lock </a:t>
            </a:r>
            <a:r>
              <a:rPr lang="en-US" b="0" dirty="0"/>
              <a:t>anytime you lock the </a:t>
            </a:r>
            <a:r>
              <a:rPr lang="en-US" b="0" dirty="0" err="1"/>
              <a:t>mutex</a:t>
            </a:r>
            <a:r>
              <a:rPr lang="en-US" b="0" dirty="0" smtClean="0"/>
              <a:t>.</a:t>
            </a:r>
            <a:endParaRPr lang="en-US" b="0" dirty="0"/>
          </a:p>
          <a:p>
            <a:r>
              <a:rPr lang="en-US" dirty="0" err="1"/>
              <a:t>QMutexLocker</a:t>
            </a:r>
            <a:r>
              <a:rPr lang="en-US" b="0" dirty="0"/>
              <a:t> is a helper class that provides scoped locking</a:t>
            </a:r>
          </a:p>
          <a:p>
            <a:pPr lvl="1"/>
            <a:r>
              <a:rPr lang="en-US" b="0" dirty="0"/>
              <a:t>Locks the </a:t>
            </a:r>
            <a:r>
              <a:rPr lang="en-US" b="0" dirty="0" err="1"/>
              <a:t>mutex</a:t>
            </a:r>
            <a:r>
              <a:rPr lang="en-US" b="0" dirty="0"/>
              <a:t> in its constructor and will unlock when the </a:t>
            </a:r>
            <a:r>
              <a:rPr lang="en-US" dirty="0" err="1"/>
              <a:t>QMutexLocker</a:t>
            </a:r>
            <a:r>
              <a:rPr lang="en-US" b="0" dirty="0"/>
              <a:t> goes out of scope (in its destructor).</a:t>
            </a:r>
          </a:p>
          <a:p>
            <a:endParaRPr lang="en-US" b="0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514600" y="5758376"/>
            <a:ext cx="4114800" cy="369332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https://doc.qt.io/qt-5/qmutexlocker.html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Conditions for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7935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Four Necessary and Sufficient Conditions for Deadlock</a:t>
            </a:r>
          </a:p>
          <a:p>
            <a:pPr lvl="1"/>
            <a:r>
              <a:rPr lang="en-US" b="0" dirty="0" smtClean="0"/>
              <a:t>Mutual Exclusion</a:t>
            </a:r>
          </a:p>
          <a:p>
            <a:pPr lvl="2"/>
            <a:r>
              <a:rPr lang="en-US" b="0" dirty="0" smtClean="0"/>
              <a:t>The resource involved must be </a:t>
            </a:r>
            <a:r>
              <a:rPr lang="en-US" b="0" dirty="0" err="1" smtClean="0"/>
              <a:t>unshareable</a:t>
            </a:r>
            <a:endParaRPr lang="en-US" b="0" dirty="0" smtClean="0"/>
          </a:p>
          <a:p>
            <a:pPr lvl="1"/>
            <a:r>
              <a:rPr lang="en-US" b="0" dirty="0" smtClean="0"/>
              <a:t>Hold and Wait (or partial allocation)</a:t>
            </a:r>
          </a:p>
          <a:p>
            <a:pPr lvl="2"/>
            <a:r>
              <a:rPr lang="en-US" b="0" dirty="0" smtClean="0"/>
              <a:t>Threads must hold the resources they have already been allocated while waiting for other (requested) resources</a:t>
            </a:r>
          </a:p>
          <a:p>
            <a:pPr lvl="1"/>
            <a:r>
              <a:rPr lang="en-US" b="0" dirty="0" smtClean="0"/>
              <a:t>No Preemption</a:t>
            </a:r>
          </a:p>
          <a:p>
            <a:pPr lvl="2"/>
            <a:r>
              <a:rPr lang="en-US" b="0" dirty="0" smtClean="0"/>
              <a:t>Threads must not have resources taken away from them while that resource is being used</a:t>
            </a:r>
          </a:p>
          <a:p>
            <a:pPr lvl="1"/>
            <a:r>
              <a:rPr lang="en-US" b="0" dirty="0" smtClean="0"/>
              <a:t>Resource waiting or Circular Wait</a:t>
            </a:r>
          </a:p>
          <a:p>
            <a:pPr lvl="2"/>
            <a:r>
              <a:rPr lang="en-US" b="0" dirty="0" smtClean="0"/>
              <a:t>A circular chain of threads, with each holding resources which are currently being requested by the next thread in the chain</a:t>
            </a:r>
          </a:p>
          <a:p>
            <a:r>
              <a:rPr lang="en-US" b="0" dirty="0" smtClean="0"/>
              <a:t>All four conditions must exist for a deadlock to actually occur</a:t>
            </a:r>
          </a:p>
          <a:p>
            <a:pPr lvl="1"/>
            <a:r>
              <a:rPr lang="en-US" b="0" dirty="0" smtClean="0"/>
              <a:t>This is easy to achieve in Warlock since there is only one thread executing the simulation code, and thus acquiring locks/</a:t>
            </a:r>
            <a:r>
              <a:rPr lang="en-US" b="0" dirty="0" err="1" smtClean="0"/>
              <a:t>mutexes</a:t>
            </a: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337624" y="1172029"/>
            <a:ext cx="5469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C00CC"/>
                </a:solidFill>
                <a:latin typeface="Arial" pitchFamily="34" charset="0"/>
                <a:cs typeface="Arial" pitchFamily="34" charset="0"/>
              </a:rPr>
              <a:t>Review of multi-threaded programming issues:</a:t>
            </a:r>
            <a:endParaRPr lang="en-US" sz="2000" dirty="0">
              <a:solidFill>
                <a:srgbClr val="CC00CC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67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Deadlocking </a:t>
            </a:r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172029"/>
            <a:ext cx="8229600" cy="4525963"/>
          </a:xfrm>
        </p:spPr>
        <p:txBody>
          <a:bodyPr/>
          <a:lstStyle/>
          <a:p>
            <a:r>
              <a:rPr lang="en-US" b="0" dirty="0"/>
              <a:t>It is common to have a function connected to the </a:t>
            </a:r>
            <a:r>
              <a:rPr lang="en-US" dirty="0" err="1"/>
              <a:t>PlatformAdded</a:t>
            </a:r>
            <a:r>
              <a:rPr lang="en-US" b="0" dirty="0"/>
              <a:t>() callback within a </a:t>
            </a:r>
            <a:r>
              <a:rPr lang="en-US" dirty="0" err="1"/>
              <a:t>SimInterface</a:t>
            </a:r>
            <a:r>
              <a:rPr lang="en-US" b="0" dirty="0"/>
              <a:t>.  This function will usually lock a </a:t>
            </a:r>
            <a:r>
              <a:rPr lang="en-US" b="0" i="1" dirty="0" err="1"/>
              <a:t>mutex</a:t>
            </a:r>
            <a:r>
              <a:rPr lang="en-US" b="0" dirty="0"/>
              <a:t> within it.</a:t>
            </a:r>
          </a:p>
          <a:p>
            <a:r>
              <a:rPr lang="en-US" b="0" dirty="0"/>
              <a:t>When executing a Script or </a:t>
            </a:r>
            <a:r>
              <a:rPr lang="en-US" dirty="0"/>
              <a:t>Platform</a:t>
            </a:r>
            <a:r>
              <a:rPr lang="en-US" b="0" dirty="0"/>
              <a:t>::</a:t>
            </a:r>
            <a:r>
              <a:rPr lang="en-US" dirty="0"/>
              <a:t>Update</a:t>
            </a:r>
            <a:r>
              <a:rPr lang="en-US" b="0" dirty="0"/>
              <a:t>() call, a new Platform may be </a:t>
            </a:r>
            <a:r>
              <a:rPr lang="en-US" b="0" dirty="0" smtClean="0"/>
              <a:t>created (which invokes a callback to </a:t>
            </a:r>
            <a:r>
              <a:rPr lang="en-US" dirty="0" err="1" smtClean="0"/>
              <a:t>PlatformAdded</a:t>
            </a:r>
            <a:r>
              <a:rPr lang="en-US" b="0" dirty="0" smtClean="0"/>
              <a:t>).  </a:t>
            </a:r>
          </a:p>
          <a:p>
            <a:pPr lvl="1"/>
            <a:r>
              <a:rPr lang="en-US" b="0" dirty="0" smtClean="0"/>
              <a:t>This </a:t>
            </a:r>
            <a:r>
              <a:rPr lang="en-US" b="0" dirty="0"/>
              <a:t>means if the </a:t>
            </a:r>
            <a:r>
              <a:rPr lang="en-US" b="0" i="1" dirty="0" err="1"/>
              <a:t>mutex</a:t>
            </a:r>
            <a:r>
              <a:rPr lang="en-US" b="0" dirty="0"/>
              <a:t> is locked when you </a:t>
            </a:r>
            <a:r>
              <a:rPr lang="en-US" b="0" dirty="0" smtClean="0"/>
              <a:t>execute </a:t>
            </a:r>
            <a:r>
              <a:rPr lang="en-US" b="0" dirty="0"/>
              <a:t>a Script or call </a:t>
            </a:r>
            <a:r>
              <a:rPr lang="en-US" dirty="0"/>
              <a:t>Platform</a:t>
            </a:r>
            <a:r>
              <a:rPr lang="en-US" b="0" dirty="0"/>
              <a:t>::</a:t>
            </a:r>
            <a:r>
              <a:rPr lang="en-US" dirty="0"/>
              <a:t>Update</a:t>
            </a:r>
            <a:r>
              <a:rPr lang="en-US" b="0" dirty="0"/>
              <a:t>, your code will Deadlock</a:t>
            </a:r>
            <a:r>
              <a:rPr lang="en-US" b="0" dirty="0" smtClean="0"/>
              <a:t>.</a:t>
            </a:r>
            <a:endParaRPr lang="en-US" b="0" dirty="0"/>
          </a:p>
          <a:p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79006" y="5032719"/>
                <a:ext cx="6858000" cy="1323439"/>
              </a:xfrm>
              <a:prstGeom prst="rect">
                <a:avLst/>
              </a:prstGeom>
              <a:ln w="19050">
                <a:solidFill>
                  <a:srgbClr val="A000A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warlock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ScriptSimInterface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PlatformAdded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aSimTime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 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WsfPlatform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aPlatform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QMutexLocker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locker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(&amp;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mMutex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4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sz="1100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06" y="5032719"/>
                <a:ext cx="6858000" cy="1323439"/>
              </a:xfrm>
              <a:prstGeom prst="rect">
                <a:avLst/>
              </a:prstGeom>
              <a:blipFill>
                <a:blip r:embed="rId2"/>
                <a:stretch>
                  <a:fillRect b="-1364"/>
                </a:stretch>
              </a:blipFill>
              <a:ln w="19050">
                <a:solidFill>
                  <a:srgbClr val="A00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283935" y="5414851"/>
            <a:ext cx="5867312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This can potentially lead to a deadlock.  If the method/function </a:t>
            </a:r>
          </a:p>
          <a:p>
            <a:r>
              <a:rPr lang="en-US" sz="1600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that added the platform to the simulation already holds a lock </a:t>
            </a:r>
          </a:p>
          <a:p>
            <a:r>
              <a:rPr lang="en-US" sz="1600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on </a:t>
            </a:r>
            <a:r>
              <a:rPr lang="en-US" sz="1600" dirty="0" err="1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mMutex</a:t>
            </a:r>
            <a:r>
              <a:rPr lang="en-US" sz="1600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, then when the callback to </a:t>
            </a:r>
            <a:r>
              <a:rPr lang="en-US" sz="1600" dirty="0" err="1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PlatformAdded</a:t>
            </a:r>
            <a:r>
              <a:rPr lang="en-US" sz="1600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 gets </a:t>
            </a:r>
          </a:p>
          <a:p>
            <a:r>
              <a:rPr lang="en-US" sz="1600" dirty="0" smtClean="0">
                <a:solidFill>
                  <a:srgbClr val="FF33CC"/>
                </a:solidFill>
                <a:latin typeface="Arial" pitchFamily="34" charset="0"/>
                <a:cs typeface="Arial" pitchFamily="34" charset="0"/>
              </a:rPr>
              <a:t>invoked, it will deadlock when trying to acquire the lock.</a:t>
            </a:r>
            <a:endParaRPr lang="en-US" sz="1600" dirty="0">
              <a:solidFill>
                <a:srgbClr val="FF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7028" y="4690051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C3300"/>
                </a:solidFill>
                <a:latin typeface="Arial" pitchFamily="34" charset="0"/>
                <a:cs typeface="Arial" pitchFamily="34" charset="0"/>
              </a:rPr>
              <a:t>In file WkScriptSimInterface.cpp</a:t>
            </a:r>
            <a:endParaRPr lang="en-US" dirty="0">
              <a:solidFill>
                <a:srgbClr val="CC33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36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Deadlocking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 previous slide describes a situation where a thread has a lock on a resource, and then attempts to re-acquire that same resource that it is already holding</a:t>
            </a:r>
          </a:p>
          <a:p>
            <a:pPr lvl="1"/>
            <a:r>
              <a:rPr lang="en-US" b="0" dirty="0" smtClean="0"/>
              <a:t>The thread is involved in a circular wait condition with itself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2549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Queueable</a:t>
            </a:r>
            <a:r>
              <a:rPr lang="en-US" dirty="0"/>
              <a:t> Message Object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wkf</a:t>
            </a:r>
            <a:r>
              <a:rPr lang="en-US" b="0" dirty="0"/>
              <a:t>::</a:t>
            </a:r>
            <a:r>
              <a:rPr lang="en-US" dirty="0" err="1"/>
              <a:t>QueueableMessageObject</a:t>
            </a:r>
            <a:r>
              <a:rPr lang="en-US" b="0" dirty="0"/>
              <a:t> wraps </a:t>
            </a:r>
            <a:r>
              <a:rPr lang="en-US" dirty="0" err="1"/>
              <a:t>QMessageBox</a:t>
            </a:r>
            <a:r>
              <a:rPr lang="en-US" b="0" dirty="0"/>
              <a:t> with built-in functionality to queue itself on the GUI’s event loop when called from the simulation thread.</a:t>
            </a:r>
          </a:p>
          <a:p>
            <a:r>
              <a:rPr lang="en-US" b="0" dirty="0"/>
              <a:t>Allows developer to display warnings and errors to the user without concerning themselves with threading issues.</a:t>
            </a:r>
          </a:p>
          <a:p>
            <a:endParaRPr lang="en-US" b="0" dirty="0"/>
          </a:p>
        </p:txBody>
      </p:sp>
      <p:sp>
        <p:nvSpPr>
          <p:cNvPr id="5" name="Rectangle 4"/>
          <p:cNvSpPr/>
          <p:nvPr/>
        </p:nvSpPr>
        <p:spPr>
          <a:xfrm>
            <a:off x="1447800" y="5247251"/>
            <a:ext cx="62484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QueueableMessageObject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DisplayQueuedMessage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QMessageBox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Warning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A31515"/>
                </a:solidFill>
                <a:latin typeface="Consolas" panose="020B0609020204030204" pitchFamily="49" charset="0"/>
              </a:rPr>
              <a:t>"Script Error</a:t>
            </a:r>
            <a:r>
              <a:rPr lang="en-US" sz="11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smtClean="0">
                <a:solidFill>
                  <a:srgbClr val="A31515"/>
                </a:solidFill>
                <a:latin typeface="Consolas" panose="020B0609020204030204" pitchFamily="49" charset="0"/>
              </a:rPr>
              <a:t>“Insert Warning Message Here"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997550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Note:</a:t>
            </a:r>
            <a:endParaRPr lang="en-US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323975" y="2971800"/>
            <a:ext cx="6496050" cy="1754326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The next few slides describe Configurations and Preferences. </a:t>
            </a:r>
          </a:p>
          <a:p>
            <a:endParaRPr lang="en-US" dirty="0"/>
          </a:p>
          <a:p>
            <a:r>
              <a:rPr lang="en-US" dirty="0"/>
              <a:t>Even though this is the Warlock Training Slides, accessing and using Configurations and Preferences is common between </a:t>
            </a:r>
            <a:r>
              <a:rPr lang="en-US" dirty="0" smtClean="0"/>
              <a:t>Warlock</a:t>
            </a:r>
            <a:r>
              <a:rPr lang="en-US" dirty="0"/>
              <a:t>, </a:t>
            </a:r>
            <a:r>
              <a:rPr lang="en-US" dirty="0" smtClean="0"/>
              <a:t>Wizard, </a:t>
            </a:r>
            <a:r>
              <a:rPr lang="en-US" dirty="0"/>
              <a:t>and </a:t>
            </a:r>
            <a:r>
              <a:rPr lang="en-US" dirty="0" smtClean="0"/>
              <a:t>Mystic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1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A configuration is a snapshot of all Preference selections, along with what plugins are loaded, what windows are visible and their positions and sizes.</a:t>
            </a:r>
          </a:p>
          <a:p>
            <a:pPr lvl="1"/>
            <a:r>
              <a:rPr lang="en-US" b="0" dirty="0"/>
              <a:t>Warlock allows a user to save, load, and import configurations</a:t>
            </a:r>
          </a:p>
          <a:p>
            <a:pPr lvl="1"/>
            <a:r>
              <a:rPr lang="en-US" b="0" dirty="0"/>
              <a:t>Window geometry and whether dialogs created within a plugin are shown, is automatically saved.</a:t>
            </a:r>
          </a:p>
          <a:p>
            <a:pPr lvl="1"/>
            <a:r>
              <a:rPr lang="en-US" b="0" dirty="0"/>
              <a:t>Preferences are saved and loaded via </a:t>
            </a:r>
            <a:r>
              <a:rPr lang="en-US" dirty="0"/>
              <a:t>Save</a:t>
            </a:r>
            <a:r>
              <a:rPr lang="en-US" b="0" dirty="0"/>
              <a:t>/</a:t>
            </a:r>
            <a:r>
              <a:rPr lang="en-US" dirty="0" err="1"/>
              <a:t>LoadSettings</a:t>
            </a:r>
            <a:r>
              <a:rPr lang="en-US" b="0" dirty="0"/>
              <a:t> implemented by overriding the functions in </a:t>
            </a:r>
            <a:r>
              <a:rPr lang="en-US" dirty="0" err="1"/>
              <a:t>wkf</a:t>
            </a:r>
            <a:r>
              <a:rPr lang="en-US" b="0" dirty="0"/>
              <a:t>::</a:t>
            </a:r>
            <a:r>
              <a:rPr lang="en-US" dirty="0"/>
              <a:t>Plugin</a:t>
            </a:r>
            <a:r>
              <a:rPr lang="en-US" b="0" dirty="0"/>
              <a:t>.</a:t>
            </a:r>
          </a:p>
          <a:p>
            <a:pPr lvl="1"/>
            <a:endParaRPr lang="en-US" b="0" dirty="0"/>
          </a:p>
          <a:p>
            <a:r>
              <a:rPr lang="en-US" b="0" dirty="0"/>
              <a:t>No additional work is required to support configurations.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31399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Prior to creating, removing , or modifying a Platform, check to see if the user has permission.</a:t>
            </a:r>
          </a:p>
          <a:p>
            <a:r>
              <a:rPr lang="en-US" b="0" dirty="0" smtClean="0"/>
              <a:t>Call the following functions (WkPermissions.hpp):</a:t>
            </a:r>
          </a:p>
          <a:p>
            <a:pPr lvl="1"/>
            <a:r>
              <a:rPr lang="en-US" sz="2000" dirty="0"/>
              <a:t>w</a:t>
            </a:r>
            <a:r>
              <a:rPr lang="en-US" sz="2000" dirty="0" smtClean="0"/>
              <a:t>arlock</a:t>
            </a:r>
            <a:r>
              <a:rPr lang="en-US" sz="2000" b="0" dirty="0" smtClean="0"/>
              <a:t>::</a:t>
            </a:r>
            <a:r>
              <a:rPr lang="en-US" sz="2000" dirty="0" err="1" smtClean="0"/>
              <a:t>HasPermissionToControlPlatform</a:t>
            </a:r>
            <a:r>
              <a:rPr lang="en-US" sz="2000" b="0" dirty="0" smtClean="0"/>
              <a:t>()</a:t>
            </a:r>
          </a:p>
          <a:p>
            <a:pPr lvl="1"/>
            <a:r>
              <a:rPr lang="en-US" sz="2000" dirty="0"/>
              <a:t>w</a:t>
            </a:r>
            <a:r>
              <a:rPr lang="en-US" sz="2000" dirty="0" smtClean="0"/>
              <a:t>arlock</a:t>
            </a:r>
            <a:r>
              <a:rPr lang="en-US" sz="2000" b="0" dirty="0" smtClean="0"/>
              <a:t>::</a:t>
            </a:r>
            <a:r>
              <a:rPr lang="en-US" sz="2000" dirty="0" err="1" smtClean="0"/>
              <a:t>HasPermissionToCreateOrRemovePlatforms</a:t>
            </a:r>
            <a:r>
              <a:rPr lang="en-US" sz="2000" b="0" dirty="0" smtClean="0"/>
              <a:t>()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3857433"/>
            <a:ext cx="3378757" cy="24712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62" y="4358232"/>
            <a:ext cx="4166568" cy="146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23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0" dirty="0" smtClean="0"/>
              <a:t>Common to all </a:t>
            </a:r>
            <a:r>
              <a:rPr lang="en-US" dirty="0" smtClean="0"/>
              <a:t>WKF</a:t>
            </a:r>
            <a:r>
              <a:rPr lang="en-US" b="0" dirty="0" smtClean="0"/>
              <a:t> applications</a:t>
            </a:r>
          </a:p>
          <a:p>
            <a:r>
              <a:rPr lang="en-US" b="0" dirty="0" smtClean="0"/>
              <a:t>The </a:t>
            </a:r>
            <a:r>
              <a:rPr lang="en-US" b="0" dirty="0"/>
              <a:t>Preferences dialog provides a few application standard options under ‘Environment’</a:t>
            </a:r>
          </a:p>
          <a:p>
            <a:pPr lvl="1"/>
            <a:r>
              <a:rPr lang="en-US" b="0" dirty="0"/>
              <a:t>Specify which maps to load</a:t>
            </a:r>
          </a:p>
          <a:p>
            <a:pPr lvl="1"/>
            <a:r>
              <a:rPr lang="en-US" b="0" dirty="0"/>
              <a:t>Define keyboard shortcuts</a:t>
            </a:r>
          </a:p>
          <a:p>
            <a:pPr lvl="1"/>
            <a:r>
              <a:rPr lang="en-US" b="0" dirty="0"/>
              <a:t>Change default units</a:t>
            </a:r>
          </a:p>
          <a:p>
            <a:r>
              <a:rPr lang="en-US" b="0" dirty="0"/>
              <a:t>Plugins can add their own options</a:t>
            </a:r>
          </a:p>
          <a:p>
            <a:pPr lvl="1"/>
            <a:r>
              <a:rPr lang="en-US" b="0" dirty="0"/>
              <a:t>Define a </a:t>
            </a:r>
            <a:r>
              <a:rPr lang="en-US" dirty="0" err="1"/>
              <a:t>PrefObject</a:t>
            </a:r>
            <a:r>
              <a:rPr lang="en-US" b="0" dirty="0"/>
              <a:t> to contain data</a:t>
            </a:r>
          </a:p>
          <a:p>
            <a:pPr lvl="1"/>
            <a:r>
              <a:rPr lang="en-US" b="0" dirty="0"/>
              <a:t>Define a </a:t>
            </a:r>
            <a:r>
              <a:rPr lang="en-US" dirty="0" err="1"/>
              <a:t>PrefWidget</a:t>
            </a:r>
            <a:r>
              <a:rPr lang="en-US" b="0" dirty="0"/>
              <a:t> to display data</a:t>
            </a:r>
          </a:p>
          <a:p>
            <a:pPr lvl="1"/>
            <a:r>
              <a:rPr lang="en-US" b="0" dirty="0"/>
              <a:t>Override </a:t>
            </a:r>
            <a:r>
              <a:rPr lang="en-US" dirty="0" err="1"/>
              <a:t>GetPreferencesWidgets</a:t>
            </a:r>
            <a:r>
              <a:rPr lang="en-US" b="0" dirty="0"/>
              <a:t>()</a:t>
            </a:r>
          </a:p>
          <a:p>
            <a:pPr marL="455612" lvl="1" indent="0">
              <a:buNone/>
            </a:pPr>
            <a:r>
              <a:rPr lang="en-US" b="0" dirty="0" smtClean="0"/>
              <a:t>       </a:t>
            </a:r>
            <a:r>
              <a:rPr lang="en-US" b="0" dirty="0"/>
              <a:t>in your Plugin Class</a:t>
            </a:r>
          </a:p>
          <a:p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485" y="2677551"/>
            <a:ext cx="3444109" cy="2569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9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PrefObject</a:t>
            </a:r>
            <a:r>
              <a:rPr lang="en-US" dirty="0"/>
              <a:t> &amp; </a:t>
            </a:r>
            <a:r>
              <a:rPr lang="en-US" dirty="0" err="1"/>
              <a:t>PrefWidget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325456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PrefObject</a:t>
            </a:r>
            <a:r>
              <a:rPr lang="en-US" b="0" dirty="0"/>
              <a:t> handles the reading and writing of options to and from a file.</a:t>
            </a:r>
          </a:p>
          <a:p>
            <a:pPr lvl="1"/>
            <a:r>
              <a:rPr lang="en-US" b="0" dirty="0"/>
              <a:t>When options are changed, the class emits a signal to notify subscribers of the change (including corresponding </a:t>
            </a:r>
            <a:r>
              <a:rPr lang="en-US" dirty="0" err="1"/>
              <a:t>PrefWidget</a:t>
            </a:r>
            <a:r>
              <a:rPr lang="en-US" b="0" dirty="0"/>
              <a:t> to update its display).</a:t>
            </a:r>
          </a:p>
          <a:p>
            <a:r>
              <a:rPr lang="en-US" dirty="0" err="1"/>
              <a:t>PrefWidget</a:t>
            </a:r>
            <a:r>
              <a:rPr lang="en-US" b="0" dirty="0"/>
              <a:t> handles the display of options</a:t>
            </a:r>
          </a:p>
          <a:p>
            <a:pPr lvl="1"/>
            <a:r>
              <a:rPr lang="en-US" b="0" dirty="0"/>
              <a:t>Is interface to a plugin’s preferences inside the Preferences dialog</a:t>
            </a:r>
          </a:p>
          <a:p>
            <a:pPr lvl="1"/>
            <a:r>
              <a:rPr lang="en-US" b="0" dirty="0"/>
              <a:t>A plugin’s </a:t>
            </a:r>
            <a:r>
              <a:rPr lang="en-US" dirty="0" err="1"/>
              <a:t>PrefWidget</a:t>
            </a:r>
            <a:r>
              <a:rPr lang="en-US" b="0" dirty="0"/>
              <a:t> will derive </a:t>
            </a:r>
            <a:r>
              <a:rPr lang="en-US" b="0" dirty="0" smtClean="0"/>
              <a:t>from the </a:t>
            </a:r>
            <a:r>
              <a:rPr lang="en-US" dirty="0" err="1"/>
              <a:t>PrefWidgetT</a:t>
            </a:r>
            <a:r>
              <a:rPr lang="en-US" b="0" dirty="0"/>
              <a:t> class template, with the </a:t>
            </a:r>
            <a:r>
              <a:rPr lang="en-US" dirty="0" err="1"/>
              <a:t>PrefObject</a:t>
            </a:r>
            <a:r>
              <a:rPr lang="en-US" b="0" dirty="0"/>
              <a:t> as template argument</a:t>
            </a:r>
          </a:p>
          <a:p>
            <a:pPr lvl="1"/>
            <a:r>
              <a:rPr lang="en-US" b="0" dirty="0"/>
              <a:t>Should only interact with its </a:t>
            </a:r>
            <a:r>
              <a:rPr lang="en-US" dirty="0" err="1"/>
              <a:t>PrefObject</a:t>
            </a:r>
            <a:endParaRPr lang="en-US" dirty="0"/>
          </a:p>
          <a:p>
            <a:pPr lvl="1"/>
            <a:r>
              <a:rPr lang="en-US" b="0" dirty="0"/>
              <a:t>No class should get information directly from </a:t>
            </a:r>
            <a:r>
              <a:rPr lang="en-US" dirty="0" err="1"/>
              <a:t>PrefWidget</a:t>
            </a:r>
            <a:r>
              <a:rPr lang="en-US" b="0" dirty="0"/>
              <a:t>, but instead get information from the </a:t>
            </a:r>
            <a:r>
              <a:rPr lang="en-US" dirty="0" err="1"/>
              <a:t>PrefObject</a:t>
            </a:r>
            <a:r>
              <a:rPr lang="en-US" b="0" dirty="0"/>
              <a:t>. 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643186" y="5820180"/>
            <a:ext cx="3857625" cy="369332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Do not emit signals from </a:t>
            </a:r>
            <a:r>
              <a:rPr lang="en-US" dirty="0" err="1" smtClean="0"/>
              <a:t>PrefWidget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57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Extend the Warlock application to provide new functionality</a:t>
            </a:r>
          </a:p>
          <a:p>
            <a:r>
              <a:rPr lang="en-US" b="0" dirty="0" smtClean="0"/>
              <a:t>Display data not currently shown in Warlock to the user and allow the user to control the simulation in ways not currently implemented.</a:t>
            </a:r>
            <a:endParaRPr lang="en-US" b="0" dirty="0"/>
          </a:p>
        </p:txBody>
      </p:sp>
      <p:pic>
        <p:nvPicPr>
          <p:cNvPr id="4" name="Picture 9" descr="MCBS01673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4084042"/>
            <a:ext cx="1693862" cy="2047875"/>
          </a:xfrm>
          <a:prstGeom prst="rect">
            <a:avLst/>
          </a:prstGeom>
          <a:noFill/>
        </p:spPr>
      </p:pic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4267200" y="4525366"/>
            <a:ext cx="3830638" cy="1165225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marL="230188" indent="-230188"/>
            <a:r>
              <a:rPr lang="en-US" sz="1400" b="0" dirty="0">
                <a:solidFill>
                  <a:srgbClr val="000000"/>
                </a:solidFill>
              </a:rPr>
              <a:t>References:</a:t>
            </a:r>
          </a:p>
          <a:p>
            <a:pPr marL="230188" indent="-230188">
              <a:buFontTx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AFSIM </a:t>
            </a:r>
            <a:r>
              <a:rPr lang="en-US" sz="1400" b="0" dirty="0">
                <a:solidFill>
                  <a:srgbClr val="000000"/>
                </a:solidFill>
              </a:rPr>
              <a:t>Developers Web-based data.</a:t>
            </a:r>
          </a:p>
          <a:p>
            <a:pPr marL="230188" indent="-230188">
              <a:buFontTx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AFSIM </a:t>
            </a:r>
            <a:r>
              <a:rPr lang="en-US" sz="1400" b="0" dirty="0">
                <a:solidFill>
                  <a:srgbClr val="000000"/>
                </a:solidFill>
              </a:rPr>
              <a:t>Source Codes and Visual Studio search functions.</a:t>
            </a:r>
          </a:p>
          <a:p>
            <a:pPr marL="230188" indent="-230188">
              <a:buFontTx/>
              <a:buChar char="•"/>
            </a:pPr>
            <a:r>
              <a:rPr lang="en-US" sz="1400" b="0" dirty="0" smtClean="0">
                <a:solidFill>
                  <a:srgbClr val="000000"/>
                </a:solidFill>
              </a:rPr>
              <a:t>AFSIM Documentation.</a:t>
            </a:r>
            <a:endParaRPr lang="en-US" sz="1400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Bindings &amp; </a:t>
            </a:r>
            <a:r>
              <a:rPr lang="en-US" dirty="0" err="1"/>
              <a:t>wkf</a:t>
            </a:r>
            <a:r>
              <a:rPr lang="en-US" dirty="0"/>
              <a:t>::Action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525963"/>
          </a:xfrm>
        </p:spPr>
        <p:txBody>
          <a:bodyPr/>
          <a:lstStyle/>
          <a:p>
            <a:r>
              <a:rPr lang="en-US" b="0" dirty="0"/>
              <a:t>To add actions to Keyboard Shortcuts page in Preferences dialog, override </a:t>
            </a:r>
            <a:r>
              <a:rPr lang="en-US" dirty="0" err="1"/>
              <a:t>GetActions</a:t>
            </a:r>
            <a:r>
              <a:rPr lang="en-US" b="0" dirty="0"/>
              <a:t>() in your plugin class.</a:t>
            </a:r>
          </a:p>
          <a:p>
            <a:pPr lvl="1"/>
            <a:r>
              <a:rPr lang="en-US" b="0" dirty="0"/>
              <a:t>Return list of </a:t>
            </a:r>
            <a:r>
              <a:rPr lang="en-US" dirty="0" err="1"/>
              <a:t>wkf</a:t>
            </a:r>
            <a:r>
              <a:rPr lang="en-US" b="0" dirty="0"/>
              <a:t>::</a:t>
            </a:r>
            <a:r>
              <a:rPr lang="en-US" dirty="0"/>
              <a:t>Action</a:t>
            </a:r>
          </a:p>
          <a:p>
            <a:r>
              <a:rPr lang="en-US" dirty="0" err="1"/>
              <a:t>wkf</a:t>
            </a:r>
            <a:r>
              <a:rPr lang="en-US" b="0" dirty="0"/>
              <a:t>::</a:t>
            </a:r>
            <a:r>
              <a:rPr lang="en-US" dirty="0"/>
              <a:t>Action</a:t>
            </a:r>
            <a:r>
              <a:rPr lang="en-US" b="0" dirty="0"/>
              <a:t> derives from </a:t>
            </a:r>
            <a:r>
              <a:rPr lang="en-US" dirty="0" err="1"/>
              <a:t>QAction</a:t>
            </a:r>
            <a:endParaRPr lang="en-US" dirty="0"/>
          </a:p>
          <a:p>
            <a:pPr lvl="1"/>
            <a:r>
              <a:rPr lang="en-US" b="0" dirty="0"/>
              <a:t>Has a default key sequence</a:t>
            </a:r>
          </a:p>
          <a:p>
            <a:pPr lvl="1"/>
            <a:r>
              <a:rPr lang="en-US" b="0" dirty="0"/>
              <a:t>Allows user to rebind the key sequence</a:t>
            </a:r>
          </a:p>
          <a:p>
            <a:pPr lvl="1"/>
            <a:r>
              <a:rPr lang="en-US" b="0" dirty="0"/>
              <a:t>Allows user to revert to the default</a:t>
            </a:r>
          </a:p>
          <a:p>
            <a:r>
              <a:rPr lang="en-US" b="0" dirty="0"/>
              <a:t>User modifications to key sequences will be saved, no additional work in plugin required.</a:t>
            </a:r>
          </a:p>
          <a:p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633" y="2221522"/>
            <a:ext cx="2540455" cy="258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0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The Units page controls what </a:t>
            </a:r>
            <a:r>
              <a:rPr lang="en-US" b="0" dirty="0" smtClean="0"/>
              <a:t>units </a:t>
            </a:r>
            <a:r>
              <a:rPr lang="en-US" b="0" dirty="0"/>
              <a:t>Warlock should use for displaying different value types. </a:t>
            </a:r>
          </a:p>
          <a:p>
            <a:r>
              <a:rPr lang="en-US" b="0" dirty="0"/>
              <a:t>Using these units within a plugin is easy</a:t>
            </a:r>
          </a:p>
          <a:p>
            <a:pPr lvl="1"/>
            <a:r>
              <a:rPr lang="en-US" dirty="0"/>
              <a:t>WkfUnitTypes</a:t>
            </a:r>
            <a:r>
              <a:rPr lang="en-US" b="0" dirty="0"/>
              <a:t>.</a:t>
            </a:r>
            <a:r>
              <a:rPr lang="en-US" dirty="0"/>
              <a:t>hpp</a:t>
            </a:r>
            <a:r>
              <a:rPr lang="en-US" b="0" dirty="0"/>
              <a:t> defines items for displaying values within trees and tables, already integrated with the Unit preferences.</a:t>
            </a:r>
          </a:p>
          <a:p>
            <a:pPr lvl="1"/>
            <a:r>
              <a:rPr lang="en-US" b="0" dirty="0"/>
              <a:t>The items will automatically convert units, and update when default units are changed by the user</a:t>
            </a:r>
          </a:p>
          <a:p>
            <a:r>
              <a:rPr lang="en-US" b="0" dirty="0"/>
              <a:t>Simply declare the type of item</a:t>
            </a:r>
            <a:r>
              <a:rPr lang="en-US" b="0" dirty="0" smtClean="0"/>
              <a:t>:</a:t>
            </a:r>
          </a:p>
          <a:p>
            <a:pPr marL="0" indent="0">
              <a:buNone/>
            </a:pPr>
            <a:r>
              <a:rPr lang="en-US" sz="1900" b="0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sz="1800" b="0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mSpeed</a:t>
            </a:r>
            <a:r>
              <a:rPr lang="en-US" sz="1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800" b="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800" b="0" dirty="0" err="1">
                <a:solidFill>
                  <a:srgbClr val="880000"/>
                </a:solidFill>
                <a:latin typeface="Consolas" panose="020B0609020204030204" pitchFamily="49" charset="0"/>
              </a:rPr>
              <a:t>SpeedTreeWidgetItem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80"/>
                </a:solidFill>
                <a:latin typeface="Consolas" panose="020B0609020204030204" pitchFamily="49" charset="0"/>
              </a:rPr>
              <a:t>aParentItem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A31515"/>
                </a:solidFill>
                <a:latin typeface="Consolas" panose="020B0609020204030204" pitchFamily="49" charset="0"/>
              </a:rPr>
              <a:t>"Speed: </a:t>
            </a:r>
            <a:r>
              <a:rPr lang="en-US" sz="1800" b="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b="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800" b="0" dirty="0" smtClean="0"/>
          </a:p>
          <a:p>
            <a:r>
              <a:rPr lang="en-US" b="0" dirty="0"/>
              <a:t>Make sure to use Unit Items when applicable - having units displayed that don’t match the rest of the application looks terrible.</a:t>
            </a:r>
          </a:p>
          <a:p>
            <a:pPr marL="0" indent="0">
              <a:buNone/>
            </a:pP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1088951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warlock::net::Network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The</a:t>
            </a:r>
            <a:r>
              <a:rPr lang="en-US" dirty="0" smtClean="0"/>
              <a:t> warlock::net::Network </a:t>
            </a:r>
            <a:r>
              <a:rPr lang="en-US" b="0" dirty="0" smtClean="0"/>
              <a:t>is a</a:t>
            </a:r>
            <a:r>
              <a:rPr lang="en-US" dirty="0" smtClean="0"/>
              <a:t> </a:t>
            </a:r>
            <a:r>
              <a:rPr lang="en-US" b="0" dirty="0" smtClean="0"/>
              <a:t>Warlock-to-Warlock multicast network interface that approximates distributed signals and slots.</a:t>
            </a:r>
          </a:p>
          <a:p>
            <a:r>
              <a:rPr lang="en-US" b="0" dirty="0" smtClean="0"/>
              <a:t>Access with </a:t>
            </a:r>
            <a:r>
              <a:rPr lang="en-US" dirty="0" err="1" smtClean="0"/>
              <a:t>wkEnv.GetNetwork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57691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Defining a packet type.</a:t>
            </a:r>
            <a:endParaRPr lang="en-US" sz="1100" dirty="0" smtClean="0">
              <a:solidFill>
                <a:srgbClr val="0000FF"/>
              </a:solidFill>
              <a:latin typeface="Consolas" panose="020B0609020204030204" pitchFamily="49" charset="0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using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namespace</a:t>
            </a:r>
            <a:r>
              <a:rPr lang="en-US" sz="1100" dirty="0" smtClean="0">
                <a:latin typeface="Consolas" panose="020B0609020204030204" pitchFamily="49" charset="0"/>
              </a:rPr>
              <a:t> warlock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smtClean="0">
                <a:latin typeface="Consolas" panose="020B0609020204030204" pitchFamily="49" charset="0"/>
              </a:rPr>
              <a:t>net;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struct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DemoPacket</a:t>
            </a:r>
            <a:r>
              <a:rPr lang="en-US" sz="1100" dirty="0" smtClean="0">
                <a:latin typeface="Consolas" panose="020B0609020204030204" pitchFamily="49" charset="0"/>
              </a:rPr>
              <a:t> :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DerivePacket</a:t>
            </a:r>
            <a:r>
              <a:rPr lang="en-US" sz="1100" dirty="0">
                <a:latin typeface="Consolas" panose="020B0609020204030204" pitchFamily="49" charset="0"/>
                <a:cs typeface="+mn-cs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DemoPacket</a:t>
            </a:r>
            <a:r>
              <a:rPr lang="en-US" sz="1100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{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QString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  <a:cs typeface="+mn-cs"/>
              </a:rPr>
              <a:t>PacketType</a:t>
            </a:r>
            <a:r>
              <a:rPr lang="en-US" sz="1100" dirty="0">
                <a:latin typeface="Consolas" panose="020B0609020204030204" pitchFamily="49" charset="0"/>
              </a:rPr>
              <a:t>()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const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override</a:t>
            </a:r>
            <a:r>
              <a:rPr lang="en-US" sz="1100" dirty="0"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return</a:t>
            </a:r>
            <a:r>
              <a:rPr lang="en-US" sz="1100" dirty="0">
                <a:latin typeface="Consolas" panose="020B0609020204030204" pitchFamily="49" charset="0"/>
              </a:rPr>
              <a:t> "</a:t>
            </a:r>
            <a:r>
              <a:rPr lang="en-US" sz="1100" dirty="0" err="1" smtClean="0">
                <a:latin typeface="Consolas" panose="020B0609020204030204" pitchFamily="49" charset="0"/>
              </a:rPr>
              <a:t>DemoPacket</a:t>
            </a:r>
            <a:r>
              <a:rPr lang="en-US" sz="1100" dirty="0" smtClean="0">
                <a:latin typeface="Consolas" panose="020B0609020204030204" pitchFamily="49" charset="0"/>
              </a:rPr>
              <a:t>"; </a:t>
            </a:r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Field</a:t>
            </a:r>
            <a:r>
              <a:rPr lang="en-US" sz="1100" dirty="0">
                <a:latin typeface="Consolas" panose="020B0609020204030204" pitchFamily="49" charset="0"/>
                <a:cs typeface="+mn-cs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PlatformId</a:t>
            </a:r>
            <a:r>
              <a:rPr lang="en-US" sz="1100" dirty="0" smtClean="0">
                <a:latin typeface="Consolas" panose="020B0609020204030204" pitchFamily="49" charset="0"/>
              </a:rPr>
              <a:t>&gt; </a:t>
            </a:r>
            <a:r>
              <a:rPr lang="en-US" sz="1100" dirty="0" err="1" smtClean="0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mPlatform</a:t>
            </a:r>
            <a:r>
              <a:rPr lang="en-US" sz="1100" dirty="0" smtClean="0">
                <a:latin typeface="Consolas" panose="020B0609020204030204" pitchFamily="49" charset="0"/>
              </a:rPr>
              <a:t>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this</a:t>
            </a:r>
            <a:r>
              <a:rPr lang="en-US" sz="1100" dirty="0">
                <a:latin typeface="Consolas" panose="020B0609020204030204" pitchFamily="49" charset="0"/>
              </a:rPr>
              <a:t>, "</a:t>
            </a:r>
            <a:r>
              <a:rPr lang="en-US" sz="1100" dirty="0" smtClean="0">
                <a:latin typeface="Consolas" panose="020B0609020204030204" pitchFamily="49" charset="0"/>
              </a:rPr>
              <a:t>platform" </a:t>
            </a:r>
            <a:r>
              <a:rPr lang="en-US" sz="11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   Field</a:t>
            </a:r>
            <a:r>
              <a:rPr lang="en-US" sz="1100" dirty="0" smtClean="0">
                <a:latin typeface="Consolas" panose="020B0609020204030204" pitchFamily="49" charset="0"/>
                <a:cs typeface="+mn-cs"/>
              </a:rPr>
              <a:t>&lt;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Int32</a:t>
            </a:r>
            <a:r>
              <a:rPr lang="en-US" sz="1100" dirty="0" smtClean="0">
                <a:latin typeface="Consolas" panose="020B0609020204030204" pitchFamily="49" charset="0"/>
              </a:rPr>
              <a:t>&gt;      </a:t>
            </a:r>
            <a:r>
              <a:rPr lang="en-US" sz="1100" dirty="0" err="1" smtClean="0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mData</a:t>
            </a:r>
            <a:r>
              <a:rPr lang="en-US" sz="1100" dirty="0" smtClean="0">
                <a:latin typeface="Consolas" panose="020B0609020204030204" pitchFamily="49" charset="0"/>
              </a:rPr>
              <a:t>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this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smtClean="0">
                <a:latin typeface="Consolas" panose="020B0609020204030204" pitchFamily="49" charset="0"/>
              </a:rPr>
              <a:t>"data" 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 smtClean="0">
              <a:solidFill>
                <a:srgbClr val="008000"/>
              </a:solidFill>
              <a:latin typeface="Consolas" panose="020B0609020204030204" pitchFamily="49" charset="0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  <a:cs typeface="+mn-cs"/>
              </a:rPr>
              <a:t>// Sending a packet.</a:t>
            </a:r>
            <a:endParaRPr lang="en-US" sz="11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DemoPacket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pkt</a:t>
            </a:r>
            <a:r>
              <a:rPr lang="en-US" sz="1100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 smtClean="0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pkt</a:t>
            </a:r>
            <a:r>
              <a:rPr lang="en-US" sz="1100" dirty="0" err="1" smtClean="0">
                <a:latin typeface="Consolas" panose="020B0609020204030204" pitchFamily="49" charset="0"/>
                <a:cs typeface="+mn-cs"/>
              </a:rPr>
              <a:t>.</a:t>
            </a:r>
            <a:r>
              <a:rPr lang="en-US" sz="1100" dirty="0" err="1" smtClean="0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mPlatform</a:t>
            </a:r>
            <a:r>
              <a:rPr lang="en-US" sz="1100" dirty="0" smtClean="0">
                <a:latin typeface="Consolas" panose="020B0609020204030204" pitchFamily="49" charset="0"/>
                <a:cs typeface="+mn-cs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</a:t>
            </a:r>
            <a:r>
              <a:rPr lang="en-US" sz="1100" dirty="0" err="1" smtClean="0">
                <a:solidFill>
                  <a:srgbClr val="880000"/>
                </a:solidFill>
                <a:latin typeface="Consolas" panose="020B0609020204030204" pitchFamily="49" charset="0"/>
                <a:cs typeface="+mn-cs"/>
              </a:rPr>
              <a:t>SetPlatform</a:t>
            </a:r>
            <a:r>
              <a:rPr lang="en-US" sz="1100" dirty="0" smtClean="0">
                <a:latin typeface="Consolas" panose="020B0609020204030204" pitchFamily="49" charset="0"/>
                <a:cs typeface="+mn-cs"/>
              </a:rPr>
              <a:t>(</a:t>
            </a:r>
            <a:r>
              <a:rPr lang="en-US" sz="1100" dirty="0" err="1" smtClean="0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platformPtr</a:t>
            </a:r>
            <a:r>
              <a:rPr lang="en-US" sz="11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 smtClean="0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pkt</a:t>
            </a:r>
            <a:r>
              <a:rPr lang="en-US" sz="1100" dirty="0" err="1" smtClean="0">
                <a:latin typeface="Consolas" panose="020B0609020204030204" pitchFamily="49" charset="0"/>
                <a:cs typeface="+mn-cs"/>
              </a:rPr>
              <a:t>.</a:t>
            </a:r>
            <a:r>
              <a:rPr lang="en-US" sz="1100" dirty="0" err="1" smtClean="0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mData</a:t>
            </a:r>
            <a:r>
              <a:rPr lang="en-US" sz="1100" dirty="0" smtClean="0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-</a:t>
            </a:r>
            <a:r>
              <a:rPr lang="en-US" sz="1100" dirty="0" smtClean="0">
                <a:latin typeface="Consolas" panose="020B0609020204030204" pitchFamily="49" charset="0"/>
              </a:rPr>
              <a:t>&gt;</a:t>
            </a:r>
            <a:r>
              <a:rPr lang="en-US" sz="1100" dirty="0" smtClean="0">
                <a:solidFill>
                  <a:srgbClr val="880000"/>
                </a:solidFill>
                <a:latin typeface="Consolas" panose="020B0609020204030204" pitchFamily="49" charset="0"/>
                <a:cs typeface="+mn-cs"/>
              </a:rPr>
              <a:t>Set</a:t>
            </a:r>
            <a:r>
              <a:rPr lang="en-US" sz="1100" dirty="0" smtClean="0">
                <a:latin typeface="Consolas" panose="020B0609020204030204" pitchFamily="49" charset="0"/>
                <a:cs typeface="+mn-cs"/>
              </a:rPr>
              <a:t>(</a:t>
            </a:r>
            <a:r>
              <a:rPr lang="en-US" sz="1100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bool </a:t>
            </a:r>
            <a:r>
              <a:rPr lang="en-US" sz="1100" dirty="0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success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lang="en-US" sz="1100" dirty="0" smtClean="0">
                <a:latin typeface="Consolas" panose="020B0609020204030204" pitchFamily="49" charset="0"/>
                <a:cs typeface="+mn-cs"/>
              </a:rPr>
              <a:t>=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 err="1" smtClean="0">
                <a:latin typeface="Consolas" panose="020B0609020204030204" pitchFamily="49" charset="0"/>
              </a:rPr>
              <a:t>wkEnv.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  <a:cs typeface="+mn-cs"/>
              </a:rPr>
              <a:t>GetNetwork</a:t>
            </a:r>
            <a:r>
              <a:rPr lang="en-US" sz="1100" dirty="0" smtClean="0">
                <a:latin typeface="Consolas" panose="020B0609020204030204" pitchFamily="49" charset="0"/>
              </a:rPr>
              <a:t>().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  <a:cs typeface="+mn-cs"/>
              </a:rPr>
              <a:t>Publish</a:t>
            </a:r>
            <a:r>
              <a:rPr lang="en-US" sz="1100" dirty="0">
                <a:latin typeface="Consolas" panose="020B0609020204030204" pitchFamily="49" charset="0"/>
                <a:cs typeface="+mn-cs"/>
              </a:rPr>
              <a:t>(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pkt</a:t>
            </a:r>
            <a:r>
              <a:rPr lang="en-US" sz="11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Defining a callback.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void</a:t>
            </a: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Plugin</a:t>
            </a:r>
            <a:r>
              <a:rPr lang="en-US" sz="1100" dirty="0"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  <a:cs typeface="+mn-cs"/>
              </a:rPr>
              <a:t>OnPacketReceived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const</a:t>
            </a: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DemoPacket</a:t>
            </a:r>
            <a:r>
              <a:rPr lang="en-US" sz="1100" dirty="0">
                <a:latin typeface="Consolas" panose="020B0609020204030204" pitchFamily="49" charset="0"/>
              </a:rPr>
              <a:t>&amp;</a:t>
            </a: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aPacket</a:t>
            </a:r>
            <a:r>
              <a:rPr lang="en-US" sz="1100" dirty="0" smtClean="0">
                <a:latin typeface="Consolas" panose="020B0609020204030204" pitchFamily="49" charset="0"/>
              </a:rPr>
              <a:t>)</a:t>
            </a:r>
            <a:endParaRPr lang="en-US" sz="11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   warlock::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Platform</a:t>
            </a:r>
            <a:r>
              <a:rPr lang="en-US" sz="1100" dirty="0" smtClean="0">
                <a:latin typeface="Consolas" panose="020B0609020204030204" pitchFamily="49" charset="0"/>
              </a:rPr>
              <a:t>* </a:t>
            </a:r>
            <a:r>
              <a:rPr lang="en-US" sz="1100" dirty="0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platform</a:t>
            </a:r>
            <a:r>
              <a:rPr lang="en-US" sz="1100" dirty="0" smtClean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aPacket</a:t>
            </a:r>
            <a:r>
              <a:rPr lang="en-US" sz="1100" dirty="0" err="1" smtClean="0"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mPlatform</a:t>
            </a:r>
            <a:r>
              <a:rPr lang="en-US" sz="1100" dirty="0" smtClean="0">
                <a:latin typeface="Consolas" panose="020B0609020204030204" pitchFamily="49" charset="0"/>
              </a:rPr>
              <a:t>-&gt;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  <a:cs typeface="+mn-cs"/>
              </a:rPr>
              <a:t>GetPlatform</a:t>
            </a:r>
            <a:r>
              <a:rPr lang="en-US" sz="1100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int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value</a:t>
            </a:r>
            <a:r>
              <a:rPr lang="en-US" sz="1100" dirty="0" smtClean="0">
                <a:latin typeface="Consolas" panose="020B0609020204030204" pitchFamily="49" charset="0"/>
              </a:rPr>
              <a:t> = 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aPacket</a:t>
            </a:r>
            <a:r>
              <a:rPr lang="en-US" sz="1100" dirty="0" err="1" smtClean="0"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mData</a:t>
            </a:r>
            <a:r>
              <a:rPr lang="en-US" sz="1100" dirty="0" smtClean="0">
                <a:latin typeface="Consolas" panose="020B0609020204030204" pitchFamily="49" charset="0"/>
              </a:rPr>
              <a:t>-&gt;</a:t>
            </a:r>
            <a:r>
              <a:rPr lang="en-US" sz="1100" dirty="0">
                <a:solidFill>
                  <a:srgbClr val="880000"/>
                </a:solidFill>
                <a:latin typeface="Consolas" panose="020B0609020204030204" pitchFamily="49" charset="0"/>
                <a:cs typeface="+mn-cs"/>
              </a:rPr>
              <a:t>Get</a:t>
            </a:r>
            <a:r>
              <a:rPr lang="en-US" sz="1100" dirty="0" smtClean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if</a:t>
            </a:r>
            <a:r>
              <a:rPr lang="en-US" sz="1100" dirty="0" smtClean="0">
                <a:latin typeface="Consolas" panose="020B0609020204030204" pitchFamily="49" charset="0"/>
              </a:rPr>
              <a:t> (</a:t>
            </a:r>
            <a:r>
              <a:rPr lang="en-US" sz="1100" dirty="0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platform</a:t>
            </a:r>
            <a:r>
              <a:rPr lang="en-US" sz="1100" dirty="0" smtClean="0">
                <a:latin typeface="Consolas" panose="020B0609020204030204" pitchFamily="49" charset="0"/>
              </a:rPr>
              <a:t> !=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nullptr</a:t>
            </a:r>
            <a:r>
              <a:rPr lang="en-US" sz="1100" dirty="0" smtClean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latin typeface="Consolas" panose="020B0609020204030204" pitchFamily="49" charset="0"/>
              </a:rPr>
              <a:t>  { ... }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smtClean="0">
                <a:latin typeface="Consolas" panose="020B0609020204030204" pitchFamily="49" charset="0"/>
              </a:rPr>
              <a:t>}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 smtClean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Subscribing to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DemoPacket</a:t>
            </a:r>
            <a:r>
              <a:rPr lang="en-US" sz="11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1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wkEnv.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  <a:cs typeface="+mn-cs"/>
              </a:rPr>
              <a:t>GetNetwork</a:t>
            </a:r>
            <a:r>
              <a:rPr lang="en-US" sz="1100" dirty="0">
                <a:latin typeface="Consolas" panose="020B0609020204030204" pitchFamily="49" charset="0"/>
              </a:rPr>
              <a:t>().</a:t>
            </a:r>
            <a:r>
              <a:rPr lang="en-US" sz="1100" dirty="0" err="1" smtClean="0">
                <a:solidFill>
                  <a:srgbClr val="880000"/>
                </a:solidFill>
                <a:latin typeface="Consolas" panose="020B0609020204030204" pitchFamily="49" charset="0"/>
                <a:cs typeface="+mn-cs"/>
              </a:rPr>
              <a:t>RegisterPacket</a:t>
            </a:r>
            <a:r>
              <a:rPr lang="en-US" sz="1100" dirty="0" smtClean="0">
                <a:latin typeface="Consolas" panose="020B0609020204030204" pitchFamily="49" charset="0"/>
              </a:rPr>
              <a:t>&lt;</a:t>
            </a: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DemoPacket</a:t>
            </a:r>
            <a:r>
              <a:rPr lang="en-US" sz="11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 smtClean="0">
                <a:solidFill>
                  <a:srgbClr val="000080"/>
                </a:solidFill>
                <a:latin typeface="Consolas" panose="020B0609020204030204" pitchFamily="49" charset="0"/>
                <a:cs typeface="+mn-cs"/>
              </a:rPr>
              <a:t>mCallbacks</a:t>
            </a:r>
            <a:r>
              <a:rPr lang="en-US" sz="1100" dirty="0" smtClean="0">
                <a:latin typeface="Consolas" panose="020B0609020204030204" pitchFamily="49" charset="0"/>
              </a:rPr>
              <a:t> += </a:t>
            </a:r>
            <a:r>
              <a:rPr lang="en-US" sz="1100" dirty="0" err="1" smtClean="0">
                <a:latin typeface="Consolas" panose="020B0609020204030204" pitchFamily="49" charset="0"/>
              </a:rPr>
              <a:t>wkEnv.</a:t>
            </a:r>
            <a:r>
              <a:rPr lang="en-US" sz="1100" dirty="0" err="1">
                <a:solidFill>
                  <a:srgbClr val="880000"/>
                </a:solidFill>
                <a:latin typeface="Consolas" panose="020B0609020204030204" pitchFamily="49" charset="0"/>
                <a:cs typeface="+mn-cs"/>
              </a:rPr>
              <a:t>GetNetwork</a:t>
            </a:r>
            <a:r>
              <a:rPr lang="en-US" sz="1100" dirty="0" smtClean="0">
                <a:latin typeface="Consolas" panose="020B0609020204030204" pitchFamily="49" charset="0"/>
              </a:rPr>
              <a:t>().</a:t>
            </a:r>
            <a:r>
              <a:rPr lang="en-US" sz="1100" dirty="0" smtClean="0">
                <a:solidFill>
                  <a:srgbClr val="880000"/>
                </a:solidFill>
                <a:latin typeface="Consolas" panose="020B0609020204030204" pitchFamily="49" charset="0"/>
                <a:cs typeface="+mn-cs"/>
              </a:rPr>
              <a:t>Subscribe</a:t>
            </a:r>
            <a:r>
              <a:rPr lang="en-US" sz="1100" dirty="0" smtClean="0">
                <a:latin typeface="Consolas" panose="020B0609020204030204" pitchFamily="49" charset="0"/>
              </a:rPr>
              <a:t>&lt;</a:t>
            </a:r>
            <a:r>
              <a:rPr lang="en-US" sz="1100" dirty="0" err="1" smtClean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DemoPacket</a:t>
            </a:r>
            <a:r>
              <a:rPr lang="en-US" sz="1100" dirty="0" smtClean="0">
                <a:latin typeface="Consolas" panose="020B0609020204030204" pitchFamily="49" charset="0"/>
              </a:rPr>
              <a:t>&gt;(&amp;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Plugin</a:t>
            </a:r>
            <a:r>
              <a:rPr lang="en-US" sz="1100" dirty="0" smtClean="0">
                <a:latin typeface="Consolas" panose="020B0609020204030204" pitchFamily="49" charset="0"/>
              </a:rPr>
              <a:t>::</a:t>
            </a:r>
            <a:r>
              <a:rPr lang="en-US" sz="1100" dirty="0" err="1" smtClean="0">
                <a:solidFill>
                  <a:srgbClr val="880000"/>
                </a:solidFill>
                <a:latin typeface="Consolas" panose="020B0609020204030204" pitchFamily="49" charset="0"/>
                <a:cs typeface="+mn-cs"/>
              </a:rPr>
              <a:t>OnPacketReceived</a:t>
            </a:r>
            <a:r>
              <a:rPr lang="en-US" sz="1100" dirty="0">
                <a:latin typeface="Consolas" panose="020B0609020204030204" pitchFamily="49" charset="0"/>
              </a:rPr>
              <a:t>,</a:t>
            </a:r>
            <a:r>
              <a:rPr lang="en-US" sz="1100" dirty="0" smtClean="0">
                <a:solidFill>
                  <a:srgbClr val="880000"/>
                </a:solidFill>
                <a:latin typeface="Consolas" panose="020B0609020204030204" pitchFamily="49" charset="0"/>
                <a:cs typeface="+mn-cs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+mn-cs"/>
              </a:rPr>
              <a:t>this</a:t>
            </a:r>
            <a:r>
              <a:rPr lang="en-US" sz="1100" dirty="0" smtClean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15000" y="1524000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DerivePacket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DemoPacket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&gt; adds machinery required for calling the correct callbacks.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15000" y="2522302"/>
            <a:ext cx="297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By adding Fields, data serialization and deserialization is handled automatically.</a:t>
            </a:r>
          </a:p>
          <a:p>
            <a:endParaRPr lang="en-US" sz="1200" dirty="0">
              <a:latin typeface="Arial" pitchFamily="34" charset="0"/>
              <a:cs typeface="Arial" pitchFamily="34" charset="0"/>
            </a:endParaRPr>
          </a:p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Field types include Boolean, Int32, Float32, Float64, String, Color,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PlatformId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, List&lt;T&gt;, and custom objects.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0" y="5029200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Arial" pitchFamily="34" charset="0"/>
                <a:cs typeface="Arial" pitchFamily="34" charset="0"/>
              </a:rPr>
              <a:t>The subscription callback must be added to a </a:t>
            </a:r>
            <a:r>
              <a:rPr lang="en-US" sz="1200" dirty="0" err="1" smtClean="0">
                <a:latin typeface="Arial" pitchFamily="34" charset="0"/>
                <a:cs typeface="Arial" pitchFamily="34" charset="0"/>
              </a:rPr>
              <a:t>UtCallbackHolder</a:t>
            </a:r>
            <a:r>
              <a:rPr lang="en-US" sz="1200" dirty="0" smtClean="0">
                <a:latin typeface="Arial" pitchFamily="34" charset="0"/>
                <a:cs typeface="Arial" pitchFamily="34" charset="0"/>
              </a:rPr>
              <a:t>.</a:t>
            </a:r>
            <a:endParaRPr lang="en-US" sz="12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9999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 Warlock Plugin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The common components of a plugin are:</a:t>
            </a:r>
          </a:p>
          <a:p>
            <a:pPr lvl="1"/>
            <a:r>
              <a:rPr lang="en-US" dirty="0"/>
              <a:t>Plugin</a:t>
            </a:r>
            <a:r>
              <a:rPr lang="en-US" b="0" dirty="0"/>
              <a:t> Class (required)</a:t>
            </a:r>
          </a:p>
          <a:p>
            <a:pPr lvl="1"/>
            <a:r>
              <a:rPr lang="en-US" dirty="0" err="1"/>
              <a:t>PrefObject</a:t>
            </a:r>
            <a:r>
              <a:rPr lang="en-US" b="0" dirty="0"/>
              <a:t> &amp; </a:t>
            </a:r>
            <a:r>
              <a:rPr lang="en-US" dirty="0" err="1"/>
              <a:t>PrefWidget</a:t>
            </a:r>
            <a:endParaRPr lang="en-US" dirty="0"/>
          </a:p>
          <a:p>
            <a:pPr lvl="1"/>
            <a:r>
              <a:rPr lang="en-US" dirty="0" err="1"/>
              <a:t>SimInterface</a:t>
            </a:r>
            <a:endParaRPr lang="en-US" dirty="0"/>
          </a:p>
          <a:p>
            <a:pPr lvl="1"/>
            <a:r>
              <a:rPr lang="en-US" dirty="0" err="1" smtClean="0"/>
              <a:t>SimEvent</a:t>
            </a:r>
            <a:r>
              <a:rPr lang="en-US" b="0" dirty="0" err="1" smtClean="0"/>
              <a:t>s</a:t>
            </a:r>
            <a:endParaRPr lang="en-US" b="0" dirty="0" smtClean="0"/>
          </a:p>
          <a:p>
            <a:pPr lvl="1"/>
            <a:r>
              <a:rPr lang="en-US" dirty="0" err="1" smtClean="0"/>
              <a:t>SimCommand</a:t>
            </a:r>
            <a:r>
              <a:rPr lang="en-US" b="0" dirty="0" err="1" smtClean="0"/>
              <a:t>s</a:t>
            </a:r>
            <a:endParaRPr lang="en-US" b="0" dirty="0"/>
          </a:p>
          <a:p>
            <a:pPr lvl="1"/>
            <a:r>
              <a:rPr lang="en-US" b="0" dirty="0"/>
              <a:t>Display Widget such as </a:t>
            </a:r>
            <a:r>
              <a:rPr lang="en-US" dirty="0" err="1"/>
              <a:t>DockWidget</a:t>
            </a:r>
            <a:r>
              <a:rPr lang="en-US" b="0" dirty="0"/>
              <a:t> or Dialogs</a:t>
            </a:r>
          </a:p>
          <a:p>
            <a:pPr lvl="1"/>
            <a:r>
              <a:rPr lang="en-US" dirty="0" err="1"/>
              <a:t>DataContainer</a:t>
            </a:r>
            <a:r>
              <a:rPr lang="en-US" b="0" dirty="0"/>
              <a:t> to store information from simulation</a:t>
            </a:r>
          </a:p>
          <a:p>
            <a:pPr lvl="1"/>
            <a:r>
              <a:rPr lang="en-US" dirty="0" err="1" smtClean="0"/>
              <a:t>PlotUpdater</a:t>
            </a:r>
            <a:r>
              <a:rPr lang="en-US" b="0" dirty="0" err="1" smtClean="0"/>
              <a:t>s</a:t>
            </a:r>
            <a:endParaRPr lang="en-US" b="0" dirty="0"/>
          </a:p>
          <a:p>
            <a:pPr lvl="1"/>
            <a:r>
              <a:rPr lang="en-US" dirty="0"/>
              <a:t>Types</a:t>
            </a:r>
            <a:r>
              <a:rPr lang="en-US" b="0" dirty="0"/>
              <a:t> file to define custom data types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1823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Warlock Plugin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9800"/>
            <a:ext cx="6088350" cy="323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0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Plugin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Many plugins exist in Warlock and can be used for reference</a:t>
            </a:r>
            <a:r>
              <a:rPr lang="en-US" b="0" dirty="0" smtClean="0"/>
              <a:t>.</a:t>
            </a:r>
          </a:p>
          <a:p>
            <a:endParaRPr lang="en-US" b="0" dirty="0"/>
          </a:p>
          <a:p>
            <a:r>
              <a:rPr lang="en-US" b="0" dirty="0"/>
              <a:t>Some good plugins to use as examples are:</a:t>
            </a:r>
          </a:p>
          <a:p>
            <a:pPr lvl="1"/>
            <a:r>
              <a:rPr lang="en-US" dirty="0" err="1"/>
              <a:t>DemoMode</a:t>
            </a:r>
            <a:r>
              <a:rPr lang="en-US" b="0" dirty="0"/>
              <a:t>, because it is a very simple plugin</a:t>
            </a:r>
          </a:p>
          <a:p>
            <a:pPr lvl="1"/>
            <a:r>
              <a:rPr lang="en-US" dirty="0" err="1"/>
              <a:t>SimController</a:t>
            </a:r>
            <a:r>
              <a:rPr lang="en-US" b="0" dirty="0"/>
              <a:t>, because it </a:t>
            </a:r>
            <a:r>
              <a:rPr lang="en-US" b="0" dirty="0" smtClean="0"/>
              <a:t>interacts with the simulation both to read data, and control the simulation</a:t>
            </a:r>
            <a:endParaRPr lang="en-US" b="0" dirty="0"/>
          </a:p>
          <a:p>
            <a:pPr lvl="1"/>
            <a:r>
              <a:rPr lang="en-US" dirty="0" err="1"/>
              <a:t>PlatformData</a:t>
            </a:r>
            <a:r>
              <a:rPr lang="en-US" b="0" dirty="0"/>
              <a:t>, because it shows </a:t>
            </a:r>
            <a:r>
              <a:rPr lang="en-US" b="0" dirty="0" smtClean="0"/>
              <a:t>how </a:t>
            </a:r>
            <a:r>
              <a:rPr lang="en-US" b="0" dirty="0"/>
              <a:t>to use Updaters and write data to the contextual dialogs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857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Create a Warlock plugin that:</a:t>
            </a:r>
          </a:p>
          <a:p>
            <a:pPr lvl="1"/>
            <a:r>
              <a:rPr lang="en-US" b="0" dirty="0" smtClean="0"/>
              <a:t>Gets the position &amp; heading information for the selected platform and display them in a </a:t>
            </a:r>
            <a:r>
              <a:rPr lang="en-US" dirty="0" err="1" smtClean="0"/>
              <a:t>DockWidget</a:t>
            </a:r>
            <a:endParaRPr lang="en-US" dirty="0" smtClean="0"/>
          </a:p>
          <a:p>
            <a:pPr lvl="1"/>
            <a:r>
              <a:rPr lang="en-US" b="0" dirty="0" smtClean="0"/>
              <a:t>Provides button in the </a:t>
            </a:r>
            <a:r>
              <a:rPr lang="en-US" dirty="0" err="1" smtClean="0"/>
              <a:t>DockWidget</a:t>
            </a:r>
            <a:r>
              <a:rPr lang="en-US" b="0" dirty="0" smtClean="0"/>
              <a:t> to turn the selected platform and provide hotkeys for these actions.</a:t>
            </a:r>
          </a:p>
          <a:p>
            <a:pPr lvl="1"/>
            <a:r>
              <a:rPr lang="en-US" b="0" dirty="0" smtClean="0"/>
              <a:t>Create a Preference Widget that allows the user to configure the information shown on the </a:t>
            </a:r>
            <a:r>
              <a:rPr lang="en-US" dirty="0" err="1" smtClean="0"/>
              <a:t>DockWidget</a:t>
            </a:r>
            <a:endParaRPr lang="en-US" dirty="0" smtClean="0"/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9305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onfiguring Warlock Training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58776"/>
            <a:ext cx="9144000" cy="5296166"/>
          </a:xfrm>
        </p:spPr>
        <p:txBody>
          <a:bodyPr>
            <a:normAutofit fontScale="85000" lnSpcReduction="20000"/>
          </a:bodyPr>
          <a:lstStyle/>
          <a:p>
            <a:pPr marL="226473" indent="0">
              <a:buNone/>
            </a:pPr>
            <a:r>
              <a:rPr lang="en-US" b="0" dirty="0" smtClean="0"/>
              <a:t>In the file:  training/developer/</a:t>
            </a:r>
            <a:r>
              <a:rPr lang="en-US" b="0" dirty="0" err="1" smtClean="0"/>
              <a:t>wkf</a:t>
            </a:r>
            <a:r>
              <a:rPr lang="en-US" b="0" dirty="0" smtClean="0"/>
              <a:t>/labs/</a:t>
            </a:r>
            <a:r>
              <a:rPr lang="en-US" b="0" dirty="0" err="1" smtClean="0"/>
              <a:t>config.cmake</a:t>
            </a:r>
            <a:endParaRPr lang="en-US" b="0" dirty="0" smtClean="0"/>
          </a:p>
          <a:p>
            <a:r>
              <a:rPr lang="en-US" b="0" dirty="0" smtClean="0"/>
              <a:t>Ensure the following build targets are set to TRUE</a:t>
            </a:r>
            <a:endParaRPr lang="en-US" b="0" dirty="0"/>
          </a:p>
          <a:p>
            <a:pPr lvl="1"/>
            <a:r>
              <a:rPr lang="en-US" b="0" dirty="0" err="1" smtClean="0"/>
              <a:t>BUILD_WARLOCK_PLUGIN_WarlockTraining</a:t>
            </a:r>
            <a:endParaRPr lang="en-US" b="0" dirty="0"/>
          </a:p>
          <a:p>
            <a:pPr lvl="1"/>
            <a:r>
              <a:rPr lang="en-US" b="0" dirty="0" err="1" smtClean="0"/>
              <a:t>BUILD_WITH_warlock</a:t>
            </a:r>
            <a:endParaRPr lang="en-US" b="0" dirty="0"/>
          </a:p>
          <a:p>
            <a:pPr lvl="1"/>
            <a:r>
              <a:rPr lang="en-US" b="0" dirty="0" err="1" smtClean="0"/>
              <a:t>BUILD_WITH_wsf_mil</a:t>
            </a:r>
            <a:endParaRPr lang="en-US" b="0" dirty="0"/>
          </a:p>
          <a:p>
            <a:pPr lvl="1"/>
            <a:r>
              <a:rPr lang="en-US" b="0" dirty="0" smtClean="0"/>
              <a:t>BUILD_WITH_wsf_p6dof </a:t>
            </a:r>
          </a:p>
          <a:p>
            <a:pPr lvl="1"/>
            <a:r>
              <a:rPr lang="en-US" b="0" dirty="0" err="1" smtClean="0"/>
              <a:t>BUILD_WITH_wsf_parser</a:t>
            </a:r>
            <a:endParaRPr lang="en-US" b="0" dirty="0"/>
          </a:p>
          <a:p>
            <a:pPr lvl="1"/>
            <a:r>
              <a:rPr lang="en-US" b="0" dirty="0" err="1" smtClean="0"/>
              <a:t>BUILD_WITH_wsf_space</a:t>
            </a:r>
            <a:r>
              <a:rPr lang="en-US" b="0" dirty="0" smtClean="0"/>
              <a:t> </a:t>
            </a:r>
          </a:p>
          <a:p>
            <a:pPr lvl="1"/>
            <a:r>
              <a:rPr lang="en-US" b="0" dirty="0" smtClean="0"/>
              <a:t>BUILD_WARLOCK_PLUGIN_P6dofController</a:t>
            </a:r>
            <a:endParaRPr lang="en-US" b="0" dirty="0"/>
          </a:p>
          <a:p>
            <a:pPr lvl="1"/>
            <a:r>
              <a:rPr lang="en-US" b="0" dirty="0" smtClean="0"/>
              <a:t>BUILD_WARLOCK_PLUGIN_P6dofData </a:t>
            </a:r>
          </a:p>
          <a:p>
            <a:pPr lvl="1"/>
            <a:r>
              <a:rPr lang="en-US" b="0" dirty="0" err="1" smtClean="0"/>
              <a:t>BUILD_WARLOCK_PLUGIN_PlatformBrowser</a:t>
            </a:r>
            <a:r>
              <a:rPr lang="en-US" b="0" dirty="0" smtClean="0"/>
              <a:t> </a:t>
            </a:r>
            <a:endParaRPr lang="en-US" b="0" dirty="0"/>
          </a:p>
          <a:p>
            <a:pPr lvl="1"/>
            <a:r>
              <a:rPr lang="en-US" b="0" dirty="0" err="1" smtClean="0"/>
              <a:t>BUILD_WARLOCK_PLUGIN_PlatformData</a:t>
            </a:r>
            <a:endParaRPr lang="en-US" b="0" dirty="0"/>
          </a:p>
          <a:p>
            <a:pPr lvl="1"/>
            <a:r>
              <a:rPr lang="en-US" b="0" dirty="0" err="1" smtClean="0"/>
              <a:t>BUILD_WARLOCK_PLUGIN_SimController</a:t>
            </a:r>
            <a:endParaRPr lang="en-US" b="0" dirty="0"/>
          </a:p>
          <a:p>
            <a:pPr lvl="1"/>
            <a:r>
              <a:rPr lang="en-US" b="0" dirty="0" err="1" smtClean="0"/>
              <a:t>BUILD_WARLOCK_PLUGIN_VisualEffects</a:t>
            </a:r>
            <a:endParaRPr lang="en-US" b="0" dirty="0"/>
          </a:p>
          <a:p>
            <a:pPr lvl="1"/>
            <a:r>
              <a:rPr lang="en-US" b="0" dirty="0" err="1" smtClean="0"/>
              <a:t>BUILD_WIZARD_PLUGIN_WizMapAnnotation</a:t>
            </a:r>
            <a:r>
              <a:rPr lang="en-US" b="0" dirty="0" smtClean="0"/>
              <a:t> </a:t>
            </a:r>
            <a:endParaRPr lang="en-US" b="0" dirty="0"/>
          </a:p>
          <a:p>
            <a:pPr lvl="1"/>
            <a:r>
              <a:rPr lang="en-US" b="0" dirty="0" err="1" smtClean="0"/>
              <a:t>BUILD_WKF_PLUGIN_MapDisplay</a:t>
            </a:r>
            <a:endParaRPr lang="en-US" b="0" dirty="0"/>
          </a:p>
          <a:p>
            <a:pPr lvl="1"/>
            <a:r>
              <a:rPr lang="en-US" b="0" dirty="0" err="1" smtClean="0"/>
              <a:t>BUILD_WKF_PLUGIN_MapHoverInfo</a:t>
            </a:r>
            <a:endParaRPr lang="en-US" b="0" dirty="0"/>
          </a:p>
          <a:p>
            <a:pPr lvl="1"/>
            <a:r>
              <a:rPr lang="en-US" b="0" dirty="0" err="1" smtClean="0"/>
              <a:t>BUILD_WKF_PLUGIN_TetherView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59087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Configuring </a:t>
            </a:r>
            <a:r>
              <a:rPr lang="en-US" dirty="0" smtClean="0"/>
              <a:t>Warlock Training      (</a:t>
            </a:r>
            <a:r>
              <a:rPr lang="en-US" dirty="0" err="1" smtClean="0"/>
              <a:t>cmd</a:t>
            </a:r>
            <a:r>
              <a:rPr lang="en-US" dirty="0" smtClean="0"/>
              <a:t> shell)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58776"/>
            <a:ext cx="9144000" cy="4995509"/>
          </a:xfrm>
        </p:spPr>
        <p:txBody>
          <a:bodyPr rIns="0">
            <a:normAutofit fontScale="70000" lnSpcReduction="20000"/>
          </a:bodyPr>
          <a:lstStyle/>
          <a:p>
            <a:pPr marL="226473" indent="0">
              <a:buNone/>
            </a:pPr>
            <a:r>
              <a:rPr lang="en-US" b="0" dirty="0" smtClean="0"/>
              <a:t>In a </a:t>
            </a:r>
            <a:r>
              <a:rPr lang="en-US" b="0" dirty="0" err="1" smtClean="0"/>
              <a:t>cmd</a:t>
            </a:r>
            <a:r>
              <a:rPr lang="en-US" b="0" dirty="0" smtClean="0"/>
              <a:t> window (Windows):</a:t>
            </a:r>
            <a:endParaRPr lang="en-US" b="0" dirty="0" smtClean="0"/>
          </a:p>
          <a:p>
            <a:r>
              <a:rPr lang="en-US" b="0" dirty="0" smtClean="0"/>
              <a:t>cd into the main AFSIM folder (contains the training folder)</a:t>
            </a:r>
          </a:p>
          <a:p>
            <a:r>
              <a:rPr lang="en-US" b="0" dirty="0" smtClean="0"/>
              <a:t>Execute the following </a:t>
            </a:r>
            <a:r>
              <a:rPr lang="en-US" b="0" dirty="0" smtClean="0"/>
              <a:t>commands:</a:t>
            </a:r>
            <a:endParaRPr lang="en-US" b="0" dirty="0" smtClean="0"/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</a:t>
            </a:r>
            <a:r>
              <a:rPr lang="en-US" b="0" dirty="0" smtClean="0">
                <a:latin typeface="Consolas" panose="020B0609020204030204" pitchFamily="49" charset="0"/>
              </a:rPr>
              <a:t>cd </a:t>
            </a:r>
            <a:r>
              <a:rPr lang="en-US" b="0" dirty="0" smtClean="0">
                <a:latin typeface="Consolas" panose="020B0609020204030204" pitchFamily="49" charset="0"/>
              </a:rPr>
              <a:t>training\developer\</a:t>
            </a:r>
            <a:r>
              <a:rPr lang="en-US" b="0" dirty="0" err="1" smtClean="0">
                <a:latin typeface="Consolas" panose="020B0609020204030204" pitchFamily="49" charset="0"/>
              </a:rPr>
              <a:t>wkf</a:t>
            </a:r>
            <a:r>
              <a:rPr lang="en-US" b="0" dirty="0">
                <a:latin typeface="Consolas" panose="020B0609020204030204" pitchFamily="49" charset="0"/>
              </a:rPr>
              <a:t>\</a:t>
            </a:r>
            <a:r>
              <a:rPr lang="en-US" b="0" dirty="0" smtClean="0">
                <a:latin typeface="Consolas" panose="020B0609020204030204" pitchFamily="49" charset="0"/>
              </a:rPr>
              <a:t>labs</a:t>
            </a:r>
            <a:endParaRPr lang="en-US" b="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</a:t>
            </a:r>
            <a:r>
              <a:rPr lang="en-US" b="0" dirty="0" err="1" smtClean="0">
                <a:latin typeface="Consolas" panose="020B0609020204030204" pitchFamily="49" charset="0"/>
              </a:rPr>
              <a:t>scriptpath</a:t>
            </a:r>
            <a:r>
              <a:rPr lang="en-US" b="0" dirty="0" smtClean="0">
                <a:latin typeface="Consolas" panose="020B0609020204030204" pitchFamily="49" charset="0"/>
              </a:rPr>
              <a:t>=%cd%\</a:t>
            </a:r>
            <a:r>
              <a:rPr lang="en-US" b="0" dirty="0" err="1" smtClean="0">
                <a:latin typeface="Consolas" panose="020B0609020204030204" pitchFamily="49" charset="0"/>
              </a:rPr>
              <a:t>config.cmake</a:t>
            </a:r>
            <a:endParaRPr lang="en-US" b="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</a:t>
            </a:r>
            <a:r>
              <a:rPr lang="en-US" b="0" dirty="0" smtClean="0">
                <a:latin typeface="Consolas" panose="020B0609020204030204" pitchFamily="49" charset="0"/>
              </a:rPr>
              <a:t>cd </a:t>
            </a:r>
            <a:r>
              <a:rPr lang="en-US" b="0" dirty="0" err="1" smtClean="0">
                <a:latin typeface="Consolas" panose="020B0609020204030204" pitchFamily="49" charset="0"/>
              </a:rPr>
              <a:t>inwork</a:t>
            </a:r>
            <a:endParaRPr lang="en-US" b="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latin typeface="Consolas" panose="020B0609020204030204" pitchFamily="49" charset="0"/>
              </a:rPr>
              <a:t> </a:t>
            </a:r>
            <a:r>
              <a:rPr lang="en-US" b="0" dirty="0" err="1" smtClean="0">
                <a:latin typeface="Consolas" panose="020B0609020204030204" pitchFamily="49" charset="0"/>
              </a:rPr>
              <a:t>extpath</a:t>
            </a:r>
            <a:r>
              <a:rPr lang="en-US" b="0" dirty="0" smtClean="0">
                <a:latin typeface="Consolas" panose="020B0609020204030204" pitchFamily="49" charset="0"/>
              </a:rPr>
              <a:t>=%cd%</a:t>
            </a:r>
            <a:endParaRPr lang="en-US" b="0" dirty="0" smtClean="0">
              <a:latin typeface="Consolas" panose="020B0609020204030204" pitchFamily="49" charset="0"/>
            </a:endParaRPr>
          </a:p>
          <a:p>
            <a:r>
              <a:rPr lang="en-US" b="0" dirty="0" smtClean="0"/>
              <a:t>If working in an AFSIM release, execute: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</a:t>
            </a:r>
            <a:r>
              <a:rPr lang="en-US" b="0" dirty="0" smtClean="0">
                <a:latin typeface="Consolas" panose="020B0609020204030204" pitchFamily="49" charset="0"/>
              </a:rPr>
              <a:t>cd </a:t>
            </a:r>
            <a:r>
              <a:rPr lang="en-US" b="0" dirty="0" smtClean="0">
                <a:latin typeface="Consolas" panose="020B0609020204030204" pitchFamily="49" charset="0"/>
              </a:rPr>
              <a:t>..\..\..\..\..\</a:t>
            </a:r>
            <a:r>
              <a:rPr lang="en-US" b="0" dirty="0" err="1" smtClean="0">
                <a:latin typeface="Consolas" panose="020B0609020204030204" pitchFamily="49" charset="0"/>
              </a:rPr>
              <a:t>swdev</a:t>
            </a:r>
            <a:r>
              <a:rPr lang="en-US" b="0" dirty="0">
                <a:latin typeface="Consolas" panose="020B0609020204030204" pitchFamily="49" charset="0"/>
              </a:rPr>
              <a:t>\</a:t>
            </a:r>
            <a:r>
              <a:rPr lang="en-US" b="0" dirty="0" err="1" smtClean="0">
                <a:latin typeface="Consolas" panose="020B0609020204030204" pitchFamily="49" charset="0"/>
              </a:rPr>
              <a:t>src</a:t>
            </a:r>
            <a:endParaRPr lang="en-US" b="0" dirty="0" smtClean="0">
              <a:latin typeface="Consolas" panose="020B0609020204030204" pitchFamily="49" charset="0"/>
            </a:endParaRPr>
          </a:p>
          <a:p>
            <a:r>
              <a:rPr lang="en-US" b="0" dirty="0" smtClean="0"/>
              <a:t>Otherwise, execute:</a:t>
            </a:r>
            <a:endParaRPr lang="en-US" b="0" dirty="0"/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</a:t>
            </a:r>
            <a:r>
              <a:rPr lang="en-US" b="0" dirty="0" smtClean="0">
                <a:latin typeface="Consolas" panose="020B0609020204030204" pitchFamily="49" charset="0"/>
              </a:rPr>
              <a:t>cd </a:t>
            </a:r>
            <a:r>
              <a:rPr lang="en-US" b="0" dirty="0" smtClean="0">
                <a:latin typeface="Consolas" panose="020B0609020204030204" pitchFamily="49" charset="0"/>
              </a:rPr>
              <a:t>..\..\..\..\..\</a:t>
            </a:r>
            <a:r>
              <a:rPr lang="en-US" b="0" dirty="0" err="1" smtClean="0">
                <a:latin typeface="Consolas" panose="020B0609020204030204" pitchFamily="49" charset="0"/>
              </a:rPr>
              <a:t>afsim</a:t>
            </a:r>
            <a:endParaRPr lang="en-US" b="0" dirty="0" smtClean="0">
              <a:latin typeface="Consolas" panose="020B0609020204030204" pitchFamily="49" charset="0"/>
            </a:endParaRPr>
          </a:p>
          <a:p>
            <a:r>
              <a:rPr lang="en-US" b="0" dirty="0" smtClean="0"/>
              <a:t>Finally, execute: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set </a:t>
            </a:r>
            <a:r>
              <a:rPr lang="en-US" b="0" dirty="0" err="1" smtClean="0">
                <a:latin typeface="Consolas" panose="020B0609020204030204" pitchFamily="49" charset="0"/>
              </a:rPr>
              <a:t>srcpath</a:t>
            </a:r>
            <a:r>
              <a:rPr lang="en-US" b="0" dirty="0" smtClean="0">
                <a:latin typeface="Consolas" panose="020B0609020204030204" pitchFamily="49" charset="0"/>
              </a:rPr>
              <a:t>=%cd%</a:t>
            </a:r>
            <a:endParaRPr lang="en-US" b="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</a:t>
            </a:r>
            <a:r>
              <a:rPr lang="en-US" b="0" dirty="0" smtClean="0">
                <a:latin typeface="Consolas" panose="020B0609020204030204" pitchFamily="49" charset="0"/>
              </a:rPr>
              <a:t>cd </a:t>
            </a:r>
            <a:r>
              <a:rPr lang="en-US" b="0" dirty="0" smtClean="0">
                <a:latin typeface="Consolas" panose="020B0609020204030204" pitchFamily="49" charset="0"/>
              </a:rPr>
              <a:t>..\build</a:t>
            </a:r>
            <a:endParaRPr lang="en-US" b="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</a:t>
            </a:r>
            <a:r>
              <a:rPr lang="en-US" b="0" dirty="0" err="1" smtClean="0">
                <a:latin typeface="Consolas" panose="020B0609020204030204" pitchFamily="49" charset="0"/>
              </a:rPr>
              <a:t>rm</a:t>
            </a:r>
            <a:r>
              <a:rPr lang="en-US" b="0" dirty="0" smtClean="0">
                <a:latin typeface="Consolas" panose="020B0609020204030204" pitchFamily="49" charset="0"/>
              </a:rPr>
              <a:t> CMakeCache.txt</a:t>
            </a:r>
          </a:p>
          <a:p>
            <a:pPr marL="457200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&gt; </a:t>
            </a:r>
            <a:r>
              <a:rPr lang="en-US" b="0" dirty="0" err="1" smtClean="0">
                <a:latin typeface="Consolas" panose="020B0609020204030204" pitchFamily="49" charset="0"/>
              </a:rPr>
              <a:t>cmake</a:t>
            </a:r>
            <a:r>
              <a:rPr lang="en-US" b="0" dirty="0" smtClean="0">
                <a:latin typeface="Consolas" panose="020B0609020204030204" pitchFamily="49" charset="0"/>
              </a:rPr>
              <a:t> –C </a:t>
            </a:r>
            <a:r>
              <a:rPr lang="en-US" b="0" dirty="0" smtClean="0">
                <a:latin typeface="Consolas" panose="020B0609020204030204" pitchFamily="49" charset="0"/>
              </a:rPr>
              <a:t>%</a:t>
            </a:r>
            <a:r>
              <a:rPr lang="en-US" b="0" dirty="0" err="1" smtClean="0">
                <a:latin typeface="Consolas" panose="020B0609020204030204" pitchFamily="49" charset="0"/>
              </a:rPr>
              <a:t>scriptpath</a:t>
            </a:r>
            <a:r>
              <a:rPr lang="en-US" b="0" dirty="0" smtClean="0">
                <a:latin typeface="Consolas" panose="020B0609020204030204" pitchFamily="49" charset="0"/>
              </a:rPr>
              <a:t>% </a:t>
            </a:r>
            <a:r>
              <a:rPr lang="en-US" b="0" dirty="0" smtClean="0">
                <a:latin typeface="Consolas" panose="020B0609020204030204" pitchFamily="49" charset="0"/>
              </a:rPr>
              <a:t>–</a:t>
            </a:r>
            <a:r>
              <a:rPr lang="en-US" b="0" dirty="0" smtClean="0">
                <a:latin typeface="Consolas" panose="020B0609020204030204" pitchFamily="49" charset="0"/>
              </a:rPr>
              <a:t>DWSF_ADD_EXTENSION_PATH:PATH=%</a:t>
            </a:r>
            <a:r>
              <a:rPr lang="en-US" b="0" dirty="0" err="1" smtClean="0">
                <a:latin typeface="Consolas" panose="020B0609020204030204" pitchFamily="49" charset="0"/>
              </a:rPr>
              <a:t>extpath</a:t>
            </a:r>
            <a:r>
              <a:rPr lang="en-US" b="0" dirty="0" smtClean="0">
                <a:latin typeface="Consolas" panose="020B0609020204030204" pitchFamily="49" charset="0"/>
              </a:rPr>
              <a:t>% </a:t>
            </a:r>
            <a:r>
              <a:rPr lang="en-US" b="0" dirty="0" smtClean="0">
                <a:latin typeface="Consolas" panose="020B0609020204030204" pitchFamily="49" charset="0"/>
              </a:rPr>
              <a:t>–B . –S </a:t>
            </a:r>
            <a:r>
              <a:rPr lang="en-US" b="0" dirty="0" smtClean="0">
                <a:latin typeface="Consolas" panose="020B0609020204030204" pitchFamily="49" charset="0"/>
              </a:rPr>
              <a:t>%</a:t>
            </a:r>
            <a:r>
              <a:rPr lang="en-US" b="0" dirty="0" err="1" smtClean="0">
                <a:latin typeface="Consolas" panose="020B0609020204030204" pitchFamily="49" charset="0"/>
              </a:rPr>
              <a:t>srcpath</a:t>
            </a:r>
            <a:r>
              <a:rPr lang="en-US" b="0" dirty="0" smtClean="0">
                <a:latin typeface="Consolas" panose="020B0609020204030204" pitchFamily="49" charset="0"/>
              </a:rPr>
              <a:t>%</a:t>
            </a:r>
            <a:endParaRPr lang="en-US" b="0" dirty="0" smtClean="0">
              <a:latin typeface="Consolas" panose="020B0609020204030204" pitchFamily="49" charset="0"/>
            </a:endParaRPr>
          </a:p>
          <a:p>
            <a:pPr marL="609569" lvl="1" indent="0">
              <a:buNone/>
            </a:pPr>
            <a:endParaRPr lang="en-US" b="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95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You </a:t>
            </a:r>
            <a:r>
              <a:rPr lang="en-US" b="0" dirty="0"/>
              <a:t>gain hands-on knowledge about:</a:t>
            </a:r>
          </a:p>
          <a:p>
            <a:pPr lvl="1"/>
            <a:r>
              <a:rPr lang="en-US" b="0" dirty="0" smtClean="0"/>
              <a:t>How </a:t>
            </a:r>
            <a:r>
              <a:rPr lang="en-US" b="0" dirty="0"/>
              <a:t>to create a plugin to extend </a:t>
            </a:r>
            <a:r>
              <a:rPr lang="en-US" b="0" dirty="0" smtClean="0"/>
              <a:t>Warlock</a:t>
            </a:r>
            <a:endParaRPr lang="en-US" b="0" dirty="0"/>
          </a:p>
          <a:p>
            <a:pPr lvl="1"/>
            <a:r>
              <a:rPr lang="en-US" b="0" dirty="0"/>
              <a:t>How to </a:t>
            </a:r>
            <a:r>
              <a:rPr lang="en-US" b="0" dirty="0" smtClean="0"/>
              <a:t>connect to the simulation to retrieve data</a:t>
            </a:r>
          </a:p>
          <a:p>
            <a:pPr lvl="1"/>
            <a:r>
              <a:rPr lang="en-US" b="0" dirty="0" smtClean="0"/>
              <a:t>How to control the simulation</a:t>
            </a:r>
          </a:p>
          <a:p>
            <a:pPr lvl="1"/>
            <a:r>
              <a:rPr lang="en-US" b="0" dirty="0" smtClean="0"/>
              <a:t>How to connect to settings in Preferences</a:t>
            </a:r>
            <a:endParaRPr lang="en-US" b="0" dirty="0"/>
          </a:p>
          <a:p>
            <a:endParaRPr lang="en-US" b="0" dirty="0" smtClean="0"/>
          </a:p>
          <a:p>
            <a:endParaRPr lang="en-US" b="0" dirty="0"/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297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29029"/>
            <a:ext cx="6683391" cy="1143000"/>
          </a:xfrm>
        </p:spPr>
        <p:txBody>
          <a:bodyPr rIns="0"/>
          <a:lstStyle/>
          <a:p>
            <a:r>
              <a:rPr lang="en-US" dirty="0" smtClean="0"/>
              <a:t>Configuring </a:t>
            </a:r>
            <a:r>
              <a:rPr lang="en-US" dirty="0" smtClean="0"/>
              <a:t>Warlock Training       (bash shell)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58776"/>
            <a:ext cx="9144000" cy="4995509"/>
          </a:xfrm>
        </p:spPr>
        <p:txBody>
          <a:bodyPr>
            <a:normAutofit fontScale="70000" lnSpcReduction="20000"/>
          </a:bodyPr>
          <a:lstStyle/>
          <a:p>
            <a:pPr marL="226473" indent="0">
              <a:buNone/>
            </a:pPr>
            <a:r>
              <a:rPr lang="en-US" b="0" dirty="0" smtClean="0"/>
              <a:t>In a bash shell (</a:t>
            </a:r>
            <a:r>
              <a:rPr lang="en-US" b="0" dirty="0" err="1" smtClean="0"/>
              <a:t>git</a:t>
            </a:r>
            <a:r>
              <a:rPr lang="en-US" b="0" dirty="0" smtClean="0"/>
              <a:t> bash in Windows or bash in Linux):</a:t>
            </a:r>
          </a:p>
          <a:p>
            <a:r>
              <a:rPr lang="en-US" b="0" dirty="0" smtClean="0"/>
              <a:t>cd into the main AFSIM folder (contains the training folder)</a:t>
            </a:r>
          </a:p>
          <a:p>
            <a:r>
              <a:rPr lang="en-US" b="0" dirty="0" smtClean="0"/>
              <a:t>Execute the following commands;</a:t>
            </a: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cd training/developer/</a:t>
            </a:r>
            <a:r>
              <a:rPr lang="en-US" b="0" dirty="0" err="1" smtClean="0">
                <a:latin typeface="Consolas" panose="020B0609020204030204" pitchFamily="49" charset="0"/>
              </a:rPr>
              <a:t>wkf</a:t>
            </a:r>
            <a:r>
              <a:rPr lang="en-US" b="0" dirty="0" smtClean="0">
                <a:latin typeface="Consolas" panose="020B0609020204030204" pitchFamily="49" charset="0"/>
              </a:rPr>
              <a:t>/labs</a:t>
            </a: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</a:t>
            </a:r>
            <a:r>
              <a:rPr lang="en-US" b="0" dirty="0" err="1" smtClean="0">
                <a:latin typeface="Consolas" panose="020B0609020204030204" pitchFamily="49" charset="0"/>
              </a:rPr>
              <a:t>scriptpath</a:t>
            </a:r>
            <a:r>
              <a:rPr lang="en-US" b="0" dirty="0" smtClean="0">
                <a:latin typeface="Consolas" panose="020B0609020204030204" pitchFamily="49" charset="0"/>
              </a:rPr>
              <a:t>=$PWD/</a:t>
            </a:r>
            <a:r>
              <a:rPr lang="en-US" b="0" dirty="0" err="1" smtClean="0">
                <a:latin typeface="Consolas" panose="020B0609020204030204" pitchFamily="49" charset="0"/>
              </a:rPr>
              <a:t>config.cmake</a:t>
            </a:r>
            <a:endParaRPr lang="en-US" b="0" dirty="0" smtClean="0">
              <a:latin typeface="Consolas" panose="020B0609020204030204" pitchFamily="49" charset="0"/>
            </a:endParaRP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cd </a:t>
            </a:r>
            <a:r>
              <a:rPr lang="en-US" b="0" dirty="0" err="1" smtClean="0">
                <a:latin typeface="Consolas" panose="020B0609020204030204" pitchFamily="49" charset="0"/>
              </a:rPr>
              <a:t>inwork</a:t>
            </a:r>
            <a:endParaRPr lang="en-US" b="0" dirty="0" smtClean="0">
              <a:latin typeface="Consolas" panose="020B0609020204030204" pitchFamily="49" charset="0"/>
            </a:endParaRP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</a:t>
            </a:r>
            <a:r>
              <a:rPr lang="en-US" b="0" dirty="0" err="1" smtClean="0">
                <a:latin typeface="Consolas" panose="020B0609020204030204" pitchFamily="49" charset="0"/>
              </a:rPr>
              <a:t>extpath</a:t>
            </a:r>
            <a:r>
              <a:rPr lang="en-US" b="0" dirty="0" smtClean="0">
                <a:latin typeface="Consolas" panose="020B0609020204030204" pitchFamily="49" charset="0"/>
              </a:rPr>
              <a:t>=$PWD</a:t>
            </a:r>
          </a:p>
          <a:p>
            <a:r>
              <a:rPr lang="en-US" b="0" dirty="0" smtClean="0"/>
              <a:t>If working in an AFSIM release, execute:</a:t>
            </a: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cd ../../../../../</a:t>
            </a:r>
            <a:r>
              <a:rPr lang="en-US" b="0" dirty="0" err="1" smtClean="0">
                <a:latin typeface="Consolas" panose="020B0609020204030204" pitchFamily="49" charset="0"/>
              </a:rPr>
              <a:t>swdev</a:t>
            </a:r>
            <a:r>
              <a:rPr lang="en-US" b="0" dirty="0" smtClean="0">
                <a:latin typeface="Consolas" panose="020B0609020204030204" pitchFamily="49" charset="0"/>
              </a:rPr>
              <a:t>/</a:t>
            </a:r>
            <a:r>
              <a:rPr lang="en-US" b="0" dirty="0" err="1" smtClean="0">
                <a:latin typeface="Consolas" panose="020B0609020204030204" pitchFamily="49" charset="0"/>
              </a:rPr>
              <a:t>src</a:t>
            </a:r>
            <a:endParaRPr lang="en-US" b="0" dirty="0" smtClean="0">
              <a:latin typeface="Consolas" panose="020B0609020204030204" pitchFamily="49" charset="0"/>
            </a:endParaRPr>
          </a:p>
          <a:p>
            <a:r>
              <a:rPr lang="en-US" b="0" dirty="0" smtClean="0"/>
              <a:t>Otherwise, execute:</a:t>
            </a:r>
            <a:endParaRPr lang="en-US" b="0" dirty="0"/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cd ../../../../../</a:t>
            </a:r>
            <a:r>
              <a:rPr lang="en-US" b="0" dirty="0" err="1" smtClean="0">
                <a:latin typeface="Consolas" panose="020B0609020204030204" pitchFamily="49" charset="0"/>
              </a:rPr>
              <a:t>afsim</a:t>
            </a:r>
            <a:endParaRPr lang="en-US" b="0" dirty="0" smtClean="0">
              <a:latin typeface="Consolas" panose="020B0609020204030204" pitchFamily="49" charset="0"/>
            </a:endParaRPr>
          </a:p>
          <a:p>
            <a:r>
              <a:rPr lang="en-US" b="0" dirty="0" smtClean="0"/>
              <a:t>Finally, execute:</a:t>
            </a: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</a:t>
            </a:r>
            <a:r>
              <a:rPr lang="en-US" b="0" dirty="0" err="1" smtClean="0">
                <a:latin typeface="Consolas" panose="020B0609020204030204" pitchFamily="49" charset="0"/>
              </a:rPr>
              <a:t>srcpath</a:t>
            </a:r>
            <a:r>
              <a:rPr lang="en-US" b="0" dirty="0" smtClean="0">
                <a:latin typeface="Consolas" panose="020B0609020204030204" pitchFamily="49" charset="0"/>
              </a:rPr>
              <a:t>=$PWD</a:t>
            </a: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cd ../build</a:t>
            </a: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</a:t>
            </a:r>
            <a:r>
              <a:rPr lang="en-US" b="0" dirty="0" err="1" smtClean="0">
                <a:latin typeface="Consolas" panose="020B0609020204030204" pitchFamily="49" charset="0"/>
              </a:rPr>
              <a:t>rm</a:t>
            </a:r>
            <a:r>
              <a:rPr lang="en-US" b="0" dirty="0" smtClean="0">
                <a:latin typeface="Consolas" panose="020B0609020204030204" pitchFamily="49" charset="0"/>
              </a:rPr>
              <a:t> CMakeCache.txt</a:t>
            </a:r>
          </a:p>
          <a:p>
            <a:pPr marL="609569" lvl="1" indent="0">
              <a:buNone/>
            </a:pPr>
            <a:r>
              <a:rPr lang="en-US" b="0" dirty="0" smtClean="0">
                <a:latin typeface="Consolas" panose="020B0609020204030204" pitchFamily="49" charset="0"/>
              </a:rPr>
              <a:t>$ </a:t>
            </a:r>
            <a:r>
              <a:rPr lang="en-US" b="0" dirty="0" err="1" smtClean="0">
                <a:latin typeface="Consolas" panose="020B0609020204030204" pitchFamily="49" charset="0"/>
              </a:rPr>
              <a:t>cmake</a:t>
            </a:r>
            <a:r>
              <a:rPr lang="en-US" b="0" dirty="0" smtClean="0">
                <a:latin typeface="Consolas" panose="020B0609020204030204" pitchFamily="49" charset="0"/>
              </a:rPr>
              <a:t> –C $</a:t>
            </a:r>
            <a:r>
              <a:rPr lang="en-US" b="0" dirty="0" err="1" smtClean="0">
                <a:latin typeface="Consolas" panose="020B0609020204030204" pitchFamily="49" charset="0"/>
              </a:rPr>
              <a:t>scriptpath</a:t>
            </a:r>
            <a:r>
              <a:rPr lang="en-US" b="0" dirty="0" smtClean="0">
                <a:latin typeface="Consolas" panose="020B0609020204030204" pitchFamily="49" charset="0"/>
              </a:rPr>
              <a:t> –DWSF_ADD_EXTENSION_PATH:PATH=$</a:t>
            </a:r>
            <a:r>
              <a:rPr lang="en-US" b="0" dirty="0" err="1" smtClean="0">
                <a:latin typeface="Consolas" panose="020B0609020204030204" pitchFamily="49" charset="0"/>
              </a:rPr>
              <a:t>extpath</a:t>
            </a:r>
            <a:r>
              <a:rPr lang="en-US" b="0" dirty="0" smtClean="0">
                <a:latin typeface="Consolas" panose="020B0609020204030204" pitchFamily="49" charset="0"/>
              </a:rPr>
              <a:t> –B . –S $</a:t>
            </a:r>
            <a:r>
              <a:rPr lang="en-US" b="0" dirty="0" err="1" smtClean="0">
                <a:latin typeface="Consolas" panose="020B0609020204030204" pitchFamily="49" charset="0"/>
              </a:rPr>
              <a:t>srcpath</a:t>
            </a:r>
            <a:endParaRPr lang="en-US" b="0" dirty="0" smtClean="0">
              <a:latin typeface="Consolas" panose="020B0609020204030204" pitchFamily="49" charset="0"/>
            </a:endParaRPr>
          </a:p>
          <a:p>
            <a:pPr marL="609569" lvl="1" indent="0">
              <a:buNone/>
            </a:pPr>
            <a:endParaRPr lang="en-US" b="0" dirty="0" smtClean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985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</a:t>
            </a:r>
            <a:r>
              <a:rPr lang="en-US" dirty="0"/>
              <a:t>Review 1</a:t>
            </a:r>
            <a:br>
              <a:rPr lang="en-US" dirty="0"/>
            </a:br>
            <a:r>
              <a:rPr lang="en-US" sz="2000" b="0" dirty="0" smtClean="0">
                <a:solidFill>
                  <a:srgbClr val="0000FF"/>
                </a:solidFill>
              </a:rPr>
              <a:t>Types.hpp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94" y="1192236"/>
            <a:ext cx="8771206" cy="4525963"/>
          </a:xfrm>
        </p:spPr>
        <p:txBody>
          <a:bodyPr/>
          <a:lstStyle/>
          <a:p>
            <a:r>
              <a:rPr lang="en-US" b="0" dirty="0" smtClean="0"/>
              <a:t>Inspect </a:t>
            </a:r>
            <a:r>
              <a:rPr lang="en-US" dirty="0" smtClean="0"/>
              <a:t>Types</a:t>
            </a:r>
            <a:r>
              <a:rPr lang="en-US" b="0" dirty="0" smtClean="0"/>
              <a:t>.</a:t>
            </a:r>
            <a:r>
              <a:rPr lang="en-US" dirty="0" smtClean="0"/>
              <a:t>hpp</a:t>
            </a:r>
          </a:p>
          <a:p>
            <a:pPr lvl="1"/>
            <a:r>
              <a:rPr lang="en-US" sz="2000" b="0" dirty="0" smtClean="0"/>
              <a:t>Notice that </a:t>
            </a:r>
            <a:r>
              <a:rPr lang="en-US" sz="2000" b="0" dirty="0" err="1" smtClean="0"/>
              <a:t>struct</a:t>
            </a:r>
            <a:r>
              <a:rPr lang="en-US" sz="2000" b="0" dirty="0" smtClean="0"/>
              <a:t> </a:t>
            </a:r>
            <a:r>
              <a:rPr lang="en-US" sz="2000" dirty="0" err="1" smtClean="0"/>
              <a:t>PlatformData</a:t>
            </a:r>
            <a:r>
              <a:rPr lang="en-US" sz="2000" b="0" dirty="0" smtClean="0"/>
              <a:t> contains four member variables corresponding to a platforms latitude, longitude, altitude, and heading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295399" y="2781335"/>
            <a:ext cx="753911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PlatformData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mLatitude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0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mLongitude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0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mAltitude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0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mHeading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0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}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0412" y="3165232"/>
            <a:ext cx="6309360" cy="1195753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7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 Review 2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0" dirty="0" smtClean="0">
                <a:solidFill>
                  <a:srgbClr val="0000FF"/>
                </a:solidFill>
              </a:rPr>
              <a:t>SimInterface.hpp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94" y="1192236"/>
            <a:ext cx="8771206" cy="4525963"/>
          </a:xfrm>
        </p:spPr>
        <p:txBody>
          <a:bodyPr/>
          <a:lstStyle/>
          <a:p>
            <a:r>
              <a:rPr lang="en-US" b="0" dirty="0" smtClean="0"/>
              <a:t>Inspect </a:t>
            </a:r>
            <a:r>
              <a:rPr lang="en-US" dirty="0" smtClean="0"/>
              <a:t>SimInterace</a:t>
            </a:r>
            <a:r>
              <a:rPr lang="en-US" b="0" dirty="0" smtClean="0"/>
              <a:t>.</a:t>
            </a:r>
            <a:r>
              <a:rPr lang="en-US" dirty="0" smtClean="0"/>
              <a:t>hpp</a:t>
            </a:r>
          </a:p>
          <a:p>
            <a:pPr lvl="1"/>
            <a:r>
              <a:rPr lang="en-US" sz="2000" b="0" dirty="0" smtClean="0"/>
              <a:t>Notice that </a:t>
            </a:r>
            <a:r>
              <a:rPr lang="en-US" sz="2000" dirty="0" err="1" smtClean="0"/>
              <a:t>SimInterface</a:t>
            </a:r>
            <a:r>
              <a:rPr lang="en-US" sz="2000" b="0" dirty="0" smtClean="0"/>
              <a:t> inherits from </a:t>
            </a:r>
            <a:r>
              <a:rPr lang="en-US" sz="2000" dirty="0" smtClean="0"/>
              <a:t>warlock</a:t>
            </a:r>
            <a:r>
              <a:rPr lang="en-US" sz="2000" b="0" dirty="0" smtClean="0"/>
              <a:t>::</a:t>
            </a:r>
            <a:r>
              <a:rPr lang="en-US" sz="2000" dirty="0" err="1" smtClean="0"/>
              <a:t>SimInterfaceT</a:t>
            </a:r>
            <a:r>
              <a:rPr lang="en-US" sz="2000" b="0" dirty="0" smtClean="0"/>
              <a:t>&lt;</a:t>
            </a:r>
            <a:r>
              <a:rPr lang="en-US" sz="2000" dirty="0" err="1" smtClean="0"/>
              <a:t>EventBase</a:t>
            </a:r>
            <a:r>
              <a:rPr lang="en-US" sz="2000" b="0" dirty="0" smtClean="0"/>
              <a:t>&gt;</a:t>
            </a:r>
            <a:endParaRPr lang="en-US" b="0" dirty="0" smtClean="0"/>
          </a:p>
          <a:p>
            <a:pPr lvl="1"/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1295399" y="2781335"/>
            <a:ext cx="75391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This represents the specific simulation interface we are creating.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Inheriting from warlock::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SimInterfaceT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&lt;T&gt; tells the class what type of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event the interface creates.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SimInterface</a:t>
            </a:r>
            <a:r>
              <a:rPr lang="en-US" sz="1100" b="1" dirty="0"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warlock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SimInterfaceT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EventBase</a:t>
            </a:r>
            <a:r>
              <a:rPr lang="en-US" sz="11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CC00CC"/>
                </a:solidFill>
                <a:latin typeface="Consolas" panose="020B0609020204030204" pitchFamily="49" charset="0"/>
              </a:rPr>
              <a:t>Q_OBJECT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SimInterface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QString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aPluginName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Creates an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UpdateEvent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This function will be updated every time the simulation clock updates.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@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param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This is the simulation whose clock updated.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SimulationClockRead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WsfSimulation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}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40412" y="3671668"/>
            <a:ext cx="6309360" cy="2046531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18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 Review 3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0" dirty="0" smtClean="0">
                <a:solidFill>
                  <a:srgbClr val="0000FF"/>
                </a:solidFill>
              </a:rPr>
              <a:t>Plugin.hpp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94" y="1079693"/>
            <a:ext cx="8771206" cy="977154"/>
          </a:xfrm>
        </p:spPr>
        <p:txBody>
          <a:bodyPr/>
          <a:lstStyle/>
          <a:p>
            <a:r>
              <a:rPr lang="en-US" sz="2000" b="0" dirty="0" smtClean="0"/>
              <a:t>In </a:t>
            </a:r>
            <a:r>
              <a:rPr lang="en-US" sz="2000" dirty="0" smtClean="0"/>
              <a:t>Plugin</a:t>
            </a:r>
            <a:r>
              <a:rPr lang="en-US" sz="2000" b="0" dirty="0" smtClean="0"/>
              <a:t>.</a:t>
            </a:r>
            <a:r>
              <a:rPr lang="en-US" sz="2000" dirty="0" smtClean="0"/>
              <a:t>hpp, </a:t>
            </a:r>
            <a:r>
              <a:rPr lang="en-US" sz="2000" b="0" dirty="0" smtClean="0"/>
              <a:t>notice the 3 methods and the 4 member variables</a:t>
            </a:r>
          </a:p>
          <a:p>
            <a:pPr lvl="1"/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8048" y="1458962"/>
                <a:ext cx="8665697" cy="5339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 smtClean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smtClean="0">
                    <a:latin typeface="Consolas" panose="020B0609020204030204" pitchFamily="49" charset="0"/>
                  </a:rPr>
                  <a:t>  </a:t>
                </a:r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100" b="1" dirty="0" smtClean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Plugin</a:t>
                </a:r>
                <a:r>
                  <a:rPr lang="en-US" sz="1100" b="1" dirty="0">
                    <a:latin typeface="Consolas" panose="020B0609020204030204" pitchFamily="49" charset="0"/>
                  </a:rPr>
                  <a:t> 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warlock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PluginT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WarlockTraining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SimInterface</a:t>
                </a:r>
                <a:r>
                  <a:rPr lang="en-US" sz="1100" b="1" dirty="0"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Plugin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QString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aPluginName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size_t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aUniqueId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~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Plugin</a:t>
                </a:r>
                <a:r>
                  <a:rPr lang="en-US" sz="1100" b="1" dirty="0">
                    <a:latin typeface="Consolas" panose="020B0609020204030204" pitchFamily="49" charset="0"/>
                  </a:rPr>
                  <a:t>()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sz="1100" b="1" dirty="0"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default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Called periodically to update the GUI.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GuiUpdate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()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Returns a list of the preferences widgets that this plugin provides.</a:t>
                </a: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@note Without this function, the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PrefWidget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for this plugin will not appear in the </a:t>
                </a:r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Preferences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menu.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QList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wkf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PrefWidget</a:t>
                </a:r>
                <a:r>
                  <a:rPr lang="en-US" sz="1100" b="1" dirty="0">
                    <a:latin typeface="Consolas" panose="020B0609020204030204" pitchFamily="49" charset="0"/>
                  </a:rPr>
                  <a:t>*&gt;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GetPreferencesWidgets</a:t>
                </a:r>
                <a:r>
                  <a:rPr lang="en-US" sz="1100" b="1" dirty="0">
                    <a:latin typeface="Consolas" panose="020B0609020204030204" pitchFamily="49" charset="0"/>
                  </a:rPr>
                  <a:t>()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Returns a list of the actions that this plugin provides.</a:t>
                </a: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@note Without this function, the actions for this plugin will do nothing.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QList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wkf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Action</a:t>
                </a:r>
                <a:r>
                  <a:rPr lang="en-US" sz="1100" b="1" dirty="0">
                    <a:latin typeface="Consolas" panose="020B0609020204030204" pitchFamily="49" charset="0"/>
                  </a:rPr>
                  <a:t>*&gt;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GetActions</a:t>
                </a:r>
                <a:r>
                  <a:rPr lang="en-US" sz="1100" b="1" dirty="0">
                    <a:latin typeface="Consolas" panose="020B0609020204030204" pitchFamily="49" charset="0"/>
                  </a:rPr>
                  <a:t>()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</a:t>
                </a:r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The container of Data of this plugin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DataContainer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mDataContainer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The preferences widget to display.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PluginUiPointer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PrefWidget</a:t>
                </a:r>
                <a:r>
                  <a:rPr lang="en-US" sz="1100" b="1" dirty="0">
                    <a:latin typeface="Consolas" panose="020B0609020204030204" pitchFamily="49" charset="0"/>
                  </a:rPr>
                  <a:t>&gt;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mPrefWidget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The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DockWidget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that displays information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PluginUiPointer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DockWidget</a:t>
                </a:r>
                <a:r>
                  <a:rPr lang="en-US" sz="1100" b="1" dirty="0">
                    <a:latin typeface="Consolas" panose="020B0609020204030204" pitchFamily="49" charset="0"/>
                  </a:rPr>
                  <a:t>&gt;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mDockWidget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The actions that this plugin uses.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QList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wkf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Action</a:t>
                </a:r>
                <a:r>
                  <a:rPr lang="en-US" sz="1100" b="1" dirty="0">
                    <a:latin typeface="Consolas" panose="020B0609020204030204" pitchFamily="49" charset="0"/>
                  </a:rPr>
                  <a:t>*&gt;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mActions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};</a:t>
                </a:r>
                <a:endParaRPr lang="en-US" sz="1100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48" y="1458962"/>
                <a:ext cx="8665697" cy="533992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68450" y="1463027"/>
            <a:ext cx="8488687" cy="5169889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2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 Review 4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0" dirty="0" smtClean="0">
                <a:solidFill>
                  <a:srgbClr val="0000FF"/>
                </a:solidFill>
              </a:rPr>
              <a:t>SimEvents.hpp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94" y="1150032"/>
            <a:ext cx="8771206" cy="1167062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In </a:t>
            </a:r>
            <a:r>
              <a:rPr lang="en-US" sz="2000" dirty="0" smtClean="0"/>
              <a:t>SimEvents</a:t>
            </a:r>
            <a:r>
              <a:rPr lang="en-US" sz="2000" b="0" dirty="0" smtClean="0"/>
              <a:t>.</a:t>
            </a:r>
            <a:r>
              <a:rPr lang="en-US" sz="2000" dirty="0" smtClean="0"/>
              <a:t>hpp, </a:t>
            </a:r>
          </a:p>
          <a:p>
            <a:pPr lvl="1"/>
            <a:r>
              <a:rPr lang="en-US" sz="1700" b="0" dirty="0" smtClean="0"/>
              <a:t>notice the class </a:t>
            </a:r>
            <a:r>
              <a:rPr lang="en-US" sz="1700" dirty="0" err="1" smtClean="0"/>
              <a:t>EventBase</a:t>
            </a:r>
            <a:r>
              <a:rPr lang="en-US" sz="1700" b="0" dirty="0" smtClean="0"/>
              <a:t> and the class </a:t>
            </a:r>
            <a:r>
              <a:rPr lang="en-US" sz="1700" dirty="0" err="1" smtClean="0"/>
              <a:t>UpdateEvent</a:t>
            </a:r>
            <a:r>
              <a:rPr lang="en-US" sz="1700" b="0" dirty="0" smtClean="0"/>
              <a:t> </a:t>
            </a:r>
          </a:p>
          <a:p>
            <a:pPr lvl="1"/>
            <a:r>
              <a:rPr lang="en-US" sz="1700" b="0" dirty="0" smtClean="0"/>
              <a:t>Notice the Process method in each class</a:t>
            </a:r>
          </a:p>
          <a:p>
            <a:pPr lvl="1"/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8048" y="2317094"/>
                <a:ext cx="8665697" cy="4201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EventBase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warlock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SimEvent</a:t>
                </a:r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 smtClean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EventBase</a:t>
                </a:r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aRecurring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 </a:t>
                </a:r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warlock</a:t>
                </a:r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SimEvent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aRecurring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{}</a:t>
                </a:r>
              </a:p>
              <a:p>
                <a:endPara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All event types should have a Process function. The arguments can vary depending on </a:t>
                </a:r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need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.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virtual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Process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DataContainer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aDataContainer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= </a:t>
                </a:r>
                <a:r>
                  <a:rPr lang="en-US" sz="11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};</a:t>
                </a:r>
              </a:p>
              <a:p>
                <a:endPara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This is an event that represents the clock updating.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UpdateEvent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EventBase</a:t>
                </a:r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UpdateEvent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map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PlatformData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&gt;&amp;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aData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Processes the event by updating the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DockWidget's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display.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Process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DataContainer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aDataContainer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Data about all platforms' position and heading.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map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PlatformData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&gt;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mData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};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48" y="2317094"/>
                <a:ext cx="8665697" cy="4201150"/>
              </a:xfrm>
              <a:prstGeom prst="rect">
                <a:avLst/>
              </a:prstGeom>
              <a:blipFill>
                <a:blip r:embed="rId2"/>
                <a:stretch>
                  <a:fillRect b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68450" y="2377440"/>
            <a:ext cx="8488687" cy="4086665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8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1 Review </a:t>
            </a:r>
            <a:r>
              <a:rPr lang="en-US" dirty="0"/>
              <a:t>5</a:t>
            </a:r>
            <a:br>
              <a:rPr lang="en-US" dirty="0"/>
            </a:br>
            <a:r>
              <a:rPr lang="en-US" sz="2000" b="0" dirty="0" smtClean="0">
                <a:solidFill>
                  <a:srgbClr val="0000FF"/>
                </a:solidFill>
              </a:rPr>
              <a:t>DataContainer.hpp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94" y="1150032"/>
            <a:ext cx="8771206" cy="1575026"/>
          </a:xfrm>
        </p:spPr>
        <p:txBody>
          <a:bodyPr>
            <a:normAutofit/>
          </a:bodyPr>
          <a:lstStyle/>
          <a:p>
            <a:r>
              <a:rPr lang="en-US" sz="2000" b="0" dirty="0" smtClean="0"/>
              <a:t>In </a:t>
            </a:r>
            <a:r>
              <a:rPr lang="en-US" sz="2000" dirty="0" smtClean="0"/>
              <a:t>DataContainer</a:t>
            </a:r>
            <a:r>
              <a:rPr lang="en-US" sz="2000" b="0" dirty="0" smtClean="0"/>
              <a:t>.</a:t>
            </a:r>
            <a:r>
              <a:rPr lang="en-US" sz="2000" dirty="0" smtClean="0"/>
              <a:t>hpp, </a:t>
            </a:r>
          </a:p>
          <a:p>
            <a:pPr lvl="1"/>
            <a:r>
              <a:rPr lang="en-US" sz="1700" b="0" dirty="0" smtClean="0"/>
              <a:t>notice the class methods</a:t>
            </a:r>
          </a:p>
          <a:p>
            <a:pPr lvl="1"/>
            <a:r>
              <a:rPr lang="en-US" sz="1700" b="0" dirty="0" smtClean="0"/>
              <a:t>Notice the </a:t>
            </a:r>
            <a:r>
              <a:rPr lang="en-US" sz="1700" b="0" dirty="0" err="1" smtClean="0"/>
              <a:t>Qt</a:t>
            </a:r>
            <a:r>
              <a:rPr lang="en-US" sz="1700" b="0" dirty="0" smtClean="0"/>
              <a:t> signal </a:t>
            </a:r>
            <a:r>
              <a:rPr lang="en-US" sz="1700" b="0" dirty="0" err="1" smtClean="0"/>
              <a:t>DataChanged</a:t>
            </a:r>
            <a:endParaRPr lang="en-US" sz="1700" b="0" dirty="0" smtClean="0"/>
          </a:p>
          <a:p>
            <a:pPr lvl="1"/>
            <a:r>
              <a:rPr lang="en-US" sz="1700" b="0" dirty="0" smtClean="0"/>
              <a:t>Notice the private member variable</a:t>
            </a:r>
            <a:endParaRPr lang="en-US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18048" y="2725058"/>
                <a:ext cx="8665697" cy="28469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DataContainer</a:t>
                </a:r>
                <a:r>
                  <a:rPr lang="en-US" sz="1100" b="1" dirty="0">
                    <a:latin typeface="Consolas" panose="020B0609020204030204" pitchFamily="49" charset="0"/>
                  </a:rPr>
                  <a:t> 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QObject</a:t>
                </a:r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CC00CC"/>
                    </a:solidFill>
                    <a:latin typeface="Consolas" panose="020B0609020204030204" pitchFamily="49" charset="0"/>
                  </a:rPr>
                  <a:t>Q_OBJECT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PlatformData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GetPlatformData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aPlatformName</a:t>
                </a:r>
                <a:r>
                  <a:rPr lang="en-US" sz="1100" b="1" dirty="0">
                    <a:latin typeface="Consolas" panose="020B0609020204030204" pitchFamily="49" charset="0"/>
                  </a:rPr>
                  <a:t>)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SetData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map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en-US" sz="1100" b="1" dirty="0"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PlatformData</a:t>
                </a:r>
                <a:r>
                  <a:rPr lang="en-US" sz="1100" b="1" dirty="0">
                    <a:latin typeface="Consolas" panose="020B0609020204030204" pitchFamily="49" charset="0"/>
                  </a:rPr>
                  <a:t>&gt;&amp;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aData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signals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smtClean="0">
                    <a:latin typeface="Consolas" panose="020B0609020204030204" pitchFamily="49" charset="0"/>
                  </a:rPr>
                  <a:t>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DataChanged</a:t>
                </a:r>
                <a:r>
                  <a:rPr lang="en-US" sz="1100" b="1" dirty="0">
                    <a:latin typeface="Consolas" panose="020B0609020204030204" pitchFamily="49" charset="0"/>
                  </a:rPr>
                  <a:t>();</a:t>
                </a:r>
              </a:p>
              <a:p>
                <a:endParaRPr lang="en-US" sz="1100" b="1" dirty="0" smtClean="0"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private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map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en-US" sz="1100" b="1" dirty="0"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PlatformData</a:t>
                </a:r>
                <a:r>
                  <a:rPr lang="en-US" sz="1100" b="1" dirty="0">
                    <a:latin typeface="Consolas" panose="020B0609020204030204" pitchFamily="49" charset="0"/>
                  </a:rPr>
                  <a:t>&gt;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mData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};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48" y="2725058"/>
                <a:ext cx="8665697" cy="2846933"/>
              </a:xfrm>
              <a:prstGeom prst="rect">
                <a:avLst/>
              </a:prstGeom>
              <a:blipFill>
                <a:blip r:embed="rId2"/>
                <a:stretch>
                  <a:fillRect b="-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268450" y="2747055"/>
            <a:ext cx="8488687" cy="2824936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78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– Task 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0252" y="1172029"/>
            <a:ext cx="8883748" cy="5270974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 smtClean="0"/>
              <a:t>Get the Position and Heading information from platforms in the Simulation</a:t>
            </a:r>
          </a:p>
          <a:p>
            <a:pPr marL="804863" lvl="1" indent="-457200">
              <a:buAutoNum type="alphaLcParenR"/>
            </a:pPr>
            <a:r>
              <a:rPr lang="en-US" b="0" dirty="0" smtClean="0"/>
              <a:t>Create an </a:t>
            </a:r>
            <a:r>
              <a:rPr lang="en-US" dirty="0" err="1" smtClean="0"/>
              <a:t>UpdateEvent</a:t>
            </a:r>
            <a:r>
              <a:rPr lang="en-US" b="0" dirty="0" smtClean="0"/>
              <a:t> in the </a:t>
            </a:r>
            <a:r>
              <a:rPr lang="en-US" dirty="0" err="1" smtClean="0"/>
              <a:t>WarlockTraining</a:t>
            </a:r>
            <a:r>
              <a:rPr lang="en-US" b="0" dirty="0" smtClean="0"/>
              <a:t>::</a:t>
            </a:r>
            <a:r>
              <a:rPr lang="en-US" dirty="0" err="1" smtClean="0"/>
              <a:t>SimInterface</a:t>
            </a:r>
            <a:r>
              <a:rPr lang="en-US" b="0" dirty="0" smtClean="0"/>
              <a:t>::</a:t>
            </a:r>
            <a:r>
              <a:rPr lang="en-US" dirty="0" err="1" smtClean="0"/>
              <a:t>SimulationClockRead</a:t>
            </a:r>
            <a:r>
              <a:rPr lang="en-US" b="0" dirty="0" smtClean="0"/>
              <a:t> method in </a:t>
            </a:r>
            <a:r>
              <a:rPr lang="en-US" dirty="0" smtClean="0"/>
              <a:t>SimInterface</a:t>
            </a:r>
            <a:r>
              <a:rPr lang="en-US" b="0" dirty="0" smtClean="0"/>
              <a:t>.</a:t>
            </a:r>
            <a:r>
              <a:rPr lang="en-US" dirty="0" smtClean="0"/>
              <a:t>cpp</a:t>
            </a:r>
          </a:p>
          <a:p>
            <a:pPr marL="1223935" lvl="2" indent="-342900"/>
            <a:r>
              <a:rPr lang="en-US" b="0" dirty="0" smtClean="0"/>
              <a:t>Invoke </a:t>
            </a:r>
            <a:r>
              <a:rPr lang="en-US" dirty="0" err="1" smtClean="0"/>
              <a:t>AddSimEvent</a:t>
            </a:r>
            <a:r>
              <a:rPr lang="en-US" b="0" dirty="0" smtClean="0"/>
              <a:t> with an argument that is a new </a:t>
            </a:r>
            <a:r>
              <a:rPr lang="en-US" dirty="0" err="1" smtClean="0"/>
              <a:t>unique_ptr</a:t>
            </a:r>
            <a:r>
              <a:rPr lang="en-US" b="0" dirty="0" smtClean="0"/>
              <a:t> to an </a:t>
            </a:r>
            <a:r>
              <a:rPr lang="en-US" dirty="0" err="1" smtClean="0"/>
              <a:t>UpdateEvent</a:t>
            </a:r>
            <a:r>
              <a:rPr lang="en-US" b="0" dirty="0" smtClean="0"/>
              <a:t> that is constructed with the </a:t>
            </a:r>
            <a:r>
              <a:rPr lang="en-US" dirty="0" err="1" smtClean="0"/>
              <a:t>std</a:t>
            </a:r>
            <a:r>
              <a:rPr lang="en-US" b="0" dirty="0" smtClean="0"/>
              <a:t>::</a:t>
            </a:r>
            <a:r>
              <a:rPr lang="en-US" dirty="0" smtClean="0"/>
              <a:t>map</a:t>
            </a:r>
            <a:r>
              <a:rPr lang="en-US" b="0" dirty="0" smtClean="0"/>
              <a:t> </a:t>
            </a:r>
            <a:r>
              <a:rPr lang="en-US" dirty="0" err="1" smtClean="0"/>
              <a:t>PlatformData</a:t>
            </a:r>
            <a:r>
              <a:rPr lang="en-US" b="0" dirty="0" smtClean="0"/>
              <a:t> from above</a:t>
            </a:r>
            <a:endParaRPr lang="en-US" dirty="0" smtClean="0"/>
          </a:p>
          <a:p>
            <a:pPr marL="804863" lvl="1" indent="-457200">
              <a:buFont typeface="Wingdings" pitchFamily="2" charset="2"/>
              <a:buAutoNum type="alphaLcParenR"/>
            </a:pPr>
            <a:endParaRPr lang="en-US" b="0" dirty="0" smtClean="0"/>
          </a:p>
          <a:p>
            <a:pPr marL="804863" lvl="1" indent="-457200">
              <a:buFont typeface="Wingdings" pitchFamily="2" charset="2"/>
              <a:buAutoNum type="alphaLcParenR"/>
            </a:pPr>
            <a:r>
              <a:rPr lang="en-US" b="0" dirty="0" smtClean="0"/>
              <a:t>Implement </a:t>
            </a:r>
            <a:r>
              <a:rPr lang="en-US" dirty="0" err="1" smtClean="0"/>
              <a:t>WarlockTraining</a:t>
            </a:r>
            <a:r>
              <a:rPr lang="en-US" b="0" dirty="0" smtClean="0"/>
              <a:t>::</a:t>
            </a:r>
            <a:r>
              <a:rPr lang="en-US" dirty="0" err="1" smtClean="0"/>
              <a:t>UpdateEvent</a:t>
            </a:r>
            <a:r>
              <a:rPr lang="en-US" b="0" dirty="0"/>
              <a:t>::</a:t>
            </a:r>
            <a:r>
              <a:rPr lang="en-US" dirty="0"/>
              <a:t>Process</a:t>
            </a:r>
            <a:r>
              <a:rPr lang="en-US" b="0" dirty="0"/>
              <a:t> in </a:t>
            </a:r>
            <a:r>
              <a:rPr lang="en-US" dirty="0"/>
              <a:t>SimEvents</a:t>
            </a:r>
            <a:r>
              <a:rPr lang="en-US" b="0" dirty="0"/>
              <a:t>.</a:t>
            </a:r>
            <a:r>
              <a:rPr lang="en-US" dirty="0"/>
              <a:t>cpp</a:t>
            </a:r>
          </a:p>
          <a:p>
            <a:pPr marL="1223935" lvl="2" indent="-342900"/>
            <a:r>
              <a:rPr lang="en-US" b="0" dirty="0" smtClean="0"/>
              <a:t>Invoke </a:t>
            </a:r>
            <a:r>
              <a:rPr lang="en-US" dirty="0" err="1" smtClean="0"/>
              <a:t>aDataContainer</a:t>
            </a:r>
            <a:r>
              <a:rPr lang="en-US" b="0" dirty="0" err="1" smtClean="0"/>
              <a:t>’s</a:t>
            </a:r>
            <a:r>
              <a:rPr lang="en-US" b="0" dirty="0" smtClean="0"/>
              <a:t> </a:t>
            </a:r>
            <a:r>
              <a:rPr lang="en-US" dirty="0" err="1" smtClean="0"/>
              <a:t>SetData</a:t>
            </a:r>
            <a:r>
              <a:rPr lang="en-US" b="0" dirty="0" smtClean="0"/>
              <a:t> method and pass in </a:t>
            </a:r>
            <a:r>
              <a:rPr lang="en-US" dirty="0" err="1" smtClean="0"/>
              <a:t>mData</a:t>
            </a:r>
            <a:endParaRPr lang="en-US" dirty="0" smtClean="0"/>
          </a:p>
          <a:p>
            <a:pPr marL="804863" lvl="1" indent="-457200">
              <a:buFont typeface="Wingdings" pitchFamily="2" charset="2"/>
              <a:buAutoNum type="alphaLcParenR"/>
            </a:pPr>
            <a:endParaRPr lang="en-US" b="0" dirty="0" smtClean="0"/>
          </a:p>
          <a:p>
            <a:pPr marL="804863" lvl="1" indent="-457200">
              <a:buFont typeface="Wingdings" pitchFamily="2" charset="2"/>
              <a:buAutoNum type="alphaLcParenR"/>
            </a:pPr>
            <a:r>
              <a:rPr lang="en-US" b="0" dirty="0" smtClean="0"/>
              <a:t>For the </a:t>
            </a:r>
            <a:r>
              <a:rPr lang="en-US" dirty="0" err="1"/>
              <a:t>WarlockTraining</a:t>
            </a:r>
            <a:r>
              <a:rPr lang="en-US" b="0" dirty="0"/>
              <a:t>::</a:t>
            </a:r>
            <a:r>
              <a:rPr lang="en-US" dirty="0" err="1"/>
              <a:t>DataContainer</a:t>
            </a:r>
            <a:r>
              <a:rPr lang="en-US" b="0" dirty="0"/>
              <a:t>::</a:t>
            </a:r>
            <a:r>
              <a:rPr lang="en-US" dirty="0" err="1" smtClean="0"/>
              <a:t>SetData</a:t>
            </a:r>
            <a:r>
              <a:rPr lang="en-US" b="0" dirty="0" smtClean="0"/>
              <a:t> method, store </a:t>
            </a:r>
            <a:r>
              <a:rPr lang="en-US" b="0" dirty="0"/>
              <a:t>the data in the </a:t>
            </a:r>
            <a:r>
              <a:rPr lang="en-US" dirty="0" err="1"/>
              <a:t>DataContainer</a:t>
            </a:r>
            <a:r>
              <a:rPr lang="en-US" b="0" dirty="0"/>
              <a:t> and notify subscribers of the changes in </a:t>
            </a:r>
            <a:r>
              <a:rPr lang="en-US" dirty="0" smtClean="0"/>
              <a:t>DataContainer</a:t>
            </a:r>
            <a:r>
              <a:rPr lang="en-US" b="0" dirty="0" smtClean="0"/>
              <a:t>.</a:t>
            </a:r>
            <a:r>
              <a:rPr lang="en-US" dirty="0" smtClean="0"/>
              <a:t>cpp</a:t>
            </a:r>
          </a:p>
          <a:p>
            <a:pPr marL="804863" lvl="1" indent="-457200">
              <a:buFont typeface="Wingdings" pitchFamily="2" charset="2"/>
              <a:buAutoNum type="alphaLcParenR"/>
            </a:pPr>
            <a:endParaRPr lang="en-US" b="0" dirty="0" smtClean="0"/>
          </a:p>
          <a:p>
            <a:pPr marL="804863" lvl="1" indent="-457200">
              <a:buFont typeface="Wingdings" pitchFamily="2" charset="2"/>
              <a:buAutoNum type="alphaLcParenR"/>
            </a:pPr>
            <a:r>
              <a:rPr lang="en-US" b="0" dirty="0" smtClean="0"/>
              <a:t>Call </a:t>
            </a:r>
            <a:r>
              <a:rPr lang="en-US" dirty="0" err="1" smtClean="0"/>
              <a:t>ProcessEvents</a:t>
            </a:r>
            <a:r>
              <a:rPr lang="en-US" b="0" dirty="0" smtClean="0"/>
              <a:t>() on the </a:t>
            </a:r>
            <a:r>
              <a:rPr lang="en-US" dirty="0" err="1" smtClean="0"/>
              <a:t>SimInterface</a:t>
            </a:r>
            <a:r>
              <a:rPr lang="en-US" b="0" dirty="0" smtClean="0"/>
              <a:t> in the </a:t>
            </a:r>
            <a:r>
              <a:rPr lang="en-US" dirty="0" err="1" smtClean="0"/>
              <a:t>WarlockTraining</a:t>
            </a:r>
            <a:r>
              <a:rPr lang="en-US" b="0" dirty="0" smtClean="0"/>
              <a:t>::</a:t>
            </a:r>
            <a:r>
              <a:rPr lang="en-US" dirty="0" smtClean="0"/>
              <a:t>Plugin</a:t>
            </a:r>
            <a:r>
              <a:rPr lang="en-US" b="0" dirty="0" smtClean="0"/>
              <a:t>::</a:t>
            </a:r>
            <a:r>
              <a:rPr lang="en-US" dirty="0" err="1" smtClean="0"/>
              <a:t>GuiUpdate</a:t>
            </a:r>
            <a:r>
              <a:rPr lang="en-US" b="0" dirty="0" smtClean="0"/>
              <a:t> method in </a:t>
            </a:r>
            <a:r>
              <a:rPr lang="en-US" dirty="0" smtClean="0"/>
              <a:t>Plugin</a:t>
            </a:r>
            <a:r>
              <a:rPr lang="en-US" b="0" dirty="0" smtClean="0"/>
              <a:t>.</a:t>
            </a:r>
            <a:r>
              <a:rPr lang="en-US" dirty="0" smtClean="0"/>
              <a:t>cpp</a:t>
            </a:r>
            <a:endParaRPr lang="en-US" dirty="0"/>
          </a:p>
          <a:p>
            <a:pPr marL="1146175" lvl="2" indent="-303213"/>
            <a:r>
              <a:rPr lang="en-US" b="0" dirty="0" smtClean="0"/>
              <a:t>The argument to </a:t>
            </a:r>
            <a:r>
              <a:rPr lang="en-US" dirty="0" err="1" smtClean="0"/>
              <a:t>ProcessEvents</a:t>
            </a:r>
            <a:r>
              <a:rPr lang="en-US" b="0" dirty="0" smtClean="0"/>
              <a:t> is the Plugin class’ </a:t>
            </a:r>
            <a:r>
              <a:rPr lang="en-US" dirty="0" err="1" smtClean="0"/>
              <a:t>DataContainer</a:t>
            </a:r>
            <a:r>
              <a:rPr lang="en-US" b="0" dirty="0" smtClean="0"/>
              <a:t> member</a:t>
            </a:r>
            <a:endParaRPr lang="en-US" sz="2200" b="0" dirty="0"/>
          </a:p>
        </p:txBody>
      </p:sp>
    </p:spTree>
    <p:extLst>
      <p:ext uri="{BB962C8B-B14F-4D97-AF65-F5344CB8AC3E}">
        <p14:creationId xmlns:p14="http://schemas.microsoft.com/office/powerpoint/2010/main" val="1164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3378" y="5929533"/>
            <a:ext cx="6056141" cy="211015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Exercise 1 Task 1.a</a:t>
            </a:r>
            <a:br>
              <a:rPr lang="en-US" dirty="0" smtClean="0"/>
            </a:br>
            <a:r>
              <a:rPr lang="en-US" sz="2000" b="0" dirty="0" smtClean="0">
                <a:solidFill>
                  <a:srgbClr val="0000FF"/>
                </a:solidFill>
              </a:rPr>
              <a:t>SimInterface.cpp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95399" y="1191687"/>
            <a:ext cx="7539111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SimInterface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SimulationClockRead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WsfSimulation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PlatformData</a:t>
            </a:r>
            <a:r>
              <a:rPr lang="en-US" sz="1100" b="1" dirty="0">
                <a:latin typeface="Consolas" panose="020B0609020204030204" pitchFamily="49" charset="0"/>
              </a:rPr>
              <a:t>&gt;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platformData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For each platform, add its information to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dataForEvent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sz="1100" b="1" dirty="0">
                <a:latin typeface="Consolas" panose="020B0609020204030204" pitchFamily="49" charset="0"/>
              </a:rPr>
              <a:t>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latin typeface="Consolas" panose="020B0609020204030204" pitchFamily="49" charset="0"/>
              </a:rPr>
              <a:t> &lt; </a:t>
            </a:r>
            <a:r>
              <a:rPr lang="en-US" sz="1100" b="1" dirty="0" err="1">
                <a:latin typeface="Consolas" panose="020B0609020204030204" pitchFamily="49" charset="0"/>
              </a:rPr>
              <a:t>aSimulation.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GetPlatformCount</a:t>
            </a:r>
            <a:r>
              <a:rPr lang="en-US" sz="1100" b="1" dirty="0">
                <a:latin typeface="Consolas" panose="020B0609020204030204" pitchFamily="49" charset="0"/>
              </a:rPr>
              <a:t>();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sz="1100" b="1" dirty="0">
                <a:latin typeface="Consolas" panose="020B0609020204030204" pitchFamily="49" charset="0"/>
              </a:rPr>
              <a:t>++)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GetPlatformEntry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</a:rPr>
              <a:t>i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PlatformData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dataBeingRead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platformData</a:t>
            </a:r>
            <a:r>
              <a:rPr lang="en-US" sz="1100" b="1" dirty="0">
                <a:latin typeface="Consolas" panose="020B0609020204030204" pitchFamily="49" charset="0"/>
              </a:rPr>
              <a:t>[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GetName</a:t>
            </a:r>
            <a:r>
              <a:rPr lang="en-US" sz="1100" b="1" dirty="0">
                <a:latin typeface="Consolas" panose="020B0609020204030204" pitchFamily="49" charset="0"/>
              </a:rPr>
              <a:t>()];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//Get the position information for the platform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GetLocationLLA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dataBeingRead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mLatitude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            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dataBeingRead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mLongitude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            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dataBeingRead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mAltitude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//Dummy variables for in-out parameters.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pitch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roll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//Get the heading information for the platform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GetOrientationNED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dataBeingRead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mHeading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pitch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roll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smtClean="0">
                <a:latin typeface="Consolas" panose="020B0609020204030204" pitchFamily="49" charset="0"/>
              </a:rPr>
              <a:t>     }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smtClean="0">
                <a:latin typeface="Consolas" panose="020B0609020204030204" pitchFamily="49" charset="0"/>
              </a:rPr>
              <a:t>  }</a:t>
            </a:r>
          </a:p>
          <a:p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EXERCISE 1 TASK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1a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Create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UpdateEvent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and then add it to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SimInterface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note: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can't be used until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c++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14, 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since AFSIM is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c++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11 we have to use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instead.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88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AddSimEvent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UpdateEvent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platformData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64249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5399" y="2271932"/>
            <a:ext cx="7651653" cy="189914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293051" y="3757189"/>
            <a:ext cx="7651653" cy="336509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297737" y="5544709"/>
            <a:ext cx="7651653" cy="180842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dirty="0" smtClean="0"/>
              <a:t>Solution – Exercise 1 Task 1.b, 1.c, 1.d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95400" y="3035398"/>
            <a:ext cx="7503942" cy="1277273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DataContainer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SetData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PlatformData</a:t>
            </a:r>
            <a:r>
              <a:rPr lang="en-US" sz="1100" b="1" dirty="0">
                <a:latin typeface="Consolas" panose="020B0609020204030204" pitchFamily="49" charset="0"/>
              </a:rPr>
              <a:t>&gt;&amp;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aData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EXERCISE 1 TASK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1c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Store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aData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and emit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DataChanged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() signal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mData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aData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 smtClean="0">
                <a:solidFill>
                  <a:srgbClr val="A000A0"/>
                </a:solidFill>
                <a:latin typeface="Consolas" panose="020B0609020204030204" pitchFamily="49" charset="0"/>
              </a:rPr>
              <a:t>   emit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DataChanged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100" b="1" dirty="0"/>
          </a:p>
          <a:p>
            <a:r>
              <a:rPr lang="en-US" sz="1100" b="1" dirty="0" smtClean="0">
                <a:latin typeface="Consolas" panose="020B0609020204030204" pitchFamily="49" charset="0"/>
              </a:rPr>
              <a:t>}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95399" y="1560339"/>
            <a:ext cx="7546145" cy="1107996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UpdateEvent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Process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DataContainer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aDataContainer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1 TASK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1b</a:t>
            </a:r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Add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mData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to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DataContainer</a:t>
            </a:r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aDataContainer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SetData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mData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b="1" dirty="0"/>
          </a:p>
          <a:p>
            <a:r>
              <a:rPr lang="en-US" sz="1100" b="1" dirty="0" smtClean="0">
                <a:latin typeface="Consolas" panose="020B0609020204030204" pitchFamily="49" charset="0"/>
              </a:rPr>
              <a:t>}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19908" y="1221412"/>
            <a:ext cx="153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SimEvents.cpp</a:t>
            </a:r>
            <a:endParaRPr lang="en-US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17560" y="2696178"/>
            <a:ext cx="191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DataContainer.cpp</a:t>
            </a:r>
            <a:endParaRPr lang="en-US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22246" y="431865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0000FF"/>
                </a:solidFill>
              </a:rPr>
              <a:t>Plugin.cpp</a:t>
            </a:r>
            <a:endParaRPr lang="en-US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295399" y="4663031"/>
            <a:ext cx="7609450" cy="1277273"/>
          </a:xfrm>
          <a:prstGeom prst="rect">
            <a:avLst/>
          </a:prstGeom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Plugin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GuiUpdate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EXERCISE 1 TASK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1d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Call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ProcessEvents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on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SimInterface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so that we can process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SimEvents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we have created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Remember the argument to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ProcessEvents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is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DataContainer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mInterfacePtr</a:t>
            </a:r>
            <a:r>
              <a:rPr lang="en-US" sz="1100" b="1" dirty="0" smtClean="0">
                <a:latin typeface="Consolas" panose="020B0609020204030204" pitchFamily="49" charset="0"/>
              </a:rPr>
              <a:t>-</a:t>
            </a:r>
            <a:r>
              <a:rPr lang="en-US" sz="1100" b="1" dirty="0">
                <a:latin typeface="Consolas" panose="020B0609020204030204" pitchFamily="49" charset="0"/>
              </a:rPr>
              <a:t>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ProcessEvents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mDataContainer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b="1" dirty="0"/>
          </a:p>
          <a:p>
            <a:r>
              <a:rPr lang="en-US" sz="1100" b="1" dirty="0" smtClean="0">
                <a:latin typeface="Consolas" panose="020B0609020204030204" pitchFamily="49" charset="0"/>
              </a:rPr>
              <a:t>}</a:t>
            </a:r>
            <a:endParaRPr lang="en-US" sz="11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45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– Review </a:t>
            </a:r>
            <a:r>
              <a:rPr lang="en-US" dirty="0"/>
              <a:t>6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Inspect </a:t>
            </a:r>
            <a:r>
              <a:rPr lang="en-US" dirty="0" smtClean="0"/>
              <a:t>DockWidget</a:t>
            </a:r>
            <a:r>
              <a:rPr lang="en-US" b="0" dirty="0" smtClean="0"/>
              <a:t>.</a:t>
            </a:r>
            <a:r>
              <a:rPr lang="en-US" dirty="0" smtClean="0"/>
              <a:t>hpp</a:t>
            </a:r>
            <a:endParaRPr lang="en-US" dirty="0"/>
          </a:p>
          <a:p>
            <a:pPr lvl="1"/>
            <a:r>
              <a:rPr lang="en-US" b="0" dirty="0" smtClean="0"/>
              <a:t>Notice: </a:t>
            </a:r>
            <a:r>
              <a:rPr lang="en-US" dirty="0" err="1" smtClean="0"/>
              <a:t>TurnToHeading</a:t>
            </a:r>
            <a:r>
              <a:rPr lang="en-US" b="0" dirty="0" smtClean="0"/>
              <a:t>, </a:t>
            </a:r>
            <a:r>
              <a:rPr lang="en-US" dirty="0" err="1" smtClean="0"/>
              <a:t>PlatformOfInterestChanged</a:t>
            </a:r>
            <a:r>
              <a:rPr lang="en-US" b="0" dirty="0" smtClean="0"/>
              <a:t>, </a:t>
            </a:r>
            <a:r>
              <a:rPr lang="en-US" dirty="0" err="1" smtClean="0"/>
              <a:t>PreferencesChanged</a:t>
            </a:r>
            <a:r>
              <a:rPr lang="en-US" b="0" dirty="0" smtClean="0"/>
              <a:t>, and </a:t>
            </a:r>
            <a:r>
              <a:rPr lang="en-US" dirty="0" err="1" smtClean="0"/>
              <a:t>UpdateDisplay</a:t>
            </a:r>
            <a:r>
              <a:rPr lang="en-US" b="0" dirty="0" smtClean="0"/>
              <a:t> are the slots (targets) of signals that are established in </a:t>
            </a:r>
            <a:r>
              <a:rPr lang="en-US" dirty="0" smtClean="0"/>
              <a:t>DockWidget</a:t>
            </a:r>
            <a:r>
              <a:rPr lang="en-US" b="0" dirty="0" smtClean="0"/>
              <a:t>.</a:t>
            </a:r>
            <a:r>
              <a:rPr lang="en-US" dirty="0" smtClean="0"/>
              <a:t>cpp</a:t>
            </a:r>
          </a:p>
          <a:p>
            <a:pPr lvl="1"/>
            <a:r>
              <a:rPr lang="en-US" b="0" dirty="0" smtClean="0"/>
              <a:t>Notice the member variables:</a:t>
            </a:r>
          </a:p>
          <a:p>
            <a:pPr lvl="2"/>
            <a:r>
              <a:rPr lang="en-US" dirty="0" err="1" smtClean="0"/>
              <a:t>mPlatformOfInterest</a:t>
            </a:r>
            <a:endParaRPr lang="en-US" dirty="0" smtClean="0"/>
          </a:p>
          <a:p>
            <a:pPr lvl="2"/>
            <a:r>
              <a:rPr lang="en-US" dirty="0" err="1" smtClean="0"/>
              <a:t>mSimInterface</a:t>
            </a:r>
            <a:endParaRPr lang="en-US" dirty="0" smtClean="0"/>
          </a:p>
          <a:p>
            <a:pPr lvl="2"/>
            <a:r>
              <a:rPr lang="en-US" dirty="0" err="1" smtClean="0"/>
              <a:t>mDataContainer</a:t>
            </a:r>
            <a:endParaRPr lang="en-US" dirty="0" smtClean="0"/>
          </a:p>
          <a:p>
            <a:pPr lvl="2"/>
            <a:r>
              <a:rPr lang="en-US" dirty="0" err="1" smtClean="0"/>
              <a:t>mUI</a:t>
            </a:r>
            <a:endParaRPr lang="en-US" dirty="0" smtClean="0"/>
          </a:p>
          <a:p>
            <a:pPr lvl="2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02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Warlock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 smtClean="0"/>
              <a:t>Warlock extends </a:t>
            </a:r>
            <a:r>
              <a:rPr lang="en-US" dirty="0" smtClean="0"/>
              <a:t>WKF</a:t>
            </a:r>
            <a:r>
              <a:rPr lang="en-US" b="0" dirty="0" smtClean="0"/>
              <a:t> to create an Operator-In-The-Loop (OITL) application</a:t>
            </a:r>
          </a:p>
          <a:p>
            <a:pPr lvl="1"/>
            <a:r>
              <a:rPr lang="en-US" b="0" dirty="0" smtClean="0"/>
              <a:t>Code is located within the Warlock directory with the following subdirectories:</a:t>
            </a:r>
          </a:p>
          <a:p>
            <a:pPr lvl="2"/>
            <a:r>
              <a:rPr lang="en-US" dirty="0" smtClean="0"/>
              <a:t>Plugins</a:t>
            </a:r>
            <a:r>
              <a:rPr lang="en-US" b="0" dirty="0" smtClean="0"/>
              <a:t>: Where Warlock specific plugins go</a:t>
            </a:r>
          </a:p>
          <a:p>
            <a:pPr lvl="3"/>
            <a:r>
              <a:rPr lang="en-US" b="0" dirty="0" smtClean="0"/>
              <a:t>the general purpose plugins like Map Display are in the WKF/plugins directory</a:t>
            </a:r>
          </a:p>
          <a:p>
            <a:pPr lvl="3"/>
            <a:endParaRPr lang="en-US" b="0" dirty="0" smtClean="0"/>
          </a:p>
          <a:p>
            <a:pPr lvl="2"/>
            <a:r>
              <a:rPr lang="en-US" dirty="0" err="1" smtClean="0"/>
              <a:t>Warlock_core</a:t>
            </a:r>
            <a:r>
              <a:rPr lang="en-US" b="0" dirty="0" smtClean="0"/>
              <a:t>: The library built for Warlock</a:t>
            </a:r>
          </a:p>
          <a:p>
            <a:pPr lvl="2"/>
            <a:endParaRPr lang="en-US" b="0" dirty="0" smtClean="0"/>
          </a:p>
          <a:p>
            <a:pPr lvl="2"/>
            <a:r>
              <a:rPr lang="en-US" dirty="0" err="1" smtClean="0"/>
              <a:t>Warlock_exec</a:t>
            </a:r>
            <a:r>
              <a:rPr lang="en-US" b="0" dirty="0" smtClean="0"/>
              <a:t>: Small directory that contains the main loop</a:t>
            </a:r>
          </a:p>
          <a:p>
            <a:pPr lvl="2"/>
            <a:endParaRPr lang="en-US" b="0" dirty="0" smtClean="0"/>
          </a:p>
          <a:p>
            <a:pPr lvl="2"/>
            <a:r>
              <a:rPr lang="en-US" dirty="0" smtClean="0"/>
              <a:t>Data</a:t>
            </a:r>
            <a:r>
              <a:rPr lang="en-US" b="0" dirty="0" smtClean="0"/>
              <a:t>: a directory of non-essential stuff that is mostly used for testing</a:t>
            </a:r>
          </a:p>
          <a:p>
            <a:pPr lvl="3"/>
            <a:r>
              <a:rPr lang="en-US" b="0" dirty="0" smtClean="0"/>
              <a:t>you can safely ignore this directory as nothing in it is used to build or run Warlock</a:t>
            </a:r>
          </a:p>
        </p:txBody>
      </p:sp>
    </p:spTree>
    <p:extLst>
      <p:ext uri="{BB962C8B-B14F-4D97-AF65-F5344CB8AC3E}">
        <p14:creationId xmlns:p14="http://schemas.microsoft.com/office/powerpoint/2010/main" val="412997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Review 6</a:t>
            </a:r>
            <a:br>
              <a:rPr lang="en-US" dirty="0" smtClean="0"/>
            </a:br>
            <a:r>
              <a:rPr lang="en-US" sz="2000" b="0" dirty="0" smtClean="0">
                <a:solidFill>
                  <a:srgbClr val="0000FF"/>
                </a:solidFill>
              </a:rPr>
              <a:t>DockWidget.hpp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57" y="1163551"/>
            <a:ext cx="8510953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This represents the specific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dockable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widget associated with our plugin.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DockWidget</a:t>
            </a:r>
            <a:r>
              <a:rPr lang="en-US" sz="1100" b="1" dirty="0"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QDockWidget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This line is required for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Qt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signals to be properly emitted from this class.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CC00CC"/>
                </a:solidFill>
                <a:latin typeface="Consolas" panose="020B0609020204030204" pitchFamily="49" charset="0"/>
              </a:rPr>
              <a:t>Q_OBJECT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DockWidget</a:t>
            </a:r>
            <a:r>
              <a:rPr lang="en-US" sz="1100" b="1" dirty="0" smtClean="0">
                <a:latin typeface="Consolas" panose="020B0609020204030204" pitchFamily="49" charset="0"/>
              </a:rPr>
              <a:t>(</a:t>
            </a:r>
            <a:r>
              <a:rPr lang="en-US" sz="11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SimInterface</a:t>
            </a:r>
            <a:r>
              <a:rPr lang="en-US" sz="1100" b="1" dirty="0" smtClean="0">
                <a:latin typeface="Consolas" panose="020B0609020204030204" pitchFamily="49" charset="0"/>
              </a:rPr>
              <a:t>&amp;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aSimInterface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        </a:t>
            </a:r>
            <a:r>
              <a:rPr lang="en-US" sz="11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DataContainer</a:t>
            </a:r>
            <a:r>
              <a:rPr lang="en-US" sz="1100" b="1" dirty="0">
                <a:latin typeface="Consolas" panose="020B0609020204030204" pitchFamily="49" charset="0"/>
              </a:rPr>
              <a:t>&amp;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aDataContainer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PrefObject</a:t>
            </a:r>
            <a:r>
              <a:rPr lang="en-US" sz="1100" b="1" dirty="0">
                <a:latin typeface="Consolas" panose="020B0609020204030204" pitchFamily="49" charset="0"/>
              </a:rPr>
              <a:t>*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aPrefObject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WindowFlags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aWindowFlags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latin typeface="Consolas" panose="020B0609020204030204" pitchFamily="49" charset="0"/>
              </a:rPr>
              <a:t>WindowFlags</a:t>
            </a:r>
            <a:r>
              <a:rPr lang="en-US" sz="1100" b="1" dirty="0">
                <a:latin typeface="Consolas" panose="020B0609020204030204" pitchFamily="49" charset="0"/>
              </a:rPr>
              <a:t>());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TurnToHeading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aHeading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PlatformOfInterestChanged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PreferencesChanged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PrefData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aPrefData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UpdateDisplay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mPlatformOfInterest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SimInterface</a:t>
            </a:r>
            <a:r>
              <a:rPr lang="en-US" sz="1100" b="1" dirty="0" smtClean="0">
                <a:latin typeface="Consolas" panose="020B0609020204030204" pitchFamily="49" charset="0"/>
              </a:rPr>
              <a:t>&amp; 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mSimInterface</a:t>
            </a:r>
            <a:r>
              <a:rPr lang="en-US" sz="1100" b="1" dirty="0" smtClean="0">
                <a:latin typeface="Consolas" panose="020B0609020204030204" pitchFamily="49" charset="0"/>
              </a:rPr>
              <a:t>;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DataContainer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mDataContainer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This contains all of the components that will appear on the screen.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Ui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WarlockTraining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class is generated from the file "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SimListenerDockWidget.ui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".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Its name comes from the "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objectName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 field.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Ui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}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8450" y="3657600"/>
            <a:ext cx="8488687" cy="2764301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3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– Task 2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3"/>
            <a:ext cx="8335108" cy="4525963"/>
          </a:xfrm>
        </p:spPr>
        <p:txBody>
          <a:bodyPr>
            <a:normAutofit fontScale="92500"/>
          </a:bodyPr>
          <a:lstStyle/>
          <a:p>
            <a:r>
              <a:rPr lang="en-US" b="0" dirty="0" smtClean="0"/>
              <a:t>Display </a:t>
            </a:r>
            <a:r>
              <a:rPr lang="en-US" b="0" dirty="0"/>
              <a:t>the Position and Heading information </a:t>
            </a:r>
            <a:r>
              <a:rPr lang="en-US" b="0" dirty="0" smtClean="0"/>
              <a:t>for the Platform of Interest on the </a:t>
            </a:r>
            <a:r>
              <a:rPr lang="en-US" dirty="0" err="1" smtClean="0"/>
              <a:t>DockWidget</a:t>
            </a:r>
            <a:endParaRPr lang="en-US" dirty="0"/>
          </a:p>
          <a:p>
            <a:pPr marL="347663" lvl="1" indent="0">
              <a:buNone/>
            </a:pPr>
            <a:endParaRPr lang="en-US" b="0" dirty="0" smtClean="0"/>
          </a:p>
          <a:p>
            <a:pPr marL="804863" lvl="1" indent="-457200">
              <a:buAutoNum type="alphaLcParenR"/>
            </a:pPr>
            <a:r>
              <a:rPr lang="en-US" b="0" dirty="0" smtClean="0"/>
              <a:t>In </a:t>
            </a:r>
            <a:r>
              <a:rPr lang="en-US" dirty="0" smtClean="0"/>
              <a:t>DockWidget</a:t>
            </a:r>
            <a:r>
              <a:rPr lang="en-US" b="0" dirty="0" smtClean="0"/>
              <a:t>.</a:t>
            </a:r>
            <a:r>
              <a:rPr lang="en-US" dirty="0" smtClean="0"/>
              <a:t>cpp</a:t>
            </a:r>
            <a:r>
              <a:rPr lang="en-US" b="0" dirty="0" smtClean="0"/>
              <a:t> </a:t>
            </a:r>
          </a:p>
          <a:p>
            <a:pPr marL="1395385" lvl="2" indent="-514350">
              <a:buFont typeface="+mj-lt"/>
              <a:buAutoNum type="romanUcPeriod"/>
            </a:pPr>
            <a:r>
              <a:rPr lang="en-US" b="0" dirty="0" smtClean="0"/>
              <a:t>connect the </a:t>
            </a:r>
            <a:r>
              <a:rPr lang="en-US" dirty="0" err="1" smtClean="0"/>
              <a:t>DataContainer</a:t>
            </a:r>
            <a:r>
              <a:rPr lang="en-US" b="0" dirty="0" err="1" smtClean="0"/>
              <a:t>’s</a:t>
            </a:r>
            <a:r>
              <a:rPr lang="en-US" b="0" dirty="0" smtClean="0"/>
              <a:t> </a:t>
            </a:r>
            <a:r>
              <a:rPr lang="en-US" dirty="0" err="1" smtClean="0"/>
              <a:t>DataChanged</a:t>
            </a:r>
            <a:r>
              <a:rPr lang="en-US" b="0" dirty="0" smtClean="0"/>
              <a:t> signal to the </a:t>
            </a:r>
            <a:r>
              <a:rPr lang="en-US" dirty="0" err="1" smtClean="0"/>
              <a:t>DockWidget</a:t>
            </a:r>
            <a:r>
              <a:rPr lang="en-US" b="0" dirty="0" err="1" smtClean="0"/>
              <a:t>’s</a:t>
            </a:r>
            <a:r>
              <a:rPr lang="en-US" b="0" dirty="0" smtClean="0"/>
              <a:t> </a:t>
            </a:r>
            <a:r>
              <a:rPr lang="en-US" dirty="0" err="1" smtClean="0"/>
              <a:t>UpdateDisplay</a:t>
            </a:r>
            <a:r>
              <a:rPr lang="en-US" b="0" dirty="0" smtClean="0"/>
              <a:t> method </a:t>
            </a:r>
          </a:p>
          <a:p>
            <a:pPr marL="1395385" lvl="2" indent="-514350">
              <a:buFont typeface="+mj-lt"/>
              <a:buAutoNum type="romanUcPeriod"/>
            </a:pPr>
            <a:r>
              <a:rPr lang="en-US" b="0" dirty="0" smtClean="0"/>
              <a:t>Connect the </a:t>
            </a:r>
            <a:r>
              <a:rPr lang="en-US" b="0" dirty="0" err="1" smtClean="0"/>
              <a:t>wkf</a:t>
            </a:r>
            <a:r>
              <a:rPr lang="en-US" b="0" dirty="0" smtClean="0"/>
              <a:t>::Environment’s </a:t>
            </a:r>
            <a:r>
              <a:rPr lang="en-US" dirty="0" err="1" smtClean="0"/>
              <a:t>PlatformOfInterestChanged</a:t>
            </a:r>
            <a:r>
              <a:rPr lang="en-US" b="0" dirty="0" smtClean="0"/>
              <a:t> signal to the </a:t>
            </a:r>
            <a:r>
              <a:rPr lang="en-US" dirty="0" err="1" smtClean="0"/>
              <a:t>DockWidget</a:t>
            </a:r>
            <a:r>
              <a:rPr lang="en-US" b="0" dirty="0" err="1" smtClean="0"/>
              <a:t>’s</a:t>
            </a:r>
            <a:r>
              <a:rPr lang="en-US" b="0" dirty="0" smtClean="0"/>
              <a:t> </a:t>
            </a:r>
            <a:r>
              <a:rPr lang="en-US" dirty="0" err="1" smtClean="0"/>
              <a:t>PlatformOfInterestchanged</a:t>
            </a:r>
            <a:r>
              <a:rPr lang="en-US" b="0" dirty="0" smtClean="0"/>
              <a:t> method</a:t>
            </a:r>
          </a:p>
          <a:p>
            <a:pPr marL="804863" lvl="1" indent="-457200">
              <a:buAutoNum type="alphaLcParenR"/>
            </a:pPr>
            <a:endParaRPr lang="en-US" b="0" dirty="0" smtClean="0"/>
          </a:p>
          <a:p>
            <a:pPr marL="804863" lvl="1" indent="-457200">
              <a:buAutoNum type="alphaLcParenR"/>
            </a:pPr>
            <a:r>
              <a:rPr lang="en-US" b="0" dirty="0" smtClean="0"/>
              <a:t>Update the displays to show the data that was received from the </a:t>
            </a:r>
            <a:r>
              <a:rPr lang="en-US" dirty="0" err="1" smtClean="0"/>
              <a:t>DataContainer</a:t>
            </a:r>
            <a:endParaRPr lang="en-US" dirty="0" smtClean="0"/>
          </a:p>
          <a:p>
            <a:pPr marL="1338235" lvl="2" indent="-457200">
              <a:buAutoNum type="alphaLcParenR"/>
            </a:pPr>
            <a:r>
              <a:rPr lang="en-US" b="0" dirty="0" smtClean="0"/>
              <a:t>Invoke</a:t>
            </a:r>
            <a:r>
              <a:rPr lang="en-US" dirty="0" smtClean="0"/>
              <a:t> </a:t>
            </a:r>
            <a:r>
              <a:rPr lang="en-US" dirty="0" err="1" smtClean="0"/>
              <a:t>SetValue</a:t>
            </a:r>
            <a:r>
              <a:rPr lang="en-US" b="0" dirty="0" smtClean="0"/>
              <a:t> on each </a:t>
            </a:r>
            <a:r>
              <a:rPr lang="en-US" b="0" dirty="0" err="1" smtClean="0"/>
              <a:t>LineEdit</a:t>
            </a:r>
            <a:r>
              <a:rPr lang="en-US" b="0" dirty="0" smtClean="0"/>
              <a:t> member of </a:t>
            </a:r>
            <a:r>
              <a:rPr lang="en-US" dirty="0" err="1" smtClean="0"/>
              <a:t>mUI</a:t>
            </a:r>
            <a:r>
              <a:rPr lang="en-US" b="0" dirty="0" smtClean="0"/>
              <a:t> for latitude, longitude, altitude, and heading </a:t>
            </a:r>
            <a:endParaRPr lang="en-US" dirty="0" smtClean="0"/>
          </a:p>
          <a:p>
            <a:pPr marL="804863" lvl="1" indent="-457200">
              <a:buAutoNum type="alphaLcParenR"/>
            </a:pPr>
            <a:endParaRPr lang="en-US" b="0" dirty="0" smtClean="0"/>
          </a:p>
          <a:p>
            <a:pPr marL="804863" lvl="1" indent="-457200">
              <a:buAutoNum type="alphaLcParenR"/>
            </a:pPr>
            <a:endParaRPr lang="en-US" b="0" dirty="0"/>
          </a:p>
          <a:p>
            <a:pPr marL="804863" lvl="1" indent="-457200">
              <a:buAutoNum type="alphaLcParenR"/>
            </a:pPr>
            <a:endParaRPr lang="en-US" b="0" dirty="0" smtClean="0"/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2472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19683" y="5765405"/>
            <a:ext cx="8503920" cy="670564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22031" y="3601329"/>
            <a:ext cx="8503920" cy="358726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</a:t>
            </a:r>
            <a:r>
              <a:rPr lang="en-US" dirty="0" smtClean="0"/>
              <a:t>Exercise 1 </a:t>
            </a:r>
            <a:r>
              <a:rPr lang="en-US" dirty="0"/>
              <a:t>Task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sz="2000" b="0" dirty="0" smtClean="0">
                <a:solidFill>
                  <a:srgbClr val="0000FF"/>
                </a:solidFill>
              </a:rPr>
              <a:t>DockWidget.cpp</a:t>
            </a:r>
            <a:endParaRPr lang="en-US" b="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33643" y="1209819"/>
                <a:ext cx="9067800" cy="31854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WarlockTraining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DockWidget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DockWidget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SimInterface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aSimInterface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          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DataContainer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aDataContainer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          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PrefObject</a:t>
                </a:r>
                <a:r>
                  <a:rPr lang="en-US" sz="1100" b="1" dirty="0">
                    <a:latin typeface="Consolas" panose="020B0609020204030204" pitchFamily="49" charset="0"/>
                  </a:rPr>
                  <a:t>*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aPrefObject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             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WindowFlags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aWindowFlags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: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QDockWidget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aWindowFlags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mSimInterface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aSimInterface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mDataContainer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aDataContainer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{  </a:t>
                </a:r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Without this line, nothing will show up in the dock widget.</a:t>
                </a:r>
              </a:p>
              <a:p>
                <a:r>
                  <a:rPr lang="en-US" sz="1100" b="1" dirty="0" smtClean="0"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>
                    <a:latin typeface="Consolas" panose="020B0609020204030204" pitchFamily="49" charset="0"/>
                  </a:rPr>
                  <a:t>mUI.setupUi</a:t>
                </a:r>
                <a:r>
                  <a:rPr lang="en-US" sz="1100" b="1" dirty="0">
                    <a:latin typeface="Consolas" panose="020B0609020204030204" pitchFamily="49" charset="0"/>
                  </a:rPr>
                  <a:t>(this);</a:t>
                </a: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</a:t>
                </a:r>
                <a:endParaRPr lang="en-US" sz="1100" b="1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EXERCISE 1 TASK 2a</a:t>
                </a:r>
                <a:endParaRPr lang="en-US" sz="1100" b="1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Connect the </a:t>
                </a:r>
                <a:r>
                  <a:rPr lang="en-US" sz="1100" b="1" dirty="0" err="1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DataContainer's</a:t>
                </a:r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DataChanged</a:t>
                </a:r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signal to </a:t>
                </a:r>
                <a:r>
                  <a:rPr lang="en-US" sz="1100" b="1" dirty="0" err="1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UpdateDisplay</a:t>
                </a:r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()</a:t>
                </a:r>
                <a:endParaRPr lang="en-US" sz="1100" b="1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Connect the </a:t>
                </a:r>
                <a:r>
                  <a:rPr lang="en-US" sz="1100" b="1" dirty="0" err="1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WkfEnvironment's</a:t>
                </a:r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PlatformOfInterestChanged</a:t>
                </a:r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signal to </a:t>
                </a:r>
                <a:r>
                  <a:rPr lang="en-US" sz="1100" b="1" dirty="0" err="1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PlatformOfInterestChanged</a:t>
                </a:r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()</a:t>
                </a:r>
                <a:endParaRPr lang="en-US" sz="1100" b="1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connect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(&amp;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mDataContainer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&amp;</a:t>
                </a:r>
                <a:r>
                  <a:rPr lang="en-US" sz="1100" b="1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DataContainer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 smtClean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DataChanged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&amp;</a:t>
                </a:r>
                <a:r>
                  <a:rPr lang="en-US" sz="1100" b="1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DockWidget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 smtClean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UpdateDisplay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 smtClean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connect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(&amp;</a:t>
                </a:r>
                <a:r>
                  <a:rPr lang="en-US" sz="1100" b="1" dirty="0" err="1" smtClean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wkfEnv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&amp;</a:t>
                </a:r>
                <a:r>
                  <a:rPr lang="en-US" sz="1100" b="1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wkf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Environment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 smtClean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PlatformOfInterestChanged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&amp;</a:t>
                </a:r>
                <a:r>
                  <a:rPr lang="en-US" sz="1100" b="1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DockWidget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 smtClean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PlatformOfInterestChanged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 smtClean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3" y="1209819"/>
                <a:ext cx="9067800" cy="31854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33643" y="4372710"/>
            <a:ext cx="9010357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DockWidget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UpdateDisplay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//Get the data for the platform of interest from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DataContainer</a:t>
            </a:r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PlatformData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mDataContainer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GetPlatformData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mPlatformOfInterest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nameOutput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setText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QString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fromStdString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mPlatformOfInterest</a:t>
            </a:r>
            <a:r>
              <a:rPr lang="en-US" sz="1100" b="1" dirty="0">
                <a:latin typeface="Consolas" panose="020B0609020204030204" pitchFamily="49" charset="0"/>
              </a:rPr>
              <a:t>));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EXERCISE 1 TASK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2b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Using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PlatformData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, set the value to display in the latitude,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longitude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, altitude, and heading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LineEdits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latitudeLineEdit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SetValue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mLatitude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longitudeLineEdit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SetValue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mLongitude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altitudeLineEdit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SetValue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mAltitude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headingLineEdit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SetValue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data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mHeading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87189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– Task 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751360"/>
          </a:xfrm>
        </p:spPr>
        <p:txBody>
          <a:bodyPr>
            <a:normAutofit fontScale="92500"/>
          </a:bodyPr>
          <a:lstStyle/>
          <a:p>
            <a:r>
              <a:rPr lang="en-US" b="0" dirty="0" smtClean="0"/>
              <a:t>In </a:t>
            </a:r>
            <a:r>
              <a:rPr lang="en-US" dirty="0" smtClean="0"/>
              <a:t>DockWidget</a:t>
            </a:r>
            <a:r>
              <a:rPr lang="en-US" b="0" dirty="0" smtClean="0"/>
              <a:t>.</a:t>
            </a:r>
            <a:r>
              <a:rPr lang="en-US" dirty="0" smtClean="0"/>
              <a:t>cpp</a:t>
            </a:r>
            <a:r>
              <a:rPr lang="en-US" b="0" dirty="0" smtClean="0"/>
              <a:t>, implement logic that sends a </a:t>
            </a:r>
            <a:r>
              <a:rPr lang="en-US" dirty="0" err="1" smtClean="0"/>
              <a:t>TurnCommand</a:t>
            </a:r>
            <a:r>
              <a:rPr lang="en-US" b="0" dirty="0" smtClean="0"/>
              <a:t> when one of the four buttons (north, east, south, west) is clicked.</a:t>
            </a:r>
          </a:p>
          <a:p>
            <a:endParaRPr lang="en-US" b="0" dirty="0"/>
          </a:p>
          <a:p>
            <a:pPr marL="804863" lvl="1" indent="-457200">
              <a:buAutoNum type="alphaLcParenR"/>
            </a:pPr>
            <a:r>
              <a:rPr lang="en-US" b="0" dirty="0" smtClean="0"/>
              <a:t>Connect the four buttons’ </a:t>
            </a:r>
            <a:r>
              <a:rPr lang="en-US" dirty="0" smtClean="0"/>
              <a:t>clicked</a:t>
            </a:r>
            <a:r>
              <a:rPr lang="en-US" b="0" dirty="0" smtClean="0"/>
              <a:t>() signal to call </a:t>
            </a:r>
            <a:r>
              <a:rPr lang="en-US" dirty="0" err="1" smtClean="0"/>
              <a:t>TurnToHeading</a:t>
            </a:r>
            <a:r>
              <a:rPr lang="en-US" b="0" dirty="0" smtClean="0"/>
              <a:t>() with the correct value as the heading (north is 0 </a:t>
            </a:r>
            <a:r>
              <a:rPr lang="en-US" b="0" dirty="0" err="1" smtClean="0"/>
              <a:t>deg</a:t>
            </a:r>
            <a:r>
              <a:rPr lang="en-US" b="0" dirty="0" smtClean="0"/>
              <a:t>, east is 90 </a:t>
            </a:r>
            <a:r>
              <a:rPr lang="en-US" b="0" dirty="0" err="1" smtClean="0"/>
              <a:t>deg</a:t>
            </a:r>
            <a:r>
              <a:rPr lang="en-US" b="0" dirty="0" smtClean="0"/>
              <a:t>, south is 180 </a:t>
            </a:r>
            <a:r>
              <a:rPr lang="en-US" b="0" dirty="0" err="1" smtClean="0"/>
              <a:t>deg</a:t>
            </a:r>
            <a:r>
              <a:rPr lang="en-US" b="0" dirty="0" smtClean="0"/>
              <a:t>, and west is 270 </a:t>
            </a:r>
            <a:r>
              <a:rPr lang="en-US" b="0" dirty="0" err="1" smtClean="0"/>
              <a:t>deg</a:t>
            </a:r>
            <a:r>
              <a:rPr lang="en-US" b="0" dirty="0" smtClean="0"/>
              <a:t>)</a:t>
            </a:r>
          </a:p>
          <a:p>
            <a:pPr marL="804863" lvl="1" indent="-457200">
              <a:buAutoNum type="alphaLcParenR"/>
            </a:pPr>
            <a:endParaRPr lang="en-US" b="0" dirty="0" smtClean="0"/>
          </a:p>
          <a:p>
            <a:pPr marL="804863" lvl="1" indent="-457200">
              <a:buAutoNum type="alphaLcParenR"/>
            </a:pPr>
            <a:r>
              <a:rPr lang="en-US" b="0" dirty="0" smtClean="0"/>
              <a:t>In </a:t>
            </a:r>
            <a:r>
              <a:rPr lang="en-US" dirty="0" err="1" smtClean="0"/>
              <a:t>TurnToHeading</a:t>
            </a:r>
            <a:r>
              <a:rPr lang="en-US" b="0" dirty="0" smtClean="0"/>
              <a:t>, create a </a:t>
            </a:r>
            <a:r>
              <a:rPr lang="en-US" dirty="0" err="1" smtClean="0"/>
              <a:t>TurnCommand</a:t>
            </a:r>
            <a:r>
              <a:rPr lang="en-US" b="0" dirty="0" smtClean="0"/>
              <a:t> and add it to the </a:t>
            </a:r>
            <a:r>
              <a:rPr lang="en-US" dirty="0" err="1" smtClean="0"/>
              <a:t>SimInterface</a:t>
            </a:r>
            <a:endParaRPr lang="en-US" dirty="0" smtClean="0"/>
          </a:p>
          <a:p>
            <a:pPr marL="1223935" lvl="2" indent="-342900"/>
            <a:r>
              <a:rPr lang="en-US" b="0" dirty="0" smtClean="0"/>
              <a:t>Invoke</a:t>
            </a:r>
            <a:r>
              <a:rPr lang="en-US" dirty="0" smtClean="0"/>
              <a:t> </a:t>
            </a:r>
            <a:r>
              <a:rPr lang="en-US" dirty="0" err="1" smtClean="0"/>
              <a:t>AddSimCommand</a:t>
            </a:r>
            <a:r>
              <a:rPr lang="en-US" b="0" dirty="0" smtClean="0"/>
              <a:t> with an argument that is a new </a:t>
            </a:r>
            <a:r>
              <a:rPr lang="en-US" dirty="0" err="1" smtClean="0"/>
              <a:t>unique_pointer</a:t>
            </a:r>
            <a:r>
              <a:rPr lang="en-US" b="0" dirty="0" smtClean="0"/>
              <a:t> to a </a:t>
            </a:r>
            <a:r>
              <a:rPr lang="en-US" dirty="0" err="1" smtClean="0"/>
              <a:t>TurnCommand</a:t>
            </a:r>
            <a:r>
              <a:rPr lang="en-US" b="0" dirty="0" smtClean="0"/>
              <a:t>, constructed with the variables </a:t>
            </a:r>
            <a:r>
              <a:rPr lang="en-US" dirty="0" err="1" smtClean="0"/>
              <a:t>mPlatformOfInterest</a:t>
            </a:r>
            <a:r>
              <a:rPr lang="en-US" b="0" dirty="0" smtClean="0"/>
              <a:t>, and </a:t>
            </a:r>
            <a:r>
              <a:rPr lang="en-US" dirty="0" err="1" smtClean="0"/>
              <a:t>aHeading</a:t>
            </a:r>
            <a:r>
              <a:rPr lang="en-US" b="0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82390" y="3697454"/>
            <a:ext cx="7711444" cy="684632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87076" y="5917804"/>
            <a:ext cx="7711444" cy="194608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Exercise </a:t>
            </a:r>
            <a:r>
              <a:rPr lang="en-US" dirty="0" smtClean="0"/>
              <a:t>1 Task 3</a:t>
            </a:r>
            <a:br>
              <a:rPr lang="en-US" dirty="0" smtClean="0"/>
            </a:br>
            <a:r>
              <a:rPr lang="en-US" sz="2000" b="0" dirty="0" smtClean="0">
                <a:solidFill>
                  <a:srgbClr val="0000FF"/>
                </a:solidFill>
              </a:rPr>
              <a:t>DockWidget.cpp</a:t>
            </a:r>
            <a:endParaRPr lang="en-US" b="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2000" y="1143497"/>
                <a:ext cx="7620000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err="1" smtClean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WarlockTraining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DockWidget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DockWidget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SimInterface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&amp;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aSimInterface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       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DataContainer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&amp;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aDataContainer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       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PrefObject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*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aPrefObject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        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WindowFlags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aWindowFlags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: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QDockWidget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aWindowFlags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mSimInterface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aSimInterface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mDataContainer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aDataContainer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{   </a:t>
                </a:r>
                <a:endPara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//! Without this line, nothing will show up in the dock widget.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mUI</a:t>
                </a:r>
                <a:r>
                  <a:rPr lang="en-US" sz="1100" b="1" dirty="0" err="1">
                    <a:solidFill>
                      <a:schemeClr val="tx1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setupUi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 smtClean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EXERCISE 1 TASK </a:t>
                </a:r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3a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connect the clicked signal for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northPushButton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eastPushButton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southPushButton</a:t>
                </a:r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  //  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and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westPushButton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smtClean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to </a:t>
                </a:r>
                <a:r>
                  <a:rPr lang="en-US" sz="1100" b="1" dirty="0" err="1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TurnHeading</a:t>
                </a:r>
                <a:r>
                  <a:rPr lang="en-US" sz="1100" b="1" dirty="0">
                    <a:solidFill>
                      <a:srgbClr val="008000"/>
                    </a:solidFill>
                    <a:latin typeface="Consolas" panose="020B0609020204030204" pitchFamily="49" charset="0"/>
                  </a:rPr>
                  <a:t> with appropriate heading passed in as an argument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 smtClean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connect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mUI</a:t>
                </a:r>
                <a:r>
                  <a:rPr lang="en-US" sz="1100" b="1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northPushButton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&amp;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QPushButton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clicked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[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]() {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TurnToHeading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(0); });</a:t>
                </a:r>
              </a:p>
              <a:p>
                <a:r>
                  <a:rPr lang="en-US" sz="1100" b="1" dirty="0" smtClean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connect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mUI</a:t>
                </a:r>
                <a:r>
                  <a:rPr lang="en-US" sz="1100" b="1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eastPushButton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&amp;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QPushButton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clicked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[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]() {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TurnToHeading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(90); });</a:t>
                </a:r>
              </a:p>
              <a:p>
                <a:r>
                  <a:rPr lang="en-US" sz="1100" b="1" dirty="0" smtClean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connect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mUI</a:t>
                </a:r>
                <a:r>
                  <a:rPr lang="en-US" sz="1100" b="1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southPushButton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&amp;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QPushButton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clicked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[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]() {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TurnToHeading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(180); });</a:t>
                </a:r>
              </a:p>
              <a:p>
                <a:r>
                  <a:rPr lang="en-US" sz="1100" b="1" dirty="0" smtClean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   connect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mUI</a:t>
                </a:r>
                <a:r>
                  <a:rPr lang="en-US" sz="1100" b="1" dirty="0" err="1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 smtClean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westPushButton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&amp;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QPushButton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clicked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[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]() {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TurnToHeading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(270); </a:t>
                </a:r>
                <a:r>
                  <a:rPr lang="en-US" sz="1100" b="1" dirty="0" smtClean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});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43497"/>
                <a:ext cx="7620000" cy="3477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762000" y="4684713"/>
            <a:ext cx="7552006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DockWidget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TurnToHeading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aHeading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{ 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EXERCISE 1 TASK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3b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Create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TurnCommand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(arguments should the platform of interest and the desired heading)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and then add it to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SimInterface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note: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can't be used until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c++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14, 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since AFSIM is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c++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11 we have to use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instead.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mSimInterface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AddSimCommand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TurnCommand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mPlatformOfInterest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aHeading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28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00684" y="2550945"/>
            <a:ext cx="7469945" cy="2947663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Review 7</a:t>
            </a:r>
            <a:br>
              <a:rPr lang="en-US" dirty="0" smtClean="0"/>
            </a:br>
            <a:r>
              <a:rPr lang="en-US" sz="2000" b="0" dirty="0" smtClean="0">
                <a:solidFill>
                  <a:srgbClr val="0000FF"/>
                </a:solidFill>
              </a:rPr>
              <a:t>SimCommands.hpp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294" y="2528565"/>
            <a:ext cx="7978726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TurnCommand</a:t>
            </a:r>
            <a:r>
              <a:rPr lang="en-US" sz="1100" b="1" dirty="0"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warlock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SimCommand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TurnCommand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aPlatformName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latin typeface="Consolas" panose="020B0609020204030204" pitchFamily="49" charset="0"/>
              </a:rPr>
              <a:t>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aHeading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latin typeface="Consolas" panose="020B0609020204030204" pitchFamily="49" charset="0"/>
              </a:rPr>
              <a:t>~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TurnCommand</a:t>
            </a:r>
            <a:r>
              <a:rPr lang="en-US" sz="1100" b="1" dirty="0">
                <a:latin typeface="Consolas" panose="020B0609020204030204" pitchFamily="49" charset="0"/>
              </a:rPr>
              <a:t>()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Processes the command by changing the heading of the platform in question.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@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param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This is the simulation to modify.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Process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WsfSimulation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This is the direction to turn to.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mHeading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This is the name of the platform to be modified.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mPlatformName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72794" y="1150032"/>
            <a:ext cx="8771206" cy="1403254"/>
          </a:xfrm>
          <a:prstGeom prst="rect">
            <a:avLst/>
          </a:prstGeom>
        </p:spPr>
        <p:txBody>
          <a:bodyPr>
            <a:normAutofit/>
          </a:bodyPr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In </a:t>
            </a:r>
            <a:r>
              <a:rPr lang="en-US" sz="2000" b="1" dirty="0" smtClean="0"/>
              <a:t>SimCommands</a:t>
            </a:r>
            <a:r>
              <a:rPr lang="en-US" sz="2000" dirty="0" smtClean="0"/>
              <a:t>.</a:t>
            </a:r>
            <a:r>
              <a:rPr lang="en-US" sz="2000" b="1" dirty="0" smtClean="0"/>
              <a:t>hpp</a:t>
            </a:r>
            <a:r>
              <a:rPr lang="en-US" sz="2000" dirty="0" smtClean="0"/>
              <a:t>, </a:t>
            </a:r>
          </a:p>
          <a:p>
            <a:pPr lvl="1"/>
            <a:r>
              <a:rPr lang="en-US" sz="1700" dirty="0" smtClean="0"/>
              <a:t>notice the class </a:t>
            </a:r>
            <a:r>
              <a:rPr lang="en-US" sz="1700" b="1" dirty="0" err="1" smtClean="0"/>
              <a:t>TurnCommand</a:t>
            </a:r>
            <a:r>
              <a:rPr lang="en-US" sz="1700" dirty="0" smtClean="0"/>
              <a:t> is the only </a:t>
            </a:r>
            <a:r>
              <a:rPr lang="en-US" sz="1700" dirty="0" err="1" smtClean="0"/>
              <a:t>SimCommand</a:t>
            </a:r>
            <a:r>
              <a:rPr lang="en-US" sz="1700" dirty="0" smtClean="0"/>
              <a:t> in this file</a:t>
            </a:r>
          </a:p>
          <a:p>
            <a:pPr lvl="1"/>
            <a:r>
              <a:rPr lang="en-US" sz="1700" dirty="0" smtClean="0"/>
              <a:t>Notice the </a:t>
            </a:r>
            <a:r>
              <a:rPr lang="en-US" sz="1700" b="1" dirty="0" smtClean="0"/>
              <a:t>Process</a:t>
            </a:r>
            <a:r>
              <a:rPr lang="en-US" sz="1700" dirty="0" smtClean="0"/>
              <a:t> method and the </a:t>
            </a:r>
            <a:r>
              <a:rPr lang="en-US" sz="1700" b="1" dirty="0" err="1" smtClean="0"/>
              <a:t>mHeading</a:t>
            </a:r>
            <a:r>
              <a:rPr lang="en-US" sz="1700" dirty="0" smtClean="0"/>
              <a:t> and </a:t>
            </a:r>
            <a:r>
              <a:rPr lang="en-US" sz="1700" b="1" dirty="0" err="1" smtClean="0"/>
              <a:t>mPlatformName</a:t>
            </a:r>
            <a:r>
              <a:rPr lang="en-US" sz="1700" dirty="0" smtClean="0"/>
              <a:t> member variables</a:t>
            </a:r>
          </a:p>
        </p:txBody>
      </p:sp>
    </p:spTree>
    <p:extLst>
      <p:ext uri="{BB962C8B-B14F-4D97-AF65-F5344CB8AC3E}">
        <p14:creationId xmlns:p14="http://schemas.microsoft.com/office/powerpoint/2010/main" val="360432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1 – Task 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Implement </a:t>
            </a:r>
            <a:r>
              <a:rPr lang="en-US" dirty="0" err="1" smtClean="0"/>
              <a:t>TurnCommand</a:t>
            </a:r>
            <a:r>
              <a:rPr lang="en-US" b="0" dirty="0" smtClean="0"/>
              <a:t>::</a:t>
            </a:r>
            <a:r>
              <a:rPr lang="en-US" dirty="0" smtClean="0"/>
              <a:t>Process</a:t>
            </a:r>
            <a:r>
              <a:rPr lang="en-US" b="0" dirty="0" smtClean="0"/>
              <a:t>() so that the selected platform will turn to the specified heading</a:t>
            </a:r>
          </a:p>
          <a:p>
            <a:pPr lvl="1"/>
            <a:r>
              <a:rPr lang="en-US" b="0" dirty="0" smtClean="0"/>
              <a:t>Using the </a:t>
            </a:r>
            <a:r>
              <a:rPr lang="en-US" dirty="0" smtClean="0"/>
              <a:t>mover</a:t>
            </a:r>
            <a:r>
              <a:rPr lang="en-US" b="0" dirty="0" smtClean="0"/>
              <a:t>, invoke </a:t>
            </a:r>
            <a:r>
              <a:rPr lang="en-US" b="0" dirty="0" err="1" smtClean="0"/>
              <a:t>TurnToHeading</a:t>
            </a:r>
            <a:r>
              <a:rPr lang="en-US" b="0" dirty="0" smtClean="0"/>
              <a:t> and pass in the arguments:</a:t>
            </a:r>
          </a:p>
          <a:p>
            <a:pPr lvl="2"/>
            <a:r>
              <a:rPr lang="en-US" b="0" dirty="0" smtClean="0"/>
              <a:t>The current simulation time from </a:t>
            </a:r>
            <a:r>
              <a:rPr lang="en-US" dirty="0" err="1" smtClean="0"/>
              <a:t>GetSimTime</a:t>
            </a:r>
            <a:r>
              <a:rPr lang="en-US" b="0" dirty="0" smtClean="0"/>
              <a:t>()</a:t>
            </a:r>
          </a:p>
          <a:p>
            <a:pPr lvl="2"/>
            <a:r>
              <a:rPr lang="en-US" b="0" dirty="0" smtClean="0"/>
              <a:t>The heading </a:t>
            </a:r>
            <a:r>
              <a:rPr lang="en-US" dirty="0" err="1" smtClean="0"/>
              <a:t>mHeading</a:t>
            </a:r>
            <a:r>
              <a:rPr lang="en-US" b="0" dirty="0" smtClean="0"/>
              <a:t> converted to radians</a:t>
            </a:r>
          </a:p>
          <a:p>
            <a:pPr lvl="2"/>
            <a:r>
              <a:rPr lang="en-US" b="0" dirty="0" smtClean="0"/>
              <a:t>An acceleration of 0, and</a:t>
            </a:r>
          </a:p>
          <a:p>
            <a:pPr lvl="2"/>
            <a:r>
              <a:rPr lang="en-US" dirty="0" err="1" smtClean="0"/>
              <a:t>WsfPath</a:t>
            </a:r>
            <a:r>
              <a:rPr lang="en-US" b="0" dirty="0" smtClean="0"/>
              <a:t>::</a:t>
            </a:r>
            <a:r>
              <a:rPr lang="en-US" dirty="0" err="1" smtClean="0"/>
              <a:t>cTURN_DIR_SHORTEST</a:t>
            </a:r>
            <a:endParaRPr lang="en-US" dirty="0" smtClean="0"/>
          </a:p>
          <a:p>
            <a:pPr marL="1219139" lvl="2" indent="0">
              <a:buNone/>
            </a:pPr>
            <a:endParaRPr lang="en-US" b="0" dirty="0" smtClean="0"/>
          </a:p>
          <a:p>
            <a:pPr lvl="2"/>
            <a:endParaRPr lang="en-US" b="0" dirty="0" smtClean="0"/>
          </a:p>
          <a:p>
            <a:pPr lvl="2"/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52955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23888" y="3029239"/>
            <a:ext cx="7469945" cy="684632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Exercise </a:t>
            </a:r>
            <a:r>
              <a:rPr lang="en-US" dirty="0" smtClean="0"/>
              <a:t>1 Task 4</a:t>
            </a:r>
            <a:br>
              <a:rPr lang="en-US" dirty="0" smtClean="0"/>
            </a:br>
            <a:r>
              <a:rPr lang="en-US" sz="2000" b="0" dirty="0" smtClean="0">
                <a:solidFill>
                  <a:srgbClr val="0000FF"/>
                </a:solidFill>
              </a:rPr>
              <a:t>SimCommands.cpp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6294" y="1311705"/>
            <a:ext cx="7978726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TurnCommand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Process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WsfSimulation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GetPlatformByName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mPlatformName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WsfMover</a:t>
            </a:r>
            <a:r>
              <a:rPr lang="en-US" sz="1100" b="1" dirty="0">
                <a:latin typeface="Consolas" panose="020B0609020204030204" pitchFamily="49" charset="0"/>
              </a:rPr>
              <a:t>*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mover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platform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GetMover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latin typeface="Consolas" panose="020B0609020204030204" pitchFamily="49" charset="0"/>
              </a:rPr>
              <a:t> 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mover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EXERCISE 1 TASK 4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Command the mover to turn to the specified Heading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      mover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TurnToHeading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aSimulation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(),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//&lt; When to turn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mHeading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UtMath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cRAD_PER_DEG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//&lt; Where to turn to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0,                      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//&lt; Acceleration. 0 = use default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WsfPath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A000A0"/>
                </a:solidFill>
                <a:latin typeface="Consolas" panose="020B0609020204030204" pitchFamily="49" charset="0"/>
              </a:rPr>
              <a:t>cTURN_DIR_SHORTEST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//&lt; Direction to turn (left/right)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}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66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0" dirty="0" smtClean="0"/>
              <a:t>At this point you should be able to run Warlock and see the selected platform’s information display in the Warlock Training </a:t>
            </a:r>
            <a:r>
              <a:rPr lang="en-US" dirty="0" err="1" smtClean="0"/>
              <a:t>DockWidget</a:t>
            </a:r>
            <a:r>
              <a:rPr lang="en-US" b="0" dirty="0"/>
              <a:t> </a:t>
            </a:r>
            <a:r>
              <a:rPr lang="en-US" b="0" dirty="0" smtClean="0"/>
              <a:t>and be able to control the selected platform via the buttons</a:t>
            </a:r>
          </a:p>
          <a:p>
            <a:pPr marL="0" indent="0">
              <a:buNone/>
            </a:pPr>
            <a:endParaRPr lang="en-US" b="0" dirty="0"/>
          </a:p>
          <a:p>
            <a:pPr marL="169863" lvl="1" indent="-169863">
              <a:spcBef>
                <a:spcPct val="40000"/>
              </a:spcBef>
            </a:pPr>
            <a:r>
              <a:rPr lang="en-US" b="0" dirty="0" smtClean="0"/>
              <a:t>From </a:t>
            </a:r>
            <a:r>
              <a:rPr lang="en-US" b="0" dirty="0"/>
              <a:t>Windows Visual Studio:</a:t>
            </a:r>
          </a:p>
          <a:p>
            <a:pPr lvl="1"/>
            <a:r>
              <a:rPr lang="en-US" b="0" dirty="0"/>
              <a:t>Build the solution in “Release”</a:t>
            </a:r>
          </a:p>
          <a:p>
            <a:pPr lvl="1"/>
            <a:r>
              <a:rPr lang="en-US" b="0" dirty="0"/>
              <a:t>Build the “INSTALL” project</a:t>
            </a:r>
          </a:p>
          <a:p>
            <a:pPr marL="169863" lvl="1" indent="-169863">
              <a:spcBef>
                <a:spcPct val="40000"/>
              </a:spcBef>
            </a:pPr>
            <a:r>
              <a:rPr lang="en-US" b="0" dirty="0"/>
              <a:t>From Linux, execute the following commands in the build directory:</a:t>
            </a:r>
          </a:p>
          <a:p>
            <a:pPr marL="609569" lvl="1" indent="0">
              <a:buNone/>
            </a:pPr>
            <a:r>
              <a:rPr lang="en-US" b="0" dirty="0">
                <a:latin typeface="Consolas" panose="020B0609020204030204" pitchFamily="49" charset="0"/>
              </a:rPr>
              <a:t>$ </a:t>
            </a:r>
            <a:r>
              <a:rPr lang="en-US" b="0" dirty="0" err="1">
                <a:latin typeface="Consolas" panose="020B0609020204030204" pitchFamily="49" charset="0"/>
              </a:rPr>
              <a:t>cmake</a:t>
            </a:r>
            <a:r>
              <a:rPr lang="en-US" b="0" dirty="0">
                <a:latin typeface="Consolas" panose="020B0609020204030204" pitchFamily="49" charset="0"/>
              </a:rPr>
              <a:t> --build . --target all -- -j12</a:t>
            </a:r>
          </a:p>
          <a:p>
            <a:pPr marL="609569" lvl="1" indent="0">
              <a:buNone/>
            </a:pPr>
            <a:r>
              <a:rPr lang="en-US" b="0" dirty="0">
                <a:latin typeface="Consolas" panose="020B0609020204030204" pitchFamily="49" charset="0"/>
              </a:rPr>
              <a:t>$ </a:t>
            </a:r>
            <a:r>
              <a:rPr lang="en-US" b="0" dirty="0" err="1">
                <a:latin typeface="Consolas" panose="020B0609020204030204" pitchFamily="49" charset="0"/>
              </a:rPr>
              <a:t>cmake</a:t>
            </a:r>
            <a:r>
              <a:rPr lang="en-US" b="0" dirty="0">
                <a:latin typeface="Consolas" panose="020B0609020204030204" pitchFamily="49" charset="0"/>
              </a:rPr>
              <a:t> --build . --target install -- -j12</a:t>
            </a:r>
          </a:p>
          <a:p>
            <a:pPr marL="0" lvl="1" indent="0">
              <a:spcBef>
                <a:spcPct val="40000"/>
              </a:spcBef>
              <a:buNone/>
            </a:pPr>
            <a:endParaRPr lang="en-US" b="0" dirty="0"/>
          </a:p>
          <a:p>
            <a:r>
              <a:rPr lang="en-US" b="0" dirty="0" smtClean="0"/>
              <a:t>Run </a:t>
            </a:r>
            <a:r>
              <a:rPr lang="en-US" b="0" dirty="0"/>
              <a:t>the Test Scenario in </a:t>
            </a:r>
            <a:r>
              <a:rPr lang="en-US" b="0" dirty="0" smtClean="0"/>
              <a:t>Warlock</a:t>
            </a:r>
            <a:endParaRPr lang="en-US" b="0" dirty="0"/>
          </a:p>
          <a:p>
            <a:pPr lvl="1"/>
            <a:r>
              <a:rPr lang="en-US" sz="1900" b="0" dirty="0"/>
              <a:t>Run </a:t>
            </a:r>
            <a:r>
              <a:rPr lang="en-US" sz="1900" b="0" dirty="0" smtClean="0"/>
              <a:t>warlock.exe</a:t>
            </a:r>
          </a:p>
          <a:p>
            <a:pPr lvl="1"/>
            <a:r>
              <a:rPr lang="en-US" sz="1900" b="0" dirty="0"/>
              <a:t>Load the Test </a:t>
            </a:r>
            <a:r>
              <a:rPr lang="en-US" sz="1900" b="0" dirty="0" smtClean="0"/>
              <a:t>Scenario, located </a:t>
            </a:r>
            <a:r>
              <a:rPr lang="en-US" sz="1900" b="0" dirty="0"/>
              <a:t>at: training\developer\</a:t>
            </a:r>
            <a:r>
              <a:rPr lang="en-US" sz="1900" b="0" dirty="0" err="1"/>
              <a:t>wkf</a:t>
            </a:r>
            <a:r>
              <a:rPr lang="en-US" sz="1900" b="0" dirty="0"/>
              <a:t>\labs\data\wkf_training_scenario.txt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7574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24000"/>
            <a:ext cx="7096110" cy="4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28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Warlock &amp; Plugins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Warlock can load many different types of plugins:</a:t>
            </a:r>
          </a:p>
          <a:p>
            <a:pPr lvl="1"/>
            <a:r>
              <a:rPr lang="en-US" b="0" dirty="0" smtClean="0"/>
              <a:t>Warlock will load AFSIM plugins from the </a:t>
            </a:r>
            <a:r>
              <a:rPr lang="en-US" b="0" dirty="0" err="1" smtClean="0"/>
              <a:t>wsf_plugins</a:t>
            </a:r>
            <a:r>
              <a:rPr lang="en-US" b="0" dirty="0" smtClean="0"/>
              <a:t> or </a:t>
            </a:r>
            <a:r>
              <a:rPr lang="en-US" b="0" dirty="0" err="1" smtClean="0"/>
              <a:t>mission_plugins</a:t>
            </a:r>
            <a:r>
              <a:rPr lang="en-US" b="0" dirty="0" smtClean="0"/>
              <a:t> directory</a:t>
            </a:r>
          </a:p>
          <a:p>
            <a:pPr lvl="2"/>
            <a:r>
              <a:rPr lang="en-US" b="0" dirty="0" smtClean="0"/>
              <a:t>This allows a scenario that works in Mission to be executed in Warlock too</a:t>
            </a:r>
          </a:p>
          <a:p>
            <a:pPr lvl="1"/>
            <a:endParaRPr lang="en-US" b="0" dirty="0" smtClean="0"/>
          </a:p>
          <a:p>
            <a:pPr lvl="1"/>
            <a:r>
              <a:rPr lang="en-US" b="0" dirty="0" smtClean="0"/>
              <a:t>Warlock will load plugins from the </a:t>
            </a:r>
            <a:r>
              <a:rPr lang="en-US" b="0" dirty="0" err="1" smtClean="0"/>
              <a:t>wkf_plugins</a:t>
            </a:r>
            <a:r>
              <a:rPr lang="en-US" b="0" dirty="0" smtClean="0"/>
              <a:t> directory which contains common plugins across all three applications (warlock, wizard, and mystic??)</a:t>
            </a:r>
          </a:p>
          <a:p>
            <a:pPr lvl="1"/>
            <a:endParaRPr lang="en-US" b="0" dirty="0" smtClean="0"/>
          </a:p>
          <a:p>
            <a:pPr lvl="1"/>
            <a:r>
              <a:rPr lang="en-US" b="0" dirty="0" smtClean="0"/>
              <a:t>Warlock will load plugins from the </a:t>
            </a:r>
            <a:r>
              <a:rPr lang="en-US" b="0" dirty="0" err="1" smtClean="0"/>
              <a:t>warlock_plugins</a:t>
            </a:r>
            <a:r>
              <a:rPr lang="en-US" b="0" dirty="0" smtClean="0"/>
              <a:t> directory which contains plugins that are only for Warlock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08602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– Task 1</a:t>
            </a:r>
            <a:br>
              <a:rPr lang="en-US" dirty="0" smtClean="0"/>
            </a:br>
            <a:r>
              <a:rPr lang="en-US" sz="2000" b="0" dirty="0" smtClean="0">
                <a:solidFill>
                  <a:srgbClr val="0000FF"/>
                </a:solidFill>
              </a:rPr>
              <a:t>Plugin.cpp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Connect the plugin to the Preferences system</a:t>
            </a:r>
          </a:p>
          <a:p>
            <a:pPr marL="347663" lvl="1" indent="0">
              <a:buNone/>
            </a:pPr>
            <a:endParaRPr lang="en-US" b="0" dirty="0" smtClean="0"/>
          </a:p>
          <a:p>
            <a:pPr marL="804863" lvl="1" indent="-457200">
              <a:buAutoNum type="alphaLcParenR"/>
            </a:pPr>
            <a:r>
              <a:rPr lang="en-US" b="0" dirty="0" smtClean="0"/>
              <a:t>Override </a:t>
            </a:r>
            <a:r>
              <a:rPr lang="en-US" dirty="0" err="1"/>
              <a:t>GetPreferencesWidget</a:t>
            </a:r>
            <a:r>
              <a:rPr lang="en-US" b="0" dirty="0"/>
              <a:t>() and </a:t>
            </a:r>
            <a:r>
              <a:rPr lang="en-US" b="0" dirty="0" smtClean="0"/>
              <a:t>return the </a:t>
            </a:r>
            <a:r>
              <a:rPr lang="en-US" dirty="0" err="1" smtClean="0"/>
              <a:t>QList</a:t>
            </a:r>
            <a:r>
              <a:rPr lang="en-US" b="0" dirty="0" smtClean="0"/>
              <a:t> of </a:t>
            </a:r>
            <a:r>
              <a:rPr lang="en-US" b="0" dirty="0"/>
              <a:t>the </a:t>
            </a:r>
            <a:r>
              <a:rPr lang="en-US" dirty="0" err="1"/>
              <a:t>PrefWidget</a:t>
            </a:r>
            <a:r>
              <a:rPr lang="en-US" b="0" dirty="0"/>
              <a:t> </a:t>
            </a:r>
            <a:r>
              <a:rPr lang="en-US" b="0" dirty="0" smtClean="0"/>
              <a:t>member</a:t>
            </a:r>
          </a:p>
          <a:p>
            <a:pPr marL="804863" lvl="1" indent="-457200">
              <a:buAutoNum type="alphaLcParenR"/>
            </a:pPr>
            <a:endParaRPr lang="en-US" b="0" dirty="0" smtClean="0"/>
          </a:p>
          <a:p>
            <a:pPr marL="804863" lvl="1" indent="-457200">
              <a:buFont typeface="Wingdings" pitchFamily="2" charset="2"/>
              <a:buAutoNum type="alphaLcParenR"/>
            </a:pPr>
            <a:r>
              <a:rPr lang="en-US" b="0" dirty="0" smtClean="0"/>
              <a:t>Override </a:t>
            </a:r>
            <a:r>
              <a:rPr lang="en-US" dirty="0" err="1"/>
              <a:t>GetActions</a:t>
            </a:r>
            <a:r>
              <a:rPr lang="en-US" b="0" dirty="0"/>
              <a:t>() and return the </a:t>
            </a:r>
            <a:r>
              <a:rPr lang="en-US" dirty="0" err="1"/>
              <a:t>QList</a:t>
            </a:r>
            <a:r>
              <a:rPr lang="en-US" b="0" dirty="0"/>
              <a:t> of </a:t>
            </a:r>
            <a:r>
              <a:rPr lang="en-US" dirty="0" err="1"/>
              <a:t>wkf</a:t>
            </a:r>
            <a:r>
              <a:rPr lang="en-US" b="0" dirty="0"/>
              <a:t>::</a:t>
            </a:r>
            <a:r>
              <a:rPr lang="en-US" dirty="0" smtClean="0"/>
              <a:t>Actions</a:t>
            </a:r>
            <a:r>
              <a:rPr lang="en-US" b="0" dirty="0" smtClean="0"/>
              <a:t> which is stored in member variable </a:t>
            </a:r>
            <a:r>
              <a:rPr lang="en-US" dirty="0" err="1" smtClean="0"/>
              <a:t>mActions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22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019904" y="2269579"/>
            <a:ext cx="7469945" cy="178199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7556" y="3448923"/>
            <a:ext cx="7469945" cy="178199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Exercise </a:t>
            </a:r>
            <a:r>
              <a:rPr lang="en-US" dirty="0" smtClean="0"/>
              <a:t>2 Task </a:t>
            </a:r>
            <a:r>
              <a:rPr lang="en-US" dirty="0"/>
              <a:t>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 smtClean="0">
                <a:solidFill>
                  <a:srgbClr val="0000FF"/>
                </a:solidFill>
              </a:rPr>
              <a:t>Plugin.cpp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8554" y="1379807"/>
            <a:ext cx="823663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QList</a:t>
            </a:r>
            <a:r>
              <a:rPr lang="en-US" sz="1100" b="1" dirty="0" smtClean="0">
                <a:latin typeface="Consolas" panose="020B0609020204030204" pitchFamily="49" charset="0"/>
              </a:rPr>
              <a:t>&lt;</a:t>
            </a:r>
            <a:r>
              <a:rPr lang="en-US" sz="11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PrefWidget</a:t>
            </a:r>
            <a:r>
              <a:rPr lang="en-US" sz="1100" b="1" dirty="0">
                <a:latin typeface="Consolas" panose="020B0609020204030204" pitchFamily="49" charset="0"/>
              </a:rPr>
              <a:t>*&gt;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Plugin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GetPreferencesWidgets</a:t>
            </a:r>
            <a:r>
              <a:rPr lang="en-US" sz="1100" b="1" dirty="0"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EXERCISE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TASK 1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return a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QList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that contains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PrefWidget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This will add the widget to the Preferences display.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mPrefWidget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  <a:endParaRPr lang="en-US" sz="1100" b="1" dirty="0"/>
          </a:p>
          <a:p>
            <a:r>
              <a:rPr lang="en-US" sz="1100" b="1" dirty="0" smtClean="0">
                <a:latin typeface="Consolas" panose="020B0609020204030204" pitchFamily="49" charset="0"/>
              </a:rPr>
              <a:t>}</a:t>
            </a:r>
            <a:endParaRPr lang="en-US" sz="1100" b="1" dirty="0">
              <a:latin typeface="Consolas" panose="020B0609020204030204" pitchFamily="49" charset="0"/>
            </a:endParaRP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QList</a:t>
            </a:r>
            <a:r>
              <a:rPr lang="en-US" sz="1100" b="1" dirty="0" smtClean="0">
                <a:latin typeface="Consolas" panose="020B0609020204030204" pitchFamily="49" charset="0"/>
              </a:rPr>
              <a:t>&lt;</a:t>
            </a:r>
            <a:r>
              <a:rPr lang="en-US" sz="11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Action</a:t>
            </a:r>
            <a:r>
              <a:rPr lang="en-US" sz="1100" b="1" dirty="0">
                <a:latin typeface="Consolas" panose="020B0609020204030204" pitchFamily="49" charset="0"/>
              </a:rPr>
              <a:t>*&gt;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Plugin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GetActions</a:t>
            </a:r>
            <a:r>
              <a:rPr lang="en-US" sz="1100" b="1" dirty="0"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EXERCISE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TASK 1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return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QList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of Actions. This will add the actions to the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Preferences' </a:t>
            </a:r>
            <a:r>
              <a:rPr lang="en-US" sz="11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KeyBinding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menu.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mActions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100" b="1" dirty="0"/>
          </a:p>
          <a:p>
            <a:r>
              <a:rPr lang="en-US" sz="1100" b="1" dirty="0" smtClean="0">
                <a:latin typeface="Consolas" panose="020B0609020204030204" pitchFamily="49" charset="0"/>
              </a:rPr>
              <a:t>}</a:t>
            </a:r>
            <a:endParaRPr lang="en-US" sz="11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2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2 - Review 1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Inspect the </a:t>
            </a:r>
            <a:r>
              <a:rPr lang="en-US" dirty="0" err="1" smtClean="0"/>
              <a:t>PrefObject</a:t>
            </a:r>
            <a:r>
              <a:rPr lang="en-US" b="0" dirty="0" smtClean="0"/>
              <a:t> class in </a:t>
            </a:r>
            <a:r>
              <a:rPr lang="en-US" dirty="0" smtClean="0"/>
              <a:t>PrefObject</a:t>
            </a:r>
            <a:r>
              <a:rPr lang="en-US" b="0" dirty="0" smtClean="0"/>
              <a:t>.</a:t>
            </a:r>
            <a:r>
              <a:rPr lang="en-US" dirty="0" smtClean="0"/>
              <a:t>hpp </a:t>
            </a:r>
            <a:r>
              <a:rPr lang="en-US" b="0" dirty="0" smtClean="0"/>
              <a:t>and</a:t>
            </a:r>
            <a:r>
              <a:rPr lang="en-US" dirty="0" smtClean="0"/>
              <a:t> PrefObject</a:t>
            </a:r>
            <a:r>
              <a:rPr lang="en-US" b="0" dirty="0" smtClean="0"/>
              <a:t>.</a:t>
            </a:r>
            <a:r>
              <a:rPr lang="en-US" dirty="0" smtClean="0"/>
              <a:t>cpp</a:t>
            </a:r>
          </a:p>
          <a:p>
            <a:endParaRPr lang="en-US" b="0" dirty="0"/>
          </a:p>
          <a:p>
            <a:pPr lvl="1"/>
            <a:r>
              <a:rPr lang="en-US" b="0" dirty="0" smtClean="0"/>
              <a:t>This class handles the reading and writing of Preference data to the </a:t>
            </a:r>
            <a:r>
              <a:rPr lang="en-US" dirty="0" smtClean="0"/>
              <a:t>Settings</a:t>
            </a:r>
            <a:r>
              <a:rPr lang="en-US" b="0" dirty="0" smtClean="0"/>
              <a:t>.</a:t>
            </a:r>
            <a:r>
              <a:rPr lang="en-US" dirty="0" smtClean="0"/>
              <a:t>ini</a:t>
            </a:r>
            <a:r>
              <a:rPr lang="en-US" b="0" dirty="0" smtClean="0"/>
              <a:t> file</a:t>
            </a:r>
          </a:p>
          <a:p>
            <a:pPr lvl="1"/>
            <a:r>
              <a:rPr lang="en-US" b="0" dirty="0" smtClean="0"/>
              <a:t>This class notifies subscribers of changes to Preference data</a:t>
            </a:r>
          </a:p>
          <a:p>
            <a:pPr lvl="1"/>
            <a:r>
              <a:rPr lang="en-US" b="0" dirty="0" smtClean="0"/>
              <a:t>This class handles the user updating the Preferences data via the </a:t>
            </a:r>
            <a:r>
              <a:rPr lang="en-US" dirty="0" err="1" smtClean="0"/>
              <a:t>PrefWidget</a:t>
            </a:r>
            <a:r>
              <a:rPr lang="en-US" b="0" dirty="0" smtClean="0"/>
              <a:t> that is displayed in the Preferences Dialog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83878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2 - </a:t>
            </a:r>
            <a:r>
              <a:rPr lang="en-US" dirty="0"/>
              <a:t>Review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2000" b="0" dirty="0" smtClean="0">
                <a:solidFill>
                  <a:srgbClr val="0000FF"/>
                </a:solidFill>
              </a:rPr>
              <a:t>PrefObject.hpp</a:t>
            </a:r>
            <a:endParaRPr lang="en-US" b="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652" y="1105920"/>
                <a:ext cx="8340745" cy="5324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namespace</a:t>
                </a:r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WarlockTraining</a:t>
                </a:r>
                <a:endParaRPr lang="en-US" sz="1200" b="1" dirty="0">
                  <a:solidFill>
                    <a:srgbClr val="0000FF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{</a:t>
                </a:r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This represents the data that the preferences widget modifies.</a:t>
                </a: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@note A default constructed </a:t>
                </a:r>
                <a:r>
                  <a:rPr lang="en-US" sz="12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PrefData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is used for the default preferences.</a:t>
                </a: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Use default member initializers (as used here), and/or a default constructor.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struct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PrefData</a:t>
                </a:r>
                <a:endParaRPr lang="en-US" sz="1200" b="1" dirty="0">
                  <a:solidFill>
                    <a:srgbClr val="0000FF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{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bool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mDisplayAltitude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=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true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bool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mDisplayHeading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 =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true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};</a:t>
                </a:r>
              </a:p>
              <a:p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This provides an interface to load, save, and apply changes to the preferences.</a:t>
                </a: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Inheriting from </a:t>
                </a:r>
                <a:r>
                  <a:rPr lang="en-US" sz="12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wkf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2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PrefObjectT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&lt;T&gt; tells the class what type of data it is dealing with.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class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PrefObject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: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public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wkf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PrefObjectT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&lt;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PrefData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&gt;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{</a:t>
                </a: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 This line is required for </a:t>
                </a:r>
                <a:r>
                  <a:rPr lang="en-US" sz="12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Qt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signals to be properly emitted from this class.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CC00CC"/>
                    </a:solidFill>
                    <a:latin typeface="Consolas" panose="020B0609020204030204" pitchFamily="49" charset="0"/>
                    <a:cs typeface="Arial" pitchFamily="34" charset="0"/>
                  </a:rPr>
                  <a:t>Q_OBJECT</a:t>
                </a:r>
              </a:p>
              <a:p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public: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static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constexpr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const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char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*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cNAME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= </a:t>
                </a:r>
                <a:r>
                  <a:rPr lang="en-US" sz="12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200" b="1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WarlockTrainingPreferences</a:t>
                </a:r>
                <a:r>
                  <a:rPr lang="en-US" sz="12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PrefObject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QObject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*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aParent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=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nullptr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~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PrefObject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()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override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=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default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Applies changes to the </a:t>
                </a:r>
                <a:r>
                  <a:rPr lang="en-US" sz="12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PrefData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to the rest of the application.</a:t>
                </a: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Called internally AFTER </a:t>
                </a:r>
                <a:r>
                  <a:rPr lang="en-US" sz="12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SetPreferenceDataP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().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void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Apply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()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override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⋮</m:t>
                    </m:r>
                  </m:oMath>
                </a14:m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2" y="1105920"/>
                <a:ext cx="8340745" cy="5324535"/>
              </a:xfrm>
              <a:prstGeom prst="rect">
                <a:avLst/>
              </a:prstGeom>
              <a:blipFill>
                <a:blip r:embed="rId2"/>
                <a:stretch>
                  <a:fillRect l="-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94652" y="1146629"/>
            <a:ext cx="8936806" cy="5283826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0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2 - </a:t>
            </a:r>
            <a:r>
              <a:rPr lang="en-US" dirty="0"/>
              <a:t>Review 1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PrefObject.hpp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652" y="1105920"/>
                <a:ext cx="8935459" cy="55092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⋮</m:t>
                    </m:r>
                  </m:oMath>
                </a14:m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/>
                </a:r>
                <a:b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</a:br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//!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Sets the current preferences.</a:t>
                </a: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If applying changes to every preference would cause a significant delay,</a:t>
                </a: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this function is where flags can be set to indicate which preferences need re-applied.</a:t>
                </a: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@</a:t>
                </a:r>
                <a:r>
                  <a:rPr lang="en-US" sz="12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param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aPrefData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This is the new preferences.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void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SetPreferenceDataP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const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PrefData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&amp;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aPrefData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override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Reads the current preferences from a file.</a:t>
                </a: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@</a:t>
                </a:r>
                <a:r>
                  <a:rPr lang="en-US" sz="12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param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aSettings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This is the interface to the file where preference data is stored.</a:t>
                </a: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@returns The settings read.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PrefData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ReadSettings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QSettings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&amp;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aSettings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const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override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Saves the current preferences to a file.</a:t>
                </a: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@</a:t>
                </a:r>
                <a:r>
                  <a:rPr lang="en-US" sz="12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param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aSettings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This is the interface to the file where preference data is stored.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void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SaveSettingsP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QSettings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&amp;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aSettings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const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override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signals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</a:t>
                </a: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Used by Apply() to only update the display when the preferences have actually changed.</a:t>
                </a: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@</a:t>
                </a:r>
                <a:r>
                  <a:rPr lang="en-US" sz="12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param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aPreferences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This is the current preferences.</a:t>
                </a: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@note In practice, one could have multiple such functions to update each non-trivial </a:t>
                </a:r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setting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void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Changed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const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PrefData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&amp;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aPreferences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private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</a:t>
                </a: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//! Represents whether the preferences have changed.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bool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mPreferencesChanged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=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false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};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}</a:t>
                </a:r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800" b="1" dirty="0" smtClean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endParaRPr lang="en-US" sz="8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solidFill>
                      <a:srgbClr val="CC00CC"/>
                    </a:solidFill>
                    <a:latin typeface="Consolas" panose="020B0609020204030204" pitchFamily="49" charset="0"/>
                    <a:cs typeface="Arial" pitchFamily="34" charset="0"/>
                  </a:rPr>
                  <a:t>Q_DECLARE_METATYPE</a:t>
                </a:r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 err="1" smtClean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WarlockTraining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PrefData</a:t>
                </a:r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)</a:t>
                </a:r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2" y="1105920"/>
                <a:ext cx="8935459" cy="5509200"/>
              </a:xfrm>
              <a:prstGeom prst="rect">
                <a:avLst/>
              </a:prstGeom>
              <a:blipFill>
                <a:blip r:embed="rId2"/>
                <a:stretch>
                  <a:fillRect l="-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94652" y="1146628"/>
            <a:ext cx="8936806" cy="5331543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68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2 - </a:t>
            </a:r>
            <a:r>
              <a:rPr lang="en-US" dirty="0"/>
              <a:t>Review 1</a:t>
            </a:r>
            <a:br>
              <a:rPr lang="en-US" dirty="0"/>
            </a:br>
            <a:r>
              <a:rPr lang="en-US" sz="2000" b="0" dirty="0" smtClean="0">
                <a:solidFill>
                  <a:srgbClr val="0000FF"/>
                </a:solidFill>
              </a:rPr>
              <a:t>PrefObject.cpp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652" y="1105920"/>
                <a:ext cx="8085868" cy="513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err="1" smtClean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WarlockTraining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PrefObject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PrefObject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QObject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*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aParent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/*= 0*/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wkf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PrefObjectT</a:t>
                </a:r>
                <a:r>
                  <a:rPr lang="en-US" sz="1200" b="1" dirty="0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&lt;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PrefData</a:t>
                </a:r>
                <a:r>
                  <a:rPr lang="en-US" sz="1200" b="1" dirty="0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&gt;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aParent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, </a:t>
                </a:r>
                <a:r>
                  <a:rPr lang="en-US" sz="12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200" b="1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WarlockTraining</a:t>
                </a:r>
                <a:r>
                  <a:rPr lang="en-US" sz="12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{}</a:t>
                </a:r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void</a:t>
                </a:r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WarlockTraining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PrefObject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200" b="1" dirty="0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Apply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()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{</a:t>
                </a:r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 If Preferences have changed, we need to notify subscribers</a:t>
                </a: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if (</a:t>
                </a:r>
                <a:r>
                  <a:rPr lang="en-US" sz="12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mPreferencesChanged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)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{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CC00CC"/>
                    </a:solidFill>
                    <a:latin typeface="Consolas" panose="020B0609020204030204" pitchFamily="49" charset="0"/>
                    <a:cs typeface="Arial" pitchFamily="34" charset="0"/>
                  </a:rPr>
                  <a:t>emit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Changed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mCurrentPrefs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mPreferencesChanged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=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false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}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}</a:t>
                </a:r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void</a:t>
                </a:r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WarlockTraining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PrefObject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SetPreferenceDataP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const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PrefData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&amp;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aPrefData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{</a:t>
                </a:r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 Check to see if the new value for the preferences are different than the current values</a:t>
                </a:r>
              </a:p>
              <a:p>
                <a:r>
                  <a:rPr lang="en-US" sz="1200" b="1" dirty="0" smtClean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 If so, updated the </a:t>
                </a:r>
                <a:r>
                  <a:rPr lang="en-US" sz="12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mPreferencesChanged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flag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if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(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mCurrentPrefs</a:t>
                </a:r>
                <a:r>
                  <a:rPr lang="en-US" sz="12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mDisplayAltitude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!=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aPrefData</a:t>
                </a:r>
                <a:r>
                  <a:rPr lang="en-US" sz="12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mDisplayAltitude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||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mCurrentPrefs</a:t>
                </a:r>
                <a:r>
                  <a:rPr lang="en-US" sz="12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mDisplayHeading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!=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aPrefData</a:t>
                </a:r>
                <a:r>
                  <a:rPr lang="en-US" sz="12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mDisplayHeading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{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 err="1" smtClean="0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mPreferencesChanged</a:t>
                </a:r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=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true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 err="1" smtClean="0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mCurrentPrefs</a:t>
                </a:r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=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aPrefData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}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}</a:t>
                </a:r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sz="1200" b="1" dirty="0" smtClean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⋮</m:t>
                    </m:r>
                  </m:oMath>
                </a14:m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2" y="1105920"/>
                <a:ext cx="8085868" cy="5139869"/>
              </a:xfrm>
              <a:prstGeom prst="rect">
                <a:avLst/>
              </a:prstGeom>
              <a:blipFill>
                <a:blip r:embed="rId2"/>
                <a:stretch>
                  <a:fillRect l="-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4607168" y="2672862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Emit </a:t>
            </a:r>
            <a:r>
              <a:rPr lang="en-US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generates a signal </a:t>
            </a:r>
            <a:r>
              <a:rPr lang="en-US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to a connected slot</a:t>
            </a:r>
            <a:endParaRPr lang="en-US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1005840" y="2644652"/>
            <a:ext cx="3657600" cy="217181"/>
          </a:xfrm>
          <a:custGeom>
            <a:avLst/>
            <a:gdLst>
              <a:gd name="connsiteX0" fmla="*/ 3657600 w 3657600"/>
              <a:gd name="connsiteY0" fmla="*/ 211090 h 217181"/>
              <a:gd name="connsiteX1" fmla="*/ 2919046 w 3657600"/>
              <a:gd name="connsiteY1" fmla="*/ 211090 h 217181"/>
              <a:gd name="connsiteX2" fmla="*/ 2715065 w 3657600"/>
              <a:gd name="connsiteY2" fmla="*/ 147785 h 217181"/>
              <a:gd name="connsiteX3" fmla="*/ 2588455 w 3657600"/>
              <a:gd name="connsiteY3" fmla="*/ 84480 h 217181"/>
              <a:gd name="connsiteX4" fmla="*/ 2208628 w 3657600"/>
              <a:gd name="connsiteY4" fmla="*/ 28210 h 217181"/>
              <a:gd name="connsiteX5" fmla="*/ 1652954 w 3657600"/>
              <a:gd name="connsiteY5" fmla="*/ 74 h 217181"/>
              <a:gd name="connsiteX6" fmla="*/ 970671 w 3657600"/>
              <a:gd name="connsiteY6" fmla="*/ 21176 h 217181"/>
              <a:gd name="connsiteX7" fmla="*/ 344658 w 3657600"/>
              <a:gd name="connsiteY7" fmla="*/ 56345 h 217181"/>
              <a:gd name="connsiteX8" fmla="*/ 0 w 3657600"/>
              <a:gd name="connsiteY8" fmla="*/ 175920 h 21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57600" h="217181">
                <a:moveTo>
                  <a:pt x="3657600" y="211090"/>
                </a:moveTo>
                <a:cubicBezTo>
                  <a:pt x="3366867" y="216365"/>
                  <a:pt x="3076135" y="221641"/>
                  <a:pt x="2919046" y="211090"/>
                </a:cubicBezTo>
                <a:cubicBezTo>
                  <a:pt x="2761957" y="200539"/>
                  <a:pt x="2770163" y="168887"/>
                  <a:pt x="2715065" y="147785"/>
                </a:cubicBezTo>
                <a:cubicBezTo>
                  <a:pt x="2659966" y="126683"/>
                  <a:pt x="2672861" y="104409"/>
                  <a:pt x="2588455" y="84480"/>
                </a:cubicBezTo>
                <a:cubicBezTo>
                  <a:pt x="2504049" y="64551"/>
                  <a:pt x="2364545" y="42278"/>
                  <a:pt x="2208628" y="28210"/>
                </a:cubicBezTo>
                <a:cubicBezTo>
                  <a:pt x="2052711" y="14142"/>
                  <a:pt x="1859280" y="1246"/>
                  <a:pt x="1652954" y="74"/>
                </a:cubicBezTo>
                <a:cubicBezTo>
                  <a:pt x="1446628" y="-1098"/>
                  <a:pt x="1188720" y="11798"/>
                  <a:pt x="970671" y="21176"/>
                </a:cubicBezTo>
                <a:cubicBezTo>
                  <a:pt x="752622" y="30554"/>
                  <a:pt x="506437" y="30554"/>
                  <a:pt x="344658" y="56345"/>
                </a:cubicBezTo>
                <a:cubicBezTo>
                  <a:pt x="182879" y="82136"/>
                  <a:pt x="91439" y="129028"/>
                  <a:pt x="0" y="175920"/>
                </a:cubicBezTo>
              </a:path>
            </a:pathLst>
          </a:custGeom>
          <a:noFill/>
          <a:ln w="15875"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4652" y="1146629"/>
            <a:ext cx="8936806" cy="5099160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7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2 - </a:t>
            </a:r>
            <a:r>
              <a:rPr lang="en-US" dirty="0"/>
              <a:t>Review 1</a:t>
            </a:r>
            <a:br>
              <a:rPr lang="en-US" dirty="0"/>
            </a:br>
            <a:r>
              <a:rPr lang="en-US" sz="2000" b="0" dirty="0" smtClean="0">
                <a:solidFill>
                  <a:srgbClr val="0000FF"/>
                </a:solidFill>
              </a:rPr>
              <a:t>PrefObject.cpp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652" y="1105920"/>
                <a:ext cx="9105378" cy="3293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⋮</m:t>
                    </m:r>
                  </m:oMath>
                </a14:m>
                <a:endParaRPr lang="en-US" sz="1200" b="1" dirty="0" smtClean="0"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err="1" smtClean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WarlockTraining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PrefData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WarlockTraining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PrefObject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ReadSettings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QSettings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&amp;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aSettings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const</a:t>
                </a:r>
                <a:endParaRPr lang="en-US" sz="1200" b="1" dirty="0">
                  <a:solidFill>
                    <a:srgbClr val="0000FF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{</a:t>
                </a:r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PrefData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pData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//Read the settings from the </a:t>
                </a:r>
                <a:r>
                  <a:rPr lang="en-US" sz="12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QSettings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file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pData</a:t>
                </a:r>
                <a:r>
                  <a:rPr lang="en-US" sz="12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mDisplayAltitude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=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aSettings</a:t>
                </a:r>
                <a:r>
                  <a:rPr lang="en-US" sz="12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value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200" b="1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showAltitude</a:t>
                </a:r>
                <a:r>
                  <a:rPr lang="en-US" sz="12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,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mDefaultPrefs</a:t>
                </a:r>
                <a:r>
                  <a:rPr lang="en-US" sz="12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mDisplayAltitude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).</a:t>
                </a:r>
                <a:r>
                  <a:rPr lang="en-US" sz="1200" b="1" dirty="0" err="1" smtClean="0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toBool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();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pData</a:t>
                </a:r>
                <a:r>
                  <a:rPr lang="en-US" sz="12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mDisplayHeading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 =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aSettings</a:t>
                </a:r>
                <a:r>
                  <a:rPr lang="en-US" sz="12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value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200" b="1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showHeading</a:t>
                </a:r>
                <a:r>
                  <a:rPr lang="en-US" sz="12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,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mDefaultPrefs</a:t>
                </a:r>
                <a:r>
                  <a:rPr lang="en-US" sz="12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mDisplayHeading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).</a:t>
                </a:r>
                <a:r>
                  <a:rPr lang="en-US" sz="1200" b="1" dirty="0" err="1" smtClean="0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toBool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();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return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pData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}</a:t>
                </a:r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void</a:t>
                </a:r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WarlockTraining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PrefObject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SaveSettingsP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QSettings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&amp;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aSettings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const</a:t>
                </a:r>
                <a:endParaRPr lang="en-US" sz="1200" b="1" dirty="0">
                  <a:solidFill>
                    <a:srgbClr val="0000FF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{</a:t>
                </a:r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//Write the settings to the </a:t>
                </a:r>
                <a:r>
                  <a:rPr lang="en-US" sz="1200" b="1" dirty="0" err="1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QSettings</a:t>
                </a:r>
                <a:r>
                  <a:rPr lang="en-US" sz="1200" b="1" dirty="0">
                    <a:solidFill>
                      <a:srgbClr val="008000"/>
                    </a:solidFill>
                    <a:latin typeface="Consolas" panose="020B0609020204030204" pitchFamily="49" charset="0"/>
                    <a:cs typeface="Arial" pitchFamily="34" charset="0"/>
                  </a:rPr>
                  <a:t> file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aSettings</a:t>
                </a:r>
                <a:r>
                  <a:rPr lang="en-US" sz="12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setValue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200" b="1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showAltitude</a:t>
                </a:r>
                <a:r>
                  <a:rPr lang="en-US" sz="1200" b="1" dirty="0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,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mCurrentPrefs</a:t>
                </a:r>
                <a:r>
                  <a:rPr lang="en-US" sz="12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mDisplayAltitude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aSettings</a:t>
                </a:r>
                <a:r>
                  <a:rPr lang="en-US" sz="12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setValue</a:t>
                </a:r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200" b="1" dirty="0" err="1" smtClean="0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showHeading</a:t>
                </a:r>
                <a:r>
                  <a:rPr lang="en-US" sz="1200" b="1" dirty="0" smtClean="0">
                    <a:solidFill>
                      <a:srgbClr val="FF0000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,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mCurrentPrefs</a:t>
                </a:r>
                <a:r>
                  <a:rPr lang="en-US" sz="12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mDisplayHeading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r>
                  <a:rPr lang="en-US" sz="1200" b="1" dirty="0" smtClean="0">
                    <a:latin typeface="Consolas" panose="020B0609020204030204" pitchFamily="49" charset="0"/>
                    <a:cs typeface="Arial" pitchFamily="34" charset="0"/>
                  </a:rPr>
                  <a:t>}</a:t>
                </a:r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52" y="1105920"/>
                <a:ext cx="9105378" cy="3293209"/>
              </a:xfrm>
              <a:prstGeom prst="rect">
                <a:avLst/>
              </a:prstGeom>
              <a:blipFill>
                <a:blip r:embed="rId2"/>
                <a:stretch>
                  <a:fillRect l="-67" b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94652" y="1146629"/>
            <a:ext cx="8936806" cy="3326897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</a:t>
            </a:r>
            <a:r>
              <a:rPr lang="en-US" dirty="0" smtClean="0"/>
              <a:t>2 - </a:t>
            </a:r>
            <a:r>
              <a:rPr lang="en-US" dirty="0"/>
              <a:t>Review </a:t>
            </a:r>
            <a:r>
              <a:rPr lang="en-US" dirty="0" smtClean="0"/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0" dirty="0" smtClean="0">
                <a:solidFill>
                  <a:srgbClr val="0000FF"/>
                </a:solidFill>
              </a:rPr>
              <a:t>PrefWidget.hpp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8153" y="1640056"/>
            <a:ext cx="7999829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This represents the specific preferences widget associated with our plugin.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Inheriting from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PrefWidgetT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&lt;T&gt; tells the class what type of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PrefObject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it is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dealing with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PrefWidget</a:t>
            </a:r>
            <a:r>
              <a:rPr lang="en-US" sz="1100" b="1" dirty="0"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PrefWidgetT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PrefObject</a:t>
            </a:r>
            <a:r>
              <a:rPr lang="en-US" sz="11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PrefWidget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QWidget</a:t>
            </a:r>
            <a:r>
              <a:rPr lang="en-US" sz="1100" b="1" dirty="0"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aParent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Ui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WarlockTrainingPrefs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Updates the widget with the current preferences.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@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param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aPrefData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This is the current preferences.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ReadPreferenceData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PrefData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aPrefData</a:t>
            </a:r>
            <a:r>
              <a:rPr lang="en-US" sz="1100" b="1" dirty="0"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Writes the preferences shown in the widget to the current preferences.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@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param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aPrefData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This is the current preferences.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WritePreferenceData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PrefData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aPrefData</a:t>
            </a:r>
            <a:r>
              <a:rPr lang="en-US" sz="1100" b="1" dirty="0"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};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}</a:t>
            </a:r>
            <a:endParaRPr lang="en-US" sz="1100" b="1" dirty="0"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127" y="1660105"/>
            <a:ext cx="8039686" cy="3627103"/>
          </a:xfrm>
          <a:prstGeom prst="rect">
            <a:avLst/>
          </a:prstGeom>
          <a:noFill/>
          <a:ln w="19050">
            <a:solidFill>
              <a:srgbClr val="A00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7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– Task 2</a:t>
            </a:r>
            <a:br>
              <a:rPr lang="en-US" dirty="0" smtClean="0"/>
            </a:br>
            <a:r>
              <a:rPr lang="en-US" sz="2000" b="0" dirty="0" smtClean="0">
                <a:solidFill>
                  <a:srgbClr val="0000FF"/>
                </a:solidFill>
              </a:rPr>
              <a:t>PrefWidget.cpp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 smtClean="0"/>
              <a:t>Display the current Preference data to the user, and allow the user to change the data</a:t>
            </a:r>
          </a:p>
          <a:p>
            <a:pPr marL="804863" lvl="1" indent="-457200">
              <a:buAutoNum type="alphaLcParenR"/>
            </a:pPr>
            <a:r>
              <a:rPr lang="en-US" b="0" dirty="0" smtClean="0"/>
              <a:t>In </a:t>
            </a:r>
            <a:r>
              <a:rPr lang="en-US" dirty="0" smtClean="0"/>
              <a:t>PrefWidget</a:t>
            </a:r>
            <a:r>
              <a:rPr lang="en-US" b="0" dirty="0" smtClean="0"/>
              <a:t>.</a:t>
            </a:r>
            <a:r>
              <a:rPr lang="en-US" dirty="0" smtClean="0"/>
              <a:t>cpp</a:t>
            </a:r>
            <a:r>
              <a:rPr lang="en-US" b="0" dirty="0" smtClean="0"/>
              <a:t> update the checkbox to have the same state as the </a:t>
            </a:r>
            <a:r>
              <a:rPr lang="en-US" dirty="0" err="1" smtClean="0"/>
              <a:t>PrefData</a:t>
            </a:r>
            <a:endParaRPr lang="en-US" dirty="0" smtClean="0"/>
          </a:p>
          <a:p>
            <a:pPr marL="1223935" lvl="2" indent="-342900"/>
            <a:r>
              <a:rPr lang="en-US" b="0" dirty="0" smtClean="0"/>
              <a:t>The </a:t>
            </a:r>
            <a:r>
              <a:rPr lang="en-US" dirty="0" err="1" smtClean="0"/>
              <a:t>mUI</a:t>
            </a:r>
            <a:r>
              <a:rPr lang="en-US" b="0" dirty="0" smtClean="0"/>
              <a:t> member variable contains is a class that contains members </a:t>
            </a:r>
            <a:r>
              <a:rPr lang="en-US" dirty="0" err="1" smtClean="0"/>
              <a:t>altitudeCheckBox</a:t>
            </a:r>
            <a:r>
              <a:rPr lang="en-US" b="0" dirty="0" smtClean="0"/>
              <a:t> and </a:t>
            </a:r>
            <a:r>
              <a:rPr lang="en-US" dirty="0" err="1" smtClean="0"/>
              <a:t>headingCheckBox</a:t>
            </a:r>
            <a:endParaRPr lang="en-US" dirty="0" smtClean="0"/>
          </a:p>
          <a:p>
            <a:pPr marL="1223935" lvl="2" indent="-342900"/>
            <a:r>
              <a:rPr lang="en-US" b="0" dirty="0" smtClean="0"/>
              <a:t>Invoke the </a:t>
            </a:r>
            <a:r>
              <a:rPr lang="en-US" dirty="0" err="1" smtClean="0"/>
              <a:t>setChecked</a:t>
            </a:r>
            <a:r>
              <a:rPr lang="en-US" b="0" dirty="0" smtClean="0"/>
              <a:t> method on those two members and pass in </a:t>
            </a:r>
            <a:r>
              <a:rPr lang="en-US" dirty="0" err="1" smtClean="0"/>
              <a:t>aPrefData</a:t>
            </a:r>
            <a:r>
              <a:rPr lang="en-US" b="0" dirty="0" err="1" smtClean="0"/>
              <a:t>.</a:t>
            </a:r>
            <a:r>
              <a:rPr lang="en-US" dirty="0" err="1" smtClean="0"/>
              <a:t>mDisplayAltitude</a:t>
            </a:r>
            <a:r>
              <a:rPr lang="en-US" b="0" dirty="0" smtClean="0"/>
              <a:t> </a:t>
            </a:r>
            <a:r>
              <a:rPr lang="en-US" sz="2000" b="0" dirty="0" smtClean="0"/>
              <a:t>and </a:t>
            </a:r>
            <a:r>
              <a:rPr lang="en-US" dirty="0" err="1" smtClean="0"/>
              <a:t>aPrefData</a:t>
            </a:r>
            <a:r>
              <a:rPr lang="en-US" b="0" dirty="0" err="1" smtClean="0"/>
              <a:t>.</a:t>
            </a:r>
            <a:r>
              <a:rPr lang="en-US" dirty="0" err="1" smtClean="0"/>
              <a:t>mDisplayAltitude</a:t>
            </a:r>
            <a:r>
              <a:rPr lang="en-US" b="0" dirty="0" smtClean="0"/>
              <a:t>, respectively</a:t>
            </a:r>
            <a:endParaRPr lang="en-US" dirty="0" smtClean="0"/>
          </a:p>
          <a:p>
            <a:pPr marL="804863" lvl="1" indent="-457200">
              <a:buAutoNum type="alphaLcParenR"/>
            </a:pPr>
            <a:r>
              <a:rPr lang="en-US" b="0" dirty="0" smtClean="0"/>
              <a:t>Read the state of the checkboxes and update the </a:t>
            </a:r>
            <a:r>
              <a:rPr lang="en-US" dirty="0" err="1" smtClean="0"/>
              <a:t>PrefData</a:t>
            </a:r>
            <a:r>
              <a:rPr lang="en-US" b="0" dirty="0" smtClean="0"/>
              <a:t> which is sent to the </a:t>
            </a:r>
            <a:r>
              <a:rPr lang="en-US" dirty="0" err="1" smtClean="0"/>
              <a:t>PrefObject</a:t>
            </a:r>
            <a:endParaRPr lang="en-US" dirty="0" smtClean="0"/>
          </a:p>
          <a:p>
            <a:pPr marL="1223935" lvl="2" indent="-342900"/>
            <a:r>
              <a:rPr lang="en-US" b="0" dirty="0"/>
              <a:t>Invoke the </a:t>
            </a:r>
            <a:r>
              <a:rPr lang="en-US" dirty="0" err="1" smtClean="0"/>
              <a:t>IsChecked</a:t>
            </a:r>
            <a:r>
              <a:rPr lang="en-US" b="0" dirty="0" smtClean="0"/>
              <a:t> </a:t>
            </a:r>
            <a:r>
              <a:rPr lang="en-US" b="0" dirty="0"/>
              <a:t>method on </a:t>
            </a:r>
            <a:r>
              <a:rPr lang="en-US" b="0" dirty="0" smtClean="0"/>
              <a:t>those same </a:t>
            </a:r>
            <a:r>
              <a:rPr lang="en-US" b="0" dirty="0"/>
              <a:t>two </a:t>
            </a:r>
            <a:r>
              <a:rPr lang="en-US" b="0" dirty="0" smtClean="0"/>
              <a:t>members, and use the results to set the two members of </a:t>
            </a:r>
            <a:r>
              <a:rPr lang="en-US" dirty="0" err="1" smtClean="0"/>
              <a:t>mUI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19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27046" y="2358675"/>
            <a:ext cx="6768911" cy="35639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31732" y="3699799"/>
            <a:ext cx="6768911" cy="35639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</a:t>
            </a:r>
            <a:r>
              <a:rPr lang="en-US" dirty="0" smtClean="0"/>
              <a:t>Exercise 2 </a:t>
            </a:r>
            <a:r>
              <a:rPr lang="en-US" dirty="0"/>
              <a:t>Task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000" b="0" dirty="0">
                <a:solidFill>
                  <a:srgbClr val="0000FF"/>
                </a:solidFill>
              </a:rPr>
              <a:t>PrefWidget.cpp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66799" y="1640056"/>
            <a:ext cx="702915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PrefWidget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ReadPreferenceData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PrefData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aPrefData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TASK 2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Call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setChecked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() on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altitudeCheckBox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&amp;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headingCheckBox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using the data in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aPrefData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altitudeCheckBox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setChecked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aPrefData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mDisplayAltitude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headingCheckBox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setChecked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aPrefData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mDisplayHeading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b="1" dirty="0"/>
          </a:p>
          <a:p>
            <a:r>
              <a:rPr lang="en-US" sz="1100" b="1" dirty="0" smtClean="0"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PrefWidget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WritePreferenceData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PrefData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aPrefData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EXERCISE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TASK 2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Set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aPrefData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based on the altitude and heading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checkBoxes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aPrefData</a:t>
            </a:r>
            <a:r>
              <a:rPr lang="en-US" sz="1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mDisplayAltitude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altitudeCheckBox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isChecked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 smtClean="0">
                <a:solidFill>
                  <a:srgbClr val="00008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aPrefData</a:t>
            </a:r>
            <a:r>
              <a:rPr lang="en-US" sz="11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mDisplayHeading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headingCheckBox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isChecked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en-US" sz="1100" b="1" dirty="0"/>
          </a:p>
          <a:p>
            <a:r>
              <a:rPr lang="en-US" sz="1100" b="1" dirty="0" smtClean="0">
                <a:latin typeface="Consolas" panose="020B0609020204030204" pitchFamily="49" charset="0"/>
              </a:rPr>
              <a:t>}</a:t>
            </a:r>
            <a:endParaRPr lang="en-US" sz="11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55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warlock::</a:t>
            </a:r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0" dirty="0" smtClean="0"/>
              <a:t>Warlock adds one more Environment class, </a:t>
            </a:r>
            <a:r>
              <a:rPr lang="en-US" dirty="0" smtClean="0"/>
              <a:t>warlock</a:t>
            </a:r>
            <a:r>
              <a:rPr lang="en-US" b="0" dirty="0" smtClean="0"/>
              <a:t>::</a:t>
            </a:r>
            <a:r>
              <a:rPr lang="en-US" dirty="0" smtClean="0"/>
              <a:t>Environment</a:t>
            </a:r>
            <a:r>
              <a:rPr lang="en-US" b="0" dirty="0" smtClean="0"/>
              <a:t> (</a:t>
            </a:r>
            <a:r>
              <a:rPr lang="en-US" dirty="0" err="1" smtClean="0"/>
              <a:t>simEnv</a:t>
            </a:r>
            <a:r>
              <a:rPr lang="en-US" b="0" dirty="0" smtClean="0"/>
              <a:t>) which is used to access objects that handle simulation data</a:t>
            </a:r>
          </a:p>
          <a:p>
            <a:r>
              <a:rPr lang="en-US" b="0" dirty="0" smtClean="0"/>
              <a:t>Plugins can use the Warlock Environment class to access the </a:t>
            </a:r>
            <a:r>
              <a:rPr lang="en-US" dirty="0" err="1" smtClean="0"/>
              <a:t>PlatformManager</a:t>
            </a:r>
            <a:r>
              <a:rPr lang="en-US" b="0" dirty="0" smtClean="0"/>
              <a:t> or the </a:t>
            </a:r>
            <a:r>
              <a:rPr lang="en-US" dirty="0" err="1" smtClean="0"/>
              <a:t>ScriptSimInterface</a:t>
            </a:r>
            <a:endParaRPr lang="en-US" dirty="0" smtClean="0"/>
          </a:p>
          <a:p>
            <a:r>
              <a:rPr lang="en-US" b="0" dirty="0" smtClean="0"/>
              <a:t>Access to the </a:t>
            </a:r>
            <a:r>
              <a:rPr lang="en-US" dirty="0" err="1" smtClean="0"/>
              <a:t>simEnv</a:t>
            </a:r>
            <a:r>
              <a:rPr lang="en-US" b="0" dirty="0" smtClean="0"/>
              <a:t> is restricted to the simulation thread only</a:t>
            </a:r>
          </a:p>
          <a:p>
            <a:pPr lvl="1"/>
            <a:r>
              <a:rPr lang="en-US" b="0" dirty="0">
                <a:solidFill>
                  <a:srgbClr val="C00000"/>
                </a:solidFill>
              </a:rPr>
              <a:t>A</a:t>
            </a:r>
            <a:r>
              <a:rPr lang="en-US" b="0" dirty="0" smtClean="0">
                <a:solidFill>
                  <a:srgbClr val="C00000"/>
                </a:solidFill>
              </a:rPr>
              <a:t>ccess of </a:t>
            </a:r>
            <a:r>
              <a:rPr lang="en-US" dirty="0" err="1">
                <a:solidFill>
                  <a:srgbClr val="C00000"/>
                </a:solidFill>
              </a:rPr>
              <a:t>s</a:t>
            </a:r>
            <a:r>
              <a:rPr lang="en-US" dirty="0" err="1" smtClean="0">
                <a:solidFill>
                  <a:srgbClr val="C00000"/>
                </a:solidFill>
              </a:rPr>
              <a:t>imEnv</a:t>
            </a:r>
            <a:r>
              <a:rPr lang="en-US" b="0" dirty="0" smtClean="0">
                <a:solidFill>
                  <a:srgbClr val="C00000"/>
                </a:solidFill>
              </a:rPr>
              <a:t> on the GUI thread will lead to an exception</a:t>
            </a:r>
          </a:p>
          <a:p>
            <a:pPr marL="347663" lvl="1" indent="0">
              <a:buNone/>
            </a:pPr>
            <a:endParaRPr lang="en-US" b="0" dirty="0"/>
          </a:p>
          <a:p>
            <a:pPr marL="347663" lvl="1" indent="0">
              <a:buNone/>
            </a:pPr>
            <a:endParaRPr lang="en-US" b="0" dirty="0" smtClean="0"/>
          </a:p>
          <a:p>
            <a:pPr lvl="1"/>
            <a:endParaRPr lang="en-US" b="0" dirty="0" smtClean="0"/>
          </a:p>
          <a:p>
            <a:pPr lvl="1"/>
            <a:endParaRPr lang="en-US" b="0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1562100" y="5602069"/>
            <a:ext cx="5867400" cy="646331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The three Environment classes within Warlock can be accessed using the </a:t>
            </a:r>
            <a:r>
              <a:rPr lang="en-US" dirty="0" err="1"/>
              <a:t>simEnv</a:t>
            </a:r>
            <a:r>
              <a:rPr lang="en-US" dirty="0"/>
              <a:t>, </a:t>
            </a:r>
            <a:r>
              <a:rPr lang="en-US" dirty="0" err="1"/>
              <a:t>wkfEnv</a:t>
            </a:r>
            <a:r>
              <a:rPr lang="en-US" dirty="0"/>
              <a:t>, and </a:t>
            </a:r>
            <a:r>
              <a:rPr lang="en-US" dirty="0" err="1"/>
              <a:t>vaEnv</a:t>
            </a:r>
            <a:r>
              <a:rPr lang="en-US" dirty="0"/>
              <a:t> macros</a:t>
            </a:r>
          </a:p>
        </p:txBody>
      </p:sp>
    </p:spTree>
    <p:extLst>
      <p:ext uri="{BB962C8B-B14F-4D97-AF65-F5344CB8AC3E}">
        <p14:creationId xmlns:p14="http://schemas.microsoft.com/office/powerpoint/2010/main" val="14267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2 – Task 3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In </a:t>
            </a:r>
            <a:r>
              <a:rPr lang="en-US" dirty="0" smtClean="0"/>
              <a:t>DockWidget</a:t>
            </a:r>
            <a:r>
              <a:rPr lang="en-US" b="0" dirty="0" smtClean="0"/>
              <a:t>.</a:t>
            </a:r>
            <a:r>
              <a:rPr lang="en-US" dirty="0" smtClean="0"/>
              <a:t>cpp</a:t>
            </a:r>
            <a:r>
              <a:rPr lang="en-US" b="0" dirty="0" smtClean="0"/>
              <a:t> update the displays based on the user Preferences</a:t>
            </a:r>
          </a:p>
          <a:p>
            <a:endParaRPr lang="en-US" b="0" dirty="0" smtClean="0"/>
          </a:p>
          <a:p>
            <a:pPr marL="804863" lvl="1" indent="-457200">
              <a:buAutoNum type="alphaLcParenR"/>
            </a:pPr>
            <a:r>
              <a:rPr lang="en-US" b="0" dirty="0" smtClean="0"/>
              <a:t>Connect the </a:t>
            </a:r>
            <a:r>
              <a:rPr lang="en-US" dirty="0" err="1" smtClean="0"/>
              <a:t>PrefObject</a:t>
            </a:r>
            <a:r>
              <a:rPr lang="en-US" dirty="0" smtClean="0"/>
              <a:t> </a:t>
            </a:r>
            <a:r>
              <a:rPr lang="en-US" b="0" dirty="0" smtClean="0"/>
              <a:t>parameter’s </a:t>
            </a:r>
            <a:r>
              <a:rPr lang="en-US" dirty="0" smtClean="0"/>
              <a:t>Changed</a:t>
            </a:r>
            <a:r>
              <a:rPr lang="en-US" b="0" dirty="0" smtClean="0"/>
              <a:t> signal to the </a:t>
            </a:r>
            <a:r>
              <a:rPr lang="en-US" dirty="0" err="1" smtClean="0"/>
              <a:t>DockWidget</a:t>
            </a:r>
            <a:r>
              <a:rPr lang="en-US" b="0" dirty="0" err="1" smtClean="0"/>
              <a:t>’s</a:t>
            </a:r>
            <a:r>
              <a:rPr lang="en-US" b="0" dirty="0" smtClean="0"/>
              <a:t> </a:t>
            </a:r>
            <a:r>
              <a:rPr lang="en-US" dirty="0" err="1" smtClean="0"/>
              <a:t>PreferencesChanged</a:t>
            </a:r>
            <a:r>
              <a:rPr lang="en-US" b="0" dirty="0" smtClean="0"/>
              <a:t> function</a:t>
            </a:r>
          </a:p>
          <a:p>
            <a:pPr marL="804863" lvl="1" indent="-457200">
              <a:buAutoNum type="alphaLcParenR"/>
            </a:pPr>
            <a:endParaRPr lang="en-US" b="0" dirty="0" smtClean="0"/>
          </a:p>
          <a:p>
            <a:pPr marL="804863" lvl="1" indent="-457200">
              <a:buAutoNum type="alphaLcParenR"/>
            </a:pPr>
            <a:r>
              <a:rPr lang="en-US" b="0" dirty="0" smtClean="0"/>
              <a:t>Update the visibility of the labels and line edits for altitude and heading to match the </a:t>
            </a:r>
            <a:r>
              <a:rPr lang="en-US" dirty="0" err="1" smtClean="0"/>
              <a:t>PrefData</a:t>
            </a:r>
            <a:r>
              <a:rPr lang="en-US" dirty="0" smtClean="0"/>
              <a:t> </a:t>
            </a:r>
            <a:r>
              <a:rPr lang="en-US" b="0" dirty="0" smtClean="0"/>
              <a:t>parameter’s </a:t>
            </a:r>
            <a:r>
              <a:rPr lang="en-US" dirty="0" err="1" smtClean="0"/>
              <a:t>mDisplayAltitude</a:t>
            </a:r>
            <a:r>
              <a:rPr lang="en-US" b="0" dirty="0" smtClean="0"/>
              <a:t> and </a:t>
            </a:r>
            <a:r>
              <a:rPr lang="en-US" dirty="0" err="1" smtClean="0"/>
              <a:t>mDisplayHeading</a:t>
            </a:r>
            <a:r>
              <a:rPr lang="en-US" b="0" dirty="0" smtClean="0"/>
              <a:t>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8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3407" y="4511029"/>
            <a:ext cx="8383718" cy="180546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Exercise </a:t>
            </a:r>
            <a:r>
              <a:rPr lang="en-US" dirty="0" smtClean="0"/>
              <a:t>2 Task 3a</a:t>
            </a:r>
            <a:br>
              <a:rPr lang="en-US" dirty="0" smtClean="0"/>
            </a:br>
            <a:r>
              <a:rPr lang="en-US" sz="2000" b="0" dirty="0" smtClean="0">
                <a:solidFill>
                  <a:srgbClr val="0000FF"/>
                </a:solidFill>
              </a:rPr>
              <a:t>DockWidget.cpp</a:t>
            </a:r>
            <a:endParaRPr lang="en-US" sz="2000" b="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575" y="1273127"/>
            <a:ext cx="9024425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DockWidget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DockWidget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SimInterface</a:t>
            </a:r>
            <a:r>
              <a:rPr lang="en-US" sz="1100" b="1" dirty="0">
                <a:latin typeface="Consolas" panose="020B0609020204030204" pitchFamily="49" charset="0"/>
              </a:rPr>
              <a:t>&amp;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aSimInterface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DataContainer</a:t>
            </a:r>
            <a:r>
              <a:rPr lang="en-US" sz="1100" b="1" dirty="0">
                <a:latin typeface="Consolas" panose="020B0609020204030204" pitchFamily="49" charset="0"/>
              </a:rPr>
              <a:t>&amp;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aDataContainer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PrefObject</a:t>
            </a:r>
            <a:r>
              <a:rPr lang="en-US" sz="1100" b="1" dirty="0">
                <a:latin typeface="Consolas" panose="020B0609020204030204" pitchFamily="49" charset="0"/>
              </a:rPr>
              <a:t>*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aPrefObject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WindowFlags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aWindowFlags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: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QDockWidget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aWindowFlags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mSimInterface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aSimInterface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mDataContainer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aDataContainer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Without this line, nothing will show up in the dock widget.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setupUi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1 TASK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2a</a:t>
            </a:r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Connect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DataContainer's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DataChanged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signal to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UpdateDisplay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Connect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WkfEnvironment's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PlatformOfInterestChanged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signal to </a:t>
            </a:r>
            <a:r>
              <a:rPr lang="en-US" sz="11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PlatformOfInterestChanged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connect</a:t>
            </a:r>
            <a:r>
              <a:rPr lang="en-US" sz="1100" b="1" dirty="0">
                <a:latin typeface="Consolas" panose="020B0609020204030204" pitchFamily="49" charset="0"/>
              </a:rPr>
              <a:t>(&amp;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mDataContainer</a:t>
            </a:r>
            <a:r>
              <a:rPr lang="en-US" sz="1100" b="1" dirty="0">
                <a:latin typeface="Consolas" panose="020B0609020204030204" pitchFamily="49" charset="0"/>
              </a:rPr>
              <a:t>, &amp;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DataContainer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DataChanged</a:t>
            </a:r>
            <a:r>
              <a:rPr lang="en-US" sz="1100" b="1" dirty="0">
                <a:latin typeface="Consolas" panose="020B0609020204030204" pitchFamily="49" charset="0"/>
              </a:rPr>
              <a:t>, this, &amp;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DockWidget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UpdateDisplay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connect</a:t>
            </a:r>
            <a:r>
              <a:rPr lang="en-US" sz="1100" b="1" dirty="0">
                <a:latin typeface="Consolas" panose="020B0609020204030204" pitchFamily="49" charset="0"/>
              </a:rPr>
              <a:t>(&amp;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wkfEnv</a:t>
            </a:r>
            <a:r>
              <a:rPr lang="en-US" sz="1100" b="1" dirty="0">
                <a:latin typeface="Consolas" panose="020B0609020204030204" pitchFamily="49" charset="0"/>
              </a:rPr>
              <a:t>, &amp;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wkf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Environment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PlatformOfInterestChanged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latin typeface="Consolas" panose="020B0609020204030204" pitchFamily="49" charset="0"/>
              </a:rPr>
              <a:t>, &amp;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DockWidget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 smtClean="0">
                <a:solidFill>
                  <a:srgbClr val="880000"/>
                </a:solidFill>
                <a:latin typeface="Consolas" panose="020B0609020204030204" pitchFamily="49" charset="0"/>
              </a:rPr>
              <a:t>PlatformOfInterestChanged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EXERCISE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TASK 3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a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//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Connect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PrefObject's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Changed() signal to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PreferencesChanged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()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880000"/>
                </a:solidFill>
                <a:latin typeface="Consolas" panose="020B0609020204030204" pitchFamily="49" charset="0"/>
              </a:rPr>
              <a:t>   connect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 smtClean="0">
                <a:solidFill>
                  <a:srgbClr val="000080"/>
                </a:solidFill>
                <a:latin typeface="Consolas" panose="020B0609020204030204" pitchFamily="49" charset="0"/>
              </a:rPr>
              <a:t>aPrefObject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PrefObject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Changed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DockWidget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PreferencesChanged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1100" b="1" dirty="0"/>
          </a:p>
          <a:p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1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TASK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3a</a:t>
            </a:r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connect the clicked signal for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northPushButton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eastPushButton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southPushButton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, and </a:t>
            </a:r>
            <a:r>
              <a:rPr lang="en-US" sz="11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westPushButton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to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TurnHeading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with appropriate heading passed in as an argument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connect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>
                <a:latin typeface="Consolas" panose="020B0609020204030204" pitchFamily="49" charset="0"/>
              </a:rPr>
              <a:t>.northPushButton</a:t>
            </a:r>
            <a:r>
              <a:rPr lang="en-US" sz="1100" b="1" dirty="0">
                <a:latin typeface="Consolas" panose="020B0609020204030204" pitchFamily="49" charset="0"/>
              </a:rPr>
              <a:t>, &amp;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QPushButton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clicked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latin typeface="Consolas" panose="020B0609020204030204" pitchFamily="49" charset="0"/>
              </a:rPr>
              <a:t>, [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latin typeface="Consolas" panose="020B0609020204030204" pitchFamily="49" charset="0"/>
              </a:rPr>
              <a:t>]() {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TurnToHeading</a:t>
            </a:r>
            <a:r>
              <a:rPr lang="en-US" sz="1100" b="1" dirty="0">
                <a:latin typeface="Consolas" panose="020B0609020204030204" pitchFamily="49" charset="0"/>
              </a:rPr>
              <a:t>(0); });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connect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>
                <a:latin typeface="Consolas" panose="020B0609020204030204" pitchFamily="49" charset="0"/>
              </a:rPr>
              <a:t>.eastPushButton</a:t>
            </a:r>
            <a:r>
              <a:rPr lang="en-US" sz="1100" b="1" dirty="0">
                <a:latin typeface="Consolas" panose="020B0609020204030204" pitchFamily="49" charset="0"/>
              </a:rPr>
              <a:t>, &amp;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QPushButton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clicked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latin typeface="Consolas" panose="020B0609020204030204" pitchFamily="49" charset="0"/>
              </a:rPr>
              <a:t>, [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latin typeface="Consolas" panose="020B0609020204030204" pitchFamily="49" charset="0"/>
              </a:rPr>
              <a:t>]() {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TurnToHeading</a:t>
            </a:r>
            <a:r>
              <a:rPr lang="en-US" sz="1100" b="1" dirty="0">
                <a:latin typeface="Consolas" panose="020B0609020204030204" pitchFamily="49" charset="0"/>
              </a:rPr>
              <a:t>(90); });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connect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>
                <a:latin typeface="Consolas" panose="020B0609020204030204" pitchFamily="49" charset="0"/>
              </a:rPr>
              <a:t>.southPushButton</a:t>
            </a:r>
            <a:r>
              <a:rPr lang="en-US" sz="1100" b="1" dirty="0">
                <a:latin typeface="Consolas" panose="020B0609020204030204" pitchFamily="49" charset="0"/>
              </a:rPr>
              <a:t>, &amp;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QPushButto</a:t>
            </a:r>
            <a:r>
              <a:rPr lang="en-US" sz="1100" b="1" dirty="0" err="1">
                <a:latin typeface="Consolas" panose="020B0609020204030204" pitchFamily="49" charset="0"/>
              </a:rPr>
              <a:t>n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clicked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latin typeface="Consolas" panose="020B0609020204030204" pitchFamily="49" charset="0"/>
              </a:rPr>
              <a:t>, [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latin typeface="Consolas" panose="020B0609020204030204" pitchFamily="49" charset="0"/>
              </a:rPr>
              <a:t>]() {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TurnToHeading</a:t>
            </a:r>
            <a:r>
              <a:rPr lang="en-US" sz="1100" b="1" dirty="0">
                <a:latin typeface="Consolas" panose="020B0609020204030204" pitchFamily="49" charset="0"/>
              </a:rPr>
              <a:t>(180); });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connect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>
                <a:latin typeface="Consolas" panose="020B0609020204030204" pitchFamily="49" charset="0"/>
              </a:rPr>
              <a:t>.westPushButton</a:t>
            </a:r>
            <a:r>
              <a:rPr lang="en-US" sz="1100" b="1" dirty="0">
                <a:latin typeface="Consolas" panose="020B0609020204030204" pitchFamily="49" charset="0"/>
              </a:rPr>
              <a:t>, &amp;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QPushButton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clicked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latin typeface="Consolas" panose="020B0609020204030204" pitchFamily="49" charset="0"/>
              </a:rPr>
              <a:t>, [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latin typeface="Consolas" panose="020B0609020204030204" pitchFamily="49" charset="0"/>
              </a:rPr>
              <a:t>]() {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TurnToHeading</a:t>
            </a:r>
            <a:r>
              <a:rPr lang="en-US" sz="1100" b="1" dirty="0">
                <a:latin typeface="Consolas" panose="020B0609020204030204" pitchFamily="49" charset="0"/>
              </a:rPr>
              <a:t>(270); });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}</a:t>
            </a:r>
            <a:endParaRPr lang="en-US" sz="1100" b="1" dirty="0">
              <a:latin typeface="Consolas" panose="020B0609020204030204" pitchFamily="49" charset="0"/>
            </a:endParaRPr>
          </a:p>
          <a:p>
            <a:endParaRPr lang="en-US" sz="1100" b="1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1100" b="1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41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3407" y="1992917"/>
            <a:ext cx="8383718" cy="686978"/>
          </a:xfrm>
          <a:prstGeom prst="rect">
            <a:avLst/>
          </a:prstGeom>
          <a:solidFill>
            <a:srgbClr val="FFF0F0">
              <a:alpha val="50000"/>
            </a:srgb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– Exercise </a:t>
            </a:r>
            <a:r>
              <a:rPr lang="en-US" dirty="0" smtClean="0"/>
              <a:t>2 Task 3b</a:t>
            </a:r>
            <a:br>
              <a:rPr lang="en-US" dirty="0" smtClean="0"/>
            </a:br>
            <a:r>
              <a:rPr lang="en-US" sz="2000" b="0" dirty="0" smtClean="0">
                <a:solidFill>
                  <a:srgbClr val="0000FF"/>
                </a:solidFill>
              </a:rPr>
              <a:t>DockWidget.cpp</a:t>
            </a:r>
            <a:endParaRPr lang="en-US" sz="2000" b="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575" y="1273127"/>
            <a:ext cx="9024425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 smtClean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WarlockTraining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DockWidget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PreferencesChanged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PrefData</a:t>
            </a:r>
            <a:r>
              <a:rPr lang="en-US" sz="1100" b="1" dirty="0"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aPrefData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TASK 3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b</a:t>
            </a:r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Hide/Show the altitude/heading labels &amp;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lineEdits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based on the user selection in </a:t>
            </a:r>
            <a:r>
              <a:rPr lang="en-US" sz="1100" b="1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Preferences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altitudeLabel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setVisible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aPrefData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mDisplayAltitude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altitudeLineEdit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setVisible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aPrefData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mDisplayAltitude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headingLabel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setVisible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aPrefData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mDisplayHeading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mUI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headingLineEdit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setVisible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aPrefData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mDisplayHeading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 smtClean="0">
                <a:latin typeface="Consolas" panose="020B0609020204030204" pitchFamily="49" charset="0"/>
              </a:rPr>
              <a:t>}</a:t>
            </a:r>
            <a:endParaRPr lang="en-US" sz="1100" b="1" dirty="0">
              <a:latin typeface="Consolas" panose="020B0609020204030204" pitchFamily="49" charset="0"/>
            </a:endParaRPr>
          </a:p>
          <a:p>
            <a:endParaRPr lang="en-US" sz="1100" b="1" dirty="0" smtClean="0">
              <a:latin typeface="Consolas" panose="020B0609020204030204" pitchFamily="49" charset="0"/>
            </a:endParaRP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endParaRPr lang="en-US" sz="1100" b="1" dirty="0" smtClean="0">
              <a:latin typeface="Consolas" panose="020B0609020204030204" pitchFamily="49" charset="0"/>
            </a:endParaRPr>
          </a:p>
          <a:p>
            <a:endParaRPr lang="en-US" sz="11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34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757868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 smtClean="0"/>
              <a:t>You should be able to rebind the actions that control the aircraft movement in the Keyboard Shortcuts menu in Preferences</a:t>
            </a:r>
          </a:p>
          <a:p>
            <a:r>
              <a:rPr lang="en-US" b="0" dirty="0" smtClean="0"/>
              <a:t>You should be able to toggle the displays for altitude and heading using the Warlock Training menu in Preferences</a:t>
            </a:r>
            <a:endParaRPr lang="en-US" b="0" dirty="0"/>
          </a:p>
          <a:p>
            <a:pPr marL="0" lvl="1" indent="0">
              <a:spcBef>
                <a:spcPct val="40000"/>
              </a:spcBef>
              <a:buNone/>
            </a:pPr>
            <a:endParaRPr lang="en-US" b="0" dirty="0"/>
          </a:p>
          <a:p>
            <a:pPr marL="169863" lvl="1" indent="-169863">
              <a:spcBef>
                <a:spcPct val="40000"/>
              </a:spcBef>
            </a:pPr>
            <a:r>
              <a:rPr lang="en-US" b="0" dirty="0"/>
              <a:t>From Windows Visual Studio:</a:t>
            </a:r>
          </a:p>
          <a:p>
            <a:pPr lvl="1"/>
            <a:r>
              <a:rPr lang="en-US" b="0" dirty="0"/>
              <a:t>Build the solution in “Release”</a:t>
            </a:r>
          </a:p>
          <a:p>
            <a:pPr lvl="1"/>
            <a:r>
              <a:rPr lang="en-US" b="0" dirty="0"/>
              <a:t>Build the “INSTALL” project</a:t>
            </a:r>
          </a:p>
          <a:p>
            <a:pPr marL="169863" lvl="1" indent="-169863">
              <a:spcBef>
                <a:spcPct val="40000"/>
              </a:spcBef>
            </a:pPr>
            <a:r>
              <a:rPr lang="en-US" b="0" dirty="0"/>
              <a:t>From Linux, execute the following commands in the build directory:</a:t>
            </a:r>
          </a:p>
          <a:p>
            <a:pPr marL="609569" lvl="1" indent="0">
              <a:buNone/>
            </a:pPr>
            <a:r>
              <a:rPr lang="en-US" b="0" dirty="0">
                <a:latin typeface="Consolas" panose="020B0609020204030204" pitchFamily="49" charset="0"/>
              </a:rPr>
              <a:t>$ </a:t>
            </a:r>
            <a:r>
              <a:rPr lang="en-US" b="0" dirty="0" err="1">
                <a:latin typeface="Consolas" panose="020B0609020204030204" pitchFamily="49" charset="0"/>
              </a:rPr>
              <a:t>cmake</a:t>
            </a:r>
            <a:r>
              <a:rPr lang="en-US" b="0" dirty="0">
                <a:latin typeface="Consolas" panose="020B0609020204030204" pitchFamily="49" charset="0"/>
              </a:rPr>
              <a:t> --build . --target all -- -j12</a:t>
            </a:r>
          </a:p>
          <a:p>
            <a:pPr marL="609569" lvl="1" indent="0">
              <a:buNone/>
            </a:pPr>
            <a:r>
              <a:rPr lang="en-US" b="0" dirty="0">
                <a:latin typeface="Consolas" panose="020B0609020204030204" pitchFamily="49" charset="0"/>
              </a:rPr>
              <a:t>$ </a:t>
            </a:r>
            <a:r>
              <a:rPr lang="en-US" b="0" dirty="0" err="1">
                <a:latin typeface="Consolas" panose="020B0609020204030204" pitchFamily="49" charset="0"/>
              </a:rPr>
              <a:t>cmake</a:t>
            </a:r>
            <a:r>
              <a:rPr lang="en-US" b="0" dirty="0">
                <a:latin typeface="Consolas" panose="020B0609020204030204" pitchFamily="49" charset="0"/>
              </a:rPr>
              <a:t> --build . --target install -- -j12</a:t>
            </a:r>
          </a:p>
          <a:p>
            <a:pPr marL="0" lvl="1" indent="0">
              <a:spcBef>
                <a:spcPct val="40000"/>
              </a:spcBef>
              <a:buNone/>
            </a:pPr>
            <a:endParaRPr lang="en-US" b="0" dirty="0"/>
          </a:p>
          <a:p>
            <a:r>
              <a:rPr lang="en-US" b="0" dirty="0"/>
              <a:t>Run the Test Scenario in Warlock</a:t>
            </a:r>
          </a:p>
          <a:p>
            <a:pPr lvl="1"/>
            <a:r>
              <a:rPr lang="en-US" sz="1900" b="0" dirty="0"/>
              <a:t>Run warlock.exe</a:t>
            </a:r>
          </a:p>
          <a:p>
            <a:pPr lvl="1"/>
            <a:r>
              <a:rPr lang="en-US" sz="1900" b="0" dirty="0"/>
              <a:t>Load the Test Scenario, located at: training\developer\</a:t>
            </a:r>
            <a:r>
              <a:rPr lang="en-US" sz="1900" b="0" dirty="0" err="1"/>
              <a:t>wkf</a:t>
            </a:r>
            <a:r>
              <a:rPr lang="en-US" sz="1900" b="0" dirty="0"/>
              <a:t>\labs\data\wkf_training_scenario.txt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7022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08" y="1447800"/>
            <a:ext cx="4688468" cy="39576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518" y="1447799"/>
            <a:ext cx="3203416" cy="395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</a:t>
            </a:r>
            <a:r>
              <a:rPr lang="en-US" dirty="0" smtClean="0"/>
              <a:t>arlock::Plugin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Warlock has a Plugin class that extends </a:t>
            </a:r>
            <a:r>
              <a:rPr lang="en-US" dirty="0" err="1" smtClean="0"/>
              <a:t>wkf</a:t>
            </a:r>
            <a:r>
              <a:rPr lang="en-US" b="0" dirty="0" smtClean="0"/>
              <a:t>::</a:t>
            </a:r>
            <a:r>
              <a:rPr lang="en-US" dirty="0" smtClean="0"/>
              <a:t>Plugin</a:t>
            </a:r>
          </a:p>
          <a:p>
            <a:endParaRPr lang="en-US" b="0" dirty="0" smtClean="0"/>
          </a:p>
          <a:p>
            <a:r>
              <a:rPr lang="en-US" b="0" dirty="0" smtClean="0"/>
              <a:t>Template argument is the </a:t>
            </a:r>
            <a:r>
              <a:rPr lang="en-US" dirty="0" err="1" smtClean="0"/>
              <a:t>SimInterface</a:t>
            </a:r>
            <a:r>
              <a:rPr lang="en-US" b="0" dirty="0" smtClean="0"/>
              <a:t> the plugin will use</a:t>
            </a:r>
          </a:p>
          <a:p>
            <a:endParaRPr lang="en-US" b="0" dirty="0" smtClean="0"/>
          </a:p>
          <a:p>
            <a:r>
              <a:rPr lang="en-US" b="0" dirty="0" smtClean="0"/>
              <a:t>Adds the virtual method </a:t>
            </a:r>
            <a:r>
              <a:rPr lang="en-US" dirty="0" err="1" smtClean="0"/>
              <a:t>GetPlotUpdater</a:t>
            </a:r>
            <a:r>
              <a:rPr lang="en-US" b="0" dirty="0" smtClean="0"/>
              <a:t>() which is used to support plotting data on graphs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4263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14739</TotalTime>
  <Words>8279</Words>
  <Application>Microsoft Office PowerPoint</Application>
  <PresentationFormat>On-screen Show (4:3)</PresentationFormat>
  <Paragraphs>1219</Paragraphs>
  <Slides>84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Cambria Math</vt:lpstr>
      <vt:lpstr>Consolas</vt:lpstr>
      <vt:lpstr>Trebuchet MS</vt:lpstr>
      <vt:lpstr>Wingdings</vt:lpstr>
      <vt:lpstr>1_afsim_af_class</vt:lpstr>
      <vt:lpstr>PowerPoint Presentation</vt:lpstr>
      <vt:lpstr>Acronyms and Definitions</vt:lpstr>
      <vt:lpstr>Introduction</vt:lpstr>
      <vt:lpstr>Problem Statement</vt:lpstr>
      <vt:lpstr>Learning Objectives</vt:lpstr>
      <vt:lpstr>Warlock</vt:lpstr>
      <vt:lpstr>Warlock &amp; Plugins</vt:lpstr>
      <vt:lpstr>warlock::Environment</vt:lpstr>
      <vt:lpstr>warlock::Plugin</vt:lpstr>
      <vt:lpstr>Plotting and Updaters</vt:lpstr>
      <vt:lpstr>Run Manager</vt:lpstr>
      <vt:lpstr>SimInterface</vt:lpstr>
      <vt:lpstr>SimInterface</vt:lpstr>
      <vt:lpstr>SimEvents</vt:lpstr>
      <vt:lpstr>SimEvent Example</vt:lpstr>
      <vt:lpstr>SimEvent Example</vt:lpstr>
      <vt:lpstr>Recurring SimEvents</vt:lpstr>
      <vt:lpstr>SimCommands</vt:lpstr>
      <vt:lpstr>SimCommand Example</vt:lpstr>
      <vt:lpstr>SimCommand Example</vt:lpstr>
      <vt:lpstr>Processing SimCommands</vt:lpstr>
      <vt:lpstr>SimEvents from a SimCommand</vt:lpstr>
      <vt:lpstr>SimEvents from a SimCommand</vt:lpstr>
      <vt:lpstr>WsfEvents in SimCommands</vt:lpstr>
      <vt:lpstr>ScriptSimInterface</vt:lpstr>
      <vt:lpstr>Sending DIS &amp; XIO Messages</vt:lpstr>
      <vt:lpstr>Sending DIS &amp; XIO Messages</vt:lpstr>
      <vt:lpstr>Thread Safety</vt:lpstr>
      <vt:lpstr>Mutex Locking Examples</vt:lpstr>
      <vt:lpstr>Deadlocking</vt:lpstr>
      <vt:lpstr>Conditions for Deadlock</vt:lpstr>
      <vt:lpstr>Common Deadlocking Issues</vt:lpstr>
      <vt:lpstr>Common Deadlocking Issues</vt:lpstr>
      <vt:lpstr>Queueable Message Object</vt:lpstr>
      <vt:lpstr>Note:</vt:lpstr>
      <vt:lpstr>Configurations</vt:lpstr>
      <vt:lpstr>Permissions</vt:lpstr>
      <vt:lpstr>Preferences</vt:lpstr>
      <vt:lpstr>PrefObject &amp; PrefWidget</vt:lpstr>
      <vt:lpstr>Key Bindings &amp; wkf::Action</vt:lpstr>
      <vt:lpstr>Units</vt:lpstr>
      <vt:lpstr>warlock::net::Network</vt:lpstr>
      <vt:lpstr>Network Examples</vt:lpstr>
      <vt:lpstr>Structure of a Warlock Plugin</vt:lpstr>
      <vt:lpstr>Warlock Plugin Diagram</vt:lpstr>
      <vt:lpstr>Plugin Examples</vt:lpstr>
      <vt:lpstr>Exercises</vt:lpstr>
      <vt:lpstr>Configuring Warlock Training</vt:lpstr>
      <vt:lpstr>Configuring Warlock Training      (cmd shell)</vt:lpstr>
      <vt:lpstr>Configuring Warlock Training       (bash shell)</vt:lpstr>
      <vt:lpstr>Exercise 1 Review 1 Types.hpp</vt:lpstr>
      <vt:lpstr>Exercise 1 Review 2 SimInterface.hpp</vt:lpstr>
      <vt:lpstr>Exercise 1 Review 3 Plugin.hpp</vt:lpstr>
      <vt:lpstr>Exercise 1 Review 4 SimEvents.hpp</vt:lpstr>
      <vt:lpstr>Exercise 1 Review 5 DataContainer.hpp</vt:lpstr>
      <vt:lpstr>Exercise 1 – Task 1</vt:lpstr>
      <vt:lpstr>Solution – Exercise 1 Task 1.a SimInterface.cpp</vt:lpstr>
      <vt:lpstr>Solution – Exercise 1 Task 1.b, 1.c, 1.d</vt:lpstr>
      <vt:lpstr>Exercise 1 – Review 6</vt:lpstr>
      <vt:lpstr>Exercise 1 Review 6 DockWidget.hpp</vt:lpstr>
      <vt:lpstr>Exercise 1 – Task 2</vt:lpstr>
      <vt:lpstr>Solution – Exercise 1 Task 2 DockWidget.cpp</vt:lpstr>
      <vt:lpstr>Exercise 1 – Task 3</vt:lpstr>
      <vt:lpstr>Solution – Exercise 1 Task 3 DockWidget.cpp</vt:lpstr>
      <vt:lpstr>Exercise 1 Review 7 SimCommands.hpp</vt:lpstr>
      <vt:lpstr>Exercise 1 – Task 4</vt:lpstr>
      <vt:lpstr>Solution – Exercise 1 Task 4 SimCommands.cpp</vt:lpstr>
      <vt:lpstr>Testing</vt:lpstr>
      <vt:lpstr>Testing</vt:lpstr>
      <vt:lpstr>Exercise 2 – Task 1 Plugin.cpp</vt:lpstr>
      <vt:lpstr>Solution – Exercise 2 Task 1 Plugin.cpp</vt:lpstr>
      <vt:lpstr>Exercise 2 - Review 1</vt:lpstr>
      <vt:lpstr>Exercise 2 - Review 1 PrefObject.hpp</vt:lpstr>
      <vt:lpstr>Exercise 2 - Review 1 PrefObject.hpp</vt:lpstr>
      <vt:lpstr>Exercise 2 - Review 1 PrefObject.cpp</vt:lpstr>
      <vt:lpstr>Exercise 2 - Review 1 PrefObject.cpp</vt:lpstr>
      <vt:lpstr>Exercise 2 - Review 2 PrefWidget.hpp</vt:lpstr>
      <vt:lpstr>Exercise 2 – Task 2 PrefWidget.cpp</vt:lpstr>
      <vt:lpstr>Solution – Exercise 2 Task 2 PrefWidget.cpp</vt:lpstr>
      <vt:lpstr>Exercise 2 – Task 3</vt:lpstr>
      <vt:lpstr>Solution – Exercise 2 Task 3a DockWidget.cpp</vt:lpstr>
      <vt:lpstr>Solution – Exercise 2 Task 3b DockWidget.cpp</vt:lpstr>
      <vt:lpstr>Testing</vt:lpstr>
      <vt:lpstr>Testing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Integration, and Modeling (AFSIM) Warlock Presentation</dc:title>
  <dc:creator>Miller, Lawrence</dc:creator>
  <cp:lastModifiedBy>Miller, Lawrence</cp:lastModifiedBy>
  <cp:revision>1153</cp:revision>
  <cp:lastPrinted>2016-09-22T20:02:36Z</cp:lastPrinted>
  <dcterms:created xsi:type="dcterms:W3CDTF">2012-03-21T14:48:14Z</dcterms:created>
  <dcterms:modified xsi:type="dcterms:W3CDTF">2022-01-24T22:10:51Z</dcterms:modified>
</cp:coreProperties>
</file>