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9"/>
  </p:notesMasterIdLst>
  <p:sldIdLst>
    <p:sldId id="914" r:id="rId2"/>
    <p:sldId id="806" r:id="rId3"/>
    <p:sldId id="1169" r:id="rId4"/>
    <p:sldId id="1175" r:id="rId5"/>
    <p:sldId id="1196" r:id="rId6"/>
    <p:sldId id="1197" r:id="rId7"/>
    <p:sldId id="119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3704" autoAdjust="0"/>
  </p:normalViewPr>
  <p:slideViewPr>
    <p:cSldViewPr>
      <p:cViewPr varScale="1">
        <p:scale>
          <a:sx n="68" d="100"/>
          <a:sy n="68" d="100"/>
        </p:scale>
        <p:origin x="8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C2109F-2F27-430A-B9BF-70C11F2AFEDC}"/>
              </a:ext>
            </a:extLst>
          </p:cNvPr>
          <p:cNvGrpSpPr/>
          <p:nvPr/>
        </p:nvGrpSpPr>
        <p:grpSpPr>
          <a:xfrm>
            <a:off x="453100" y="1562400"/>
            <a:ext cx="9768408" cy="5282407"/>
            <a:chOff x="263352" y="1484784"/>
            <a:chExt cx="9768408" cy="5282407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6937F835-06D2-44AC-B6B0-FE1D55ADB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78" t="18501" b="4666"/>
            <a:stretch/>
          </p:blipFill>
          <p:spPr>
            <a:xfrm>
              <a:off x="263352" y="1484784"/>
              <a:ext cx="9768408" cy="5269189"/>
            </a:xfrm>
            <a:prstGeom prst="rect">
              <a:avLst/>
            </a:prstGeom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A15A5307-BF07-47B1-81CD-73EEB2EC7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1500" r="31100" b="9050"/>
            <a:stretch/>
          </p:blipFill>
          <p:spPr>
            <a:xfrm>
              <a:off x="2548184" y="6390000"/>
              <a:ext cx="377190" cy="377191"/>
            </a:xfrm>
            <a:prstGeom prst="rect">
              <a:avLst/>
            </a:prstGeom>
          </p:spPr>
        </p:pic>
      </p:grp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99DCBC2-860D-4E69-B467-102F09D9FFF6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8073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02831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017916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057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8212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8895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9785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769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0500235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697275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17590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DFA4E455-2A23-43FB-AA19-BB2EF619E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4" r="55151"/>
          <a:stretch/>
        </p:blipFill>
        <p:spPr>
          <a:xfrm>
            <a:off x="0" y="-6204"/>
            <a:ext cx="5468001" cy="6864204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75D1FE4E-D0D7-4134-A697-5BB55517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/>
          <a:stretch/>
        </p:blipFill>
        <p:spPr>
          <a:xfrm>
            <a:off x="609600" y="0"/>
            <a:ext cx="115824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5199393" cy="93438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5199393" cy="276606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D8069B-162C-44A7-9FEA-AADBE7B285C0}"/>
              </a:ext>
            </a:extLst>
          </p:cNvPr>
          <p:cNvSpPr/>
          <p:nvPr/>
        </p:nvSpPr>
        <p:spPr>
          <a:xfrm>
            <a:off x="-1608" y="1072629"/>
            <a:ext cx="5112568" cy="5779167"/>
          </a:xfrm>
          <a:prstGeom prst="rect">
            <a:avLst/>
          </a:prstGeom>
          <a:solidFill>
            <a:srgbClr val="82A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22806693-3F66-41F0-820C-280E4C2DF4E5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1A053E-B494-409D-BE64-0C0292C4D88F}"/>
              </a:ext>
            </a:extLst>
          </p:cNvPr>
          <p:cNvGrpSpPr/>
          <p:nvPr/>
        </p:nvGrpSpPr>
        <p:grpSpPr>
          <a:xfrm>
            <a:off x="504000" y="6499582"/>
            <a:ext cx="2736304" cy="348327"/>
            <a:chOff x="500068" y="6496480"/>
            <a:chExt cx="2736304" cy="348327"/>
          </a:xfrm>
        </p:grpSpPr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id="{F1E89F01-F94D-40E3-A306-9F9D22CC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280" t="90886" r="57276" b="4456"/>
            <a:stretch/>
          </p:blipFill>
          <p:spPr>
            <a:xfrm>
              <a:off x="500068" y="6523698"/>
              <a:ext cx="2736304" cy="319463"/>
            </a:xfrm>
            <a:prstGeom prst="rect">
              <a:avLst/>
            </a:prstGeom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D63A590D-CEC7-4F31-8B96-4949AC2D1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2223" r="31100" b="9050"/>
            <a:stretch/>
          </p:blipFill>
          <p:spPr>
            <a:xfrm>
              <a:off x="2734000" y="6496480"/>
              <a:ext cx="377190" cy="348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45040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15178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6600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46390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41318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51764404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5914999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73751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21385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053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5892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53E5A9B0-0C78-452A-83F1-3397A304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기계학습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/>
        </p:nvSpPr>
        <p:spPr>
          <a:xfrm>
            <a:off x="1360213" y="1991155"/>
            <a:ext cx="9478580" cy="284052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300" spc="670" dirty="0"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7240" y="3556613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/>
        </p:nvSpPr>
        <p:spPr>
          <a:xfrm>
            <a:off x="1294524" y="3793847"/>
            <a:ext cx="9609957" cy="656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한동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대학교</a:t>
            </a:r>
            <a:r>
              <a:rPr lang="ko-KR" altLang="en-US" sz="140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혁신공유대학 </a:t>
            </a:r>
            <a:r>
              <a:rPr lang="ko-KR" altLang="en-US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빅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데이터학과</a:t>
            </a:r>
          </a:p>
          <a:p>
            <a:pPr algn="ctr"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김영섭</a:t>
            </a:r>
            <a:r>
              <a:rPr lang="en-KR" sz="1400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92795619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440007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12096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1531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856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967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633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9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54958C-9867-410A-9745-07FC4773C3C4}"/>
              </a:ext>
            </a:extLst>
          </p:cNvPr>
          <p:cNvGrpSpPr/>
          <p:nvPr/>
        </p:nvGrpSpPr>
        <p:grpSpPr>
          <a:xfrm>
            <a:off x="453100" y="1562400"/>
            <a:ext cx="9768408" cy="5282407"/>
            <a:chOff x="263352" y="1484784"/>
            <a:chExt cx="9768408" cy="5282407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A7B43645-98F2-4894-BBB2-99EE9AFD9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78" t="18501" b="4666"/>
            <a:stretch/>
          </p:blipFill>
          <p:spPr>
            <a:xfrm>
              <a:off x="263352" y="1484784"/>
              <a:ext cx="9768408" cy="5269189"/>
            </a:xfrm>
            <a:prstGeom prst="rect">
              <a:avLst/>
            </a:prstGeom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14CE22FD-291F-4CDC-81E3-ABBABAE23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1500" r="31100" b="9050"/>
            <a:stretch/>
          </p:blipFill>
          <p:spPr>
            <a:xfrm>
              <a:off x="2548184" y="6390000"/>
              <a:ext cx="377190" cy="377191"/>
            </a:xfrm>
            <a:prstGeom prst="rect">
              <a:avLst/>
            </a:prstGeom>
          </p:spPr>
        </p:pic>
      </p:grp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088B726C-97FB-41B2-A9DC-C342EE5680E9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0DD59F-506B-45EC-A6A6-D58B236C4023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3D6F25-70C2-4FCA-9934-E00BBD09931A}"/>
              </a:ext>
            </a:extLst>
          </p:cNvPr>
          <p:cNvGrpSpPr/>
          <p:nvPr/>
        </p:nvGrpSpPr>
        <p:grpSpPr>
          <a:xfrm>
            <a:off x="453100" y="1562400"/>
            <a:ext cx="9768408" cy="5282407"/>
            <a:chOff x="263352" y="1484784"/>
            <a:chExt cx="9768408" cy="5282407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6C25CAFB-F075-4C05-A8F0-63F0DABA6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878" t="18501" b="4666"/>
            <a:stretch/>
          </p:blipFill>
          <p:spPr>
            <a:xfrm>
              <a:off x="263352" y="1484784"/>
              <a:ext cx="9768408" cy="5269189"/>
            </a:xfrm>
            <a:prstGeom prst="rect">
              <a:avLst/>
            </a:prstGeom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EA706F77-2CB8-46A6-9EA1-6E7CBDB32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63584" t="81500" r="31100" b="9050"/>
            <a:stretch/>
          </p:blipFill>
          <p:spPr>
            <a:xfrm>
              <a:off x="2548184" y="6390000"/>
              <a:ext cx="377190" cy="377191"/>
            </a:xfrm>
            <a:prstGeom prst="rect">
              <a:avLst/>
            </a:prstGeom>
          </p:spPr>
        </p:pic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241A918-FF75-436A-99D4-F528D5C5FF02}"/>
              </a:ext>
            </a:extLst>
          </p:cNvPr>
          <p:cNvSpPr txBox="1">
            <a:spLocks/>
          </p:cNvSpPr>
          <p:nvPr/>
        </p:nvSpPr>
        <p:spPr>
          <a:xfrm>
            <a:off x="2716767" y="6552000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9B8B2E-11BE-419B-8740-A643B9EEA1B5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481E3F-F4FE-4414-BE23-28E1AEF86E18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9FE539-D821-4E7F-BDD1-007B0C474D99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227544-1DF1-4909-A9F6-06F2DCB70170}"/>
              </a:ext>
            </a:extLst>
          </p:cNvPr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18ACB0-B3EE-4AA3-9665-382288B27A54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7A0C6E-B6B1-42DC-8C3D-8F740B0E9353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4FBD8A-4AF5-438B-879E-2E5E3100A30B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EE3F72-8174-4414-8913-1B20FB4B9E6D}"/>
              </a:ext>
            </a:extLst>
          </p:cNvPr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56CAA1-1149-4626-B482-A183263AF17E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22A5BA4-9C12-4951-BCB7-375CCAFF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1305EE-DDCD-498D-A6FE-4787F0B93A10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717F307-9E31-4BFF-B436-9E90369C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86DAD2-FA4F-4CE5-969D-9E43927D4ECE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63D0F10-F49F-4E86-9BDA-67707D1A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7AFDFA-259D-4A63-AEC1-B0AE2FF02A0C}"/>
              </a:ext>
            </a:extLst>
          </p:cNvPr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9784740-B36E-49C9-8D09-F9DE23771E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0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273E7C2-4482-432D-A7E2-79EBDBFC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D280559-80F6-4E5F-99B5-FFDD4E71AD71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1F930C-AE20-405C-80D5-EFAB3DDC74D7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7AA52B-08D6-4D56-A826-9A6BFC70A2CE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F69F6D-6774-48DB-9FA0-278E50AF6796}"/>
              </a:ext>
            </a:extLst>
          </p:cNvPr>
          <p:cNvCxnSpPr>
            <a:cxnSpLocks/>
          </p:cNvCxnSpPr>
          <p:nvPr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9BD385-1528-435D-8FD4-4B786ED98D10}"/>
              </a:ext>
            </a:extLst>
          </p:cNvPr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4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34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EB3B0FC-D871-416E-ABA2-10321C42B52D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9DAFD59-7DD4-4B09-AFEF-A4E3800C7D7E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E88F467-5CB3-4059-BA48-AE12195B942C}"/>
              </a:ext>
            </a:extLst>
          </p:cNvPr>
          <p:cNvSpPr txBox="1">
            <a:spLocks/>
          </p:cNvSpPr>
          <p:nvPr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6B70E757-527B-4E5A-AAEB-FE99521ED0E2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6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06" r:id="rId31"/>
    <p:sldLayoutId id="2147483707" r:id="rId32"/>
    <p:sldLayoutId id="2147483708" r:id="rId33"/>
    <p:sldLayoutId id="2147483705" r:id="rId34"/>
    <p:sldLayoutId id="2147483717" r:id="rId35"/>
    <p:sldLayoutId id="2147483715" r:id="rId36"/>
    <p:sldLayoutId id="2147483716" r:id="rId3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6E0B8DE-DBFF-42E2-A0FB-EEAC524C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8F09C-E0CE-4E0D-87AB-64E2CC8C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207E6E-6DE9-47F5-BE8D-ABB23CFE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1A71D34-F95F-4551-B1A4-C58CB11B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A9D6BD3-A38A-4FD1-89A7-A878CBA0C764}"/>
              </a:ext>
            </a:extLst>
          </p:cNvPr>
          <p:cNvSpPr txBox="1">
            <a:spLocks/>
          </p:cNvSpPr>
          <p:nvPr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lang="ko-KR" altLang="en-US" sz="4800" b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배우는 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5284D4DC-15BC-4ED1-9508-501D39E557F9}"/>
              </a:ext>
            </a:extLst>
          </p:cNvPr>
          <p:cNvSpPr txBox="1"/>
          <p:nvPr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b="1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pc="670" dirty="0"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26193E-5D64-430E-B6B5-F37E52F8644A}"/>
              </a:ext>
            </a:extLst>
          </p:cNvPr>
          <p:cNvSpPr txBox="1"/>
          <p:nvPr/>
        </p:nvSpPr>
        <p:spPr>
          <a:xfrm>
            <a:off x="1294524" y="3793847"/>
            <a:ext cx="9609957" cy="88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한동</a:t>
            </a:r>
            <a:r>
              <a:rPr lang="en-KR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대학교</a:t>
            </a:r>
            <a:r>
              <a:rPr lang="ko-KR" altLang="en-US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전산전자공학부</a:t>
            </a:r>
            <a:endParaRPr lang="en-KR" dirty="0">
              <a:solidFill>
                <a:srgbClr val="0E3C8E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김영섭</a:t>
            </a:r>
            <a:r>
              <a:rPr lang="en-KR" dirty="0">
                <a:solidFill>
                  <a:srgbClr val="0E3C8E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11575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 in Python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6</a:t>
            </a:r>
            <a:endParaRPr lang="ko-KR" altLang="en-US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Hash Table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</a:rPr>
              <a:t>Collision Resolutions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Double Hashing &amp; Rehashing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Hash Implementation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Resolution Exercise – Linear Probing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37" name="object 42"/>
          <p:cNvGraphicFramePr>
            <a:graphicFrameLocks noGrp="1"/>
          </p:cNvGraphicFramePr>
          <p:nvPr/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8" name="object 42"/>
          <p:cNvGraphicFramePr>
            <a:graphicFrameLocks noGrp="1"/>
          </p:cNvGraphicFramePr>
          <p:nvPr/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" name="object 42"/>
          <p:cNvGraphicFramePr>
            <a:graphicFrameLocks noGrp="1"/>
          </p:cNvGraphicFramePr>
          <p:nvPr/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" name="object 42"/>
          <p:cNvGraphicFramePr>
            <a:graphicFrameLocks noGrp="1"/>
          </p:cNvGraphicFramePr>
          <p:nvPr/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1" name="object 42"/>
          <p:cNvGraphicFramePr>
            <a:graphicFrameLocks noGrp="1"/>
          </p:cNvGraphicFramePr>
          <p:nvPr/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graphicFrame>
        <p:nvGraphicFramePr>
          <p:cNvPr id="50" name="object 42"/>
          <p:cNvGraphicFramePr>
            <a:graphicFrameLocks noGrp="1"/>
          </p:cNvGraphicFramePr>
          <p:nvPr/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h(k) = k % 10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03566" y="1958675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(h(58)+f(0)) % 10</a:t>
            </a:r>
            <a:r>
              <a:rPr lang="en-US" altLang="ko-KR" sz="1600" spc="15" dirty="0">
                <a:latin typeface="Century Gothic" panose="020B0502020202020204" pitchFamily="34" charset="0"/>
                <a:cs typeface="Tahoma"/>
              </a:rPr>
              <a:t> </a:t>
            </a:r>
            <a: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</a:b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           = (      8 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 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5" baseline="-25000" dirty="0">
                <a:latin typeface="Century Gothic" panose="020B0502020202020204" pitchFamily="34" charset="0"/>
                <a:cs typeface="Tahoma"/>
              </a:rPr>
              <a:t>2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2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5" baseline="-25000" dirty="0">
                <a:latin typeface="Century Gothic" panose="020B0502020202020204" pitchFamily="34" charset="0"/>
                <a:cs typeface="Tahoma"/>
              </a:rPr>
              <a:t>3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3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1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0              0              1               3             3  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604991" y="3927827"/>
            <a:ext cx="3909883" cy="219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Complete the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0056440" y="1529193"/>
            <a:ext cx="1507144" cy="2306919"/>
            <a:chOff x="10180127" y="1528943"/>
            <a:chExt cx="1507144" cy="230691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0313250" y="2564904"/>
              <a:ext cx="250082" cy="127095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68" name="직선 화살표 연결선 67"/>
            <p:cNvCxnSpPr>
              <a:stCxn id="69" idx="2"/>
            </p:cNvCxnSpPr>
            <p:nvPr/>
          </p:nvCxnSpPr>
          <p:spPr>
            <a:xfrm flipH="1">
              <a:off x="10560497" y="1836720"/>
              <a:ext cx="373202" cy="7281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0180127" y="1528943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probe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39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Resolution Exercise – Quadratic Probing</a:t>
            </a:r>
            <a:r>
              <a:rPr lang="ko-KR" altLang="en-US" spc="-5" baseline="30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이차조사법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19" name="object 42"/>
          <p:cNvGraphicFramePr>
            <a:graphicFrameLocks noGrp="1"/>
          </p:cNvGraphicFramePr>
          <p:nvPr/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object 42"/>
          <p:cNvGraphicFramePr>
            <a:graphicFrameLocks noGrp="1"/>
          </p:cNvGraphicFramePr>
          <p:nvPr/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object 42"/>
          <p:cNvGraphicFramePr>
            <a:graphicFrameLocks noGrp="1"/>
          </p:cNvGraphicFramePr>
          <p:nvPr/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" name="object 42"/>
          <p:cNvGraphicFramePr>
            <a:graphicFrameLocks noGrp="1"/>
          </p:cNvGraphicFramePr>
          <p:nvPr/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object 42"/>
          <p:cNvGraphicFramePr>
            <a:graphicFrameLocks noGrp="1"/>
          </p:cNvGraphicFramePr>
          <p:nvPr/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0              0              1              2              2   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4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6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7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8" name="object 42"/>
          <p:cNvGraphicFramePr>
            <a:graphicFrameLocks noGrp="1"/>
          </p:cNvGraphicFramePr>
          <p:nvPr/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h(k) = k % 10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1771" y="2021383"/>
            <a:ext cx="3909883" cy="1800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For example, quadratic 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(h(58)+f(0)) % 10</a:t>
            </a:r>
            <a:r>
              <a:rPr lang="en-US" altLang="ko-KR" sz="1600" spc="15" dirty="0">
                <a:latin typeface="Century Gothic" panose="020B0502020202020204" pitchFamily="34" charset="0"/>
                <a:cs typeface="Tahoma"/>
              </a:rPr>
              <a:t> </a:t>
            </a:r>
            <a: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</a:b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           = (      8 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 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5" baseline="-25000" dirty="0">
                <a:latin typeface="Century Gothic" panose="020B0502020202020204" pitchFamily="34" charset="0"/>
                <a:cs typeface="Tahoma"/>
              </a:rPr>
              <a:t>2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4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2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0133235" y="1188765"/>
            <a:ext cx="1507144" cy="2606271"/>
            <a:chOff x="10272464" y="969384"/>
            <a:chExt cx="1507144" cy="260627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272464" y="969384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probe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</a:t>
            </a:r>
            <a: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</a:br>
            <a:endParaRPr lang="en-US" altLang="ko-KR" sz="1600" spc="-5" dirty="0">
              <a:solidFill>
                <a:srgbClr val="FF0000"/>
              </a:solidFill>
              <a:latin typeface="Century Gothic" panose="020B0502020202020204" pitchFamily="34" charset="0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Century Gothic" panose="020B0502020202020204" pitchFamily="34" charset="0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Century Gothic" panose="020B050202020202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08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Resolution Exercise – Double Hashing</a:t>
            </a:r>
            <a:r>
              <a:rPr lang="ko-KR" altLang="en-US" spc="-5" baseline="30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이중해싱법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5" name="object 42"/>
          <p:cNvGraphicFramePr>
            <a:graphicFrameLocks noGrp="1"/>
          </p:cNvGraphicFramePr>
          <p:nvPr>
            <p:extLst/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8" name="object 42"/>
          <p:cNvGraphicFramePr>
            <a:graphicFrameLocks noGrp="1"/>
          </p:cNvGraphicFramePr>
          <p:nvPr>
            <p:extLst/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object 42"/>
          <p:cNvGraphicFramePr>
            <a:graphicFrameLocks noGrp="1"/>
          </p:cNvGraphicFramePr>
          <p:nvPr>
            <p:extLst/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object 42"/>
          <p:cNvGraphicFramePr>
            <a:graphicFrameLocks noGrp="1"/>
          </p:cNvGraphicFramePr>
          <p:nvPr>
            <p:extLst/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object 42"/>
          <p:cNvGraphicFramePr>
            <a:graphicFrameLocks noGrp="1"/>
          </p:cNvGraphicFramePr>
          <p:nvPr>
            <p:extLst/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  <a:r>
              <a:rPr lang="en-US" altLang="ko-KR" sz="2000" b="1" dirty="0"/>
              <a:t>, 23</a:t>
            </a:r>
            <a:endParaRPr lang="fr-FR" altLang="ko-KR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(49)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(h(49)+f(0)) % 10 = 9</a:t>
            </a:r>
            <a:r>
              <a:rPr lang="en-US" altLang="ko-KR" sz="1400" spc="15" dirty="0">
                <a:latin typeface="Century Gothic" panose="020B0502020202020204" pitchFamily="34" charset="0"/>
                <a:cs typeface="Tahoma"/>
              </a:rPr>
              <a:t> </a:t>
            </a:r>
            <a:r>
              <a:rPr lang="en-US" altLang="ko-KR" sz="14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>(collision)</a:t>
            </a:r>
            <a:endParaRPr lang="en-US" altLang="ko-KR" sz="1400" dirty="0">
              <a:latin typeface="Century Gothic" panose="020B0502020202020204" pitchFamily="34" charset="0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(49)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Century Gothic" panose="020B0502020202020204" pitchFamily="34" charset="0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Century Gothic" panose="020B0502020202020204" pitchFamily="34" charset="0"/>
                <a:cs typeface="Tahoma"/>
              </a:rPr>
              <a:t>49 % 7)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</p:txBody>
      </p:sp>
      <p:graphicFrame>
        <p:nvGraphicFramePr>
          <p:cNvPr id="21" name="object 42"/>
          <p:cNvGraphicFramePr>
            <a:graphicFrameLocks noGrp="1"/>
          </p:cNvGraphicFramePr>
          <p:nvPr>
            <p:extLst/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(23)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(23)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: </a:t>
            </a:r>
          </a:p>
        </p:txBody>
      </p:sp>
      <p:graphicFrame>
        <p:nvGraphicFramePr>
          <p:cNvPr id="24" name="object 42"/>
          <p:cNvGraphicFramePr>
            <a:graphicFrameLocks noGrp="1"/>
          </p:cNvGraphicFramePr>
          <p:nvPr>
            <p:extLst/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  0              0              1              1              1 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x % 10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13010" y="1323488"/>
            <a:ext cx="388187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sz="1600" dirty="0"/>
              <a:t>R is prime number less than </a:t>
            </a:r>
            <a:r>
              <a:rPr lang="en-US" altLang="ko-KR" sz="1600" dirty="0" err="1"/>
              <a:t>TableSize</a:t>
            </a:r>
            <a:endParaRPr lang="en-US" altLang="ko-KR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</p:spTree>
    <p:extLst>
      <p:ext uri="{BB962C8B-B14F-4D97-AF65-F5344CB8AC3E}">
        <p14:creationId xmlns:p14="http://schemas.microsoft.com/office/powerpoint/2010/main" val="326778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Rehashing</a:t>
            </a:r>
            <a:r>
              <a:rPr lang="en-US" altLang="ko-KR" spc="-35" dirty="0"/>
              <a:t> </a:t>
            </a:r>
            <a:r>
              <a:rPr lang="en-US" altLang="ko-KR" dirty="0"/>
              <a:t>-</a:t>
            </a:r>
            <a:r>
              <a:rPr lang="en-US" altLang="ko-KR" spc="-30" dirty="0"/>
              <a:t> </a:t>
            </a:r>
            <a:r>
              <a:rPr lang="en-US" altLang="ko-KR" dirty="0"/>
              <a:t>Exercise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cs typeface="Times New Roman"/>
              </a:rPr>
              <a:t>Rehash the following table into a new hash table below using the hash function:</a:t>
            </a:r>
          </a:p>
          <a:p>
            <a:r>
              <a:rPr lang="en-US" altLang="ko-KR" dirty="0">
                <a:cs typeface="Times New Roman"/>
              </a:rPr>
              <a:t>Use hash(key) = key % 13 and </a:t>
            </a:r>
            <a:r>
              <a:rPr lang="en-US" altLang="ko-KR" b="1" dirty="0">
                <a:solidFill>
                  <a:srgbClr val="C00000"/>
                </a:solidFill>
                <a:cs typeface="Times New Roman"/>
              </a:rPr>
              <a:t>quadratic probing </a:t>
            </a:r>
            <a:r>
              <a:rPr lang="en-US" altLang="ko-KR" dirty="0">
                <a:cs typeface="Times New Roman"/>
              </a:rPr>
              <a:t>to resolve the collisions. </a:t>
            </a:r>
          </a:p>
          <a:p>
            <a:r>
              <a:rPr lang="en-US" altLang="ko-KR" dirty="0">
                <a:cs typeface="Times New Roman"/>
              </a:rPr>
              <a:t>Show your computation, collision and resolution. </a:t>
            </a:r>
          </a:p>
          <a:p>
            <a:r>
              <a:rPr lang="en-US" altLang="ko-KR" dirty="0">
                <a:cs typeface="Times New Roman"/>
              </a:rPr>
              <a:t>Compute the load factors before and after rehashing.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623392" y="5513285"/>
            <a:ext cx="7610136" cy="863589"/>
            <a:chOff x="2207568" y="4223914"/>
            <a:chExt cx="7610136" cy="863589"/>
          </a:xfrm>
        </p:grpSpPr>
        <p:sp>
          <p:nvSpPr>
            <p:cNvPr id="33" name="직사각형 32"/>
            <p:cNvSpPr/>
            <p:nvPr/>
          </p:nvSpPr>
          <p:spPr>
            <a:xfrm>
              <a:off x="572095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0421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4752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3078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38099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6425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07568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90833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8748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7074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3484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1811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7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6142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468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9489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7815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221467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04732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0137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8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48464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9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05401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6790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63727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65117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22054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23443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23392" y="4509627"/>
            <a:ext cx="4110546" cy="863589"/>
            <a:chOff x="983432" y="1773323"/>
            <a:chExt cx="4110546" cy="863589"/>
          </a:xfrm>
        </p:grpSpPr>
        <p:sp>
          <p:nvSpPr>
            <p:cNvPr id="75" name="직사각형 74"/>
            <p:cNvSpPr/>
            <p:nvPr/>
          </p:nvSpPr>
          <p:spPr>
            <a:xfrm>
              <a:off x="4496814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13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32338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0665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26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15685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30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4012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3432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566697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43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510713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3728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92055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7075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75402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97331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80596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11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bg1"/>
                </a:solidFill>
                <a:effectLst/>
              </a:rPr>
              <a:t>Data Structures in Python</a:t>
            </a:r>
            <a:br>
              <a:rPr lang="en-US" altLang="ko-KR" dirty="0">
                <a:solidFill>
                  <a:schemeClr val="bg1"/>
                </a:solidFill>
                <a:effectLst/>
              </a:rPr>
            </a:br>
            <a:r>
              <a:rPr lang="en-US" altLang="ko-KR">
                <a:solidFill>
                  <a:schemeClr val="bg1"/>
                </a:solidFill>
                <a:effectLst/>
              </a:rPr>
              <a:t>Chapter 6</a:t>
            </a:r>
            <a:endParaRPr lang="ko-KR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Hash Table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</a:rPr>
              <a:t>Collision Resolutions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Double Hashing &amp; Rehashing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Hash Implementation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38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_Python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Python" id="{2AE33F6D-D60D-4926-B1FF-87EA990533B7}" vid="{909CEB93-5854-4A7E-A515-435C94937E4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DS_Python</Template>
  <TotalTime>19686</TotalTime>
  <Words>589</Words>
  <Application>Microsoft Office PowerPoint</Application>
  <PresentationFormat>와이드스크린</PresentationFormat>
  <Paragraphs>209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KoPub돋움체 Medium</vt:lpstr>
      <vt:lpstr>Noto Sans CJK KR</vt:lpstr>
      <vt:lpstr>Noto Sans CJK KR Medium</vt:lpstr>
      <vt:lpstr>나눔고딕</vt:lpstr>
      <vt:lpstr>맑은 고딕</vt:lpstr>
      <vt:lpstr>Arial</vt:lpstr>
      <vt:lpstr>Arial Rounded MT Bold</vt:lpstr>
      <vt:lpstr>Candara</vt:lpstr>
      <vt:lpstr>Century Gothic</vt:lpstr>
      <vt:lpstr>Tahoma</vt:lpstr>
      <vt:lpstr>Times New Roman</vt:lpstr>
      <vt:lpstr>Wingdings</vt:lpstr>
      <vt:lpstr>Wingdings 2</vt:lpstr>
      <vt:lpstr>DS_Python</vt:lpstr>
      <vt:lpstr>PowerPoint 프레젠테이션</vt:lpstr>
      <vt:lpstr>Data Structures in Python Chapter 6</vt:lpstr>
      <vt:lpstr>Collision Resolution Exercise – Linear Probing</vt:lpstr>
      <vt:lpstr>Collision Resolution Exercise – Quadratic Probing이차조사법</vt:lpstr>
      <vt:lpstr>Collision Resolution Exercise – Double Hashing이중해싱법</vt:lpstr>
      <vt:lpstr>Rehashing - Exercise</vt:lpstr>
      <vt:lpstr>Data Structures in Python Chapter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1364</cp:revision>
  <dcterms:created xsi:type="dcterms:W3CDTF">2014-02-12T09:15:05Z</dcterms:created>
  <dcterms:modified xsi:type="dcterms:W3CDTF">2022-05-31T02:21:57Z</dcterms:modified>
</cp:coreProperties>
</file>