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6"/>
  </p:notesMasterIdLst>
  <p:sldIdLst>
    <p:sldId id="914" r:id="rId2"/>
    <p:sldId id="954" r:id="rId3"/>
    <p:sldId id="1059" r:id="rId4"/>
    <p:sldId id="10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5097" autoAdjust="0"/>
  </p:normalViewPr>
  <p:slideViewPr>
    <p:cSldViewPr>
      <p:cViewPr varScale="1">
        <p:scale>
          <a:sx n="72" d="100"/>
          <a:sy n="72" d="100"/>
        </p:scale>
        <p:origin x="60" y="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48057B7-EFC7-4AC6-B479-CDD44EB7D654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1EDD92F-6552-427E-B1F2-FAEB3F7EF1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C2109F-2F27-430A-B9BF-70C11F2AFEDC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937F835-06D2-44AC-B6B0-FE1D55ADB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15A5307-BF07-47B1-81CD-73EEB2EC7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99DCBC2-860D-4E69-B467-102F09D9FFF6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552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381262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225874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5745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C9D0F3-C68A-4459-8E2C-7690ABB98B9C}"/>
              </a:ext>
            </a:extLst>
          </p:cNvPr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5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365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633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801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081468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2453548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9776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DFA4E455-2A23-43FB-AA19-BB2EF619E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" r="55151"/>
          <a:stretch/>
        </p:blipFill>
        <p:spPr>
          <a:xfrm>
            <a:off x="0" y="-6204"/>
            <a:ext cx="5468001" cy="6864204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5D1FE4E-D0D7-4134-A697-5BB55517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/>
          <a:stretch/>
        </p:blipFill>
        <p:spPr>
          <a:xfrm>
            <a:off x="609600" y="0"/>
            <a:ext cx="115824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5199393" cy="93438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5199393" cy="27660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D8069B-162C-44A7-9FEA-AADBE7B285C0}"/>
              </a:ext>
            </a:extLst>
          </p:cNvPr>
          <p:cNvSpPr/>
          <p:nvPr/>
        </p:nvSpPr>
        <p:spPr>
          <a:xfrm>
            <a:off x="-1608" y="1072629"/>
            <a:ext cx="5112568" cy="5779167"/>
          </a:xfrm>
          <a:prstGeom prst="rect">
            <a:avLst/>
          </a:prstGeom>
          <a:solidFill>
            <a:srgbClr val="82A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22806693-3F66-41F0-820C-280E4C2DF4E5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1A053E-B494-409D-BE64-0C0292C4D88F}"/>
              </a:ext>
            </a:extLst>
          </p:cNvPr>
          <p:cNvGrpSpPr/>
          <p:nvPr/>
        </p:nvGrpSpPr>
        <p:grpSpPr>
          <a:xfrm>
            <a:off x="504000" y="6499582"/>
            <a:ext cx="2736304" cy="348327"/>
            <a:chOff x="500068" y="6496480"/>
            <a:chExt cx="2736304" cy="348327"/>
          </a:xfrm>
        </p:grpSpPr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F1E89F01-F94D-40E3-A306-9F9D22CC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280" t="90886" r="57276" b="4456"/>
            <a:stretch/>
          </p:blipFill>
          <p:spPr>
            <a:xfrm>
              <a:off x="500068" y="6523698"/>
              <a:ext cx="2736304" cy="319463"/>
            </a:xfrm>
            <a:prstGeom prst="rect">
              <a:avLst/>
            </a:prstGeom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D63A590D-CEC7-4F31-8B96-4949AC2D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2223" r="31100" b="9050"/>
            <a:stretch/>
          </p:blipFill>
          <p:spPr>
            <a:xfrm>
              <a:off x="2734000" y="6496480"/>
              <a:ext cx="377190" cy="348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6108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70582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4166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65537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72039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087587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8102308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82743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7398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8968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4174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3E5A9B0-0C78-452A-83F1-3397A304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기계학습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/>
        </p:nvSpPr>
        <p:spPr>
          <a:xfrm>
            <a:off x="1360213" y="1991155"/>
            <a:ext cx="9478580" cy="28405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300" spc="670" dirty="0"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7240" y="3556613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/>
        </p:nvSpPr>
        <p:spPr>
          <a:xfrm>
            <a:off x="1294524" y="3793847"/>
            <a:ext cx="9609957" cy="656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한동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대학교</a:t>
            </a:r>
            <a:r>
              <a:rPr lang="ko-KR" altLang="en-US" sz="140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혁신공유대학 </a:t>
            </a:r>
            <a:r>
              <a:rPr lang="ko-KR" altLang="en-US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빅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데이터학과</a:t>
            </a:r>
          </a:p>
          <a:p>
            <a:pPr algn="ctr"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김영섭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6452580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0051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7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나눔고딕" panose="020D0604000000000000" pitchFamily="50" charset="-127"/>
              </a:defRPr>
            </a:lvl1pPr>
            <a:lvl2pPr>
              <a:defRPr sz="1875">
                <a:latin typeface="나눔고딕" panose="020D0604000000000000" pitchFamily="50" charset="-127"/>
              </a:defRPr>
            </a:lvl2pPr>
            <a:lvl3pPr>
              <a:defRPr sz="1688">
                <a:latin typeface="나눔고딕" panose="020D0604000000000000" pitchFamily="50" charset="-127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나눔고딕" panose="020D0604000000000000" pitchFamily="50" charset="-127"/>
              </a:defRPr>
            </a:lvl1pPr>
            <a:lvl2pPr>
              <a:defRPr sz="1875">
                <a:latin typeface="나눔고딕" panose="020D0604000000000000" pitchFamily="50" charset="-127"/>
              </a:defRPr>
            </a:lvl2pPr>
            <a:lvl3pPr>
              <a:defRPr sz="1688">
                <a:latin typeface="나눔고딕" panose="020D0604000000000000" pitchFamily="50" charset="-127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54958C-9867-410A-9745-07FC4773C3C4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A7B43645-98F2-4894-BBB2-99EE9AFD9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14CE22FD-291F-4CDC-81E3-ABBABAE23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088B726C-97FB-41B2-A9DC-C342EE5680E9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3D6F25-70C2-4FCA-9934-E00BBD09931A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6C25CAFB-F075-4C05-A8F0-63F0DABA6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EA706F77-2CB8-46A6-9EA1-6E7CBDB32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241A918-FF75-436A-99D4-F528D5C5FF02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481E3F-F4FE-4414-BE23-28E1AEF86E18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9FE539-D821-4E7F-BDD1-007B0C474D99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427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18ACB0-B3EE-4AA3-9665-382288B27A54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7A0C6E-B6B1-42DC-8C3D-8F740B0E9353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4FBD8A-4AF5-438B-879E-2E5E3100A30B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483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56CAA1-1149-4626-B482-A183263AF17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2A5BA4-9C12-4951-BCB7-375CCAFF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1305EE-DDCD-498D-A6FE-4787F0B93A10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717F307-9E31-4BFF-B436-9E90369C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86DAD2-FA4F-4CE5-969D-9E43927D4EC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63D0F10-F49F-4E86-9BDA-67707D1A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DCCA46-CBEE-43DA-8103-407B0EEA30E7}"/>
              </a:ext>
            </a:extLst>
          </p:cNvPr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273E7C2-4482-432D-A7E2-79EBDBFC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D280559-80F6-4E5F-99B5-FFDD4E71AD71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1F930C-AE20-405C-80D5-EFAB3DDC74D7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7AA52B-08D6-4D56-A826-9A6BFC70A2C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F69F6D-6774-48DB-9FA0-278E50AF6796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68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429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EB3B0FC-D871-416E-ABA2-10321C42B52D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9DAFD59-7DD4-4B09-AFEF-A4E3800C7D7E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E88F467-5CB3-4059-BA48-AE12195B942C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10" r:id="rId32"/>
    <p:sldLayoutId id="2147483711" r:id="rId33"/>
    <p:sldLayoutId id="2147483712" r:id="rId34"/>
    <p:sldLayoutId id="2147483713" r:id="rId35"/>
    <p:sldLayoutId id="2147483714" r:id="rId3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6E0B8DE-DBFF-42E2-A0FB-EEAC524C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8F09C-E0CE-4E0D-87AB-64E2CC8C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207E6E-6DE9-47F5-BE8D-ABB23CFE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1A71D34-F95F-4551-B1A4-C58CB11B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A9D6BD3-A38A-4FD1-89A7-A878CBA0C764}"/>
              </a:ext>
            </a:extLst>
          </p:cNvPr>
          <p:cNvSpPr txBox="1">
            <a:spLocks/>
          </p:cNvSpPr>
          <p:nvPr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lang="ko-KR" altLang="en-US" sz="4800" b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5284D4DC-15BC-4ED1-9508-501D39E557F9}"/>
              </a:ext>
            </a:extLst>
          </p:cNvPr>
          <p:cNvSpPr txBox="1"/>
          <p:nvPr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b="1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pc="670" dirty="0"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26193E-5D64-430E-B6B5-F37E52F8644A}"/>
              </a:ext>
            </a:extLst>
          </p:cNvPr>
          <p:cNvSpPr txBox="1"/>
          <p:nvPr/>
        </p:nvSpPr>
        <p:spPr>
          <a:xfrm>
            <a:off x="1294524" y="3793847"/>
            <a:ext cx="9609957" cy="88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한동</a:t>
            </a:r>
            <a:r>
              <a:rPr lang="en-KR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대학교</a:t>
            </a:r>
            <a:r>
              <a:rPr lang="ko-KR" altLang="en-US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전산전자공학부</a:t>
            </a:r>
            <a:endParaRPr lang="en-KR" dirty="0">
              <a:solidFill>
                <a:srgbClr val="0E3C8E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김영섭</a:t>
            </a:r>
            <a:r>
              <a:rPr lang="en-KR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11575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 in Python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7 - 2</a:t>
            </a:r>
            <a:endParaRPr lang="ko-KR" altLang="en-US" dirty="0">
              <a:effectLst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Binary Search Tree(BST)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BST Algorithms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AVL Tree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AVL Algorithms</a:t>
            </a:r>
          </a:p>
          <a:p>
            <a:pPr marL="428638" indent="-428638">
              <a:buAutoNum type="arabicPeriod"/>
            </a:pP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9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– </a:t>
            </a:r>
            <a:r>
              <a:rPr lang="ko-KR" altLang="en-US" dirty="0" smtClean="0"/>
              <a:t>다음 결과를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혹은 그림파일로 </a:t>
            </a:r>
            <a:r>
              <a:rPr lang="en-US" altLang="ko-KR" dirty="0" smtClean="0"/>
              <a:t>Piazza</a:t>
            </a:r>
            <a:r>
              <a:rPr lang="ko-KR" altLang="en-US" dirty="0" smtClean="0"/>
              <a:t>에 올립니다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각 단계별로 </a:t>
            </a:r>
            <a:r>
              <a:rPr lang="en-US" altLang="ko-KR" sz="1800" dirty="0"/>
              <a:t>LL, RR, LR, RL case</a:t>
            </a:r>
            <a:r>
              <a:rPr lang="ko-KR" altLang="en-US" sz="1800" dirty="0"/>
              <a:t>를 표시하고</a:t>
            </a:r>
            <a:r>
              <a:rPr lang="en-US" altLang="ko-KR" sz="1800" dirty="0"/>
              <a:t>, Double Rotation</a:t>
            </a:r>
            <a:r>
              <a:rPr lang="ko-KR" altLang="en-US" sz="1800" dirty="0"/>
              <a:t>일 경우에는 이를 표시하고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또한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동시에 </a:t>
            </a:r>
            <a:r>
              <a:rPr lang="en-US" altLang="ko-KR" sz="1800" dirty="0"/>
              <a:t>LL/RR</a:t>
            </a:r>
            <a:r>
              <a:rPr lang="ko-KR" altLang="en-US" sz="1800" dirty="0"/>
              <a:t>로 경우를 나누어 나타내십시오</a:t>
            </a:r>
            <a:r>
              <a:rPr lang="en-US" altLang="ko-KR" sz="1800" dirty="0"/>
              <a:t>.  </a:t>
            </a:r>
            <a:endParaRPr lang="ko-KR" altLang="en-US" sz="1800" dirty="0"/>
          </a:p>
          <a:p>
            <a:pPr>
              <a:buFont typeface="Wingdings" panose="05000000000000000000" pitchFamily="2" charset="2"/>
              <a:buAutoNum type="arabicParenBoth"/>
            </a:pPr>
            <a:r>
              <a:rPr lang="en-US" altLang="ko-KR" sz="1800" dirty="0" smtClean="0"/>
              <a:t>[2.0</a:t>
            </a:r>
            <a:r>
              <a:rPr lang="ko-KR" altLang="en-US" sz="1800" dirty="0" smtClean="0"/>
              <a:t>점</a:t>
            </a:r>
            <a:r>
              <a:rPr lang="en-US" altLang="ko-KR" sz="1800" dirty="0" smtClean="0"/>
              <a:t>] </a:t>
            </a:r>
            <a:r>
              <a:rPr lang="en-US" altLang="ko-KR" sz="1800" dirty="0" smtClean="0"/>
              <a:t>Insert </a:t>
            </a:r>
            <a:r>
              <a:rPr lang="en-US" altLang="ko-KR" sz="1800" dirty="0"/>
              <a:t>the sequence of elements (</a:t>
            </a:r>
            <a:r>
              <a:rPr lang="en-US" altLang="ko-KR" sz="1800" dirty="0">
                <a:highlight>
                  <a:srgbClr val="FFFF00"/>
                </a:highlight>
              </a:rPr>
              <a:t>10, 20, 15, 25, 30, 16, 18, 19)</a:t>
            </a:r>
            <a:r>
              <a:rPr lang="en-US" altLang="ko-KR" sz="1800" dirty="0"/>
              <a:t> into an AVL tree. </a:t>
            </a:r>
            <a:br>
              <a:rPr lang="en-US" altLang="ko-KR" sz="1800" dirty="0"/>
            </a:br>
            <a:r>
              <a:rPr lang="en-US" altLang="ko-KR" sz="1800" dirty="0"/>
              <a:t>Delete 30 in the AVL tree that you got above and rebalance it.  </a:t>
            </a:r>
          </a:p>
          <a:p>
            <a:pPr>
              <a:buAutoNum type="arabicParenBoth"/>
            </a:pPr>
            <a:r>
              <a:rPr lang="en-US" altLang="ko-KR" sz="1800" dirty="0" smtClean="0"/>
              <a:t>[0.5</a:t>
            </a:r>
            <a:r>
              <a:rPr lang="ko-KR" altLang="en-US" sz="1800" dirty="0" smtClean="0"/>
              <a:t>점</a:t>
            </a:r>
            <a:r>
              <a:rPr lang="en-US" altLang="ko-KR" sz="1800" dirty="0" smtClean="0"/>
              <a:t>] Delete </a:t>
            </a:r>
            <a:r>
              <a:rPr lang="en-US" altLang="ko-KR" sz="1800" dirty="0"/>
              <a:t>32 in </a:t>
            </a:r>
            <a:r>
              <a:rPr lang="en-US" altLang="ko-KR" sz="1800" b="1" dirty="0"/>
              <a:t>the AVL tree shown below </a:t>
            </a:r>
            <a:r>
              <a:rPr lang="en-US" altLang="ko-KR" sz="1800" dirty="0"/>
              <a:t>and rebalance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99456" y="3429000"/>
            <a:ext cx="2895600" cy="2576837"/>
            <a:chOff x="1199456" y="3429000"/>
            <a:chExt cx="2895600" cy="2576837"/>
          </a:xfrm>
        </p:grpSpPr>
        <p:sp>
          <p:nvSpPr>
            <p:cNvPr id="6" name="object 3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44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17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3101662" y="402303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78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50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1589600" y="3819144"/>
              <a:ext cx="742950" cy="285750"/>
            </a:xfrm>
            <a:custGeom>
              <a:avLst/>
              <a:gdLst/>
              <a:ahLst/>
              <a:cxnLst/>
              <a:rect l="l" t="t" r="r" b="b"/>
              <a:pathLst>
                <a:path w="742950" h="285750">
                  <a:moveTo>
                    <a:pt x="74295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2656400" y="3819145"/>
              <a:ext cx="486156" cy="278511"/>
            </a:xfrm>
            <a:custGeom>
              <a:avLst/>
              <a:gdLst/>
              <a:ahLst/>
              <a:cxnLst/>
              <a:rect l="l" t="t" r="r" b="b"/>
              <a:pathLst>
                <a:path w="590550" h="285750">
                  <a:moveTo>
                    <a:pt x="0" y="0"/>
                  </a:moveTo>
                  <a:lnTo>
                    <a:pt x="59055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909319" y="4420663"/>
              <a:ext cx="247666" cy="353360"/>
            </a:xfrm>
            <a:custGeom>
              <a:avLst/>
              <a:gdLst/>
              <a:ahLst/>
              <a:cxnLst/>
              <a:rect l="l" t="t" r="r" b="b"/>
              <a:pathLst>
                <a:path w="447675" h="311785">
                  <a:moveTo>
                    <a:pt x="447294" y="0"/>
                  </a:moveTo>
                  <a:lnTo>
                    <a:pt x="0" y="311657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88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object 20"/>
            <p:cNvSpPr/>
            <p:nvPr/>
          </p:nvSpPr>
          <p:spPr>
            <a:xfrm>
              <a:off x="3478344" y="4420663"/>
              <a:ext cx="332796" cy="315321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16566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32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 flipH="1">
              <a:off x="1544708" y="4445385"/>
              <a:ext cx="244487" cy="279015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object 50"/>
            <p:cNvSpPr/>
            <p:nvPr/>
          </p:nvSpPr>
          <p:spPr>
            <a:xfrm>
              <a:off x="2960831" y="554863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62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object 51"/>
            <p:cNvSpPr/>
            <p:nvPr/>
          </p:nvSpPr>
          <p:spPr>
            <a:xfrm>
              <a:off x="2960831" y="5167637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0"/>
                  </a:moveTo>
                  <a:lnTo>
                    <a:pt x="1524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object 69"/>
            <p:cNvSpPr/>
            <p:nvPr/>
          </p:nvSpPr>
          <p:spPr>
            <a:xfrm>
              <a:off x="1959699" y="55219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48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object 71"/>
            <p:cNvSpPr/>
            <p:nvPr/>
          </p:nvSpPr>
          <p:spPr>
            <a:xfrm>
              <a:off x="2351232" y="5151881"/>
              <a:ext cx="283324" cy="428855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  <a:effectLst/>
              </a:rPr>
              <a:t>Data Structures in Python</a:t>
            </a:r>
            <a:br>
              <a:rPr lang="en-US" altLang="ko-KR" dirty="0">
                <a:solidFill>
                  <a:schemeClr val="bg1"/>
                </a:solidFill>
                <a:effectLst/>
              </a:rPr>
            </a:br>
            <a:r>
              <a:rPr lang="en-US" altLang="ko-KR" dirty="0">
                <a:solidFill>
                  <a:schemeClr val="bg1"/>
                </a:solidFill>
                <a:effectLst/>
              </a:rPr>
              <a:t>Chapter 7 - 2</a:t>
            </a:r>
            <a:endParaRPr lang="ko-KR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/>
              <a:t>Binary </a:t>
            </a:r>
            <a:r>
              <a:rPr lang="en-US" altLang="ko-KR" dirty="0"/>
              <a:t>Search Tree(BST)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BST Algorithms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AVL Tree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AVL Algorithms</a:t>
            </a:r>
          </a:p>
          <a:p>
            <a:pPr marL="428638" indent="-428638">
              <a:buAutoNum type="arabicPeriod"/>
            </a:pP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8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2AE33F6D-D60D-4926-B1FF-87EA990533B7}" vid="{909CEB93-5854-4A7E-A515-435C94937E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20924</TotalTime>
  <Words>196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Noto Sans CJK KR</vt:lpstr>
      <vt:lpstr>Noto Sans CJK KR Medium</vt:lpstr>
      <vt:lpstr>나눔고딕</vt:lpstr>
      <vt:lpstr>바탕체</vt:lpstr>
      <vt:lpstr>Arial Rounded MT Bold</vt:lpstr>
      <vt:lpstr>Candara</vt:lpstr>
      <vt:lpstr>Century Gothic</vt:lpstr>
      <vt:lpstr>Wingdings</vt:lpstr>
      <vt:lpstr>Wingdings 2</vt:lpstr>
      <vt:lpstr>DS_Python</vt:lpstr>
      <vt:lpstr>PowerPoint 프레젠테이션</vt:lpstr>
      <vt:lpstr>Data Structures in Python Chapter 7 - 2</vt:lpstr>
      <vt:lpstr>Final – 다음 결과를 PPT혹은 그림파일로 Piazza에 올립니다.</vt:lpstr>
      <vt:lpstr>Data Structures in Python Chapter 7 - 2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1145</cp:revision>
  <dcterms:created xsi:type="dcterms:W3CDTF">2014-02-12T09:15:05Z</dcterms:created>
  <dcterms:modified xsi:type="dcterms:W3CDTF">2022-05-30T05:03:57Z</dcterms:modified>
</cp:coreProperties>
</file>