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95" r:id="rId5"/>
    <p:sldId id="303" r:id="rId6"/>
    <p:sldId id="304" r:id="rId7"/>
    <p:sldId id="301" r:id="rId8"/>
    <p:sldId id="299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DCF4"/>
    <a:srgbClr val="5429A8"/>
    <a:srgbClr val="7B33A3"/>
    <a:srgbClr val="6C2FA4"/>
    <a:srgbClr val="F7A2E1"/>
    <a:srgbClr val="8F38A4"/>
    <a:srgbClr val="96008C"/>
    <a:srgbClr val="6F16B5"/>
    <a:srgbClr val="B85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062C-80A8-4B45-98FF-EFE5B135AA27}" v="433" dt="2020-07-09T00:05:47.281"/>
    <p1510:client id="{5A3C8D8C-FFF5-4707-B56B-3AFCBC39A092}" v="1335" dt="2020-07-09T00:38:35.664"/>
    <p1510:client id="{7B3FCEE5-81CE-4B99-A242-F7320FDE6429}" v="1246" dt="2020-06-19T04:07:58.071"/>
    <p1510:client id="{883CC8F5-71C7-44DC-934B-9328CBC7916A}" v="892" dt="2020-07-09T08:19:43.499"/>
    <p1510:client id="{8A4A0A3A-6863-434E-B2A1-454DAF007C01}" v="6" dt="2020-06-19T04:53:28.847"/>
    <p1510:client id="{8ED1D7FC-584D-4D61-81F2-717218549C17}" v="1018" dt="2020-07-09T04:48:41.550"/>
    <p1510:client id="{EC82165E-6FA1-4F19-9479-F395B77AF611}" v="21" dt="2020-06-19T04:44:28.121"/>
    <p1510:client id="{F72A587D-ED26-4255-A67C-03E3EB2C53B9}" v="24" dt="2020-06-19T04:10:08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4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4F27A-5A60-45DB-BAE2-E43934C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486E2-A4B8-4CA5-A6C7-9F61EEE9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D2A-A068-4555-972B-0253E1D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5FC9F-0484-4249-904D-7745302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A03D-3E72-4ED3-B5F7-97F44EE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19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F6F-3F01-486E-AB7E-0F29456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C465-882C-4451-BC77-583216B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8F35A-02B4-43A8-BE81-975FE41E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3B8EB-EE6B-44B6-87CC-5B7498C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86EE5-720E-40FD-A31A-0114545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7C35F-023D-43DE-996E-2FD59EA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20619-118B-45D6-9B72-88F47E71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5920C-5C6D-4AB3-8C86-13E1AE9F5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D3FE2-1958-4307-880C-CDA9228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E45D6-2203-445C-BBFE-4C52A3E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EF8E3-E2A6-4D02-B366-428EB14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E2D4-F15E-4CCB-A904-DB5A6A9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1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FF4D-74C5-4A8F-A4DB-36EAF1C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1AE9C-DA01-4E83-B8FF-E47A497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F46F4-AA10-44D9-9744-E57184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9DD27-6563-4F15-9452-E703E97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22FE-9472-4C0B-9661-028898D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CCF49-B7DF-4858-B1A2-BC17DB5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0EFA2-101E-46F3-B311-AF8A70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9A93-0FE3-4316-80DE-B2A06D5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D3D2-E036-4638-9978-14824AB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8F3D-7B74-4736-8957-E7228803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7905-A7E4-4B7F-B181-77149C6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883A1-C37F-44D0-94FC-18F320A6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CF9B0-08BD-4BF8-B435-7DAF7FA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3FBF-9446-4679-8A86-5A09CD8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9E10C-700D-4C32-B183-1144091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3F4A-FFCB-49AB-8F19-AB605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5514-8705-48D1-B364-1BED9D6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5A26-2F64-4F3E-9FAF-4585602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C25E-69E4-492F-BFC9-C29475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E24F-192E-4058-A6E2-E8F171B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F297-8CB3-4FEE-AE9B-928461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DC94-2CF2-45A0-BFB9-520DB093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BF7AE-8437-4CA9-85A9-77DF67B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06EFA-029A-49CD-8951-A7F39E0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F729C-3ACD-4B96-A5F3-A3779F6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25F61-2CE3-468F-A6D6-9A1E8FA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8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5-9B8E-4682-B20B-57DC69A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2744-C61F-48A7-92BD-1D66E59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D622-8543-4682-BA67-5F68A52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4398A-6C75-4BEF-B442-F706BB4C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3B71C-87B3-4475-9B09-33B13E9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EB855-2A6C-4AB8-8005-EF4304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B4007-B728-4290-B8F7-49BB76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775B8-4718-4BF9-9829-3C2F49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F7C3-0B9F-4630-97EA-A03B631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F910E-436D-4AFA-B41C-1D4EDF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85397-EDF6-4CBE-8969-D58D58B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B52C-8241-4B72-A89A-9A2B3A0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F095-D485-4298-AD8D-EEA347EC30EC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9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9E820-297B-4E7A-AD9E-8634E7EF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BB5EC-44B3-4634-AAD1-49D244F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8D3C-048D-4ECB-A1F7-B9AF9E96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B1A7-905A-4A11-946A-1796F4F9373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4397-3775-4DE7-8053-A4FD576F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1BEC1-B2D2-49D8-9F37-C53D114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BD17-8FF2-4B1E-8AE1-272454E7934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nt.apache.org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891E80-0D73-4343-A49A-8D53EA00B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5789C-F8F5-48B0-A519-4302CCEE45A4}"/>
              </a:ext>
            </a:extLst>
          </p:cNvPr>
          <p:cNvSpPr txBox="1"/>
          <p:nvPr/>
        </p:nvSpPr>
        <p:spPr>
          <a:xfrm>
            <a:off x="4403072" y="2860656"/>
            <a:ext cx="3385863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sz="5400" spc="-300" dirty="0">
                <a:solidFill>
                  <a:schemeClr val="bg1"/>
                </a:solidFill>
                <a:ea typeface="+mn-lt"/>
                <a:cs typeface="+mn-lt"/>
              </a:rPr>
              <a:t>Apache </a:t>
            </a:r>
            <a:r>
              <a:rPr lang="ko-KR" sz="5400" spc="-300" noProof="1">
                <a:solidFill>
                  <a:schemeClr val="bg1"/>
                </a:solidFill>
                <a:ea typeface="+mn-lt"/>
                <a:cs typeface="+mn-lt"/>
              </a:rPr>
              <a:t>Ant</a:t>
            </a:r>
            <a:endParaRPr lang="ko-KR" noProof="1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4095C8-16CF-48AA-A92D-A36B04583434}"/>
              </a:ext>
            </a:extLst>
          </p:cNvPr>
          <p:cNvCxnSpPr>
            <a:cxnSpLocks/>
          </p:cNvCxnSpPr>
          <p:nvPr/>
        </p:nvCxnSpPr>
        <p:spPr>
          <a:xfrm>
            <a:off x="3680916" y="145288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15024-86C1-4BD1-970F-35A761DF5040}"/>
              </a:ext>
            </a:extLst>
          </p:cNvPr>
          <p:cNvCxnSpPr>
            <a:cxnSpLocks/>
          </p:cNvCxnSpPr>
          <p:nvPr/>
        </p:nvCxnSpPr>
        <p:spPr>
          <a:xfrm>
            <a:off x="3680916" y="537464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CAA3C9-EEC8-454F-AB0F-AE72A9B951C2}"/>
              </a:ext>
            </a:extLst>
          </p:cNvPr>
          <p:cNvSpPr txBox="1"/>
          <p:nvPr/>
        </p:nvSpPr>
        <p:spPr>
          <a:xfrm>
            <a:off x="5921521" y="4401820"/>
            <a:ext cx="184731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ko-KR" sz="2100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9C747-043F-48A0-96A9-3BD578EF3901}"/>
              </a:ext>
            </a:extLst>
          </p:cNvPr>
          <p:cNvSpPr txBox="1"/>
          <p:nvPr/>
        </p:nvSpPr>
        <p:spPr>
          <a:xfrm>
            <a:off x="8654911" y="4615714"/>
            <a:ext cx="2444900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100" spc="-150" dirty="0">
                <a:solidFill>
                  <a:schemeClr val="bg1"/>
                </a:solidFill>
              </a:rPr>
              <a:t>김 진, 유진수, 이용석</a:t>
            </a:r>
          </a:p>
        </p:txBody>
      </p:sp>
    </p:spTree>
    <p:extLst>
      <p:ext uri="{BB962C8B-B14F-4D97-AF65-F5344CB8AC3E}">
        <p14:creationId xmlns:p14="http://schemas.microsoft.com/office/powerpoint/2010/main" val="263063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5172D1-9ECA-4D3B-9BEE-D5F35604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C8CA37-3149-43CA-999D-095880F2792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70000">
                <a:srgbClr val="7B33A3">
                  <a:alpha val="90000"/>
                </a:srgbClr>
              </a:gs>
              <a:gs pos="30000">
                <a:srgbClr val="8F38A4">
                  <a:alpha val="90000"/>
                </a:srgbClr>
              </a:gs>
              <a:gs pos="100000">
                <a:srgbClr val="5429A8">
                  <a:alpha val="90000"/>
                </a:srgbClr>
              </a:gs>
              <a:gs pos="0">
                <a:schemeClr val="accent4">
                  <a:lumMod val="60000"/>
                  <a:lumOff val="4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4EA87B-C327-4BB1-9676-496BFE224239}"/>
              </a:ext>
            </a:extLst>
          </p:cNvPr>
          <p:cNvCxnSpPr>
            <a:cxnSpLocks/>
          </p:cNvCxnSpPr>
          <p:nvPr/>
        </p:nvCxnSpPr>
        <p:spPr>
          <a:xfrm>
            <a:off x="1265832" y="169672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CCC35-2A31-4C29-84D8-A277C0437436}"/>
              </a:ext>
            </a:extLst>
          </p:cNvPr>
          <p:cNvSpPr txBox="1"/>
          <p:nvPr/>
        </p:nvSpPr>
        <p:spPr>
          <a:xfrm>
            <a:off x="1483360" y="94488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C67960-74AC-45FE-89F0-86A2B85A12D8}"/>
              </a:ext>
            </a:extLst>
          </p:cNvPr>
          <p:cNvGrpSpPr/>
          <p:nvPr/>
        </p:nvGrpSpPr>
        <p:grpSpPr>
          <a:xfrm>
            <a:off x="1483360" y="2397760"/>
            <a:ext cx="2601994" cy="523220"/>
            <a:chOff x="1483360" y="2153920"/>
            <a:chExt cx="2601994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55873-962F-4EBE-B033-FBA02C53F0C1}"/>
                </a:ext>
              </a:extLst>
            </p:cNvPr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F7BA2-8A59-435A-A480-1F114F4F1B22}"/>
                </a:ext>
              </a:extLst>
            </p:cNvPr>
            <p:cNvSpPr txBox="1"/>
            <p:nvPr/>
          </p:nvSpPr>
          <p:spPr>
            <a:xfrm>
              <a:off x="2081279" y="2153920"/>
              <a:ext cx="2004075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ko-KR" altLang="en-US" sz="2800" noProof="1">
                  <a:solidFill>
                    <a:schemeClr val="bg1"/>
                  </a:solidFill>
                </a:rPr>
                <a:t>Ant의</a:t>
              </a:r>
              <a:r>
                <a:rPr lang="ko-KR" altLang="en-US" sz="2800">
                  <a:solidFill>
                    <a:schemeClr val="bg1"/>
                  </a:solidFill>
                </a:rPr>
                <a:t> 소개 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24771C-7D03-4537-9658-A4D2346000BC}"/>
              </a:ext>
            </a:extLst>
          </p:cNvPr>
          <p:cNvGrpSpPr/>
          <p:nvPr/>
        </p:nvGrpSpPr>
        <p:grpSpPr>
          <a:xfrm>
            <a:off x="1483360" y="3614450"/>
            <a:ext cx="2143535" cy="523220"/>
            <a:chOff x="1483360" y="2153920"/>
            <a:chExt cx="214353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0FEF06-AD27-4D4D-B64F-A19A8C7FEEF6}"/>
                </a:ext>
              </a:extLst>
            </p:cNvPr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F47C62-60B4-4A66-9A04-20B28089E49F}"/>
                </a:ext>
              </a:extLst>
            </p:cNvPr>
            <p:cNvSpPr txBox="1"/>
            <p:nvPr/>
          </p:nvSpPr>
          <p:spPr>
            <a:xfrm>
              <a:off x="2081279" y="2153920"/>
              <a:ext cx="1545616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ko-KR" altLang="en-US" sz="2800" noProof="1">
                  <a:solidFill>
                    <a:schemeClr val="bg1"/>
                  </a:solidFill>
                  <a:ea typeface="+mn-lt"/>
                  <a:cs typeface="+mn-lt"/>
                </a:rPr>
                <a:t>Ant 실행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15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45B6DF-EF01-4B2D-BFEA-3270D52D4A69}"/>
              </a:ext>
            </a:extLst>
          </p:cNvPr>
          <p:cNvGrpSpPr/>
          <p:nvPr/>
        </p:nvGrpSpPr>
        <p:grpSpPr>
          <a:xfrm>
            <a:off x="-9497" y="0"/>
            <a:ext cx="12210994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D07B85-CEC0-444A-9D66-60CC6F7908A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0000">
                  <a:srgbClr val="7B33A3">
                    <a:alpha val="80000"/>
                  </a:srgbClr>
                </a:gs>
                <a:gs pos="30000">
                  <a:srgbClr val="8F38A4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B31037-AD62-4C58-BC5A-EC45769DF8DF}"/>
                </a:ext>
              </a:extLst>
            </p:cNvPr>
            <p:cNvSpPr txBox="1"/>
            <p:nvPr/>
          </p:nvSpPr>
          <p:spPr>
            <a:xfrm>
              <a:off x="853440" y="3361451"/>
              <a:ext cx="5075536" cy="6463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3600" noProof="1">
                  <a:solidFill>
                    <a:schemeClr val="bg1"/>
                  </a:solidFill>
                  <a:ea typeface="+mn-lt"/>
                  <a:cs typeface="+mn-lt"/>
                </a:rPr>
                <a:t>Ant</a:t>
              </a:r>
              <a:r>
                <a:rPr lang="ko-KR" altLang="en-US" sz="3600" noProof="1">
                  <a:solidFill>
                    <a:schemeClr val="bg1"/>
                  </a:solidFill>
                  <a:ea typeface="+mn-lt"/>
                  <a:cs typeface="+mn-lt"/>
                </a:rPr>
                <a:t>의</a:t>
              </a:r>
              <a:r>
                <a:rPr lang="ko-KR" sz="3600" dirty="0">
                  <a:solidFill>
                    <a:schemeClr val="bg1"/>
                  </a:solidFill>
                  <a:ea typeface="+mn-lt"/>
                  <a:cs typeface="+mn-lt"/>
                </a:rPr>
                <a:t> 소개 및 설치방법</a:t>
              </a:r>
              <a:r>
                <a:rPr lang="ko-KR" altLang="en-US" sz="3600" dirty="0">
                  <a:solidFill>
                    <a:schemeClr val="bg1"/>
                  </a:solidFill>
                  <a:ea typeface="+mn-lt"/>
                  <a:cs typeface="+mn-lt"/>
                </a:rPr>
                <a:t> </a:t>
              </a:r>
              <a:endParaRPr 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C07600A-864A-4F48-BAED-51EBBB55F32A}"/>
                </a:ext>
              </a:extLst>
            </p:cNvPr>
            <p:cNvCxnSpPr>
              <a:cxnSpLocks/>
            </p:cNvCxnSpPr>
            <p:nvPr/>
          </p:nvCxnSpPr>
          <p:spPr>
            <a:xfrm>
              <a:off x="724356" y="2733040"/>
              <a:ext cx="1775004" cy="0"/>
            </a:xfrm>
            <a:prstGeom prst="line">
              <a:avLst/>
            </a:prstGeom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C03B45-C121-4A6F-B8D2-B26CF93E5FC5}"/>
                </a:ext>
              </a:extLst>
            </p:cNvPr>
            <p:cNvSpPr txBox="1"/>
            <p:nvPr/>
          </p:nvSpPr>
          <p:spPr>
            <a:xfrm>
              <a:off x="853440" y="2865120"/>
              <a:ext cx="792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Part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47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275215"/>
            <a:ext cx="249940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5400" noProof="1">
                <a:ea typeface="+mn-lt"/>
                <a:cs typeface="+mn-lt"/>
              </a:rPr>
              <a:t>Ant란? 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 flipV="1">
            <a:off x="1164953" y="1054737"/>
            <a:ext cx="10524272" cy="1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7C5BB-F496-4B7D-AA93-8B3FA1C9C4B4}"/>
              </a:ext>
            </a:extLst>
          </p:cNvPr>
          <p:cNvSpPr txBox="1"/>
          <p:nvPr/>
        </p:nvSpPr>
        <p:spPr>
          <a:xfrm>
            <a:off x="1086539" y="440036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28AE-CD9F-43D6-939B-75BC179EEFE0}"/>
              </a:ext>
            </a:extLst>
          </p:cNvPr>
          <p:cNvSpPr txBox="1"/>
          <p:nvPr/>
        </p:nvSpPr>
        <p:spPr>
          <a:xfrm>
            <a:off x="4256233" y="4400367"/>
            <a:ext cx="184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0D00C0-41B0-4FA4-9100-A9273A2DD30D}"/>
              </a:ext>
            </a:extLst>
          </p:cNvPr>
          <p:cNvSpPr/>
          <p:nvPr/>
        </p:nvSpPr>
        <p:spPr>
          <a:xfrm>
            <a:off x="4256452" y="1131499"/>
            <a:ext cx="7435329" cy="4645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BB246-9193-4C72-84C4-3ED8A66057D4}"/>
              </a:ext>
            </a:extLst>
          </p:cNvPr>
          <p:cNvSpPr txBox="1"/>
          <p:nvPr/>
        </p:nvSpPr>
        <p:spPr>
          <a:xfrm>
            <a:off x="3386981" y="1201267"/>
            <a:ext cx="962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sz="1600" b="1" noProof="1">
                <a:solidFill>
                  <a:srgbClr val="000000"/>
                </a:solidFill>
                <a:ea typeface="+mn-lt"/>
                <a:cs typeface="+mn-lt"/>
              </a:rPr>
              <a:t>◈ Ant는 아파치(Apache)그룹의 프로젝트로 자바 기반의 빌드(Build)도구</a:t>
            </a:r>
            <a:endParaRPr 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C6EE9F-551C-4482-A7D9-4168BE4FE6A3}"/>
              </a:ext>
            </a:extLst>
          </p:cNvPr>
          <p:cNvSpPr txBox="1"/>
          <p:nvPr/>
        </p:nvSpPr>
        <p:spPr>
          <a:xfrm>
            <a:off x="457200" y="451088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7C71B-F494-400E-961B-CEAF43CA642A}"/>
              </a:ext>
            </a:extLst>
          </p:cNvPr>
          <p:cNvSpPr txBox="1"/>
          <p:nvPr/>
        </p:nvSpPr>
        <p:spPr>
          <a:xfrm>
            <a:off x="3161288" y="1541914"/>
            <a:ext cx="962471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sz="1600" b="1" dirty="0">
                <a:solidFill>
                  <a:srgbClr val="000000"/>
                </a:solidFill>
                <a:ea typeface="+mn-lt"/>
                <a:cs typeface="+mn-lt"/>
              </a:rPr>
              <a:t>◈</a:t>
            </a:r>
            <a:r>
              <a:rPr lang="ko-KR" sz="1600" b="1" dirty="0">
                <a:solidFill>
                  <a:srgbClr val="000000"/>
                </a:solidFill>
                <a:latin typeface="Arial Nova"/>
                <a:ea typeface="+mn-lt"/>
              </a:rPr>
              <a:t>   </a:t>
            </a:r>
            <a:r>
              <a:rPr lang="ko-KR" altLang="en-US" sz="1600" b="1" noProof="1">
                <a:solidFill>
                  <a:srgbClr val="000000"/>
                </a:solidFill>
                <a:latin typeface="Arial Nova"/>
                <a:ea typeface="+mn-lt"/>
              </a:rPr>
              <a:t> 제임스 던컨 데이비슨(사진작가,소프트웨어 개발자)에 의해 최초로 개발</a:t>
            </a:r>
          </a:p>
          <a:p>
            <a:pPr algn="ctr"/>
            <a:r>
              <a:rPr lang="ko-KR" altLang="en-US" sz="1600" b="1" noProof="1">
                <a:solidFill>
                  <a:srgbClr val="000000"/>
                </a:solidFill>
                <a:latin typeface="Arial Nova"/>
                <a:ea typeface="나눔스퀘어 Light"/>
              </a:rPr>
              <a:t>"Another Neat Tool" 이라는 뜻을 가지고 있는데 이 의미는 실제 개미와</a:t>
            </a:r>
          </a:p>
          <a:p>
            <a:pPr algn="ctr"/>
            <a:r>
              <a:rPr lang="ko-KR" altLang="en-US" sz="1600" b="1" noProof="1">
                <a:solidFill>
                  <a:srgbClr val="000000"/>
                </a:solidFill>
                <a:latin typeface="Arial Nova"/>
                <a:ea typeface="나눔스퀘어 Light"/>
              </a:rPr>
              <a:t>유사한 우월성을 강조하고자 함.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97C48-964A-4DC6-8AD9-60FE35EE833F}"/>
              </a:ext>
            </a:extLst>
          </p:cNvPr>
          <p:cNvSpPr txBox="1"/>
          <p:nvPr/>
        </p:nvSpPr>
        <p:spPr>
          <a:xfrm>
            <a:off x="3100290" y="2301099"/>
            <a:ext cx="9624714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b="1" noProof="1">
                <a:solidFill>
                  <a:srgbClr val="C00000"/>
                </a:solidFill>
                <a:latin typeface="Arial Nova"/>
                <a:ea typeface="나눔스퀘어 Light"/>
              </a:rPr>
              <a:t>§ 개미는 주변의 장애물로부터 최단거리를 찾는다.</a:t>
            </a:r>
          </a:p>
          <a:p>
            <a:pPr algn="ctr"/>
            <a:r>
              <a:rPr lang="ko-KR" sz="1400" b="1" noProof="1">
                <a:solidFill>
                  <a:srgbClr val="C00000"/>
                </a:solidFill>
                <a:ea typeface="+mn-lt"/>
                <a:cs typeface="+mn-lt"/>
              </a:rPr>
              <a:t>§ 개미는 자신의 몸무게의</a:t>
            </a:r>
            <a:r>
              <a:rPr lang="ko-KR" altLang="en-US" sz="1400" b="1" noProof="1">
                <a:solidFill>
                  <a:srgbClr val="C00000"/>
                </a:solidFill>
                <a:ea typeface="+mn-lt"/>
                <a:cs typeface="+mn-lt"/>
              </a:rPr>
              <a:t> 50배나 되는 것을 운반할 수있다.</a:t>
            </a:r>
            <a:endParaRPr lang="ko-KR" sz="1400" b="1" noProof="1">
              <a:solidFill>
                <a:srgbClr val="C00000"/>
              </a:solidFill>
              <a:ea typeface="+mn-lt"/>
              <a:cs typeface="+mn-lt"/>
            </a:endParaRPr>
          </a:p>
          <a:p>
            <a:pPr algn="ctr"/>
            <a:r>
              <a:rPr lang="ko-KR" sz="1400" b="1" noProof="1">
                <a:solidFill>
                  <a:srgbClr val="C00000"/>
                </a:solidFill>
                <a:ea typeface="+mn-lt"/>
                <a:cs typeface="+mn-lt"/>
              </a:rPr>
              <a:t>§ 개미는 매시간 일을 한다</a:t>
            </a:r>
            <a:r>
              <a:rPr lang="en-US" altLang="ko-KR" sz="1400" b="1" noProof="1">
                <a:solidFill>
                  <a:srgbClr val="C00000"/>
                </a:solidFill>
                <a:ea typeface="+mn-lt"/>
                <a:cs typeface="+mn-lt"/>
              </a:rPr>
              <a:t>. 쉬기도 하지만 교대로 일한다.</a:t>
            </a:r>
            <a:endParaRPr lang="ko-KR" sz="1400" dirty="0">
              <a:solidFill>
                <a:srgbClr val="C00000"/>
              </a:solidFill>
              <a:ea typeface="+mn-lt"/>
              <a:cs typeface="+mn-lt"/>
            </a:endParaRPr>
          </a:p>
          <a:p>
            <a:pPr algn="ctr"/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그림 6" descr="사람, 남자, 실외, 착용이(가) 표시된 사진&#10;&#10;자동 생성된 설명">
            <a:extLst>
              <a:ext uri="{FF2B5EF4-FFF2-40B4-BE49-F238E27FC236}">
                <a16:creationId xmlns:a16="http://schemas.microsoft.com/office/drawing/2014/main" id="{8E4E4B1A-DCEB-4DE2-A32B-25E1154C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6" y="3375755"/>
            <a:ext cx="3019097" cy="2405625"/>
          </a:xfrm>
          <a:prstGeom prst="rect">
            <a:avLst/>
          </a:prstGeom>
        </p:spPr>
      </p:pic>
      <p:pic>
        <p:nvPicPr>
          <p:cNvPr id="7" name="그림 7" descr="컴퓨터, 표지판이(가) 표시된 사진&#10;&#10;자동 생성된 설명">
            <a:extLst>
              <a:ext uri="{FF2B5EF4-FFF2-40B4-BE49-F238E27FC236}">
                <a16:creationId xmlns:a16="http://schemas.microsoft.com/office/drawing/2014/main" id="{AF2AE353-819F-4AA3-AE4F-2EAE03AB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62" y="1200841"/>
            <a:ext cx="2979682" cy="196011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7B73FE-F163-40EA-8666-8F72145F6783}"/>
              </a:ext>
            </a:extLst>
          </p:cNvPr>
          <p:cNvCxnSpPr>
            <a:cxnSpLocks/>
          </p:cNvCxnSpPr>
          <p:nvPr/>
        </p:nvCxnSpPr>
        <p:spPr>
          <a:xfrm flipV="1">
            <a:off x="4252367" y="3156805"/>
            <a:ext cx="7239788" cy="2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DC7ED8-EB05-48B2-B5C0-C9725C48C56E}"/>
              </a:ext>
            </a:extLst>
          </p:cNvPr>
          <p:cNvSpPr txBox="1"/>
          <p:nvPr/>
        </p:nvSpPr>
        <p:spPr>
          <a:xfrm>
            <a:off x="3005981" y="3290198"/>
            <a:ext cx="962471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sz="1600" b="1" noProof="1">
                <a:solidFill>
                  <a:srgbClr val="000000"/>
                </a:solidFill>
                <a:ea typeface="+mn-lt"/>
                <a:cs typeface="+mn-lt"/>
              </a:rPr>
              <a:t>◈</a:t>
            </a:r>
            <a:r>
              <a:rPr lang="ko-KR" sz="14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400" b="1" noProof="1">
                <a:solidFill>
                  <a:srgbClr val="000000"/>
                </a:solidFill>
                <a:ea typeface="+mn-lt"/>
                <a:cs typeface="+mn-lt"/>
              </a:rPr>
              <a:t>Ant는 Java 기반의 빌드 도구로서 크로스 플랫폼과 사용의 용이성,확장성,</a:t>
            </a:r>
          </a:p>
          <a:p>
            <a:pPr algn="ctr"/>
            <a:endParaRPr lang="en-US" altLang="ko-KR" sz="1400" b="1" noProof="1"/>
          </a:p>
          <a:p>
            <a:pPr algn="ctr"/>
            <a:r>
              <a:rPr lang="en-US" altLang="ko-KR" sz="1400" b="1" noProof="1"/>
              <a:t>범위성을 고려하여 설계되었다. Ant는 소규모의 개인용 프로젝트에서부터</a:t>
            </a:r>
            <a:endParaRPr lang="en-US" dirty="0"/>
          </a:p>
          <a:p>
            <a:pPr algn="ctr"/>
            <a:endParaRPr lang="en-US" altLang="ko-KR" sz="1400" b="1" noProof="1"/>
          </a:p>
          <a:p>
            <a:pPr algn="ctr"/>
            <a:r>
              <a:rPr lang="en-US" altLang="ko-KR" sz="1400" b="1" noProof="1"/>
              <a:t>여러 팀으로 구성된 대규모 소프트웨어 프로젝트에서도 사용 할수있다.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9AABB-E4F8-433E-AB07-43EC28ABFB32}"/>
              </a:ext>
            </a:extLst>
          </p:cNvPr>
          <p:cNvSpPr txBox="1"/>
          <p:nvPr/>
        </p:nvSpPr>
        <p:spPr>
          <a:xfrm>
            <a:off x="3005981" y="4971853"/>
            <a:ext cx="962471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b="1" noProof="1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37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275215"/>
            <a:ext cx="249940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5400" noProof="1">
                <a:ea typeface="+mn-lt"/>
                <a:cs typeface="+mn-lt"/>
              </a:rPr>
              <a:t>Ant란? 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64953" y="1067874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7C5BB-F496-4B7D-AA93-8B3FA1C9C4B4}"/>
              </a:ext>
            </a:extLst>
          </p:cNvPr>
          <p:cNvSpPr txBox="1"/>
          <p:nvPr/>
        </p:nvSpPr>
        <p:spPr>
          <a:xfrm>
            <a:off x="1086539" y="440036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28AE-CD9F-43D6-939B-75BC179EEFE0}"/>
              </a:ext>
            </a:extLst>
          </p:cNvPr>
          <p:cNvSpPr txBox="1"/>
          <p:nvPr/>
        </p:nvSpPr>
        <p:spPr>
          <a:xfrm>
            <a:off x="4256233" y="4400367"/>
            <a:ext cx="184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C6EE9F-551C-4482-A7D9-4168BE4FE6A3}"/>
              </a:ext>
            </a:extLst>
          </p:cNvPr>
          <p:cNvSpPr txBox="1"/>
          <p:nvPr/>
        </p:nvSpPr>
        <p:spPr>
          <a:xfrm>
            <a:off x="457200" y="451088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2815FF-F7E3-4719-8873-65F397C05F25}"/>
              </a:ext>
            </a:extLst>
          </p:cNvPr>
          <p:cNvSpPr/>
          <p:nvPr/>
        </p:nvSpPr>
        <p:spPr>
          <a:xfrm>
            <a:off x="1221590" y="2773740"/>
            <a:ext cx="10273122" cy="1321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◈ 소프트웨어 제품을 빌드하기 위해 우리는 다양한 방법으로 소스코드를 조작한다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컴파일하고</a:t>
            </a:r>
            <a:r>
              <a:rPr lang="en-US" altLang="ko-KR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문서를</a:t>
            </a:r>
            <a:r>
              <a:rPr lang="en-US" altLang="ko-KR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생성하고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유닛테스트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패키지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,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배치작업을</a:t>
            </a:r>
            <a:r>
              <a:rPr lang="en-US" altLang="ko-KR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수행한다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US" alt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86A2F8-3520-441E-91A9-3F9A43A7DA09}"/>
              </a:ext>
            </a:extLst>
          </p:cNvPr>
          <p:cNvSpPr/>
          <p:nvPr/>
        </p:nvSpPr>
        <p:spPr>
          <a:xfrm>
            <a:off x="1247866" y="4455395"/>
            <a:ext cx="10220571" cy="12167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◈ 소스코드를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원자재라고 하면 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Ant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는 최고의 장비들로 가득한 공장의 선반이라</a:t>
            </a:r>
            <a:r>
              <a:rPr lang="ko-KR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할</a:t>
            </a:r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 수있다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 alt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F0B7-2975-494F-A737-FA78BDE54D3A}"/>
              </a:ext>
            </a:extLst>
          </p:cNvPr>
          <p:cNvSpPr/>
          <p:nvPr/>
        </p:nvSpPr>
        <p:spPr>
          <a:xfrm>
            <a:off x="1221589" y="1236602"/>
            <a:ext cx="10207434" cy="1321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◈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  소스코드를 자동차와 같은</a:t>
            </a:r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 제품을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조립하고 처리하는 공장의 원자재라고 생각해보면</a:t>
            </a:r>
            <a:endParaRPr lang="en-US" alt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이러한 원자재들은 반드시 조립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품질보증을 위한 테스트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라벨링과 포장을 거쳐 마지막으로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선적하는 절차를 거치게 되는데   이런 프로세스와 각 단계들은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소프트웨어의 개발</a:t>
            </a:r>
            <a:r>
              <a:rPr lang="ko-KR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프로세스와</a:t>
            </a:r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 비슷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 alt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6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275215"/>
            <a:ext cx="369203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5400" noProof="1">
                <a:ea typeface="+mn-lt"/>
                <a:cs typeface="+mn-lt"/>
              </a:rPr>
              <a:t>Ant의 구조 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64953" y="1067874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7C5BB-F496-4B7D-AA93-8B3FA1C9C4B4}"/>
              </a:ext>
            </a:extLst>
          </p:cNvPr>
          <p:cNvSpPr txBox="1"/>
          <p:nvPr/>
        </p:nvSpPr>
        <p:spPr>
          <a:xfrm>
            <a:off x="1086539" y="440036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28AE-CD9F-43D6-939B-75BC179EEFE0}"/>
              </a:ext>
            </a:extLst>
          </p:cNvPr>
          <p:cNvSpPr txBox="1"/>
          <p:nvPr/>
        </p:nvSpPr>
        <p:spPr>
          <a:xfrm>
            <a:off x="4256233" y="4400367"/>
            <a:ext cx="184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0D00C0-41B0-4FA4-9100-A9273A2DD30D}"/>
              </a:ext>
            </a:extLst>
          </p:cNvPr>
          <p:cNvSpPr/>
          <p:nvPr/>
        </p:nvSpPr>
        <p:spPr>
          <a:xfrm>
            <a:off x="6148314" y="1131499"/>
            <a:ext cx="5346399" cy="16634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BB246-9193-4C72-84C4-3ED8A66057D4}"/>
              </a:ext>
            </a:extLst>
          </p:cNvPr>
          <p:cNvSpPr txBox="1"/>
          <p:nvPr/>
        </p:nvSpPr>
        <p:spPr>
          <a:xfrm>
            <a:off x="1048429" y="1135577"/>
            <a:ext cx="962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ko-KR" altLang="en-US" sz="1600" b="1" noProof="1">
              <a:solidFill>
                <a:srgbClr val="000000"/>
              </a:solidFill>
              <a:latin typeface="Arial Nova"/>
              <a:ea typeface="나눔스퀘어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C6EE9F-551C-4482-A7D9-4168BE4FE6A3}"/>
              </a:ext>
            </a:extLst>
          </p:cNvPr>
          <p:cNvSpPr txBox="1"/>
          <p:nvPr/>
        </p:nvSpPr>
        <p:spPr>
          <a:xfrm>
            <a:off x="457200" y="451088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7C71B-F494-400E-961B-CEAF43CA642A}"/>
              </a:ext>
            </a:extLst>
          </p:cNvPr>
          <p:cNvSpPr txBox="1"/>
          <p:nvPr/>
        </p:nvSpPr>
        <p:spPr>
          <a:xfrm>
            <a:off x="6472047" y="1305430"/>
            <a:ext cx="436954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sz="1600" b="1" dirty="0">
                <a:solidFill>
                  <a:srgbClr val="000000"/>
                </a:solidFill>
                <a:ea typeface="+mn-lt"/>
                <a:cs typeface="+mn-lt"/>
              </a:rPr>
              <a:t>◈</a:t>
            </a:r>
            <a:r>
              <a:rPr lang="ko-KR" sz="1600" b="1" dirty="0">
                <a:solidFill>
                  <a:srgbClr val="000000"/>
                </a:solidFill>
                <a:latin typeface="Arial Nova"/>
                <a:ea typeface="+mn-lt"/>
              </a:rPr>
              <a:t> </a:t>
            </a:r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+mn-lt"/>
              </a:rPr>
              <a:t> </a:t>
            </a:r>
            <a:r>
              <a:rPr lang="en-US" altLang="ko-KR" sz="1600" b="1" dirty="0">
                <a:ea typeface="+mn-lt"/>
                <a:cs typeface="+mn-lt"/>
              </a:rPr>
              <a:t>build.xml</a:t>
            </a:r>
            <a:r>
              <a:rPr lang="ko-KR" altLang="en-US" sz="1600" b="1" dirty="0">
                <a:ea typeface="+mn-lt"/>
                <a:cs typeface="+mn-lt"/>
              </a:rPr>
              <a:t>은 프로젝트</a:t>
            </a:r>
            <a:r>
              <a:rPr lang="en-US" altLang="ko-KR" sz="1600" b="1" dirty="0">
                <a:ea typeface="+mn-lt"/>
                <a:cs typeface="+mn-lt"/>
              </a:rPr>
              <a:t>(project),</a:t>
            </a:r>
            <a:r>
              <a:rPr lang="ko-KR" altLang="en-US" sz="1600" b="1" dirty="0">
                <a:ea typeface="+mn-lt"/>
                <a:cs typeface="+mn-lt"/>
              </a:rPr>
              <a:t> 타겟</a:t>
            </a:r>
            <a:r>
              <a:rPr lang="en-US" altLang="ko-KR" sz="1600" b="1" dirty="0">
                <a:ea typeface="+mn-lt"/>
                <a:cs typeface="+mn-lt"/>
              </a:rPr>
              <a:t>(target),</a:t>
            </a:r>
            <a:r>
              <a:rPr lang="ko-KR" altLang="en-US" sz="1600" b="1" dirty="0">
                <a:ea typeface="+mn-lt"/>
                <a:cs typeface="+mn-lt"/>
              </a:rPr>
              <a:t> 태스크</a:t>
            </a:r>
            <a:r>
              <a:rPr lang="en-US" altLang="ko-KR" sz="1600" b="1" dirty="0">
                <a:ea typeface="+mn-lt"/>
                <a:cs typeface="+mn-lt"/>
              </a:rPr>
              <a:t>(task)</a:t>
            </a:r>
            <a:r>
              <a:rPr lang="ko-KR" altLang="en-US" sz="1600" b="1" dirty="0">
                <a:ea typeface="+mn-lt"/>
                <a:cs typeface="+mn-lt"/>
              </a:rPr>
              <a:t>들의 집합체이다</a:t>
            </a:r>
            <a:r>
              <a:rPr lang="en-US" altLang="ko-KR" sz="1600" b="1" dirty="0">
                <a:ea typeface="+mn-lt"/>
                <a:cs typeface="+mn-lt"/>
              </a:rPr>
              <a:t>.</a:t>
            </a:r>
            <a:r>
              <a:rPr lang="ko-KR" altLang="en-US" sz="1600" b="1" dirty="0">
                <a:ea typeface="+mn-lt"/>
                <a:cs typeface="+mn-lt"/>
              </a:rPr>
              <a:t> </a:t>
            </a:r>
            <a:endParaRPr lang="en-US" altLang="ko-KR" sz="1600" dirty="0">
              <a:ea typeface="+mn-lt"/>
              <a:cs typeface="+mn-lt"/>
            </a:endParaRPr>
          </a:p>
          <a:p>
            <a:pPr algn="ctr"/>
            <a:endParaRPr lang="ko-KR" altLang="en-US" sz="1600" b="1" dirty="0">
              <a:ea typeface="+mn-lt"/>
              <a:cs typeface="+mn-lt"/>
            </a:endParaRPr>
          </a:p>
          <a:p>
            <a:pPr algn="ctr"/>
            <a:r>
              <a:rPr lang="ko-KR" altLang="en-US" sz="1600" b="1" dirty="0">
                <a:ea typeface="+mn-lt"/>
                <a:cs typeface="+mn-lt"/>
              </a:rPr>
              <a:t>프로젝트 하나에 타겟이 </a:t>
            </a:r>
            <a:r>
              <a:rPr lang="en-US" altLang="ko-KR" sz="1600" b="1" dirty="0">
                <a:ea typeface="+mn-lt"/>
                <a:cs typeface="+mn-lt"/>
              </a:rPr>
              <a:t>n</a:t>
            </a:r>
            <a:r>
              <a:rPr lang="ko-KR" altLang="en-US" sz="1600" b="1" dirty="0">
                <a:ea typeface="+mn-lt"/>
                <a:cs typeface="+mn-lt"/>
              </a:rPr>
              <a:t>개 있고 </a:t>
            </a:r>
            <a:endParaRPr lang="en-US" altLang="ko-KR" sz="1600">
              <a:ea typeface="+mn-lt"/>
              <a:cs typeface="+mn-lt"/>
            </a:endParaRPr>
          </a:p>
          <a:p>
            <a:pPr algn="ctr"/>
            <a:r>
              <a:rPr lang="ko-KR" altLang="en-US" sz="1600" b="1" dirty="0">
                <a:ea typeface="+mn-lt"/>
                <a:cs typeface="+mn-lt"/>
              </a:rPr>
              <a:t>또 각각의 타겟은 태스크 </a:t>
            </a:r>
            <a:r>
              <a:rPr lang="en-US" altLang="ko-KR" sz="1600" b="1" dirty="0">
                <a:ea typeface="+mn-lt"/>
                <a:cs typeface="+mn-lt"/>
              </a:rPr>
              <a:t>n</a:t>
            </a:r>
            <a:r>
              <a:rPr lang="ko-KR" altLang="en-US" sz="1600" b="1" dirty="0">
                <a:ea typeface="+mn-lt"/>
                <a:cs typeface="+mn-lt"/>
              </a:rPr>
              <a:t>개로 구성 </a:t>
            </a:r>
            <a:br>
              <a:rPr lang="ko-KR" altLang="en-US" sz="1600" dirty="0">
                <a:ea typeface="+mn-lt"/>
                <a:cs typeface="+mn-lt"/>
              </a:rPr>
            </a:br>
            <a:br>
              <a:rPr lang="ko-KR" altLang="en-US" sz="1600" dirty="0">
                <a:ea typeface="+mn-lt"/>
                <a:cs typeface="+mn-lt"/>
              </a:rPr>
            </a:br>
            <a:endParaRPr lang="en-US" altLang="ko-KR" sz="1600">
              <a:solidFill>
                <a:srgbClr val="000000"/>
              </a:solidFill>
              <a:latin typeface="Arial Nova"/>
              <a:ea typeface="나눔스퀘어 Light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75FE7EA1-B7BD-4653-82F8-4D7E412D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36" y="1193205"/>
            <a:ext cx="5411439" cy="159314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53B42D1-8989-42E1-B682-B533836E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46501"/>
              </p:ext>
            </p:extLst>
          </p:nvPr>
        </p:nvGraphicFramePr>
        <p:xfrm>
          <a:off x="646981" y="2817962"/>
          <a:ext cx="8224646" cy="168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60">
                  <a:extLst>
                    <a:ext uri="{9D8B030D-6E8A-4147-A177-3AD203B41FA5}">
                      <a16:colId xmlns:a16="http://schemas.microsoft.com/office/drawing/2014/main" val="50974228"/>
                    </a:ext>
                  </a:extLst>
                </a:gridCol>
                <a:gridCol w="4605678">
                  <a:extLst>
                    <a:ext uri="{9D8B030D-6E8A-4147-A177-3AD203B41FA5}">
                      <a16:colId xmlns:a16="http://schemas.microsoft.com/office/drawing/2014/main" val="1376749498"/>
                    </a:ext>
                  </a:extLst>
                </a:gridCol>
                <a:gridCol w="1302225">
                  <a:extLst>
                    <a:ext uri="{9D8B030D-6E8A-4147-A177-3AD203B41FA5}">
                      <a16:colId xmlns:a16="http://schemas.microsoft.com/office/drawing/2014/main" val="2880434199"/>
                    </a:ext>
                  </a:extLst>
                </a:gridCol>
                <a:gridCol w="840783">
                  <a:extLst>
                    <a:ext uri="{9D8B030D-6E8A-4147-A177-3AD203B41FA5}">
                      <a16:colId xmlns:a16="http://schemas.microsoft.com/office/drawing/2014/main" val="934410595"/>
                    </a:ext>
                  </a:extLst>
                </a:gridCol>
              </a:tblGrid>
              <a:tr h="42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4374"/>
                  </a:ext>
                </a:extLst>
              </a:tr>
              <a:tr h="42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1">
                          <a:latin typeface="Arial Nova"/>
                        </a:rPr>
                        <a:t> 프로젝트 이름</a:t>
                      </a:r>
                      <a:endParaRPr lang="ko-KR" sz="1100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52685"/>
                  </a:ext>
                </a:extLst>
              </a:tr>
              <a:tr h="42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1">
                          <a:latin typeface="Arial Nova"/>
                        </a:rPr>
                        <a:t> 지정한 타겟이 없을 때 자동으로 실행할 디폴트 타겟 이름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86802"/>
                  </a:ext>
                </a:extLst>
              </a:tr>
              <a:tr h="42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basedir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1">
                          <a:latin typeface="Arial Nova"/>
                        </a:rPr>
                        <a:t>빌드 파일 내에서 경로 지정의 기본이 되는 디렉토리 </a:t>
                      </a:r>
                      <a:endParaRPr lang="ko-KR" sz="1100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noProof="1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720089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D09257-E355-4049-B3E2-0F6C83C670C8}"/>
              </a:ext>
            </a:extLst>
          </p:cNvPr>
          <p:cNvSpPr/>
          <p:nvPr/>
        </p:nvSpPr>
        <p:spPr>
          <a:xfrm>
            <a:off x="8822502" y="2791166"/>
            <a:ext cx="2672211" cy="175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프로젝트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25EE3-6711-43D8-A291-4F52BE543457}"/>
              </a:ext>
            </a:extLst>
          </p:cNvPr>
          <p:cNvSpPr/>
          <p:nvPr/>
        </p:nvSpPr>
        <p:spPr>
          <a:xfrm>
            <a:off x="8790075" y="4501306"/>
            <a:ext cx="2672211" cy="16634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타겟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AD5542-41FA-4D43-840B-687497D3F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36522"/>
              </p:ext>
            </p:extLst>
          </p:nvPr>
        </p:nvGraphicFramePr>
        <p:xfrm>
          <a:off x="626712" y="4476864"/>
          <a:ext cx="82139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60">
                  <a:extLst>
                    <a:ext uri="{9D8B030D-6E8A-4147-A177-3AD203B41FA5}">
                      <a16:colId xmlns:a16="http://schemas.microsoft.com/office/drawing/2014/main" val="786648309"/>
                    </a:ext>
                  </a:extLst>
                </a:gridCol>
                <a:gridCol w="4617791">
                  <a:extLst>
                    <a:ext uri="{9D8B030D-6E8A-4147-A177-3AD203B41FA5}">
                      <a16:colId xmlns:a16="http://schemas.microsoft.com/office/drawing/2014/main" val="1696111515"/>
                    </a:ext>
                  </a:extLst>
                </a:gridCol>
                <a:gridCol w="1297053">
                  <a:extLst>
                    <a:ext uri="{9D8B030D-6E8A-4147-A177-3AD203B41FA5}">
                      <a16:colId xmlns:a16="http://schemas.microsoft.com/office/drawing/2014/main" val="856961842"/>
                    </a:ext>
                  </a:extLst>
                </a:gridCol>
                <a:gridCol w="823174">
                  <a:extLst>
                    <a:ext uri="{9D8B030D-6E8A-4147-A177-3AD203B41FA5}">
                      <a16:colId xmlns:a16="http://schemas.microsoft.com/office/drawing/2014/main" val="2804279432"/>
                    </a:ext>
                  </a:extLst>
                </a:gridCol>
              </a:tblGrid>
              <a:tr h="22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94165"/>
                  </a:ext>
                </a:extLst>
              </a:tr>
              <a:tr h="22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타겟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65986"/>
                  </a:ext>
                </a:extLst>
              </a:tr>
              <a:tr h="22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의존성이 있는 타겟 목록을 , (콤마)로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05763"/>
                  </a:ext>
                </a:extLst>
              </a:tr>
              <a:tr h="22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타겟이 실행되려면 설정해야할 프로퍼티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Property명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95242"/>
                  </a:ext>
                </a:extLst>
              </a:tr>
              <a:tr h="22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unless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타겟이 실행되려면 설정되지 말아야 할 프로퍼티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1">
                          <a:latin typeface="Arial Nova"/>
                        </a:rPr>
                        <a:t>Property명</a:t>
                      </a:r>
                      <a:endParaRPr lang="ko-KR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34029"/>
                  </a:ext>
                </a:extLst>
              </a:tr>
              <a:tr h="22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타겟의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1">
                          <a:latin typeface="Arial Nova"/>
                        </a:rPr>
                        <a:t>Property명</a:t>
                      </a:r>
                      <a:endParaRPr lang="ko-KR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noProof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1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10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275215"/>
            <a:ext cx="249940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5400" noProof="1">
                <a:ea typeface="+mn-lt"/>
                <a:cs typeface="+mn-lt"/>
              </a:rPr>
              <a:t>Ant란? 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72D70F-0494-4285-BDB7-4D4B6BCA6803}"/>
              </a:ext>
            </a:extLst>
          </p:cNvPr>
          <p:cNvCxnSpPr>
            <a:cxnSpLocks/>
          </p:cNvCxnSpPr>
          <p:nvPr/>
        </p:nvCxnSpPr>
        <p:spPr>
          <a:xfrm>
            <a:off x="1164953" y="1067874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7C5BB-F496-4B7D-AA93-8B3FA1C9C4B4}"/>
              </a:ext>
            </a:extLst>
          </p:cNvPr>
          <p:cNvSpPr txBox="1"/>
          <p:nvPr/>
        </p:nvSpPr>
        <p:spPr>
          <a:xfrm>
            <a:off x="1086539" y="440036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28AE-CD9F-43D6-939B-75BC179EEFE0}"/>
              </a:ext>
            </a:extLst>
          </p:cNvPr>
          <p:cNvSpPr txBox="1"/>
          <p:nvPr/>
        </p:nvSpPr>
        <p:spPr>
          <a:xfrm>
            <a:off x="4256233" y="4400367"/>
            <a:ext cx="184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0D00C0-41B0-4FA4-9100-A9273A2DD30D}"/>
              </a:ext>
            </a:extLst>
          </p:cNvPr>
          <p:cNvSpPr/>
          <p:nvPr/>
        </p:nvSpPr>
        <p:spPr>
          <a:xfrm>
            <a:off x="1287279" y="1131499"/>
            <a:ext cx="10207434" cy="14795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BB246-9193-4C72-84C4-3ED8A66057D4}"/>
              </a:ext>
            </a:extLst>
          </p:cNvPr>
          <p:cNvSpPr txBox="1"/>
          <p:nvPr/>
        </p:nvSpPr>
        <p:spPr>
          <a:xfrm>
            <a:off x="1048429" y="1135577"/>
            <a:ext cx="962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ko-KR" altLang="en-US" sz="1600" b="1" noProof="1">
              <a:solidFill>
                <a:srgbClr val="000000"/>
              </a:solidFill>
              <a:latin typeface="Arial Nova"/>
              <a:ea typeface="나눔스퀘어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C6EE9F-551C-4482-A7D9-4168BE4FE6A3}"/>
              </a:ext>
            </a:extLst>
          </p:cNvPr>
          <p:cNvSpPr txBox="1"/>
          <p:nvPr/>
        </p:nvSpPr>
        <p:spPr>
          <a:xfrm>
            <a:off x="457200" y="451088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7C71B-F494-400E-961B-CEAF43CA642A}"/>
              </a:ext>
            </a:extLst>
          </p:cNvPr>
          <p:cNvSpPr txBox="1"/>
          <p:nvPr/>
        </p:nvSpPr>
        <p:spPr>
          <a:xfrm>
            <a:off x="1216875" y="1279155"/>
            <a:ext cx="962471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sz="1600" b="1" dirty="0">
                <a:solidFill>
                  <a:srgbClr val="000000"/>
                </a:solidFill>
                <a:ea typeface="+mn-lt"/>
                <a:cs typeface="+mn-lt"/>
              </a:rPr>
              <a:t>◈</a:t>
            </a:r>
            <a:r>
              <a:rPr lang="ko-KR" sz="1600" b="1" dirty="0">
                <a:solidFill>
                  <a:srgbClr val="000000"/>
                </a:solidFill>
                <a:latin typeface="Arial Nova"/>
                <a:ea typeface="+mn-lt"/>
              </a:rPr>
              <a:t>    </a:t>
            </a:r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나눔스퀘어 Light"/>
              </a:rPr>
              <a:t>Ant는 Eclipse에 기본 플러그인으로 설치되어 있으므로 별도의 환경설정</a:t>
            </a:r>
            <a:endParaRPr lang="ko-KR" sz="1400" dirty="0"/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나눔스퀘어 Light"/>
              </a:rPr>
              <a:t>이 필요 없으나 직접 설치하고자 한다면 </a:t>
            </a:r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나눔스퀘어 Light"/>
                <a:hlinkClick r:id="rId2"/>
              </a:rPr>
              <a:t>http://ant.apache.org</a:t>
            </a:r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나눔스퀘어 Light"/>
              </a:rPr>
              <a:t> 에서 </a:t>
            </a:r>
          </a:p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나눔스퀘어 Light"/>
              </a:rPr>
              <a:t>다운로드 받아 "명령</a:t>
            </a:r>
            <a:r>
              <a:rPr lang="ko-KR" altLang="en-US" sz="1600" b="1" noProof="1">
                <a:solidFill>
                  <a:srgbClr val="000000"/>
                </a:solidFill>
                <a:latin typeface="Arial Nova"/>
                <a:ea typeface="나눔스퀘어 Light"/>
              </a:rPr>
              <a:t> 프롬프트"</a:t>
            </a:r>
            <a:r>
              <a:rPr lang="ko-KR" altLang="en-US" sz="1600" b="1" dirty="0">
                <a:solidFill>
                  <a:srgbClr val="000000"/>
                </a:solidFill>
                <a:latin typeface="Arial Nova"/>
                <a:ea typeface="나눔스퀘어 Light"/>
              </a:rPr>
              <a:t> 에서 실행</a:t>
            </a:r>
          </a:p>
        </p:txBody>
      </p:sp>
      <p:pic>
        <p:nvPicPr>
          <p:cNvPr id="2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48C9971-C397-4D58-B1C6-E2122FA0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93" y="2615387"/>
            <a:ext cx="4988378" cy="3263836"/>
          </a:xfrm>
          <a:prstGeom prst="rect">
            <a:avLst/>
          </a:prstGeom>
        </p:spPr>
      </p:pic>
      <p:pic>
        <p:nvPicPr>
          <p:cNvPr id="3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F1F19CC-127E-4946-B68B-CCA962906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14" y="2610041"/>
            <a:ext cx="5219700" cy="335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C97C48-964A-4DC6-8AD9-60FE35EE833F}"/>
              </a:ext>
            </a:extLst>
          </p:cNvPr>
          <p:cNvSpPr txBox="1"/>
          <p:nvPr/>
        </p:nvSpPr>
        <p:spPr>
          <a:xfrm>
            <a:off x="1458049" y="2143444"/>
            <a:ext cx="962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sz="1600" b="1" noProof="1">
                <a:solidFill>
                  <a:srgbClr val="000000"/>
                </a:solidFill>
                <a:ea typeface="+mn-lt"/>
                <a:cs typeface="+mn-lt"/>
              </a:rPr>
              <a:t>◈</a:t>
            </a:r>
            <a:r>
              <a:rPr lang="ko-KR" sz="1600" b="1" noProof="1">
                <a:solidFill>
                  <a:srgbClr val="000000"/>
                </a:solidFill>
                <a:latin typeface="Arial Nova"/>
                <a:ea typeface="+mn-lt"/>
              </a:rPr>
              <a:t>    </a:t>
            </a:r>
            <a:r>
              <a:rPr lang="ko-KR" altLang="en-US" sz="1600" b="1" noProof="1">
                <a:solidFill>
                  <a:srgbClr val="000000"/>
                </a:solidFill>
                <a:latin typeface="Arial Nova"/>
                <a:ea typeface="나눔스퀘어 Light"/>
              </a:rPr>
              <a:t>Ant의 매뉴얼은 사이트의 좌측 메뉴인 "</a:t>
            </a:r>
            <a:r>
              <a:rPr lang="ko-KR" sz="1600" b="1" noProof="1">
                <a:ea typeface="+mn-lt"/>
                <a:cs typeface="+mn-lt"/>
              </a:rPr>
              <a:t>Documentation</a:t>
            </a:r>
            <a:r>
              <a:rPr lang="en-US" altLang="ko-KR" sz="1600" b="1" noProof="1">
                <a:ea typeface="+mn-lt"/>
                <a:cs typeface="+mn-lt"/>
              </a:rPr>
              <a:t>" </a:t>
            </a:r>
            <a:r>
              <a:rPr lang="ko-KR" sz="1600" b="1" noProof="1">
                <a:ea typeface="+mn-lt"/>
                <a:cs typeface="+mn-lt"/>
              </a:rPr>
              <a:t>을 클릭하면 확인가능</a:t>
            </a:r>
            <a:endParaRPr lang="ko-KR" sz="1600" b="1" noProof="1">
              <a:solidFill>
                <a:srgbClr val="000000"/>
              </a:solidFill>
              <a:latin typeface="Arial Nova"/>
              <a:ea typeface="나눔스퀘어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86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45B6DF-EF01-4B2D-BFEA-3270D52D4A69}"/>
              </a:ext>
            </a:extLst>
          </p:cNvPr>
          <p:cNvGrpSpPr/>
          <p:nvPr/>
        </p:nvGrpSpPr>
        <p:grpSpPr>
          <a:xfrm>
            <a:off x="-9497" y="0"/>
            <a:ext cx="12210994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D07B85-CEC0-444A-9D66-60CC6F7908A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0000">
                  <a:srgbClr val="7B33A3">
                    <a:alpha val="80000"/>
                  </a:srgbClr>
                </a:gs>
                <a:gs pos="30000">
                  <a:srgbClr val="8F38A4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B31037-AD62-4C58-BC5A-EC45769DF8DF}"/>
                </a:ext>
              </a:extLst>
            </p:cNvPr>
            <p:cNvSpPr txBox="1"/>
            <p:nvPr/>
          </p:nvSpPr>
          <p:spPr>
            <a:xfrm>
              <a:off x="853440" y="3361451"/>
              <a:ext cx="2804413" cy="92333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5400" noProof="1">
                  <a:solidFill>
                    <a:schemeClr val="bg1"/>
                  </a:solidFill>
                </a:rPr>
                <a:t>Ant 실행</a:t>
              </a:r>
              <a:endParaRPr lang="ko-KR" altLang="en-US" sz="5400" noProof="1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C07600A-864A-4F48-BAED-51EBBB55F32A}"/>
                </a:ext>
              </a:extLst>
            </p:cNvPr>
            <p:cNvCxnSpPr>
              <a:cxnSpLocks/>
            </p:cNvCxnSpPr>
            <p:nvPr/>
          </p:nvCxnSpPr>
          <p:spPr>
            <a:xfrm>
              <a:off x="724356" y="2733040"/>
              <a:ext cx="1775004" cy="0"/>
            </a:xfrm>
            <a:prstGeom prst="line">
              <a:avLst/>
            </a:prstGeom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C03B45-C121-4A6F-B8D2-B26CF93E5FC5}"/>
                </a:ext>
              </a:extLst>
            </p:cNvPr>
            <p:cNvSpPr txBox="1"/>
            <p:nvPr/>
          </p:nvSpPr>
          <p:spPr>
            <a:xfrm>
              <a:off x="853440" y="2865120"/>
              <a:ext cx="792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Part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20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CBA51-7031-442B-904D-53F237C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D9BFB-3749-4B35-AB93-3A9B27A49B0A}"/>
              </a:ext>
            </a:extLst>
          </p:cNvPr>
          <p:cNvSpPr txBox="1"/>
          <p:nvPr/>
        </p:nvSpPr>
        <p:spPr>
          <a:xfrm>
            <a:off x="1619033" y="2235925"/>
            <a:ext cx="881786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0355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1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C66C8"/>
      </a:accent1>
      <a:accent2>
        <a:srgbClr val="F7A2E1"/>
      </a:accent2>
      <a:accent3>
        <a:srgbClr val="B85CEF"/>
      </a:accent3>
      <a:accent4>
        <a:srgbClr val="6F16B5"/>
      </a:accent4>
      <a:accent5>
        <a:srgbClr val="96008C"/>
      </a:accent5>
      <a:accent6>
        <a:srgbClr val="3949A0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1619</Words>
  <Application>Microsoft Office PowerPoint</Application>
  <PresentationFormat>와이드스크린</PresentationFormat>
  <Paragraphs>298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900</cp:revision>
  <dcterms:created xsi:type="dcterms:W3CDTF">2020-06-08T02:16:33Z</dcterms:created>
  <dcterms:modified xsi:type="dcterms:W3CDTF">2020-07-09T08:20:17Z</dcterms:modified>
</cp:coreProperties>
</file>