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701" r:id="rId2"/>
    <p:sldId id="169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3F"/>
    <a:srgbClr val="F18017"/>
    <a:srgbClr val="FF8400"/>
    <a:srgbClr val="FEEB02"/>
    <a:srgbClr val="F3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B1CC9-9F60-4BDB-AF00-F564784D624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68F00A-BE79-449C-8245-33C86D7BCC75}">
      <dgm:prSet phldrT="[Text]"/>
      <dgm:spPr/>
      <dgm:t>
        <a:bodyPr/>
        <a:lstStyle/>
        <a:p>
          <a:r>
            <a:rPr lang="en-IN" dirty="0" err="1"/>
            <a:t>UiPath</a:t>
          </a:r>
          <a:r>
            <a:rPr lang="en-IN" dirty="0"/>
            <a:t> Connects to Google Dialog flow</a:t>
          </a:r>
        </a:p>
      </dgm:t>
    </dgm:pt>
    <dgm:pt modelId="{02E73326-A874-4D22-8116-C7278075A3B5}" type="parTrans" cxnId="{A3CE04B7-7D8F-4E93-B944-527FF3AA07E8}">
      <dgm:prSet/>
      <dgm:spPr/>
      <dgm:t>
        <a:bodyPr/>
        <a:lstStyle/>
        <a:p>
          <a:endParaRPr lang="en-IN"/>
        </a:p>
      </dgm:t>
    </dgm:pt>
    <dgm:pt modelId="{B40C8F30-90A2-4E3C-BAAA-AD03B7837477}" type="sibTrans" cxnId="{A3CE04B7-7D8F-4E93-B944-527FF3AA07E8}">
      <dgm:prSet/>
      <dgm:spPr/>
      <dgm:t>
        <a:bodyPr/>
        <a:lstStyle/>
        <a:p>
          <a:endParaRPr lang="en-IN"/>
        </a:p>
      </dgm:t>
    </dgm:pt>
    <dgm:pt modelId="{F71485EA-8703-49E0-9B8C-5EA9A96678A7}">
      <dgm:prSet phldrT="[Text]"/>
      <dgm:spPr/>
      <dgm:t>
        <a:bodyPr/>
        <a:lstStyle/>
        <a:p>
          <a:r>
            <a:rPr lang="en-IN" dirty="0"/>
            <a:t>Takes Input from User using </a:t>
          </a:r>
          <a:r>
            <a:rPr lang="en-IN" dirty="0" err="1"/>
            <a:t>UiPath</a:t>
          </a:r>
          <a:r>
            <a:rPr lang="en-IN" dirty="0"/>
            <a:t> </a:t>
          </a:r>
          <a:r>
            <a:rPr lang="en-IN" dirty="0" err="1"/>
            <a:t>chatbot</a:t>
          </a:r>
          <a:r>
            <a:rPr lang="en-IN" dirty="0"/>
            <a:t> and passes to Dialog flow</a:t>
          </a:r>
        </a:p>
      </dgm:t>
    </dgm:pt>
    <dgm:pt modelId="{5BEB52D0-9CCE-45EB-BF13-E726479FA0AB}" type="parTrans" cxnId="{9DE6E1C2-C682-45E5-AF13-98DD9E772434}">
      <dgm:prSet/>
      <dgm:spPr/>
      <dgm:t>
        <a:bodyPr/>
        <a:lstStyle/>
        <a:p>
          <a:endParaRPr lang="en-IN"/>
        </a:p>
      </dgm:t>
    </dgm:pt>
    <dgm:pt modelId="{833A19E3-78B0-4BF5-A334-20D2955DEFCC}" type="sibTrans" cxnId="{9DE6E1C2-C682-45E5-AF13-98DD9E772434}">
      <dgm:prSet/>
      <dgm:spPr/>
      <dgm:t>
        <a:bodyPr/>
        <a:lstStyle/>
        <a:p>
          <a:endParaRPr lang="en-IN"/>
        </a:p>
      </dgm:t>
    </dgm:pt>
    <dgm:pt modelId="{3EA0677A-0F6B-4AF7-88C7-B0A28AC0F3F4}">
      <dgm:prSet phldrT="[Text]"/>
      <dgm:spPr/>
      <dgm:t>
        <a:bodyPr/>
        <a:lstStyle/>
        <a:p>
          <a:r>
            <a:rPr lang="en-IN" dirty="0"/>
            <a:t>Gets reply and passes to </a:t>
          </a:r>
          <a:r>
            <a:rPr lang="en-IN" dirty="0" err="1"/>
            <a:t>UiPath</a:t>
          </a:r>
          <a:r>
            <a:rPr lang="en-IN" dirty="0"/>
            <a:t> using API</a:t>
          </a:r>
        </a:p>
      </dgm:t>
    </dgm:pt>
    <dgm:pt modelId="{2C6A89E0-3CDA-40AA-A136-13A23E079D2E}" type="parTrans" cxnId="{3BD46B69-0B76-48DC-8F0C-CC9984ED16C2}">
      <dgm:prSet/>
      <dgm:spPr/>
      <dgm:t>
        <a:bodyPr/>
        <a:lstStyle/>
        <a:p>
          <a:endParaRPr lang="en-IN"/>
        </a:p>
      </dgm:t>
    </dgm:pt>
    <dgm:pt modelId="{DBC69D9E-3FE7-413A-AEAF-FA844DAC5CBE}" type="sibTrans" cxnId="{3BD46B69-0B76-48DC-8F0C-CC9984ED16C2}">
      <dgm:prSet/>
      <dgm:spPr/>
      <dgm:t>
        <a:bodyPr/>
        <a:lstStyle/>
        <a:p>
          <a:endParaRPr lang="en-IN"/>
        </a:p>
      </dgm:t>
    </dgm:pt>
    <dgm:pt modelId="{AD79709B-FE50-46B8-8A0C-AE53C1DA20CC}">
      <dgm:prSet phldrT="[Text]"/>
      <dgm:spPr/>
      <dgm:t>
        <a:bodyPr/>
        <a:lstStyle/>
        <a:p>
          <a:r>
            <a:rPr lang="en-IN" dirty="0" err="1"/>
            <a:t>Chatbot</a:t>
          </a:r>
          <a:r>
            <a:rPr lang="en-IN" dirty="0"/>
            <a:t> displays the desired result</a:t>
          </a:r>
        </a:p>
      </dgm:t>
    </dgm:pt>
    <dgm:pt modelId="{74BE0E65-1402-4BEE-A0C2-0EA62031CFEB}" type="parTrans" cxnId="{38F0A136-2286-4D9C-A890-392C524CE4C6}">
      <dgm:prSet/>
      <dgm:spPr/>
      <dgm:t>
        <a:bodyPr/>
        <a:lstStyle/>
        <a:p>
          <a:endParaRPr lang="en-IN"/>
        </a:p>
      </dgm:t>
    </dgm:pt>
    <dgm:pt modelId="{4F692087-8E90-4293-9311-1CC188E8F0D7}" type="sibTrans" cxnId="{38F0A136-2286-4D9C-A890-392C524CE4C6}">
      <dgm:prSet/>
      <dgm:spPr/>
      <dgm:t>
        <a:bodyPr/>
        <a:lstStyle/>
        <a:p>
          <a:endParaRPr lang="en-IN"/>
        </a:p>
      </dgm:t>
    </dgm:pt>
    <dgm:pt modelId="{B55D6AD3-4CB6-4222-A785-F87431F0B56C}" type="pres">
      <dgm:prSet presAssocID="{636B1CC9-9F60-4BDB-AF00-F564784D6241}" presName="cycle" presStyleCnt="0">
        <dgm:presLayoutVars>
          <dgm:dir/>
          <dgm:resizeHandles val="exact"/>
        </dgm:presLayoutVars>
      </dgm:prSet>
      <dgm:spPr/>
    </dgm:pt>
    <dgm:pt modelId="{C0E3AE8D-ECD5-47FC-BEFB-50FDFBC47054}" type="pres">
      <dgm:prSet presAssocID="{A568F00A-BE79-449C-8245-33C86D7BCC75}" presName="node" presStyleLbl="node1" presStyleIdx="0" presStyleCnt="4" custScaleX="132966" custScaleY="89239" custRadScaleRad="97995">
        <dgm:presLayoutVars>
          <dgm:bulletEnabled val="1"/>
        </dgm:presLayoutVars>
      </dgm:prSet>
      <dgm:spPr/>
    </dgm:pt>
    <dgm:pt modelId="{5A7B32E5-728C-4EC1-ACC0-E48CBE978195}" type="pres">
      <dgm:prSet presAssocID="{A568F00A-BE79-449C-8245-33C86D7BCC75}" presName="spNode" presStyleCnt="0"/>
      <dgm:spPr/>
    </dgm:pt>
    <dgm:pt modelId="{81AF2A1E-D9DE-4EB2-B331-2E06AFF91092}" type="pres">
      <dgm:prSet presAssocID="{B40C8F30-90A2-4E3C-BAAA-AD03B7837477}" presName="sibTrans" presStyleLbl="sibTrans1D1" presStyleIdx="0" presStyleCnt="4"/>
      <dgm:spPr/>
    </dgm:pt>
    <dgm:pt modelId="{7CD6EAD9-66A1-40F4-98A9-B6200D94A2F0}" type="pres">
      <dgm:prSet presAssocID="{F71485EA-8703-49E0-9B8C-5EA9A96678A7}" presName="node" presStyleLbl="node1" presStyleIdx="1" presStyleCnt="4" custScaleX="124707" custScaleY="95759">
        <dgm:presLayoutVars>
          <dgm:bulletEnabled val="1"/>
        </dgm:presLayoutVars>
      </dgm:prSet>
      <dgm:spPr/>
    </dgm:pt>
    <dgm:pt modelId="{4699BD67-7B3F-400F-94AF-67A0013B36E3}" type="pres">
      <dgm:prSet presAssocID="{F71485EA-8703-49E0-9B8C-5EA9A96678A7}" presName="spNode" presStyleCnt="0"/>
      <dgm:spPr/>
    </dgm:pt>
    <dgm:pt modelId="{4A927601-A716-4EF9-88CE-404F12EBB27F}" type="pres">
      <dgm:prSet presAssocID="{833A19E3-78B0-4BF5-A334-20D2955DEFCC}" presName="sibTrans" presStyleLbl="sibTrans1D1" presStyleIdx="1" presStyleCnt="4"/>
      <dgm:spPr/>
    </dgm:pt>
    <dgm:pt modelId="{6E72A54E-95E1-4961-8CF8-4831BBD7FE73}" type="pres">
      <dgm:prSet presAssocID="{3EA0677A-0F6B-4AF7-88C7-B0A28AC0F3F4}" presName="node" presStyleLbl="node1" presStyleIdx="2" presStyleCnt="4" custScaleX="122046" custScaleY="101213">
        <dgm:presLayoutVars>
          <dgm:bulletEnabled val="1"/>
        </dgm:presLayoutVars>
      </dgm:prSet>
      <dgm:spPr/>
    </dgm:pt>
    <dgm:pt modelId="{D7FE5773-9884-4795-A770-DB59077F3818}" type="pres">
      <dgm:prSet presAssocID="{3EA0677A-0F6B-4AF7-88C7-B0A28AC0F3F4}" presName="spNode" presStyleCnt="0"/>
      <dgm:spPr/>
    </dgm:pt>
    <dgm:pt modelId="{CE19DBBE-DBD9-4BE5-AE8D-7715148AF450}" type="pres">
      <dgm:prSet presAssocID="{DBC69D9E-3FE7-413A-AEAF-FA844DAC5CBE}" presName="sibTrans" presStyleLbl="sibTrans1D1" presStyleIdx="2" presStyleCnt="4"/>
      <dgm:spPr/>
    </dgm:pt>
    <dgm:pt modelId="{470E5B9D-1FB4-43C8-B897-EE36BCD4E969}" type="pres">
      <dgm:prSet presAssocID="{AD79709B-FE50-46B8-8A0C-AE53C1DA20CC}" presName="node" presStyleLbl="node1" presStyleIdx="3" presStyleCnt="4" custScaleX="109539" custScaleY="86247">
        <dgm:presLayoutVars>
          <dgm:bulletEnabled val="1"/>
        </dgm:presLayoutVars>
      </dgm:prSet>
      <dgm:spPr/>
    </dgm:pt>
    <dgm:pt modelId="{851F98CA-CE4E-4717-919B-42B595E15B68}" type="pres">
      <dgm:prSet presAssocID="{AD79709B-FE50-46B8-8A0C-AE53C1DA20CC}" presName="spNode" presStyleCnt="0"/>
      <dgm:spPr/>
    </dgm:pt>
    <dgm:pt modelId="{06C42D06-AA9C-453C-8315-05EFA1F17B5F}" type="pres">
      <dgm:prSet presAssocID="{4F692087-8E90-4293-9311-1CC188E8F0D7}" presName="sibTrans" presStyleLbl="sibTrans1D1" presStyleIdx="3" presStyleCnt="4"/>
      <dgm:spPr/>
    </dgm:pt>
  </dgm:ptLst>
  <dgm:cxnLst>
    <dgm:cxn modelId="{20BBBB33-2C99-4E76-8191-C203BA436D83}" type="presOf" srcId="{F71485EA-8703-49E0-9B8C-5EA9A96678A7}" destId="{7CD6EAD9-66A1-40F4-98A9-B6200D94A2F0}" srcOrd="0" destOrd="0" presId="urn:microsoft.com/office/officeart/2005/8/layout/cycle5"/>
    <dgm:cxn modelId="{38F0A136-2286-4D9C-A890-392C524CE4C6}" srcId="{636B1CC9-9F60-4BDB-AF00-F564784D6241}" destId="{AD79709B-FE50-46B8-8A0C-AE53C1DA20CC}" srcOrd="3" destOrd="0" parTransId="{74BE0E65-1402-4BEE-A0C2-0EA62031CFEB}" sibTransId="{4F692087-8E90-4293-9311-1CC188E8F0D7}"/>
    <dgm:cxn modelId="{90F4CC68-5FFE-42E3-A493-29A2048C5F9B}" type="presOf" srcId="{636B1CC9-9F60-4BDB-AF00-F564784D6241}" destId="{B55D6AD3-4CB6-4222-A785-F87431F0B56C}" srcOrd="0" destOrd="0" presId="urn:microsoft.com/office/officeart/2005/8/layout/cycle5"/>
    <dgm:cxn modelId="{3BD46B69-0B76-48DC-8F0C-CC9984ED16C2}" srcId="{636B1CC9-9F60-4BDB-AF00-F564784D6241}" destId="{3EA0677A-0F6B-4AF7-88C7-B0A28AC0F3F4}" srcOrd="2" destOrd="0" parTransId="{2C6A89E0-3CDA-40AA-A136-13A23E079D2E}" sibTransId="{DBC69D9E-3FE7-413A-AEAF-FA844DAC5CBE}"/>
    <dgm:cxn modelId="{14AD9B56-7BD9-4DD3-8990-8B0E6E032B62}" type="presOf" srcId="{B40C8F30-90A2-4E3C-BAAA-AD03B7837477}" destId="{81AF2A1E-D9DE-4EB2-B331-2E06AFF91092}" srcOrd="0" destOrd="0" presId="urn:microsoft.com/office/officeart/2005/8/layout/cycle5"/>
    <dgm:cxn modelId="{14DF317B-FA5D-4655-B2B4-2CC1C00F6AC1}" type="presOf" srcId="{833A19E3-78B0-4BF5-A334-20D2955DEFCC}" destId="{4A927601-A716-4EF9-88CE-404F12EBB27F}" srcOrd="0" destOrd="0" presId="urn:microsoft.com/office/officeart/2005/8/layout/cycle5"/>
    <dgm:cxn modelId="{BE357E9C-16F9-4184-BF87-4953ADCF62BD}" type="presOf" srcId="{DBC69D9E-3FE7-413A-AEAF-FA844DAC5CBE}" destId="{CE19DBBE-DBD9-4BE5-AE8D-7715148AF450}" srcOrd="0" destOrd="0" presId="urn:microsoft.com/office/officeart/2005/8/layout/cycle5"/>
    <dgm:cxn modelId="{ADD486B0-D14D-4301-B742-CBC115B7C46D}" type="presOf" srcId="{A568F00A-BE79-449C-8245-33C86D7BCC75}" destId="{C0E3AE8D-ECD5-47FC-BEFB-50FDFBC47054}" srcOrd="0" destOrd="0" presId="urn:microsoft.com/office/officeart/2005/8/layout/cycle5"/>
    <dgm:cxn modelId="{64139DB1-3454-4354-8A98-B791432F502B}" type="presOf" srcId="{3EA0677A-0F6B-4AF7-88C7-B0A28AC0F3F4}" destId="{6E72A54E-95E1-4961-8CF8-4831BBD7FE73}" srcOrd="0" destOrd="0" presId="urn:microsoft.com/office/officeart/2005/8/layout/cycle5"/>
    <dgm:cxn modelId="{A3CE04B7-7D8F-4E93-B944-527FF3AA07E8}" srcId="{636B1CC9-9F60-4BDB-AF00-F564784D6241}" destId="{A568F00A-BE79-449C-8245-33C86D7BCC75}" srcOrd="0" destOrd="0" parTransId="{02E73326-A874-4D22-8116-C7278075A3B5}" sibTransId="{B40C8F30-90A2-4E3C-BAAA-AD03B7837477}"/>
    <dgm:cxn modelId="{9DE6E1C2-C682-45E5-AF13-98DD9E772434}" srcId="{636B1CC9-9F60-4BDB-AF00-F564784D6241}" destId="{F71485EA-8703-49E0-9B8C-5EA9A96678A7}" srcOrd="1" destOrd="0" parTransId="{5BEB52D0-9CCE-45EB-BF13-E726479FA0AB}" sibTransId="{833A19E3-78B0-4BF5-A334-20D2955DEFCC}"/>
    <dgm:cxn modelId="{53E2B1F1-CC55-4773-BA38-A05192A30B95}" type="presOf" srcId="{4F692087-8E90-4293-9311-1CC188E8F0D7}" destId="{06C42D06-AA9C-453C-8315-05EFA1F17B5F}" srcOrd="0" destOrd="0" presId="urn:microsoft.com/office/officeart/2005/8/layout/cycle5"/>
    <dgm:cxn modelId="{E46E8BFE-7474-4550-A846-8198C8D063ED}" type="presOf" srcId="{AD79709B-FE50-46B8-8A0C-AE53C1DA20CC}" destId="{470E5B9D-1FB4-43C8-B897-EE36BCD4E969}" srcOrd="0" destOrd="0" presId="urn:microsoft.com/office/officeart/2005/8/layout/cycle5"/>
    <dgm:cxn modelId="{BB4AD30C-78F5-402F-8FA3-543931D19224}" type="presParOf" srcId="{B55D6AD3-4CB6-4222-A785-F87431F0B56C}" destId="{C0E3AE8D-ECD5-47FC-BEFB-50FDFBC47054}" srcOrd="0" destOrd="0" presId="urn:microsoft.com/office/officeart/2005/8/layout/cycle5"/>
    <dgm:cxn modelId="{D57269EB-B5A2-4571-BFD8-9F409940DC2A}" type="presParOf" srcId="{B55D6AD3-4CB6-4222-A785-F87431F0B56C}" destId="{5A7B32E5-728C-4EC1-ACC0-E48CBE978195}" srcOrd="1" destOrd="0" presId="urn:microsoft.com/office/officeart/2005/8/layout/cycle5"/>
    <dgm:cxn modelId="{F731DFA1-F247-4FF7-836C-1F60B8FC6C29}" type="presParOf" srcId="{B55D6AD3-4CB6-4222-A785-F87431F0B56C}" destId="{81AF2A1E-D9DE-4EB2-B331-2E06AFF91092}" srcOrd="2" destOrd="0" presId="urn:microsoft.com/office/officeart/2005/8/layout/cycle5"/>
    <dgm:cxn modelId="{8E05E475-D4AC-4150-A645-0518835BF9B1}" type="presParOf" srcId="{B55D6AD3-4CB6-4222-A785-F87431F0B56C}" destId="{7CD6EAD9-66A1-40F4-98A9-B6200D94A2F0}" srcOrd="3" destOrd="0" presId="urn:microsoft.com/office/officeart/2005/8/layout/cycle5"/>
    <dgm:cxn modelId="{08AEAA15-ACB2-4A98-935D-C8E3D3F50D02}" type="presParOf" srcId="{B55D6AD3-4CB6-4222-A785-F87431F0B56C}" destId="{4699BD67-7B3F-400F-94AF-67A0013B36E3}" srcOrd="4" destOrd="0" presId="urn:microsoft.com/office/officeart/2005/8/layout/cycle5"/>
    <dgm:cxn modelId="{09F1C55A-9641-42D1-B833-A1C6E612150D}" type="presParOf" srcId="{B55D6AD3-4CB6-4222-A785-F87431F0B56C}" destId="{4A927601-A716-4EF9-88CE-404F12EBB27F}" srcOrd="5" destOrd="0" presId="urn:microsoft.com/office/officeart/2005/8/layout/cycle5"/>
    <dgm:cxn modelId="{518D4D70-39C0-4ABF-839B-4545D3673751}" type="presParOf" srcId="{B55D6AD3-4CB6-4222-A785-F87431F0B56C}" destId="{6E72A54E-95E1-4961-8CF8-4831BBD7FE73}" srcOrd="6" destOrd="0" presId="urn:microsoft.com/office/officeart/2005/8/layout/cycle5"/>
    <dgm:cxn modelId="{FE8CD59A-92E4-4B03-BB30-802F25C073DB}" type="presParOf" srcId="{B55D6AD3-4CB6-4222-A785-F87431F0B56C}" destId="{D7FE5773-9884-4795-A770-DB59077F3818}" srcOrd="7" destOrd="0" presId="urn:microsoft.com/office/officeart/2005/8/layout/cycle5"/>
    <dgm:cxn modelId="{27A60677-C56F-4593-95B1-5B0A89B15060}" type="presParOf" srcId="{B55D6AD3-4CB6-4222-A785-F87431F0B56C}" destId="{CE19DBBE-DBD9-4BE5-AE8D-7715148AF450}" srcOrd="8" destOrd="0" presId="urn:microsoft.com/office/officeart/2005/8/layout/cycle5"/>
    <dgm:cxn modelId="{A210DD1E-C73D-4DF2-8D36-0A02E014D766}" type="presParOf" srcId="{B55D6AD3-4CB6-4222-A785-F87431F0B56C}" destId="{470E5B9D-1FB4-43C8-B897-EE36BCD4E969}" srcOrd="9" destOrd="0" presId="urn:microsoft.com/office/officeart/2005/8/layout/cycle5"/>
    <dgm:cxn modelId="{CC260DEF-B98C-4AC5-A7CB-D32C9A5F9615}" type="presParOf" srcId="{B55D6AD3-4CB6-4222-A785-F87431F0B56C}" destId="{851F98CA-CE4E-4717-919B-42B595E15B68}" srcOrd="10" destOrd="0" presId="urn:microsoft.com/office/officeart/2005/8/layout/cycle5"/>
    <dgm:cxn modelId="{CE7024CA-BA3A-47EB-BFAA-4A018FF96F61}" type="presParOf" srcId="{B55D6AD3-4CB6-4222-A785-F87431F0B56C}" destId="{06C42D06-AA9C-453C-8315-05EFA1F17B5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3AE8D-ECD5-47FC-BEFB-50FDFBC47054}">
      <dsp:nvSpPr>
        <dsp:cNvPr id="0" name=""/>
        <dsp:cNvSpPr/>
      </dsp:nvSpPr>
      <dsp:spPr>
        <a:xfrm>
          <a:off x="2775477" y="53143"/>
          <a:ext cx="1905800" cy="831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UiPath</a:t>
          </a:r>
          <a:r>
            <a:rPr lang="en-IN" sz="1200" kern="1200" dirty="0"/>
            <a:t> Connects to Google Dialog flow</a:t>
          </a:r>
        </a:p>
      </dsp:txBody>
      <dsp:txXfrm>
        <a:off x="2816062" y="93728"/>
        <a:ext cx="1824630" cy="750220"/>
      </dsp:txXfrm>
    </dsp:sp>
    <dsp:sp modelId="{81AF2A1E-D9DE-4EB2-B331-2E06AFF91092}">
      <dsp:nvSpPr>
        <dsp:cNvPr id="0" name=""/>
        <dsp:cNvSpPr/>
      </dsp:nvSpPr>
      <dsp:spPr>
        <a:xfrm>
          <a:off x="2207756" y="490816"/>
          <a:ext cx="3075351" cy="3075351"/>
        </a:xfrm>
        <a:custGeom>
          <a:avLst/>
          <a:gdLst/>
          <a:ahLst/>
          <a:cxnLst/>
          <a:rect l="0" t="0" r="0" b="0"/>
          <a:pathLst>
            <a:path>
              <a:moveTo>
                <a:pt x="2607943" y="433604"/>
              </a:moveTo>
              <a:arcTo wR="1537675" hR="1537675" stAng="18846561" swAng="122034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6EAD9-66A1-40F4-98A9-B6200D94A2F0}">
      <dsp:nvSpPr>
        <dsp:cNvPr id="0" name=""/>
        <dsp:cNvSpPr/>
      </dsp:nvSpPr>
      <dsp:spPr>
        <a:xfrm>
          <a:off x="4372341" y="1529616"/>
          <a:ext cx="1787424" cy="8921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Takes Input from User using </a:t>
          </a:r>
          <a:r>
            <a:rPr lang="en-IN" sz="1200" kern="1200" dirty="0" err="1"/>
            <a:t>UiPath</a:t>
          </a:r>
          <a:r>
            <a:rPr lang="en-IN" sz="1200" kern="1200" dirty="0"/>
            <a:t> </a:t>
          </a:r>
          <a:r>
            <a:rPr lang="en-IN" sz="1200" kern="1200" dirty="0" err="1"/>
            <a:t>chatbot</a:t>
          </a:r>
          <a:r>
            <a:rPr lang="en-IN" sz="1200" kern="1200" dirty="0"/>
            <a:t> and passes to Dialog flow</a:t>
          </a:r>
        </a:p>
      </dsp:txBody>
      <dsp:txXfrm>
        <a:off x="4415891" y="1573166"/>
        <a:ext cx="1700324" cy="805033"/>
      </dsp:txXfrm>
    </dsp:sp>
    <dsp:sp modelId="{4A927601-A716-4EF9-88CE-404F12EBB27F}">
      <dsp:nvSpPr>
        <dsp:cNvPr id="0" name=""/>
        <dsp:cNvSpPr/>
      </dsp:nvSpPr>
      <dsp:spPr>
        <a:xfrm>
          <a:off x="2190702" y="438008"/>
          <a:ext cx="3075351" cy="3075351"/>
        </a:xfrm>
        <a:custGeom>
          <a:avLst/>
          <a:gdLst/>
          <a:ahLst/>
          <a:cxnLst/>
          <a:rect l="0" t="0" r="0" b="0"/>
          <a:pathLst>
            <a:path>
              <a:moveTo>
                <a:pt x="2937860" y="2173229"/>
              </a:moveTo>
              <a:arcTo wR="1537675" hR="1537675" stAng="1464817" swAng="140214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2A54E-95E1-4961-8CF8-4831BBD7FE73}">
      <dsp:nvSpPr>
        <dsp:cNvPr id="0" name=""/>
        <dsp:cNvSpPr/>
      </dsp:nvSpPr>
      <dsp:spPr>
        <a:xfrm>
          <a:off x="2853735" y="3041886"/>
          <a:ext cx="1749284" cy="942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Gets reply and passes to </a:t>
          </a:r>
          <a:r>
            <a:rPr lang="en-IN" sz="1200" kern="1200" dirty="0" err="1"/>
            <a:t>UiPath</a:t>
          </a:r>
          <a:r>
            <a:rPr lang="en-IN" sz="1200" kern="1200" dirty="0"/>
            <a:t> using API</a:t>
          </a:r>
        </a:p>
      </dsp:txBody>
      <dsp:txXfrm>
        <a:off x="2899766" y="3087917"/>
        <a:ext cx="1657222" cy="850883"/>
      </dsp:txXfrm>
    </dsp:sp>
    <dsp:sp modelId="{CE19DBBE-DBD9-4BE5-AE8D-7715148AF450}">
      <dsp:nvSpPr>
        <dsp:cNvPr id="0" name=""/>
        <dsp:cNvSpPr/>
      </dsp:nvSpPr>
      <dsp:spPr>
        <a:xfrm>
          <a:off x="2190702" y="438008"/>
          <a:ext cx="3075351" cy="3075351"/>
        </a:xfrm>
        <a:custGeom>
          <a:avLst/>
          <a:gdLst/>
          <a:ahLst/>
          <a:cxnLst/>
          <a:rect l="0" t="0" r="0" b="0"/>
          <a:pathLst>
            <a:path>
              <a:moveTo>
                <a:pt x="498029" y="2670628"/>
              </a:moveTo>
              <a:arcTo wR="1537675" hR="1537675" stAng="7952449" swAng="14663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E5B9D-1FB4-43C8-B897-EE36BCD4E969}">
      <dsp:nvSpPr>
        <dsp:cNvPr id="0" name=""/>
        <dsp:cNvSpPr/>
      </dsp:nvSpPr>
      <dsp:spPr>
        <a:xfrm>
          <a:off x="1405691" y="1573925"/>
          <a:ext cx="1570021" cy="803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Chatbot</a:t>
          </a:r>
          <a:r>
            <a:rPr lang="en-IN" sz="1200" kern="1200" dirty="0"/>
            <a:t> displays the desired result</a:t>
          </a:r>
        </a:p>
      </dsp:txBody>
      <dsp:txXfrm>
        <a:off x="1444915" y="1613149"/>
        <a:ext cx="1491573" cy="725067"/>
      </dsp:txXfrm>
    </dsp:sp>
    <dsp:sp modelId="{06C42D06-AA9C-453C-8315-05EFA1F17B5F}">
      <dsp:nvSpPr>
        <dsp:cNvPr id="0" name=""/>
        <dsp:cNvSpPr/>
      </dsp:nvSpPr>
      <dsp:spPr>
        <a:xfrm>
          <a:off x="2175931" y="489061"/>
          <a:ext cx="3075351" cy="3075351"/>
        </a:xfrm>
        <a:custGeom>
          <a:avLst/>
          <a:gdLst/>
          <a:ahLst/>
          <a:cxnLst/>
          <a:rect l="0" t="0" r="0" b="0"/>
          <a:pathLst>
            <a:path>
              <a:moveTo>
                <a:pt x="133712" y="910511"/>
              </a:moveTo>
              <a:arcTo wR="1537675" hR="1537675" stAng="12244247" swAng="12832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54944-D75A-41D0-A1C6-790925AACAFA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1A61-EEE0-4955-9FCB-064458E029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14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AC22-2D90-405B-938B-0B48E830F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4C9B0-30E7-4DB5-A9AC-D11391003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CB82-0E66-466A-873F-9E932FF2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AF27-EC64-4CD0-B96C-E745284A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7E02-623E-4304-88AD-4FE89C3F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ECDB-19AB-430C-BCA7-A9837610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A717-2FDE-4584-8BB1-526021BEB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881F-9FAE-4B5D-8B34-41571AF9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0C7F-9BA7-440D-B2A0-9CEAA89F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F954-5EAE-4805-8EB4-FE3120CD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2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A612B-A309-4CB3-BC28-3FA9FA9BE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C790-2253-4830-AB69-2A1C171E6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68DE-CA33-4EA2-B096-D8B9AE19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CB73-B776-4137-B257-A3ED1F5A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969E-10B9-4358-BF7A-14A8EB34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44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24A4-6E29-4637-96F8-06E37C1C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6CAA-54FE-40B5-B711-0AA0872D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2FFC-72CA-4E99-8DFA-6412179A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61D5-14E7-487D-8278-568D41AC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C988-FD1D-44CB-ADAB-A820E1E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79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B2B7-A4B7-4CE5-B467-9B5691E6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C1F59-28F0-49DE-86B5-71DEC276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0263-D4A5-44BC-B9E7-148491A9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9A1-DD20-4A63-8EA9-2BDD08F2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A2BA-BD98-4A9F-B428-0814A59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20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1A72-25BC-4628-A226-25327A57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0780-1578-4910-ABB0-62CEF1C1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B8DFC-8318-4D2A-A784-FECD9C542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59194-5259-4467-B057-E6E52AA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D29AF-C451-4D01-91CD-2420CE2F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6DA2-1612-49D9-BB61-DB5309BE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29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23DD-F742-46BF-954A-A7C629C3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4EB25-FDDB-41A3-83A5-4702FDA2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6955F-5847-40EA-A947-46077EE9B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47610-1F5F-4F1D-87DA-4D3AA30E8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9A943-562A-4988-BA5B-4EBC6EBD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75AA3-2B1B-4D6F-8EAD-604DCD9E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E7D76-37B3-4FB7-870A-EF96CF44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115AF-09BE-4455-A24D-23BB5A34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6E9B-E14C-419E-979B-0DEFE3F3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F5B74-61CE-46BF-85ED-28384979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CD4D4-4343-443F-9A5F-42D4C94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98A2A-4A36-4BBE-B82F-46CB7AC1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7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31ED3-6F8A-4AE8-B9AA-785A84B7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E0DA9-F58E-4644-8B20-1C359EF0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2ADC-7C45-4A81-B695-26DF4E2C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1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3DDE-300F-42E5-98E0-CE125C90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7451-C422-4BE3-A0DF-FC4B6260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FDAC8-80B5-4F4F-9F74-C6B461AB9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B36E5-E111-4B36-B486-08B21FBC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C32A-E0B8-4FD4-8D1D-9CE9E453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17634-334F-4288-82AE-DC3B956F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84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2AA3-DA64-43FA-87D3-30B6CB7F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24369-68AC-4F75-A956-513BFD3C7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4544F-D0BD-4301-B59B-E74E3F11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8E29D-709E-4F42-8BD0-22BE993C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F782A-89E9-4C27-8991-BA75050A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1127E-258D-4133-83FF-E675EDE2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44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AC6D4-A387-48FF-A886-28215BF9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F5E9D-CC42-4DE0-80D2-E2B9905A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DD03-1DC9-43EC-965C-1250C32BC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2CB36-3CB9-4F2F-9C72-1FEAFFC03635}" type="datetimeFigureOut">
              <a:rPr lang="en-SG" smtClean="0"/>
              <a:t>24/10/2020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CBC0-0E1B-4B8B-BE47-86851DF3C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D3E81-55D2-45EE-9B91-2801EA0FF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9B80-8477-40AD-B9AE-6E87F8BB9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53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8.png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diagramDrawing" Target="../diagrams/drawing1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ortrait">
            <a:extLst>
              <a:ext uri="{FF2B5EF4-FFF2-40B4-BE49-F238E27FC236}">
                <a16:creationId xmlns:a16="http://schemas.microsoft.com/office/drawing/2014/main" id="{81C80765-B74C-4780-A92D-43EEC24B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860363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AD4C86C-4BEF-47C7-A15E-3F5372D68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3" y="98431"/>
            <a:ext cx="11634053" cy="22977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C9CF80-7E60-4C51-A07D-D6980EF4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7" y="2860362"/>
            <a:ext cx="3997637" cy="149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0D88FCC-86EB-4B28-BD6E-C2CB6632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87605"/>
              </p:ext>
            </p:extLst>
          </p:nvPr>
        </p:nvGraphicFramePr>
        <p:xfrm>
          <a:off x="6258358" y="2860362"/>
          <a:ext cx="5654668" cy="2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125">
                  <a:extLst>
                    <a:ext uri="{9D8B030D-6E8A-4147-A177-3AD203B41FA5}">
                      <a16:colId xmlns:a16="http://schemas.microsoft.com/office/drawing/2014/main" val="2970816289"/>
                    </a:ext>
                  </a:extLst>
                </a:gridCol>
                <a:gridCol w="4019543">
                  <a:extLst>
                    <a:ext uri="{9D8B030D-6E8A-4147-A177-3AD203B41FA5}">
                      <a16:colId xmlns:a16="http://schemas.microsoft.com/office/drawing/2014/main" val="1389794540"/>
                    </a:ext>
                  </a:extLst>
                </a:gridCol>
              </a:tblGrid>
              <a:tr h="507031">
                <a:tc>
                  <a:txBody>
                    <a:bodyPr/>
                    <a:lstStyle/>
                    <a:p>
                      <a:r>
                        <a:rPr lang="en-US" sz="1800" b="0" dirty="0"/>
                        <a:t>Presented By</a:t>
                      </a:r>
                    </a:p>
                  </a:txBody>
                  <a:tcPr>
                    <a:solidFill>
                      <a:srgbClr val="FF8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Ankit Singh &amp; Formy Shah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34807"/>
                  </a:ext>
                </a:extLst>
              </a:tr>
              <a:tr h="519358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ID</a:t>
                      </a:r>
                    </a:p>
                  </a:txBody>
                  <a:tcPr>
                    <a:solidFill>
                      <a:srgbClr val="F37F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RPACULT036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RPACULT065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973859"/>
                  </a:ext>
                </a:extLst>
              </a:tr>
              <a:tr h="484734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 Name</a:t>
                      </a:r>
                    </a:p>
                  </a:txBody>
                  <a:tcPr>
                    <a:solidFill>
                      <a:srgbClr val="F37F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Agent News</a:t>
                      </a: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984095"/>
                  </a:ext>
                </a:extLst>
              </a:tr>
              <a:tr h="1038715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 Members</a:t>
                      </a:r>
                    </a:p>
                  </a:txBody>
                  <a:tcPr>
                    <a:solidFill>
                      <a:srgbClr val="F180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RPACULT065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RPACULT036</a:t>
                      </a:r>
                    </a:p>
                    <a:p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9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6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EF1947-FAFD-4949-94CF-2B7E7D183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8735"/>
              </p:ext>
            </p:extLst>
          </p:nvPr>
        </p:nvGraphicFramePr>
        <p:xfrm>
          <a:off x="6400800" y="2992259"/>
          <a:ext cx="5311946" cy="1238197"/>
        </p:xfrm>
        <a:graphic>
          <a:graphicData uri="http://schemas.openxmlformats.org/drawingml/2006/table">
            <a:tbl>
              <a:tblPr/>
              <a:tblGrid>
                <a:gridCol w="2655973">
                  <a:extLst>
                    <a:ext uri="{9D8B030D-6E8A-4147-A177-3AD203B41FA5}">
                      <a16:colId xmlns:a16="http://schemas.microsoft.com/office/drawing/2014/main" val="4098734268"/>
                    </a:ext>
                  </a:extLst>
                </a:gridCol>
                <a:gridCol w="2655973">
                  <a:extLst>
                    <a:ext uri="{9D8B030D-6E8A-4147-A177-3AD203B41FA5}">
                      <a16:colId xmlns:a16="http://schemas.microsoft.com/office/drawing/2014/main" val="3533512649"/>
                    </a:ext>
                  </a:extLst>
                </a:gridCol>
              </a:tblGrid>
              <a:tr h="230021">
                <a:tc grid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Applications Used</a:t>
                      </a:r>
                      <a:endParaRPr lang="en-SG" sz="32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69402"/>
                  </a:ext>
                </a:extLst>
              </a:tr>
              <a:tr h="2300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Name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</a:t>
                      </a:r>
                      <a:endParaRPr lang="en-SG" sz="2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30843"/>
                  </a:ext>
                </a:extLst>
              </a:tr>
              <a:tr h="259385">
                <a:tc>
                  <a:txBody>
                    <a:bodyPr/>
                    <a:lstStyle/>
                    <a:p>
                      <a:pPr marL="0" algn="l" defTabSz="121917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Google Chrome</a:t>
                      </a:r>
                      <a:endParaRPr lang="en-SG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Web Browser</a:t>
                      </a:r>
                      <a:endParaRPr lang="en-SG" sz="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48316"/>
                  </a:ext>
                </a:extLst>
              </a:tr>
              <a:tr h="25938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UiPath</a:t>
                      </a:r>
                      <a:endParaRPr lang="en-SG" sz="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Desktop Application</a:t>
                      </a:r>
                      <a:endParaRPr lang="en-SG" sz="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39274"/>
                  </a:ext>
                </a:extLst>
              </a:tr>
              <a:tr h="25938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Google Dialog flow, UiPath Orchestrator </a:t>
                      </a: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Web Application</a:t>
                      </a:r>
                      <a:endParaRPr lang="en-SG" sz="8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89797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EDE585A0-1C3E-4083-B204-CC97C0428CB0}"/>
              </a:ext>
            </a:extLst>
          </p:cNvPr>
          <p:cNvSpPr/>
          <p:nvPr/>
        </p:nvSpPr>
        <p:spPr>
          <a:xfrm>
            <a:off x="762001" y="1676400"/>
            <a:ext cx="10950744" cy="2105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Verdana" panose="020B0604030504040204" pitchFamily="34" charset="0"/>
              </a:rPr>
              <a:t>Process</a:t>
            </a:r>
            <a:r>
              <a:rPr lang="en-US" sz="1100" dirty="0"/>
              <a:t> </a:t>
            </a:r>
            <a:r>
              <a:rPr lang="en-US" sz="900" b="1" dirty="0">
                <a:solidFill>
                  <a:srgbClr val="FFFFFF"/>
                </a:solidFill>
                <a:latin typeface="Verdana" panose="020B0604030504040204" pitchFamily="34" charset="0"/>
              </a:rPr>
              <a:t>Brief Description</a:t>
            </a:r>
            <a:endParaRPr lang="en-SG" sz="900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2" name="Title 3">
            <a:extLst>
              <a:ext uri="{FF2B5EF4-FFF2-40B4-BE49-F238E27FC236}">
                <a16:creationId xmlns:a16="http://schemas.microsoft.com/office/drawing/2014/main" id="{2A4DBDF8-7B85-4EC3-9DD3-5FD07FB2A1B0}"/>
              </a:ext>
            </a:extLst>
          </p:cNvPr>
          <p:cNvSpPr txBox="1">
            <a:spLocks/>
          </p:cNvSpPr>
          <p:nvPr/>
        </p:nvSpPr>
        <p:spPr>
          <a:xfrm>
            <a:off x="755575" y="39316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1219170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3600" b="1" kern="800" spc="-53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“The” RPACULT 2020 – Process Summary Report </a:t>
            </a:r>
            <a:endParaRPr lang="en-SG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93769-86DF-4CE6-B347-4CA41FEE3BF5}"/>
              </a:ext>
            </a:extLst>
          </p:cNvPr>
          <p:cNvSpPr/>
          <p:nvPr/>
        </p:nvSpPr>
        <p:spPr>
          <a:xfrm>
            <a:off x="685801" y="762000"/>
            <a:ext cx="1219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en-US" sz="1400" dirty="0"/>
              <a:t>Project Title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B1E59-FE2B-4959-92DF-0D47B4B670F8}"/>
              </a:ext>
            </a:extLst>
          </p:cNvPr>
          <p:cNvSpPr txBox="1"/>
          <p:nvPr/>
        </p:nvSpPr>
        <p:spPr>
          <a:xfrm>
            <a:off x="2743201" y="782085"/>
            <a:ext cx="896319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News Chatbot</a:t>
            </a:r>
            <a:endParaRPr lang="en-SG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C018D3-F2BC-46F4-AEDC-5237754A7DA1}"/>
              </a:ext>
            </a:extLst>
          </p:cNvPr>
          <p:cNvSpPr/>
          <p:nvPr/>
        </p:nvSpPr>
        <p:spPr>
          <a:xfrm>
            <a:off x="762001" y="1886986"/>
            <a:ext cx="10944392" cy="87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This Project deals with fetching top 5 news based on topic.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•UiPath Connects to Google Dialog flow 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•Takes Input from User using UiPath chatbot and passes to Dialog flow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•Gets reply and passes to UiPath using API 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•Chatbot displays the desired result 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1BA47-0BB8-4D70-BA4E-F99537F49EF2}"/>
              </a:ext>
            </a:extLst>
          </p:cNvPr>
          <p:cNvSpPr/>
          <p:nvPr/>
        </p:nvSpPr>
        <p:spPr>
          <a:xfrm>
            <a:off x="685800" y="1216223"/>
            <a:ext cx="205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900"/>
            </a:pPr>
            <a:r>
              <a:rPr lang="en-US" sz="1400" dirty="0"/>
              <a:t>Automation Tool Used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813E-2F7A-4D33-840C-54C66920F378}"/>
              </a:ext>
            </a:extLst>
          </p:cNvPr>
          <p:cNvSpPr txBox="1"/>
          <p:nvPr/>
        </p:nvSpPr>
        <p:spPr>
          <a:xfrm>
            <a:off x="2743200" y="1203427"/>
            <a:ext cx="8963193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UiPath</a:t>
            </a:r>
            <a:endParaRPr lang="en-SG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60F432-C091-4CBF-B800-66CA2DD88C8D}"/>
              </a:ext>
            </a:extLst>
          </p:cNvPr>
          <p:cNvSpPr/>
          <p:nvPr/>
        </p:nvSpPr>
        <p:spPr>
          <a:xfrm>
            <a:off x="789075" y="3350684"/>
            <a:ext cx="1192126" cy="42898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Gathering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B6E83B2-3B73-4F1B-86E9-FDE21C7B1769}"/>
              </a:ext>
            </a:extLst>
          </p:cNvPr>
          <p:cNvSpPr/>
          <p:nvPr/>
        </p:nvSpPr>
        <p:spPr>
          <a:xfrm>
            <a:off x="1295400" y="3786145"/>
            <a:ext cx="228600" cy="30081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A8FBC5-CDDD-449A-A0B8-E65FF33830FB}"/>
              </a:ext>
            </a:extLst>
          </p:cNvPr>
          <p:cNvSpPr/>
          <p:nvPr/>
        </p:nvSpPr>
        <p:spPr>
          <a:xfrm>
            <a:off x="789075" y="4091960"/>
            <a:ext cx="1192126" cy="42898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Processing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52F301-CF33-4196-8FB3-57DF79E6D470}"/>
              </a:ext>
            </a:extLst>
          </p:cNvPr>
          <p:cNvSpPr/>
          <p:nvPr/>
        </p:nvSpPr>
        <p:spPr>
          <a:xfrm>
            <a:off x="1295400" y="4527421"/>
            <a:ext cx="228600" cy="30081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8D3A08-4083-4E7E-9BC4-5DBDFDAC9FDF}"/>
              </a:ext>
            </a:extLst>
          </p:cNvPr>
          <p:cNvSpPr/>
          <p:nvPr/>
        </p:nvSpPr>
        <p:spPr>
          <a:xfrm>
            <a:off x="789074" y="4858636"/>
            <a:ext cx="1192126" cy="42898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Application Interaction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2C24915-8C7D-49A0-81EA-B71B52170467}"/>
              </a:ext>
            </a:extLst>
          </p:cNvPr>
          <p:cNvSpPr/>
          <p:nvPr/>
        </p:nvSpPr>
        <p:spPr>
          <a:xfrm>
            <a:off x="1295399" y="5294097"/>
            <a:ext cx="228600" cy="300814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1FF4F2-6D70-4E85-A451-14FDAEAAFAB5}"/>
              </a:ext>
            </a:extLst>
          </p:cNvPr>
          <p:cNvSpPr/>
          <p:nvPr/>
        </p:nvSpPr>
        <p:spPr>
          <a:xfrm>
            <a:off x="789075" y="5614564"/>
            <a:ext cx="1192126" cy="42898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Robot Outcome</a:t>
            </a:r>
            <a:endParaRPr lang="en-SG" sz="1200" dirty="0">
              <a:solidFill>
                <a:schemeClr val="tx1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0F3E3BC-EC93-4740-AB51-ED550D71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7126"/>
              </p:ext>
            </p:extLst>
          </p:nvPr>
        </p:nvGraphicFramePr>
        <p:xfrm>
          <a:off x="770468" y="2986613"/>
          <a:ext cx="5325532" cy="230021"/>
        </p:xfrm>
        <a:graphic>
          <a:graphicData uri="http://schemas.openxmlformats.org/drawingml/2006/table">
            <a:tbl>
              <a:tblPr/>
              <a:tblGrid>
                <a:gridCol w="5325532">
                  <a:extLst>
                    <a:ext uri="{9D8B030D-6E8A-4147-A177-3AD203B41FA5}">
                      <a16:colId xmlns:a16="http://schemas.microsoft.com/office/drawing/2014/main" val="4098734268"/>
                    </a:ext>
                  </a:extLst>
                </a:gridCol>
              </a:tblGrid>
              <a:tr h="2300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Robot To-Be Design Insight</a:t>
                      </a:r>
                      <a:endParaRPr lang="en-SG" sz="3200" dirty="0">
                        <a:effectLst/>
                      </a:endParaRPr>
                    </a:p>
                  </a:txBody>
                  <a:tcPr marL="6350" marR="6350" marT="6350" marB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6940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11C3FD8C-075E-41D1-8709-955956A440CD}"/>
              </a:ext>
            </a:extLst>
          </p:cNvPr>
          <p:cNvSpPr/>
          <p:nvPr/>
        </p:nvSpPr>
        <p:spPr>
          <a:xfrm>
            <a:off x="2286000" y="3350684"/>
            <a:ext cx="3810000" cy="428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Input is taken from website using API key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534B1A-DE68-42E7-97C4-92C4415EE1E8}"/>
              </a:ext>
            </a:extLst>
          </p:cNvPr>
          <p:cNvSpPr/>
          <p:nvPr/>
        </p:nvSpPr>
        <p:spPr>
          <a:xfrm>
            <a:off x="2286000" y="4091959"/>
            <a:ext cx="3810000" cy="428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Data is processed using Google Dialog flow by taking inputs from user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902788-63BB-4582-BC65-0541C2AA21F8}"/>
              </a:ext>
            </a:extLst>
          </p:cNvPr>
          <p:cNvSpPr/>
          <p:nvPr/>
        </p:nvSpPr>
        <p:spPr>
          <a:xfrm>
            <a:off x="2286000" y="4608694"/>
            <a:ext cx="3810000" cy="892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UiPath Connects to Google Dialog flow 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•Takes Input from User using UiPath chatbot and passes to Dialog flow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•Gets reply and passes to UiPath using API 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•Chatbot displays the desired result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8F52D8-5EA1-41D1-B0F6-327B06E4B59D}"/>
              </a:ext>
            </a:extLst>
          </p:cNvPr>
          <p:cNvSpPr/>
          <p:nvPr/>
        </p:nvSpPr>
        <p:spPr>
          <a:xfrm>
            <a:off x="2286000" y="5625313"/>
            <a:ext cx="3810000" cy="428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Top 5 News based on topic</a:t>
            </a:r>
            <a:endParaRPr lang="en-SG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6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4433" y="30450"/>
            <a:ext cx="7870256" cy="1125892"/>
          </a:xfrm>
        </p:spPr>
        <p:txBody>
          <a:bodyPr/>
          <a:lstStyle/>
          <a:p>
            <a:r>
              <a:rPr lang="en-US" sz="4800" b="1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UiPath</a:t>
            </a:r>
            <a:r>
              <a:rPr lang="en-US" sz="48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News Chat Bot</a:t>
            </a:r>
            <a:endParaRPr lang="en-IN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56069"/>
            <a:ext cx="2229853" cy="659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16" y="6063058"/>
            <a:ext cx="1846744" cy="664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0" y="130011"/>
            <a:ext cx="1665525" cy="1236776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/>
        </p:nvGraphicFramePr>
        <p:xfrm>
          <a:off x="2289312" y="1557759"/>
          <a:ext cx="7565457" cy="400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5537562"/>
            <a:ext cx="23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Tools Stack: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1986" y="6056069"/>
            <a:ext cx="351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By: Formy Shah</a:t>
            </a:r>
          </a:p>
          <a:p>
            <a:r>
              <a:rPr lang="en-IN" dirty="0"/>
              <a:t>	     Ankit Kumar Singh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1845" y="2929428"/>
            <a:ext cx="1295011" cy="11214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0602" y="2876294"/>
            <a:ext cx="1316015" cy="14514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469" y="4055238"/>
            <a:ext cx="2487229" cy="944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67623" y="297917"/>
            <a:ext cx="901972" cy="850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4133" y="2200780"/>
            <a:ext cx="1949366" cy="11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227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UiPath News Chat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 C. Goel</dc:creator>
  <cp:lastModifiedBy>Shah, Formy</cp:lastModifiedBy>
  <cp:revision>9</cp:revision>
  <dcterms:created xsi:type="dcterms:W3CDTF">2020-10-10T04:21:21Z</dcterms:created>
  <dcterms:modified xsi:type="dcterms:W3CDTF">2020-10-24T09:52:39Z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2020-10-10T04:27:18Z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7c2104e4-6e0a-4850-8908-27263ef59ba5</vt:lpwstr>
  </property>
  <property fmtid="{D5CDD505-2E9C-101B-9397-08002B2CF9AE}" pid="8" name="MSIP_Label_5fae8262-b78e-4366-8929-a5d6aac95320_ContentBits">
    <vt:lpwstr>0</vt:lpwstr>
  </property>
</Properties>
</file>