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 b="def" i="def"/>
      <a:tcStyle>
        <a:tcBdr/>
        <a:fill>
          <a:solidFill>
            <a:srgbClr val="E6EB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E6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AFF"/>
          </a:solidFill>
        </a:fill>
      </a:tcStyle>
    </a:wholeTbl>
    <a:band2H>
      <a:tcTxStyle b="def" i="def"/>
      <a:tcStyle>
        <a:tcBdr/>
        <a:fill>
          <a:solidFill>
            <a:srgbClr val="F3E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  <a:lvl2pPr marL="740833" indent="-296333" algn="ctr">
              <a:spcBef>
                <a:spcPts val="0"/>
              </a:spcBef>
              <a:buBlip>
                <a:blip r:embed="rId2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2pPr>
            <a:lvl3pPr marL="1185333" indent="-296333" algn="ctr">
              <a:spcBef>
                <a:spcPts val="0"/>
              </a:spcBef>
              <a:buBlip>
                <a:blip r:embed="rId2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3pPr>
            <a:lvl4pPr marL="1629833" indent="-296333" algn="ctr">
              <a:spcBef>
                <a:spcPts val="0"/>
              </a:spcBef>
              <a:buBlip>
                <a:blip r:embed="rId2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4pPr>
            <a:lvl5pPr marL="2074333" indent="-296333" algn="ctr">
              <a:spcBef>
                <a:spcPts val="0"/>
              </a:spcBef>
              <a:buBlip>
                <a:blip r:embed="rId2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“Digite uma citação aqui.”"/>
          <p:cNvSpPr txBox="1"/>
          <p:nvPr>
            <p:ph type="body" sz="quarter" idx="13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pP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143070724_2880x2159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143070716_1012x1350.jpeg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143070716_1012x1350.jpeg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43070718_1000x750.jpeg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143070724_2880x2159.jpeg"/>
          <p:cNvSpPr/>
          <p:nvPr>
            <p:ph type="pic" sz="quarter" idx="14"/>
          </p:nvPr>
        </p:nvSpPr>
        <p:spPr>
          <a:xfrm>
            <a:off x="6858000" y="1270000"/>
            <a:ext cx="5316293" cy="337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16_1012x1350.jpeg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534900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8117"/>
              </a:schemeClr>
            </a:gs>
            <a:gs pos="100000">
              <a:schemeClr val="accent1">
                <a:satOff val="-31683"/>
                <a:lumOff val="2970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lue Team Developers…"/>
          <p:cNvSpPr txBox="1"/>
          <p:nvPr/>
        </p:nvSpPr>
        <p:spPr>
          <a:xfrm>
            <a:off x="844688" y="6990894"/>
            <a:ext cx="6317591" cy="207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HCM Developers: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Carlos Valdi Gomes da Silva Júnior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Heitor Machado Franco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t>Mateus Augusto Moraes Ferreira</a:t>
            </a:r>
          </a:p>
        </p:txBody>
      </p:sp>
      <p:pic>
        <p:nvPicPr>
          <p:cNvPr id="119" name="logo com imonergy.png" descr="logo com imonerg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9300" y="812800"/>
            <a:ext cx="3886200" cy="466344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Blue Team Developers…"/>
          <p:cNvSpPr txBox="1"/>
          <p:nvPr/>
        </p:nvSpPr>
        <p:spPr>
          <a:xfrm>
            <a:off x="1727199" y="5803444"/>
            <a:ext cx="9558225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O APP de Monitoramento Energético em Tempo Real.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8117"/>
              </a:schemeClr>
            </a:gs>
            <a:gs pos="100000">
              <a:schemeClr val="accent1">
                <a:satOff val="-31683"/>
                <a:lumOff val="2970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nergy"/>
          <p:cNvSpPr txBox="1"/>
          <p:nvPr>
            <p:ph type="ctrTitle"/>
          </p:nvPr>
        </p:nvSpPr>
        <p:spPr>
          <a:xfrm>
            <a:off x="850900" y="1028700"/>
            <a:ext cx="11303000" cy="3505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Motivação</a:t>
            </a:r>
          </a:p>
        </p:txBody>
      </p:sp>
      <p:sp>
        <p:nvSpPr>
          <p:cNvPr id="123" name="Monitoramento de Energia em Tempo Real"/>
          <p:cNvSpPr txBox="1"/>
          <p:nvPr>
            <p:ph type="subTitle" sz="quarter" idx="1"/>
          </p:nvPr>
        </p:nvSpPr>
        <p:spPr>
          <a:xfrm>
            <a:off x="850900" y="4622800"/>
            <a:ext cx="11303000" cy="1993900"/>
          </a:xfrm>
          <a:prstGeom prst="rect">
            <a:avLst/>
          </a:prstGeom>
        </p:spPr>
        <p:txBody>
          <a:bodyPr/>
          <a:lstStyle>
            <a:lvl1pPr algn="ctr" defTabSz="554990">
              <a:defRPr sz="3040">
                <a:solidFill>
                  <a:srgbClr val="FFFFFF"/>
                </a:solidFill>
                <a:effectLst>
                  <a:outerShdw sx="100000" sy="100000" kx="0" ky="0" algn="b" rotWithShape="0" blurRad="48260" dist="36195" dir="5400000">
                    <a:srgbClr val="000000"/>
                  </a:outerShdw>
                </a:effectLst>
              </a:defRPr>
            </a:lvl1pPr>
          </a:lstStyle>
          <a:p>
            <a:pPr/>
            <a:r>
              <a:t>	Por padrão, as contas de energia são sempre fechadas ao final de todo mês. Em muitos casos, os consumidores ficam surpresos ao descobrirem o valor de quanto gastaram em consumo de energia e quanto estão sendo cobrados por isso.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8117"/>
              </a:schemeClr>
            </a:gs>
            <a:gs pos="100000">
              <a:schemeClr val="accent1">
                <a:satOff val="-31683"/>
                <a:lumOff val="2970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12073"/>
            <a:ext cx="13004800" cy="824075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Monergy"/>
          <p:cNvSpPr txBox="1"/>
          <p:nvPr>
            <p:ph type="ctrTitle"/>
          </p:nvPr>
        </p:nvSpPr>
        <p:spPr>
          <a:xfrm>
            <a:off x="850900" y="-1993900"/>
            <a:ext cx="11303000" cy="3505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Desafio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8117"/>
              </a:schemeClr>
            </a:gs>
            <a:gs pos="100000">
              <a:schemeClr val="accent1">
                <a:satOff val="-31683"/>
                <a:lumOff val="2970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onergy"/>
          <p:cNvSpPr txBox="1"/>
          <p:nvPr>
            <p:ph type="ctrTitle"/>
          </p:nvPr>
        </p:nvSpPr>
        <p:spPr>
          <a:xfrm>
            <a:off x="850900" y="-1422400"/>
            <a:ext cx="11303000" cy="3505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Protótipo do Sensor</a:t>
            </a:r>
          </a:p>
        </p:txBody>
      </p:sp>
      <p:pic>
        <p:nvPicPr>
          <p:cNvPr id="129" name="arduino.png" descr="arduin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0222" y="2512204"/>
            <a:ext cx="7137401" cy="6746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8117"/>
              </a:schemeClr>
            </a:gs>
            <a:gs pos="100000">
              <a:schemeClr val="accent1">
                <a:satOff val="-31683"/>
                <a:lumOff val="2970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nergy"/>
          <p:cNvSpPr txBox="1"/>
          <p:nvPr>
            <p:ph type="ctrTitle"/>
          </p:nvPr>
        </p:nvSpPr>
        <p:spPr>
          <a:xfrm>
            <a:off x="850900" y="508000"/>
            <a:ext cx="11303000" cy="15761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Funcionamento</a:t>
            </a:r>
          </a:p>
        </p:txBody>
      </p:sp>
      <p:sp>
        <p:nvSpPr>
          <p:cNvPr id="132" name="Ticket"/>
          <p:cNvSpPr/>
          <p:nvPr/>
        </p:nvSpPr>
        <p:spPr>
          <a:xfrm>
            <a:off x="3409628" y="5148181"/>
            <a:ext cx="906109" cy="46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gradFill>
            <a:gsLst>
              <a:gs pos="0">
                <a:schemeClr val="accent1">
                  <a:lumOff val="-8117"/>
                </a:scheme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Ticket"/>
          <p:cNvSpPr/>
          <p:nvPr/>
        </p:nvSpPr>
        <p:spPr>
          <a:xfrm>
            <a:off x="4566285" y="5148181"/>
            <a:ext cx="906109" cy="46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gradFill>
            <a:gsLst>
              <a:gs pos="0">
                <a:schemeClr val="accent1">
                  <a:lumOff val="-8117"/>
                </a:scheme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cket"/>
          <p:cNvSpPr/>
          <p:nvPr/>
        </p:nvSpPr>
        <p:spPr>
          <a:xfrm>
            <a:off x="5722942" y="5148181"/>
            <a:ext cx="906108" cy="46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gradFill>
            <a:gsLst>
              <a:gs pos="0">
                <a:schemeClr val="accent1">
                  <a:lumOff val="-8117"/>
                </a:scheme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Fluxo de dados"/>
          <p:cNvSpPr txBox="1"/>
          <p:nvPr/>
        </p:nvSpPr>
        <p:spPr>
          <a:xfrm>
            <a:off x="4732430" y="2081051"/>
            <a:ext cx="3660877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Fluxo de dados</a:t>
            </a:r>
          </a:p>
        </p:txBody>
      </p:sp>
      <p:sp>
        <p:nvSpPr>
          <p:cNvPr id="136" name="Line"/>
          <p:cNvSpPr/>
          <p:nvPr/>
        </p:nvSpPr>
        <p:spPr>
          <a:xfrm>
            <a:off x="3117496" y="5381665"/>
            <a:ext cx="33371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4274153" y="5381665"/>
            <a:ext cx="333716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5430811" y="5381665"/>
            <a:ext cx="33371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6587468" y="5381665"/>
            <a:ext cx="33371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Arrow"/>
          <p:cNvSpPr/>
          <p:nvPr/>
        </p:nvSpPr>
        <p:spPr>
          <a:xfrm>
            <a:off x="6793264" y="5229265"/>
            <a:ext cx="1115617" cy="279401"/>
          </a:xfrm>
          <a:prstGeom prst="rightArrow">
            <a:avLst>
              <a:gd name="adj1" fmla="val 32000"/>
              <a:gd name="adj2" fmla="val 128000"/>
            </a:avLst>
          </a:prstGeom>
          <a:gradFill>
            <a:gsLst>
              <a:gs pos="0">
                <a:schemeClr val="accent1">
                  <a:lumOff val="-8117"/>
                </a:scheme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1" name="ibm_cloud.png" descr="ibm_clou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8393" y="3813968"/>
            <a:ext cx="5092701" cy="2660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nodered.png" descr="nod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58300" y="5981700"/>
            <a:ext cx="2590800" cy="259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watsonIot.png" descr="watsonI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2300" y="3619500"/>
            <a:ext cx="4622800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wifilogo.png" descr="wifi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8800" y="2882900"/>
            <a:ext cx="2108200" cy="210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ensorcorrente.jpg" descr="sensorcorrent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9700" y="4775200"/>
            <a:ext cx="2946400" cy="294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8117"/>
              </a:schemeClr>
            </a:gs>
            <a:gs pos="100000">
              <a:schemeClr val="accent1">
                <a:satOff val="-31683"/>
                <a:lumOff val="2970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nergy"/>
          <p:cNvSpPr txBox="1"/>
          <p:nvPr>
            <p:ph type="ctrTitle"/>
          </p:nvPr>
        </p:nvSpPr>
        <p:spPr>
          <a:xfrm>
            <a:off x="850900" y="508000"/>
            <a:ext cx="11303000" cy="15761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Funcionamento</a:t>
            </a:r>
          </a:p>
        </p:txBody>
      </p:sp>
      <p:sp>
        <p:nvSpPr>
          <p:cNvPr id="148" name="Fluxo de dados"/>
          <p:cNvSpPr txBox="1"/>
          <p:nvPr/>
        </p:nvSpPr>
        <p:spPr>
          <a:xfrm>
            <a:off x="4732430" y="2081051"/>
            <a:ext cx="3660877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Fluxo de dados</a:t>
            </a:r>
          </a:p>
        </p:txBody>
      </p:sp>
      <p:pic>
        <p:nvPicPr>
          <p:cNvPr id="149" name="logo com imonergy.png" descr="logo com imonerg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5350" y="3937000"/>
            <a:ext cx="3028950" cy="363474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cket"/>
          <p:cNvSpPr/>
          <p:nvPr/>
        </p:nvSpPr>
        <p:spPr>
          <a:xfrm>
            <a:off x="5416228" y="5287881"/>
            <a:ext cx="906109" cy="46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gradFill>
            <a:gsLst>
              <a:gs pos="0">
                <a:schemeClr val="accent1">
                  <a:lumOff val="-8117"/>
                </a:scheme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cket"/>
          <p:cNvSpPr/>
          <p:nvPr/>
        </p:nvSpPr>
        <p:spPr>
          <a:xfrm>
            <a:off x="6572885" y="5287881"/>
            <a:ext cx="906109" cy="46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gradFill>
            <a:gsLst>
              <a:gs pos="0">
                <a:schemeClr val="accent1">
                  <a:lumOff val="-8117"/>
                </a:scheme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icket"/>
          <p:cNvSpPr/>
          <p:nvPr/>
        </p:nvSpPr>
        <p:spPr>
          <a:xfrm>
            <a:off x="7729542" y="5287881"/>
            <a:ext cx="906108" cy="46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gradFill>
            <a:gsLst>
              <a:gs pos="0">
                <a:schemeClr val="accent1">
                  <a:lumOff val="-8117"/>
                </a:scheme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5124096" y="5521365"/>
            <a:ext cx="33371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Line"/>
          <p:cNvSpPr/>
          <p:nvPr/>
        </p:nvSpPr>
        <p:spPr>
          <a:xfrm>
            <a:off x="6280753" y="5521365"/>
            <a:ext cx="333716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7437411" y="5521365"/>
            <a:ext cx="33371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8454368" y="4556165"/>
            <a:ext cx="33371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Arrow"/>
          <p:cNvSpPr/>
          <p:nvPr/>
        </p:nvSpPr>
        <p:spPr>
          <a:xfrm>
            <a:off x="8636000" y="5397500"/>
            <a:ext cx="1115616" cy="279400"/>
          </a:xfrm>
          <a:prstGeom prst="rightArrow">
            <a:avLst>
              <a:gd name="adj1" fmla="val 32000"/>
              <a:gd name="adj2" fmla="val 128000"/>
            </a:avLst>
          </a:prstGeom>
          <a:gradFill>
            <a:gsLst>
              <a:gs pos="0">
                <a:schemeClr val="accent1">
                  <a:lumOff val="-8117"/>
                </a:scheme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8" name="ibm_cloud.png" descr="ibm_clou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93" y="4067968"/>
            <a:ext cx="5092701" cy="2660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nodered.png" descr="noder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1600" y="6235700"/>
            <a:ext cx="2590800" cy="259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watsonIot.png" descr="watsonI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5600" y="3873500"/>
            <a:ext cx="4622800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FFFFFF"/>
      </a:dk1>
      <a:lt1>
        <a:srgbClr val="BC00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