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9" r:id="rId4"/>
    <p:sldId id="258" r:id="rId5"/>
    <p:sldId id="257" r:id="rId6"/>
    <p:sldId id="260" r:id="rId7"/>
    <p:sldId id="261" r:id="rId8"/>
    <p:sldId id="273" r:id="rId9"/>
    <p:sldId id="263" r:id="rId10"/>
    <p:sldId id="262" r:id="rId11"/>
    <p:sldId id="269" r:id="rId12"/>
    <p:sldId id="265" r:id="rId13"/>
    <p:sldId id="277" r:id="rId14"/>
    <p:sldId id="271" r:id="rId15"/>
    <p:sldId id="272"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8A31-3C7E-4288-94C6-3C24CCAC5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C591F-3DFE-406E-9EDA-774D7A5A6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544F14-DEC0-482D-BF92-0765A22054CF}"/>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F7CFDD15-DBA4-4B86-AF85-558FE2B90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C77AA-E651-4A49-9096-2C00CDFF5010}"/>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21653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ED14-3B12-4675-8042-6CB61FA3F1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E9575-288E-42CA-A1CE-2D7C1E9B8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53D93-F3A0-4164-84DA-D981C5E5D186}"/>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B2D04A3C-6695-4505-9568-190D38445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689F0-1AE5-4200-8A3D-E1CF8CC4A1CE}"/>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32540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C222E5-0146-43B7-BDBE-0EEBE8F16C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9B924D-CB9E-4E22-B5F1-4CD748082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92745-02F1-478E-82DC-12BC12DCFFDD}"/>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69E79672-14A2-480C-9C4C-71C388701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26B91-80AE-4F06-AD46-CAE065CB7FDB}"/>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228297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0FD8-9CD6-410C-BE4E-0A645A517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0FD1F-D7BD-46A5-93E9-6F4FDC275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F6061-0415-4CB5-8152-EB1DE5493055}"/>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B1EF5A94-C448-4AF3-8A61-F98DC4729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A4B3C-1870-44B7-A263-2D227A002922}"/>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70056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CE37-9FA1-43A7-BD09-7FFCA621FC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4F1D8E-0262-4BA1-9D97-BBD25AAD2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C251AD-0B1A-4AE8-BC6A-F10AA48CF5CC}"/>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D0231CBB-9771-4F82-99D3-4F89EB4F5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E6B74-808F-4EC6-AE69-DAFE710FCCCE}"/>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390574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84B3-81E0-49B8-8F13-BEB545348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07ECC-206A-4234-9C01-22D55D992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660780-F0EF-4C7F-BCDE-BAD0DBA0F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FF071-0330-4C4D-807B-DF4F5DC7D1A0}"/>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6" name="Footer Placeholder 5">
            <a:extLst>
              <a:ext uri="{FF2B5EF4-FFF2-40B4-BE49-F238E27FC236}">
                <a16:creationId xmlns:a16="http://schemas.microsoft.com/office/drawing/2014/main" id="{0A604CB6-99FB-4ED7-8568-88395AA81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4ABC8-E230-4055-B143-940231AE7F47}"/>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63100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68CD-A1F9-492B-AA33-B75128A2A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587BF2-4FCD-4C3C-8BBF-D31FFA6E5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C647E-88A1-4544-A9D4-04A151E0ED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B89C1F-6DDB-4990-8DBB-17531571F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F7996-D1A8-4D51-8E23-890FE0CC9A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7E8F5-8F9C-4490-B84D-6469F1B3E0EE}"/>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8" name="Footer Placeholder 7">
            <a:extLst>
              <a:ext uri="{FF2B5EF4-FFF2-40B4-BE49-F238E27FC236}">
                <a16:creationId xmlns:a16="http://schemas.microsoft.com/office/drawing/2014/main" id="{53B83158-C857-402C-AA68-EAF55A91F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010651-E6B1-4A1F-A9C5-D7734B226D76}"/>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410897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4114-6A35-4430-818B-65555052A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E369D-C4A9-4213-A1F0-45DF220002C6}"/>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4" name="Footer Placeholder 3">
            <a:extLst>
              <a:ext uri="{FF2B5EF4-FFF2-40B4-BE49-F238E27FC236}">
                <a16:creationId xmlns:a16="http://schemas.microsoft.com/office/drawing/2014/main" id="{115A048F-8562-42E4-8507-EF82B8B32B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A717AF-33D2-4D64-A6D5-FF01E9FDB300}"/>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26901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05A17-921D-4B6B-BB1C-7689FEE08C70}"/>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3" name="Footer Placeholder 2">
            <a:extLst>
              <a:ext uri="{FF2B5EF4-FFF2-40B4-BE49-F238E27FC236}">
                <a16:creationId xmlns:a16="http://schemas.microsoft.com/office/drawing/2014/main" id="{13796D2F-B660-4578-AB02-2995C9B345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90EBE-715A-44D6-80CB-5A55645992D1}"/>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342479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9B10-DB30-48F6-9B47-D851E8913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2A798-9920-4F26-9676-5A2B530F6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9E83FD-3971-4A00-9999-BD6010F91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0407A-986D-4D95-8763-925DED53A908}"/>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6" name="Footer Placeholder 5">
            <a:extLst>
              <a:ext uri="{FF2B5EF4-FFF2-40B4-BE49-F238E27FC236}">
                <a16:creationId xmlns:a16="http://schemas.microsoft.com/office/drawing/2014/main" id="{38DBD6BE-F3E3-44B3-8E83-0DB5BA8A4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33B91-0282-4928-93EB-F74D086B6F14}"/>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192476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AA78-2F3B-414D-A224-A044304BA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9531C4-54A5-481C-B2F7-682A96ED3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AA3DC-AA51-4AFB-9F08-29BB201A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D53E0-EEC8-4534-8791-010B71AAE977}"/>
              </a:ext>
            </a:extLst>
          </p:cNvPr>
          <p:cNvSpPr>
            <a:spLocks noGrp="1"/>
          </p:cNvSpPr>
          <p:nvPr>
            <p:ph type="dt" sz="half" idx="10"/>
          </p:nvPr>
        </p:nvSpPr>
        <p:spPr/>
        <p:txBody>
          <a:bodyPr/>
          <a:lstStyle/>
          <a:p>
            <a:fld id="{A0BBC74A-0A32-4BC4-A01B-B5A2871C6B3B}" type="datetimeFigureOut">
              <a:rPr lang="en-US" smtClean="0"/>
              <a:t>5/1/2019</a:t>
            </a:fld>
            <a:endParaRPr lang="en-US"/>
          </a:p>
        </p:txBody>
      </p:sp>
      <p:sp>
        <p:nvSpPr>
          <p:cNvPr id="6" name="Footer Placeholder 5">
            <a:extLst>
              <a:ext uri="{FF2B5EF4-FFF2-40B4-BE49-F238E27FC236}">
                <a16:creationId xmlns:a16="http://schemas.microsoft.com/office/drawing/2014/main" id="{1A6260A2-DA20-4F49-B9AD-4262FC3B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534B-CDCB-443B-B03B-493A394CABF8}"/>
              </a:ext>
            </a:extLst>
          </p:cNvPr>
          <p:cNvSpPr>
            <a:spLocks noGrp="1"/>
          </p:cNvSpPr>
          <p:nvPr>
            <p:ph type="sldNum" sz="quarter" idx="12"/>
          </p:nvPr>
        </p:nvSpPr>
        <p:spPr/>
        <p:txBody>
          <a:bodyPr/>
          <a:lstStyle/>
          <a:p>
            <a:fld id="{5B4D9ED0-EDE8-4F7F-952A-00E5B4DE1C04}" type="slidenum">
              <a:rPr lang="en-US" smtClean="0"/>
              <a:t>‹#›</a:t>
            </a:fld>
            <a:endParaRPr lang="en-US"/>
          </a:p>
        </p:txBody>
      </p:sp>
    </p:spTree>
    <p:extLst>
      <p:ext uri="{BB962C8B-B14F-4D97-AF65-F5344CB8AC3E}">
        <p14:creationId xmlns:p14="http://schemas.microsoft.com/office/powerpoint/2010/main" val="29700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23D28E-52C2-4691-A7E3-5A7431844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E47EF-6506-4BA5-A177-36C5E81A5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04660-B0E1-4E26-B122-F9FC840DD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BC74A-0A32-4BC4-A01B-B5A2871C6B3B}" type="datetimeFigureOut">
              <a:rPr lang="en-US" smtClean="0"/>
              <a:t>5/1/2019</a:t>
            </a:fld>
            <a:endParaRPr lang="en-US"/>
          </a:p>
        </p:txBody>
      </p:sp>
      <p:sp>
        <p:nvSpPr>
          <p:cNvPr id="5" name="Footer Placeholder 4">
            <a:extLst>
              <a:ext uri="{FF2B5EF4-FFF2-40B4-BE49-F238E27FC236}">
                <a16:creationId xmlns:a16="http://schemas.microsoft.com/office/drawing/2014/main" id="{D143FD01-220A-44C2-9A2B-7D40AC8A8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FBBEA4-9402-4807-BC37-842DC8EB4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D9ED0-EDE8-4F7F-952A-00E5B4DE1C04}" type="slidenum">
              <a:rPr lang="en-US" smtClean="0"/>
              <a:t>‹#›</a:t>
            </a:fld>
            <a:endParaRPr lang="en-US"/>
          </a:p>
        </p:txBody>
      </p:sp>
    </p:spTree>
    <p:extLst>
      <p:ext uri="{BB962C8B-B14F-4D97-AF65-F5344CB8AC3E}">
        <p14:creationId xmlns:p14="http://schemas.microsoft.com/office/powerpoint/2010/main" val="323524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ygwin.com/install.html" TargetMode="External"/><Relationship Id="rId2" Type="http://schemas.openxmlformats.org/officeDocument/2006/relationships/hyperlink" Target="https://github.com/tanveerasalim/TSCD" TargetMode="External"/><Relationship Id="rId1" Type="http://schemas.openxmlformats.org/officeDocument/2006/relationships/slideLayout" Target="../slideLayouts/slideLayout2.xml"/><Relationship Id="rId4" Type="http://schemas.openxmlformats.org/officeDocument/2006/relationships/hyperlink" Target="https://github.com/tanveerasalim/MAT/blob/master/Engineering_Simple_Anti_Malware_Tools.pd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oelonsoftware.com/2000/03/28/ndas-and-contracts-that-you-should-never-sig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olyverse.io/careers/se_intern/" TargetMode="External"/><Relationship Id="rId2" Type="http://schemas.openxmlformats.org/officeDocument/2006/relationships/hyperlink" Target="https://polyverse.io/how-i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edium.com/@tanveerasalim/my-new-colorful-hex-dump-command-a114a043b61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Tanveer.Salim@ttu.edu" TargetMode="External"/><Relationship Id="rId2" Type="http://schemas.openxmlformats.org/officeDocument/2006/relationships/hyperlink" Target="https://github.com/tanveerasalim/MAT/blob/master/risa_secret.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235F-7113-48D0-B993-6C9A9A98794F}"/>
              </a:ext>
            </a:extLst>
          </p:cNvPr>
          <p:cNvSpPr>
            <a:spLocks noGrp="1"/>
          </p:cNvSpPr>
          <p:nvPr>
            <p:ph type="ctrTitle"/>
          </p:nvPr>
        </p:nvSpPr>
        <p:spPr/>
        <p:txBody>
          <a:bodyPr/>
          <a:lstStyle/>
          <a:p>
            <a:r>
              <a:rPr lang="en-US" dirty="0"/>
              <a:t>A Guide to Malware Analysis</a:t>
            </a:r>
          </a:p>
        </p:txBody>
      </p:sp>
      <p:sp>
        <p:nvSpPr>
          <p:cNvPr id="3" name="Subtitle 2">
            <a:extLst>
              <a:ext uri="{FF2B5EF4-FFF2-40B4-BE49-F238E27FC236}">
                <a16:creationId xmlns:a16="http://schemas.microsoft.com/office/drawing/2014/main" id="{6F8DF0C3-CAF7-4FC5-8466-673F3ACA295E}"/>
              </a:ext>
            </a:extLst>
          </p:cNvPr>
          <p:cNvSpPr>
            <a:spLocks noGrp="1"/>
          </p:cNvSpPr>
          <p:nvPr>
            <p:ph type="subTitle" idx="1"/>
          </p:nvPr>
        </p:nvSpPr>
        <p:spPr/>
        <p:txBody>
          <a:bodyPr/>
          <a:lstStyle/>
          <a:p>
            <a:r>
              <a:rPr lang="en-US" dirty="0"/>
              <a:t>Tanveer Salim</a:t>
            </a:r>
          </a:p>
        </p:txBody>
      </p:sp>
    </p:spTree>
    <p:extLst>
      <p:ext uri="{BB962C8B-B14F-4D97-AF65-F5344CB8AC3E}">
        <p14:creationId xmlns:p14="http://schemas.microsoft.com/office/powerpoint/2010/main" val="51340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CA64B9-2341-4C3C-B5DD-D76DD5B56777}"/>
              </a:ext>
            </a:extLst>
          </p:cNvPr>
          <p:cNvPicPr>
            <a:picLocks noChangeAspect="1"/>
          </p:cNvPicPr>
          <p:nvPr/>
        </p:nvPicPr>
        <p:blipFill rotWithShape="1">
          <a:blip r:embed="rId2">
            <a:extLst>
              <a:ext uri="{28A0092B-C50C-407E-A947-70E740481C1C}">
                <a14:useLocalDpi xmlns:a14="http://schemas.microsoft.com/office/drawing/2010/main" val="0"/>
              </a:ext>
            </a:extLst>
          </a:blip>
          <a:srcRect r="7110" b="-1"/>
          <a:stretch/>
        </p:blipFill>
        <p:spPr>
          <a:xfrm>
            <a:off x="20" y="10"/>
            <a:ext cx="12191980" cy="6857990"/>
          </a:xfrm>
          <a:prstGeom prst="rect">
            <a:avLst/>
          </a:prstGeom>
        </p:spPr>
      </p:pic>
    </p:spTree>
    <p:extLst>
      <p:ext uri="{BB962C8B-B14F-4D97-AF65-F5344CB8AC3E}">
        <p14:creationId xmlns:p14="http://schemas.microsoft.com/office/powerpoint/2010/main" val="126128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3CA-828F-44EC-94A2-9ABF065C845F}"/>
              </a:ext>
            </a:extLst>
          </p:cNvPr>
          <p:cNvSpPr>
            <a:spLocks noGrp="1"/>
          </p:cNvSpPr>
          <p:nvPr>
            <p:ph type="title"/>
          </p:nvPr>
        </p:nvSpPr>
        <p:spPr/>
        <p:txBody>
          <a:bodyPr/>
          <a:lstStyle/>
          <a:p>
            <a:pPr algn="ctr"/>
            <a:r>
              <a:rPr lang="en-US" dirty="0"/>
              <a:t>It Is a (Weak and Basic)Probabilistic Cipher</a:t>
            </a:r>
          </a:p>
        </p:txBody>
      </p:sp>
      <p:sp>
        <p:nvSpPr>
          <p:cNvPr id="3" name="Content Placeholder 2">
            <a:extLst>
              <a:ext uri="{FF2B5EF4-FFF2-40B4-BE49-F238E27FC236}">
                <a16:creationId xmlns:a16="http://schemas.microsoft.com/office/drawing/2014/main" id="{E1AE7231-A06A-41FD-BE17-6E356E9BB174}"/>
              </a:ext>
            </a:extLst>
          </p:cNvPr>
          <p:cNvSpPr>
            <a:spLocks noGrp="1"/>
          </p:cNvSpPr>
          <p:nvPr>
            <p:ph idx="1"/>
          </p:nvPr>
        </p:nvSpPr>
        <p:spPr/>
        <p:txBody>
          <a:bodyPr/>
          <a:lstStyle/>
          <a:p>
            <a:r>
              <a:rPr lang="en-US" dirty="0"/>
              <a:t>Takes advantage of the C rand() function. </a:t>
            </a:r>
          </a:p>
          <a:p>
            <a:r>
              <a:rPr lang="en-US" dirty="0"/>
              <a:t>I weakened this cipher deliberately to purposefully help you crack this. But never use the built-in C rand() function to make a cipher-- ever. This </a:t>
            </a:r>
            <a:r>
              <a:rPr lang="en-US" dirty="0" err="1"/>
              <a:t>crackme</a:t>
            </a:r>
            <a:r>
              <a:rPr lang="en-US" dirty="0"/>
              <a:t> is just a proof-of-concept exercise.</a:t>
            </a:r>
          </a:p>
        </p:txBody>
      </p:sp>
    </p:spTree>
    <p:extLst>
      <p:ext uri="{BB962C8B-B14F-4D97-AF65-F5344CB8AC3E}">
        <p14:creationId xmlns:p14="http://schemas.microsoft.com/office/powerpoint/2010/main" val="66675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EA7F-EA81-4196-9502-8AC65425AA15}"/>
              </a:ext>
            </a:extLst>
          </p:cNvPr>
          <p:cNvSpPr>
            <a:spLocks noGrp="1"/>
          </p:cNvSpPr>
          <p:nvPr>
            <p:ph type="title"/>
          </p:nvPr>
        </p:nvSpPr>
        <p:spPr>
          <a:xfrm>
            <a:off x="838200" y="18256"/>
            <a:ext cx="10515600" cy="860634"/>
          </a:xfrm>
        </p:spPr>
        <p:txBody>
          <a:bodyPr>
            <a:normAutofit fontScale="90000"/>
          </a:bodyPr>
          <a:lstStyle/>
          <a:p>
            <a:pPr algn="ctr"/>
            <a:r>
              <a:rPr lang="en-US" dirty="0"/>
              <a:t>If You Want My Hex Dump To Help You Crack This</a:t>
            </a:r>
          </a:p>
        </p:txBody>
      </p:sp>
      <p:sp>
        <p:nvSpPr>
          <p:cNvPr id="3" name="Content Placeholder 2">
            <a:extLst>
              <a:ext uri="{FF2B5EF4-FFF2-40B4-BE49-F238E27FC236}">
                <a16:creationId xmlns:a16="http://schemas.microsoft.com/office/drawing/2014/main" id="{523B408B-C181-44A4-9540-C807295F820C}"/>
              </a:ext>
            </a:extLst>
          </p:cNvPr>
          <p:cNvSpPr>
            <a:spLocks noGrp="1"/>
          </p:cNvSpPr>
          <p:nvPr>
            <p:ph idx="1"/>
          </p:nvPr>
        </p:nvSpPr>
        <p:spPr>
          <a:xfrm>
            <a:off x="838200" y="715917"/>
            <a:ext cx="10515600" cy="5759844"/>
          </a:xfrm>
        </p:spPr>
        <p:txBody>
          <a:bodyPr>
            <a:normAutofit/>
          </a:bodyPr>
          <a:lstStyle/>
          <a:p>
            <a:r>
              <a:rPr lang="en-US" dirty="0"/>
              <a:t>Visit: </a:t>
            </a:r>
            <a:r>
              <a:rPr lang="en-US" dirty="0">
                <a:hlinkClick r:id="rId2"/>
              </a:rPr>
              <a:t>https://github.com/tanveerasalim/TSCD</a:t>
            </a:r>
            <a:endParaRPr lang="en-US" dirty="0"/>
          </a:p>
          <a:p>
            <a:r>
              <a:rPr lang="en-US" dirty="0"/>
              <a:t>In a terminal emulator supporting 256-bit ASCII colors:</a:t>
            </a:r>
          </a:p>
          <a:p>
            <a:pPr marL="0" indent="0">
              <a:buNone/>
            </a:pPr>
            <a:r>
              <a:rPr lang="en-US" dirty="0"/>
              <a:t>1. </a:t>
            </a:r>
            <a:r>
              <a:rPr lang="en-US" dirty="0" err="1"/>
              <a:t>gcc</a:t>
            </a:r>
            <a:r>
              <a:rPr lang="en-US" dirty="0"/>
              <a:t> tscd4.c –o </a:t>
            </a:r>
            <a:r>
              <a:rPr lang="en-US" dirty="0" err="1"/>
              <a:t>tscd</a:t>
            </a:r>
            <a:endParaRPr lang="en-US" dirty="0"/>
          </a:p>
          <a:p>
            <a:pPr marL="0" indent="0">
              <a:buNone/>
            </a:pPr>
            <a:r>
              <a:rPr lang="en-US" dirty="0"/>
              <a:t>2. mv </a:t>
            </a:r>
            <a:r>
              <a:rPr lang="en-US" dirty="0" err="1"/>
              <a:t>tscd</a:t>
            </a:r>
            <a:r>
              <a:rPr lang="en-US" dirty="0"/>
              <a:t> /</a:t>
            </a:r>
            <a:r>
              <a:rPr lang="en-US" dirty="0" err="1"/>
              <a:t>usr</a:t>
            </a:r>
            <a:r>
              <a:rPr lang="en-US" dirty="0"/>
              <a:t>/bin/</a:t>
            </a:r>
          </a:p>
          <a:p>
            <a:pPr marL="0" indent="0">
              <a:buNone/>
            </a:pPr>
            <a:r>
              <a:rPr lang="en-US" dirty="0"/>
              <a:t>If you follow these instructions, the hex dump will be available for use throughout your whole system. For Windows Users, first download the CYGWIN environment like I did at: </a:t>
            </a:r>
            <a:r>
              <a:rPr lang="en-US" dirty="0">
                <a:hlinkClick r:id="rId3"/>
              </a:rPr>
              <a:t>https://cygwin.com/install.html</a:t>
            </a:r>
            <a:endParaRPr lang="en-US" dirty="0"/>
          </a:p>
          <a:p>
            <a:pPr marL="0" indent="0">
              <a:buNone/>
            </a:pPr>
            <a:r>
              <a:rPr lang="en-US" dirty="0"/>
              <a:t>Instructions on how to use </a:t>
            </a:r>
            <a:r>
              <a:rPr lang="en-US" dirty="0" err="1"/>
              <a:t>tscd</a:t>
            </a:r>
            <a:r>
              <a:rPr lang="en-US" dirty="0"/>
              <a:t> are found by</a:t>
            </a:r>
          </a:p>
          <a:p>
            <a:pPr marL="0" indent="0">
              <a:buNone/>
            </a:pPr>
            <a:r>
              <a:rPr lang="en-US" dirty="0"/>
              <a:t>Visiting: </a:t>
            </a:r>
            <a:r>
              <a:rPr lang="en-US" dirty="0">
                <a:hlinkClick r:id="rId4"/>
              </a:rPr>
              <a:t>https://github.com/tanveerasalim/MAT/blob/master/Engineering_Simple_Anti_Malware_Tools.pdf</a:t>
            </a:r>
            <a:endParaRPr lang="en-US" dirty="0"/>
          </a:p>
          <a:p>
            <a:pPr marL="0" indent="0">
              <a:buNone/>
            </a:pPr>
            <a:r>
              <a:rPr lang="en-US" dirty="0"/>
              <a:t>Click on the link under “Deliverable for Week of April 7, 2019”</a:t>
            </a:r>
          </a:p>
          <a:p>
            <a:pPr marL="0" indent="0">
              <a:buNone/>
            </a:pPr>
            <a:endParaRPr lang="en-US" dirty="0"/>
          </a:p>
        </p:txBody>
      </p:sp>
    </p:spTree>
    <p:extLst>
      <p:ext uri="{BB962C8B-B14F-4D97-AF65-F5344CB8AC3E}">
        <p14:creationId xmlns:p14="http://schemas.microsoft.com/office/powerpoint/2010/main" val="343514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9BEF-F88B-4AD4-B806-6FD73E742F10}"/>
              </a:ext>
            </a:extLst>
          </p:cNvPr>
          <p:cNvSpPr>
            <a:spLocks noGrp="1"/>
          </p:cNvSpPr>
          <p:nvPr>
            <p:ph type="title"/>
          </p:nvPr>
        </p:nvSpPr>
        <p:spPr/>
        <p:txBody>
          <a:bodyPr/>
          <a:lstStyle/>
          <a:p>
            <a:pPr algn="ctr"/>
            <a:r>
              <a:rPr lang="en-US" dirty="0"/>
              <a:t>How To Market Your Code on GitHub</a:t>
            </a:r>
          </a:p>
        </p:txBody>
      </p:sp>
      <p:pic>
        <p:nvPicPr>
          <p:cNvPr id="8" name="Content Placeholder 7">
            <a:extLst>
              <a:ext uri="{FF2B5EF4-FFF2-40B4-BE49-F238E27FC236}">
                <a16:creationId xmlns:a16="http://schemas.microsoft.com/office/drawing/2014/main" id="{40D8D8A5-87CD-4423-B209-F56520057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878" y="1825625"/>
            <a:ext cx="8276244" cy="4351338"/>
          </a:xfrm>
        </p:spPr>
      </p:pic>
    </p:spTree>
    <p:extLst>
      <p:ext uri="{BB962C8B-B14F-4D97-AF65-F5344CB8AC3E}">
        <p14:creationId xmlns:p14="http://schemas.microsoft.com/office/powerpoint/2010/main" val="24628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0B68-E068-4915-9034-8DE1E21664C3}"/>
              </a:ext>
            </a:extLst>
          </p:cNvPr>
          <p:cNvSpPr>
            <a:spLocks noGrp="1"/>
          </p:cNvSpPr>
          <p:nvPr>
            <p:ph type="title"/>
          </p:nvPr>
        </p:nvSpPr>
        <p:spPr>
          <a:xfrm>
            <a:off x="838200" y="72163"/>
            <a:ext cx="10515600" cy="629174"/>
          </a:xfrm>
        </p:spPr>
        <p:txBody>
          <a:bodyPr>
            <a:normAutofit fontScale="90000"/>
          </a:bodyPr>
          <a:lstStyle/>
          <a:p>
            <a:pPr algn="ctr"/>
            <a:r>
              <a:rPr lang="en-US" dirty="0"/>
              <a:t>A Wonderful (and Tragic) True Story</a:t>
            </a:r>
          </a:p>
        </p:txBody>
      </p:sp>
      <p:sp>
        <p:nvSpPr>
          <p:cNvPr id="3" name="Content Placeholder 2">
            <a:extLst>
              <a:ext uri="{FF2B5EF4-FFF2-40B4-BE49-F238E27FC236}">
                <a16:creationId xmlns:a16="http://schemas.microsoft.com/office/drawing/2014/main" id="{AC4C5F56-FAB2-41B9-B33A-6DB829973FE6}"/>
              </a:ext>
            </a:extLst>
          </p:cNvPr>
          <p:cNvSpPr>
            <a:spLocks noGrp="1"/>
          </p:cNvSpPr>
          <p:nvPr>
            <p:ph idx="1"/>
          </p:nvPr>
        </p:nvSpPr>
        <p:spPr>
          <a:xfrm>
            <a:off x="838200" y="701337"/>
            <a:ext cx="10515600" cy="6084500"/>
          </a:xfrm>
        </p:spPr>
        <p:txBody>
          <a:bodyPr>
            <a:normAutofit fontScale="92500" lnSpcReduction="10000"/>
          </a:bodyPr>
          <a:lstStyle/>
          <a:p>
            <a:r>
              <a:rPr lang="en-US" dirty="0"/>
              <a:t>A friend of mine had a AP CS A high school teacher that actually designed DARPA’s Polymorphic Firewall—that is still used by DARPA to this day.</a:t>
            </a:r>
          </a:p>
          <a:p>
            <a:r>
              <a:rPr lang="en-US" dirty="0"/>
              <a:t>The high school teacher graduated with a degree in CS from Stanford University. </a:t>
            </a:r>
          </a:p>
          <a:p>
            <a:r>
              <a:rPr lang="en-US" dirty="0"/>
              <a:t>After DARPA accepted his implementation of a polymorphic firewall, DARPA awarded him a lifelong salary of $500K per year.</a:t>
            </a:r>
          </a:p>
          <a:p>
            <a:r>
              <a:rPr lang="en-US" dirty="0"/>
              <a:t>And then DARPA fired him—they did not need him anymore. As a polymorphic program, the program would maintain itself.</a:t>
            </a:r>
          </a:p>
          <a:p>
            <a:r>
              <a:rPr lang="en-US" dirty="0"/>
              <a:t>Worse still, DARPA told him he was forbidden to submit code to the general public FOR ANY REASON—neither for charity nor for profit.</a:t>
            </a:r>
          </a:p>
          <a:p>
            <a:r>
              <a:rPr lang="en-US" dirty="0"/>
              <a:t>Since he implemented a top secret technology ( a polymorphic firewall ), he was forbidden to make an impact in the software development world lest he give away the secret on the polymorphic firewall.</a:t>
            </a:r>
          </a:p>
          <a:p>
            <a:r>
              <a:rPr lang="en-US" dirty="0"/>
              <a:t>They told him he can only get a job as a CS high school teacher for the rest of his life…</a:t>
            </a:r>
          </a:p>
          <a:p>
            <a:pPr marL="0" indent="0">
              <a:buNone/>
            </a:pPr>
            <a:endParaRPr lang="en-US" dirty="0"/>
          </a:p>
        </p:txBody>
      </p:sp>
    </p:spTree>
    <p:extLst>
      <p:ext uri="{BB962C8B-B14F-4D97-AF65-F5344CB8AC3E}">
        <p14:creationId xmlns:p14="http://schemas.microsoft.com/office/powerpoint/2010/main" val="199891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4A7F-4C84-4E9B-BDA2-2AC0E9B2A4A4}"/>
              </a:ext>
            </a:extLst>
          </p:cNvPr>
          <p:cNvSpPr>
            <a:spLocks noGrp="1"/>
          </p:cNvSpPr>
          <p:nvPr>
            <p:ph type="title"/>
          </p:nvPr>
        </p:nvSpPr>
        <p:spPr/>
        <p:txBody>
          <a:bodyPr/>
          <a:lstStyle/>
          <a:p>
            <a:pPr algn="ctr"/>
            <a:r>
              <a:rPr lang="en-US" dirty="0"/>
              <a:t>LESSONS LEARNED FROM THE STORY</a:t>
            </a:r>
          </a:p>
        </p:txBody>
      </p:sp>
      <p:sp>
        <p:nvSpPr>
          <p:cNvPr id="3" name="Content Placeholder 2">
            <a:extLst>
              <a:ext uri="{FF2B5EF4-FFF2-40B4-BE49-F238E27FC236}">
                <a16:creationId xmlns:a16="http://schemas.microsoft.com/office/drawing/2014/main" id="{0A0F5B4D-78F0-45F0-9E7A-A8C72DD83151}"/>
              </a:ext>
            </a:extLst>
          </p:cNvPr>
          <p:cNvSpPr>
            <a:spLocks noGrp="1"/>
          </p:cNvSpPr>
          <p:nvPr>
            <p:ph idx="1"/>
          </p:nvPr>
        </p:nvSpPr>
        <p:spPr/>
        <p:txBody>
          <a:bodyPr/>
          <a:lstStyle/>
          <a:p>
            <a:r>
              <a:rPr lang="en-US" dirty="0"/>
              <a:t>If you paid attention to the last story, the biggest lesson is the following: DO NOT EVER SIGN A NON-DISCLOSURE AGREEMENT.</a:t>
            </a:r>
          </a:p>
          <a:p>
            <a:r>
              <a:rPr lang="en-US" dirty="0"/>
              <a:t>For more information on NON-DISCLOSURE AGREEMENTS and how hazardous they are to your career, please read Joel </a:t>
            </a:r>
            <a:r>
              <a:rPr lang="en-US" dirty="0" err="1"/>
              <a:t>Spolsky’s</a:t>
            </a:r>
            <a:r>
              <a:rPr lang="en-US" dirty="0"/>
              <a:t> blog on it: </a:t>
            </a:r>
            <a:r>
              <a:rPr lang="en-US" dirty="0">
                <a:hlinkClick r:id="rId2"/>
              </a:rPr>
              <a:t>https://www.joelonsoftware.com/2000/03/28/ndas-and-contracts-that-you-should-never-sign/</a:t>
            </a:r>
            <a:endParaRPr lang="en-US" dirty="0"/>
          </a:p>
          <a:p>
            <a:r>
              <a:rPr lang="en-US" dirty="0"/>
              <a:t>Seriously, if you click on only one link, make it the above one! Review your employers’ contracts on the lookout for these before signing.</a:t>
            </a:r>
          </a:p>
        </p:txBody>
      </p:sp>
    </p:spTree>
    <p:extLst>
      <p:ext uri="{BB962C8B-B14F-4D97-AF65-F5344CB8AC3E}">
        <p14:creationId xmlns:p14="http://schemas.microsoft.com/office/powerpoint/2010/main" val="189894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0D79-45C2-431C-BB6B-BFBF0333F862}"/>
              </a:ext>
            </a:extLst>
          </p:cNvPr>
          <p:cNvSpPr>
            <a:spLocks noGrp="1"/>
          </p:cNvSpPr>
          <p:nvPr>
            <p:ph type="title"/>
          </p:nvPr>
        </p:nvSpPr>
        <p:spPr/>
        <p:txBody>
          <a:bodyPr/>
          <a:lstStyle/>
          <a:p>
            <a:pPr algn="ctr"/>
            <a:r>
              <a:rPr lang="en-US" dirty="0"/>
              <a:t>Secure Programming Of The Future And My Next Target Internship</a:t>
            </a:r>
          </a:p>
        </p:txBody>
      </p:sp>
      <p:sp>
        <p:nvSpPr>
          <p:cNvPr id="3" name="Content Placeholder 2">
            <a:extLst>
              <a:ext uri="{FF2B5EF4-FFF2-40B4-BE49-F238E27FC236}">
                <a16:creationId xmlns:a16="http://schemas.microsoft.com/office/drawing/2014/main" id="{116038EE-602C-483F-AAC3-732499E62BD5}"/>
              </a:ext>
            </a:extLst>
          </p:cNvPr>
          <p:cNvSpPr>
            <a:spLocks noGrp="1"/>
          </p:cNvSpPr>
          <p:nvPr>
            <p:ph idx="1"/>
          </p:nvPr>
        </p:nvSpPr>
        <p:spPr/>
        <p:txBody>
          <a:bodyPr/>
          <a:lstStyle/>
          <a:p>
            <a:r>
              <a:rPr lang="en-US" dirty="0"/>
              <a:t>A polymorphic program is a program that automatically encrypts and decrypts itself with a different cipher key each time, and it also completely changes its own decryption algorithm.</a:t>
            </a:r>
          </a:p>
          <a:p>
            <a:r>
              <a:rPr lang="en-US" dirty="0"/>
              <a:t>Real business like </a:t>
            </a:r>
            <a:r>
              <a:rPr lang="en-US" dirty="0" err="1"/>
              <a:t>PolyVerse</a:t>
            </a:r>
            <a:r>
              <a:rPr lang="en-US" dirty="0"/>
              <a:t> are already making money off of this:</a:t>
            </a:r>
          </a:p>
          <a:p>
            <a:r>
              <a:rPr lang="en-US" dirty="0" err="1"/>
              <a:t>PolyVerse</a:t>
            </a:r>
            <a:r>
              <a:rPr lang="en-US" dirty="0"/>
              <a:t> Corporation Has Already Made Successful Polymorphic </a:t>
            </a:r>
            <a:r>
              <a:rPr lang="en-US" dirty="0" err="1"/>
              <a:t>Encrytpion</a:t>
            </a:r>
            <a:r>
              <a:rPr lang="en-US" dirty="0"/>
              <a:t> Engines</a:t>
            </a:r>
          </a:p>
          <a:p>
            <a:r>
              <a:rPr lang="en-US" dirty="0" err="1"/>
              <a:t>PolyVerse’s</a:t>
            </a:r>
            <a:r>
              <a:rPr lang="en-US" dirty="0"/>
              <a:t> Official Website: </a:t>
            </a:r>
            <a:r>
              <a:rPr lang="en-US" dirty="0">
                <a:hlinkClick r:id="rId2"/>
              </a:rPr>
              <a:t>https://polyverse.io/how-it-works/</a:t>
            </a:r>
            <a:endParaRPr lang="en-US" dirty="0"/>
          </a:p>
          <a:p>
            <a:r>
              <a:rPr lang="en-US" dirty="0"/>
              <a:t>Software Engineering Intern Position: </a:t>
            </a:r>
            <a:r>
              <a:rPr lang="en-US" dirty="0">
                <a:hlinkClick r:id="rId3"/>
              </a:rPr>
              <a:t>https://polyverse.io/careers/se_intern/</a:t>
            </a:r>
            <a:endParaRPr lang="en-US" dirty="0"/>
          </a:p>
          <a:p>
            <a:endParaRPr lang="en-US" dirty="0"/>
          </a:p>
        </p:txBody>
      </p:sp>
    </p:spTree>
    <p:extLst>
      <p:ext uri="{BB962C8B-B14F-4D97-AF65-F5344CB8AC3E}">
        <p14:creationId xmlns:p14="http://schemas.microsoft.com/office/powerpoint/2010/main" val="3853901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74A7-8C86-4A81-BD96-EF290C73C126}"/>
              </a:ext>
            </a:extLst>
          </p:cNvPr>
          <p:cNvSpPr>
            <a:spLocks noGrp="1"/>
          </p:cNvSpPr>
          <p:nvPr>
            <p:ph type="title"/>
          </p:nvPr>
        </p:nvSpPr>
        <p:spPr>
          <a:xfrm>
            <a:off x="722790" y="89918"/>
            <a:ext cx="10515600" cy="851116"/>
          </a:xfrm>
        </p:spPr>
        <p:txBody>
          <a:bodyPr/>
          <a:lstStyle/>
          <a:p>
            <a:pPr algn="ctr"/>
            <a:r>
              <a:rPr lang="en-US"/>
              <a:t>How PolyVerse Works</a:t>
            </a:r>
            <a:endParaRPr lang="en-US" dirty="0"/>
          </a:p>
        </p:txBody>
      </p:sp>
      <p:pic>
        <p:nvPicPr>
          <p:cNvPr id="5" name="Picture 4">
            <a:extLst>
              <a:ext uri="{FF2B5EF4-FFF2-40B4-BE49-F238E27FC236}">
                <a16:creationId xmlns:a16="http://schemas.microsoft.com/office/drawing/2014/main" id="{3E13AD28-E445-49EB-B357-DA973E334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89" y="908825"/>
            <a:ext cx="8634202" cy="5949175"/>
          </a:xfrm>
          <a:prstGeom prst="rect">
            <a:avLst/>
          </a:prstGeom>
        </p:spPr>
      </p:pic>
    </p:spTree>
    <p:extLst>
      <p:ext uri="{BB962C8B-B14F-4D97-AF65-F5344CB8AC3E}">
        <p14:creationId xmlns:p14="http://schemas.microsoft.com/office/powerpoint/2010/main" val="298430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03EC-8046-4441-9EC0-30292BCF4DBA}"/>
              </a:ext>
            </a:extLst>
          </p:cNvPr>
          <p:cNvSpPr>
            <a:spLocks noGrp="1"/>
          </p:cNvSpPr>
          <p:nvPr>
            <p:ph type="title"/>
          </p:nvPr>
        </p:nvSpPr>
        <p:spPr/>
        <p:txBody>
          <a:bodyPr/>
          <a:lstStyle/>
          <a:p>
            <a:pPr algn="ctr"/>
            <a:r>
              <a:rPr lang="en-US" i="1" dirty="0"/>
              <a:t>Hacking Is A Social Problem</a:t>
            </a:r>
          </a:p>
        </p:txBody>
      </p:sp>
      <p:sp>
        <p:nvSpPr>
          <p:cNvPr id="3" name="Content Placeholder 2">
            <a:extLst>
              <a:ext uri="{FF2B5EF4-FFF2-40B4-BE49-F238E27FC236}">
                <a16:creationId xmlns:a16="http://schemas.microsoft.com/office/drawing/2014/main" id="{6CE0902B-3397-4DD9-90A4-69EFF2332289}"/>
              </a:ext>
            </a:extLst>
          </p:cNvPr>
          <p:cNvSpPr>
            <a:spLocks noGrp="1"/>
          </p:cNvSpPr>
          <p:nvPr>
            <p:ph idx="1"/>
          </p:nvPr>
        </p:nvSpPr>
        <p:spPr/>
        <p:txBody>
          <a:bodyPr/>
          <a:lstStyle/>
          <a:p>
            <a:r>
              <a:rPr lang="en-US" i="1" dirty="0"/>
              <a:t>"Remote computing freed criminals from the historic requirement of proximity to their crimes. Anonymity and freedom from personal victim confrontation increased the emotional ease of crime, i.e., the victim was only an inanimate computer, not a real person or enterprise. </a:t>
            </a:r>
            <a:r>
              <a:rPr lang="en-US" b="1" i="1" dirty="0"/>
              <a:t>Timid people could become criminals.</a:t>
            </a:r>
            <a:r>
              <a:rPr lang="en-US" i="1" dirty="0"/>
              <a:t> The proliferation of identical systems and means of use and the automation of business made possible and improved the economics of automating crimes and constructing powerful criminal tools and scripts with great leverage."</a:t>
            </a:r>
            <a:endParaRPr lang="en-US" dirty="0"/>
          </a:p>
        </p:txBody>
      </p:sp>
    </p:spTree>
    <p:extLst>
      <p:ext uri="{BB962C8B-B14F-4D97-AF65-F5344CB8AC3E}">
        <p14:creationId xmlns:p14="http://schemas.microsoft.com/office/powerpoint/2010/main" val="307097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CD599E-AD7B-49FF-AEAA-77C99795F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30" y="76200"/>
            <a:ext cx="7597140" cy="6705600"/>
          </a:xfrm>
          <a:prstGeom prst="rect">
            <a:avLst/>
          </a:prstGeom>
        </p:spPr>
      </p:pic>
      <p:sp>
        <p:nvSpPr>
          <p:cNvPr id="6" name="TextBox 5">
            <a:extLst>
              <a:ext uri="{FF2B5EF4-FFF2-40B4-BE49-F238E27FC236}">
                <a16:creationId xmlns:a16="http://schemas.microsoft.com/office/drawing/2014/main" id="{C9E13900-55AB-4EA9-BA0D-BC5836BCC730}"/>
              </a:ext>
            </a:extLst>
          </p:cNvPr>
          <p:cNvSpPr txBox="1"/>
          <p:nvPr/>
        </p:nvSpPr>
        <p:spPr>
          <a:xfrm>
            <a:off x="88777" y="168676"/>
            <a:ext cx="2539013" cy="369332"/>
          </a:xfrm>
          <a:prstGeom prst="rect">
            <a:avLst/>
          </a:prstGeom>
          <a:noFill/>
        </p:spPr>
        <p:txBody>
          <a:bodyPr wrap="square" rtlCol="0">
            <a:spAutoFit/>
          </a:bodyPr>
          <a:lstStyle/>
          <a:p>
            <a:r>
              <a:rPr lang="en-US" dirty="0"/>
              <a:t>Why UTF-8 Was Invented</a:t>
            </a:r>
          </a:p>
        </p:txBody>
      </p:sp>
    </p:spTree>
    <p:extLst>
      <p:ext uri="{BB962C8B-B14F-4D97-AF65-F5344CB8AC3E}">
        <p14:creationId xmlns:p14="http://schemas.microsoft.com/office/powerpoint/2010/main" val="152651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466228-E2FF-4477-A634-4F620037D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 y="2036445"/>
            <a:ext cx="11711940" cy="4594860"/>
          </a:xfrm>
          <a:prstGeom prst="rect">
            <a:avLst/>
          </a:prstGeom>
        </p:spPr>
      </p:pic>
      <p:sp>
        <p:nvSpPr>
          <p:cNvPr id="6" name="TextBox 5">
            <a:extLst>
              <a:ext uri="{FF2B5EF4-FFF2-40B4-BE49-F238E27FC236}">
                <a16:creationId xmlns:a16="http://schemas.microsoft.com/office/drawing/2014/main" id="{99A6F62C-D4C1-4EB8-9FCC-A7E28398CBFA}"/>
              </a:ext>
            </a:extLst>
          </p:cNvPr>
          <p:cNvSpPr txBox="1"/>
          <p:nvPr/>
        </p:nvSpPr>
        <p:spPr>
          <a:xfrm>
            <a:off x="600075" y="714375"/>
            <a:ext cx="11191875" cy="461665"/>
          </a:xfrm>
          <a:prstGeom prst="rect">
            <a:avLst/>
          </a:prstGeom>
          <a:noFill/>
        </p:spPr>
        <p:txBody>
          <a:bodyPr wrap="square" rtlCol="0">
            <a:spAutoFit/>
          </a:bodyPr>
          <a:lstStyle/>
          <a:p>
            <a:pPr algn="ctr"/>
            <a:r>
              <a:rPr lang="en-US" sz="2400" dirty="0"/>
              <a:t>Determine Number of Bytes in UTF-8</a:t>
            </a:r>
          </a:p>
        </p:txBody>
      </p:sp>
    </p:spTree>
    <p:extLst>
      <p:ext uri="{BB962C8B-B14F-4D97-AF65-F5344CB8AC3E}">
        <p14:creationId xmlns:p14="http://schemas.microsoft.com/office/powerpoint/2010/main" val="370186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E14F8B-8F49-48A6-96CD-E121CCB2A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89041"/>
            <a:ext cx="10905066" cy="4880017"/>
          </a:xfrm>
          <a:prstGeom prst="rect">
            <a:avLst/>
          </a:prstGeom>
        </p:spPr>
      </p:pic>
      <p:sp>
        <p:nvSpPr>
          <p:cNvPr id="6" name="TextBox 5">
            <a:extLst>
              <a:ext uri="{FF2B5EF4-FFF2-40B4-BE49-F238E27FC236}">
                <a16:creationId xmlns:a16="http://schemas.microsoft.com/office/drawing/2014/main" id="{343AF3E5-9E16-4E0F-A40E-A5C114B8838A}"/>
              </a:ext>
            </a:extLst>
          </p:cNvPr>
          <p:cNvSpPr txBox="1"/>
          <p:nvPr/>
        </p:nvSpPr>
        <p:spPr>
          <a:xfrm>
            <a:off x="2095500" y="704850"/>
            <a:ext cx="7515225" cy="461665"/>
          </a:xfrm>
          <a:prstGeom prst="rect">
            <a:avLst/>
          </a:prstGeom>
          <a:noFill/>
        </p:spPr>
        <p:txBody>
          <a:bodyPr wrap="square" rtlCol="0">
            <a:spAutoFit/>
          </a:bodyPr>
          <a:lstStyle/>
          <a:p>
            <a:pPr algn="ctr"/>
            <a:r>
              <a:rPr lang="en-US" sz="2400" dirty="0"/>
              <a:t>The Algorithm For Translating Unicode to UTF-8</a:t>
            </a:r>
          </a:p>
        </p:txBody>
      </p:sp>
    </p:spTree>
    <p:extLst>
      <p:ext uri="{BB962C8B-B14F-4D97-AF65-F5344CB8AC3E}">
        <p14:creationId xmlns:p14="http://schemas.microsoft.com/office/powerpoint/2010/main" val="101806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53BC64-7363-4F6C-8821-03D603A09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2897"/>
            <a:ext cx="12192000" cy="1132206"/>
          </a:xfrm>
          <a:prstGeom prst="rect">
            <a:avLst/>
          </a:prstGeom>
        </p:spPr>
      </p:pic>
      <p:sp>
        <p:nvSpPr>
          <p:cNvPr id="7" name="TextBox 6">
            <a:extLst>
              <a:ext uri="{FF2B5EF4-FFF2-40B4-BE49-F238E27FC236}">
                <a16:creationId xmlns:a16="http://schemas.microsoft.com/office/drawing/2014/main" id="{C3127014-2665-43FC-8A69-077CE5D18E9C}"/>
              </a:ext>
            </a:extLst>
          </p:cNvPr>
          <p:cNvSpPr txBox="1"/>
          <p:nvPr/>
        </p:nvSpPr>
        <p:spPr>
          <a:xfrm>
            <a:off x="381740" y="346229"/>
            <a:ext cx="11123720" cy="461665"/>
          </a:xfrm>
          <a:prstGeom prst="rect">
            <a:avLst/>
          </a:prstGeom>
          <a:noFill/>
        </p:spPr>
        <p:txBody>
          <a:bodyPr wrap="square" rtlCol="0">
            <a:spAutoFit/>
          </a:bodyPr>
          <a:lstStyle/>
          <a:p>
            <a:pPr algn="ctr"/>
            <a:r>
              <a:rPr lang="en-US" sz="2400" dirty="0"/>
              <a:t>Can You Guess the UTF-8 Letter: The Value of A Hex Dump</a:t>
            </a:r>
          </a:p>
        </p:txBody>
      </p:sp>
    </p:spTree>
    <p:extLst>
      <p:ext uri="{BB962C8B-B14F-4D97-AF65-F5344CB8AC3E}">
        <p14:creationId xmlns:p14="http://schemas.microsoft.com/office/powerpoint/2010/main" val="164309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2C415A-CDAA-4451-A2E8-DEDE7672E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277" y="0"/>
            <a:ext cx="7163446" cy="6858000"/>
          </a:xfrm>
          <a:prstGeom prst="rect">
            <a:avLst/>
          </a:prstGeom>
        </p:spPr>
      </p:pic>
      <p:sp>
        <p:nvSpPr>
          <p:cNvPr id="6" name="TextBox 5">
            <a:extLst>
              <a:ext uri="{FF2B5EF4-FFF2-40B4-BE49-F238E27FC236}">
                <a16:creationId xmlns:a16="http://schemas.microsoft.com/office/drawing/2014/main" id="{A8F3EC8E-197E-4C4D-8FD0-3182733A2725}"/>
              </a:ext>
            </a:extLst>
          </p:cNvPr>
          <p:cNvSpPr txBox="1"/>
          <p:nvPr/>
        </p:nvSpPr>
        <p:spPr>
          <a:xfrm>
            <a:off x="71021" y="124287"/>
            <a:ext cx="2443256" cy="646331"/>
          </a:xfrm>
          <a:prstGeom prst="rect">
            <a:avLst/>
          </a:prstGeom>
          <a:noFill/>
        </p:spPr>
        <p:txBody>
          <a:bodyPr wrap="square" rtlCol="0">
            <a:spAutoFit/>
          </a:bodyPr>
          <a:lstStyle/>
          <a:p>
            <a:r>
              <a:rPr lang="en-US" dirty="0"/>
              <a:t>Surprise! It is the Arabic</a:t>
            </a:r>
          </a:p>
          <a:p>
            <a:r>
              <a:rPr lang="en-US" dirty="0" err="1"/>
              <a:t>Tha</a:t>
            </a:r>
            <a:r>
              <a:rPr lang="en-US" dirty="0"/>
              <a:t> Letter!</a:t>
            </a:r>
          </a:p>
        </p:txBody>
      </p:sp>
    </p:spTree>
    <p:extLst>
      <p:ext uri="{BB962C8B-B14F-4D97-AF65-F5344CB8AC3E}">
        <p14:creationId xmlns:p14="http://schemas.microsoft.com/office/powerpoint/2010/main" val="314417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E875-A373-48FD-9F10-F1893A6086F7}"/>
              </a:ext>
            </a:extLst>
          </p:cNvPr>
          <p:cNvSpPr>
            <a:spLocks noGrp="1"/>
          </p:cNvSpPr>
          <p:nvPr>
            <p:ph type="title"/>
          </p:nvPr>
        </p:nvSpPr>
        <p:spPr/>
        <p:txBody>
          <a:bodyPr/>
          <a:lstStyle/>
          <a:p>
            <a:pPr algn="ctr"/>
            <a:r>
              <a:rPr lang="en-US" dirty="0"/>
              <a:t>TSCD Hex Dump Discussed on Medium</a:t>
            </a:r>
          </a:p>
        </p:txBody>
      </p:sp>
      <p:sp>
        <p:nvSpPr>
          <p:cNvPr id="3" name="Content Placeholder 2">
            <a:extLst>
              <a:ext uri="{FF2B5EF4-FFF2-40B4-BE49-F238E27FC236}">
                <a16:creationId xmlns:a16="http://schemas.microsoft.com/office/drawing/2014/main" id="{EA61A743-FA37-4FA5-B6CB-F3CC83A03E86}"/>
              </a:ext>
            </a:extLst>
          </p:cNvPr>
          <p:cNvSpPr>
            <a:spLocks noGrp="1"/>
          </p:cNvSpPr>
          <p:nvPr>
            <p:ph idx="1"/>
          </p:nvPr>
        </p:nvSpPr>
        <p:spPr/>
        <p:txBody>
          <a:bodyPr>
            <a:normAutofit lnSpcReduction="10000"/>
          </a:bodyPr>
          <a:lstStyle/>
          <a:p>
            <a:r>
              <a:rPr lang="en-US" dirty="0"/>
              <a:t>Full story at: </a:t>
            </a:r>
            <a:r>
              <a:rPr lang="en-US" dirty="0">
                <a:hlinkClick r:id="rId2"/>
              </a:rPr>
              <a:t>https://medium.com/@tanveerasalim/my-new-colorful-hex-dump-command-a114a043b61c</a:t>
            </a:r>
            <a:endParaRPr lang="en-US" dirty="0"/>
          </a:p>
          <a:p>
            <a:r>
              <a:rPr lang="en-US" dirty="0"/>
              <a:t>Half the battle of making a program successful is making it correctly. The other (and harder half) is getting its news across.</a:t>
            </a:r>
          </a:p>
          <a:p>
            <a:r>
              <a:rPr lang="en-US" dirty="0"/>
              <a:t>When you make a program you yourself would use EVEN IF YOU DID NOT CREATE IT, be sure to upload it on a public repository space on GitHub, and write a blog on it to let people know of its existence.</a:t>
            </a:r>
          </a:p>
          <a:p>
            <a:r>
              <a:rPr lang="en-US" dirty="0"/>
              <a:t>You should publish on GitHub and Blog about it even if you are not sure people will care. As long as you seriously use what you made EVEN AS IF YOU DID NOT MAKE IT, others will care with due time. I promise.</a:t>
            </a:r>
          </a:p>
        </p:txBody>
      </p:sp>
    </p:spTree>
    <p:extLst>
      <p:ext uri="{BB962C8B-B14F-4D97-AF65-F5344CB8AC3E}">
        <p14:creationId xmlns:p14="http://schemas.microsoft.com/office/powerpoint/2010/main" val="17484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5A0D-0405-4449-887B-DF7EE870C056}"/>
              </a:ext>
            </a:extLst>
          </p:cNvPr>
          <p:cNvSpPr>
            <a:spLocks noGrp="1"/>
          </p:cNvSpPr>
          <p:nvPr>
            <p:ph type="title"/>
          </p:nvPr>
        </p:nvSpPr>
        <p:spPr/>
        <p:txBody>
          <a:bodyPr/>
          <a:lstStyle/>
          <a:p>
            <a:pPr algn="ctr"/>
            <a:r>
              <a:rPr lang="en-US" dirty="0"/>
              <a:t>Can You Solve The Cipher In The Next Slide?</a:t>
            </a:r>
          </a:p>
        </p:txBody>
      </p:sp>
      <p:sp>
        <p:nvSpPr>
          <p:cNvPr id="3" name="Content Placeholder 2">
            <a:extLst>
              <a:ext uri="{FF2B5EF4-FFF2-40B4-BE49-F238E27FC236}">
                <a16:creationId xmlns:a16="http://schemas.microsoft.com/office/drawing/2014/main" id="{86B0AE65-C695-4A11-9D94-900DD0C554A2}"/>
              </a:ext>
            </a:extLst>
          </p:cNvPr>
          <p:cNvSpPr>
            <a:spLocks noGrp="1"/>
          </p:cNvSpPr>
          <p:nvPr>
            <p:ph idx="1"/>
          </p:nvPr>
        </p:nvSpPr>
        <p:spPr>
          <a:xfrm>
            <a:off x="547826" y="1843380"/>
            <a:ext cx="11096348" cy="4351338"/>
          </a:xfrm>
        </p:spPr>
        <p:txBody>
          <a:bodyPr/>
          <a:lstStyle/>
          <a:p>
            <a:r>
              <a:rPr lang="en-US" dirty="0"/>
              <a:t>If you want to try this, on a terminal emulator, execute the following command:</a:t>
            </a:r>
          </a:p>
          <a:p>
            <a:endParaRPr lang="en-US" dirty="0"/>
          </a:p>
          <a:p>
            <a:pPr marL="0" indent="0">
              <a:buNone/>
            </a:pPr>
            <a:r>
              <a:rPr lang="en-US" dirty="0"/>
              <a:t>Visit: </a:t>
            </a:r>
            <a:r>
              <a:rPr lang="en-US" dirty="0">
                <a:hlinkClick r:id="rId2"/>
              </a:rPr>
              <a:t>https://github.com/tanveerasalim/MAT/blob/master/risa_secret.txt</a:t>
            </a:r>
            <a:endParaRPr lang="en-US" dirty="0"/>
          </a:p>
          <a:p>
            <a:pPr marL="0" indent="0">
              <a:buNone/>
            </a:pPr>
            <a:endParaRPr lang="en-US" dirty="0"/>
          </a:p>
          <a:p>
            <a:pPr marL="0" indent="0">
              <a:buNone/>
            </a:pPr>
            <a:r>
              <a:rPr lang="en-US" dirty="0"/>
              <a:t>You will download the encrypted text and it is your job to decrypt it into a coherent file. If you successfully decrypt it, send me the coherent file you decrypted and the note on how you decrypted it at </a:t>
            </a:r>
            <a:r>
              <a:rPr lang="en-US" dirty="0">
                <a:hlinkClick r:id="rId3"/>
              </a:rPr>
              <a:t>Tanveer.Salim@ttu.edu</a:t>
            </a:r>
            <a:r>
              <a:rPr lang="en-US" dirty="0"/>
              <a:t> </a:t>
            </a:r>
          </a:p>
        </p:txBody>
      </p:sp>
    </p:spTree>
    <p:extLst>
      <p:ext uri="{BB962C8B-B14F-4D97-AF65-F5344CB8AC3E}">
        <p14:creationId xmlns:p14="http://schemas.microsoft.com/office/powerpoint/2010/main" val="296389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942</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Guide to Malware Analysis</vt:lpstr>
      <vt:lpstr>Hacking Is A Social Problem</vt:lpstr>
      <vt:lpstr>PowerPoint Presentation</vt:lpstr>
      <vt:lpstr>PowerPoint Presentation</vt:lpstr>
      <vt:lpstr>PowerPoint Presentation</vt:lpstr>
      <vt:lpstr>PowerPoint Presentation</vt:lpstr>
      <vt:lpstr>PowerPoint Presentation</vt:lpstr>
      <vt:lpstr>TSCD Hex Dump Discussed on Medium</vt:lpstr>
      <vt:lpstr>Can You Solve The Cipher In The Next Slide?</vt:lpstr>
      <vt:lpstr>PowerPoint Presentation</vt:lpstr>
      <vt:lpstr>It Is a (Weak and Basic)Probabilistic Cipher</vt:lpstr>
      <vt:lpstr>If You Want My Hex Dump To Help You Crack This</vt:lpstr>
      <vt:lpstr>How To Market Your Code on GitHub</vt:lpstr>
      <vt:lpstr>A Wonderful (and Tragic) True Story</vt:lpstr>
      <vt:lpstr>LESSONS LEARNED FROM THE STORY</vt:lpstr>
      <vt:lpstr>Secure Programming Of The Future And My Next Target Internship</vt:lpstr>
      <vt:lpstr>How PolyVerse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Guide to Malware Analysis</dc:title>
  <dc:creator>Tanveer Salim</dc:creator>
  <cp:lastModifiedBy>Tanveer Salim</cp:lastModifiedBy>
  <cp:revision>43</cp:revision>
  <dcterms:created xsi:type="dcterms:W3CDTF">2019-04-22T02:12:34Z</dcterms:created>
  <dcterms:modified xsi:type="dcterms:W3CDTF">2019-05-01T05:19:45Z</dcterms:modified>
</cp:coreProperties>
</file>