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59" r:id="rId7"/>
    <p:sldId id="266" r:id="rId8"/>
    <p:sldId id="267" r:id="rId9"/>
    <p:sldId id="270" r:id="rId10"/>
    <p:sldId id="269" r:id="rId11"/>
    <p:sldId id="261" r:id="rId12"/>
    <p:sldId id="262" r:id="rId13"/>
    <p:sldId id="263" r:id="rId14"/>
    <p:sldId id="260" r:id="rId15"/>
    <p:sldId id="273" r:id="rId16"/>
    <p:sldId id="274" r:id="rId17"/>
    <p:sldId id="275" r:id="rId18"/>
    <p:sldId id="277" r:id="rId19"/>
    <p:sldId id="278" r:id="rId20"/>
    <p:sldId id="279" r:id="rId21"/>
    <p:sldId id="276" r:id="rId22"/>
    <p:sldId id="264" r:id="rId23"/>
    <p:sldId id="265" r:id="rId24"/>
  </p:sldIdLst>
  <p:sldSz cx="9144000" cy="5143500" type="screen16x9"/>
  <p:notesSz cx="6858000" cy="9144000"/>
  <p:embeddedFontLst>
    <p:embeddedFont>
      <p:font typeface="Montserrat" charset="0"/>
      <p:regular r:id="rId26"/>
      <p:bold r:id="rId27"/>
      <p:italic r:id="rId28"/>
      <p:boldItalic r:id="rId29"/>
    </p:embeddedFont>
    <p:embeddedFont>
      <p:font typeface="Lato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429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8188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Slides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747025" y="28024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Tanveer Salim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Chr8: BLAST </a:t>
            </a:r>
            <a:r>
              <a:rPr lang="en-US" dirty="0" smtClean="0"/>
              <a:t>RESULTS: Conserved Domains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74" y="1005192"/>
            <a:ext cx="9144165" cy="413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Relationship Between Cork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Oak and Valley Oak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AB91D1-D335-0343-9685-FB681E35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279450"/>
            <a:ext cx="6705600" cy="3518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98673-D585-9948-BDFD-E7BB379D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4" y="-147934"/>
            <a:ext cx="7038900" cy="914100"/>
          </a:xfrm>
        </p:spPr>
        <p:txBody>
          <a:bodyPr/>
          <a:lstStyle/>
          <a:p>
            <a:r>
              <a:rPr lang="en-US" dirty="0"/>
              <a:t>Multiple Sequence Alignment File For Chr8 Annotation:</a:t>
            </a:r>
            <a:br>
              <a:rPr lang="en-US" dirty="0"/>
            </a:br>
            <a:r>
              <a:rPr lang="en" dirty="0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3DB809-15C7-134D-8A5A-1309B4C2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6" y="1058142"/>
            <a:ext cx="4512099" cy="40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5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93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Peptide Sequences Found For:</a:t>
            </a:r>
            <a:endParaRPr dirty="0"/>
          </a:p>
          <a:p>
            <a:pPr lvl="0">
              <a:lnSpc>
                <a:spcPct val="115000"/>
              </a:lnSpc>
            </a:pPr>
            <a:r>
              <a:rPr lang="en" sz="3600" dirty="0">
                <a:latin typeface="Lato"/>
                <a:ea typeface="Lato"/>
                <a:cs typeface="Lato"/>
                <a:sym typeface="Lato"/>
              </a:rPr>
              <a:t>Chr8a: </a:t>
            </a:r>
            <a:r>
              <a:rPr lang="en-US" sz="3600" dirty="0"/>
              <a:t>9261006..9268356</a:t>
            </a:r>
            <a:endParaRPr sz="3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491874"/>
            <a:ext cx="7038900" cy="356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6200" dirty="0"/>
              <a:t>Peptide Sequences Being Compared: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6200" dirty="0"/>
              <a:t>&gt;83489d87-64ca-4c4c-86fe-97cb6c08c474 (</a:t>
            </a:r>
            <a:r>
              <a:rPr lang="en-US" sz="6200" dirty="0" err="1"/>
              <a:t>sequence:mRNA</a:t>
            </a:r>
            <a:r>
              <a:rPr lang="en-US" sz="6200" dirty="0"/>
              <a:t>) 145 residues [chr8:9262103-9267252 + strand] [peptide]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6200" dirty="0"/>
              <a:t>MGTKLKTVVATFFLCFLLFPLVFSASNGGLVRIGLKKTKLDKNNRVAAQLESKDGEVRSASIRKYYLRGNSGDPEDIDIVSLKNYMDAQYFGEIGIGTPPQKFTVIFDTGSSNLWVPSSKCYFSVNQLISIMEPELFLGTLVKTM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30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214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Alignments Found For Chr8</a:t>
            </a:r>
            <a:br>
              <a:rPr lang="en" dirty="0"/>
            </a:br>
            <a:r>
              <a:rPr lang="en" dirty="0"/>
              <a:t>Annotation: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bf188fb9-3064-46b8-b71d-0d255aacfb81 </a:t>
            </a:r>
            <a:r>
              <a:rPr lang="en" dirty="0"/>
              <a:t> 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608084"/>
            <a:ext cx="7038900" cy="337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&gt;XP_023885896.1 casein kinase 1-like protein HD16 [</a:t>
            </a:r>
            <a:r>
              <a:rPr lang="en" dirty="0" err="1"/>
              <a:t>Quercus</a:t>
            </a:r>
            <a:r>
              <a:rPr lang="en" dirty="0"/>
              <a:t> </a:t>
            </a:r>
            <a:r>
              <a:rPr lang="en" dirty="0" err="1"/>
              <a:t>suber</a:t>
            </a:r>
            <a:r>
              <a:rPr lang="en" dirty="0"/>
              <a:t>] (Cork Oak)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PELRSGARRSKRVDDLYPAPQPIDQGDNWLLPAQNRTRRRAAGRGRAGGNAALAKGPSPAVLTRPTAAARGRGIRLIDLDPEPCEVLPEAVALGAAEPLYNQVEVVADIDIGMEGGSADKVMGVEEEASTTPVPERVKVGNSPVYKIERKLGKGGFGQVYVGRRVSGGTDADVTEVALKFEHRNSKGCNYGPPYEWQVYNTLNGCYGIPWVHYKGRQGDFYILVMDILGPSLWDVWNSFGQSMSPNMAACIAVEAISILEKLHLKGFVHGDVKPENFLLGQPGTPDEKKLYLIDLGLASRWKDASSGQHVEYDQRPDIFRGTIRYASVHAHLGRTGSRRDDLESLAYTLIFLIRGRLPWQGYQGDNKSFLVCKKKMATSPELMCCFCPPPFKQFLEAVTNMKFDEEPNYSKLISFFESLIEPCTPLRPIRIDGALKVGQKRARLLINLEEDEQPKKKVRLGSPATQWISVYNARRPMKQRYHYNVADTRLHQHVDKGNEDGLYISCVASATNLWALIMDAGTGFSSQVYELSAVFLHKDWIMEQWEKNFYISSIAGAANGSSLVVMSKGTPYTQQSYKVSESFPFKWINKKWKEGFHVTSMTTAGSRWGVVMSRNAGYSDQVVELDFLYPSEGIHRRWESGYRITSMAATADQGAFILSIPKRKTMDETQETLRTSAFPSTHVKEKWSKNLYIASICYGRTVC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Chr8a: </a:t>
            </a:r>
            <a:r>
              <a:rPr lang="en-US" u="sng" dirty="0" err="1" smtClean="0"/>
              <a:t>IsoseqTopTier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4102"/>
            <a:ext cx="9151066" cy="325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Chr8: </a:t>
            </a:r>
            <a:r>
              <a:rPr lang="en-US" u="sng" dirty="0" err="1" smtClean="0"/>
              <a:t>IsoseqTopTier</a:t>
            </a:r>
            <a:r>
              <a:rPr lang="en-US" u="sng" dirty="0" smtClean="0"/>
              <a:t> Close-Up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8748" y="967998"/>
            <a:ext cx="5625626" cy="417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Chr8: </a:t>
            </a:r>
            <a:r>
              <a:rPr lang="en-US" u="sng" dirty="0" err="1" smtClean="0"/>
              <a:t>IsoseqTopTier</a:t>
            </a:r>
            <a:r>
              <a:rPr lang="en-US" u="sng" dirty="0" smtClean="0"/>
              <a:t> Close-Up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052" y="892480"/>
            <a:ext cx="5840694" cy="426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Chr8a: BLAST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28011"/>
            <a:ext cx="9144000" cy="42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Chr8a: </a:t>
            </a:r>
            <a:r>
              <a:rPr lang="en-US" dirty="0" smtClean="0"/>
              <a:t>BLAST </a:t>
            </a:r>
            <a:r>
              <a:rPr lang="en-US" dirty="0" smtClean="0"/>
              <a:t>RESULTS: Color Key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1612"/>
            <a:ext cx="9098713" cy="43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71376" y="28864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Genomic Region  I Was Assigned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chr8: 700,001..795,000 MCGJ.8.6 MCGJ.8.6  	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Chr8a: </a:t>
            </a:r>
            <a:r>
              <a:rPr lang="en-US" dirty="0" smtClean="0"/>
              <a:t>BLAST </a:t>
            </a:r>
            <a:r>
              <a:rPr lang="en-US" dirty="0" smtClean="0"/>
              <a:t>RESULTS: Query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362" y="877453"/>
            <a:ext cx="5983047" cy="426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Chr8a: Putative Conserved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89" y="952769"/>
            <a:ext cx="8162029" cy="419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1239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Phylogenetic Relationship Between Valley Oak and </a:t>
            </a:r>
            <a:r>
              <a:rPr lang="en-US" b="1" dirty="0"/>
              <a:t>aspartic proteinase-like isoform X2 [</a:t>
            </a:r>
            <a:r>
              <a:rPr lang="en-US" b="1" dirty="0" err="1"/>
              <a:t>Quercus</a:t>
            </a:r>
            <a:r>
              <a:rPr lang="en-US" b="1" dirty="0"/>
              <a:t> </a:t>
            </a:r>
            <a:r>
              <a:rPr lang="en-US" b="1" dirty="0" err="1"/>
              <a:t>suber</a:t>
            </a:r>
            <a:r>
              <a:rPr lang="en-US" b="1" dirty="0"/>
              <a:t>] (Valley Oak)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BE7E58-0AE3-2249-AEED-CA9FB933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3671"/>
            <a:ext cx="9144000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4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98673-D585-9948-BDFD-E7BB379D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4" y="-147934"/>
            <a:ext cx="7038900" cy="1206076"/>
          </a:xfrm>
        </p:spPr>
        <p:txBody>
          <a:bodyPr/>
          <a:lstStyle/>
          <a:p>
            <a:pPr algn="ctr"/>
            <a:r>
              <a:rPr lang="en-US" dirty="0"/>
              <a:t>Multiple Sequence Alignment File For Chr8a Annotation:</a:t>
            </a:r>
            <a:br>
              <a:rPr lang="en-US" dirty="0"/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83489d87-64ca-4c4c-86fe-97cb6c08c474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969627-0C74-3B44-B71A-82DF97B1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14" y="1058142"/>
            <a:ext cx="5575679" cy="40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61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Genomic Region Found in “Annotations”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dirty="0" smtClean="0"/>
              <a:t>Chr8: [49455025-49458016 </a:t>
            </a:r>
            <a:r>
              <a:rPr lang="en-US" sz="3600" dirty="0" smtClean="0"/>
              <a:t>- strand] [peptide]</a:t>
            </a:r>
            <a:endParaRPr sz="3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Chr8a: [9262103-9267776 </a:t>
            </a:r>
            <a:r>
              <a:rPr lang="en-US" sz="3600" dirty="0" smtClean="0">
                <a:solidFill>
                  <a:schemeClr val="bg1"/>
                </a:solidFill>
              </a:rPr>
              <a:t>+ strand] [peptide]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Chr8: </a:t>
            </a:r>
            <a:r>
              <a:rPr lang="en-US" u="sng" dirty="0" err="1" smtClean="0"/>
              <a:t>IsoseqTopTier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7850"/>
            <a:ext cx="9132274" cy="284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Chr8: </a:t>
            </a:r>
            <a:r>
              <a:rPr lang="en-US" u="sng" dirty="0" err="1" smtClean="0"/>
              <a:t>IsoseqTopTier</a:t>
            </a:r>
            <a:r>
              <a:rPr lang="en-US" u="sng" dirty="0" smtClean="0"/>
              <a:t> Close-Up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553" y="853069"/>
            <a:ext cx="5791200" cy="429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Sequences Found For: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Chr8: 49454356..49458686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491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&gt;</a:t>
            </a:r>
            <a:r>
              <a:rPr lang="en" dirty="0"/>
              <a:t>bf188fb9-3064-46b8-b71d-0d255aacfb81 (sequence:mRNA) 316 residues [chr8:49455025-49458016 - strand] [peptide]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GRAPCCDKKGLKKGPWTPEEDQILVDFIKKNGGHGSWRSLPKLAGLLRCGKSCRLRWTNYLRPDIKRGPFTQEEEKLVIQLHGILGNRWATIASQLPGRTDNEIKNLWNTHLKKRLMGMGLDPQTHELISSCSTTVKAPASPITRHMAQWESARLEAEARLSRESSLFNPIPLGKTDSDYFLRIWNSEIGESFRKFNREDKTACQSPVSQASSSTKCGSISAITTEISPILLGSSIAGSNQNEDNECKSCKSYPEEMMVGYDTSSSDELEDSSDSALQMLLDFPINNDMSFLEEDIDKYSTPSAMLTENSFICPL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Chr8: BLAST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0729"/>
            <a:ext cx="9126064" cy="421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Chr8: BLAST </a:t>
            </a:r>
            <a:r>
              <a:rPr lang="en-US" dirty="0" smtClean="0"/>
              <a:t>RESULTS: Color Key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6057"/>
            <a:ext cx="9027352" cy="422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Chr8: BLAST </a:t>
            </a:r>
            <a:r>
              <a:rPr lang="en-US" dirty="0" smtClean="0"/>
              <a:t>RESULTS: Query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362" y="877453"/>
            <a:ext cx="5983047" cy="426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239</Words>
  <Application>Microsoft Office PowerPoint</Application>
  <PresentationFormat>On-screen Show (16:9)</PresentationFormat>
  <Paragraphs>42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Montserrat</vt:lpstr>
      <vt:lpstr>Lato</vt:lpstr>
      <vt:lpstr>Calibri</vt:lpstr>
      <vt:lpstr>Focus</vt:lpstr>
      <vt:lpstr>Week 3 Slides</vt:lpstr>
      <vt:lpstr>The Genomic Region  I Was Assigned</vt:lpstr>
      <vt:lpstr>Two Genomic Region Found in “Annotations”</vt:lpstr>
      <vt:lpstr>Chr8: IsoseqTopTier</vt:lpstr>
      <vt:lpstr>Chr8: IsoseqTopTier Close-Up View</vt:lpstr>
      <vt:lpstr>Peptide Sequences Found For: Chr8: 49454356..49458686    </vt:lpstr>
      <vt:lpstr>Chr8: BLAST RESULTS</vt:lpstr>
      <vt:lpstr>Chr8: BLAST RESULTS: Color Key</vt:lpstr>
      <vt:lpstr>Chr8: BLAST RESULTS: Query Results</vt:lpstr>
      <vt:lpstr>Chr8: BLAST RESULTS: Conserved Domains</vt:lpstr>
      <vt:lpstr>Phylogenetic Relationship Between Cork Oak and Valley Oak</vt:lpstr>
      <vt:lpstr>Multiple Sequence Alignment File For Chr8 Annotation: bf188fb9-3064-46b8-b71d-0d255aacfb81 </vt:lpstr>
      <vt:lpstr>Peptide Sequences Found For: Chr8a: 9261006..9268356    </vt:lpstr>
      <vt:lpstr>Sequence Alignments Found For Chr8 Annotation: bf188fb9-3064-46b8-b71d-0d255aacfb81  </vt:lpstr>
      <vt:lpstr>Chr8a: IsoseqTopTier</vt:lpstr>
      <vt:lpstr>Chr8: IsoseqTopTier Close-Up View</vt:lpstr>
      <vt:lpstr>Chr8: IsoseqTopTier Close-Up View</vt:lpstr>
      <vt:lpstr>Chr8a: BLAST RESULTS</vt:lpstr>
      <vt:lpstr>Chr8a: BLAST RESULTS: Color Key</vt:lpstr>
      <vt:lpstr>Chr8a: BLAST RESULTS: Query Results</vt:lpstr>
      <vt:lpstr>Chr8a: Putative Conserved Domains</vt:lpstr>
      <vt:lpstr>Phylogenetic Relationship Between Valley Oak and aspartic proteinase-like isoform X2 [Quercus suber] (Valley Oak) </vt:lpstr>
      <vt:lpstr>Multiple Sequence Alignment File For Chr8a Annotation: 83489d87-64ca-4c4c-86fe-97cb6c08c474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Slides</dc:title>
  <dc:creator>Tanveer Salim</dc:creator>
  <cp:lastModifiedBy>tsalim001</cp:lastModifiedBy>
  <cp:revision>38</cp:revision>
  <dcterms:modified xsi:type="dcterms:W3CDTF">2018-04-17T22:36:30Z</dcterms:modified>
</cp:coreProperties>
</file>