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8" r:id="rId3"/>
    <p:sldId id="257" r:id="rId4"/>
    <p:sldId id="263" r:id="rId5"/>
    <p:sldId id="264" r:id="rId6"/>
    <p:sldId id="258" r:id="rId7"/>
    <p:sldId id="267" r:id="rId8"/>
    <p:sldId id="259" r:id="rId9"/>
    <p:sldId id="261" r:id="rId10"/>
    <p:sldId id="265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67D73-45C7-4B1C-9584-ECFD660EE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 Einführung</a:t>
            </a:r>
            <a:br>
              <a:rPr lang="de-DE" dirty="0"/>
            </a:br>
            <a:r>
              <a:rPr lang="de-DE" sz="2400" dirty="0"/>
              <a:t>in 10 Minuten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C2B319-74B8-4C56-A66D-0080163BB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Korn</a:t>
            </a:r>
          </a:p>
        </p:txBody>
      </p:sp>
    </p:spTree>
    <p:extLst>
      <p:ext uri="{BB962C8B-B14F-4D97-AF65-F5344CB8AC3E}">
        <p14:creationId xmlns:p14="http://schemas.microsoft.com/office/powerpoint/2010/main" val="368813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CCE27-F8B3-43D9-968B-E4FCDA78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&amp; Verleihen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FEDE1-08E0-4FB9-AF79-423A8907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definieren eine Funktion: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(i: i32) -&gt; i32 {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i+1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cs typeface="Courier New" panose="02070309020205020404" pitchFamily="49" charset="0"/>
              </a:rPr>
              <a:t>Was macht die Funktion?	</a:t>
            </a: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 Sie addiert eins auf einen beliebigen Integer auf.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1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CCE27-F8B3-43D9-968B-E4FCDA78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&amp; Verleihen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FEDE1-08E0-4FB9-AF79-423A8907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52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/>
              <a:t>Wir definieren eine Funktion: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(i: i32) -&gt; i32 {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i+1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pPr marL="0" indent="0" defTabSz="763588">
              <a:buNone/>
              <a:tabLst>
                <a:tab pos="2597150" algn="l"/>
              </a:tabLst>
            </a:pPr>
            <a:r>
              <a:rPr lang="de-DE" dirty="0">
                <a:cs typeface="Courier New" panose="02070309020205020404" pitchFamily="49" charset="0"/>
              </a:rPr>
              <a:t>Was macht die Funktion?	</a:t>
            </a: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	Sie addiert eins auf einen beliebigen Integer auf.</a:t>
            </a:r>
          </a:p>
          <a:p>
            <a:pPr marL="0" indent="0">
              <a:buNone/>
              <a:tabLst>
                <a:tab pos="2597150" algn="l"/>
                <a:tab pos="3054350" algn="l"/>
              </a:tabLst>
            </a:pP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Wo ist das Problem?		Sie ergreift Besitz über den Wert, welcher</a:t>
            </a:r>
            <a:b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		ihr übergeben wird.</a:t>
            </a:r>
            <a:b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			    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2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37675-BB7A-4425-A040-E13BBE1E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&amp; Verleihen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F38FE-61A5-46AE-8E03-6306D598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676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Ein Beispiel - Wir definieren eine Variable und übergeben sie an unsere Funktion: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x: i32 = 5;	// Variable wird definiert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(x);		// Funktion wird aufgerufen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!("{}", x);	// Versuch, die Variable auszugeben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155825" algn="l"/>
                <a:tab pos="2597150" algn="l"/>
              </a:tabLst>
            </a:pPr>
            <a:r>
              <a:rPr lang="de-DE" dirty="0">
                <a:cs typeface="Courier New" panose="02070309020205020404" pitchFamily="49" charset="0"/>
              </a:rPr>
              <a:t>Wo ist das Problem?	</a:t>
            </a: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	Zeile 5 wird fehlschlagen, da der Besitz der Variable</a:t>
            </a:r>
            <a:b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		an die Funktion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add_one</a:t>
            </a: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 übergeben wurde.</a:t>
            </a:r>
            <a:b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DE" i="1" dirty="0">
                <a:cs typeface="Courier New" panose="02070309020205020404" pitchFamily="49" charset="0"/>
                <a:sym typeface="Wingdings" panose="05000000000000000000" pitchFamily="2" charset="2"/>
              </a:rPr>
              <a:t>d. h., die Variable existiert im aktuellen </a:t>
            </a:r>
            <a:r>
              <a:rPr lang="de-DE" i="1" dirty="0" err="1">
                <a:cs typeface="Courier New" panose="02070309020205020404" pitchFamily="49" charset="0"/>
                <a:sym typeface="Wingdings" panose="05000000000000000000" pitchFamily="2" charset="2"/>
              </a:rPr>
              <a:t>Scope</a:t>
            </a:r>
            <a:r>
              <a:rPr lang="de-DE" i="1" dirty="0">
                <a:cs typeface="Courier New" panose="02070309020205020404" pitchFamily="49" charset="0"/>
                <a:sym typeface="Wingdings" panose="05000000000000000000" pitchFamily="2" charset="2"/>
              </a:rPr>
              <a:t> nicht mehr.</a:t>
            </a:r>
            <a:endParaRPr lang="de-DE" i="1" dirty="0">
              <a:cs typeface="Courier New" panose="020703090202050204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B2F959-8B24-484F-B0C9-B62903B5CF3C}"/>
              </a:ext>
            </a:extLst>
          </p:cNvPr>
          <p:cNvSpPr txBox="1"/>
          <p:nvPr/>
        </p:nvSpPr>
        <p:spPr>
          <a:xfrm>
            <a:off x="1808442" y="3450371"/>
            <a:ext cx="422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8937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4F8E5-8E5E-445C-A09E-FA702AED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&amp; Verleihen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7A7C5-50CD-4BF4-AB28-A9369777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3846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Wie können wir das Problem lösen?</a:t>
            </a:r>
          </a:p>
          <a:p>
            <a:r>
              <a:rPr lang="de-DE" dirty="0"/>
              <a:t>Wir wollen nicht den Besitz der Variable, sondern eine Referenz weitergeben.</a:t>
            </a:r>
          </a:p>
          <a:p>
            <a:r>
              <a:rPr lang="de-DE" dirty="0"/>
              <a:t>Dazu ergänzen unsere Funktion und unseren Funktionsaufruf um ein Und-Zeichen.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(i: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i32) -&gt; i32 {	// Neue Funktion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i+1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add_one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x);				// Neuer Aufruf</a:t>
            </a:r>
          </a:p>
        </p:txBody>
      </p:sp>
    </p:spTree>
    <p:extLst>
      <p:ext uri="{BB962C8B-B14F-4D97-AF65-F5344CB8AC3E}">
        <p14:creationId xmlns:p14="http://schemas.microsoft.com/office/powerpoint/2010/main" val="104386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EF63D-E3AC-4166-8D05-35EC656E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Unser erstes Projekt:</a:t>
            </a:r>
            <a:br>
              <a:rPr lang="de-DE" dirty="0"/>
            </a:br>
            <a:r>
              <a:rPr lang="de-DE" sz="2000" dirty="0"/>
              <a:t>Erstellen des Projekts</a:t>
            </a:r>
            <a:endParaRPr lang="de-DE" sz="10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8EDB3-E511-404B-8D5D-02602BEB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7285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Wir nutzen Cargo, um ein neues Projekt zu erstellen: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cargo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guessing_game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–bin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cs typeface="Courier New" panose="02070309020205020404" pitchFamily="49" charset="0"/>
              </a:rPr>
              <a:t>In unserem Projektordner finden wir nun die Datei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Cargo.toml</a:t>
            </a:r>
            <a:r>
              <a:rPr lang="de-DE" dirty="0">
                <a:cs typeface="Courier New" panose="02070309020205020404" pitchFamily="49" charset="0"/>
              </a:rPr>
              <a:t>, in welche wir Informationen über uns Projekt eintragen:</a:t>
            </a:r>
            <a:br>
              <a:rPr lang="de-DE" dirty="0">
                <a:cs typeface="Courier New" panose="02070309020205020404" pitchFamily="49" charset="0"/>
              </a:rPr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guessing_game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"0.1.0"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["An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&lt;an@author.de&gt;"]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"0.3.14"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EA63C9-8E0D-4A9D-9F0A-DFECFAB12430}"/>
              </a:ext>
            </a:extLst>
          </p:cNvPr>
          <p:cNvSpPr txBox="1"/>
          <p:nvPr/>
        </p:nvSpPr>
        <p:spPr>
          <a:xfrm>
            <a:off x="1808442" y="4704589"/>
            <a:ext cx="4226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3B929F-3D2F-4EB4-9D01-8CAC6403B4DD}"/>
              </a:ext>
            </a:extLst>
          </p:cNvPr>
          <p:cNvSpPr txBox="1"/>
          <p:nvPr/>
        </p:nvSpPr>
        <p:spPr>
          <a:xfrm>
            <a:off x="3801942" y="6454325"/>
            <a:ext cx="45881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 (diese und folgende Folien): Ungefähr nach „The Rust </a:t>
            </a:r>
            <a:r>
              <a:rPr lang="de-DE" sz="800" dirty="0" err="1"/>
              <a:t>Programming</a:t>
            </a:r>
            <a:r>
              <a:rPr lang="de-DE" sz="800" dirty="0"/>
              <a:t> Language“ (Abruf 18.04.2018) </a:t>
            </a:r>
          </a:p>
        </p:txBody>
      </p:sp>
    </p:spTree>
    <p:extLst>
      <p:ext uri="{BB962C8B-B14F-4D97-AF65-F5344CB8AC3E}">
        <p14:creationId xmlns:p14="http://schemas.microsoft.com/office/powerpoint/2010/main" val="269322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59E11-CE32-408B-AF1F-CA4287A0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de-DE" sz="2400" dirty="0">
                <a:solidFill>
                  <a:srgbClr val="262626"/>
                </a:solidFill>
              </a:rPr>
              <a:t>Unser erstes Projekt:</a:t>
            </a:r>
            <a:br>
              <a:rPr lang="de-DE" sz="2200" dirty="0">
                <a:solidFill>
                  <a:srgbClr val="262626"/>
                </a:solidFill>
              </a:rPr>
            </a:br>
            <a:br>
              <a:rPr lang="de-DE" sz="2200" dirty="0">
                <a:solidFill>
                  <a:srgbClr val="262626"/>
                </a:solidFill>
              </a:rPr>
            </a:br>
            <a:r>
              <a:rPr lang="de-DE" sz="1300" dirty="0">
                <a:solidFill>
                  <a:srgbClr val="262626"/>
                </a:solidFill>
              </a:rPr>
              <a:t>Nutzereingaben akzeptieren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FD039C-2907-421F-B3D8-5EBB455BF4FA}"/>
              </a:ext>
            </a:extLst>
          </p:cNvPr>
          <p:cNvSpPr/>
          <p:nvPr/>
        </p:nvSpPr>
        <p:spPr>
          <a:xfrm>
            <a:off x="4830792" y="0"/>
            <a:ext cx="73612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FCFA5B8-A4D6-47B0-8104-EF42789A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937" y="0"/>
            <a:ext cx="647291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!("Rate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Zahl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 =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::new();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::stdin().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.expect(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Konnte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guess);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5823AF9-80A1-4784-AAD3-2988BB3058FC}"/>
              </a:ext>
            </a:extLst>
          </p:cNvPr>
          <p:cNvSpPr txBox="1"/>
          <p:nvPr/>
        </p:nvSpPr>
        <p:spPr>
          <a:xfrm>
            <a:off x="4283040" y="0"/>
            <a:ext cx="54775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59E11-CE32-408B-AF1F-CA4287A0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de-DE" sz="2400" dirty="0">
                <a:solidFill>
                  <a:srgbClr val="262626"/>
                </a:solidFill>
              </a:rPr>
              <a:t>Unser erstes Projekt:</a:t>
            </a:r>
            <a:br>
              <a:rPr lang="de-DE" sz="2200" dirty="0">
                <a:solidFill>
                  <a:srgbClr val="262626"/>
                </a:solidFill>
              </a:rPr>
            </a:br>
            <a:br>
              <a:rPr lang="de-DE" sz="2200" dirty="0">
                <a:solidFill>
                  <a:srgbClr val="262626"/>
                </a:solidFill>
              </a:rPr>
            </a:br>
            <a:r>
              <a:rPr lang="de-DE" sz="1300" dirty="0">
                <a:solidFill>
                  <a:srgbClr val="262626"/>
                </a:solidFill>
              </a:rPr>
              <a:t>Eine Zufallszahl generieren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FD039C-2907-421F-B3D8-5EBB455BF4FA}"/>
              </a:ext>
            </a:extLst>
          </p:cNvPr>
          <p:cNvSpPr/>
          <p:nvPr/>
        </p:nvSpPr>
        <p:spPr>
          <a:xfrm>
            <a:off x="4830792" y="0"/>
            <a:ext cx="73612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FCFA5B8-A4D6-47B0-8104-EF42789A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937" y="0"/>
            <a:ext cx="647291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crate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!("Rate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Zahl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secret = rand::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thread_rng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gen_range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 =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::new();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::stdin().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.expect(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Konnte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guess);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21360B-A68E-4930-A2E5-CAA483D4727D}"/>
              </a:ext>
            </a:extLst>
          </p:cNvPr>
          <p:cNvSpPr txBox="1"/>
          <p:nvPr/>
        </p:nvSpPr>
        <p:spPr>
          <a:xfrm>
            <a:off x="4283040" y="0"/>
            <a:ext cx="54775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8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59E11-CE32-408B-AF1F-CA4287A0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de-DE" sz="2400" dirty="0">
                <a:solidFill>
                  <a:srgbClr val="262626"/>
                </a:solidFill>
              </a:rPr>
              <a:t>Unser erstes Projekt:</a:t>
            </a:r>
            <a:br>
              <a:rPr lang="de-DE" sz="2200" dirty="0">
                <a:solidFill>
                  <a:srgbClr val="262626"/>
                </a:solidFill>
              </a:rPr>
            </a:br>
            <a:br>
              <a:rPr lang="de-DE" sz="2200" dirty="0">
                <a:solidFill>
                  <a:srgbClr val="262626"/>
                </a:solidFill>
              </a:rPr>
            </a:br>
            <a:r>
              <a:rPr lang="de-DE" sz="1300" dirty="0">
                <a:solidFill>
                  <a:srgbClr val="262626"/>
                </a:solidFill>
              </a:rPr>
              <a:t>Die Eingabe mit der Zufallszahl vergleichen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FD039C-2907-421F-B3D8-5EBB455BF4FA}"/>
              </a:ext>
            </a:extLst>
          </p:cNvPr>
          <p:cNvSpPr/>
          <p:nvPr/>
        </p:nvSpPr>
        <p:spPr>
          <a:xfrm>
            <a:off x="4830792" y="0"/>
            <a:ext cx="73612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FCFA5B8-A4D6-47B0-8104-EF42789A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937" y="0"/>
            <a:ext cx="647291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crate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!("Rate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Zahl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= rand::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thread_rng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 =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::new();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::stdin().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.expect(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Konnte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guess: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u32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guess.trim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().parse()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.expect(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Bitte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Zahl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guess);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(&amp;secret) {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Ordering::Less    =&gt;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"Zu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Ordering::Greater =&gt;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"Zu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groß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Ordering::Equal   =&gt;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 hast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gewonnen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CF0CE16-0951-4C06-910F-8DDAA94C30D5}"/>
              </a:ext>
            </a:extLst>
          </p:cNvPr>
          <p:cNvSpPr txBox="1"/>
          <p:nvPr/>
        </p:nvSpPr>
        <p:spPr>
          <a:xfrm>
            <a:off x="4283040" y="0"/>
            <a:ext cx="54775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7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59E11-CE32-408B-AF1F-CA4287A0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de-DE" sz="2400" dirty="0">
                <a:solidFill>
                  <a:srgbClr val="262626"/>
                </a:solidFill>
              </a:rPr>
              <a:t>Unser erstes Projekt:</a:t>
            </a:r>
            <a:br>
              <a:rPr lang="de-DE" sz="2200" dirty="0">
                <a:solidFill>
                  <a:srgbClr val="262626"/>
                </a:solidFill>
              </a:rPr>
            </a:br>
            <a:br>
              <a:rPr lang="de-DE" sz="2200" dirty="0">
                <a:solidFill>
                  <a:srgbClr val="262626"/>
                </a:solidFill>
              </a:rPr>
            </a:br>
            <a:r>
              <a:rPr lang="de-DE" sz="1300" dirty="0">
                <a:solidFill>
                  <a:srgbClr val="262626"/>
                </a:solidFill>
              </a:rPr>
              <a:t>Mehrere Versuche mittels einer Schleife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FD039C-2907-421F-B3D8-5EBB455BF4FA}"/>
              </a:ext>
            </a:extLst>
          </p:cNvPr>
          <p:cNvSpPr/>
          <p:nvPr/>
        </p:nvSpPr>
        <p:spPr>
          <a:xfrm>
            <a:off x="4830792" y="0"/>
            <a:ext cx="73612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FCFA5B8-A4D6-47B0-8104-EF42789A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937" y="0"/>
            <a:ext cx="6472917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crate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!("Rate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Zahl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= rand::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thread_rng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 =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::new();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::stdin().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.expect(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Konnte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u32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guess.trim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().parse()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.expect(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Bitte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Zahl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guess);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(&amp;secret)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Ordering::Less    =&gt;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"Zu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Ordering::Greater =&gt;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"Zu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groß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Ordering::Equal   =&gt; {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 hast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gewonnen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CF0CE16-0951-4C06-910F-8DDAA94C30D5}"/>
              </a:ext>
            </a:extLst>
          </p:cNvPr>
          <p:cNvSpPr txBox="1"/>
          <p:nvPr/>
        </p:nvSpPr>
        <p:spPr>
          <a:xfrm>
            <a:off x="4283040" y="0"/>
            <a:ext cx="54775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5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59E11-CE32-408B-AF1F-CA4287A0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de-DE" sz="2400" dirty="0">
                <a:solidFill>
                  <a:srgbClr val="262626"/>
                </a:solidFill>
              </a:rPr>
              <a:t>Unser erstes Projekt:</a:t>
            </a:r>
            <a:br>
              <a:rPr lang="de-DE" sz="2200" dirty="0">
                <a:solidFill>
                  <a:srgbClr val="262626"/>
                </a:solidFill>
              </a:rPr>
            </a:br>
            <a:br>
              <a:rPr lang="de-DE" sz="2200" dirty="0">
                <a:solidFill>
                  <a:srgbClr val="262626"/>
                </a:solidFill>
              </a:rPr>
            </a:br>
            <a:r>
              <a:rPr lang="de-DE" sz="1300" dirty="0">
                <a:solidFill>
                  <a:srgbClr val="262626"/>
                </a:solidFill>
              </a:rPr>
              <a:t>Fehleingaben abfangen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FD039C-2907-421F-B3D8-5EBB455BF4FA}"/>
              </a:ext>
            </a:extLst>
          </p:cNvPr>
          <p:cNvSpPr/>
          <p:nvPr/>
        </p:nvSpPr>
        <p:spPr>
          <a:xfrm>
            <a:off x="4830792" y="0"/>
            <a:ext cx="73612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FCFA5B8-A4D6-47B0-8104-EF42789A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937" y="0"/>
            <a:ext cx="6472917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crate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!("Rate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Zahl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= rand::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thread_rng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 =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::new();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::stdin().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guess)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.expect(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Konnte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guess: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u32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guess.trim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().parse() {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(_)  =&gt;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Deine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guess);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(&amp;secret)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Ordering::Less    =&gt;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"Zu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Ordering::Greater =&gt;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"Zu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groß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Ordering::Equal   =&gt;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 hast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gewonnen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}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CF0CE16-0951-4C06-910F-8DDAA94C30D5}"/>
              </a:ext>
            </a:extLst>
          </p:cNvPr>
          <p:cNvSpPr txBox="1"/>
          <p:nvPr/>
        </p:nvSpPr>
        <p:spPr>
          <a:xfrm>
            <a:off x="4283040" y="0"/>
            <a:ext cx="54775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5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01640-B632-4847-B81B-9CFB9236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E9692-60A7-4E9E-821C-AA681178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Rust?</a:t>
            </a:r>
          </a:p>
          <a:p>
            <a:r>
              <a:rPr lang="de-DE" dirty="0"/>
              <a:t>Warum Rust?</a:t>
            </a:r>
          </a:p>
          <a:p>
            <a:r>
              <a:rPr lang="de-DE" dirty="0"/>
              <a:t>Nachteile?</a:t>
            </a:r>
          </a:p>
          <a:p>
            <a:r>
              <a:rPr lang="de-DE" dirty="0"/>
              <a:t>Hello World!</a:t>
            </a:r>
          </a:p>
          <a:p>
            <a:r>
              <a:rPr lang="de-DE" dirty="0"/>
              <a:t>Mutable?</a:t>
            </a:r>
          </a:p>
          <a:p>
            <a:r>
              <a:rPr lang="de-DE" dirty="0"/>
              <a:t>Referenzieren &amp; Verleihen</a:t>
            </a:r>
          </a:p>
          <a:p>
            <a:r>
              <a:rPr lang="de-DE" dirty="0"/>
              <a:t>Unser erstes Projekt</a:t>
            </a:r>
          </a:p>
        </p:txBody>
      </p:sp>
    </p:spTree>
    <p:extLst>
      <p:ext uri="{BB962C8B-B14F-4D97-AF65-F5344CB8AC3E}">
        <p14:creationId xmlns:p14="http://schemas.microsoft.com/office/powerpoint/2010/main" val="1197254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A9C25-76C1-4093-BBE2-178A7A28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Unser erstes Projekt:</a:t>
            </a:r>
            <a:br>
              <a:rPr lang="de-DE" dirty="0"/>
            </a:br>
            <a:r>
              <a:rPr lang="de-DE" sz="2000" dirty="0"/>
              <a:t>kompilieren &amp; ausführen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F5E7C-A939-475D-9C21-AF575289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kompilieren unser Projekt und führen es aus:</a:t>
            </a:r>
            <a:br>
              <a:rPr lang="de-DE" dirty="0"/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cargo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guessing_game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v0.1.0 ...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Rate eine Zahl!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Deine Eingabe: 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EBAAEF-3E73-4D85-9A3C-E40FEAFAEE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B79BE6-BE2C-4AA8-A339-A1471FF0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278942-54A2-409D-9037-94D5DABE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Viel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Spaß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beim</a:t>
            </a:r>
            <a:r>
              <a:rPr lang="en-US" dirty="0">
                <a:solidFill>
                  <a:srgbClr val="262626"/>
                </a:solidFill>
              </a:rPr>
              <a:t> Rust </a:t>
            </a:r>
            <a:r>
              <a:rPr lang="en-US" dirty="0" err="1">
                <a:solidFill>
                  <a:srgbClr val="262626"/>
                </a:solidFill>
              </a:rPr>
              <a:t>lernen</a:t>
            </a:r>
            <a:r>
              <a:rPr lang="en-US" dirty="0">
                <a:solidFill>
                  <a:srgbClr val="262626"/>
                </a:solidFill>
              </a:rPr>
              <a:t>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4B1C5B-1B3B-4E63-8706-521303FE899C}"/>
              </a:ext>
            </a:extLst>
          </p:cNvPr>
          <p:cNvSpPr txBox="1"/>
          <p:nvPr/>
        </p:nvSpPr>
        <p:spPr>
          <a:xfrm>
            <a:off x="5791581" y="5533882"/>
            <a:ext cx="52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Rust </a:t>
            </a:r>
            <a:r>
              <a:rPr lang="de-DE" dirty="0" err="1"/>
              <a:t>Programming</a:t>
            </a:r>
            <a:r>
              <a:rPr lang="de-DE" dirty="0"/>
              <a:t> Language Book Second Edition</a:t>
            </a:r>
          </a:p>
        </p:txBody>
      </p:sp>
    </p:spTree>
    <p:extLst>
      <p:ext uri="{BB962C8B-B14F-4D97-AF65-F5344CB8AC3E}">
        <p14:creationId xmlns:p14="http://schemas.microsoft.com/office/powerpoint/2010/main" val="418243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E8FA3-7BF0-4F9A-9A54-1183B608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Rust?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7974B-A431-4BFE-B570-F2EBCA96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i="1" dirty="0"/>
              <a:t>„Rust </a:t>
            </a:r>
            <a:r>
              <a:rPr lang="de-DE" i="1" dirty="0" err="1"/>
              <a:t>is</a:t>
            </a:r>
            <a:r>
              <a:rPr lang="de-DE" i="1" dirty="0"/>
              <a:t> a </a:t>
            </a:r>
            <a:r>
              <a:rPr lang="de-DE" i="1" dirty="0" err="1"/>
              <a:t>programming</a:t>
            </a:r>
            <a:r>
              <a:rPr lang="de-DE" i="1" dirty="0"/>
              <a:t> </a:t>
            </a:r>
            <a:r>
              <a:rPr lang="de-DE" i="1" dirty="0" err="1"/>
              <a:t>language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helps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write</a:t>
            </a:r>
            <a:r>
              <a:rPr lang="de-DE" i="1" dirty="0"/>
              <a:t> </a:t>
            </a:r>
            <a:r>
              <a:rPr lang="de-DE" i="1" dirty="0" err="1"/>
              <a:t>faster</a:t>
            </a:r>
            <a:r>
              <a:rPr lang="de-DE" i="1" dirty="0"/>
              <a:t>, </a:t>
            </a:r>
            <a:r>
              <a:rPr lang="de-DE" i="1" dirty="0" err="1"/>
              <a:t>more</a:t>
            </a:r>
            <a:r>
              <a:rPr lang="de-DE" i="1" dirty="0"/>
              <a:t> reliable </a:t>
            </a:r>
            <a:r>
              <a:rPr lang="de-DE" i="1" dirty="0" err="1"/>
              <a:t>software</a:t>
            </a:r>
            <a:r>
              <a:rPr lang="de-DE" i="1" dirty="0"/>
              <a:t>. High-level </a:t>
            </a:r>
            <a:r>
              <a:rPr lang="de-DE" i="1" dirty="0" err="1"/>
              <a:t>ergonomics</a:t>
            </a:r>
            <a:r>
              <a:rPr lang="de-DE" i="1" dirty="0"/>
              <a:t> and </a:t>
            </a:r>
            <a:r>
              <a:rPr lang="de-DE" i="1" dirty="0" err="1"/>
              <a:t>low</a:t>
            </a:r>
            <a:r>
              <a:rPr lang="de-DE" i="1" dirty="0"/>
              <a:t>-level </a:t>
            </a:r>
            <a:r>
              <a:rPr lang="de-DE" i="1" dirty="0" err="1"/>
              <a:t>control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</a:t>
            </a:r>
            <a:r>
              <a:rPr lang="de-DE" i="1" dirty="0" err="1"/>
              <a:t>often</a:t>
            </a:r>
            <a:r>
              <a:rPr lang="de-DE" i="1" dirty="0"/>
              <a:t> at </a:t>
            </a:r>
            <a:r>
              <a:rPr lang="de-DE" i="1" dirty="0" err="1"/>
              <a:t>odds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each</a:t>
            </a:r>
            <a:r>
              <a:rPr lang="de-DE" i="1" dirty="0"/>
              <a:t> </a:t>
            </a:r>
            <a:r>
              <a:rPr lang="de-DE" i="1" dirty="0" err="1"/>
              <a:t>other</a:t>
            </a:r>
            <a:r>
              <a:rPr lang="de-DE" i="1" dirty="0"/>
              <a:t> in </a:t>
            </a:r>
            <a:r>
              <a:rPr lang="de-DE" i="1" dirty="0" err="1"/>
              <a:t>programming</a:t>
            </a:r>
            <a:r>
              <a:rPr lang="de-DE" i="1" dirty="0"/>
              <a:t> </a:t>
            </a:r>
            <a:r>
              <a:rPr lang="de-DE" i="1" dirty="0" err="1"/>
              <a:t>language</a:t>
            </a:r>
            <a:r>
              <a:rPr lang="de-DE" i="1" dirty="0"/>
              <a:t> design; Rust stands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challenge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. Through </a:t>
            </a:r>
            <a:r>
              <a:rPr lang="de-DE" i="1" dirty="0" err="1"/>
              <a:t>balancing</a:t>
            </a:r>
            <a:r>
              <a:rPr lang="de-DE" i="1" dirty="0"/>
              <a:t> powerful </a:t>
            </a:r>
            <a:r>
              <a:rPr lang="de-DE" i="1" dirty="0" err="1"/>
              <a:t>technical</a:t>
            </a:r>
            <a:r>
              <a:rPr lang="de-DE" i="1" dirty="0"/>
              <a:t> </a:t>
            </a:r>
            <a:r>
              <a:rPr lang="de-DE" i="1" dirty="0" err="1"/>
              <a:t>capacity</a:t>
            </a:r>
            <a:r>
              <a:rPr lang="de-DE" i="1" dirty="0"/>
              <a:t> and a </a:t>
            </a:r>
            <a:r>
              <a:rPr lang="de-DE" i="1" dirty="0" err="1"/>
              <a:t>great</a:t>
            </a:r>
            <a:r>
              <a:rPr lang="de-DE" i="1" dirty="0"/>
              <a:t> </a:t>
            </a:r>
            <a:r>
              <a:rPr lang="de-DE" i="1" dirty="0" err="1"/>
              <a:t>developer</a:t>
            </a:r>
            <a:r>
              <a:rPr lang="de-DE" i="1" dirty="0"/>
              <a:t> </a:t>
            </a:r>
            <a:r>
              <a:rPr lang="de-DE" i="1" dirty="0" err="1"/>
              <a:t>experience</a:t>
            </a:r>
            <a:r>
              <a:rPr lang="de-DE" i="1" dirty="0"/>
              <a:t>, Rust </a:t>
            </a:r>
            <a:r>
              <a:rPr lang="de-DE" i="1" dirty="0" err="1"/>
              <a:t>gives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option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control</a:t>
            </a:r>
            <a:r>
              <a:rPr lang="de-DE" i="1" dirty="0"/>
              <a:t> </a:t>
            </a:r>
            <a:r>
              <a:rPr lang="de-DE" i="1" dirty="0" err="1"/>
              <a:t>low</a:t>
            </a:r>
            <a:r>
              <a:rPr lang="de-DE" i="1" dirty="0"/>
              <a:t>-level </a:t>
            </a:r>
            <a:r>
              <a:rPr lang="de-DE" i="1" dirty="0" err="1"/>
              <a:t>details</a:t>
            </a:r>
            <a:r>
              <a:rPr lang="de-DE" i="1" dirty="0"/>
              <a:t> (such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memory</a:t>
            </a:r>
            <a:r>
              <a:rPr lang="de-DE" i="1" dirty="0"/>
              <a:t> </a:t>
            </a:r>
            <a:r>
              <a:rPr lang="de-DE" i="1" dirty="0" err="1"/>
              <a:t>usage</a:t>
            </a:r>
            <a:r>
              <a:rPr lang="de-DE" i="1" dirty="0"/>
              <a:t>) </a:t>
            </a:r>
            <a:r>
              <a:rPr lang="de-DE" i="1" dirty="0" err="1"/>
              <a:t>without</a:t>
            </a:r>
            <a:r>
              <a:rPr lang="de-DE" i="1" dirty="0"/>
              <a:t> all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hassle</a:t>
            </a:r>
            <a:r>
              <a:rPr lang="de-DE" i="1" dirty="0"/>
              <a:t> </a:t>
            </a:r>
            <a:r>
              <a:rPr lang="de-DE" i="1" dirty="0" err="1"/>
              <a:t>traditionally</a:t>
            </a:r>
            <a:r>
              <a:rPr lang="de-DE" i="1" dirty="0"/>
              <a:t> </a:t>
            </a:r>
            <a:r>
              <a:rPr lang="de-DE" i="1" dirty="0" err="1"/>
              <a:t>associated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such </a:t>
            </a:r>
            <a:r>
              <a:rPr lang="de-DE" i="1" dirty="0" err="1"/>
              <a:t>control</a:t>
            </a:r>
            <a:r>
              <a:rPr lang="de-DE" i="1" dirty="0"/>
              <a:t>.”</a:t>
            </a:r>
            <a:br>
              <a:rPr lang="de-DE" i="1" dirty="0"/>
            </a:br>
            <a:br>
              <a:rPr lang="de-DE" i="1" dirty="0"/>
            </a:br>
            <a:r>
              <a:rPr lang="de-DE" dirty="0"/>
              <a:t>- The Rust </a:t>
            </a:r>
            <a:r>
              <a:rPr lang="de-DE" dirty="0" err="1"/>
              <a:t>Programming</a:t>
            </a:r>
            <a:r>
              <a:rPr lang="de-DE" dirty="0"/>
              <a:t> Language (Abruf 18.04.2018)</a:t>
            </a:r>
          </a:p>
        </p:txBody>
      </p:sp>
    </p:spTree>
    <p:extLst>
      <p:ext uri="{BB962C8B-B14F-4D97-AF65-F5344CB8AC3E}">
        <p14:creationId xmlns:p14="http://schemas.microsoft.com/office/powerpoint/2010/main" val="417609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15EE2-A17E-421E-AADB-4AFC202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Rust?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3CCEC-38E0-4911-B0DB-8216A561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Speichersicherheit</a:t>
            </a:r>
            <a:r>
              <a:rPr lang="de-DE" dirty="0"/>
              <a:t>	In kompilierbaren Programmen kann es keine</a:t>
            </a:r>
            <a:br>
              <a:rPr lang="de-DE" dirty="0"/>
            </a:br>
            <a:r>
              <a:rPr lang="de-DE" dirty="0"/>
              <a:t>			Überläufe etc. geben</a:t>
            </a:r>
          </a:p>
          <a:p>
            <a:r>
              <a:rPr lang="de-DE" b="1" dirty="0"/>
              <a:t>Schnelligkeit</a:t>
            </a:r>
            <a:r>
              <a:rPr lang="de-DE" dirty="0"/>
              <a:t>		Rust ist genauso schnell, wie C/C++</a:t>
            </a:r>
          </a:p>
          <a:p>
            <a:r>
              <a:rPr lang="de-DE" b="1" dirty="0"/>
              <a:t>Vielfältigkeit</a:t>
            </a:r>
            <a:r>
              <a:rPr lang="de-DE" dirty="0"/>
              <a:t>		Man kann Rust für praktisch alles benutzen</a:t>
            </a:r>
          </a:p>
          <a:p>
            <a:r>
              <a:rPr lang="de-DE" b="1" dirty="0"/>
              <a:t>Cargo</a:t>
            </a:r>
            <a:r>
              <a:rPr lang="de-DE" dirty="0"/>
              <a:t>			Rust hat einen eingebauten Paket- und</a:t>
            </a:r>
            <a:br>
              <a:rPr lang="de-DE" dirty="0"/>
            </a:br>
            <a:r>
              <a:rPr lang="de-DE" dirty="0"/>
              <a:t>			Projektmanager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913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EBAAEF-3E73-4D85-9A3C-E40FEAFAEE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F6999A-47BF-416D-B18E-24EFD695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4376" y="815561"/>
            <a:ext cx="6257544" cy="49121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359E11-CE32-408B-AF1F-CA4287A0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de-DE" sz="2200" dirty="0">
                <a:solidFill>
                  <a:srgbClr val="262626"/>
                </a:solidFill>
              </a:rPr>
              <a:t>Nachteile?</a:t>
            </a:r>
            <a:br>
              <a:rPr lang="de-DE" sz="2200" dirty="0">
                <a:solidFill>
                  <a:srgbClr val="262626"/>
                </a:solidFill>
              </a:rPr>
            </a:br>
            <a:r>
              <a:rPr lang="de-DE" sz="1200" dirty="0">
                <a:solidFill>
                  <a:srgbClr val="262626"/>
                </a:solidFill>
              </a:rPr>
              <a:t>(unter anderem)</a:t>
            </a:r>
            <a:endParaRPr lang="de-DE" sz="2200" dirty="0">
              <a:solidFill>
                <a:srgbClr val="2626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8CF63D2-FB30-4E8A-8B2D-037C72B6BE98}"/>
              </a:ext>
            </a:extLst>
          </p:cNvPr>
          <p:cNvSpPr txBox="1"/>
          <p:nvPr/>
        </p:nvSpPr>
        <p:spPr>
          <a:xfrm>
            <a:off x="7373019" y="6435571"/>
            <a:ext cx="21002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www.xtecher.com (Abruf 18.04.2018)</a:t>
            </a:r>
          </a:p>
        </p:txBody>
      </p:sp>
    </p:spTree>
    <p:extLst>
      <p:ext uri="{BB962C8B-B14F-4D97-AF65-F5344CB8AC3E}">
        <p14:creationId xmlns:p14="http://schemas.microsoft.com/office/powerpoint/2010/main" val="250806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DA841-0A0C-49E3-B32D-B6E5F1E2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de-DE" dirty="0"/>
              <a:t>Hello World!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2216F-AFA4-41D0-A5E9-380E41C4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!("Hello World!");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68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DA841-0A0C-49E3-B32D-B6E5F1E2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de-DE" dirty="0"/>
              <a:t>Hello World!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2216F-AFA4-41D0-A5E9-380E41C4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!("Hello World!");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2EDE0C-8E32-423F-A76D-642BAB702121}"/>
              </a:ext>
            </a:extLst>
          </p:cNvPr>
          <p:cNvSpPr txBox="1"/>
          <p:nvPr/>
        </p:nvSpPr>
        <p:spPr>
          <a:xfrm>
            <a:off x="4434980" y="4004369"/>
            <a:ext cx="32325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Was macht das Ausrufezeichen?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F64B55-3532-445F-8FD4-48A225662260}"/>
              </a:ext>
            </a:extLst>
          </p:cNvPr>
          <p:cNvCxnSpPr/>
          <p:nvPr/>
        </p:nvCxnSpPr>
        <p:spPr>
          <a:xfrm flipH="1" flipV="1">
            <a:off x="3951215" y="3355596"/>
            <a:ext cx="483765" cy="648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C6A5F55-257D-467E-8584-DB886000F6C5}"/>
              </a:ext>
            </a:extLst>
          </p:cNvPr>
          <p:cNvSpPr txBox="1"/>
          <p:nvPr/>
        </p:nvSpPr>
        <p:spPr>
          <a:xfrm>
            <a:off x="4434980" y="4595199"/>
            <a:ext cx="32325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e-DE" dirty="0"/>
              <a:t> ist ein </a:t>
            </a:r>
            <a:r>
              <a:rPr lang="de-DE" b="1" dirty="0"/>
              <a:t>Makro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Übersteigt den Inhalt dieses Vortrags.</a:t>
            </a:r>
          </a:p>
        </p:txBody>
      </p:sp>
    </p:spTree>
    <p:extLst>
      <p:ext uri="{BB962C8B-B14F-4D97-AF65-F5344CB8AC3E}">
        <p14:creationId xmlns:p14="http://schemas.microsoft.com/office/powerpoint/2010/main" val="181069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411A0-8C4C-4F0A-9FBB-ED60F1D7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Mutable?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B2F9C-0D9B-4067-AD58-20C16E15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02697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cs typeface="Courier New" panose="02070309020205020404" pitchFamily="49" charset="0"/>
              </a:rPr>
              <a:t>Wir definieren eine Variable: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x: i32 = 1;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cs typeface="Courier New" panose="02070309020205020404" pitchFamily="49" charset="0"/>
              </a:rPr>
              <a:t>Nun gilt:</a:t>
            </a:r>
          </a:p>
          <a:p>
            <a:r>
              <a:rPr lang="de-DE" dirty="0">
                <a:cs typeface="Courier New" panose="02070309020205020404" pitchFamily="49" charset="0"/>
              </a:rPr>
              <a:t>Die definierte Variable ist eigentlich eine </a:t>
            </a:r>
            <a:r>
              <a:rPr lang="de-DE" b="1" dirty="0">
                <a:cs typeface="Courier New" panose="02070309020205020404" pitchFamily="49" charset="0"/>
              </a:rPr>
              <a:t>Konstante</a:t>
            </a:r>
            <a:r>
              <a:rPr lang="de-DE" dirty="0">
                <a:cs typeface="Courier New" panose="02070309020205020404" pitchFamily="49" charset="0"/>
              </a:rPr>
              <a:t>, denn Sie lässt sich in Rust nicht verändern.</a:t>
            </a:r>
          </a:p>
          <a:p>
            <a:r>
              <a:rPr lang="de-DE" dirty="0">
                <a:cs typeface="Courier New" panose="02070309020205020404" pitchFamily="49" charset="0"/>
              </a:rPr>
              <a:t>Man nennt diese Definition „</a:t>
            </a:r>
            <a:r>
              <a:rPr lang="de-DE" dirty="0" err="1">
                <a:cs typeface="Courier New" panose="02070309020205020404" pitchFamily="49" charset="0"/>
              </a:rPr>
              <a:t>immutable</a:t>
            </a:r>
            <a:r>
              <a:rPr lang="de-DE" dirty="0">
                <a:cs typeface="Courier New" panose="02070309020205020404" pitchFamily="49" charset="0"/>
              </a:rPr>
              <a:t>“.</a:t>
            </a:r>
          </a:p>
          <a:p>
            <a:r>
              <a:rPr lang="de-DE" sz="1400" dirty="0">
                <a:cs typeface="Courier New" panose="02070309020205020404" pitchFamily="49" charset="0"/>
              </a:rPr>
              <a:t>Nebenbei bemerkt: Es gibt in Rust auch richtige Konstanten.</a:t>
            </a:r>
          </a:p>
        </p:txBody>
      </p:sp>
    </p:spTree>
    <p:extLst>
      <p:ext uri="{BB962C8B-B14F-4D97-AF65-F5344CB8AC3E}">
        <p14:creationId xmlns:p14="http://schemas.microsoft.com/office/powerpoint/2010/main" val="6922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411A0-8C4C-4F0A-9FBB-ED60F1D7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Mutable?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B2F9C-0D9B-4067-AD58-20C16E15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cs typeface="Courier New" panose="02070309020205020404" pitchFamily="49" charset="0"/>
              </a:rPr>
              <a:t>Wir definieren erneut eine Variable: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x: i32 = 1;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cs typeface="Courier New" panose="02070309020205020404" pitchFamily="49" charset="0"/>
              </a:rPr>
              <a:t>Nun gilt:</a:t>
            </a:r>
          </a:p>
          <a:p>
            <a:r>
              <a:rPr lang="de-DE" dirty="0">
                <a:cs typeface="Courier New" panose="02070309020205020404" pitchFamily="49" charset="0"/>
              </a:rPr>
              <a:t>Dies ist eine </a:t>
            </a:r>
            <a:r>
              <a:rPr lang="de-DE" b="1" dirty="0">
                <a:cs typeface="Courier New" panose="02070309020205020404" pitchFamily="49" charset="0"/>
              </a:rPr>
              <a:t>richtige</a:t>
            </a:r>
            <a:r>
              <a:rPr lang="de-DE" dirty="0">
                <a:cs typeface="Courier New" panose="02070309020205020404" pitchFamily="49" charset="0"/>
              </a:rPr>
              <a:t> Variable, denn Sie wurde mit dem Stichwort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de-DE" dirty="0">
                <a:cs typeface="Courier New" panose="02070309020205020404" pitchFamily="49" charset="0"/>
              </a:rPr>
              <a:t> definiert und lässt sich verändern.</a:t>
            </a:r>
          </a:p>
          <a:p>
            <a:r>
              <a:rPr lang="de-DE" dirty="0">
                <a:cs typeface="Courier New" panose="02070309020205020404" pitchFamily="49" charset="0"/>
              </a:rPr>
              <a:t>Man nennt diese </a:t>
            </a:r>
            <a:r>
              <a:rPr lang="de-DE" dirty="0" err="1">
                <a:cs typeface="Courier New" panose="02070309020205020404" pitchFamily="49" charset="0"/>
              </a:rPr>
              <a:t>Defintion</a:t>
            </a:r>
            <a:r>
              <a:rPr lang="de-DE" dirty="0">
                <a:cs typeface="Courier New" panose="02070309020205020404" pitchFamily="49" charset="0"/>
              </a:rPr>
              <a:t> „mutable“.</a:t>
            </a:r>
          </a:p>
        </p:txBody>
      </p:sp>
    </p:spTree>
    <p:extLst>
      <p:ext uri="{BB962C8B-B14F-4D97-AF65-F5344CB8AC3E}">
        <p14:creationId xmlns:p14="http://schemas.microsoft.com/office/powerpoint/2010/main" val="167233150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485</Words>
  <Application>Microsoft Office PowerPoint</Application>
  <PresentationFormat>Breitbild</PresentationFormat>
  <Paragraphs>239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Gill Sans MT</vt:lpstr>
      <vt:lpstr>Wingdings</vt:lpstr>
      <vt:lpstr>Paket</vt:lpstr>
      <vt:lpstr>Rust Einführung in 10 Minuten</vt:lpstr>
      <vt:lpstr>Inhalt</vt:lpstr>
      <vt:lpstr>Was ist Rust?</vt:lpstr>
      <vt:lpstr>Warum Rust?</vt:lpstr>
      <vt:lpstr>Nachteile? (unter anderem)</vt:lpstr>
      <vt:lpstr>Hello World!</vt:lpstr>
      <vt:lpstr>Hello World!</vt:lpstr>
      <vt:lpstr>Mutable? </vt:lpstr>
      <vt:lpstr>Mutable? </vt:lpstr>
      <vt:lpstr>Referenzieren &amp; Verleihen</vt:lpstr>
      <vt:lpstr>Referenzieren &amp; Verleihen</vt:lpstr>
      <vt:lpstr>Referenzieren &amp; Verleihen</vt:lpstr>
      <vt:lpstr>Referenzieren &amp; Verleihen</vt:lpstr>
      <vt:lpstr>Unser erstes Projekt: Erstellen des Projekts</vt:lpstr>
      <vt:lpstr>Unser erstes Projekt:  Nutzereingaben akzeptieren</vt:lpstr>
      <vt:lpstr>Unser erstes Projekt:  Eine Zufallszahl generieren</vt:lpstr>
      <vt:lpstr>Unser erstes Projekt:  Die Eingabe mit der Zufallszahl vergleichen</vt:lpstr>
      <vt:lpstr>Unser erstes Projekt:  Mehrere Versuche mittels einer Schleife</vt:lpstr>
      <vt:lpstr>Unser erstes Projekt:  Fehleingaben abfangen</vt:lpstr>
      <vt:lpstr>Unser erstes Projekt: kompilieren &amp; ausführen</vt:lpstr>
      <vt:lpstr>Viel Spaß beim Rust lernen!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Einführung in 10 Minuten</dc:title>
  <dc:creator>Alexander Korn</dc:creator>
  <cp:lastModifiedBy>Alexander Korn</cp:lastModifiedBy>
  <cp:revision>87</cp:revision>
  <dcterms:created xsi:type="dcterms:W3CDTF">2018-01-28T18:55:46Z</dcterms:created>
  <dcterms:modified xsi:type="dcterms:W3CDTF">2018-04-18T16:01:15Z</dcterms:modified>
</cp:coreProperties>
</file>