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509" r:id="rId2"/>
    <p:sldId id="505" r:id="rId3"/>
    <p:sldId id="506" r:id="rId4"/>
    <p:sldId id="503" r:id="rId5"/>
    <p:sldId id="518" r:id="rId6"/>
    <p:sldId id="510" r:id="rId7"/>
    <p:sldId id="511" r:id="rId8"/>
    <p:sldId id="512" r:id="rId9"/>
    <p:sldId id="513" r:id="rId10"/>
    <p:sldId id="520" r:id="rId11"/>
    <p:sldId id="521" r:id="rId12"/>
    <p:sldId id="522" r:id="rId13"/>
    <p:sldId id="523" r:id="rId14"/>
    <p:sldId id="524" r:id="rId15"/>
    <p:sldId id="514" r:id="rId16"/>
    <p:sldId id="515" r:id="rId17"/>
    <p:sldId id="519" r:id="rId18"/>
    <p:sldId id="516" r:id="rId19"/>
    <p:sldId id="517" r:id="rId20"/>
    <p:sldId id="50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2" autoAdjust="0"/>
    <p:restoredTop sz="80403" autoAdjust="0"/>
  </p:normalViewPr>
  <p:slideViewPr>
    <p:cSldViewPr>
      <p:cViewPr varScale="1">
        <p:scale>
          <a:sx n="71" d="100"/>
          <a:sy n="71" d="100"/>
        </p:scale>
        <p:origin x="-154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3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190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E7474-EEC9-4C68-87C1-884B71A69BEB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551CC-4027-455A-BE8E-C0577D4D9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869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1D6CA-B409-497A-A3C8-1D66A46CF3DC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3D779-E82F-4054-81A8-052CD8670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0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3D779-E82F-4054-81A8-052CD86701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266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2ED9325-097B-440B-A34A-CE1AD9A3B8DF}" type="datetime5">
              <a:rPr lang="en-US" smtClean="0"/>
              <a:pPr/>
              <a:t>28-May-18</a:t>
            </a:fld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2011 Synopsys</a:t>
            </a:r>
            <a:endParaRPr lang="en-GB" dirty="0"/>
          </a:p>
        </p:txBody>
      </p:sp>
      <p:sp>
        <p:nvSpPr>
          <p:cNvPr id="179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1675"/>
            <a:ext cx="4584700" cy="3440113"/>
          </a:xfrm>
          <a:ln/>
        </p:spPr>
      </p:sp>
      <p:sp>
        <p:nvSpPr>
          <p:cNvPr id="179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786" y="4299857"/>
            <a:ext cx="5027414" cy="4386036"/>
          </a:xfrm>
        </p:spPr>
        <p:txBody>
          <a:bodyPr/>
          <a:lstStyle/>
          <a:p>
            <a:endParaRPr lang="en-US" sz="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0553B-409D-4E4A-BC40-67AFFA673D7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2ED9325-097B-440B-A34A-CE1AD9A3B8DF}" type="datetime5">
              <a:rPr lang="en-US" smtClean="0"/>
              <a:pPr/>
              <a:t>28-May-18</a:t>
            </a:fld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2011 Synopsys</a:t>
            </a:r>
            <a:endParaRPr lang="en-GB" dirty="0"/>
          </a:p>
        </p:txBody>
      </p:sp>
      <p:sp>
        <p:nvSpPr>
          <p:cNvPr id="179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1675"/>
            <a:ext cx="4584700" cy="3440113"/>
          </a:xfrm>
          <a:ln/>
        </p:spPr>
      </p:sp>
      <p:sp>
        <p:nvSpPr>
          <p:cNvPr id="179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786" y="4299857"/>
            <a:ext cx="5027414" cy="4386036"/>
          </a:xfrm>
        </p:spPr>
        <p:txBody>
          <a:bodyPr/>
          <a:lstStyle/>
          <a:p>
            <a:endParaRPr lang="en-US" sz="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0553B-409D-4E4A-BC40-67AFFA673D7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2ED9325-097B-440B-A34A-CE1AD9A3B8DF}" type="datetime5">
              <a:rPr lang="en-US" smtClean="0"/>
              <a:pPr/>
              <a:t>28-May-18</a:t>
            </a:fld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2011 Synopsys</a:t>
            </a:r>
            <a:endParaRPr lang="en-GB" dirty="0"/>
          </a:p>
        </p:txBody>
      </p:sp>
      <p:sp>
        <p:nvSpPr>
          <p:cNvPr id="179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1675"/>
            <a:ext cx="4584700" cy="3440113"/>
          </a:xfrm>
          <a:ln/>
        </p:spPr>
      </p:sp>
      <p:sp>
        <p:nvSpPr>
          <p:cNvPr id="179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786" y="4299857"/>
            <a:ext cx="5027414" cy="4386036"/>
          </a:xfrm>
        </p:spPr>
        <p:txBody>
          <a:bodyPr/>
          <a:lstStyle/>
          <a:p>
            <a:endParaRPr lang="en-US" sz="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0553B-409D-4E4A-BC40-67AFFA673D7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2ED9325-097B-440B-A34A-CE1AD9A3B8DF}" type="datetime5">
              <a:rPr lang="en-US" smtClean="0"/>
              <a:pPr/>
              <a:t>28-May-18</a:t>
            </a:fld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2011 Synopsys</a:t>
            </a:r>
            <a:endParaRPr lang="en-GB" dirty="0"/>
          </a:p>
        </p:txBody>
      </p:sp>
      <p:sp>
        <p:nvSpPr>
          <p:cNvPr id="179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1675"/>
            <a:ext cx="4584700" cy="3440113"/>
          </a:xfrm>
          <a:ln/>
        </p:spPr>
      </p:sp>
      <p:sp>
        <p:nvSpPr>
          <p:cNvPr id="179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786" y="4299857"/>
            <a:ext cx="5027414" cy="4386036"/>
          </a:xfrm>
        </p:spPr>
        <p:txBody>
          <a:bodyPr/>
          <a:lstStyle/>
          <a:p>
            <a:endParaRPr lang="en-US" sz="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0553B-409D-4E4A-BC40-67AFFA673D7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2ED9325-097B-440B-A34A-CE1AD9A3B8DF}" type="datetime5">
              <a:rPr lang="en-US" smtClean="0"/>
              <a:pPr/>
              <a:t>28-May-18</a:t>
            </a:fld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2011 Synopsys</a:t>
            </a:r>
            <a:endParaRPr lang="en-GB" dirty="0"/>
          </a:p>
        </p:txBody>
      </p:sp>
      <p:sp>
        <p:nvSpPr>
          <p:cNvPr id="179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1675"/>
            <a:ext cx="4584700" cy="3440113"/>
          </a:xfrm>
          <a:ln/>
        </p:spPr>
      </p:sp>
      <p:sp>
        <p:nvSpPr>
          <p:cNvPr id="179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786" y="4299857"/>
            <a:ext cx="5027414" cy="4386036"/>
          </a:xfrm>
        </p:spPr>
        <p:txBody>
          <a:bodyPr/>
          <a:lstStyle/>
          <a:p>
            <a:endParaRPr lang="en-US" sz="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0553B-409D-4E4A-BC40-67AFFA673D7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2ED9325-097B-440B-A34A-CE1AD9A3B8DF}" type="datetime5">
              <a:rPr lang="en-US" smtClean="0"/>
              <a:pPr/>
              <a:t>28-May-18</a:t>
            </a:fld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2011 Synopsys</a:t>
            </a:r>
            <a:endParaRPr lang="en-GB" dirty="0"/>
          </a:p>
        </p:txBody>
      </p:sp>
      <p:sp>
        <p:nvSpPr>
          <p:cNvPr id="179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1675"/>
            <a:ext cx="4584700" cy="3440113"/>
          </a:xfrm>
          <a:ln/>
        </p:spPr>
      </p:sp>
      <p:sp>
        <p:nvSpPr>
          <p:cNvPr id="179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786" y="4299857"/>
            <a:ext cx="5027414" cy="4386036"/>
          </a:xfrm>
        </p:spPr>
        <p:txBody>
          <a:bodyPr/>
          <a:lstStyle/>
          <a:p>
            <a:endParaRPr lang="en-US" sz="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0553B-409D-4E4A-BC40-67AFFA673D7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2ED9325-097B-440B-A34A-CE1AD9A3B8DF}" type="datetime5">
              <a:rPr lang="en-US" smtClean="0"/>
              <a:pPr/>
              <a:t>28-May-18</a:t>
            </a:fld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2011 Synopsys</a:t>
            </a:r>
            <a:endParaRPr lang="en-GB" dirty="0"/>
          </a:p>
        </p:txBody>
      </p:sp>
      <p:sp>
        <p:nvSpPr>
          <p:cNvPr id="179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1675"/>
            <a:ext cx="4584700" cy="3440113"/>
          </a:xfrm>
          <a:ln/>
        </p:spPr>
      </p:sp>
      <p:sp>
        <p:nvSpPr>
          <p:cNvPr id="179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786" y="4299857"/>
            <a:ext cx="5027414" cy="4386036"/>
          </a:xfrm>
        </p:spPr>
        <p:txBody>
          <a:bodyPr/>
          <a:lstStyle/>
          <a:p>
            <a:endParaRPr lang="en-US" sz="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0553B-409D-4E4A-BC40-67AFFA673D7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2ED9325-097B-440B-A34A-CE1AD9A3B8DF}" type="datetime5">
              <a:rPr lang="en-US" smtClean="0"/>
              <a:pPr/>
              <a:t>28-May-18</a:t>
            </a:fld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2011 Synopsys</a:t>
            </a:r>
            <a:endParaRPr lang="en-GB" dirty="0"/>
          </a:p>
        </p:txBody>
      </p:sp>
      <p:sp>
        <p:nvSpPr>
          <p:cNvPr id="179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1675"/>
            <a:ext cx="4584700" cy="3440113"/>
          </a:xfrm>
          <a:ln/>
        </p:spPr>
      </p:sp>
      <p:sp>
        <p:nvSpPr>
          <p:cNvPr id="179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786" y="4299857"/>
            <a:ext cx="5027414" cy="4386036"/>
          </a:xfrm>
        </p:spPr>
        <p:txBody>
          <a:bodyPr/>
          <a:lstStyle/>
          <a:p>
            <a:endParaRPr lang="en-US" sz="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0553B-409D-4E4A-BC40-67AFFA673D7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2ED9325-097B-440B-A34A-CE1AD9A3B8DF}" type="datetime5">
              <a:rPr lang="en-US" smtClean="0"/>
              <a:pPr/>
              <a:t>28-May-18</a:t>
            </a:fld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2011 Synopsys</a:t>
            </a:r>
            <a:endParaRPr lang="en-GB" dirty="0"/>
          </a:p>
        </p:txBody>
      </p:sp>
      <p:sp>
        <p:nvSpPr>
          <p:cNvPr id="179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1675"/>
            <a:ext cx="4584700" cy="3440113"/>
          </a:xfrm>
          <a:ln/>
        </p:spPr>
      </p:sp>
      <p:sp>
        <p:nvSpPr>
          <p:cNvPr id="179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786" y="4299857"/>
            <a:ext cx="5027414" cy="4386036"/>
          </a:xfrm>
        </p:spPr>
        <p:txBody>
          <a:bodyPr/>
          <a:lstStyle/>
          <a:p>
            <a:endParaRPr lang="en-US" sz="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0553B-409D-4E4A-BC40-67AFFA673D7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2ED9325-097B-440B-A34A-CE1AD9A3B8DF}" type="datetime5">
              <a:rPr lang="en-US" smtClean="0"/>
              <a:pPr/>
              <a:t>28-May-18</a:t>
            </a:fld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2011 Synopsys</a:t>
            </a:r>
            <a:endParaRPr lang="en-GB" dirty="0"/>
          </a:p>
        </p:txBody>
      </p:sp>
      <p:sp>
        <p:nvSpPr>
          <p:cNvPr id="179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1675"/>
            <a:ext cx="4584700" cy="3440113"/>
          </a:xfrm>
          <a:ln/>
        </p:spPr>
      </p:sp>
      <p:sp>
        <p:nvSpPr>
          <p:cNvPr id="179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786" y="4299857"/>
            <a:ext cx="5027414" cy="4386036"/>
          </a:xfrm>
        </p:spPr>
        <p:txBody>
          <a:bodyPr/>
          <a:lstStyle/>
          <a:p>
            <a:endParaRPr lang="en-US" sz="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0553B-409D-4E4A-BC40-67AFFA673D7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2ED9325-097B-440B-A34A-CE1AD9A3B8DF}" type="datetime5">
              <a:rPr lang="en-US" smtClean="0"/>
              <a:pPr/>
              <a:t>28-May-18</a:t>
            </a:fld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2011 Synopsys</a:t>
            </a:r>
            <a:endParaRPr lang="en-GB" dirty="0"/>
          </a:p>
        </p:txBody>
      </p:sp>
      <p:sp>
        <p:nvSpPr>
          <p:cNvPr id="179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1675"/>
            <a:ext cx="4584700" cy="3440113"/>
          </a:xfrm>
          <a:ln/>
        </p:spPr>
      </p:sp>
      <p:sp>
        <p:nvSpPr>
          <p:cNvPr id="179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786" y="4299857"/>
            <a:ext cx="5027414" cy="4386036"/>
          </a:xfrm>
        </p:spPr>
        <p:txBody>
          <a:bodyPr/>
          <a:lstStyle/>
          <a:p>
            <a:endParaRPr lang="en-US" sz="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0553B-409D-4E4A-BC40-67AFFA673D7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2ED9325-097B-440B-A34A-CE1AD9A3B8DF}" type="datetime5">
              <a:rPr lang="en-US" smtClean="0"/>
              <a:pPr/>
              <a:t>28-May-18</a:t>
            </a:fld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2011 Synopsys</a:t>
            </a:r>
            <a:endParaRPr lang="en-GB" dirty="0"/>
          </a:p>
        </p:txBody>
      </p:sp>
      <p:sp>
        <p:nvSpPr>
          <p:cNvPr id="179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1675"/>
            <a:ext cx="4584700" cy="3440113"/>
          </a:xfrm>
          <a:ln/>
        </p:spPr>
      </p:sp>
      <p:sp>
        <p:nvSpPr>
          <p:cNvPr id="179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786" y="4299857"/>
            <a:ext cx="5027414" cy="4386036"/>
          </a:xfrm>
        </p:spPr>
        <p:txBody>
          <a:bodyPr/>
          <a:lstStyle/>
          <a:p>
            <a:endParaRPr lang="en-US" sz="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0553B-409D-4E4A-BC40-67AFFA673D7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" y="4790205"/>
            <a:ext cx="9147854" cy="2067796"/>
          </a:xfrm>
          <a:prstGeom prst="rect">
            <a:avLst/>
          </a:prstGeom>
        </p:spPr>
      </p:pic>
      <p:sp>
        <p:nvSpPr>
          <p:cNvPr id="8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108495"/>
            <a:ext cx="8221892" cy="731520"/>
          </a:xfrm>
        </p:spPr>
        <p:txBody>
          <a:bodyPr anchor="b"/>
          <a:lstStyle>
            <a:lvl1pPr marL="0" indent="0" algn="l">
              <a:buNone/>
              <a:defRPr sz="2000" baseline="0">
                <a:solidFill>
                  <a:schemeClr val="tx1"/>
                </a:solidFill>
                <a:effectLst/>
              </a:defRPr>
            </a:lvl1pPr>
            <a:lvl2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861719"/>
            <a:ext cx="3657600" cy="396815"/>
          </a:xfrm>
        </p:spPr>
        <p:txBody>
          <a:bodyPr anchor="b"/>
          <a:lstStyle>
            <a:lvl1pPr algn="l">
              <a:buNone/>
              <a:defRPr sz="180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094851"/>
            <a:ext cx="8222942" cy="917516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a Subtitle</a:t>
            </a:r>
          </a:p>
        </p:txBody>
      </p:sp>
      <p:sp>
        <p:nvSpPr>
          <p:cNvPr id="2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95641"/>
            <a:ext cx="8229600" cy="1177506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a Title</a:t>
            </a:r>
          </a:p>
        </p:txBody>
      </p:sp>
      <p:pic>
        <p:nvPicPr>
          <p:cNvPr id="2050" name="Picture 2" descr="Description: cid:image004.png@01D0EF0A.9B05467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81000"/>
            <a:ext cx="13430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457200" y="428498"/>
            <a:ext cx="4678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aseline="0" dirty="0">
                <a:solidFill>
                  <a:schemeClr val="bg2">
                    <a:lumMod val="50000"/>
                  </a:schemeClr>
                </a:solidFill>
              </a:rPr>
              <a:t>Synopsys ARC Design Competition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074" name="Picture 2" descr="Description: C:\Users\pgarden\AppData\Local\Microsoft\Windows\Temporary Internet Files\Content.Outlook\6Y0C4C91\IMG_0003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099" y="5324751"/>
            <a:ext cx="1815225" cy="1305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690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2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6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597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212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ur Conten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57200" y="1414730"/>
            <a:ext cx="4032504" cy="237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4648200" y="1414730"/>
            <a:ext cx="4032504" cy="237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3965268"/>
            <a:ext cx="4032504" cy="237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8200" y="3965268"/>
            <a:ext cx="4032504" cy="237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Picture 13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40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11214"/>
            <a:ext cx="9144000" cy="5093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332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5" name="Content Placeholder 8"/>
          <p:cNvSpPr>
            <a:spLocks noGrp="1"/>
          </p:cNvSpPr>
          <p:nvPr>
            <p:ph sz="quarter" idx="10"/>
          </p:nvPr>
        </p:nvSpPr>
        <p:spPr>
          <a:xfrm>
            <a:off x="457200" y="1414462"/>
            <a:ext cx="8229600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Picture 9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454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lumn Gra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311214"/>
            <a:ext cx="9144000" cy="5093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Picture 9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97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alf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959188"/>
            <a:ext cx="9144000" cy="2441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414462"/>
            <a:ext cx="8220974" cy="485298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10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825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 Gray Ba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98142" y="0"/>
            <a:ext cx="6745857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648204" y="57150"/>
            <a:ext cx="649579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241540" y="370936"/>
            <a:ext cx="1940943" cy="5877463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639683" y="1414462"/>
            <a:ext cx="6275717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648204" y="838200"/>
            <a:ext cx="6495795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10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0141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 Gray Ba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00800" y="0"/>
            <a:ext cx="27432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776"/>
            <a:ext cx="5715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457200" y="1414463"/>
            <a:ext cx="5715000" cy="483393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6553200" y="228600"/>
            <a:ext cx="2438400" cy="6019800"/>
          </a:xfrm>
        </p:spPr>
        <p:txBody>
          <a:bodyPr/>
          <a:lstStyle>
            <a:lvl1pPr marL="0" indent="0">
              <a:buNone/>
              <a:defRPr sz="2000"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5719313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10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195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 Lef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10896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36925" y="65776"/>
            <a:ext cx="580707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3336925" y="1414462"/>
            <a:ext cx="5577840" cy="4833937"/>
          </a:xfrm>
        </p:spPr>
        <p:txBody>
          <a:bodyPr vert="horz" lIns="91440" tIns="45720" rIns="91440" bIns="45720" rtlCol="0">
            <a:noAutofit/>
          </a:bodyPr>
          <a:lstStyle>
            <a:lvl1pPr marL="171450" indent="-171450"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05740" y="228600"/>
            <a:ext cx="2697480" cy="6019800"/>
          </a:xfrm>
        </p:spPr>
        <p:txBody>
          <a:bodyPr/>
          <a:lstStyle>
            <a:lvl1pPr marL="171450" indent="-171450">
              <a:buFont typeface="Arial" pitchFamily="34" charset="0"/>
              <a:buChar char="•"/>
              <a:defRPr sz="2000"/>
            </a:lvl1pPr>
            <a:lvl2pPr marL="457200" indent="-227013">
              <a:buFont typeface="Arial" pitchFamily="34" charset="0"/>
              <a:buChar char="–"/>
              <a:defRPr sz="1800" baseline="0"/>
            </a:lvl2pPr>
            <a:lvl3pPr marL="690563" indent="-236538">
              <a:buFont typeface="Arial" pitchFamily="34" charset="0"/>
              <a:buChar char="–"/>
              <a:tabLst>
                <a:tab pos="690563" algn="l"/>
              </a:tabLst>
              <a:defRPr sz="16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336925" y="838200"/>
            <a:ext cx="5807075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10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86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74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Picture 9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3042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1020726" y="2558734"/>
            <a:ext cx="7129130" cy="11775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chemeClr val="tx1"/>
                </a:solidFill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" y="4790205"/>
            <a:ext cx="9147854" cy="2067796"/>
          </a:xfrm>
          <a:prstGeom prst="rect">
            <a:avLst/>
          </a:prstGeom>
        </p:spPr>
      </p:pic>
      <p:pic>
        <p:nvPicPr>
          <p:cNvPr id="5122" name="Picture 2" descr="Description: cid:image004.png@01D0EF0A.9B05467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28612"/>
            <a:ext cx="13430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65845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351" y="2843832"/>
            <a:ext cx="3657298" cy="117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8580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83252" cy="4211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4098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NOT Prin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" y="4790205"/>
            <a:ext cx="9147854" cy="2067796"/>
          </a:xfrm>
          <a:prstGeom prst="rect">
            <a:avLst/>
          </a:prstGeom>
        </p:spPr>
      </p:pic>
      <p:sp>
        <p:nvSpPr>
          <p:cNvPr id="9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108495"/>
            <a:ext cx="8221892" cy="731520"/>
          </a:xfrm>
        </p:spPr>
        <p:txBody>
          <a:bodyPr anchor="b"/>
          <a:lstStyle>
            <a:lvl1pPr marL="0" indent="0" algn="l">
              <a:buNone/>
              <a:defRPr sz="2000" baseline="0">
                <a:solidFill>
                  <a:schemeClr val="tx1"/>
                </a:solidFill>
                <a:effectLst/>
              </a:defRPr>
            </a:lvl1pPr>
            <a:lvl2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861719"/>
            <a:ext cx="3657600" cy="396815"/>
          </a:xfrm>
        </p:spPr>
        <p:txBody>
          <a:bodyPr anchor="b"/>
          <a:lstStyle>
            <a:lvl1pPr algn="l">
              <a:buNone/>
              <a:defRPr sz="180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094851"/>
            <a:ext cx="8222942" cy="917516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a Subtitle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95641"/>
            <a:ext cx="8229600" cy="1177506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a Title</a:t>
            </a:r>
          </a:p>
        </p:txBody>
      </p:sp>
      <p:pic>
        <p:nvPicPr>
          <p:cNvPr id="3074" name="Picture 2" descr="Description: cid:image004.png@01D0EF0A.9B05467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007" y="383406"/>
            <a:ext cx="13430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-263857" y="402471"/>
            <a:ext cx="4678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aseline="0" dirty="0">
                <a:solidFill>
                  <a:schemeClr val="bg2">
                    <a:lumMod val="50000"/>
                  </a:schemeClr>
                </a:solidFill>
              </a:rPr>
              <a:t>Synopsys ARC Design Competition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5" name="Picture 2" descr="Description: C:\Users\pgarden\AppData\Local\Microsoft\Windows\Temporary Internet Files\Content.Outlook\6Y0C4C91\IMG_0003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099" y="5324751"/>
            <a:ext cx="1815225" cy="1305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497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" y="4790205"/>
            <a:ext cx="9147854" cy="2067796"/>
          </a:xfrm>
          <a:prstGeom prst="rect">
            <a:avLst/>
          </a:prstGeom>
        </p:spPr>
      </p:pic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094851"/>
            <a:ext cx="8222942" cy="917516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a Subtitle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95641"/>
            <a:ext cx="8229600" cy="1177506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a Title</a:t>
            </a:r>
          </a:p>
        </p:txBody>
      </p:sp>
      <p:pic>
        <p:nvPicPr>
          <p:cNvPr id="4098" name="Picture 2" descr="Description: cid:image004.png@01D0EF0A.9B05467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599" y="381000"/>
            <a:ext cx="13430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-533400" y="402471"/>
            <a:ext cx="4678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aseline="0" dirty="0">
                <a:solidFill>
                  <a:schemeClr val="bg2">
                    <a:lumMod val="50000"/>
                  </a:schemeClr>
                </a:solidFill>
              </a:rPr>
              <a:t>Synopsys ARC Design Competition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" name="Picture 2" descr="Description: C:\Users\pgarden\AppData\Local\Microsoft\Windows\Temporary Internet Files\Content.Outlook\6Y0C4C91\IMG_0003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099" y="5324751"/>
            <a:ext cx="1815225" cy="1305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964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74"/>
            <a:ext cx="8686800" cy="1143000"/>
          </a:xfrm>
        </p:spPr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41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796"/>
          <a:stretch/>
        </p:blipFill>
        <p:spPr>
          <a:xfrm>
            <a:off x="0" y="1295400"/>
            <a:ext cx="9144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68680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2688609"/>
            <a:ext cx="7543800" cy="3559791"/>
          </a:xfrm>
        </p:spPr>
        <p:txBody>
          <a:bodyPr/>
          <a:lstStyle>
            <a:lvl1pPr>
              <a:spcBef>
                <a:spcPts val="1400"/>
              </a:spcBef>
              <a:spcAft>
                <a:spcPts val="0"/>
              </a:spcAft>
              <a:buFontTx/>
              <a:buNone/>
              <a:defRPr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add agenda topics --- no bullets here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pic>
        <p:nvPicPr>
          <p:cNvPr id="10" name="Picture 9"/>
          <p:cNvPicPr preferRelativeResize="0"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79630" y="6449043"/>
            <a:ext cx="298474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9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0332"/>
            <a:ext cx="9144000" cy="254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Picture 12"/>
          <p:cNvPicPr preferRelativeResize="0"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10332"/>
            <a:ext cx="7788349" cy="1253863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Add a Title – Transition Slide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3430817"/>
            <a:ext cx="7788349" cy="1119515"/>
          </a:xfrm>
        </p:spPr>
        <p:txBody>
          <a:bodyPr anchor="t">
            <a:noAutofit/>
          </a:bodyPr>
          <a:lstStyle>
            <a:lvl1pPr marL="0" indent="0">
              <a:buNone/>
              <a:defRPr sz="2400" b="0" i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79630" y="6449043"/>
            <a:ext cx="298474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8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0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Picture 8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69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3079630" y="6449043"/>
            <a:ext cx="2984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 Black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Picture 8"/>
          <p:cNvPicPr preferRelativeResize="0"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74"/>
            <a:ext cx="868642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4462"/>
            <a:ext cx="8229600" cy="48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5"/>
            <a:endParaRPr lang="en-US" dirty="0"/>
          </a:p>
          <a:p>
            <a:pPr lvl="5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139" y="2446592"/>
            <a:ext cx="3984426" cy="127501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" y="4790205"/>
            <a:ext cx="9147854" cy="20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5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3" r:id="rId22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9863" indent="-169863" algn="l" defTabSz="914400" rtl="0" eaLnBrk="1" latinLnBrk="0" hangingPunct="1">
        <a:spcBef>
          <a:spcPts val="6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68275" algn="l" defTabSz="914400" rtl="0" eaLnBrk="1" latinLnBrk="0" hangingPunct="1"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4538" indent="-176213" algn="l" defTabSz="568325" rtl="0" eaLnBrk="1" latinLnBrk="0" hangingPunct="1">
        <a:spcBef>
          <a:spcPts val="600"/>
        </a:spcBef>
        <a:buFont typeface="Arial" pitchFamily="34" charset="0"/>
        <a:buChar char="–"/>
        <a:tabLst>
          <a:tab pos="803275" algn="l"/>
        </a:tabLst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31875" indent="-174625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031875" indent="-173038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154113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464308" y="5492115"/>
            <a:ext cx="554058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>
              <a:solidFill>
                <a:srgbClr val="FFC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2018 Synopsys ARC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杯电子设计竞赛</a:t>
            </a:r>
            <a:endParaRPr lang="en-US" sz="20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000" dirty="0"/>
          </a:p>
        </p:txBody>
      </p:sp>
      <p:pic>
        <p:nvPicPr>
          <p:cNvPr id="4" name="Picture 2" descr="Description: C:\Users\pgarden\AppData\Local\Microsoft\Windows\Temporary Internet Files\Content.Outlook\6Y0C4C91\IMG_00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876800"/>
            <a:ext cx="2224669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Description: cid:image004.png@01D0EF0A.9B05467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693" y="152400"/>
            <a:ext cx="1677198" cy="8207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307052" y="1524000"/>
            <a:ext cx="85298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基于</a:t>
            </a:r>
            <a:r>
              <a:rPr lang="en-US" altLang="zh-CN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EMSK</a:t>
            </a:r>
            <a:r>
              <a:rPr lang="zh-CN" alt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的智能台灯设计</a:t>
            </a:r>
            <a:endParaRPr lang="zh-CN" altLang="en-US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01709" y="3352800"/>
            <a:ext cx="55405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	</a:t>
            </a:r>
            <a:r>
              <a:rPr lang="zh-CN" altLang="en-US" sz="2000" dirty="0" smtClean="0"/>
              <a:t>华中科技大学</a:t>
            </a:r>
            <a:r>
              <a:rPr lang="en-US" altLang="zh-CN" sz="2000" dirty="0" smtClean="0"/>
              <a:t>	ICC312UP</a:t>
            </a:r>
            <a:r>
              <a:rPr lang="zh-CN" altLang="en-US" sz="2000" dirty="0" smtClean="0"/>
              <a:t>队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zh-CN" altLang="en-US" sz="2000" dirty="0" smtClean="0"/>
              <a:t>参赛队员：何号</a:t>
            </a:r>
            <a:endParaRPr lang="en-US" altLang="zh-CN" sz="2000" dirty="0" smtClean="0"/>
          </a:p>
          <a:p>
            <a:r>
              <a:rPr lang="en-US" sz="2000" dirty="0"/>
              <a:t>	</a:t>
            </a:r>
            <a:r>
              <a:rPr lang="en-US" sz="2000" dirty="0"/>
              <a:t> </a:t>
            </a:r>
            <a:r>
              <a:rPr lang="en-US" sz="2000" dirty="0" smtClean="0"/>
              <a:t>    	     </a:t>
            </a:r>
            <a:r>
              <a:rPr lang="zh-CN" altLang="en-US" sz="2000" dirty="0" smtClean="0"/>
              <a:t>任云天</a:t>
            </a:r>
            <a:endParaRPr lang="en-US" altLang="zh-CN" sz="2000" dirty="0" smtClean="0"/>
          </a:p>
          <a:p>
            <a:r>
              <a:rPr lang="en-US" sz="2000" dirty="0"/>
              <a:t>	</a:t>
            </a:r>
            <a:r>
              <a:rPr lang="en-US" sz="2000" dirty="0"/>
              <a:t> </a:t>
            </a:r>
            <a:r>
              <a:rPr lang="en-US" sz="2000" dirty="0" smtClean="0"/>
              <a:t>  	     </a:t>
            </a:r>
            <a:r>
              <a:rPr lang="zh-CN" altLang="en-US" sz="2000" dirty="0" smtClean="0"/>
              <a:t>汤逸恒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63781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设计实现</a:t>
            </a:r>
            <a:endParaRPr lang="en-US" altLang="zh-CN" dirty="0"/>
          </a:p>
        </p:txBody>
      </p:sp>
      <p:sp>
        <p:nvSpPr>
          <p:cNvPr id="1796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848225"/>
          </a:xfrm>
        </p:spPr>
        <p:txBody>
          <a:bodyPr/>
          <a:lstStyle/>
          <a:p>
            <a:pPr marL="568325" lvl="2" indent="0">
              <a:buFont typeface="Arial" pitchFamily="34" charset="0"/>
              <a:buNone/>
            </a:pPr>
            <a:r>
              <a:rPr lang="en-US" altLang="zh-CN" sz="2000" dirty="0"/>
              <a:t>WIFI</a:t>
            </a:r>
            <a:r>
              <a:rPr lang="zh-CN" altLang="zh-CN" sz="2000" dirty="0"/>
              <a:t>模块使用</a:t>
            </a:r>
            <a:r>
              <a:rPr lang="en-US" altLang="zh-CN" sz="2000" dirty="0"/>
              <a:t>ESP8266</a:t>
            </a:r>
            <a:r>
              <a:rPr lang="zh-CN" altLang="zh-CN" sz="2000" dirty="0"/>
              <a:t>模块，通过</a:t>
            </a:r>
            <a:r>
              <a:rPr lang="en-US" altLang="zh-CN" sz="2000" dirty="0"/>
              <a:t>UART0</a:t>
            </a:r>
            <a:r>
              <a:rPr lang="zh-CN" altLang="zh-CN" sz="2000" dirty="0"/>
              <a:t>接口与</a:t>
            </a:r>
            <a:r>
              <a:rPr lang="en-US" altLang="zh-CN" sz="2000" dirty="0"/>
              <a:t>MCU</a:t>
            </a:r>
            <a:r>
              <a:rPr lang="zh-CN" altLang="zh-CN" sz="2000" dirty="0"/>
              <a:t>连接来进行数据传输。</a:t>
            </a:r>
          </a:p>
          <a:p>
            <a:pPr marL="568325" lvl="2" indent="0">
              <a:buNone/>
            </a:pPr>
            <a:endParaRPr lang="en-GB" sz="1800" dirty="0"/>
          </a:p>
        </p:txBody>
      </p:sp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2011045"/>
            <a:ext cx="2400300" cy="283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603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设计实现</a:t>
            </a:r>
            <a:endParaRPr lang="en-US" altLang="zh-CN" dirty="0"/>
          </a:p>
        </p:txBody>
      </p:sp>
      <p:sp>
        <p:nvSpPr>
          <p:cNvPr id="1796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848225"/>
          </a:xfrm>
        </p:spPr>
        <p:txBody>
          <a:bodyPr/>
          <a:lstStyle/>
          <a:p>
            <a:r>
              <a:rPr lang="zh-CN" altLang="zh-CN" dirty="0"/>
              <a:t>光强传感器使用的是光感芯片</a:t>
            </a:r>
            <a:r>
              <a:rPr lang="en-US" altLang="zh-CN" dirty="0"/>
              <a:t>CM3232</a:t>
            </a:r>
            <a:r>
              <a:rPr lang="zh-CN" altLang="zh-CN" dirty="0"/>
              <a:t>，是一款带中断功能的高灵敏度</a:t>
            </a:r>
            <a:r>
              <a:rPr lang="en-US" altLang="zh-CN" dirty="0"/>
              <a:t>IIC</a:t>
            </a:r>
            <a:r>
              <a:rPr lang="zh-CN" altLang="zh-CN" dirty="0"/>
              <a:t>接口环境光传感器，通过</a:t>
            </a:r>
            <a:r>
              <a:rPr lang="en-US" altLang="zh-CN" dirty="0"/>
              <a:t>I2C</a:t>
            </a:r>
            <a:r>
              <a:rPr lang="zh-CN" altLang="zh-CN" dirty="0"/>
              <a:t>接口与</a:t>
            </a:r>
            <a:r>
              <a:rPr lang="en-US" altLang="zh-CN" dirty="0"/>
              <a:t>MCU</a:t>
            </a:r>
            <a:r>
              <a:rPr lang="zh-CN" altLang="zh-CN" dirty="0"/>
              <a:t>连接进行数据传输。</a:t>
            </a:r>
          </a:p>
          <a:p>
            <a:pPr marL="568325" lvl="2" indent="0">
              <a:buNone/>
            </a:pPr>
            <a:endParaRPr lang="en-GB" sz="1800" dirty="0"/>
          </a:p>
        </p:txBody>
      </p:sp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435" y="2438400"/>
            <a:ext cx="319913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603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设计实现</a:t>
            </a:r>
            <a:endParaRPr lang="en-US" altLang="zh-CN" dirty="0"/>
          </a:p>
        </p:txBody>
      </p:sp>
      <p:sp>
        <p:nvSpPr>
          <p:cNvPr id="1796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848225"/>
          </a:xfrm>
        </p:spPr>
        <p:txBody>
          <a:bodyPr/>
          <a:lstStyle/>
          <a:p>
            <a:r>
              <a:rPr lang="zh-CN" altLang="zh-CN" dirty="0"/>
              <a:t>红外模块采用红外对管和运算放大器搭建，输出口与开发板的</a:t>
            </a:r>
            <a:r>
              <a:rPr lang="en-US" altLang="zh-CN" dirty="0"/>
              <a:t>GPIO</a:t>
            </a:r>
            <a:r>
              <a:rPr lang="zh-CN" altLang="zh-CN" dirty="0"/>
              <a:t>相连接进行信号输出</a:t>
            </a:r>
            <a:endParaRPr lang="en-GB" sz="1800" dirty="0"/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782" y="2014537"/>
            <a:ext cx="195643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603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设计实现</a:t>
            </a:r>
            <a:endParaRPr lang="en-US" altLang="zh-CN" dirty="0"/>
          </a:p>
        </p:txBody>
      </p:sp>
      <p:sp>
        <p:nvSpPr>
          <p:cNvPr id="1796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848225"/>
          </a:xfrm>
        </p:spPr>
        <p:txBody>
          <a:bodyPr/>
          <a:lstStyle/>
          <a:p>
            <a:r>
              <a:rPr lang="zh-CN" altLang="zh-CN" dirty="0"/>
              <a:t>触控板采用</a:t>
            </a:r>
            <a:r>
              <a:rPr lang="en-US" altLang="zh-CN" dirty="0"/>
              <a:t>BS82C16A</a:t>
            </a:r>
            <a:r>
              <a:rPr lang="zh-CN" altLang="zh-CN" dirty="0"/>
              <a:t>进行独立控制，通过电容按键进行输入，由单片机与主控单元通过模拟</a:t>
            </a:r>
            <a:r>
              <a:rPr lang="en-US" altLang="zh-CN" dirty="0"/>
              <a:t>UART</a:t>
            </a:r>
            <a:r>
              <a:rPr lang="zh-CN" altLang="zh-CN" dirty="0"/>
              <a:t>口进行数据交互。</a:t>
            </a:r>
          </a:p>
          <a:p>
            <a:pPr marL="568325" lvl="2" indent="0">
              <a:buNone/>
            </a:pPr>
            <a:endParaRPr lang="en-GB" sz="1800" dirty="0"/>
          </a:p>
        </p:txBody>
      </p:sp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680" y="2743200"/>
            <a:ext cx="5273675" cy="243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307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设计实现</a:t>
            </a:r>
            <a:endParaRPr lang="en-US" altLang="zh-CN" dirty="0"/>
          </a:p>
        </p:txBody>
      </p:sp>
      <p:sp>
        <p:nvSpPr>
          <p:cNvPr id="1796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848225"/>
          </a:xfrm>
        </p:spPr>
        <p:txBody>
          <a:bodyPr/>
          <a:lstStyle/>
          <a:p>
            <a:r>
              <a:rPr lang="zh-CN" altLang="zh-CN" dirty="0"/>
              <a:t>调节灯光的亮度的方案</a:t>
            </a:r>
            <a:r>
              <a:rPr lang="zh-CN" altLang="zh-CN" dirty="0" smtClean="0"/>
              <a:t>是检测</a:t>
            </a:r>
            <a:r>
              <a:rPr lang="zh-CN" altLang="zh-CN" dirty="0"/>
              <a:t>到光强过大或者过小，会开始进行亮度的调节，调节到光强到合适的范围</a:t>
            </a:r>
            <a:r>
              <a:rPr lang="zh-CN" altLang="zh-CN" dirty="0" smtClean="0"/>
              <a:t>。调节</a:t>
            </a:r>
            <a:r>
              <a:rPr lang="zh-CN" altLang="zh-CN" dirty="0"/>
              <a:t>一段时间后，台灯的光强会稳定下来，不会出现一直调节灯光强度反而伤害眼睛健康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362200"/>
            <a:ext cx="4648199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307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项目概述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难点与创新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设计实现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"/>
            </a:pPr>
            <a:r>
              <a:rPr lang="zh-CN" altLang="en-US" dirty="0"/>
              <a:t>测试结果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总结展望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AutoShape 131" descr="globe pic"/>
          <p:cNvSpPr>
            <a:spLocks noChangeArrowheads="1"/>
          </p:cNvSpPr>
          <p:nvPr/>
        </p:nvSpPr>
        <p:spPr bwMode="auto">
          <a:xfrm>
            <a:off x="5638800" y="2990849"/>
            <a:ext cx="2582567" cy="2419351"/>
          </a:xfrm>
          <a:prstGeom prst="roundRect">
            <a:avLst>
              <a:gd name="adj" fmla="val 0"/>
            </a:avLst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algn="ctr">
            <a:solidFill>
              <a:schemeClr val="tx1"/>
            </a:solidFill>
            <a:round/>
            <a:headEnd/>
            <a:tailEnd/>
          </a:ln>
          <a:effectLst>
            <a:outerShdw blurRad="152400" dist="241300" dir="8100000" algn="r" rotWithShape="0">
              <a:prstClr val="black">
                <a:alpha val="28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400" kern="0" dirty="0">
              <a:solidFill>
                <a:sysClr val="windowText" lastClr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407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测试结果</a:t>
            </a:r>
            <a:endParaRPr lang="en-US" altLang="zh-CN" dirty="0"/>
          </a:p>
        </p:txBody>
      </p:sp>
      <p:sp>
        <p:nvSpPr>
          <p:cNvPr id="1796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zh-CN" altLang="zh-CN" dirty="0"/>
              <a:t>在人体位于红外收发口</a:t>
            </a:r>
            <a:r>
              <a:rPr lang="en-US" altLang="zh-CN" dirty="0"/>
              <a:t>15cm</a:t>
            </a:r>
            <a:r>
              <a:rPr lang="zh-CN" altLang="zh-CN" dirty="0"/>
              <a:t>左右距离，并保持</a:t>
            </a:r>
            <a:r>
              <a:rPr lang="en-US" altLang="zh-CN" dirty="0"/>
              <a:t>3</a:t>
            </a:r>
            <a:r>
              <a:rPr lang="zh-CN" altLang="zh-CN" dirty="0"/>
              <a:t>秒以上的遮挡时间时，台灯能正常亮起并默认进入自动调光模式。同样的，在人离开灯附近</a:t>
            </a:r>
            <a:r>
              <a:rPr lang="en-US" altLang="zh-CN" dirty="0"/>
              <a:t>3</a:t>
            </a:r>
            <a:r>
              <a:rPr lang="zh-CN" altLang="zh-CN" dirty="0"/>
              <a:t>秒后，台灯才会自动关闭，避免用户偶尔的行为不稳定导致台灯频繁亮灭。</a:t>
            </a:r>
          </a:p>
          <a:p>
            <a:r>
              <a:rPr lang="zh-CN" altLang="zh-CN" dirty="0"/>
              <a:t>在自动开灯后，若进行了手动操作（包括</a:t>
            </a:r>
            <a:r>
              <a:rPr lang="en-US" altLang="zh-CN" dirty="0"/>
              <a:t>app</a:t>
            </a:r>
            <a:r>
              <a:rPr lang="zh-CN" altLang="zh-CN" dirty="0"/>
              <a:t>操作、服务器操作）进行调档，台灯会退出自动模式，即使人离开也不会自动关闭。而当用户手动关灯后，灯也不会再自动开启，只有当用户离开灯周围一定时间，自动模式才会重新启用。避免出现自动模式与用户意愿冲突的情况发生。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en-US" altLang="zh-CN" dirty="0"/>
              <a:t>. </a:t>
            </a:r>
            <a:r>
              <a:rPr lang="zh-CN" altLang="zh-CN" dirty="0"/>
              <a:t>在重启无线网络、重启后台服务器后，台灯均能在</a:t>
            </a:r>
            <a:r>
              <a:rPr lang="en-US" altLang="zh-CN" dirty="0"/>
              <a:t>5s</a:t>
            </a:r>
            <a:r>
              <a:rPr lang="zh-CN" altLang="zh-CN" dirty="0"/>
              <a:t>内重新自动上线</a:t>
            </a:r>
            <a:r>
              <a:rPr lang="zh-CN" altLang="zh-CN" dirty="0" smtClean="0"/>
              <a:t>。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57893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测试结果</a:t>
            </a:r>
            <a:endParaRPr lang="en-US" altLang="zh-CN" dirty="0"/>
          </a:p>
        </p:txBody>
      </p:sp>
      <p:sp>
        <p:nvSpPr>
          <p:cNvPr id="1796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</a:t>
            </a:r>
            <a:r>
              <a:rPr lang="en-US" altLang="zh-CN" dirty="0"/>
              <a:t>. </a:t>
            </a:r>
            <a:r>
              <a:rPr lang="zh-CN" altLang="zh-CN" dirty="0"/>
              <a:t>台灯能在</a:t>
            </a:r>
            <a:r>
              <a:rPr lang="en-US" altLang="zh-CN" dirty="0"/>
              <a:t>8</a:t>
            </a:r>
            <a:r>
              <a:rPr lang="zh-CN" altLang="zh-CN" dirty="0"/>
              <a:t>档不同光照强度范围内实现无级自然调光，没有光强跳变、频闪等令用户感到不舒服的现象发生。自动调光模式下，台灯能自适应环境中的光强变化，及时进行亮度调节，灵敏度较好。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4.APP</a:t>
            </a:r>
            <a:r>
              <a:rPr lang="zh-CN" altLang="zh-CN" dirty="0"/>
              <a:t>控制能够支持用户的频繁操作，在高强度的来回调档测试下也不会出现错误操作、无效操作等问题。</a:t>
            </a:r>
          </a:p>
        </p:txBody>
      </p:sp>
    </p:spTree>
    <p:extLst>
      <p:ext uri="{BB962C8B-B14F-4D97-AF65-F5344CB8AC3E}">
        <p14:creationId xmlns:p14="http://schemas.microsoft.com/office/powerpoint/2010/main" val="1528893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项目概述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难点与创新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设计实现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测试结果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"/>
            </a:pPr>
            <a:r>
              <a:rPr lang="zh-CN" altLang="en-US" dirty="0"/>
              <a:t>总结展望</a:t>
            </a:r>
            <a:endParaRPr lang="en-US" altLang="zh-CN" dirty="0"/>
          </a:p>
        </p:txBody>
      </p:sp>
      <p:sp>
        <p:nvSpPr>
          <p:cNvPr id="4" name="AutoShape 131" descr="globe pic"/>
          <p:cNvSpPr>
            <a:spLocks noChangeArrowheads="1"/>
          </p:cNvSpPr>
          <p:nvPr/>
        </p:nvSpPr>
        <p:spPr bwMode="auto">
          <a:xfrm>
            <a:off x="5638800" y="2990849"/>
            <a:ext cx="2582567" cy="2419351"/>
          </a:xfrm>
          <a:prstGeom prst="roundRect">
            <a:avLst>
              <a:gd name="adj" fmla="val 0"/>
            </a:avLst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algn="ctr">
            <a:solidFill>
              <a:schemeClr val="tx1"/>
            </a:solidFill>
            <a:round/>
            <a:headEnd/>
            <a:tailEnd/>
          </a:ln>
          <a:effectLst>
            <a:outerShdw blurRad="152400" dist="241300" dir="8100000" algn="r" rotWithShape="0">
              <a:prstClr val="black">
                <a:alpha val="28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400" kern="0" dirty="0">
              <a:solidFill>
                <a:sysClr val="windowText" lastClr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407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总结展望</a:t>
            </a:r>
            <a:endParaRPr lang="en-US" altLang="zh-CN" dirty="0"/>
          </a:p>
        </p:txBody>
      </p:sp>
      <p:sp>
        <p:nvSpPr>
          <p:cNvPr id="1796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由于初次接触</a:t>
            </a:r>
            <a:r>
              <a:rPr lang="en-US" altLang="zh-CN" dirty="0"/>
              <a:t>ARC</a:t>
            </a:r>
            <a:r>
              <a:rPr lang="zh-CN" altLang="zh-CN" dirty="0"/>
              <a:t>处理器、</a:t>
            </a:r>
            <a:r>
              <a:rPr lang="en-US" altLang="zh-CN" dirty="0"/>
              <a:t>makefile</a:t>
            </a:r>
            <a:r>
              <a:rPr lang="zh-CN" altLang="zh-CN" dirty="0"/>
              <a:t>语法和</a:t>
            </a:r>
            <a:r>
              <a:rPr lang="en-US" altLang="zh-CN" dirty="0"/>
              <a:t>eclipse</a:t>
            </a:r>
            <a:r>
              <a:rPr lang="zh-CN" altLang="zh-CN" dirty="0"/>
              <a:t>下的</a:t>
            </a:r>
            <a:r>
              <a:rPr lang="en-US" altLang="zh-CN" dirty="0"/>
              <a:t>C</a:t>
            </a:r>
            <a:r>
              <a:rPr lang="zh-CN" altLang="zh-CN" dirty="0"/>
              <a:t>语言编程环境，在项目初期启动时花费了较多时间去熟悉开发板、编译器的设置与使用，使项目进度与预期有一定出入，但是功能开发过程中还是较为顺利的，最终完成了系统的基本设计，实现了最基础的功能，对于后续功能的添加与开发我们也有足够的信心去完成。</a:t>
            </a:r>
          </a:p>
          <a:p>
            <a:endParaRPr lang="en-US" altLang="zh-CN" dirty="0" smtClean="0"/>
          </a:p>
          <a:p>
            <a:r>
              <a:rPr lang="zh-CN" altLang="zh-CN" dirty="0" smtClean="0"/>
              <a:t>感谢</a:t>
            </a:r>
            <a:r>
              <a:rPr lang="en-US" altLang="zh-CN" dirty="0"/>
              <a:t>Synopsys</a:t>
            </a:r>
            <a:r>
              <a:rPr lang="zh-CN" altLang="zh-CN" dirty="0"/>
              <a:t>公司举办的这场比赛，让我们有一个平台去自主学习，提升自我，令我们受益匪浅。通过这次比赛，我们对</a:t>
            </a:r>
            <a:r>
              <a:rPr lang="en-US" altLang="zh-CN" dirty="0"/>
              <a:t>ARC</a:t>
            </a:r>
            <a:r>
              <a:rPr lang="zh-CN" altLang="zh-CN" dirty="0"/>
              <a:t>处理器、</a:t>
            </a:r>
            <a:r>
              <a:rPr lang="en-US" altLang="zh-CN" dirty="0"/>
              <a:t>makefile</a:t>
            </a:r>
            <a:r>
              <a:rPr lang="zh-CN" altLang="zh-CN" dirty="0"/>
              <a:t>语法有了更深入的了解，对日后的嵌入式开发工作有着很大的帮助。同时，也让我们能够在面对一个新的软件开发环境和处理器时，有更好的方法去学习掌握他们。</a:t>
            </a:r>
          </a:p>
        </p:txBody>
      </p:sp>
    </p:spTree>
    <p:extLst>
      <p:ext uri="{BB962C8B-B14F-4D97-AF65-F5344CB8AC3E}">
        <p14:creationId xmlns:p14="http://schemas.microsoft.com/office/powerpoint/2010/main" val="3957893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/>
              <a:t>项目概述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/>
              <a:t>难点与创新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/>
              <a:t>设计实现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/>
              <a:t>测试结果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/>
              <a:t>总结展望</a:t>
            </a:r>
            <a:endParaRPr lang="en-US" altLang="zh-CN" dirty="0"/>
          </a:p>
        </p:txBody>
      </p:sp>
      <p:sp>
        <p:nvSpPr>
          <p:cNvPr id="4" name="AutoShape 131" descr="globe pic"/>
          <p:cNvSpPr>
            <a:spLocks noChangeArrowheads="1"/>
          </p:cNvSpPr>
          <p:nvPr/>
        </p:nvSpPr>
        <p:spPr bwMode="auto">
          <a:xfrm>
            <a:off x="5638800" y="2990849"/>
            <a:ext cx="2582567" cy="2419351"/>
          </a:xfrm>
          <a:prstGeom prst="roundRect">
            <a:avLst>
              <a:gd name="adj" fmla="val 0"/>
            </a:avLst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algn="ctr">
            <a:solidFill>
              <a:schemeClr val="tx1"/>
            </a:solidFill>
            <a:round/>
            <a:headEnd/>
            <a:tailEnd/>
          </a:ln>
          <a:effectLst>
            <a:outerShdw blurRad="152400" dist="241300" dir="8100000" algn="r" rotWithShape="0">
              <a:prstClr val="black">
                <a:alpha val="28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400" kern="0" dirty="0">
              <a:solidFill>
                <a:sysClr val="windowText" lastClr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26779" y="2971800"/>
            <a:ext cx="2667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 b="1" dirty="0">
                <a:latin typeface="Calibri" pitchFamily="34" charset="0"/>
              </a:rPr>
              <a:t>  谢 谢！</a:t>
            </a:r>
            <a:endParaRPr lang="en-US" sz="50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115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"/>
            </a:pPr>
            <a:r>
              <a:rPr lang="zh-CN" altLang="en-US" dirty="0"/>
              <a:t>项目概述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难点与创新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设计实现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测试结果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总结展望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AutoShape 131" descr="globe pic"/>
          <p:cNvSpPr>
            <a:spLocks noChangeArrowheads="1"/>
          </p:cNvSpPr>
          <p:nvPr/>
        </p:nvSpPr>
        <p:spPr bwMode="auto">
          <a:xfrm>
            <a:off x="5638800" y="2990849"/>
            <a:ext cx="2582567" cy="2419351"/>
          </a:xfrm>
          <a:prstGeom prst="roundRect">
            <a:avLst>
              <a:gd name="adj" fmla="val 0"/>
            </a:avLst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algn="ctr">
            <a:solidFill>
              <a:schemeClr val="tx1"/>
            </a:solidFill>
            <a:round/>
            <a:headEnd/>
            <a:tailEnd/>
          </a:ln>
          <a:effectLst>
            <a:outerShdw blurRad="152400" dist="241300" dir="8100000" algn="r" rotWithShape="0">
              <a:prstClr val="black">
                <a:alpha val="28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400" kern="0" dirty="0">
              <a:solidFill>
                <a:sysClr val="windowText" lastClr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149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项目</a:t>
            </a:r>
            <a:r>
              <a:rPr lang="zh-CN" altLang="en-US" dirty="0"/>
              <a:t>概述</a:t>
            </a:r>
            <a:endParaRPr lang="en-US" altLang="zh-CN" dirty="0"/>
          </a:p>
        </p:txBody>
      </p:sp>
      <p:sp>
        <p:nvSpPr>
          <p:cNvPr id="1796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8925" lvl="1" indent="0">
              <a:buNone/>
            </a:pPr>
            <a:r>
              <a:rPr lang="en-US" altLang="zh-CN" sz="2000" dirty="0" smtClean="0"/>
              <a:t>	</a:t>
            </a:r>
            <a:r>
              <a:rPr lang="zh-CN" altLang="zh-CN" sz="2000" dirty="0" smtClean="0"/>
              <a:t>本项目</a:t>
            </a:r>
            <a:r>
              <a:rPr lang="zh-CN" altLang="en-US" sz="2000" dirty="0" smtClean="0"/>
              <a:t>旨在</a:t>
            </a:r>
            <a:r>
              <a:rPr lang="zh-CN" altLang="zh-CN" sz="2000" dirty="0" smtClean="0"/>
              <a:t>设计一</a:t>
            </a:r>
            <a:r>
              <a:rPr lang="zh-CN" altLang="zh-CN" sz="2000" dirty="0"/>
              <a:t>种基于</a:t>
            </a:r>
            <a:r>
              <a:rPr lang="en-US" altLang="zh-CN" sz="2000" dirty="0"/>
              <a:t>ARC EM Starter Kit</a:t>
            </a:r>
            <a:r>
              <a:rPr lang="zh-CN" altLang="zh-CN" sz="2000" dirty="0"/>
              <a:t>开发板的智能台灯，在满足人们的基本照明需求基础上，能够更加绿色更加智能地为用户提供服务。同时，它能成为改变用户不健康工作作息规律、矫正用户不正确坐姿习惯的产品，能够帮助用户有效避免现代生活高压下带来的健康隐患，在有一个舒适的工作环境的同时，养成一种良好的工作作息习惯，保持身体与眼部的健康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marL="288925" lvl="1" indent="0">
              <a:buNone/>
            </a:pPr>
            <a:endParaRPr lang="zh-CN" altLang="zh-CN" sz="2000" dirty="0"/>
          </a:p>
          <a:p>
            <a:pPr marL="288925" lvl="1" indent="0">
              <a:buNone/>
            </a:pPr>
            <a:r>
              <a:rPr lang="en-US" altLang="zh-CN" sz="2000" dirty="0" smtClean="0"/>
              <a:t>        </a:t>
            </a:r>
            <a:r>
              <a:rPr lang="zh-CN" altLang="zh-CN" sz="2000" dirty="0" smtClean="0"/>
              <a:t>本</a:t>
            </a:r>
            <a:r>
              <a:rPr lang="zh-CN" altLang="zh-CN" sz="2000" dirty="0"/>
              <a:t>次设计当前完成了一个</a:t>
            </a:r>
            <a:r>
              <a:rPr lang="zh-CN" altLang="zh-CN" sz="2000" dirty="0" smtClean="0"/>
              <a:t>具有基本功</a:t>
            </a:r>
            <a:r>
              <a:rPr lang="zh-CN" altLang="zh-CN" sz="2000" dirty="0"/>
              <a:t>能的智能台灯系统，能够实现自动开关、智能调光、远程控制、使用情况统计等功能。整个系统有较好的稳定性和灵敏度，能够满足用户的基本需求。后续还计划增加摄像头模块检测用户坐姿、使用情况等信息，增加语音模块实现提醒、报警等功能，使整个系统更智能，功能更多样，人机交互更友好。</a:t>
            </a:r>
          </a:p>
          <a:p>
            <a:pPr marL="288925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288925" lvl="1" indent="0">
              <a:buNone/>
            </a:pPr>
            <a:endParaRPr lang="en-US" altLang="zh-CN" sz="2000" dirty="0"/>
          </a:p>
          <a:p>
            <a:pPr marL="288925" lvl="1" indent="0">
              <a:buNone/>
            </a:pPr>
            <a:endParaRPr lang="en-US" altLang="zh-CN" sz="2000" dirty="0"/>
          </a:p>
          <a:p>
            <a:pPr marL="288925" lvl="1" indent="0">
              <a:buNone/>
            </a:pPr>
            <a:endParaRPr lang="en-US" altLang="zh-CN" sz="2000" dirty="0"/>
          </a:p>
          <a:p>
            <a:pPr marL="288925" lvl="1" indent="0">
              <a:buNone/>
            </a:pPr>
            <a:endParaRPr lang="en-US" altLang="zh-CN" sz="2000" dirty="0"/>
          </a:p>
          <a:p>
            <a:pPr marL="568325" lvl="2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743766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项目</a:t>
            </a:r>
            <a:r>
              <a:rPr lang="zh-CN" altLang="en-US" dirty="0"/>
              <a:t>概述</a:t>
            </a:r>
            <a:endParaRPr lang="en-US" altLang="zh-CN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47800" y="1295400"/>
            <a:ext cx="6114286" cy="448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34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项目概述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"/>
            </a:pPr>
            <a:r>
              <a:rPr lang="zh-CN" altLang="en-US" dirty="0"/>
              <a:t>难点与创新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设计实现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测试结果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总结展望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AutoShape 131" descr="globe pic"/>
          <p:cNvSpPr>
            <a:spLocks noChangeArrowheads="1"/>
          </p:cNvSpPr>
          <p:nvPr/>
        </p:nvSpPr>
        <p:spPr bwMode="auto">
          <a:xfrm>
            <a:off x="5638800" y="2990849"/>
            <a:ext cx="2582567" cy="2419351"/>
          </a:xfrm>
          <a:prstGeom prst="roundRect">
            <a:avLst>
              <a:gd name="adj" fmla="val 0"/>
            </a:avLst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algn="ctr">
            <a:solidFill>
              <a:schemeClr val="tx1"/>
            </a:solidFill>
            <a:round/>
            <a:headEnd/>
            <a:tailEnd/>
          </a:ln>
          <a:effectLst>
            <a:outerShdw blurRad="152400" dist="241300" dir="8100000" algn="r" rotWithShape="0">
              <a:prstClr val="black">
                <a:alpha val="28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400" kern="0" dirty="0">
              <a:solidFill>
                <a:sysClr val="windowText" lastClr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407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难点与创新</a:t>
            </a:r>
            <a:endParaRPr lang="en-US" altLang="zh-CN" dirty="0"/>
          </a:p>
        </p:txBody>
      </p:sp>
      <p:sp>
        <p:nvSpPr>
          <p:cNvPr id="1796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台灯的自动调光功能，是检测外界光强，调节台灯亮度到合适的范围。使得人眼处于合适的光强下，有利于保护眼睛的健康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dirty="0"/>
              <a:t>调节灯光的亮度的方案是两个方向进行的。一是检测到光强过大或者过小，会开始进行亮度的调节，调节到光强到合适的范围。二，调节一段时间后，台灯的光强会稳定下来，不会出现一直调节灯光强度反而伤害眼睛健康。同时，台灯的驱动是采用多级</a:t>
            </a:r>
            <a:r>
              <a:rPr lang="en-US" altLang="zh-CN" dirty="0"/>
              <a:t>PWM</a:t>
            </a:r>
            <a:r>
              <a:rPr lang="zh-CN" altLang="zh-CN" dirty="0"/>
              <a:t>进行亮度调节的，在调节灯光的过程中，不会让人眼感觉到亮度变化过快，始终都是柔和的进行调光。</a:t>
            </a:r>
          </a:p>
          <a:p>
            <a:pPr marL="288925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288925" lvl="1" indent="0">
              <a:buNone/>
            </a:pPr>
            <a:endParaRPr lang="en-US" altLang="zh-CN" sz="2000" dirty="0"/>
          </a:p>
          <a:p>
            <a:pPr marL="288925" lvl="1" indent="0">
              <a:buNone/>
            </a:pPr>
            <a:endParaRPr lang="en-US" altLang="zh-CN" sz="2000" dirty="0"/>
          </a:p>
          <a:p>
            <a:pPr marL="288925" lvl="1" indent="0">
              <a:buNone/>
            </a:pPr>
            <a:endParaRPr lang="en-US" altLang="zh-CN" sz="2000" dirty="0"/>
          </a:p>
          <a:p>
            <a:pPr marL="288925" lvl="1" indent="0">
              <a:buNone/>
            </a:pPr>
            <a:endParaRPr lang="en-US" altLang="zh-CN" sz="2000" dirty="0"/>
          </a:p>
          <a:p>
            <a:pPr marL="568325" lvl="2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957893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项目概述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难点与创新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"/>
            </a:pPr>
            <a:r>
              <a:rPr lang="zh-CN" altLang="en-US" dirty="0"/>
              <a:t>设计实现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测试结果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总结展望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AutoShape 131" descr="globe pic"/>
          <p:cNvSpPr>
            <a:spLocks noChangeArrowheads="1"/>
          </p:cNvSpPr>
          <p:nvPr/>
        </p:nvSpPr>
        <p:spPr bwMode="auto">
          <a:xfrm>
            <a:off x="5638800" y="2990849"/>
            <a:ext cx="2582567" cy="2419351"/>
          </a:xfrm>
          <a:prstGeom prst="roundRect">
            <a:avLst>
              <a:gd name="adj" fmla="val 0"/>
            </a:avLst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algn="ctr">
            <a:solidFill>
              <a:schemeClr val="tx1"/>
            </a:solidFill>
            <a:round/>
            <a:headEnd/>
            <a:tailEnd/>
          </a:ln>
          <a:effectLst>
            <a:outerShdw blurRad="152400" dist="241300" dir="8100000" algn="r" rotWithShape="0">
              <a:prstClr val="black">
                <a:alpha val="28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400" kern="0" dirty="0">
              <a:solidFill>
                <a:sysClr val="windowText" lastClr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407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设计实现</a:t>
            </a:r>
            <a:endParaRPr lang="en-US" altLang="zh-CN" dirty="0"/>
          </a:p>
        </p:txBody>
      </p:sp>
      <p:sp>
        <p:nvSpPr>
          <p:cNvPr id="1796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848225"/>
          </a:xfrm>
        </p:spPr>
        <p:txBody>
          <a:bodyPr/>
          <a:lstStyle/>
          <a:p>
            <a:pPr marL="568325" lvl="2" indent="0">
              <a:buNone/>
            </a:pPr>
            <a:r>
              <a:rPr lang="en-US" altLang="zh-CN" sz="2000" dirty="0"/>
              <a:t>MCU</a:t>
            </a:r>
            <a:r>
              <a:rPr lang="zh-CN" altLang="zh-CN" sz="2000" dirty="0"/>
              <a:t>基于</a:t>
            </a:r>
            <a:r>
              <a:rPr lang="en-US" altLang="zh-CN" sz="2000" dirty="0"/>
              <a:t>ARC EM Starter Kit</a:t>
            </a:r>
            <a:r>
              <a:rPr lang="zh-CN" altLang="zh-CN" sz="2000" dirty="0"/>
              <a:t>开发板，由</a:t>
            </a:r>
            <a:r>
              <a:rPr lang="en-US" altLang="zh-CN" sz="2000" dirty="0"/>
              <a:t>ARM EM</a:t>
            </a:r>
            <a:r>
              <a:rPr lang="zh-CN" altLang="zh-CN" sz="2000" dirty="0"/>
              <a:t>处理器进行系统采集数据的综合处理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marL="568325" lvl="2" indent="0">
              <a:buNone/>
            </a:pPr>
            <a:r>
              <a:rPr lang="en-US" altLang="zh-CN" sz="2000" dirty="0"/>
              <a:t>LED</a:t>
            </a:r>
            <a:r>
              <a:rPr lang="zh-CN" altLang="zh-CN" sz="2000" dirty="0"/>
              <a:t>灯板采用专用</a:t>
            </a:r>
            <a:r>
              <a:rPr lang="en-US" altLang="zh-CN" sz="2000" dirty="0"/>
              <a:t>12V</a:t>
            </a:r>
            <a:r>
              <a:rPr lang="zh-CN" altLang="zh-CN" sz="2000" dirty="0"/>
              <a:t>恒流电驱动单元</a:t>
            </a:r>
            <a:r>
              <a:rPr lang="en-US" altLang="zh-CN" sz="2000" dirty="0"/>
              <a:t>MBI6655</a:t>
            </a:r>
            <a:r>
              <a:rPr lang="zh-CN" altLang="zh-CN" sz="2000" dirty="0"/>
              <a:t>芯片，可由</a:t>
            </a:r>
            <a:r>
              <a:rPr lang="en-US" altLang="zh-CN" sz="2000" dirty="0"/>
              <a:t>MCU</a:t>
            </a:r>
            <a:r>
              <a:rPr lang="zh-CN" altLang="zh-CN" sz="2000" dirty="0"/>
              <a:t>通过</a:t>
            </a:r>
            <a:r>
              <a:rPr lang="en-US" altLang="zh-CN" sz="2000" dirty="0"/>
              <a:t>GPIO</a:t>
            </a:r>
            <a:r>
              <a:rPr lang="zh-CN" altLang="zh-CN" sz="2000" dirty="0"/>
              <a:t>输出不同占空比的</a:t>
            </a:r>
            <a:r>
              <a:rPr lang="en-US" altLang="zh-CN" sz="2000" dirty="0"/>
              <a:t>PWM</a:t>
            </a:r>
            <a:r>
              <a:rPr lang="zh-CN" altLang="zh-CN" sz="2000" dirty="0"/>
              <a:t>来控制不同的输出电流，最大可达</a:t>
            </a:r>
            <a:r>
              <a:rPr lang="en-US" altLang="zh-CN" sz="2000" dirty="0"/>
              <a:t>1A</a:t>
            </a:r>
            <a:r>
              <a:rPr lang="zh-CN" altLang="zh-CN" sz="2000" dirty="0"/>
              <a:t>的恒流输出，并能提供启动过流保护</a:t>
            </a:r>
            <a:r>
              <a:rPr lang="en-US" altLang="zh-CN" sz="2000" dirty="0"/>
              <a:t>(Start-Up)</a:t>
            </a:r>
            <a:r>
              <a:rPr lang="zh-CN" altLang="zh-CN" sz="2000" dirty="0"/>
              <a:t>、过电流</a:t>
            </a:r>
            <a:r>
              <a:rPr lang="en-US" altLang="zh-CN" sz="2000" dirty="0"/>
              <a:t>(OCP)</a:t>
            </a:r>
            <a:r>
              <a:rPr lang="zh-CN" altLang="zh-CN" sz="2000" dirty="0"/>
              <a:t>、过热断电</a:t>
            </a:r>
            <a:r>
              <a:rPr lang="en-US" altLang="zh-CN" sz="2000" dirty="0"/>
              <a:t>(TP)</a:t>
            </a:r>
            <a:r>
              <a:rPr lang="zh-CN" altLang="zh-CN" sz="2000" dirty="0"/>
              <a:t>、</a:t>
            </a:r>
            <a:r>
              <a:rPr lang="en-US" altLang="zh-CN" sz="2000" dirty="0"/>
              <a:t>LED</a:t>
            </a:r>
            <a:r>
              <a:rPr lang="zh-CN" altLang="zh-CN" sz="2000" dirty="0"/>
              <a:t>开路与短路保护等多种</a:t>
            </a:r>
            <a:r>
              <a:rPr lang="en-US" altLang="zh-CN" sz="2000" dirty="0"/>
              <a:t>LED</a:t>
            </a:r>
            <a:r>
              <a:rPr lang="zh-CN" altLang="zh-CN" sz="2000" dirty="0"/>
              <a:t>保护措施。</a:t>
            </a:r>
          </a:p>
          <a:p>
            <a:pPr marL="568325" lvl="2" indent="0">
              <a:buNone/>
            </a:pPr>
            <a:endParaRPr lang="zh-CN" altLang="zh-CN" sz="2000" dirty="0"/>
          </a:p>
          <a:p>
            <a:pPr marL="568325" lvl="2" indent="0">
              <a:buNone/>
            </a:pPr>
            <a:endParaRPr lang="en-GB" sz="1800" dirty="0"/>
          </a:p>
        </p:txBody>
      </p:sp>
      <p:pic>
        <p:nvPicPr>
          <p:cNvPr id="5" name="图片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200400"/>
            <a:ext cx="4724400" cy="347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93072"/>
      </p:ext>
    </p:extLst>
  </p:cSld>
  <p:clrMapOvr>
    <a:masterClrMapping/>
  </p:clrMapOvr>
</p:sld>
</file>

<file path=ppt/theme/theme1.xml><?xml version="1.0" encoding="utf-8"?>
<a:theme xmlns:a="http://schemas.openxmlformats.org/drawingml/2006/main" name="1_Synopsys Default Template">
  <a:themeElements>
    <a:clrScheme name="Synopsys Default Color Palette (Vibrant)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F2683"/>
      </a:accent1>
      <a:accent2>
        <a:srgbClr val="F69008"/>
      </a:accent2>
      <a:accent3>
        <a:srgbClr val="46AA42"/>
      </a:accent3>
      <a:accent4>
        <a:srgbClr val="C41300"/>
      </a:accent4>
      <a:accent5>
        <a:srgbClr val="BCBCBC"/>
      </a:accent5>
      <a:accent6>
        <a:srgbClr val="0072AC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1_Synopsys Default Template" id="{369E2388-E056-45F9-A8B4-F865C10E3381}" vid="{125CD06B-9612-4521-8234-3C6487C9B0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5582</TotalTime>
  <Words>977</Words>
  <Application>Microsoft Office PowerPoint</Application>
  <PresentationFormat>全屏显示(4:3)</PresentationFormat>
  <Paragraphs>133</Paragraphs>
  <Slides>20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1_Synopsys Default Template</vt:lpstr>
      <vt:lpstr>PowerPoint 演示文稿</vt:lpstr>
      <vt:lpstr>Agenda</vt:lpstr>
      <vt:lpstr>Agenda</vt:lpstr>
      <vt:lpstr>项目概述</vt:lpstr>
      <vt:lpstr>项目概述</vt:lpstr>
      <vt:lpstr>Agenda</vt:lpstr>
      <vt:lpstr>难点与创新</vt:lpstr>
      <vt:lpstr>Agenda</vt:lpstr>
      <vt:lpstr>设计实现</vt:lpstr>
      <vt:lpstr>设计实现</vt:lpstr>
      <vt:lpstr>设计实现</vt:lpstr>
      <vt:lpstr>设计实现</vt:lpstr>
      <vt:lpstr>设计实现</vt:lpstr>
      <vt:lpstr>设计实现</vt:lpstr>
      <vt:lpstr>Agenda</vt:lpstr>
      <vt:lpstr>测试结果</vt:lpstr>
      <vt:lpstr>测试结果</vt:lpstr>
      <vt:lpstr>Agenda</vt:lpstr>
      <vt:lpstr>总结展望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Tu</dc:creator>
  <cp:lastModifiedBy>吴光华</cp:lastModifiedBy>
  <cp:revision>210</cp:revision>
  <dcterms:created xsi:type="dcterms:W3CDTF">2006-08-16T00:00:00Z</dcterms:created>
  <dcterms:modified xsi:type="dcterms:W3CDTF">2018-05-28T13:58:30Z</dcterms:modified>
</cp:coreProperties>
</file>