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509" r:id="rId2"/>
    <p:sldId id="508" r:id="rId3"/>
    <p:sldId id="505" r:id="rId4"/>
    <p:sldId id="506" r:id="rId5"/>
    <p:sldId id="503" r:id="rId6"/>
    <p:sldId id="536" r:id="rId7"/>
    <p:sldId id="514" r:id="rId8"/>
    <p:sldId id="535" r:id="rId9"/>
    <p:sldId id="511" r:id="rId10"/>
    <p:sldId id="541" r:id="rId11"/>
    <p:sldId id="542" r:id="rId12"/>
    <p:sldId id="543" r:id="rId13"/>
    <p:sldId id="530" r:id="rId14"/>
    <p:sldId id="512" r:id="rId15"/>
    <p:sldId id="533" r:id="rId16"/>
    <p:sldId id="520" r:id="rId17"/>
    <p:sldId id="540" r:id="rId18"/>
    <p:sldId id="526" r:id="rId19"/>
    <p:sldId id="510" r:id="rId20"/>
    <p:sldId id="517" r:id="rId21"/>
    <p:sldId id="538" r:id="rId22"/>
    <p:sldId id="537" r:id="rId23"/>
    <p:sldId id="534" r:id="rId24"/>
    <p:sldId id="524" r:id="rId25"/>
    <p:sldId id="516" r:id="rId26"/>
    <p:sldId id="539" r:id="rId27"/>
    <p:sldId id="50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AACD"/>
    <a:srgbClr val="0072AC"/>
    <a:srgbClr val="FFFFFF"/>
    <a:srgbClr val="19CAAD"/>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2" autoAdjust="0"/>
    <p:restoredTop sz="82243" autoAdjust="0"/>
  </p:normalViewPr>
  <p:slideViewPr>
    <p:cSldViewPr>
      <p:cViewPr varScale="1">
        <p:scale>
          <a:sx n="90" d="100"/>
          <a:sy n="90" d="100"/>
        </p:scale>
        <p:origin x="1566" y="102"/>
      </p:cViewPr>
      <p:guideLst>
        <p:guide orient="horz" pos="2160"/>
        <p:guide pos="2880"/>
      </p:guideLst>
    </p:cSldViewPr>
  </p:slideViewPr>
  <p:outlineViewPr>
    <p:cViewPr>
      <p:scale>
        <a:sx n="33" d="100"/>
        <a:sy n="33" d="100"/>
      </p:scale>
      <p:origin x="53" y="0"/>
    </p:cViewPr>
  </p:outlineViewPr>
  <p:notesTextViewPr>
    <p:cViewPr>
      <p:scale>
        <a:sx n="3" d="2"/>
        <a:sy n="3" d="2"/>
      </p:scale>
      <p:origin x="0" y="0"/>
    </p:cViewPr>
  </p:notesTextViewPr>
  <p:notesViewPr>
    <p:cSldViewPr>
      <p:cViewPr varScale="1">
        <p:scale>
          <a:sx n="52" d="100"/>
          <a:sy n="52" d="100"/>
        </p:scale>
        <p:origin x="-190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7E7474-EEC9-4C68-87C1-884B71A69BEB}" type="datetimeFigureOut">
              <a:rPr lang="en-US" smtClean="0"/>
              <a:t>7/8/2018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D551CC-4027-455A-BE8E-C0577D4D908D}" type="slidenum">
              <a:rPr lang="en-US" smtClean="0"/>
              <a:t>‹#›</a:t>
            </a:fld>
            <a:endParaRPr lang="en-US"/>
          </a:p>
        </p:txBody>
      </p:sp>
    </p:spTree>
    <p:extLst>
      <p:ext uri="{BB962C8B-B14F-4D97-AF65-F5344CB8AC3E}">
        <p14:creationId xmlns:p14="http://schemas.microsoft.com/office/powerpoint/2010/main" val="1883786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51D6CA-B409-497A-A3C8-1D66A46CF3DC}" type="datetimeFigureOut">
              <a:rPr lang="en-US" smtClean="0"/>
              <a:t>7/8/2018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D3D779-E82F-4054-81A8-052CD8670119}" type="slidenum">
              <a:rPr lang="en-US" smtClean="0"/>
              <a:t>‹#›</a:t>
            </a:fld>
            <a:endParaRPr lang="en-US"/>
          </a:p>
        </p:txBody>
      </p:sp>
    </p:spTree>
    <p:extLst>
      <p:ext uri="{BB962C8B-B14F-4D97-AF65-F5344CB8AC3E}">
        <p14:creationId xmlns:p14="http://schemas.microsoft.com/office/powerpoint/2010/main" val="1677320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D3D779-E82F-4054-81A8-052CD8670119}" type="slidenum">
              <a:rPr lang="en-US" smtClean="0"/>
              <a:t>1</a:t>
            </a:fld>
            <a:endParaRPr lang="en-US"/>
          </a:p>
        </p:txBody>
      </p:sp>
    </p:spTree>
    <p:extLst>
      <p:ext uri="{BB962C8B-B14F-4D97-AF65-F5344CB8AC3E}">
        <p14:creationId xmlns:p14="http://schemas.microsoft.com/office/powerpoint/2010/main" val="2899752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D3D779-E82F-4054-81A8-052CD8670119}" type="slidenum">
              <a:rPr lang="en-US" smtClean="0"/>
              <a:t>10</a:t>
            </a:fld>
            <a:endParaRPr lang="en-US"/>
          </a:p>
        </p:txBody>
      </p:sp>
    </p:spTree>
    <p:extLst>
      <p:ext uri="{BB962C8B-B14F-4D97-AF65-F5344CB8AC3E}">
        <p14:creationId xmlns:p14="http://schemas.microsoft.com/office/powerpoint/2010/main" val="1516808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D3D779-E82F-4054-81A8-052CD8670119}" type="slidenum">
              <a:rPr lang="en-US" smtClean="0"/>
              <a:t>11</a:t>
            </a:fld>
            <a:endParaRPr lang="en-US"/>
          </a:p>
        </p:txBody>
      </p:sp>
    </p:spTree>
    <p:extLst>
      <p:ext uri="{BB962C8B-B14F-4D97-AF65-F5344CB8AC3E}">
        <p14:creationId xmlns:p14="http://schemas.microsoft.com/office/powerpoint/2010/main" val="2829032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D3D779-E82F-4054-81A8-052CD8670119}" type="slidenum">
              <a:rPr lang="en-US" smtClean="0"/>
              <a:t>12</a:t>
            </a:fld>
            <a:endParaRPr lang="en-US"/>
          </a:p>
        </p:txBody>
      </p:sp>
    </p:spTree>
    <p:extLst>
      <p:ext uri="{BB962C8B-B14F-4D97-AF65-F5344CB8AC3E}">
        <p14:creationId xmlns:p14="http://schemas.microsoft.com/office/powerpoint/2010/main" val="1903966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D3D779-E82F-4054-81A8-052CD8670119}" type="slidenum">
              <a:rPr lang="en-US" smtClean="0"/>
              <a:t>13</a:t>
            </a:fld>
            <a:endParaRPr lang="en-US"/>
          </a:p>
        </p:txBody>
      </p:sp>
    </p:spTree>
    <p:extLst>
      <p:ext uri="{BB962C8B-B14F-4D97-AF65-F5344CB8AC3E}">
        <p14:creationId xmlns:p14="http://schemas.microsoft.com/office/powerpoint/2010/main" val="1090519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D3D779-E82F-4054-81A8-052CD8670119}" type="slidenum">
              <a:rPr lang="en-US" smtClean="0"/>
              <a:t>14</a:t>
            </a:fld>
            <a:endParaRPr lang="en-US"/>
          </a:p>
        </p:txBody>
      </p:sp>
    </p:spTree>
    <p:extLst>
      <p:ext uri="{BB962C8B-B14F-4D97-AF65-F5344CB8AC3E}">
        <p14:creationId xmlns:p14="http://schemas.microsoft.com/office/powerpoint/2010/main" val="3796678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D3D779-E82F-4054-81A8-052CD8670119}" type="slidenum">
              <a:rPr lang="en-US" smtClean="0"/>
              <a:t>15</a:t>
            </a:fld>
            <a:endParaRPr lang="en-US"/>
          </a:p>
        </p:txBody>
      </p:sp>
    </p:spTree>
    <p:extLst>
      <p:ext uri="{BB962C8B-B14F-4D97-AF65-F5344CB8AC3E}">
        <p14:creationId xmlns:p14="http://schemas.microsoft.com/office/powerpoint/2010/main" val="3746005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8-Jul-18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16</a:t>
            </a:fld>
            <a:endParaRPr lang="en-US"/>
          </a:p>
        </p:txBody>
      </p:sp>
    </p:spTree>
    <p:extLst>
      <p:ext uri="{BB962C8B-B14F-4D97-AF65-F5344CB8AC3E}">
        <p14:creationId xmlns:p14="http://schemas.microsoft.com/office/powerpoint/2010/main" val="1306258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D3D779-E82F-4054-81A8-052CD8670119}" type="slidenum">
              <a:rPr lang="en-US" smtClean="0"/>
              <a:t>17</a:t>
            </a:fld>
            <a:endParaRPr lang="en-US"/>
          </a:p>
        </p:txBody>
      </p:sp>
    </p:spTree>
    <p:extLst>
      <p:ext uri="{BB962C8B-B14F-4D97-AF65-F5344CB8AC3E}">
        <p14:creationId xmlns:p14="http://schemas.microsoft.com/office/powerpoint/2010/main" val="68427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8-Jul-18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18</a:t>
            </a:fld>
            <a:endParaRPr lang="en-US"/>
          </a:p>
        </p:txBody>
      </p:sp>
    </p:spTree>
    <p:extLst>
      <p:ext uri="{BB962C8B-B14F-4D97-AF65-F5344CB8AC3E}">
        <p14:creationId xmlns:p14="http://schemas.microsoft.com/office/powerpoint/2010/main" val="1039872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D3D779-E82F-4054-81A8-052CD8670119}" type="slidenum">
              <a:rPr lang="en-US" smtClean="0"/>
              <a:t>19</a:t>
            </a:fld>
            <a:endParaRPr lang="en-US"/>
          </a:p>
        </p:txBody>
      </p:sp>
    </p:spTree>
    <p:extLst>
      <p:ext uri="{BB962C8B-B14F-4D97-AF65-F5344CB8AC3E}">
        <p14:creationId xmlns:p14="http://schemas.microsoft.com/office/powerpoint/2010/main" val="1300847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3D779-E82F-4054-81A8-052CD8670119}" type="slidenum">
              <a:rPr lang="en-US" smtClean="0"/>
              <a:t>2</a:t>
            </a:fld>
            <a:endParaRPr lang="en-US"/>
          </a:p>
        </p:txBody>
      </p:sp>
    </p:spTree>
    <p:extLst>
      <p:ext uri="{BB962C8B-B14F-4D97-AF65-F5344CB8AC3E}">
        <p14:creationId xmlns:p14="http://schemas.microsoft.com/office/powerpoint/2010/main" val="3988489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8-Jul-18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20</a:t>
            </a:fld>
            <a:endParaRPr lang="en-US"/>
          </a:p>
        </p:txBody>
      </p:sp>
    </p:spTree>
    <p:extLst>
      <p:ext uri="{BB962C8B-B14F-4D97-AF65-F5344CB8AC3E}">
        <p14:creationId xmlns:p14="http://schemas.microsoft.com/office/powerpoint/2010/main" val="28847092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8-Jul-18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21</a:t>
            </a:fld>
            <a:endParaRPr lang="en-US"/>
          </a:p>
        </p:txBody>
      </p:sp>
    </p:spTree>
    <p:extLst>
      <p:ext uri="{BB962C8B-B14F-4D97-AF65-F5344CB8AC3E}">
        <p14:creationId xmlns:p14="http://schemas.microsoft.com/office/powerpoint/2010/main" val="818019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8-Jul-18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22</a:t>
            </a:fld>
            <a:endParaRPr lang="en-US"/>
          </a:p>
        </p:txBody>
      </p:sp>
    </p:spTree>
    <p:extLst>
      <p:ext uri="{BB962C8B-B14F-4D97-AF65-F5344CB8AC3E}">
        <p14:creationId xmlns:p14="http://schemas.microsoft.com/office/powerpoint/2010/main" val="2207244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D3D779-E82F-4054-81A8-052CD8670119}" type="slidenum">
              <a:rPr lang="en-US" smtClean="0"/>
              <a:t>23</a:t>
            </a:fld>
            <a:endParaRPr lang="en-US"/>
          </a:p>
        </p:txBody>
      </p:sp>
    </p:spTree>
    <p:extLst>
      <p:ext uri="{BB962C8B-B14F-4D97-AF65-F5344CB8AC3E}">
        <p14:creationId xmlns:p14="http://schemas.microsoft.com/office/powerpoint/2010/main" val="6697695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D3D779-E82F-4054-81A8-052CD8670119}" type="slidenum">
              <a:rPr lang="en-US" smtClean="0"/>
              <a:t>24</a:t>
            </a:fld>
            <a:endParaRPr lang="en-US"/>
          </a:p>
        </p:txBody>
      </p:sp>
    </p:spTree>
    <p:extLst>
      <p:ext uri="{BB962C8B-B14F-4D97-AF65-F5344CB8AC3E}">
        <p14:creationId xmlns:p14="http://schemas.microsoft.com/office/powerpoint/2010/main" val="2154433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8-Jul-18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25</a:t>
            </a:fld>
            <a:endParaRPr lang="en-US"/>
          </a:p>
        </p:txBody>
      </p:sp>
    </p:spTree>
    <p:extLst>
      <p:ext uri="{BB962C8B-B14F-4D97-AF65-F5344CB8AC3E}">
        <p14:creationId xmlns:p14="http://schemas.microsoft.com/office/powerpoint/2010/main" val="29311145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D3D779-E82F-4054-81A8-052CD8670119}" type="slidenum">
              <a:rPr lang="en-US" smtClean="0"/>
              <a:t>26</a:t>
            </a:fld>
            <a:endParaRPr lang="en-US"/>
          </a:p>
        </p:txBody>
      </p:sp>
    </p:spTree>
    <p:extLst>
      <p:ext uri="{BB962C8B-B14F-4D97-AF65-F5344CB8AC3E}">
        <p14:creationId xmlns:p14="http://schemas.microsoft.com/office/powerpoint/2010/main" val="3175373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D3D779-E82F-4054-81A8-052CD8670119}" type="slidenum">
              <a:rPr lang="en-US" smtClean="0"/>
              <a:t>27</a:t>
            </a:fld>
            <a:endParaRPr lang="en-US"/>
          </a:p>
        </p:txBody>
      </p:sp>
    </p:spTree>
    <p:extLst>
      <p:ext uri="{BB962C8B-B14F-4D97-AF65-F5344CB8AC3E}">
        <p14:creationId xmlns:p14="http://schemas.microsoft.com/office/powerpoint/2010/main" val="3616932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3D779-E82F-4054-81A8-052CD8670119}" type="slidenum">
              <a:rPr lang="en-US" smtClean="0"/>
              <a:t>3</a:t>
            </a:fld>
            <a:endParaRPr lang="en-US"/>
          </a:p>
        </p:txBody>
      </p:sp>
    </p:spTree>
    <p:extLst>
      <p:ext uri="{BB962C8B-B14F-4D97-AF65-F5344CB8AC3E}">
        <p14:creationId xmlns:p14="http://schemas.microsoft.com/office/powerpoint/2010/main" val="2423526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D3D779-E82F-4054-81A8-052CD8670119}" type="slidenum">
              <a:rPr lang="en-US" smtClean="0"/>
              <a:t>4</a:t>
            </a:fld>
            <a:endParaRPr lang="en-US"/>
          </a:p>
        </p:txBody>
      </p:sp>
    </p:spTree>
    <p:extLst>
      <p:ext uri="{BB962C8B-B14F-4D97-AF65-F5344CB8AC3E}">
        <p14:creationId xmlns:p14="http://schemas.microsoft.com/office/powerpoint/2010/main" val="1941808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8-Jul-18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8-Jul-18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6</a:t>
            </a:fld>
            <a:endParaRPr lang="en-US"/>
          </a:p>
        </p:txBody>
      </p:sp>
    </p:spTree>
    <p:extLst>
      <p:ext uri="{BB962C8B-B14F-4D97-AF65-F5344CB8AC3E}">
        <p14:creationId xmlns:p14="http://schemas.microsoft.com/office/powerpoint/2010/main" val="3665722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8-Jul-18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7</a:t>
            </a:fld>
            <a:endParaRPr lang="en-US"/>
          </a:p>
        </p:txBody>
      </p:sp>
    </p:spTree>
    <p:extLst>
      <p:ext uri="{BB962C8B-B14F-4D97-AF65-F5344CB8AC3E}">
        <p14:creationId xmlns:p14="http://schemas.microsoft.com/office/powerpoint/2010/main" val="3437140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D3D779-E82F-4054-81A8-052CD8670119}" type="slidenum">
              <a:rPr lang="en-US" smtClean="0"/>
              <a:t>8</a:t>
            </a:fld>
            <a:endParaRPr lang="en-US"/>
          </a:p>
        </p:txBody>
      </p:sp>
    </p:spTree>
    <p:extLst>
      <p:ext uri="{BB962C8B-B14F-4D97-AF65-F5344CB8AC3E}">
        <p14:creationId xmlns:p14="http://schemas.microsoft.com/office/powerpoint/2010/main" val="10591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D3D779-E82F-4054-81A8-052CD8670119}" type="slidenum">
              <a:rPr lang="en-US" smtClean="0"/>
              <a:t>9</a:t>
            </a:fld>
            <a:endParaRPr lang="en-US"/>
          </a:p>
        </p:txBody>
      </p:sp>
    </p:spTree>
    <p:extLst>
      <p:ext uri="{BB962C8B-B14F-4D97-AF65-F5344CB8AC3E}">
        <p14:creationId xmlns:p14="http://schemas.microsoft.com/office/powerpoint/2010/main" val="37959509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sp>
        <p:nvSpPr>
          <p:cNvPr id="8" name="Text Placeholder 15"/>
          <p:cNvSpPr>
            <a:spLocks noGrp="1"/>
          </p:cNvSpPr>
          <p:nvPr>
            <p:ph type="body" sz="quarter" idx="10" hasCustomPrompt="1"/>
          </p:nvPr>
        </p:nvSpPr>
        <p:spPr>
          <a:xfrm>
            <a:off x="457200" y="4108495"/>
            <a:ext cx="8221892" cy="731520"/>
          </a:xfrm>
        </p:spPr>
        <p:txBody>
          <a:bodyPr anchor="b"/>
          <a:lstStyle>
            <a:lvl1pPr marL="0" indent="0" algn="l">
              <a:buNone/>
              <a:defRPr sz="20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a:t>Presenter’s Name</a:t>
            </a:r>
          </a:p>
        </p:txBody>
      </p:sp>
      <p:sp>
        <p:nvSpPr>
          <p:cNvPr id="9" name="Text Placeholder 18"/>
          <p:cNvSpPr>
            <a:spLocks noGrp="1"/>
          </p:cNvSpPr>
          <p:nvPr>
            <p:ph type="body" sz="quarter" idx="11" hasCustomPrompt="1"/>
          </p:nvPr>
        </p:nvSpPr>
        <p:spPr>
          <a:xfrm>
            <a:off x="457200" y="4861719"/>
            <a:ext cx="3657600" cy="396815"/>
          </a:xfrm>
        </p:spPr>
        <p:txBody>
          <a:bodyPr anchor="b"/>
          <a:lstStyle>
            <a:lvl1pPr algn="l">
              <a:buNone/>
              <a:defRPr sz="1800">
                <a:solidFill>
                  <a:schemeClr val="tx1"/>
                </a:solidFill>
                <a:effectLst/>
              </a:defRPr>
            </a:lvl1pPr>
          </a:lstStyle>
          <a:p>
            <a:pPr lvl="0"/>
            <a:r>
              <a:rPr lang="en-US" dirty="0"/>
              <a:t>Date</a:t>
            </a:r>
          </a:p>
        </p:txBody>
      </p:sp>
      <p:sp>
        <p:nvSpPr>
          <p:cNvPr id="21" name="Subtitle 2"/>
          <p:cNvSpPr>
            <a:spLocks noGrp="1"/>
          </p:cNvSpPr>
          <p:nvPr>
            <p:ph type="subTitle" idx="1" hasCustomPrompt="1"/>
          </p:nvPr>
        </p:nvSpPr>
        <p:spPr>
          <a:xfrm>
            <a:off x="457200" y="3094851"/>
            <a:ext cx="8222942"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22" name="Title 1"/>
          <p:cNvSpPr>
            <a:spLocks noGrp="1"/>
          </p:cNvSpPr>
          <p:nvPr>
            <p:ph type="ctrTitle" hasCustomPrompt="1"/>
          </p:nvPr>
        </p:nvSpPr>
        <p:spPr>
          <a:xfrm>
            <a:off x="457200" y="1895641"/>
            <a:ext cx="8229600" cy="1177506"/>
          </a:xfrm>
        </p:spPr>
        <p:txBody>
          <a:bodyPr anchor="b">
            <a:noAutofit/>
          </a:bodyPr>
          <a:lstStyle>
            <a:lvl1pPr algn="l">
              <a:defRPr sz="3600">
                <a:solidFill>
                  <a:schemeClr val="tx1"/>
                </a:solidFill>
                <a:effectLst/>
              </a:defRPr>
            </a:lvl1pPr>
          </a:lstStyle>
          <a:p>
            <a:r>
              <a:rPr lang="en-US" dirty="0"/>
              <a:t>Click To Add a Title</a:t>
            </a:r>
          </a:p>
        </p:txBody>
      </p:sp>
      <p:pic>
        <p:nvPicPr>
          <p:cNvPr id="2050" name="Picture 2" descr="Description: cid:image004.png@01D0EF0A.9B05467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15200" y="381000"/>
            <a:ext cx="13430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457200" y="428498"/>
            <a:ext cx="46789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bg2">
                    <a:lumMod val="50000"/>
                  </a:schemeClr>
                </a:solidFill>
              </a:rPr>
              <a:t>Synopsys ARC Design Competition</a:t>
            </a:r>
            <a:endParaRPr lang="en-US" sz="1400" dirty="0">
              <a:solidFill>
                <a:schemeClr val="bg2">
                  <a:lumMod val="50000"/>
                </a:schemeClr>
              </a:solidFill>
            </a:endParaRPr>
          </a:p>
        </p:txBody>
      </p:sp>
      <p:pic>
        <p:nvPicPr>
          <p:cNvPr id="3074" name="Picture 2" descr="Description: C:\Users\pgarden\AppData\Local\Microsoft\Windows\Temporary Internet Files\Content.Outlook\6Y0C4C91\IMG_0003.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79099" y="5324751"/>
            <a:ext cx="1815225" cy="1305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6908957"/>
      </p:ext>
    </p:extLst>
  </p:cSld>
  <p:clrMapOvr>
    <a:masterClrMapping/>
  </p:clrMapOvr>
  <p:timing>
    <p:tnLst>
      <p:par>
        <p:cTn id="1" dur="indefinite" restart="never" nodeType="tmRoot"/>
      </p:par>
    </p:tnLst>
  </p:timing>
</p:sldLayout>
</file>

<file path=ppt/slideLayouts/slideLayout2.xml><?xml version="1.0" encoding="utf-8"?>
<p:sldLayout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showMasterSp="0"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74"/>
            <a:ext cx="8686800" cy="1143000"/>
          </a:xfrm>
        </p:spPr>
        <p:txBody>
          <a:bodyPr/>
          <a:lstStyle>
            <a:lvl1pPr>
              <a:defRPr/>
            </a:lvl1pPr>
          </a:lstStyle>
          <a:p>
            <a:r>
              <a:rPr lang="en-US" dirty="0"/>
              <a:t>Click to Add a Title</a:t>
            </a:r>
          </a:p>
        </p:txBody>
      </p:sp>
      <p:sp>
        <p:nvSpPr>
          <p:cNvPr id="3" name="Content Placeholder 2"/>
          <p:cNvSpPr>
            <a:spLocks noGrp="1"/>
          </p:cNvSpPr>
          <p:nvPr>
            <p:ph idx="1"/>
          </p:nvPr>
        </p:nvSpPr>
        <p:spPr>
          <a:xfrm>
            <a:off x="457200" y="1414462"/>
            <a:ext cx="8229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0"/>
          </p:nvPr>
        </p:nvSpPr>
        <p:spPr/>
        <p:txBody>
          <a:bodyPr/>
          <a:lstStyle/>
          <a:p>
            <a:endParaRPr lang="en-US"/>
          </a:p>
        </p:txBody>
      </p:sp>
      <p:sp>
        <p:nvSpPr>
          <p:cNvPr id="5" name="TextBox 4"/>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a:t>
            </a:r>
            <a:r>
              <a:rPr lang="en-US" sz="900" dirty="0" smtClean="0">
                <a:solidFill>
                  <a:schemeClr val="tx1">
                    <a:lumMod val="50000"/>
                    <a:lumOff val="50000"/>
                  </a:schemeClr>
                </a:solidFill>
              </a:rPr>
              <a:t>2018 </a:t>
            </a:r>
            <a:r>
              <a:rPr lang="en-US" sz="900" dirty="0">
                <a:solidFill>
                  <a:schemeClr val="tx1">
                    <a:lumMod val="50000"/>
                    <a:lumOff val="50000"/>
                  </a:schemeClr>
                </a:solidFill>
              </a:rPr>
              <a:t>Synopsys, Inc. </a:t>
            </a:r>
          </a:p>
        </p:txBody>
      </p:sp>
      <p:sp>
        <p:nvSpPr>
          <p:cNvPr id="6" name="TextBox 5"/>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0" name="Picture 9"/>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2891304230"/>
      </p:ext>
    </p:extLst>
  </p:cSld>
  <p:clrMapOvr>
    <a:masterClrMapping/>
  </p:clrMapOvr>
  <p:timing>
    <p:tnLst>
      <p:par>
        <p:cTn id="1" dur="indefinite" restart="never" nodeType="tmRoot"/>
      </p:par>
    </p:tnLst>
  </p:timing>
</p:sldLayout>
</file>

<file path=ppt/slideLayouts/slideLayout3.xml><?xml version="1.0" encoding="utf-8"?>
<p:sldLayout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sp>
        <p:nvSpPr>
          <p:cNvPr id="15" name="Subtitle 2"/>
          <p:cNvSpPr>
            <a:spLocks noGrp="1"/>
          </p:cNvSpPr>
          <p:nvPr>
            <p:ph type="subTitle" idx="1" hasCustomPrompt="1"/>
          </p:nvPr>
        </p:nvSpPr>
        <p:spPr>
          <a:xfrm>
            <a:off x="457200" y="3094851"/>
            <a:ext cx="8222942"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16" name="Title 1"/>
          <p:cNvSpPr>
            <a:spLocks noGrp="1"/>
          </p:cNvSpPr>
          <p:nvPr>
            <p:ph type="ctrTitle" hasCustomPrompt="1"/>
          </p:nvPr>
        </p:nvSpPr>
        <p:spPr>
          <a:xfrm>
            <a:off x="457200" y="1895641"/>
            <a:ext cx="8229600" cy="1177506"/>
          </a:xfrm>
        </p:spPr>
        <p:txBody>
          <a:bodyPr anchor="b">
            <a:noAutofit/>
          </a:bodyPr>
          <a:lstStyle>
            <a:lvl1pPr algn="l">
              <a:defRPr sz="3600">
                <a:solidFill>
                  <a:schemeClr val="tx1"/>
                </a:solidFill>
                <a:effectLst/>
              </a:defRPr>
            </a:lvl1pPr>
          </a:lstStyle>
          <a:p>
            <a:r>
              <a:rPr lang="en-US" dirty="0"/>
              <a:t>Click To Add a Title</a:t>
            </a:r>
          </a:p>
        </p:txBody>
      </p:sp>
      <p:pic>
        <p:nvPicPr>
          <p:cNvPr id="4098" name="Picture 2" descr="Description: cid:image004.png@01D0EF0A.9B05467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67599" y="381000"/>
            <a:ext cx="13430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userDrawn="1"/>
        </p:nvSpPr>
        <p:spPr>
          <a:xfrm>
            <a:off x="-533400" y="402471"/>
            <a:ext cx="46789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bg2">
                    <a:lumMod val="50000"/>
                  </a:schemeClr>
                </a:solidFill>
              </a:rPr>
              <a:t>Synopsys ARC Design Competition</a:t>
            </a:r>
            <a:endParaRPr lang="en-US" sz="1400" dirty="0">
              <a:solidFill>
                <a:schemeClr val="bg2">
                  <a:lumMod val="50000"/>
                </a:schemeClr>
              </a:solidFill>
            </a:endParaRPr>
          </a:p>
        </p:txBody>
      </p:sp>
      <p:pic>
        <p:nvPicPr>
          <p:cNvPr id="10" name="Picture 2" descr="Description: C:\Users\pgarden\AppData\Local\Microsoft\Windows\Temporary Internet Files\Content.Outlook\6Y0C4C91\IMG_0003.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79099" y="5324751"/>
            <a:ext cx="1815225" cy="1305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9646683"/>
      </p:ext>
    </p:extLst>
  </p:cSld>
  <p:clrMapOvr>
    <a:masterClrMapping/>
  </p:clrMapOvr>
  <p:timing>
    <p:tnLst>
      <p:par>
        <p:cTn id="1" dur="indefinite" restart="never" nodeType="tmRoot"/>
      </p:par>
    </p:tnLst>
  </p:timing>
</p:sldLayout>
</file>

<file path=ppt/slideLayouts/slideLayout4.xml><?xml version="1.0" encoding="utf-8"?>
<p:sldLayout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b="5796"/>
          <a:stretch/>
        </p:blipFill>
        <p:spPr>
          <a:xfrm>
            <a:off x="0" y="1295400"/>
            <a:ext cx="9144000" cy="1143000"/>
          </a:xfrm>
          <a:prstGeom prst="rect">
            <a:avLst/>
          </a:prstGeom>
          <a:noFill/>
          <a:ln>
            <a:noFill/>
          </a:ln>
        </p:spPr>
      </p:pic>
      <p:sp>
        <p:nvSpPr>
          <p:cNvPr id="2" name="Title 1"/>
          <p:cNvSpPr>
            <a:spLocks noGrp="1"/>
          </p:cNvSpPr>
          <p:nvPr>
            <p:ph type="title"/>
          </p:nvPr>
        </p:nvSpPr>
        <p:spPr>
          <a:xfrm>
            <a:off x="457200" y="1295400"/>
            <a:ext cx="8686800" cy="1143000"/>
          </a:xfrm>
        </p:spPr>
        <p:txBody>
          <a:bodyPr/>
          <a:lstStyle>
            <a:lvl1pPr>
              <a:defRPr>
                <a:solidFill>
                  <a:srgbClr val="FFFFF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7" name="Text Placeholder 6"/>
          <p:cNvSpPr>
            <a:spLocks noGrp="1"/>
          </p:cNvSpPr>
          <p:nvPr>
            <p:ph type="body" sz="quarter" idx="10" hasCustomPrompt="1"/>
          </p:nvPr>
        </p:nvSpPr>
        <p:spPr>
          <a:xfrm>
            <a:off x="1143000" y="2688609"/>
            <a:ext cx="7543800" cy="3559791"/>
          </a:xfrm>
        </p:spPr>
        <p:txBody>
          <a:bodyPr/>
          <a:lstStyle>
            <a:lvl1pPr>
              <a:spcBef>
                <a:spcPts val="1400"/>
              </a:spcBef>
              <a:spcAft>
                <a:spcPts val="0"/>
              </a:spcAft>
              <a:buFontTx/>
              <a:buNone/>
              <a:defRPr baseline="0"/>
            </a:lvl1pPr>
            <a:lvl2pPr>
              <a:buFontTx/>
              <a:buNone/>
              <a:defRPr/>
            </a:lvl2pPr>
            <a:lvl3pPr>
              <a:buFontTx/>
              <a:buNone/>
              <a:defRPr/>
            </a:lvl3pPr>
            <a:lvl4pPr>
              <a:buFontTx/>
              <a:buNone/>
              <a:defRPr/>
            </a:lvl4pPr>
            <a:lvl5pPr>
              <a:buFontTx/>
              <a:buNone/>
              <a:defRPr/>
            </a:lvl5pPr>
          </a:lstStyle>
          <a:p>
            <a:pPr lvl="0"/>
            <a:r>
              <a:rPr lang="en-US" dirty="0"/>
              <a:t>Click to add agenda topics --- no bullets here</a:t>
            </a:r>
          </a:p>
        </p:txBody>
      </p:sp>
      <p:sp>
        <p:nvSpPr>
          <p:cNvPr id="9" name="TextBox 8"/>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a:t>
            </a:r>
            <a:r>
              <a:rPr lang="en-US" sz="900" dirty="0" smtClean="0">
                <a:solidFill>
                  <a:schemeClr val="tx1">
                    <a:lumMod val="50000"/>
                    <a:lumOff val="50000"/>
                  </a:schemeClr>
                </a:solidFill>
              </a:rPr>
              <a:t>2018 </a:t>
            </a:r>
            <a:r>
              <a:rPr lang="en-US" sz="900" dirty="0">
                <a:solidFill>
                  <a:schemeClr val="tx1">
                    <a:lumMod val="50000"/>
                    <a:lumOff val="50000"/>
                  </a:schemeClr>
                </a:solidFill>
              </a:rPr>
              <a:t>Synopsys, Inc. </a:t>
            </a:r>
          </a:p>
        </p:txBody>
      </p:sp>
      <p:pic>
        <p:nvPicPr>
          <p:cNvPr id="10" name="Picture 9"/>
          <p:cNvPicPr preferRelativeResize="0">
            <a:picLocks noChangeAspect="1"/>
          </p:cNvPicPr>
          <p:nvPr/>
        </p:nvPicPr>
        <p:blipFill rotWithShape="1">
          <a:blip r:embed="rId4"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
        <p:nvSpPr>
          <p:cNvPr id="14" name="TextBox 13"/>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sp>
        <p:nvSpPr>
          <p:cNvPr id="13" name="Footer Placeholder 5"/>
          <p:cNvSpPr>
            <a:spLocks noGrp="1"/>
          </p:cNvSpPr>
          <p:nvPr>
            <p:ph type="ftr" sz="quarter" idx="11"/>
          </p:nvPr>
        </p:nvSpPr>
        <p:spPr>
          <a:xfrm>
            <a:off x="3079630" y="6449043"/>
            <a:ext cx="2984740" cy="365125"/>
          </a:xfrm>
        </p:spPr>
        <p:txBody>
          <a:bodyPr/>
          <a:lstStyle/>
          <a:p>
            <a:endParaRPr lang="en-US"/>
          </a:p>
        </p:txBody>
      </p:sp>
    </p:spTree>
    <p:extLst>
      <p:ext uri="{BB962C8B-B14F-4D97-AF65-F5344CB8AC3E}">
        <p14:creationId xmlns:p14="http://schemas.microsoft.com/office/powerpoint/2010/main" val="1167097115"/>
      </p:ext>
    </p:extLst>
  </p:cSld>
  <p:clrMapOvr>
    <a:masterClrMapping/>
  </p:clrMapOvr>
  <p:timing>
    <p:tnLst>
      <p:par>
        <p:cTn id="1" dur="indefinite" restart="never" nodeType="tmRoot"/>
      </p:par>
    </p:tnLst>
  </p:timing>
</p:sldLayout>
</file>

<file path=ppt/slideLayouts/slideLayout5.xml><?xml version="1.0" encoding="utf-8"?>
<p:sldLayout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endParaRPr lang="en-US"/>
          </a:p>
        </p:txBody>
      </p:sp>
      <p:sp>
        <p:nvSpPr>
          <p:cNvPr id="3" name="TextBox 2"/>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4" name="TextBox 3"/>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5" name="Picture 4"/>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1332128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12" name="Footer Placeholder 11"/>
          <p:cNvSpPr>
            <a:spLocks noGrp="1"/>
          </p:cNvSpPr>
          <p:nvPr>
            <p:ph type="ftr" sz="quarter" idx="3"/>
          </p:nvPr>
        </p:nvSpPr>
        <p:spPr>
          <a:xfrm>
            <a:off x="3079630" y="6449043"/>
            <a:ext cx="2984740" cy="365125"/>
          </a:xfrm>
          <a:prstGeom prst="rect">
            <a:avLst/>
          </a:prstGeom>
        </p:spPr>
        <p:txBody>
          <a:bodyPr vert="horz" lIns="91440" tIns="45720" rIns="91440" bIns="45720" rtlCol="0" anchor="ctr"/>
          <a:lstStyle>
            <a:lvl1pPr algn="ctr">
              <a:defRPr sz="1100" b="1">
                <a:solidFill>
                  <a:schemeClr val="tx1">
                    <a:tint val="75000"/>
                  </a:schemeClr>
                </a:solidFill>
                <a:latin typeface="Arial Black" pitchFamily="34" charset="0"/>
              </a:defRPr>
            </a:lvl1pPr>
          </a:lstStyle>
          <a:p>
            <a:endParaRPr lang="en-US"/>
          </a:p>
        </p:txBody>
      </p:sp>
      <p:sp>
        <p:nvSpPr>
          <p:cNvPr id="7" name="TextBox 6"/>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9" name="Picture 8"/>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
        <p:nvSpPr>
          <p:cNvPr id="2" name="Title Placeholder 1"/>
          <p:cNvSpPr>
            <a:spLocks noGrp="1"/>
          </p:cNvSpPr>
          <p:nvPr>
            <p:ph type="title"/>
          </p:nvPr>
        </p:nvSpPr>
        <p:spPr>
          <a:xfrm>
            <a:off x="457200" y="68574"/>
            <a:ext cx="8686422"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414462"/>
            <a:ext cx="8229600" cy="4848225"/>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4"/>
            <a:r>
              <a:rPr lang="en-US" dirty="0"/>
              <a:t>Fifth level</a:t>
            </a:r>
          </a:p>
          <a:p>
            <a:pPr lvl="5"/>
            <a:r>
              <a:rPr lang="en-US" dirty="0"/>
              <a:t>Sixth level</a:t>
            </a:r>
          </a:p>
          <a:p>
            <a:pPr lvl="5"/>
            <a:endParaRPr lang="en-US" dirty="0"/>
          </a:p>
          <a:p>
            <a:pPr lvl="5"/>
            <a:endParaRPr lang="en-US" dirty="0"/>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10139" y="2446592"/>
            <a:ext cx="3984426" cy="1275016"/>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spTree>
    <p:extLst>
      <p:ext uri="{BB962C8B-B14F-4D97-AF65-F5344CB8AC3E}">
        <p14:creationId xmlns:p14="http://schemas.microsoft.com/office/powerpoint/2010/main" val="1297757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72" r:id="rId5"/>
  </p:sldLayoutIdLst>
  <p:timing>
    <p:tnLst>
      <p:par>
        <p:cTn id="1" dur="indefinite" restart="never" nodeType="tmRoot"/>
      </p:par>
    </p:tnLst>
  </p:timing>
  <p:hf sldNum="0" hdr="0" ftr="0"/>
  <p:txStyles>
    <p:titleStyle>
      <a:lvl1pPr algn="l" defTabSz="914400" rtl="0" eaLnBrk="1" latinLnBrk="0" hangingPunct="1">
        <a:spcBef>
          <a:spcPct val="0"/>
        </a:spcBef>
        <a:buNone/>
        <a:defRPr sz="3200" b="1" kern="1200">
          <a:solidFill>
            <a:schemeClr val="tx1"/>
          </a:solidFill>
          <a:latin typeface="+mj-lt"/>
          <a:ea typeface="+mj-ea"/>
          <a:cs typeface="+mj-cs"/>
        </a:defRPr>
      </a:lvl1pPr>
    </p:titleStyle>
    <p:bodyStyle>
      <a:lvl1pPr marL="169863" indent="-169863" algn="l" defTabSz="914400" rtl="0" eaLnBrk="1" latinLnBrk="0" hangingPunct="1">
        <a:spcBef>
          <a:spcPts val="600"/>
        </a:spcBef>
        <a:buFont typeface="Arial" pitchFamily="34" charset="0"/>
        <a:buChar char="•"/>
        <a:defRPr sz="2000" kern="1200">
          <a:solidFill>
            <a:schemeClr val="tx1"/>
          </a:solidFill>
          <a:latin typeface="+mn-lt"/>
          <a:ea typeface="+mn-ea"/>
          <a:cs typeface="+mn-cs"/>
        </a:defRPr>
      </a:lvl1pPr>
      <a:lvl2pPr marL="457200" indent="-168275"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2pPr>
      <a:lvl3pPr marL="744538" indent="-176213" algn="l" defTabSz="568325" rtl="0" eaLnBrk="1" latinLnBrk="0" hangingPunct="1">
        <a:spcBef>
          <a:spcPts val="600"/>
        </a:spcBef>
        <a:buFont typeface="Arial" pitchFamily="34" charset="0"/>
        <a:buChar char="–"/>
        <a:tabLst>
          <a:tab pos="803275" algn="l"/>
        </a:tabLst>
        <a:defRPr sz="1600" kern="1200">
          <a:solidFill>
            <a:schemeClr val="tx1"/>
          </a:solidFill>
          <a:latin typeface="+mn-lt"/>
          <a:ea typeface="+mn-ea"/>
          <a:cs typeface="+mn-cs"/>
        </a:defRPr>
      </a:lvl3pPr>
      <a:lvl4pPr marL="1031875" indent="-174625" algn="l" defTabSz="914400" rtl="0" eaLnBrk="1" latinLnBrk="0" hangingPunct="1">
        <a:spcBef>
          <a:spcPct val="20000"/>
        </a:spcBef>
        <a:buFont typeface="Arial" pitchFamily="34" charset="0"/>
        <a:buChar char="–"/>
        <a:defRPr sz="1400" kern="1200" baseline="0">
          <a:solidFill>
            <a:schemeClr val="tx1"/>
          </a:solidFill>
          <a:latin typeface="+mn-lt"/>
          <a:ea typeface="+mn-ea"/>
          <a:cs typeface="+mn-cs"/>
        </a:defRPr>
      </a:lvl4pPr>
      <a:lvl5pPr marL="1031875" indent="-173038" algn="l" defTabSz="914400" rtl="0" eaLnBrk="1" latinLnBrk="0" hangingPunct="1">
        <a:spcBef>
          <a:spcPct val="20000"/>
        </a:spcBef>
        <a:buFont typeface="Arial" pitchFamily="34" charset="0"/>
        <a:buChar char="–"/>
        <a:defRPr sz="1400" kern="1200" baseline="0">
          <a:solidFill>
            <a:schemeClr val="tx1"/>
          </a:solidFill>
          <a:latin typeface="+mn-lt"/>
          <a:ea typeface="+mn-ea"/>
          <a:cs typeface="+mn-cs"/>
        </a:defRPr>
      </a:lvl5pPr>
      <a:lvl6pPr marL="1154113" indent="0" algn="l" defTabSz="914400" rtl="0" eaLnBrk="1" latinLnBrk="0" hangingPunct="1">
        <a:spcBef>
          <a:spcPct val="20000"/>
        </a:spcBef>
        <a:buFont typeface="Arial" pitchFamily="34" charset="0"/>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jp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2.jpeg"/><Relationship Id="rId4" Type="http://schemas.openxmlformats.org/officeDocument/2006/relationships/image" Target="../media/image28.jpe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jpg"/></Relationships>
</file>

<file path=ppt/slides/_rels/slide2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jpeg"/></Relationships>
</file>

<file path=ppt/slides/_rels/slide2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jpeg"/></Relationships>
</file>

<file path=ppt/slides/_rels/slide2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v.youku.com/v_show/id_XMzYzMTYyNzY4MA==.html?spm=a2h0k.11417342.searchresults.dtitle"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jpeg"/><Relationship Id="rId11" Type="http://schemas.openxmlformats.org/officeDocument/2006/relationships/image" Target="../media/image21.jpg"/><Relationship Id="rId5" Type="http://schemas.openxmlformats.org/officeDocument/2006/relationships/image" Target="../media/image15.jpeg"/><Relationship Id="rId10" Type="http://schemas.openxmlformats.org/officeDocument/2006/relationships/image" Target="../media/image20.png"/><Relationship Id="rId4" Type="http://schemas.openxmlformats.org/officeDocument/2006/relationships/image" Target="../media/image14.jp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S1213FocusBackgr10x7-5_96_90.jpg"/>
          <p:cNvPicPr>
            <a:picLocks noChangeAspect="1"/>
          </p:cNvPicPr>
          <p:nvPr/>
        </p:nvPicPr>
        <p:blipFill>
          <a:blip r:embed="rId3" cstate="print"/>
          <a:stretch>
            <a:fillRect/>
          </a:stretch>
        </p:blipFill>
        <p:spPr>
          <a:xfrm>
            <a:off x="-52691" y="0"/>
            <a:ext cx="9174688" cy="68766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2532069" y="1524000"/>
            <a:ext cx="3962400" cy="175432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pPr algn="ctr"/>
            <a:r>
              <a:rPr lang="zh-CN" altLang="en-US" sz="5400" b="1" spc="150" dirty="0">
                <a:ln w="11430"/>
                <a:solidFill>
                  <a:schemeClr val="bg2"/>
                </a:solidFill>
                <a:latin typeface="微软雅黑" pitchFamily="34" charset="-122"/>
                <a:ea typeface="微软雅黑" pitchFamily="34" charset="-122"/>
              </a:rPr>
              <a:t>领先创新</a:t>
            </a:r>
            <a:r>
              <a:rPr lang="en-US" altLang="zh-CN" sz="5400" b="1" spc="150" dirty="0">
                <a:ln w="11430"/>
                <a:solidFill>
                  <a:schemeClr val="bg2"/>
                </a:solidFill>
                <a:latin typeface="微软雅黑" pitchFamily="34" charset="-122"/>
                <a:ea typeface="微软雅黑" pitchFamily="34" charset="-122"/>
              </a:rPr>
              <a:t>·</a:t>
            </a:r>
          </a:p>
          <a:p>
            <a:pPr algn="ctr"/>
            <a:r>
              <a:rPr lang="en-US" altLang="zh-CN" sz="5400" b="1" spc="150" dirty="0">
                <a:ln w="11430"/>
                <a:solidFill>
                  <a:schemeClr val="bg2"/>
                </a:solidFill>
                <a:latin typeface="微软雅黑" pitchFamily="34" charset="-122"/>
                <a:ea typeface="微软雅黑" pitchFamily="34" charset="-122"/>
              </a:rPr>
              <a:t>·</a:t>
            </a:r>
            <a:r>
              <a:rPr lang="zh-CN" altLang="en-US" sz="5400" b="1" spc="150" dirty="0">
                <a:ln w="11430"/>
                <a:solidFill>
                  <a:schemeClr val="bg2"/>
                </a:solidFill>
                <a:latin typeface="微软雅黑" pitchFamily="34" charset="-122"/>
                <a:ea typeface="微软雅黑" pitchFamily="34" charset="-122"/>
              </a:rPr>
              <a:t>超越自我</a:t>
            </a:r>
            <a:endParaRPr lang="en-US" sz="5400" b="1" spc="150" dirty="0">
              <a:ln w="11430"/>
              <a:solidFill>
                <a:schemeClr val="bg2"/>
              </a:solidFill>
              <a:latin typeface="微软雅黑" pitchFamily="34" charset="-122"/>
              <a:ea typeface="微软雅黑" pitchFamily="34" charset="-122"/>
            </a:endParaRPr>
          </a:p>
        </p:txBody>
      </p:sp>
      <p:sp>
        <p:nvSpPr>
          <p:cNvPr id="10" name="TextBox 9"/>
          <p:cNvSpPr txBox="1"/>
          <p:nvPr/>
        </p:nvSpPr>
        <p:spPr>
          <a:xfrm>
            <a:off x="2209800" y="3138691"/>
            <a:ext cx="5540583" cy="984885"/>
          </a:xfrm>
          <a:prstGeom prst="rect">
            <a:avLst/>
          </a:prstGeom>
          <a:noFill/>
        </p:spPr>
        <p:txBody>
          <a:bodyPr wrap="square" rtlCol="0">
            <a:spAutoFit/>
          </a:bodyPr>
          <a:lstStyle/>
          <a:p>
            <a:endParaRPr lang="en-US" altLang="zh-CN" b="1" dirty="0">
              <a:solidFill>
                <a:srgbClr val="FFC000"/>
              </a:solidFill>
            </a:endParaRPr>
          </a:p>
          <a:p>
            <a:r>
              <a:rPr lang="en-US" altLang="zh-CN" sz="2000" b="1" dirty="0">
                <a:solidFill>
                  <a:srgbClr val="FFFF00"/>
                </a:solidFill>
                <a:latin typeface="微软雅黑" pitchFamily="34" charset="-122"/>
                <a:ea typeface="微软雅黑" pitchFamily="34" charset="-122"/>
              </a:rPr>
              <a:t>2018 Synopsys ARC</a:t>
            </a:r>
            <a:r>
              <a:rPr lang="zh-CN" altLang="en-US" sz="2000" b="1" dirty="0">
                <a:solidFill>
                  <a:srgbClr val="FFFF00"/>
                </a:solidFill>
                <a:latin typeface="微软雅黑" pitchFamily="34" charset="-122"/>
                <a:ea typeface="微软雅黑" pitchFamily="34" charset="-122"/>
              </a:rPr>
              <a:t>杯电子设计竞赛</a:t>
            </a:r>
            <a:endParaRPr lang="en-US" sz="2000" b="1" dirty="0">
              <a:solidFill>
                <a:srgbClr val="FFFF00"/>
              </a:solidFill>
              <a:latin typeface="微软雅黑" pitchFamily="34" charset="-122"/>
              <a:ea typeface="微软雅黑" pitchFamily="34" charset="-122"/>
            </a:endParaRPr>
          </a:p>
          <a:p>
            <a:endParaRPr lang="en-US" sz="2000" dirty="0"/>
          </a:p>
        </p:txBody>
      </p:sp>
      <p:pic>
        <p:nvPicPr>
          <p:cNvPr id="4" name="Picture 2" descr="Description: C:\Users\pgarden\AppData\Local\Microsoft\Windows\Temporary Internet Files\Content.Outlook\6Y0C4C91\IMG_000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876800"/>
            <a:ext cx="2224669"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Description: cid:image004.png@01D0EF0A.9B0546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7693" y="152400"/>
            <a:ext cx="1677198" cy="8207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3781319"/>
      </p:ext>
    </p:extLst>
  </p:cSld>
  <p:clrMapOvr>
    <a:masterClrMapping/>
  </p:clrMapOvr>
  <p:timing>
    <p:tnLst>
      <p:par>
        <p:cTn id="1" dur="indefinite" restart="never" nodeType="tmRoot"/>
      </p:par>
    </p:tnLst>
  </p:timing>
</p:sld>
</file>

<file path=ppt/slides/slide10.xml><?xml version="1.0" encoding="utf-8"?>
<p:sld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难点</a:t>
            </a:r>
            <a:endParaRPr lang="zh-CN" altLang="en-US" dirty="0"/>
          </a:p>
        </p:txBody>
      </p:sp>
      <p:sp>
        <p:nvSpPr>
          <p:cNvPr id="3" name="内容占位符 2"/>
          <p:cNvSpPr>
            <a:spLocks noGrp="1"/>
          </p:cNvSpPr>
          <p:nvPr>
            <p:ph idx="1"/>
          </p:nvPr>
        </p:nvSpPr>
        <p:spPr>
          <a:xfrm>
            <a:off x="457200" y="1414463"/>
            <a:ext cx="8229600" cy="2243138"/>
          </a:xfrm>
        </p:spPr>
        <p:txBody>
          <a:bodyPr/>
          <a:lstStyle/>
          <a:p>
            <a:r>
              <a:rPr lang="zh-CN" altLang="en-US" sz="2400" dirty="0" smtClean="0"/>
              <a:t>云端数据传输</a:t>
            </a:r>
            <a:endParaRPr lang="en-US" altLang="zh-CN" sz="2400" dirty="0" smtClean="0"/>
          </a:p>
          <a:p>
            <a:endParaRPr lang="en-US" altLang="zh-CN" sz="2400" dirty="0" smtClean="0"/>
          </a:p>
          <a:p>
            <a:pPr lvl="1"/>
            <a:r>
              <a:rPr lang="zh-CN" altLang="en-US" dirty="0" smtClean="0"/>
              <a:t>使用</a:t>
            </a:r>
            <a:r>
              <a:rPr lang="en-US" altLang="zh-CN" dirty="0" smtClean="0"/>
              <a:t>ARC</a:t>
            </a:r>
            <a:r>
              <a:rPr lang="zh-CN" altLang="en-US" dirty="0" smtClean="0"/>
              <a:t>开发板的</a:t>
            </a:r>
            <a:r>
              <a:rPr lang="en-US" altLang="zh-CN" dirty="0" smtClean="0"/>
              <a:t>UART</a:t>
            </a:r>
            <a:r>
              <a:rPr lang="zh-CN" altLang="en-US" dirty="0" smtClean="0"/>
              <a:t>接口连接串口</a:t>
            </a:r>
            <a:r>
              <a:rPr lang="en-US" altLang="zh-CN" dirty="0" err="1" smtClean="0"/>
              <a:t>WiFi</a:t>
            </a:r>
            <a:r>
              <a:rPr lang="zh-CN" altLang="en-US" dirty="0" smtClean="0"/>
              <a:t>模块</a:t>
            </a:r>
            <a:endParaRPr lang="en-US" altLang="zh-CN" dirty="0" smtClean="0"/>
          </a:p>
          <a:p>
            <a:pPr lvl="1"/>
            <a:r>
              <a:rPr lang="zh-CN" altLang="en-US" dirty="0" smtClean="0"/>
              <a:t>采用物联网云平台提供的</a:t>
            </a:r>
            <a:r>
              <a:rPr lang="en-US" altLang="zh-CN" dirty="0" err="1" smtClean="0"/>
              <a:t>WiFi</a:t>
            </a:r>
            <a:r>
              <a:rPr lang="zh-CN" altLang="en-US" dirty="0" smtClean="0"/>
              <a:t>固件</a:t>
            </a:r>
            <a:endParaRPr lang="en-US" altLang="zh-CN" dirty="0" smtClean="0"/>
          </a:p>
          <a:p>
            <a:pPr lvl="1"/>
            <a:r>
              <a:rPr lang="zh-CN" altLang="en-US" dirty="0" smtClean="0"/>
              <a:t>使得</a:t>
            </a:r>
            <a:r>
              <a:rPr lang="en-US" altLang="zh-CN" dirty="0" smtClean="0"/>
              <a:t>ARC </a:t>
            </a:r>
            <a:r>
              <a:rPr lang="zh-CN" altLang="en-US" dirty="0" smtClean="0"/>
              <a:t>处理器能够快速接入互联网</a:t>
            </a:r>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008" y="3922536"/>
            <a:ext cx="2024063" cy="1447800"/>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82808" y="4189236"/>
            <a:ext cx="914400" cy="914400"/>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5408" y="3843486"/>
            <a:ext cx="2622792" cy="1371600"/>
          </a:xfrm>
          <a:prstGeom prst="rect">
            <a:avLst/>
          </a:prstGeom>
        </p:spPr>
      </p:pic>
      <p:cxnSp>
        <p:nvCxnSpPr>
          <p:cNvPr id="8" name="直接箭头连接符 7"/>
          <p:cNvCxnSpPr>
            <a:stCxn id="4" idx="3"/>
            <a:endCxn id="5" idx="1"/>
          </p:cNvCxnSpPr>
          <p:nvPr/>
        </p:nvCxnSpPr>
        <p:spPr>
          <a:xfrm>
            <a:off x="3135071" y="4646436"/>
            <a:ext cx="94773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204501" y="4277104"/>
            <a:ext cx="808876" cy="369332"/>
          </a:xfrm>
          <a:prstGeom prst="rect">
            <a:avLst/>
          </a:prstGeom>
          <a:noFill/>
        </p:spPr>
        <p:txBody>
          <a:bodyPr wrap="none" rtlCol="0">
            <a:spAutoFit/>
          </a:bodyPr>
          <a:lstStyle/>
          <a:p>
            <a:r>
              <a:rPr lang="en-US" altLang="zh-CN" dirty="0" smtClean="0"/>
              <a:t>UART</a:t>
            </a:r>
            <a:endParaRPr lang="zh-CN" altLang="en-US" dirty="0"/>
          </a:p>
        </p:txBody>
      </p:sp>
      <p:cxnSp>
        <p:nvCxnSpPr>
          <p:cNvPr id="12" name="直接箭头连接符 11"/>
          <p:cNvCxnSpPr>
            <a:stCxn id="5" idx="3"/>
          </p:cNvCxnSpPr>
          <p:nvPr/>
        </p:nvCxnSpPr>
        <p:spPr>
          <a:xfrm>
            <a:off x="4997208" y="4646436"/>
            <a:ext cx="9906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030545" y="4261341"/>
            <a:ext cx="966931" cy="369332"/>
          </a:xfrm>
          <a:prstGeom prst="rect">
            <a:avLst/>
          </a:prstGeom>
          <a:noFill/>
        </p:spPr>
        <p:txBody>
          <a:bodyPr wrap="none" rtlCol="0">
            <a:spAutoFit/>
          </a:bodyPr>
          <a:lstStyle/>
          <a:p>
            <a:r>
              <a:rPr lang="en-US" altLang="zh-CN" dirty="0" smtClean="0"/>
              <a:t>Internet</a:t>
            </a:r>
            <a:endParaRPr lang="zh-CN" altLang="en-US" dirty="0"/>
          </a:p>
        </p:txBody>
      </p:sp>
      <p:sp>
        <p:nvSpPr>
          <p:cNvPr id="14" name="矩形 13"/>
          <p:cNvSpPr/>
          <p:nvPr/>
        </p:nvSpPr>
        <p:spPr>
          <a:xfrm>
            <a:off x="3320808" y="5095499"/>
            <a:ext cx="2031325" cy="369332"/>
          </a:xfrm>
          <a:prstGeom prst="rect">
            <a:avLst/>
          </a:prstGeom>
        </p:spPr>
        <p:txBody>
          <a:bodyPr wrap="none">
            <a:spAutoFit/>
          </a:bodyPr>
          <a:lstStyle/>
          <a:p>
            <a:pPr lvl="1"/>
            <a:r>
              <a:rPr lang="zh-CN" altLang="en-US"/>
              <a:t>串口</a:t>
            </a:r>
            <a:r>
              <a:rPr lang="en-US" altLang="zh-CN" dirty="0" err="1"/>
              <a:t>WiFi</a:t>
            </a:r>
            <a:r>
              <a:rPr lang="zh-CN" altLang="en-US" dirty="0"/>
              <a:t>模块</a:t>
            </a:r>
            <a:endParaRPr lang="en-US" altLang="zh-CN" dirty="0"/>
          </a:p>
        </p:txBody>
      </p:sp>
    </p:spTree>
    <p:extLst>
      <p:ext uri="{BB962C8B-B14F-4D97-AF65-F5344CB8AC3E}">
        <p14:creationId xmlns:p14="http://schemas.microsoft.com/office/powerpoint/2010/main" val="24406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难点</a:t>
            </a:r>
            <a:endParaRPr lang="zh-CN" altLang="en-US" dirty="0"/>
          </a:p>
        </p:txBody>
      </p:sp>
      <p:sp>
        <p:nvSpPr>
          <p:cNvPr id="3" name="内容占位符 2"/>
          <p:cNvSpPr>
            <a:spLocks noGrp="1"/>
          </p:cNvSpPr>
          <p:nvPr>
            <p:ph idx="1"/>
          </p:nvPr>
        </p:nvSpPr>
        <p:spPr>
          <a:xfrm>
            <a:off x="457200" y="1414463"/>
            <a:ext cx="8229600" cy="2319338"/>
          </a:xfrm>
        </p:spPr>
        <p:txBody>
          <a:bodyPr/>
          <a:lstStyle/>
          <a:p>
            <a:r>
              <a:rPr lang="zh-CN" altLang="en-US" sz="2400" dirty="0" smtClean="0"/>
              <a:t>物联节点</a:t>
            </a:r>
            <a:r>
              <a:rPr lang="en-US" altLang="zh-CN" sz="2400" dirty="0" smtClean="0"/>
              <a:t>M2M</a:t>
            </a:r>
            <a:r>
              <a:rPr lang="zh-CN" altLang="en-US" sz="2400" dirty="0" smtClean="0"/>
              <a:t>通信</a:t>
            </a:r>
            <a:endParaRPr lang="en-US" altLang="zh-CN" sz="2400" dirty="0" smtClean="0"/>
          </a:p>
          <a:p>
            <a:endParaRPr lang="en-US" altLang="zh-CN" sz="2400" dirty="0"/>
          </a:p>
          <a:p>
            <a:pPr lvl="1"/>
            <a:r>
              <a:rPr lang="zh-CN" altLang="en-US" dirty="0" smtClean="0"/>
              <a:t>通过将</a:t>
            </a:r>
            <a:r>
              <a:rPr lang="en-US" altLang="zh-CN" dirty="0" smtClean="0"/>
              <a:t>ARC EMSK</a:t>
            </a:r>
            <a:r>
              <a:rPr lang="zh-CN" altLang="en-US" dirty="0" smtClean="0"/>
              <a:t>接入物联网平台，可以快速实现智能家居终端间的</a:t>
            </a:r>
            <a:r>
              <a:rPr lang="en-US" altLang="zh-CN" dirty="0" smtClean="0"/>
              <a:t>M2M</a:t>
            </a:r>
            <a:r>
              <a:rPr lang="zh-CN" altLang="en-US" dirty="0" smtClean="0"/>
              <a:t>协同控制</a:t>
            </a:r>
            <a:endParaRPr lang="en-US" altLang="zh-CN" dirty="0" smtClean="0"/>
          </a:p>
          <a:p>
            <a:pPr lvl="1"/>
            <a:r>
              <a:rPr lang="zh-CN" altLang="en-US" dirty="0" smtClean="0"/>
              <a:t>能够实现语音助手控制环境监控系统、水族箱子系统、</a:t>
            </a:r>
            <a:r>
              <a:rPr lang="zh-CN" altLang="en-US" dirty="0"/>
              <a:t>植物生存维持子系统</a:t>
            </a:r>
            <a:endParaRPr lang="en-US" altLang="zh-CN" dirty="0" smtClean="0"/>
          </a:p>
          <a:p>
            <a:pPr lvl="1"/>
            <a:endParaRPr lang="en-US" altLang="zh-CN" dirty="0" smtClean="0"/>
          </a:p>
          <a:p>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4267200"/>
            <a:ext cx="1600200" cy="1144613"/>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30847" y="5906415"/>
            <a:ext cx="1219559" cy="872343"/>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19801" y="4614972"/>
            <a:ext cx="1295400" cy="926592"/>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9801" y="3391706"/>
            <a:ext cx="1219200" cy="872087"/>
          </a:xfrm>
          <a:prstGeom prst="rect">
            <a:avLst/>
          </a:prstGeom>
        </p:spPr>
      </p:pic>
      <p:sp>
        <p:nvSpPr>
          <p:cNvPr id="8" name="文本框 7"/>
          <p:cNvSpPr txBox="1"/>
          <p:nvPr/>
        </p:nvSpPr>
        <p:spPr>
          <a:xfrm>
            <a:off x="1600200" y="5575880"/>
            <a:ext cx="1107996" cy="369332"/>
          </a:xfrm>
          <a:prstGeom prst="rect">
            <a:avLst/>
          </a:prstGeom>
          <a:noFill/>
        </p:spPr>
        <p:txBody>
          <a:bodyPr wrap="none" rtlCol="0">
            <a:spAutoFit/>
          </a:bodyPr>
          <a:lstStyle/>
          <a:p>
            <a:r>
              <a:rPr lang="zh-CN" altLang="en-US" dirty="0" smtClean="0"/>
              <a:t>语音助手</a:t>
            </a:r>
            <a:endParaRPr lang="zh-CN" altLang="en-US" dirty="0"/>
          </a:p>
        </p:txBody>
      </p:sp>
      <p:sp>
        <p:nvSpPr>
          <p:cNvPr id="9" name="云形 8"/>
          <p:cNvSpPr/>
          <p:nvPr/>
        </p:nvSpPr>
        <p:spPr>
          <a:xfrm>
            <a:off x="3505200" y="4417806"/>
            <a:ext cx="1981200" cy="994007"/>
          </a:xfrm>
          <a:prstGeom prst="cloud">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Internet</a:t>
            </a:r>
            <a:endParaRPr lang="zh-CN" altLang="en-US" dirty="0">
              <a:solidFill>
                <a:schemeClr val="tx1"/>
              </a:solidFill>
            </a:endParaRPr>
          </a:p>
        </p:txBody>
      </p:sp>
      <p:cxnSp>
        <p:nvCxnSpPr>
          <p:cNvPr id="11" name="直接箭头连接符 10"/>
          <p:cNvCxnSpPr>
            <a:stCxn id="4" idx="3"/>
          </p:cNvCxnSpPr>
          <p:nvPr/>
        </p:nvCxnSpPr>
        <p:spPr>
          <a:xfrm flipV="1">
            <a:off x="2971800" y="4839506"/>
            <a:ext cx="4572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5486400" y="4114800"/>
            <a:ext cx="533401" cy="381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5562600" y="4914809"/>
            <a:ext cx="45720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5486400" y="5334000"/>
            <a:ext cx="838200" cy="6112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329378" y="3552284"/>
            <a:ext cx="1800493" cy="369332"/>
          </a:xfrm>
          <a:prstGeom prst="rect">
            <a:avLst/>
          </a:prstGeom>
          <a:noFill/>
        </p:spPr>
        <p:txBody>
          <a:bodyPr wrap="none" rtlCol="0">
            <a:spAutoFit/>
          </a:bodyPr>
          <a:lstStyle/>
          <a:p>
            <a:r>
              <a:rPr lang="zh-CN" altLang="en-US" dirty="0" smtClean="0"/>
              <a:t>环境监控子系统</a:t>
            </a:r>
            <a:endParaRPr lang="zh-CN" altLang="en-US" dirty="0"/>
          </a:p>
        </p:txBody>
      </p:sp>
      <p:sp>
        <p:nvSpPr>
          <p:cNvPr id="19" name="文本框 18"/>
          <p:cNvSpPr txBox="1"/>
          <p:nvPr/>
        </p:nvSpPr>
        <p:spPr>
          <a:xfrm>
            <a:off x="7343507" y="4730143"/>
            <a:ext cx="1569660" cy="369332"/>
          </a:xfrm>
          <a:prstGeom prst="rect">
            <a:avLst/>
          </a:prstGeom>
          <a:noFill/>
        </p:spPr>
        <p:txBody>
          <a:bodyPr wrap="none" rtlCol="0">
            <a:spAutoFit/>
          </a:bodyPr>
          <a:lstStyle/>
          <a:p>
            <a:r>
              <a:rPr lang="zh-CN" altLang="en-US" dirty="0" smtClean="0"/>
              <a:t>水族箱子系统</a:t>
            </a:r>
            <a:endParaRPr lang="zh-CN" altLang="en-US" dirty="0"/>
          </a:p>
        </p:txBody>
      </p:sp>
      <p:sp>
        <p:nvSpPr>
          <p:cNvPr id="20" name="矩形 19"/>
          <p:cNvSpPr/>
          <p:nvPr/>
        </p:nvSpPr>
        <p:spPr>
          <a:xfrm>
            <a:off x="7494699" y="5852129"/>
            <a:ext cx="1469849" cy="646331"/>
          </a:xfrm>
          <a:prstGeom prst="rect">
            <a:avLst/>
          </a:prstGeom>
        </p:spPr>
        <p:txBody>
          <a:bodyPr wrap="square">
            <a:spAutoFit/>
          </a:bodyPr>
          <a:lstStyle/>
          <a:p>
            <a:r>
              <a:rPr lang="zh-CN" altLang="en-US" dirty="0"/>
              <a:t>植物生存维持子系统</a:t>
            </a:r>
          </a:p>
        </p:txBody>
      </p:sp>
    </p:spTree>
    <p:extLst>
      <p:ext uri="{BB962C8B-B14F-4D97-AF65-F5344CB8AC3E}">
        <p14:creationId xmlns:p14="http://schemas.microsoft.com/office/powerpoint/2010/main" val="2191472012"/>
      </p:ext>
    </p:extLst>
  </p:cSld>
  <p:clrMapOvr>
    <a:masterClrMapping/>
  </p:clrMapOvr>
  <p:timing>
    <p:tnLst>
      <p:par>
        <p:cTn id="1" dur="indefinite" restart="never" nodeType="tmRoot"/>
      </p:par>
    </p:tnLst>
  </p:timing>
</p:sld>
</file>

<file path=ppt/slides/slide12.xml><?xml version="1.0" encoding="utf-8"?>
<p:sld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难点</a:t>
            </a:r>
            <a:endParaRPr lang="zh-CN" altLang="en-US" dirty="0"/>
          </a:p>
        </p:txBody>
      </p:sp>
      <p:sp>
        <p:nvSpPr>
          <p:cNvPr id="3" name="内容占位符 2"/>
          <p:cNvSpPr>
            <a:spLocks noGrp="1"/>
          </p:cNvSpPr>
          <p:nvPr>
            <p:ph idx="1"/>
          </p:nvPr>
        </p:nvSpPr>
        <p:spPr>
          <a:xfrm>
            <a:off x="457200" y="1414463"/>
            <a:ext cx="8229600" cy="2928938"/>
          </a:xfrm>
        </p:spPr>
        <p:txBody>
          <a:bodyPr/>
          <a:lstStyle/>
          <a:p>
            <a:r>
              <a:rPr lang="zh-CN" altLang="en-US" sz="2400" dirty="0" smtClean="0"/>
              <a:t>语音控制</a:t>
            </a:r>
            <a:endParaRPr lang="en-US" altLang="zh-CN" sz="2400" dirty="0" smtClean="0"/>
          </a:p>
          <a:p>
            <a:endParaRPr lang="en-US" altLang="zh-CN" sz="2400" dirty="0" smtClean="0"/>
          </a:p>
          <a:p>
            <a:pPr lvl="1"/>
            <a:r>
              <a:rPr lang="en-US" altLang="zh-CN" sz="2000" dirty="0"/>
              <a:t>ARC EMSK</a:t>
            </a:r>
            <a:r>
              <a:rPr lang="zh-CN" altLang="en-US" sz="2000" dirty="0"/>
              <a:t>作为一个控制平台提供</a:t>
            </a:r>
            <a:r>
              <a:rPr lang="zh-CN" altLang="en-US" sz="2000" dirty="0" smtClean="0"/>
              <a:t>了许多拓展接口，可以方便地接入各种外设来扩展功能</a:t>
            </a:r>
            <a:endParaRPr lang="en-US" altLang="zh-CN" sz="2000" dirty="0" smtClean="0"/>
          </a:p>
          <a:p>
            <a:pPr lvl="1"/>
            <a:r>
              <a:rPr lang="zh-CN" altLang="en-US" sz="2000" dirty="0" smtClean="0"/>
              <a:t>通过</a:t>
            </a:r>
            <a:r>
              <a:rPr lang="en-US" altLang="zh-CN" sz="2000" dirty="0" smtClean="0"/>
              <a:t>ARC UART</a:t>
            </a:r>
            <a:r>
              <a:rPr lang="zh-CN" altLang="en-US" sz="2000" dirty="0" smtClean="0"/>
              <a:t>接口接入语音识别模块，采用</a:t>
            </a:r>
            <a:r>
              <a:rPr lang="zh-CN" altLang="en-US" sz="2000" dirty="0"/>
              <a:t>非特定人语音识别（</a:t>
            </a:r>
            <a:r>
              <a:rPr lang="en-US" altLang="zh-CN" sz="2000" dirty="0" smtClean="0"/>
              <a:t>SI-ASR</a:t>
            </a:r>
            <a:r>
              <a:rPr lang="zh-CN" altLang="en-US" sz="2000" dirty="0" smtClean="0"/>
              <a:t>）技术，为系统提供了语音交互界面（</a:t>
            </a:r>
            <a:r>
              <a:rPr lang="en-US" altLang="zh-CN" sz="2000" dirty="0" smtClean="0"/>
              <a:t>VUI</a:t>
            </a:r>
            <a:r>
              <a:rPr lang="zh-CN" altLang="en-US" sz="2000" dirty="0" smtClean="0"/>
              <a:t>）</a:t>
            </a:r>
            <a:endParaRPr lang="en-US" altLang="zh-CN" sz="2000" dirty="0" smtClean="0"/>
          </a:p>
          <a:p>
            <a:pPr lvl="1"/>
            <a:r>
              <a:rPr lang="zh-CN" altLang="en-US" sz="2000" dirty="0" smtClean="0"/>
              <a:t>通过</a:t>
            </a:r>
            <a:r>
              <a:rPr lang="en-US" altLang="zh-CN" sz="2000" dirty="0" smtClean="0"/>
              <a:t>ARC SPI</a:t>
            </a:r>
            <a:r>
              <a:rPr lang="zh-CN" altLang="en-US" sz="2000" dirty="0" smtClean="0"/>
              <a:t>接口接入</a:t>
            </a:r>
            <a:r>
              <a:rPr lang="en-US" altLang="zh-CN" sz="2000" dirty="0" smtClean="0"/>
              <a:t>TTS</a:t>
            </a:r>
            <a:r>
              <a:rPr lang="zh-CN" altLang="en-US" sz="2000" dirty="0" smtClean="0"/>
              <a:t>语音合成模块，实现语音播报</a:t>
            </a:r>
            <a:endParaRPr lang="zh-CN" altLang="en-US" sz="2000" dirty="0"/>
          </a:p>
        </p:txBody>
      </p:sp>
      <p:grpSp>
        <p:nvGrpSpPr>
          <p:cNvPr id="16" name="组合 15"/>
          <p:cNvGrpSpPr/>
          <p:nvPr/>
        </p:nvGrpSpPr>
        <p:grpSpPr>
          <a:xfrm>
            <a:off x="1371600" y="4329004"/>
            <a:ext cx="6328144" cy="1717227"/>
            <a:chOff x="1371600" y="4329004"/>
            <a:chExt cx="6328144" cy="1717227"/>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4648200"/>
              <a:ext cx="1600200" cy="1144613"/>
            </a:xfrm>
            <a:prstGeom prst="rect">
              <a:avLst/>
            </a:prstGeom>
          </p:spPr>
        </p:pic>
        <p:sp>
          <p:nvSpPr>
            <p:cNvPr id="5" name="圆角矩形 4"/>
            <p:cNvSpPr/>
            <p:nvPr/>
          </p:nvSpPr>
          <p:spPr>
            <a:xfrm>
              <a:off x="4114800" y="4343401"/>
              <a:ext cx="1752600" cy="533399"/>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语音识别模块</a:t>
              </a:r>
              <a:endParaRPr lang="zh-CN" altLang="en-US" dirty="0"/>
            </a:p>
          </p:txBody>
        </p:sp>
        <p:sp>
          <p:nvSpPr>
            <p:cNvPr id="6" name="圆角矩形 5"/>
            <p:cNvSpPr/>
            <p:nvPr/>
          </p:nvSpPr>
          <p:spPr>
            <a:xfrm>
              <a:off x="4114800" y="5410200"/>
              <a:ext cx="1752600" cy="533399"/>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语音合成模块</a:t>
              </a:r>
              <a:endParaRPr lang="zh-CN" altLang="en-US" dirty="0"/>
            </a:p>
          </p:txBody>
        </p:sp>
        <p:cxnSp>
          <p:nvCxnSpPr>
            <p:cNvPr id="8" name="直接箭头连接符 7"/>
            <p:cNvCxnSpPr>
              <a:stCxn id="5" idx="1"/>
            </p:cNvCxnSpPr>
            <p:nvPr/>
          </p:nvCxnSpPr>
          <p:spPr>
            <a:xfrm flipH="1">
              <a:off x="2895600" y="4610101"/>
              <a:ext cx="1219200" cy="266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895600" y="5486400"/>
              <a:ext cx="1219200" cy="190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100762" y="4329004"/>
              <a:ext cx="808876" cy="369332"/>
            </a:xfrm>
            <a:prstGeom prst="rect">
              <a:avLst/>
            </a:prstGeom>
            <a:noFill/>
          </p:spPr>
          <p:txBody>
            <a:bodyPr wrap="none" rtlCol="0">
              <a:spAutoFit/>
            </a:bodyPr>
            <a:lstStyle/>
            <a:p>
              <a:r>
                <a:rPr lang="en-US" altLang="zh-CN" dirty="0" smtClean="0"/>
                <a:t>UART</a:t>
              </a:r>
              <a:endParaRPr lang="zh-CN" altLang="en-US" dirty="0"/>
            </a:p>
          </p:txBody>
        </p:sp>
        <p:sp>
          <p:nvSpPr>
            <p:cNvPr id="13" name="矩形 12"/>
            <p:cNvSpPr/>
            <p:nvPr/>
          </p:nvSpPr>
          <p:spPr>
            <a:xfrm>
              <a:off x="3226918" y="5676899"/>
              <a:ext cx="556563" cy="369332"/>
            </a:xfrm>
            <a:prstGeom prst="rect">
              <a:avLst/>
            </a:prstGeom>
          </p:spPr>
          <p:txBody>
            <a:bodyPr wrap="none">
              <a:spAutoFit/>
            </a:bodyPr>
            <a:lstStyle/>
            <a:p>
              <a:r>
                <a:rPr lang="en-US" altLang="zh-CN" dirty="0"/>
                <a:t>SPI</a:t>
              </a:r>
              <a:endParaRPr lang="zh-CN" altLang="en-US" dirty="0"/>
            </a:p>
          </p:txBody>
        </p:sp>
        <p:sp>
          <p:nvSpPr>
            <p:cNvPr id="14" name="文本框 13"/>
            <p:cNvSpPr txBox="1"/>
            <p:nvPr/>
          </p:nvSpPr>
          <p:spPr>
            <a:xfrm>
              <a:off x="6171114" y="4392135"/>
              <a:ext cx="1525086" cy="369332"/>
            </a:xfrm>
            <a:prstGeom prst="rect">
              <a:avLst/>
            </a:prstGeom>
            <a:noFill/>
          </p:spPr>
          <p:txBody>
            <a:bodyPr wrap="square" rtlCol="0">
              <a:spAutoFit/>
            </a:bodyPr>
            <a:lstStyle/>
            <a:p>
              <a:r>
                <a:rPr lang="en-US" altLang="zh-CN" dirty="0" smtClean="0"/>
                <a:t>Voice In</a:t>
              </a:r>
              <a:endParaRPr lang="zh-CN" altLang="en-US" dirty="0"/>
            </a:p>
          </p:txBody>
        </p:sp>
        <p:sp>
          <p:nvSpPr>
            <p:cNvPr id="15" name="文本框 14"/>
            <p:cNvSpPr txBox="1"/>
            <p:nvPr/>
          </p:nvSpPr>
          <p:spPr>
            <a:xfrm>
              <a:off x="6174658" y="5538825"/>
              <a:ext cx="1525086" cy="369332"/>
            </a:xfrm>
            <a:prstGeom prst="rect">
              <a:avLst/>
            </a:prstGeom>
            <a:noFill/>
          </p:spPr>
          <p:txBody>
            <a:bodyPr wrap="square" rtlCol="0">
              <a:spAutoFit/>
            </a:bodyPr>
            <a:lstStyle/>
            <a:p>
              <a:r>
                <a:rPr lang="en-US" altLang="zh-CN" dirty="0" smtClean="0"/>
                <a:t>Voice Out</a:t>
              </a:r>
              <a:endParaRPr lang="zh-CN" altLang="en-US" dirty="0"/>
            </a:p>
          </p:txBody>
        </p:sp>
      </p:grpSp>
    </p:spTree>
    <p:extLst>
      <p:ext uri="{BB962C8B-B14F-4D97-AF65-F5344CB8AC3E}">
        <p14:creationId xmlns:p14="http://schemas.microsoft.com/office/powerpoint/2010/main" val="2713917379"/>
      </p:ext>
    </p:extLst>
  </p:cSld>
  <p:clrMapOvr>
    <a:masterClrMapping/>
  </p:clrMapOvr>
  <p:timing>
    <p:tnLst>
      <p:par>
        <p:cTn id="1" dur="indefinite" restart="never" nodeType="tmRoot"/>
      </p:par>
    </p:tnLst>
  </p:timing>
</p:sld>
</file>

<file path=ppt/slides/slide13.xml><?xml version="1.0" encoding="utf-8"?>
<p:sld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4"/>
          <p:cNvSpPr>
            <a:spLocks noChangeArrowheads="1"/>
          </p:cNvSpPr>
          <p:nvPr/>
        </p:nvSpPr>
        <p:spPr bwMode="auto">
          <a:xfrm>
            <a:off x="3236763" y="4392575"/>
            <a:ext cx="2730996"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pPr>
            <a:r>
              <a:rPr lang="zh-CN" altLang="en-US" sz="2400" b="1" dirty="0">
                <a:latin typeface="+mn-ea"/>
              </a:rPr>
              <a:t>设备间的互连通信</a:t>
            </a:r>
            <a:endParaRPr lang="en-US" altLang="zh-CN" sz="2400" b="1" dirty="0">
              <a:latin typeface="+mn-ea"/>
            </a:endParaRPr>
          </a:p>
        </p:txBody>
      </p:sp>
      <p:sp>
        <p:nvSpPr>
          <p:cNvPr id="21" name="文本框 20"/>
          <p:cNvSpPr txBox="1"/>
          <p:nvPr/>
        </p:nvSpPr>
        <p:spPr>
          <a:xfrm>
            <a:off x="3247830" y="4894170"/>
            <a:ext cx="2841678" cy="1338828"/>
          </a:xfrm>
          <a:prstGeom prst="rect">
            <a:avLst/>
          </a:prstGeom>
          <a:noFill/>
        </p:spPr>
        <p:txBody>
          <a:bodyPr wrap="square" rtlCol="0">
            <a:spAutoFit/>
          </a:bodyPr>
          <a:lstStyle/>
          <a:p>
            <a:pPr>
              <a:lnSpc>
                <a:spcPct val="150000"/>
              </a:lnSpc>
            </a:pPr>
            <a:r>
              <a:rPr lang="zh-CN" altLang="en-US" dirty="0" smtClean="0">
                <a:latin typeface="隶书" panose="02010509060101010101" pitchFamily="49" charset="-122"/>
                <a:ea typeface="隶书" panose="02010509060101010101" pitchFamily="49" charset="-122"/>
                <a:cs typeface="Hiragino Sans GB W3" charset="-122"/>
              </a:rPr>
              <a:t>通过触发联动规则，设备</a:t>
            </a:r>
            <a:r>
              <a:rPr lang="zh-CN" altLang="en-US" dirty="0">
                <a:latin typeface="隶书" panose="02010509060101010101" pitchFamily="49" charset="-122"/>
                <a:ea typeface="隶书" panose="02010509060101010101" pitchFamily="49" charset="-122"/>
                <a:cs typeface="Hiragino Sans GB W3" charset="-122"/>
              </a:rPr>
              <a:t>间可</a:t>
            </a:r>
            <a:r>
              <a:rPr lang="zh-CN" altLang="en-US" dirty="0" smtClean="0">
                <a:latin typeface="隶书" panose="02010509060101010101" pitchFamily="49" charset="-122"/>
                <a:ea typeface="隶书" panose="02010509060101010101" pitchFamily="49" charset="-122"/>
                <a:cs typeface="Hiragino Sans GB W3" charset="-122"/>
              </a:rPr>
              <a:t>互连控制，</a:t>
            </a:r>
            <a:r>
              <a:rPr lang="zh-CN" altLang="en-US" dirty="0">
                <a:latin typeface="隶书" panose="02010509060101010101" pitchFamily="49" charset="-122"/>
                <a:ea typeface="隶书" panose="02010509060101010101" pitchFamily="49" charset="-122"/>
                <a:cs typeface="Hiragino Sans GB W3" charset="-122"/>
              </a:rPr>
              <a:t>形成有机整体。</a:t>
            </a:r>
            <a:endParaRPr dirty="0">
              <a:latin typeface="隶书" panose="02010509060101010101" pitchFamily="49" charset="-122"/>
              <a:ea typeface="隶书" panose="02010509060101010101" pitchFamily="49" charset="-122"/>
              <a:cs typeface="Hiragino Sans GB W3" charset="-122"/>
            </a:endParaRPr>
          </a:p>
        </p:txBody>
      </p:sp>
      <p:grpSp>
        <p:nvGrpSpPr>
          <p:cNvPr id="29" name="组合 28"/>
          <p:cNvGrpSpPr/>
          <p:nvPr/>
        </p:nvGrpSpPr>
        <p:grpSpPr>
          <a:xfrm>
            <a:off x="4595080" y="1546424"/>
            <a:ext cx="1491799" cy="2466382"/>
            <a:chOff x="6041524" y="1784067"/>
            <a:chExt cx="1704286" cy="2817685"/>
          </a:xfrm>
          <a:solidFill>
            <a:srgbClr val="B71B18"/>
          </a:solidFill>
        </p:grpSpPr>
        <p:sp>
          <p:nvSpPr>
            <p:cNvPr id="30" name="Freeform 161"/>
            <p:cNvSpPr/>
            <p:nvPr/>
          </p:nvSpPr>
          <p:spPr bwMode="auto">
            <a:xfrm>
              <a:off x="6041524" y="1784067"/>
              <a:ext cx="1704286" cy="2817685"/>
            </a:xfrm>
            <a:custGeom>
              <a:avLst/>
              <a:gdLst>
                <a:gd name="T0" fmla="*/ 1265 w 2547"/>
                <a:gd name="T1" fmla="*/ 38 h 4208"/>
                <a:gd name="T2" fmla="*/ 1400 w 2547"/>
                <a:gd name="T3" fmla="*/ 118 h 4208"/>
                <a:gd name="T4" fmla="*/ 1835 w 2547"/>
                <a:gd name="T5" fmla="*/ 835 h 4208"/>
                <a:gd name="T6" fmla="*/ 2448 w 2547"/>
                <a:gd name="T7" fmla="*/ 1854 h 4208"/>
                <a:gd name="T8" fmla="*/ 2517 w 2547"/>
                <a:gd name="T9" fmla="*/ 2277 h 4208"/>
                <a:gd name="T10" fmla="*/ 2448 w 2547"/>
                <a:gd name="T11" fmla="*/ 2467 h 4208"/>
                <a:gd name="T12" fmla="*/ 1428 w 2547"/>
                <a:gd name="T13" fmla="*/ 4208 h 4208"/>
                <a:gd name="T14" fmla="*/ 1469 w 2547"/>
                <a:gd name="T15" fmla="*/ 3785 h 4208"/>
                <a:gd name="T16" fmla="*/ 1425 w 2547"/>
                <a:gd name="T17" fmla="*/ 3638 h 4208"/>
                <a:gd name="T18" fmla="*/ 1400 w 2547"/>
                <a:gd name="T19" fmla="*/ 3581 h 4208"/>
                <a:gd name="T20" fmla="*/ 0 w 2547"/>
                <a:gd name="T21" fmla="*/ 1156 h 4208"/>
                <a:gd name="T22" fmla="*/ 324 w 2547"/>
                <a:gd name="T23" fmla="*/ 691 h 4208"/>
                <a:gd name="T24" fmla="*/ 888 w 2547"/>
                <a:gd name="T25" fmla="*/ 92 h 4208"/>
                <a:gd name="T26" fmla="*/ 1265 w 2547"/>
                <a:gd name="T27" fmla="*/ 38 h 4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47" h="4208">
                  <a:moveTo>
                    <a:pt x="1265" y="38"/>
                  </a:moveTo>
                  <a:cubicBezTo>
                    <a:pt x="1323" y="57"/>
                    <a:pt x="1368" y="84"/>
                    <a:pt x="1400" y="118"/>
                  </a:cubicBezTo>
                  <a:cubicBezTo>
                    <a:pt x="1835" y="835"/>
                    <a:pt x="1835" y="835"/>
                    <a:pt x="1835" y="835"/>
                  </a:cubicBezTo>
                  <a:cubicBezTo>
                    <a:pt x="2145" y="1347"/>
                    <a:pt x="2350" y="1686"/>
                    <a:pt x="2448" y="1854"/>
                  </a:cubicBezTo>
                  <a:cubicBezTo>
                    <a:pt x="2524" y="1983"/>
                    <a:pt x="2547" y="2124"/>
                    <a:pt x="2517" y="2277"/>
                  </a:cubicBezTo>
                  <a:cubicBezTo>
                    <a:pt x="2501" y="2353"/>
                    <a:pt x="2479" y="2417"/>
                    <a:pt x="2448" y="2467"/>
                  </a:cubicBezTo>
                  <a:cubicBezTo>
                    <a:pt x="1428" y="4208"/>
                    <a:pt x="1428" y="4208"/>
                    <a:pt x="1428" y="4208"/>
                  </a:cubicBezTo>
                  <a:cubicBezTo>
                    <a:pt x="1489" y="4086"/>
                    <a:pt x="1503" y="3945"/>
                    <a:pt x="1469" y="3785"/>
                  </a:cubicBezTo>
                  <a:cubicBezTo>
                    <a:pt x="1458" y="3735"/>
                    <a:pt x="1444" y="3686"/>
                    <a:pt x="1425" y="3638"/>
                  </a:cubicBezTo>
                  <a:cubicBezTo>
                    <a:pt x="1400" y="3581"/>
                    <a:pt x="1400" y="3581"/>
                    <a:pt x="1400" y="3581"/>
                  </a:cubicBezTo>
                  <a:cubicBezTo>
                    <a:pt x="0" y="1156"/>
                    <a:pt x="0" y="1156"/>
                    <a:pt x="0" y="1156"/>
                  </a:cubicBezTo>
                  <a:cubicBezTo>
                    <a:pt x="94" y="1009"/>
                    <a:pt x="202" y="854"/>
                    <a:pt x="324" y="691"/>
                  </a:cubicBezTo>
                  <a:cubicBezTo>
                    <a:pt x="566" y="367"/>
                    <a:pt x="754" y="167"/>
                    <a:pt x="888" y="92"/>
                  </a:cubicBezTo>
                  <a:cubicBezTo>
                    <a:pt x="1021" y="18"/>
                    <a:pt x="1147" y="0"/>
                    <a:pt x="1265" y="38"/>
                  </a:cubicBezTo>
                  <a:close/>
                </a:path>
              </a:pathLst>
            </a:custGeom>
            <a:solidFill>
              <a:schemeClr val="bg2">
                <a:lumMod val="1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73"/>
            <p:cNvSpPr/>
            <p:nvPr/>
          </p:nvSpPr>
          <p:spPr bwMode="auto">
            <a:xfrm>
              <a:off x="6880833" y="2830242"/>
              <a:ext cx="79491" cy="20919"/>
            </a:xfrm>
            <a:custGeom>
              <a:avLst/>
              <a:gdLst>
                <a:gd name="T0" fmla="*/ 113 w 118"/>
                <a:gd name="T1" fmla="*/ 4 h 31"/>
                <a:gd name="T2" fmla="*/ 118 w 118"/>
                <a:gd name="T3" fmla="*/ 15 h 31"/>
                <a:gd name="T4" fmla="*/ 113 w 118"/>
                <a:gd name="T5" fmla="*/ 26 h 31"/>
                <a:gd name="T6" fmla="*/ 101 w 118"/>
                <a:gd name="T7" fmla="*/ 31 h 31"/>
                <a:gd name="T8" fmla="*/ 17 w 118"/>
                <a:gd name="T9" fmla="*/ 31 h 31"/>
                <a:gd name="T10" fmla="*/ 5 w 118"/>
                <a:gd name="T11" fmla="*/ 26 h 31"/>
                <a:gd name="T12" fmla="*/ 0 w 118"/>
                <a:gd name="T13" fmla="*/ 15 h 31"/>
                <a:gd name="T14" fmla="*/ 5 w 118"/>
                <a:gd name="T15" fmla="*/ 4 h 31"/>
                <a:gd name="T16" fmla="*/ 17 w 118"/>
                <a:gd name="T17" fmla="*/ 0 h 31"/>
                <a:gd name="T18" fmla="*/ 101 w 118"/>
                <a:gd name="T19" fmla="*/ 0 h 31"/>
                <a:gd name="T20" fmla="*/ 113 w 118"/>
                <a:gd name="T21"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31">
                  <a:moveTo>
                    <a:pt x="113" y="4"/>
                  </a:moveTo>
                  <a:cubicBezTo>
                    <a:pt x="116" y="7"/>
                    <a:pt x="118" y="11"/>
                    <a:pt x="118" y="15"/>
                  </a:cubicBezTo>
                  <a:cubicBezTo>
                    <a:pt x="118" y="19"/>
                    <a:pt x="116" y="23"/>
                    <a:pt x="113" y="26"/>
                  </a:cubicBezTo>
                  <a:cubicBezTo>
                    <a:pt x="110" y="29"/>
                    <a:pt x="106" y="31"/>
                    <a:pt x="101" y="31"/>
                  </a:cubicBezTo>
                  <a:cubicBezTo>
                    <a:pt x="17" y="31"/>
                    <a:pt x="17" y="31"/>
                    <a:pt x="17" y="31"/>
                  </a:cubicBezTo>
                  <a:cubicBezTo>
                    <a:pt x="12" y="31"/>
                    <a:pt x="8" y="29"/>
                    <a:pt x="5" y="26"/>
                  </a:cubicBezTo>
                  <a:cubicBezTo>
                    <a:pt x="2" y="23"/>
                    <a:pt x="0" y="19"/>
                    <a:pt x="0" y="15"/>
                  </a:cubicBezTo>
                  <a:cubicBezTo>
                    <a:pt x="0" y="11"/>
                    <a:pt x="2" y="7"/>
                    <a:pt x="5" y="4"/>
                  </a:cubicBezTo>
                  <a:cubicBezTo>
                    <a:pt x="8" y="1"/>
                    <a:pt x="12" y="0"/>
                    <a:pt x="17" y="0"/>
                  </a:cubicBezTo>
                  <a:cubicBezTo>
                    <a:pt x="101" y="0"/>
                    <a:pt x="101" y="0"/>
                    <a:pt x="101" y="0"/>
                  </a:cubicBezTo>
                  <a:cubicBezTo>
                    <a:pt x="106" y="0"/>
                    <a:pt x="110" y="1"/>
                    <a:pt x="1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74"/>
            <p:cNvSpPr/>
            <p:nvPr/>
          </p:nvSpPr>
          <p:spPr bwMode="auto">
            <a:xfrm>
              <a:off x="6861309" y="2821875"/>
              <a:ext cx="117144" cy="16735"/>
            </a:xfrm>
            <a:custGeom>
              <a:avLst/>
              <a:gdLst>
                <a:gd name="T0" fmla="*/ 1 w 174"/>
                <a:gd name="T1" fmla="*/ 2 h 26"/>
                <a:gd name="T2" fmla="*/ 0 w 174"/>
                <a:gd name="T3" fmla="*/ 0 h 26"/>
                <a:gd name="T4" fmla="*/ 174 w 174"/>
                <a:gd name="T5" fmla="*/ 0 h 26"/>
                <a:gd name="T6" fmla="*/ 161 w 174"/>
                <a:gd name="T7" fmla="*/ 15 h 26"/>
                <a:gd name="T8" fmla="*/ 150 w 174"/>
                <a:gd name="T9" fmla="*/ 26 h 26"/>
                <a:gd name="T10" fmla="*/ 23 w 174"/>
                <a:gd name="T11" fmla="*/ 26 h 26"/>
                <a:gd name="T12" fmla="*/ 1 w 174"/>
                <a:gd name="T13" fmla="*/ 2 h 26"/>
              </a:gdLst>
              <a:ahLst/>
              <a:cxnLst>
                <a:cxn ang="0">
                  <a:pos x="T0" y="T1"/>
                </a:cxn>
                <a:cxn ang="0">
                  <a:pos x="T2" y="T3"/>
                </a:cxn>
                <a:cxn ang="0">
                  <a:pos x="T4" y="T5"/>
                </a:cxn>
                <a:cxn ang="0">
                  <a:pos x="T6" y="T7"/>
                </a:cxn>
                <a:cxn ang="0">
                  <a:pos x="T8" y="T9"/>
                </a:cxn>
                <a:cxn ang="0">
                  <a:pos x="T10" y="T11"/>
                </a:cxn>
                <a:cxn ang="0">
                  <a:pos x="T12" y="T13"/>
                </a:cxn>
              </a:cxnLst>
              <a:rect l="0" t="0" r="r" b="b"/>
              <a:pathLst>
                <a:path w="174" h="26">
                  <a:moveTo>
                    <a:pt x="1" y="2"/>
                  </a:moveTo>
                  <a:cubicBezTo>
                    <a:pt x="0" y="0"/>
                    <a:pt x="0" y="0"/>
                    <a:pt x="0" y="0"/>
                  </a:cubicBezTo>
                  <a:cubicBezTo>
                    <a:pt x="174" y="0"/>
                    <a:pt x="174" y="0"/>
                    <a:pt x="174" y="0"/>
                  </a:cubicBezTo>
                  <a:cubicBezTo>
                    <a:pt x="171" y="4"/>
                    <a:pt x="167" y="9"/>
                    <a:pt x="161" y="15"/>
                  </a:cubicBezTo>
                  <a:cubicBezTo>
                    <a:pt x="150" y="26"/>
                    <a:pt x="150" y="26"/>
                    <a:pt x="150" y="26"/>
                  </a:cubicBezTo>
                  <a:cubicBezTo>
                    <a:pt x="23" y="26"/>
                    <a:pt x="23" y="26"/>
                    <a:pt x="23" y="26"/>
                  </a:cubicBezTo>
                  <a:lnTo>
                    <a:pt x="1"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75"/>
            <p:cNvSpPr/>
            <p:nvPr/>
          </p:nvSpPr>
          <p:spPr bwMode="auto">
            <a:xfrm>
              <a:off x="6857125" y="2763303"/>
              <a:ext cx="126906" cy="12551"/>
            </a:xfrm>
            <a:custGeom>
              <a:avLst/>
              <a:gdLst>
                <a:gd name="T0" fmla="*/ 8 w 187"/>
                <a:gd name="T1" fmla="*/ 0 h 18"/>
                <a:gd name="T2" fmla="*/ 179 w 187"/>
                <a:gd name="T3" fmla="*/ 0 h 18"/>
                <a:gd name="T4" fmla="*/ 187 w 187"/>
                <a:gd name="T5" fmla="*/ 9 h 18"/>
                <a:gd name="T6" fmla="*/ 184 w 187"/>
                <a:gd name="T7" fmla="*/ 15 h 18"/>
                <a:gd name="T8" fmla="*/ 179 w 187"/>
                <a:gd name="T9" fmla="*/ 18 h 18"/>
                <a:gd name="T10" fmla="*/ 8 w 187"/>
                <a:gd name="T11" fmla="*/ 18 h 18"/>
                <a:gd name="T12" fmla="*/ 2 w 187"/>
                <a:gd name="T13" fmla="*/ 15 h 18"/>
                <a:gd name="T14" fmla="*/ 0 w 187"/>
                <a:gd name="T15" fmla="*/ 9 h 18"/>
                <a:gd name="T16" fmla="*/ 2 w 187"/>
                <a:gd name="T17" fmla="*/ 3 h 18"/>
                <a:gd name="T18" fmla="*/ 8 w 187"/>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18">
                  <a:moveTo>
                    <a:pt x="8" y="0"/>
                  </a:moveTo>
                  <a:cubicBezTo>
                    <a:pt x="179" y="0"/>
                    <a:pt x="179" y="0"/>
                    <a:pt x="179" y="0"/>
                  </a:cubicBezTo>
                  <a:cubicBezTo>
                    <a:pt x="184" y="0"/>
                    <a:pt x="187" y="3"/>
                    <a:pt x="187" y="9"/>
                  </a:cubicBezTo>
                  <a:cubicBezTo>
                    <a:pt x="187" y="12"/>
                    <a:pt x="186" y="14"/>
                    <a:pt x="184" y="15"/>
                  </a:cubicBezTo>
                  <a:cubicBezTo>
                    <a:pt x="183" y="17"/>
                    <a:pt x="181" y="18"/>
                    <a:pt x="179" y="18"/>
                  </a:cubicBezTo>
                  <a:cubicBezTo>
                    <a:pt x="8" y="18"/>
                    <a:pt x="8" y="18"/>
                    <a:pt x="8" y="18"/>
                  </a:cubicBezTo>
                  <a:cubicBezTo>
                    <a:pt x="6" y="18"/>
                    <a:pt x="4" y="17"/>
                    <a:pt x="2" y="15"/>
                  </a:cubicBezTo>
                  <a:cubicBezTo>
                    <a:pt x="1" y="14"/>
                    <a:pt x="0" y="12"/>
                    <a:pt x="0" y="9"/>
                  </a:cubicBezTo>
                  <a:cubicBezTo>
                    <a:pt x="0" y="7"/>
                    <a:pt x="1" y="5"/>
                    <a:pt x="2" y="3"/>
                  </a:cubicBezTo>
                  <a:cubicBezTo>
                    <a:pt x="4" y="1"/>
                    <a:pt x="6"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76"/>
            <p:cNvSpPr/>
            <p:nvPr/>
          </p:nvSpPr>
          <p:spPr bwMode="auto">
            <a:xfrm>
              <a:off x="6857125" y="2781433"/>
              <a:ext cx="126906" cy="12551"/>
            </a:xfrm>
            <a:custGeom>
              <a:avLst/>
              <a:gdLst>
                <a:gd name="T0" fmla="*/ 8 w 187"/>
                <a:gd name="T1" fmla="*/ 0 h 18"/>
                <a:gd name="T2" fmla="*/ 179 w 187"/>
                <a:gd name="T3" fmla="*/ 0 h 18"/>
                <a:gd name="T4" fmla="*/ 187 w 187"/>
                <a:gd name="T5" fmla="*/ 9 h 18"/>
                <a:gd name="T6" fmla="*/ 179 w 187"/>
                <a:gd name="T7" fmla="*/ 18 h 18"/>
                <a:gd name="T8" fmla="*/ 8 w 187"/>
                <a:gd name="T9" fmla="*/ 18 h 18"/>
                <a:gd name="T10" fmla="*/ 2 w 187"/>
                <a:gd name="T11" fmla="*/ 16 h 18"/>
                <a:gd name="T12" fmla="*/ 0 w 187"/>
                <a:gd name="T13" fmla="*/ 9 h 18"/>
                <a:gd name="T14" fmla="*/ 2 w 187"/>
                <a:gd name="T15" fmla="*/ 3 h 18"/>
                <a:gd name="T16" fmla="*/ 8 w 18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8">
                  <a:moveTo>
                    <a:pt x="8" y="0"/>
                  </a:moveTo>
                  <a:cubicBezTo>
                    <a:pt x="179" y="0"/>
                    <a:pt x="179" y="0"/>
                    <a:pt x="179" y="0"/>
                  </a:cubicBezTo>
                  <a:cubicBezTo>
                    <a:pt x="184" y="0"/>
                    <a:pt x="187" y="3"/>
                    <a:pt x="187" y="9"/>
                  </a:cubicBezTo>
                  <a:cubicBezTo>
                    <a:pt x="187" y="15"/>
                    <a:pt x="184" y="18"/>
                    <a:pt x="179" y="18"/>
                  </a:cubicBezTo>
                  <a:cubicBezTo>
                    <a:pt x="8" y="18"/>
                    <a:pt x="8" y="18"/>
                    <a:pt x="8" y="18"/>
                  </a:cubicBezTo>
                  <a:cubicBezTo>
                    <a:pt x="6" y="18"/>
                    <a:pt x="4" y="18"/>
                    <a:pt x="2" y="16"/>
                  </a:cubicBezTo>
                  <a:cubicBezTo>
                    <a:pt x="1" y="14"/>
                    <a:pt x="0" y="12"/>
                    <a:pt x="0" y="9"/>
                  </a:cubicBezTo>
                  <a:cubicBezTo>
                    <a:pt x="0" y="7"/>
                    <a:pt x="1" y="5"/>
                    <a:pt x="2" y="3"/>
                  </a:cubicBezTo>
                  <a:cubicBezTo>
                    <a:pt x="4" y="1"/>
                    <a:pt x="6"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77"/>
            <p:cNvSpPr/>
            <p:nvPr/>
          </p:nvSpPr>
          <p:spPr bwMode="auto">
            <a:xfrm>
              <a:off x="6857125" y="2798167"/>
              <a:ext cx="126906" cy="12551"/>
            </a:xfrm>
            <a:custGeom>
              <a:avLst/>
              <a:gdLst>
                <a:gd name="T0" fmla="*/ 8 w 187"/>
                <a:gd name="T1" fmla="*/ 0 h 18"/>
                <a:gd name="T2" fmla="*/ 179 w 187"/>
                <a:gd name="T3" fmla="*/ 0 h 18"/>
                <a:gd name="T4" fmla="*/ 187 w 187"/>
                <a:gd name="T5" fmla="*/ 9 h 18"/>
                <a:gd name="T6" fmla="*/ 179 w 187"/>
                <a:gd name="T7" fmla="*/ 18 h 18"/>
                <a:gd name="T8" fmla="*/ 8 w 187"/>
                <a:gd name="T9" fmla="*/ 18 h 18"/>
                <a:gd name="T10" fmla="*/ 2 w 187"/>
                <a:gd name="T11" fmla="*/ 16 h 18"/>
                <a:gd name="T12" fmla="*/ 0 w 187"/>
                <a:gd name="T13" fmla="*/ 9 h 18"/>
                <a:gd name="T14" fmla="*/ 2 w 187"/>
                <a:gd name="T15" fmla="*/ 3 h 18"/>
                <a:gd name="T16" fmla="*/ 8 w 18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8">
                  <a:moveTo>
                    <a:pt x="8" y="0"/>
                  </a:moveTo>
                  <a:cubicBezTo>
                    <a:pt x="179" y="0"/>
                    <a:pt x="179" y="0"/>
                    <a:pt x="179" y="0"/>
                  </a:cubicBezTo>
                  <a:cubicBezTo>
                    <a:pt x="184" y="0"/>
                    <a:pt x="187" y="3"/>
                    <a:pt x="187" y="9"/>
                  </a:cubicBezTo>
                  <a:cubicBezTo>
                    <a:pt x="187" y="15"/>
                    <a:pt x="184" y="18"/>
                    <a:pt x="179" y="18"/>
                  </a:cubicBezTo>
                  <a:cubicBezTo>
                    <a:pt x="8" y="18"/>
                    <a:pt x="8" y="18"/>
                    <a:pt x="8" y="18"/>
                  </a:cubicBezTo>
                  <a:cubicBezTo>
                    <a:pt x="6" y="18"/>
                    <a:pt x="4" y="18"/>
                    <a:pt x="2" y="16"/>
                  </a:cubicBezTo>
                  <a:cubicBezTo>
                    <a:pt x="1" y="14"/>
                    <a:pt x="0" y="12"/>
                    <a:pt x="0" y="9"/>
                  </a:cubicBezTo>
                  <a:cubicBezTo>
                    <a:pt x="0" y="7"/>
                    <a:pt x="1" y="5"/>
                    <a:pt x="2" y="3"/>
                  </a:cubicBezTo>
                  <a:cubicBezTo>
                    <a:pt x="4" y="1"/>
                    <a:pt x="6"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78"/>
            <p:cNvSpPr/>
            <p:nvPr/>
          </p:nvSpPr>
          <p:spPr bwMode="auto">
            <a:xfrm>
              <a:off x="6857125" y="2814902"/>
              <a:ext cx="125511" cy="6973"/>
            </a:xfrm>
            <a:custGeom>
              <a:avLst/>
              <a:gdLst>
                <a:gd name="T0" fmla="*/ 8 w 185"/>
                <a:gd name="T1" fmla="*/ 0 h 11"/>
                <a:gd name="T2" fmla="*/ 177 w 185"/>
                <a:gd name="T3" fmla="*/ 0 h 11"/>
                <a:gd name="T4" fmla="*/ 185 w 185"/>
                <a:gd name="T5" fmla="*/ 6 h 11"/>
                <a:gd name="T6" fmla="*/ 177 w 185"/>
                <a:gd name="T7" fmla="*/ 11 h 11"/>
                <a:gd name="T8" fmla="*/ 8 w 185"/>
                <a:gd name="T9" fmla="*/ 11 h 11"/>
                <a:gd name="T10" fmla="*/ 0 w 185"/>
                <a:gd name="T11" fmla="*/ 6 h 11"/>
                <a:gd name="T12" fmla="*/ 8 w 185"/>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85" h="11">
                  <a:moveTo>
                    <a:pt x="8" y="0"/>
                  </a:moveTo>
                  <a:cubicBezTo>
                    <a:pt x="177" y="0"/>
                    <a:pt x="177" y="0"/>
                    <a:pt x="177" y="0"/>
                  </a:cubicBezTo>
                  <a:cubicBezTo>
                    <a:pt x="183" y="0"/>
                    <a:pt x="185" y="2"/>
                    <a:pt x="185" y="6"/>
                  </a:cubicBezTo>
                  <a:cubicBezTo>
                    <a:pt x="185" y="9"/>
                    <a:pt x="183" y="11"/>
                    <a:pt x="177" y="11"/>
                  </a:cubicBezTo>
                  <a:cubicBezTo>
                    <a:pt x="8" y="11"/>
                    <a:pt x="8" y="11"/>
                    <a:pt x="8" y="11"/>
                  </a:cubicBezTo>
                  <a:cubicBezTo>
                    <a:pt x="2" y="11"/>
                    <a:pt x="0" y="9"/>
                    <a:pt x="0" y="6"/>
                  </a:cubicBezTo>
                  <a:cubicBezTo>
                    <a:pt x="0" y="2"/>
                    <a:pt x="2"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79"/>
            <p:cNvSpPr/>
            <p:nvPr/>
          </p:nvSpPr>
          <p:spPr bwMode="auto">
            <a:xfrm>
              <a:off x="6857125" y="2746568"/>
              <a:ext cx="126906" cy="11157"/>
            </a:xfrm>
            <a:custGeom>
              <a:avLst/>
              <a:gdLst>
                <a:gd name="T0" fmla="*/ 8 w 189"/>
                <a:gd name="T1" fmla="*/ 0 h 18"/>
                <a:gd name="T2" fmla="*/ 181 w 189"/>
                <a:gd name="T3" fmla="*/ 0 h 18"/>
                <a:gd name="T4" fmla="*/ 187 w 189"/>
                <a:gd name="T5" fmla="*/ 3 h 18"/>
                <a:gd name="T6" fmla="*/ 189 w 189"/>
                <a:gd name="T7" fmla="*/ 9 h 18"/>
                <a:gd name="T8" fmla="*/ 187 w 189"/>
                <a:gd name="T9" fmla="*/ 15 h 18"/>
                <a:gd name="T10" fmla="*/ 181 w 189"/>
                <a:gd name="T11" fmla="*/ 18 h 18"/>
                <a:gd name="T12" fmla="*/ 8 w 189"/>
                <a:gd name="T13" fmla="*/ 18 h 18"/>
                <a:gd name="T14" fmla="*/ 2 w 189"/>
                <a:gd name="T15" fmla="*/ 15 h 18"/>
                <a:gd name="T16" fmla="*/ 0 w 189"/>
                <a:gd name="T17" fmla="*/ 9 h 18"/>
                <a:gd name="T18" fmla="*/ 2 w 189"/>
                <a:gd name="T19" fmla="*/ 3 h 18"/>
                <a:gd name="T20" fmla="*/ 8 w 189"/>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 h="18">
                  <a:moveTo>
                    <a:pt x="8" y="0"/>
                  </a:moveTo>
                  <a:cubicBezTo>
                    <a:pt x="181" y="0"/>
                    <a:pt x="181" y="0"/>
                    <a:pt x="181" y="0"/>
                  </a:cubicBezTo>
                  <a:cubicBezTo>
                    <a:pt x="183" y="0"/>
                    <a:pt x="185" y="1"/>
                    <a:pt x="187" y="3"/>
                  </a:cubicBezTo>
                  <a:cubicBezTo>
                    <a:pt x="188" y="4"/>
                    <a:pt x="189" y="6"/>
                    <a:pt x="189" y="9"/>
                  </a:cubicBezTo>
                  <a:cubicBezTo>
                    <a:pt x="189" y="11"/>
                    <a:pt x="188" y="13"/>
                    <a:pt x="187" y="15"/>
                  </a:cubicBezTo>
                  <a:cubicBezTo>
                    <a:pt x="185" y="17"/>
                    <a:pt x="183" y="18"/>
                    <a:pt x="181" y="18"/>
                  </a:cubicBezTo>
                  <a:cubicBezTo>
                    <a:pt x="8" y="18"/>
                    <a:pt x="8" y="18"/>
                    <a:pt x="8" y="18"/>
                  </a:cubicBezTo>
                  <a:cubicBezTo>
                    <a:pt x="5" y="18"/>
                    <a:pt x="3" y="17"/>
                    <a:pt x="2" y="15"/>
                  </a:cubicBezTo>
                  <a:cubicBezTo>
                    <a:pt x="0" y="14"/>
                    <a:pt x="0" y="11"/>
                    <a:pt x="0" y="9"/>
                  </a:cubicBezTo>
                  <a:cubicBezTo>
                    <a:pt x="0" y="6"/>
                    <a:pt x="0" y="4"/>
                    <a:pt x="2" y="3"/>
                  </a:cubicBezTo>
                  <a:cubicBezTo>
                    <a:pt x="3" y="1"/>
                    <a:pt x="5"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80"/>
            <p:cNvSpPr>
              <a:spLocks noEditPoints="1"/>
            </p:cNvSpPr>
            <p:nvPr/>
          </p:nvSpPr>
          <p:spPr bwMode="auto">
            <a:xfrm>
              <a:off x="6769267" y="2358876"/>
              <a:ext cx="299834" cy="376535"/>
            </a:xfrm>
            <a:custGeom>
              <a:avLst/>
              <a:gdLst>
                <a:gd name="T0" fmla="*/ 225 w 447"/>
                <a:gd name="T1" fmla="*/ 39 h 558"/>
                <a:gd name="T2" fmla="*/ 211 w 447"/>
                <a:gd name="T3" fmla="*/ 39 h 558"/>
                <a:gd name="T4" fmla="*/ 93 w 447"/>
                <a:gd name="T5" fmla="*/ 92 h 558"/>
                <a:gd name="T6" fmla="*/ 55 w 447"/>
                <a:gd name="T7" fmla="*/ 142 h 558"/>
                <a:gd name="T8" fmla="*/ 39 w 447"/>
                <a:gd name="T9" fmla="*/ 212 h 558"/>
                <a:gd name="T10" fmla="*/ 39 w 447"/>
                <a:gd name="T11" fmla="*/ 225 h 558"/>
                <a:gd name="T12" fmla="*/ 56 w 447"/>
                <a:gd name="T13" fmla="*/ 305 h 558"/>
                <a:gd name="T14" fmla="*/ 89 w 447"/>
                <a:gd name="T15" fmla="*/ 366 h 558"/>
                <a:gd name="T16" fmla="*/ 101 w 447"/>
                <a:gd name="T17" fmla="*/ 388 h 558"/>
                <a:gd name="T18" fmla="*/ 130 w 447"/>
                <a:gd name="T19" fmla="*/ 452 h 558"/>
                <a:gd name="T20" fmla="*/ 136 w 447"/>
                <a:gd name="T21" fmla="*/ 484 h 558"/>
                <a:gd name="T22" fmla="*/ 138 w 447"/>
                <a:gd name="T23" fmla="*/ 500 h 558"/>
                <a:gd name="T24" fmla="*/ 150 w 447"/>
                <a:gd name="T25" fmla="*/ 519 h 558"/>
                <a:gd name="T26" fmla="*/ 300 w 447"/>
                <a:gd name="T27" fmla="*/ 518 h 558"/>
                <a:gd name="T28" fmla="*/ 310 w 447"/>
                <a:gd name="T29" fmla="*/ 482 h 558"/>
                <a:gd name="T30" fmla="*/ 317 w 447"/>
                <a:gd name="T31" fmla="*/ 449 h 558"/>
                <a:gd name="T32" fmla="*/ 346 w 447"/>
                <a:gd name="T33" fmla="*/ 388 h 558"/>
                <a:gd name="T34" fmla="*/ 363 w 447"/>
                <a:gd name="T35" fmla="*/ 355 h 558"/>
                <a:gd name="T36" fmla="*/ 393 w 447"/>
                <a:gd name="T37" fmla="*/ 295 h 558"/>
                <a:gd name="T38" fmla="*/ 409 w 447"/>
                <a:gd name="T39" fmla="*/ 223 h 558"/>
                <a:gd name="T40" fmla="*/ 408 w 447"/>
                <a:gd name="T41" fmla="*/ 219 h 558"/>
                <a:gd name="T42" fmla="*/ 354 w 447"/>
                <a:gd name="T43" fmla="*/ 92 h 558"/>
                <a:gd name="T44" fmla="*/ 225 w 447"/>
                <a:gd name="T45" fmla="*/ 39 h 558"/>
                <a:gd name="T46" fmla="*/ 382 w 447"/>
                <a:gd name="T47" fmla="*/ 65 h 558"/>
                <a:gd name="T48" fmla="*/ 447 w 447"/>
                <a:gd name="T49" fmla="*/ 218 h 558"/>
                <a:gd name="T50" fmla="*/ 447 w 447"/>
                <a:gd name="T51" fmla="*/ 224 h 558"/>
                <a:gd name="T52" fmla="*/ 430 w 447"/>
                <a:gd name="T53" fmla="*/ 307 h 558"/>
                <a:gd name="T54" fmla="*/ 398 w 447"/>
                <a:gd name="T55" fmla="*/ 375 h 558"/>
                <a:gd name="T56" fmla="*/ 380 w 447"/>
                <a:gd name="T57" fmla="*/ 406 h 558"/>
                <a:gd name="T58" fmla="*/ 354 w 447"/>
                <a:gd name="T59" fmla="*/ 462 h 558"/>
                <a:gd name="T60" fmla="*/ 348 w 447"/>
                <a:gd name="T61" fmla="*/ 488 h 558"/>
                <a:gd name="T62" fmla="*/ 341 w 447"/>
                <a:gd name="T63" fmla="*/ 524 h 558"/>
                <a:gd name="T64" fmla="*/ 319 w 447"/>
                <a:gd name="T65" fmla="*/ 554 h 558"/>
                <a:gd name="T66" fmla="*/ 314 w 447"/>
                <a:gd name="T67" fmla="*/ 558 h 558"/>
                <a:gd name="T68" fmla="*/ 135 w 447"/>
                <a:gd name="T69" fmla="*/ 558 h 558"/>
                <a:gd name="T70" fmla="*/ 129 w 447"/>
                <a:gd name="T71" fmla="*/ 553 h 558"/>
                <a:gd name="T72" fmla="*/ 99 w 447"/>
                <a:gd name="T73" fmla="*/ 506 h 558"/>
                <a:gd name="T74" fmla="*/ 97 w 447"/>
                <a:gd name="T75" fmla="*/ 488 h 558"/>
                <a:gd name="T76" fmla="*/ 93 w 447"/>
                <a:gd name="T77" fmla="*/ 461 h 558"/>
                <a:gd name="T78" fmla="*/ 67 w 447"/>
                <a:gd name="T79" fmla="*/ 408 h 558"/>
                <a:gd name="T80" fmla="*/ 55 w 447"/>
                <a:gd name="T81" fmla="*/ 386 h 558"/>
                <a:gd name="T82" fmla="*/ 21 w 447"/>
                <a:gd name="T83" fmla="*/ 322 h 558"/>
                <a:gd name="T84" fmla="*/ 0 w 447"/>
                <a:gd name="T85" fmla="*/ 226 h 558"/>
                <a:gd name="T86" fmla="*/ 0 w 447"/>
                <a:gd name="T87" fmla="*/ 211 h 558"/>
                <a:gd name="T88" fmla="*/ 20 w 447"/>
                <a:gd name="T89" fmla="*/ 125 h 558"/>
                <a:gd name="T90" fmla="*/ 65 w 447"/>
                <a:gd name="T91" fmla="*/ 65 h 558"/>
                <a:gd name="T92" fmla="*/ 210 w 447"/>
                <a:gd name="T93" fmla="*/ 0 h 558"/>
                <a:gd name="T94" fmla="*/ 226 w 447"/>
                <a:gd name="T95" fmla="*/ 0 h 558"/>
                <a:gd name="T96" fmla="*/ 382 w 447"/>
                <a:gd name="T97" fmla="*/ 65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7" h="558">
                  <a:moveTo>
                    <a:pt x="225" y="39"/>
                  </a:moveTo>
                  <a:cubicBezTo>
                    <a:pt x="211" y="39"/>
                    <a:pt x="211" y="39"/>
                    <a:pt x="211" y="39"/>
                  </a:cubicBezTo>
                  <a:cubicBezTo>
                    <a:pt x="166" y="41"/>
                    <a:pt x="126" y="59"/>
                    <a:pt x="93" y="92"/>
                  </a:cubicBezTo>
                  <a:cubicBezTo>
                    <a:pt x="75" y="109"/>
                    <a:pt x="63" y="126"/>
                    <a:pt x="55" y="142"/>
                  </a:cubicBezTo>
                  <a:cubicBezTo>
                    <a:pt x="45" y="164"/>
                    <a:pt x="40" y="188"/>
                    <a:pt x="39" y="212"/>
                  </a:cubicBezTo>
                  <a:cubicBezTo>
                    <a:pt x="39" y="225"/>
                    <a:pt x="39" y="225"/>
                    <a:pt x="39" y="225"/>
                  </a:cubicBezTo>
                  <a:cubicBezTo>
                    <a:pt x="41" y="258"/>
                    <a:pt x="46" y="285"/>
                    <a:pt x="56" y="305"/>
                  </a:cubicBezTo>
                  <a:cubicBezTo>
                    <a:pt x="64" y="322"/>
                    <a:pt x="75" y="342"/>
                    <a:pt x="89" y="366"/>
                  </a:cubicBezTo>
                  <a:cubicBezTo>
                    <a:pt x="101" y="388"/>
                    <a:pt x="101" y="388"/>
                    <a:pt x="101" y="388"/>
                  </a:cubicBezTo>
                  <a:cubicBezTo>
                    <a:pt x="116" y="415"/>
                    <a:pt x="126" y="436"/>
                    <a:pt x="130" y="452"/>
                  </a:cubicBezTo>
                  <a:cubicBezTo>
                    <a:pt x="131" y="456"/>
                    <a:pt x="133" y="467"/>
                    <a:pt x="136" y="484"/>
                  </a:cubicBezTo>
                  <a:cubicBezTo>
                    <a:pt x="138" y="500"/>
                    <a:pt x="138" y="500"/>
                    <a:pt x="138" y="500"/>
                  </a:cubicBezTo>
                  <a:cubicBezTo>
                    <a:pt x="138" y="505"/>
                    <a:pt x="142" y="512"/>
                    <a:pt x="150" y="519"/>
                  </a:cubicBezTo>
                  <a:cubicBezTo>
                    <a:pt x="300" y="518"/>
                    <a:pt x="300" y="518"/>
                    <a:pt x="300" y="518"/>
                  </a:cubicBezTo>
                  <a:cubicBezTo>
                    <a:pt x="304" y="513"/>
                    <a:pt x="307" y="501"/>
                    <a:pt x="310" y="482"/>
                  </a:cubicBezTo>
                  <a:cubicBezTo>
                    <a:pt x="313" y="464"/>
                    <a:pt x="315" y="453"/>
                    <a:pt x="317" y="449"/>
                  </a:cubicBezTo>
                  <a:cubicBezTo>
                    <a:pt x="322" y="435"/>
                    <a:pt x="331" y="415"/>
                    <a:pt x="346" y="388"/>
                  </a:cubicBezTo>
                  <a:cubicBezTo>
                    <a:pt x="363" y="355"/>
                    <a:pt x="363" y="355"/>
                    <a:pt x="363" y="355"/>
                  </a:cubicBezTo>
                  <a:cubicBezTo>
                    <a:pt x="377" y="329"/>
                    <a:pt x="387" y="309"/>
                    <a:pt x="393" y="295"/>
                  </a:cubicBezTo>
                  <a:cubicBezTo>
                    <a:pt x="402" y="271"/>
                    <a:pt x="407" y="247"/>
                    <a:pt x="409" y="223"/>
                  </a:cubicBezTo>
                  <a:cubicBezTo>
                    <a:pt x="408" y="219"/>
                    <a:pt x="408" y="219"/>
                    <a:pt x="408" y="219"/>
                  </a:cubicBezTo>
                  <a:cubicBezTo>
                    <a:pt x="407" y="169"/>
                    <a:pt x="389" y="127"/>
                    <a:pt x="354" y="92"/>
                  </a:cubicBezTo>
                  <a:cubicBezTo>
                    <a:pt x="322" y="60"/>
                    <a:pt x="279" y="42"/>
                    <a:pt x="225" y="39"/>
                  </a:cubicBezTo>
                  <a:close/>
                  <a:moveTo>
                    <a:pt x="382" y="65"/>
                  </a:moveTo>
                  <a:cubicBezTo>
                    <a:pt x="423" y="106"/>
                    <a:pt x="445" y="157"/>
                    <a:pt x="447" y="218"/>
                  </a:cubicBezTo>
                  <a:cubicBezTo>
                    <a:pt x="447" y="224"/>
                    <a:pt x="447" y="224"/>
                    <a:pt x="447" y="224"/>
                  </a:cubicBezTo>
                  <a:cubicBezTo>
                    <a:pt x="446" y="252"/>
                    <a:pt x="440" y="280"/>
                    <a:pt x="430" y="307"/>
                  </a:cubicBezTo>
                  <a:cubicBezTo>
                    <a:pt x="424" y="322"/>
                    <a:pt x="413" y="345"/>
                    <a:pt x="398" y="375"/>
                  </a:cubicBezTo>
                  <a:cubicBezTo>
                    <a:pt x="380" y="406"/>
                    <a:pt x="380" y="406"/>
                    <a:pt x="380" y="406"/>
                  </a:cubicBezTo>
                  <a:cubicBezTo>
                    <a:pt x="367" y="430"/>
                    <a:pt x="359" y="448"/>
                    <a:pt x="354" y="462"/>
                  </a:cubicBezTo>
                  <a:cubicBezTo>
                    <a:pt x="352" y="467"/>
                    <a:pt x="350" y="476"/>
                    <a:pt x="348" y="488"/>
                  </a:cubicBezTo>
                  <a:cubicBezTo>
                    <a:pt x="346" y="504"/>
                    <a:pt x="344" y="516"/>
                    <a:pt x="341" y="524"/>
                  </a:cubicBezTo>
                  <a:cubicBezTo>
                    <a:pt x="336" y="537"/>
                    <a:pt x="329" y="547"/>
                    <a:pt x="319" y="554"/>
                  </a:cubicBezTo>
                  <a:cubicBezTo>
                    <a:pt x="314" y="558"/>
                    <a:pt x="314" y="558"/>
                    <a:pt x="314" y="558"/>
                  </a:cubicBezTo>
                  <a:cubicBezTo>
                    <a:pt x="135" y="558"/>
                    <a:pt x="135" y="558"/>
                    <a:pt x="135" y="558"/>
                  </a:cubicBezTo>
                  <a:cubicBezTo>
                    <a:pt x="129" y="553"/>
                    <a:pt x="129" y="553"/>
                    <a:pt x="129" y="553"/>
                  </a:cubicBezTo>
                  <a:cubicBezTo>
                    <a:pt x="112" y="538"/>
                    <a:pt x="102" y="523"/>
                    <a:pt x="99" y="506"/>
                  </a:cubicBezTo>
                  <a:cubicBezTo>
                    <a:pt x="97" y="488"/>
                    <a:pt x="97" y="488"/>
                    <a:pt x="97" y="488"/>
                  </a:cubicBezTo>
                  <a:cubicBezTo>
                    <a:pt x="94" y="472"/>
                    <a:pt x="93" y="463"/>
                    <a:pt x="93" y="461"/>
                  </a:cubicBezTo>
                  <a:cubicBezTo>
                    <a:pt x="89" y="448"/>
                    <a:pt x="81" y="430"/>
                    <a:pt x="67" y="408"/>
                  </a:cubicBezTo>
                  <a:cubicBezTo>
                    <a:pt x="55" y="386"/>
                    <a:pt x="55" y="386"/>
                    <a:pt x="55" y="386"/>
                  </a:cubicBezTo>
                  <a:cubicBezTo>
                    <a:pt x="40" y="358"/>
                    <a:pt x="28" y="337"/>
                    <a:pt x="21" y="322"/>
                  </a:cubicBezTo>
                  <a:cubicBezTo>
                    <a:pt x="9" y="297"/>
                    <a:pt x="2" y="265"/>
                    <a:pt x="0" y="226"/>
                  </a:cubicBezTo>
                  <a:cubicBezTo>
                    <a:pt x="0" y="211"/>
                    <a:pt x="0" y="211"/>
                    <a:pt x="0" y="211"/>
                  </a:cubicBezTo>
                  <a:cubicBezTo>
                    <a:pt x="1" y="181"/>
                    <a:pt x="8" y="152"/>
                    <a:pt x="20" y="125"/>
                  </a:cubicBezTo>
                  <a:cubicBezTo>
                    <a:pt x="29" y="105"/>
                    <a:pt x="44" y="85"/>
                    <a:pt x="65" y="65"/>
                  </a:cubicBezTo>
                  <a:cubicBezTo>
                    <a:pt x="105" y="24"/>
                    <a:pt x="154" y="3"/>
                    <a:pt x="210" y="0"/>
                  </a:cubicBezTo>
                  <a:cubicBezTo>
                    <a:pt x="226" y="0"/>
                    <a:pt x="226" y="0"/>
                    <a:pt x="226" y="0"/>
                  </a:cubicBezTo>
                  <a:cubicBezTo>
                    <a:pt x="291" y="4"/>
                    <a:pt x="343" y="25"/>
                    <a:pt x="382"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3213951" y="1540778"/>
            <a:ext cx="2200996" cy="2306021"/>
            <a:chOff x="4463672" y="1777616"/>
            <a:chExt cx="2514499" cy="2634483"/>
          </a:xfrm>
        </p:grpSpPr>
        <p:sp>
          <p:nvSpPr>
            <p:cNvPr id="40" name="Freeform 162"/>
            <p:cNvSpPr/>
            <p:nvPr/>
          </p:nvSpPr>
          <p:spPr bwMode="auto">
            <a:xfrm>
              <a:off x="4463672" y="1777616"/>
              <a:ext cx="2514499" cy="2634483"/>
            </a:xfrm>
            <a:custGeom>
              <a:avLst/>
              <a:gdLst>
                <a:gd name="T0" fmla="*/ 3391 w 3756"/>
                <a:gd name="T1" fmla="*/ 72 h 3934"/>
                <a:gd name="T2" fmla="*/ 3058 w 3756"/>
                <a:gd name="T3" fmla="*/ 356 h 3934"/>
                <a:gd name="T4" fmla="*/ 2940 w 3756"/>
                <a:gd name="T5" fmla="*/ 516 h 3934"/>
                <a:gd name="T6" fmla="*/ 2895 w 3756"/>
                <a:gd name="T7" fmla="*/ 587 h 3934"/>
                <a:gd name="T8" fmla="*/ 963 w 3756"/>
                <a:gd name="T9" fmla="*/ 3934 h 3934"/>
                <a:gd name="T10" fmla="*/ 62 w 3756"/>
                <a:gd name="T11" fmla="*/ 2370 h 3934"/>
                <a:gd name="T12" fmla="*/ 20 w 3756"/>
                <a:gd name="T13" fmla="*/ 2254 h 3934"/>
                <a:gd name="T14" fmla="*/ 46 w 3756"/>
                <a:gd name="T15" fmla="*/ 2016 h 3934"/>
                <a:gd name="T16" fmla="*/ 562 w 3756"/>
                <a:gd name="T17" fmla="*/ 1122 h 3934"/>
                <a:gd name="T18" fmla="*/ 1012 w 3756"/>
                <a:gd name="T19" fmla="*/ 348 h 3934"/>
                <a:gd name="T20" fmla="*/ 1042 w 3756"/>
                <a:gd name="T21" fmla="*/ 294 h 3934"/>
                <a:gd name="T22" fmla="*/ 1133 w 3756"/>
                <a:gd name="T23" fmla="*/ 174 h 3934"/>
                <a:gd name="T24" fmla="*/ 1505 w 3756"/>
                <a:gd name="T25" fmla="*/ 0 h 3934"/>
                <a:gd name="T26" fmla="*/ 3505 w 3756"/>
                <a:gd name="T27" fmla="*/ 0 h 3934"/>
                <a:gd name="T28" fmla="*/ 3530 w 3756"/>
                <a:gd name="T29" fmla="*/ 2 h 3934"/>
                <a:gd name="T30" fmla="*/ 3592 w 3756"/>
                <a:gd name="T31" fmla="*/ 15 h 3934"/>
                <a:gd name="T32" fmla="*/ 3756 w 3756"/>
                <a:gd name="T33" fmla="*/ 127 h 3934"/>
                <a:gd name="T34" fmla="*/ 3658 w 3756"/>
                <a:gd name="T35" fmla="*/ 73 h 3934"/>
                <a:gd name="T36" fmla="*/ 3391 w 3756"/>
                <a:gd name="T37" fmla="*/ 72 h 3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56" h="3934">
                  <a:moveTo>
                    <a:pt x="3391" y="72"/>
                  </a:moveTo>
                  <a:cubicBezTo>
                    <a:pt x="3297" y="101"/>
                    <a:pt x="3186" y="196"/>
                    <a:pt x="3058" y="356"/>
                  </a:cubicBezTo>
                  <a:cubicBezTo>
                    <a:pt x="3018" y="406"/>
                    <a:pt x="2979" y="459"/>
                    <a:pt x="2940" y="516"/>
                  </a:cubicBezTo>
                  <a:cubicBezTo>
                    <a:pt x="2895" y="587"/>
                    <a:pt x="2895" y="587"/>
                    <a:pt x="2895" y="587"/>
                  </a:cubicBezTo>
                  <a:cubicBezTo>
                    <a:pt x="963" y="3934"/>
                    <a:pt x="963" y="3934"/>
                    <a:pt x="963" y="3934"/>
                  </a:cubicBezTo>
                  <a:cubicBezTo>
                    <a:pt x="62" y="2370"/>
                    <a:pt x="62" y="2370"/>
                    <a:pt x="62" y="2370"/>
                  </a:cubicBezTo>
                  <a:cubicBezTo>
                    <a:pt x="44" y="2338"/>
                    <a:pt x="31" y="2299"/>
                    <a:pt x="20" y="2254"/>
                  </a:cubicBezTo>
                  <a:cubicBezTo>
                    <a:pt x="0" y="2163"/>
                    <a:pt x="9" y="2084"/>
                    <a:pt x="46" y="2016"/>
                  </a:cubicBezTo>
                  <a:cubicBezTo>
                    <a:pt x="84" y="1949"/>
                    <a:pt x="256" y="1651"/>
                    <a:pt x="562" y="1122"/>
                  </a:cubicBezTo>
                  <a:cubicBezTo>
                    <a:pt x="716" y="857"/>
                    <a:pt x="866" y="599"/>
                    <a:pt x="1012" y="348"/>
                  </a:cubicBezTo>
                  <a:cubicBezTo>
                    <a:pt x="1042" y="294"/>
                    <a:pt x="1042" y="294"/>
                    <a:pt x="1042" y="294"/>
                  </a:cubicBezTo>
                  <a:cubicBezTo>
                    <a:pt x="1069" y="250"/>
                    <a:pt x="1099" y="210"/>
                    <a:pt x="1133" y="174"/>
                  </a:cubicBezTo>
                  <a:cubicBezTo>
                    <a:pt x="1242" y="58"/>
                    <a:pt x="1366" y="0"/>
                    <a:pt x="1505" y="0"/>
                  </a:cubicBezTo>
                  <a:cubicBezTo>
                    <a:pt x="3505" y="0"/>
                    <a:pt x="3505" y="0"/>
                    <a:pt x="3505" y="0"/>
                  </a:cubicBezTo>
                  <a:cubicBezTo>
                    <a:pt x="3530" y="2"/>
                    <a:pt x="3530" y="2"/>
                    <a:pt x="3530" y="2"/>
                  </a:cubicBezTo>
                  <a:cubicBezTo>
                    <a:pt x="3550" y="4"/>
                    <a:pt x="3571" y="9"/>
                    <a:pt x="3592" y="15"/>
                  </a:cubicBezTo>
                  <a:cubicBezTo>
                    <a:pt x="3658" y="37"/>
                    <a:pt x="3713" y="74"/>
                    <a:pt x="3756" y="127"/>
                  </a:cubicBezTo>
                  <a:cubicBezTo>
                    <a:pt x="3733" y="106"/>
                    <a:pt x="3700" y="88"/>
                    <a:pt x="3658" y="73"/>
                  </a:cubicBezTo>
                  <a:cubicBezTo>
                    <a:pt x="3574" y="43"/>
                    <a:pt x="3485" y="43"/>
                    <a:pt x="3391" y="72"/>
                  </a:cubicBezTo>
                  <a:close/>
                </a:path>
              </a:pathLst>
            </a:custGeom>
            <a:solidFill>
              <a:srgbClr val="B71B18"/>
            </a:solidFill>
            <a:ln>
              <a:noFill/>
            </a:ln>
          </p:spPr>
          <p:txBody>
            <a:bodyPr vert="horz" wrap="square" lIns="91440" tIns="45720" rIns="91440" bIns="45720" numCol="1" anchor="t" anchorCtr="0" compatLnSpc="1"/>
            <a:lstStyle/>
            <a:p>
              <a:endParaRPr lang="zh-CN" altLang="en-US" dirty="0"/>
            </a:p>
          </p:txBody>
        </p:sp>
        <p:sp>
          <p:nvSpPr>
            <p:cNvPr id="41" name="Freeform 186"/>
            <p:cNvSpPr/>
            <p:nvPr/>
          </p:nvSpPr>
          <p:spPr bwMode="auto">
            <a:xfrm>
              <a:off x="5226867" y="2264045"/>
              <a:ext cx="442080" cy="269153"/>
            </a:xfrm>
            <a:custGeom>
              <a:avLst/>
              <a:gdLst>
                <a:gd name="T0" fmla="*/ 496 w 656"/>
                <a:gd name="T1" fmla="*/ 112 h 399"/>
                <a:gd name="T2" fmla="*/ 520 w 656"/>
                <a:gd name="T3" fmla="*/ 118 h 399"/>
                <a:gd name="T4" fmla="*/ 574 w 656"/>
                <a:gd name="T5" fmla="*/ 141 h 399"/>
                <a:gd name="T6" fmla="*/ 655 w 656"/>
                <a:gd name="T7" fmla="*/ 262 h 399"/>
                <a:gd name="T8" fmla="*/ 613 w 656"/>
                <a:gd name="T9" fmla="*/ 358 h 399"/>
                <a:gd name="T10" fmla="*/ 545 w 656"/>
                <a:gd name="T11" fmla="*/ 399 h 399"/>
                <a:gd name="T12" fmla="*/ 112 w 656"/>
                <a:gd name="T13" fmla="*/ 399 h 399"/>
                <a:gd name="T14" fmla="*/ 33 w 656"/>
                <a:gd name="T15" fmla="*/ 355 h 399"/>
                <a:gd name="T16" fmla="*/ 2 w 656"/>
                <a:gd name="T17" fmla="*/ 262 h 399"/>
                <a:gd name="T18" fmla="*/ 47 w 656"/>
                <a:gd name="T19" fmla="*/ 195 h 399"/>
                <a:gd name="T20" fmla="*/ 89 w 656"/>
                <a:gd name="T21" fmla="*/ 175 h 399"/>
                <a:gd name="T22" fmla="*/ 83 w 656"/>
                <a:gd name="T23" fmla="*/ 154 h 399"/>
                <a:gd name="T24" fmla="*/ 107 w 656"/>
                <a:gd name="T25" fmla="*/ 107 h 399"/>
                <a:gd name="T26" fmla="*/ 171 w 656"/>
                <a:gd name="T27" fmla="*/ 90 h 399"/>
                <a:gd name="T28" fmla="*/ 203 w 656"/>
                <a:gd name="T29" fmla="*/ 98 h 399"/>
                <a:gd name="T30" fmla="*/ 207 w 656"/>
                <a:gd name="T31" fmla="*/ 84 h 399"/>
                <a:gd name="T32" fmla="*/ 226 w 656"/>
                <a:gd name="T33" fmla="*/ 52 h 399"/>
                <a:gd name="T34" fmla="*/ 345 w 656"/>
                <a:gd name="T35" fmla="*/ 2 h 399"/>
                <a:gd name="T36" fmla="*/ 477 w 656"/>
                <a:gd name="T37" fmla="*/ 55 h 399"/>
                <a:gd name="T38" fmla="*/ 496 w 656"/>
                <a:gd name="T39" fmla="*/ 112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6" h="399">
                  <a:moveTo>
                    <a:pt x="496" y="112"/>
                  </a:moveTo>
                  <a:cubicBezTo>
                    <a:pt x="520" y="118"/>
                    <a:pt x="520" y="118"/>
                    <a:pt x="520" y="118"/>
                  </a:cubicBezTo>
                  <a:cubicBezTo>
                    <a:pt x="540" y="124"/>
                    <a:pt x="558" y="132"/>
                    <a:pt x="574" y="141"/>
                  </a:cubicBezTo>
                  <a:cubicBezTo>
                    <a:pt x="626" y="170"/>
                    <a:pt x="654" y="211"/>
                    <a:pt x="655" y="262"/>
                  </a:cubicBezTo>
                  <a:cubicBezTo>
                    <a:pt x="656" y="295"/>
                    <a:pt x="642" y="327"/>
                    <a:pt x="613" y="358"/>
                  </a:cubicBezTo>
                  <a:cubicBezTo>
                    <a:pt x="588" y="386"/>
                    <a:pt x="565" y="399"/>
                    <a:pt x="545" y="399"/>
                  </a:cubicBezTo>
                  <a:cubicBezTo>
                    <a:pt x="112" y="399"/>
                    <a:pt x="112" y="399"/>
                    <a:pt x="112" y="399"/>
                  </a:cubicBezTo>
                  <a:cubicBezTo>
                    <a:pt x="83" y="399"/>
                    <a:pt x="56" y="384"/>
                    <a:pt x="33" y="355"/>
                  </a:cubicBezTo>
                  <a:cubicBezTo>
                    <a:pt x="10" y="326"/>
                    <a:pt x="0" y="295"/>
                    <a:pt x="2" y="262"/>
                  </a:cubicBezTo>
                  <a:cubicBezTo>
                    <a:pt x="4" y="236"/>
                    <a:pt x="19" y="213"/>
                    <a:pt x="47" y="195"/>
                  </a:cubicBezTo>
                  <a:cubicBezTo>
                    <a:pt x="62" y="186"/>
                    <a:pt x="76" y="179"/>
                    <a:pt x="89" y="175"/>
                  </a:cubicBezTo>
                  <a:cubicBezTo>
                    <a:pt x="86" y="169"/>
                    <a:pt x="83" y="162"/>
                    <a:pt x="83" y="154"/>
                  </a:cubicBezTo>
                  <a:cubicBezTo>
                    <a:pt x="82" y="136"/>
                    <a:pt x="90" y="120"/>
                    <a:pt x="107" y="107"/>
                  </a:cubicBezTo>
                  <a:cubicBezTo>
                    <a:pt x="125" y="93"/>
                    <a:pt x="147" y="87"/>
                    <a:pt x="171" y="90"/>
                  </a:cubicBezTo>
                  <a:cubicBezTo>
                    <a:pt x="184" y="91"/>
                    <a:pt x="195" y="94"/>
                    <a:pt x="203" y="98"/>
                  </a:cubicBezTo>
                  <a:cubicBezTo>
                    <a:pt x="204" y="94"/>
                    <a:pt x="205" y="89"/>
                    <a:pt x="207" y="84"/>
                  </a:cubicBezTo>
                  <a:cubicBezTo>
                    <a:pt x="212" y="72"/>
                    <a:pt x="218" y="62"/>
                    <a:pt x="226" y="52"/>
                  </a:cubicBezTo>
                  <a:cubicBezTo>
                    <a:pt x="252" y="21"/>
                    <a:pt x="292" y="4"/>
                    <a:pt x="345" y="2"/>
                  </a:cubicBezTo>
                  <a:cubicBezTo>
                    <a:pt x="407" y="0"/>
                    <a:pt x="451" y="17"/>
                    <a:pt x="477" y="55"/>
                  </a:cubicBezTo>
                  <a:cubicBezTo>
                    <a:pt x="489" y="74"/>
                    <a:pt x="496" y="93"/>
                    <a:pt x="496" y="1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87"/>
            <p:cNvSpPr/>
            <p:nvPr/>
          </p:nvSpPr>
          <p:spPr bwMode="auto">
            <a:xfrm>
              <a:off x="5105540" y="2137138"/>
              <a:ext cx="269153" cy="163165"/>
            </a:xfrm>
            <a:custGeom>
              <a:avLst/>
              <a:gdLst>
                <a:gd name="T0" fmla="*/ 302 w 400"/>
                <a:gd name="T1" fmla="*/ 68 h 244"/>
                <a:gd name="T2" fmla="*/ 317 w 400"/>
                <a:gd name="T3" fmla="*/ 72 h 244"/>
                <a:gd name="T4" fmla="*/ 350 w 400"/>
                <a:gd name="T5" fmla="*/ 86 h 244"/>
                <a:gd name="T6" fmla="*/ 400 w 400"/>
                <a:gd name="T7" fmla="*/ 160 h 244"/>
                <a:gd name="T8" fmla="*/ 374 w 400"/>
                <a:gd name="T9" fmla="*/ 219 h 244"/>
                <a:gd name="T10" fmla="*/ 333 w 400"/>
                <a:gd name="T11" fmla="*/ 244 h 244"/>
                <a:gd name="T12" fmla="*/ 68 w 400"/>
                <a:gd name="T13" fmla="*/ 244 h 244"/>
                <a:gd name="T14" fmla="*/ 20 w 400"/>
                <a:gd name="T15" fmla="*/ 217 h 244"/>
                <a:gd name="T16" fmla="*/ 1 w 400"/>
                <a:gd name="T17" fmla="*/ 160 h 244"/>
                <a:gd name="T18" fmla="*/ 29 w 400"/>
                <a:gd name="T19" fmla="*/ 119 h 244"/>
                <a:gd name="T20" fmla="*/ 55 w 400"/>
                <a:gd name="T21" fmla="*/ 107 h 244"/>
                <a:gd name="T22" fmla="*/ 51 w 400"/>
                <a:gd name="T23" fmla="*/ 94 h 244"/>
                <a:gd name="T24" fmla="*/ 65 w 400"/>
                <a:gd name="T25" fmla="*/ 66 h 244"/>
                <a:gd name="T26" fmla="*/ 105 w 400"/>
                <a:gd name="T27" fmla="*/ 55 h 244"/>
                <a:gd name="T28" fmla="*/ 124 w 400"/>
                <a:gd name="T29" fmla="*/ 60 h 244"/>
                <a:gd name="T30" fmla="*/ 126 w 400"/>
                <a:gd name="T31" fmla="*/ 51 h 244"/>
                <a:gd name="T32" fmla="*/ 138 w 400"/>
                <a:gd name="T33" fmla="*/ 32 h 244"/>
                <a:gd name="T34" fmla="*/ 210 w 400"/>
                <a:gd name="T35" fmla="*/ 2 h 244"/>
                <a:gd name="T36" fmla="*/ 291 w 400"/>
                <a:gd name="T37" fmla="*/ 34 h 244"/>
                <a:gd name="T38" fmla="*/ 302 w 400"/>
                <a:gd name="T39" fmla="*/ 68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0" h="244">
                  <a:moveTo>
                    <a:pt x="302" y="68"/>
                  </a:moveTo>
                  <a:cubicBezTo>
                    <a:pt x="317" y="72"/>
                    <a:pt x="317" y="72"/>
                    <a:pt x="317" y="72"/>
                  </a:cubicBezTo>
                  <a:cubicBezTo>
                    <a:pt x="329" y="76"/>
                    <a:pt x="340" y="81"/>
                    <a:pt x="350" y="86"/>
                  </a:cubicBezTo>
                  <a:cubicBezTo>
                    <a:pt x="382" y="104"/>
                    <a:pt x="399" y="129"/>
                    <a:pt x="400" y="160"/>
                  </a:cubicBezTo>
                  <a:cubicBezTo>
                    <a:pt x="400" y="180"/>
                    <a:pt x="392" y="200"/>
                    <a:pt x="374" y="219"/>
                  </a:cubicBezTo>
                  <a:cubicBezTo>
                    <a:pt x="358" y="235"/>
                    <a:pt x="345" y="244"/>
                    <a:pt x="333" y="244"/>
                  </a:cubicBezTo>
                  <a:cubicBezTo>
                    <a:pt x="68" y="244"/>
                    <a:pt x="68" y="244"/>
                    <a:pt x="68" y="244"/>
                  </a:cubicBezTo>
                  <a:cubicBezTo>
                    <a:pt x="50" y="244"/>
                    <a:pt x="34" y="235"/>
                    <a:pt x="20" y="217"/>
                  </a:cubicBezTo>
                  <a:cubicBezTo>
                    <a:pt x="6" y="199"/>
                    <a:pt x="0" y="180"/>
                    <a:pt x="1" y="160"/>
                  </a:cubicBezTo>
                  <a:cubicBezTo>
                    <a:pt x="3" y="144"/>
                    <a:pt x="12" y="130"/>
                    <a:pt x="29" y="119"/>
                  </a:cubicBezTo>
                  <a:cubicBezTo>
                    <a:pt x="38" y="113"/>
                    <a:pt x="46" y="110"/>
                    <a:pt x="55" y="107"/>
                  </a:cubicBezTo>
                  <a:cubicBezTo>
                    <a:pt x="52" y="103"/>
                    <a:pt x="51" y="99"/>
                    <a:pt x="51" y="94"/>
                  </a:cubicBezTo>
                  <a:cubicBezTo>
                    <a:pt x="50" y="83"/>
                    <a:pt x="55" y="74"/>
                    <a:pt x="65" y="66"/>
                  </a:cubicBezTo>
                  <a:cubicBezTo>
                    <a:pt x="77" y="57"/>
                    <a:pt x="90" y="53"/>
                    <a:pt x="105" y="55"/>
                  </a:cubicBezTo>
                  <a:cubicBezTo>
                    <a:pt x="112" y="56"/>
                    <a:pt x="119" y="57"/>
                    <a:pt x="124" y="60"/>
                  </a:cubicBezTo>
                  <a:cubicBezTo>
                    <a:pt x="124" y="58"/>
                    <a:pt x="125" y="55"/>
                    <a:pt x="126" y="51"/>
                  </a:cubicBezTo>
                  <a:cubicBezTo>
                    <a:pt x="129" y="44"/>
                    <a:pt x="133" y="38"/>
                    <a:pt x="138" y="32"/>
                  </a:cubicBezTo>
                  <a:cubicBezTo>
                    <a:pt x="154" y="13"/>
                    <a:pt x="178" y="3"/>
                    <a:pt x="210" y="2"/>
                  </a:cubicBezTo>
                  <a:cubicBezTo>
                    <a:pt x="249" y="0"/>
                    <a:pt x="275" y="11"/>
                    <a:pt x="291" y="34"/>
                  </a:cubicBezTo>
                  <a:cubicBezTo>
                    <a:pt x="298" y="45"/>
                    <a:pt x="302" y="57"/>
                    <a:pt x="302" y="6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88"/>
            <p:cNvSpPr/>
            <p:nvPr/>
          </p:nvSpPr>
          <p:spPr bwMode="auto">
            <a:xfrm>
              <a:off x="5504388" y="2124587"/>
              <a:ext cx="178505" cy="110172"/>
            </a:xfrm>
            <a:custGeom>
              <a:avLst/>
              <a:gdLst>
                <a:gd name="T0" fmla="*/ 201 w 267"/>
                <a:gd name="T1" fmla="*/ 46 h 163"/>
                <a:gd name="T2" fmla="*/ 211 w 267"/>
                <a:gd name="T3" fmla="*/ 48 h 163"/>
                <a:gd name="T4" fmla="*/ 233 w 267"/>
                <a:gd name="T5" fmla="*/ 58 h 163"/>
                <a:gd name="T6" fmla="*/ 266 w 267"/>
                <a:gd name="T7" fmla="*/ 107 h 163"/>
                <a:gd name="T8" fmla="*/ 249 w 267"/>
                <a:gd name="T9" fmla="*/ 146 h 163"/>
                <a:gd name="T10" fmla="*/ 222 w 267"/>
                <a:gd name="T11" fmla="*/ 163 h 163"/>
                <a:gd name="T12" fmla="*/ 45 w 267"/>
                <a:gd name="T13" fmla="*/ 163 h 163"/>
                <a:gd name="T14" fmla="*/ 13 w 267"/>
                <a:gd name="T15" fmla="*/ 145 h 163"/>
                <a:gd name="T16" fmla="*/ 1 w 267"/>
                <a:gd name="T17" fmla="*/ 107 h 163"/>
                <a:gd name="T18" fmla="*/ 19 w 267"/>
                <a:gd name="T19" fmla="*/ 80 h 163"/>
                <a:gd name="T20" fmla="*/ 36 w 267"/>
                <a:gd name="T21" fmla="*/ 72 h 163"/>
                <a:gd name="T22" fmla="*/ 33 w 267"/>
                <a:gd name="T23" fmla="*/ 63 h 163"/>
                <a:gd name="T24" fmla="*/ 43 w 267"/>
                <a:gd name="T25" fmla="*/ 44 h 163"/>
                <a:gd name="T26" fmla="*/ 69 w 267"/>
                <a:gd name="T27" fmla="*/ 37 h 163"/>
                <a:gd name="T28" fmla="*/ 82 w 267"/>
                <a:gd name="T29" fmla="*/ 40 h 163"/>
                <a:gd name="T30" fmla="*/ 84 w 267"/>
                <a:gd name="T31" fmla="*/ 34 h 163"/>
                <a:gd name="T32" fmla="*/ 92 w 267"/>
                <a:gd name="T33" fmla="*/ 21 h 163"/>
                <a:gd name="T34" fmla="*/ 140 w 267"/>
                <a:gd name="T35" fmla="*/ 1 h 163"/>
                <a:gd name="T36" fmla="*/ 194 w 267"/>
                <a:gd name="T37" fmla="*/ 23 h 163"/>
                <a:gd name="T38" fmla="*/ 201 w 267"/>
                <a:gd name="T39" fmla="*/ 46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7" h="163">
                  <a:moveTo>
                    <a:pt x="201" y="46"/>
                  </a:moveTo>
                  <a:cubicBezTo>
                    <a:pt x="211" y="48"/>
                    <a:pt x="211" y="48"/>
                    <a:pt x="211" y="48"/>
                  </a:cubicBezTo>
                  <a:cubicBezTo>
                    <a:pt x="219" y="51"/>
                    <a:pt x="227" y="54"/>
                    <a:pt x="233" y="58"/>
                  </a:cubicBezTo>
                  <a:cubicBezTo>
                    <a:pt x="255" y="70"/>
                    <a:pt x="266" y="86"/>
                    <a:pt x="266" y="107"/>
                  </a:cubicBezTo>
                  <a:cubicBezTo>
                    <a:pt x="267" y="120"/>
                    <a:pt x="261" y="134"/>
                    <a:pt x="249" y="146"/>
                  </a:cubicBezTo>
                  <a:cubicBezTo>
                    <a:pt x="239" y="157"/>
                    <a:pt x="230" y="163"/>
                    <a:pt x="222" y="163"/>
                  </a:cubicBezTo>
                  <a:cubicBezTo>
                    <a:pt x="45" y="163"/>
                    <a:pt x="45" y="163"/>
                    <a:pt x="45" y="163"/>
                  </a:cubicBezTo>
                  <a:cubicBezTo>
                    <a:pt x="33" y="163"/>
                    <a:pt x="23" y="157"/>
                    <a:pt x="13" y="145"/>
                  </a:cubicBezTo>
                  <a:cubicBezTo>
                    <a:pt x="4" y="133"/>
                    <a:pt x="0" y="120"/>
                    <a:pt x="1" y="107"/>
                  </a:cubicBezTo>
                  <a:cubicBezTo>
                    <a:pt x="1" y="96"/>
                    <a:pt x="7" y="87"/>
                    <a:pt x="19" y="80"/>
                  </a:cubicBezTo>
                  <a:cubicBezTo>
                    <a:pt x="25" y="76"/>
                    <a:pt x="30" y="73"/>
                    <a:pt x="36" y="72"/>
                  </a:cubicBezTo>
                  <a:cubicBezTo>
                    <a:pt x="35" y="69"/>
                    <a:pt x="34" y="66"/>
                    <a:pt x="33" y="63"/>
                  </a:cubicBezTo>
                  <a:cubicBezTo>
                    <a:pt x="33" y="56"/>
                    <a:pt x="36" y="49"/>
                    <a:pt x="43" y="44"/>
                  </a:cubicBezTo>
                  <a:cubicBezTo>
                    <a:pt x="51" y="38"/>
                    <a:pt x="60" y="36"/>
                    <a:pt x="69" y="37"/>
                  </a:cubicBezTo>
                  <a:cubicBezTo>
                    <a:pt x="75" y="37"/>
                    <a:pt x="79" y="38"/>
                    <a:pt x="82" y="40"/>
                  </a:cubicBezTo>
                  <a:cubicBezTo>
                    <a:pt x="83" y="39"/>
                    <a:pt x="83" y="37"/>
                    <a:pt x="84" y="34"/>
                  </a:cubicBezTo>
                  <a:cubicBezTo>
                    <a:pt x="86" y="30"/>
                    <a:pt x="88" y="25"/>
                    <a:pt x="92" y="21"/>
                  </a:cubicBezTo>
                  <a:cubicBezTo>
                    <a:pt x="102" y="9"/>
                    <a:pt x="118" y="2"/>
                    <a:pt x="140" y="1"/>
                  </a:cubicBezTo>
                  <a:cubicBezTo>
                    <a:pt x="166" y="0"/>
                    <a:pt x="183" y="7"/>
                    <a:pt x="194" y="23"/>
                  </a:cubicBezTo>
                  <a:cubicBezTo>
                    <a:pt x="199" y="30"/>
                    <a:pt x="201" y="38"/>
                    <a:pt x="201" y="4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8" name="组合 47"/>
          <p:cNvGrpSpPr/>
          <p:nvPr/>
        </p:nvGrpSpPr>
        <p:grpSpPr>
          <a:xfrm>
            <a:off x="3247830" y="2925294"/>
            <a:ext cx="2228100" cy="1166563"/>
            <a:chOff x="4502376" y="3359338"/>
            <a:chExt cx="2545463" cy="1332724"/>
          </a:xfrm>
        </p:grpSpPr>
        <p:sp>
          <p:nvSpPr>
            <p:cNvPr id="49" name="Freeform 163"/>
            <p:cNvSpPr/>
            <p:nvPr/>
          </p:nvSpPr>
          <p:spPr bwMode="auto">
            <a:xfrm>
              <a:off x="4502376" y="3359338"/>
              <a:ext cx="2545463" cy="1332724"/>
            </a:xfrm>
            <a:custGeom>
              <a:avLst/>
              <a:gdLst>
                <a:gd name="T0" fmla="*/ 3698 w 3801"/>
                <a:gd name="T1" fmla="*/ 1228 h 1990"/>
                <a:gd name="T2" fmla="*/ 3723 w 3801"/>
                <a:gd name="T3" fmla="*/ 1285 h 1990"/>
                <a:gd name="T4" fmla="*/ 3767 w 3801"/>
                <a:gd name="T5" fmla="*/ 1432 h 1990"/>
                <a:gd name="T6" fmla="*/ 3726 w 3801"/>
                <a:gd name="T7" fmla="*/ 1855 h 1990"/>
                <a:gd name="T8" fmla="*/ 3652 w 3801"/>
                <a:gd name="T9" fmla="*/ 1923 h 1990"/>
                <a:gd name="T10" fmla="*/ 3351 w 3801"/>
                <a:gd name="T11" fmla="*/ 1990 h 1990"/>
                <a:gd name="T12" fmla="*/ 1368 w 3801"/>
                <a:gd name="T13" fmla="*/ 1990 h 1990"/>
                <a:gd name="T14" fmla="*/ 1234 w 3801"/>
                <a:gd name="T15" fmla="*/ 1950 h 1990"/>
                <a:gd name="T16" fmla="*/ 975 w 3801"/>
                <a:gd name="T17" fmla="*/ 1693 h 1990"/>
                <a:gd name="T18" fmla="*/ 0 w 3801"/>
                <a:gd name="T19" fmla="*/ 0 h 1990"/>
                <a:gd name="T20" fmla="*/ 171 w 3801"/>
                <a:gd name="T21" fmla="*/ 135 h 1990"/>
                <a:gd name="T22" fmla="*/ 772 w 3801"/>
                <a:gd name="T23" fmla="*/ 228 h 1990"/>
                <a:gd name="T24" fmla="*/ 3120 w 3801"/>
                <a:gd name="T25" fmla="*/ 228 h 1990"/>
                <a:gd name="T26" fmla="*/ 3698 w 3801"/>
                <a:gd name="T27" fmla="*/ 1228 h 1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01" h="1990">
                  <a:moveTo>
                    <a:pt x="3698" y="1228"/>
                  </a:moveTo>
                  <a:cubicBezTo>
                    <a:pt x="3723" y="1285"/>
                    <a:pt x="3723" y="1285"/>
                    <a:pt x="3723" y="1285"/>
                  </a:cubicBezTo>
                  <a:cubicBezTo>
                    <a:pt x="3742" y="1333"/>
                    <a:pt x="3756" y="1382"/>
                    <a:pt x="3767" y="1432"/>
                  </a:cubicBezTo>
                  <a:cubicBezTo>
                    <a:pt x="3801" y="1592"/>
                    <a:pt x="3787" y="1733"/>
                    <a:pt x="3726" y="1855"/>
                  </a:cubicBezTo>
                  <a:cubicBezTo>
                    <a:pt x="3714" y="1878"/>
                    <a:pt x="3689" y="1900"/>
                    <a:pt x="3652" y="1923"/>
                  </a:cubicBezTo>
                  <a:cubicBezTo>
                    <a:pt x="3578" y="1968"/>
                    <a:pt x="3478" y="1990"/>
                    <a:pt x="3351" y="1990"/>
                  </a:cubicBezTo>
                  <a:cubicBezTo>
                    <a:pt x="1368" y="1990"/>
                    <a:pt x="1368" y="1990"/>
                    <a:pt x="1368" y="1990"/>
                  </a:cubicBezTo>
                  <a:cubicBezTo>
                    <a:pt x="1330" y="1989"/>
                    <a:pt x="1285" y="1975"/>
                    <a:pt x="1234" y="1950"/>
                  </a:cubicBezTo>
                  <a:cubicBezTo>
                    <a:pt x="1131" y="1899"/>
                    <a:pt x="1044" y="1813"/>
                    <a:pt x="975" y="1693"/>
                  </a:cubicBezTo>
                  <a:cubicBezTo>
                    <a:pt x="0" y="0"/>
                    <a:pt x="0" y="0"/>
                    <a:pt x="0" y="0"/>
                  </a:cubicBezTo>
                  <a:cubicBezTo>
                    <a:pt x="36" y="55"/>
                    <a:pt x="93" y="100"/>
                    <a:pt x="171" y="135"/>
                  </a:cubicBezTo>
                  <a:cubicBezTo>
                    <a:pt x="310" y="197"/>
                    <a:pt x="511" y="228"/>
                    <a:pt x="772" y="228"/>
                  </a:cubicBezTo>
                  <a:cubicBezTo>
                    <a:pt x="3120" y="228"/>
                    <a:pt x="3120" y="228"/>
                    <a:pt x="3120" y="228"/>
                  </a:cubicBezTo>
                  <a:lnTo>
                    <a:pt x="3698" y="1228"/>
                  </a:lnTo>
                  <a:close/>
                </a:path>
              </a:pathLst>
            </a:custGeom>
            <a:solidFill>
              <a:schemeClr val="bg2">
                <a:lumMod val="10000"/>
              </a:schemeClr>
            </a:solidFill>
            <a:ln>
              <a:noFill/>
            </a:ln>
          </p:spPr>
          <p:txBody>
            <a:bodyPr vert="horz" wrap="square" lIns="91440" tIns="45720" rIns="91440" bIns="45720" numCol="1" anchor="t" anchorCtr="0" compatLnSpc="1"/>
            <a:lstStyle/>
            <a:p>
              <a:endParaRPr lang="zh-CN" altLang="en-US" dirty="0"/>
            </a:p>
          </p:txBody>
        </p:sp>
        <p:sp>
          <p:nvSpPr>
            <p:cNvPr id="50" name="Freeform 181"/>
            <p:cNvSpPr>
              <a:spLocks noEditPoints="1"/>
            </p:cNvSpPr>
            <p:nvPr/>
          </p:nvSpPr>
          <p:spPr bwMode="auto">
            <a:xfrm>
              <a:off x="5791526" y="3776971"/>
              <a:ext cx="548068" cy="548068"/>
            </a:xfrm>
            <a:custGeom>
              <a:avLst/>
              <a:gdLst>
                <a:gd name="T0" fmla="*/ 245 w 814"/>
                <a:gd name="T1" fmla="*/ 91 h 814"/>
                <a:gd name="T2" fmla="*/ 208 w 814"/>
                <a:gd name="T3" fmla="*/ 148 h 814"/>
                <a:gd name="T4" fmla="*/ 103 w 814"/>
                <a:gd name="T5" fmla="*/ 230 h 814"/>
                <a:gd name="T6" fmla="*/ 63 w 814"/>
                <a:gd name="T7" fmla="*/ 360 h 814"/>
                <a:gd name="T8" fmla="*/ 56 w 814"/>
                <a:gd name="T9" fmla="*/ 463 h 814"/>
                <a:gd name="T10" fmla="*/ 477 w 814"/>
                <a:gd name="T11" fmla="*/ 756 h 814"/>
                <a:gd name="T12" fmla="*/ 432 w 814"/>
                <a:gd name="T13" fmla="*/ 736 h 814"/>
                <a:gd name="T14" fmla="*/ 378 w 814"/>
                <a:gd name="T15" fmla="*/ 669 h 814"/>
                <a:gd name="T16" fmla="*/ 311 w 814"/>
                <a:gd name="T17" fmla="*/ 511 h 814"/>
                <a:gd name="T18" fmla="*/ 189 w 814"/>
                <a:gd name="T19" fmla="*/ 430 h 814"/>
                <a:gd name="T20" fmla="*/ 284 w 814"/>
                <a:gd name="T21" fmla="*/ 298 h 814"/>
                <a:gd name="T22" fmla="*/ 379 w 814"/>
                <a:gd name="T23" fmla="*/ 347 h 814"/>
                <a:gd name="T24" fmla="*/ 499 w 814"/>
                <a:gd name="T25" fmla="*/ 328 h 814"/>
                <a:gd name="T26" fmla="*/ 510 w 814"/>
                <a:gd name="T27" fmla="*/ 292 h 814"/>
                <a:gd name="T28" fmla="*/ 508 w 814"/>
                <a:gd name="T29" fmla="*/ 256 h 814"/>
                <a:gd name="T30" fmla="*/ 468 w 814"/>
                <a:gd name="T31" fmla="*/ 319 h 814"/>
                <a:gd name="T32" fmla="*/ 386 w 814"/>
                <a:gd name="T33" fmla="*/ 261 h 814"/>
                <a:gd name="T34" fmla="*/ 315 w 814"/>
                <a:gd name="T35" fmla="*/ 284 h 814"/>
                <a:gd name="T36" fmla="*/ 296 w 814"/>
                <a:gd name="T37" fmla="*/ 264 h 814"/>
                <a:gd name="T38" fmla="*/ 285 w 814"/>
                <a:gd name="T39" fmla="*/ 227 h 814"/>
                <a:gd name="T40" fmla="*/ 355 w 814"/>
                <a:gd name="T41" fmla="*/ 194 h 814"/>
                <a:gd name="T42" fmla="*/ 423 w 814"/>
                <a:gd name="T43" fmla="*/ 209 h 814"/>
                <a:gd name="T44" fmla="*/ 447 w 814"/>
                <a:gd name="T45" fmla="*/ 163 h 814"/>
                <a:gd name="T46" fmla="*/ 405 w 814"/>
                <a:gd name="T47" fmla="*/ 167 h 814"/>
                <a:gd name="T48" fmla="*/ 497 w 814"/>
                <a:gd name="T49" fmla="*/ 89 h 814"/>
                <a:gd name="T50" fmla="*/ 548 w 814"/>
                <a:gd name="T51" fmla="*/ 105 h 814"/>
                <a:gd name="T52" fmla="*/ 384 w 814"/>
                <a:gd name="T53" fmla="*/ 0 h 814"/>
                <a:gd name="T54" fmla="*/ 675 w 814"/>
                <a:gd name="T55" fmla="*/ 101 h 814"/>
                <a:gd name="T56" fmla="*/ 814 w 814"/>
                <a:gd name="T57" fmla="*/ 431 h 814"/>
                <a:gd name="T58" fmla="*/ 696 w 814"/>
                <a:gd name="T59" fmla="*/ 693 h 814"/>
                <a:gd name="T60" fmla="*/ 384 w 814"/>
                <a:gd name="T61" fmla="*/ 814 h 814"/>
                <a:gd name="T62" fmla="*/ 7 w 814"/>
                <a:gd name="T63" fmla="*/ 477 h 814"/>
                <a:gd name="T64" fmla="*/ 2 w 814"/>
                <a:gd name="T65" fmla="*/ 375 h 814"/>
                <a:gd name="T66" fmla="*/ 337 w 814"/>
                <a:gd name="T67" fmla="*/ 7 h 814"/>
                <a:gd name="T68" fmla="*/ 732 w 814"/>
                <a:gd name="T69" fmla="*/ 553 h 814"/>
                <a:gd name="T70" fmla="*/ 740 w 814"/>
                <a:gd name="T71" fmla="*/ 490 h 814"/>
                <a:gd name="T72" fmla="*/ 698 w 814"/>
                <a:gd name="T73" fmla="*/ 431 h 814"/>
                <a:gd name="T74" fmla="*/ 633 w 814"/>
                <a:gd name="T75" fmla="*/ 425 h 814"/>
                <a:gd name="T76" fmla="*/ 540 w 814"/>
                <a:gd name="T77" fmla="*/ 423 h 814"/>
                <a:gd name="T78" fmla="*/ 556 w 814"/>
                <a:gd name="T79" fmla="*/ 465 h 814"/>
                <a:gd name="T80" fmla="*/ 613 w 814"/>
                <a:gd name="T81" fmla="*/ 462 h 814"/>
                <a:gd name="T82" fmla="*/ 509 w 814"/>
                <a:gd name="T83" fmla="*/ 678 h 814"/>
                <a:gd name="T84" fmla="*/ 484 w 814"/>
                <a:gd name="T85" fmla="*/ 752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14" h="814">
                  <a:moveTo>
                    <a:pt x="555" y="83"/>
                  </a:moveTo>
                  <a:cubicBezTo>
                    <a:pt x="511" y="64"/>
                    <a:pt x="466" y="53"/>
                    <a:pt x="419" y="52"/>
                  </a:cubicBezTo>
                  <a:cubicBezTo>
                    <a:pt x="357" y="50"/>
                    <a:pt x="299" y="63"/>
                    <a:pt x="245" y="91"/>
                  </a:cubicBezTo>
                  <a:cubicBezTo>
                    <a:pt x="242" y="92"/>
                    <a:pt x="225" y="102"/>
                    <a:pt x="194" y="121"/>
                  </a:cubicBezTo>
                  <a:cubicBezTo>
                    <a:pt x="206" y="128"/>
                    <a:pt x="206" y="128"/>
                    <a:pt x="206" y="128"/>
                  </a:cubicBezTo>
                  <a:cubicBezTo>
                    <a:pt x="214" y="134"/>
                    <a:pt x="214" y="140"/>
                    <a:pt x="208" y="148"/>
                  </a:cubicBezTo>
                  <a:cubicBezTo>
                    <a:pt x="205" y="150"/>
                    <a:pt x="204" y="153"/>
                    <a:pt x="203" y="155"/>
                  </a:cubicBezTo>
                  <a:cubicBezTo>
                    <a:pt x="195" y="173"/>
                    <a:pt x="183" y="190"/>
                    <a:pt x="166" y="204"/>
                  </a:cubicBezTo>
                  <a:cubicBezTo>
                    <a:pt x="145" y="222"/>
                    <a:pt x="124" y="231"/>
                    <a:pt x="103" y="230"/>
                  </a:cubicBezTo>
                  <a:cubicBezTo>
                    <a:pt x="100" y="230"/>
                    <a:pt x="98" y="231"/>
                    <a:pt x="96" y="234"/>
                  </a:cubicBezTo>
                  <a:cubicBezTo>
                    <a:pt x="76" y="270"/>
                    <a:pt x="63" y="307"/>
                    <a:pt x="56" y="348"/>
                  </a:cubicBezTo>
                  <a:cubicBezTo>
                    <a:pt x="55" y="354"/>
                    <a:pt x="57" y="358"/>
                    <a:pt x="63" y="360"/>
                  </a:cubicBezTo>
                  <a:cubicBezTo>
                    <a:pt x="77" y="365"/>
                    <a:pt x="86" y="373"/>
                    <a:pt x="92" y="384"/>
                  </a:cubicBezTo>
                  <a:cubicBezTo>
                    <a:pt x="96" y="391"/>
                    <a:pt x="95" y="398"/>
                    <a:pt x="90" y="403"/>
                  </a:cubicBezTo>
                  <a:cubicBezTo>
                    <a:pt x="75" y="418"/>
                    <a:pt x="64" y="437"/>
                    <a:pt x="56" y="463"/>
                  </a:cubicBezTo>
                  <a:cubicBezTo>
                    <a:pt x="56" y="464"/>
                    <a:pt x="56" y="467"/>
                    <a:pt x="57" y="470"/>
                  </a:cubicBezTo>
                  <a:cubicBezTo>
                    <a:pt x="68" y="532"/>
                    <a:pt x="92" y="585"/>
                    <a:pt x="130" y="630"/>
                  </a:cubicBezTo>
                  <a:cubicBezTo>
                    <a:pt x="220" y="738"/>
                    <a:pt x="336" y="780"/>
                    <a:pt x="477" y="756"/>
                  </a:cubicBezTo>
                  <a:cubicBezTo>
                    <a:pt x="479" y="756"/>
                    <a:pt x="481" y="755"/>
                    <a:pt x="483" y="752"/>
                  </a:cubicBezTo>
                  <a:cubicBezTo>
                    <a:pt x="475" y="752"/>
                    <a:pt x="469" y="752"/>
                    <a:pt x="465" y="751"/>
                  </a:cubicBezTo>
                  <a:cubicBezTo>
                    <a:pt x="455" y="748"/>
                    <a:pt x="444" y="743"/>
                    <a:pt x="432" y="736"/>
                  </a:cubicBezTo>
                  <a:cubicBezTo>
                    <a:pt x="428" y="733"/>
                    <a:pt x="418" y="726"/>
                    <a:pt x="402" y="715"/>
                  </a:cubicBezTo>
                  <a:cubicBezTo>
                    <a:pt x="389" y="704"/>
                    <a:pt x="382" y="693"/>
                    <a:pt x="381" y="680"/>
                  </a:cubicBezTo>
                  <a:cubicBezTo>
                    <a:pt x="378" y="669"/>
                    <a:pt x="378" y="669"/>
                    <a:pt x="378" y="669"/>
                  </a:cubicBezTo>
                  <a:cubicBezTo>
                    <a:pt x="370" y="614"/>
                    <a:pt x="365" y="582"/>
                    <a:pt x="362" y="571"/>
                  </a:cubicBezTo>
                  <a:cubicBezTo>
                    <a:pt x="360" y="555"/>
                    <a:pt x="354" y="541"/>
                    <a:pt x="344" y="529"/>
                  </a:cubicBezTo>
                  <a:cubicBezTo>
                    <a:pt x="334" y="518"/>
                    <a:pt x="323" y="512"/>
                    <a:pt x="311" y="511"/>
                  </a:cubicBezTo>
                  <a:cubicBezTo>
                    <a:pt x="300" y="511"/>
                    <a:pt x="284" y="510"/>
                    <a:pt x="264" y="506"/>
                  </a:cubicBezTo>
                  <a:cubicBezTo>
                    <a:pt x="244" y="502"/>
                    <a:pt x="228" y="493"/>
                    <a:pt x="214" y="479"/>
                  </a:cubicBezTo>
                  <a:cubicBezTo>
                    <a:pt x="201" y="466"/>
                    <a:pt x="192" y="449"/>
                    <a:pt x="189" y="430"/>
                  </a:cubicBezTo>
                  <a:cubicBezTo>
                    <a:pt x="184" y="399"/>
                    <a:pt x="191" y="370"/>
                    <a:pt x="210" y="342"/>
                  </a:cubicBezTo>
                  <a:cubicBezTo>
                    <a:pt x="218" y="331"/>
                    <a:pt x="229" y="321"/>
                    <a:pt x="244" y="314"/>
                  </a:cubicBezTo>
                  <a:cubicBezTo>
                    <a:pt x="247" y="313"/>
                    <a:pt x="260" y="307"/>
                    <a:pt x="284" y="298"/>
                  </a:cubicBezTo>
                  <a:cubicBezTo>
                    <a:pt x="287" y="297"/>
                    <a:pt x="287" y="297"/>
                    <a:pt x="287" y="297"/>
                  </a:cubicBezTo>
                  <a:cubicBezTo>
                    <a:pt x="302" y="295"/>
                    <a:pt x="319" y="300"/>
                    <a:pt x="336" y="314"/>
                  </a:cubicBezTo>
                  <a:cubicBezTo>
                    <a:pt x="379" y="347"/>
                    <a:pt x="379" y="347"/>
                    <a:pt x="379" y="347"/>
                  </a:cubicBezTo>
                  <a:cubicBezTo>
                    <a:pt x="393" y="357"/>
                    <a:pt x="407" y="364"/>
                    <a:pt x="422" y="365"/>
                  </a:cubicBezTo>
                  <a:cubicBezTo>
                    <a:pt x="425" y="365"/>
                    <a:pt x="428" y="364"/>
                    <a:pt x="431" y="363"/>
                  </a:cubicBezTo>
                  <a:cubicBezTo>
                    <a:pt x="499" y="328"/>
                    <a:pt x="499" y="328"/>
                    <a:pt x="499" y="328"/>
                  </a:cubicBezTo>
                  <a:cubicBezTo>
                    <a:pt x="507" y="324"/>
                    <a:pt x="511" y="318"/>
                    <a:pt x="513" y="311"/>
                  </a:cubicBezTo>
                  <a:cubicBezTo>
                    <a:pt x="506" y="308"/>
                    <a:pt x="502" y="305"/>
                    <a:pt x="502" y="303"/>
                  </a:cubicBezTo>
                  <a:cubicBezTo>
                    <a:pt x="502" y="301"/>
                    <a:pt x="504" y="298"/>
                    <a:pt x="510" y="292"/>
                  </a:cubicBezTo>
                  <a:cubicBezTo>
                    <a:pt x="516" y="287"/>
                    <a:pt x="522" y="282"/>
                    <a:pt x="526" y="277"/>
                  </a:cubicBezTo>
                  <a:cubicBezTo>
                    <a:pt x="532" y="272"/>
                    <a:pt x="532" y="267"/>
                    <a:pt x="526" y="264"/>
                  </a:cubicBezTo>
                  <a:cubicBezTo>
                    <a:pt x="519" y="258"/>
                    <a:pt x="513" y="255"/>
                    <a:pt x="508" y="256"/>
                  </a:cubicBezTo>
                  <a:cubicBezTo>
                    <a:pt x="498" y="256"/>
                    <a:pt x="489" y="259"/>
                    <a:pt x="481" y="266"/>
                  </a:cubicBezTo>
                  <a:cubicBezTo>
                    <a:pt x="472" y="273"/>
                    <a:pt x="467" y="281"/>
                    <a:pt x="466" y="291"/>
                  </a:cubicBezTo>
                  <a:cubicBezTo>
                    <a:pt x="465" y="293"/>
                    <a:pt x="466" y="302"/>
                    <a:pt x="468" y="319"/>
                  </a:cubicBezTo>
                  <a:cubicBezTo>
                    <a:pt x="455" y="318"/>
                    <a:pt x="447" y="317"/>
                    <a:pt x="446" y="316"/>
                  </a:cubicBezTo>
                  <a:cubicBezTo>
                    <a:pt x="435" y="314"/>
                    <a:pt x="425" y="306"/>
                    <a:pt x="414" y="293"/>
                  </a:cubicBezTo>
                  <a:cubicBezTo>
                    <a:pt x="397" y="273"/>
                    <a:pt x="388" y="263"/>
                    <a:pt x="386" y="261"/>
                  </a:cubicBezTo>
                  <a:cubicBezTo>
                    <a:pt x="373" y="248"/>
                    <a:pt x="358" y="246"/>
                    <a:pt x="342" y="254"/>
                  </a:cubicBezTo>
                  <a:cubicBezTo>
                    <a:pt x="340" y="255"/>
                    <a:pt x="338" y="257"/>
                    <a:pt x="337" y="260"/>
                  </a:cubicBezTo>
                  <a:cubicBezTo>
                    <a:pt x="334" y="271"/>
                    <a:pt x="327" y="280"/>
                    <a:pt x="315" y="284"/>
                  </a:cubicBezTo>
                  <a:cubicBezTo>
                    <a:pt x="304" y="288"/>
                    <a:pt x="293" y="287"/>
                    <a:pt x="283" y="281"/>
                  </a:cubicBezTo>
                  <a:cubicBezTo>
                    <a:pt x="276" y="276"/>
                    <a:pt x="276" y="272"/>
                    <a:pt x="283" y="268"/>
                  </a:cubicBezTo>
                  <a:cubicBezTo>
                    <a:pt x="285" y="267"/>
                    <a:pt x="289" y="266"/>
                    <a:pt x="296" y="264"/>
                  </a:cubicBezTo>
                  <a:cubicBezTo>
                    <a:pt x="308" y="261"/>
                    <a:pt x="310" y="256"/>
                    <a:pt x="302" y="246"/>
                  </a:cubicBezTo>
                  <a:cubicBezTo>
                    <a:pt x="291" y="235"/>
                    <a:pt x="291" y="235"/>
                    <a:pt x="291" y="235"/>
                  </a:cubicBezTo>
                  <a:cubicBezTo>
                    <a:pt x="285" y="227"/>
                    <a:pt x="285" y="227"/>
                    <a:pt x="285" y="227"/>
                  </a:cubicBezTo>
                  <a:cubicBezTo>
                    <a:pt x="293" y="227"/>
                    <a:pt x="293" y="227"/>
                    <a:pt x="293" y="227"/>
                  </a:cubicBezTo>
                  <a:cubicBezTo>
                    <a:pt x="313" y="226"/>
                    <a:pt x="332" y="220"/>
                    <a:pt x="350" y="207"/>
                  </a:cubicBezTo>
                  <a:cubicBezTo>
                    <a:pt x="356" y="203"/>
                    <a:pt x="358" y="199"/>
                    <a:pt x="355" y="194"/>
                  </a:cubicBezTo>
                  <a:cubicBezTo>
                    <a:pt x="362" y="189"/>
                    <a:pt x="370" y="189"/>
                    <a:pt x="378" y="194"/>
                  </a:cubicBezTo>
                  <a:cubicBezTo>
                    <a:pt x="400" y="205"/>
                    <a:pt x="400" y="205"/>
                    <a:pt x="400" y="205"/>
                  </a:cubicBezTo>
                  <a:cubicBezTo>
                    <a:pt x="409" y="209"/>
                    <a:pt x="417" y="211"/>
                    <a:pt x="423" y="209"/>
                  </a:cubicBezTo>
                  <a:cubicBezTo>
                    <a:pt x="430" y="207"/>
                    <a:pt x="436" y="202"/>
                    <a:pt x="441" y="193"/>
                  </a:cubicBezTo>
                  <a:cubicBezTo>
                    <a:pt x="444" y="189"/>
                    <a:pt x="446" y="185"/>
                    <a:pt x="448" y="180"/>
                  </a:cubicBezTo>
                  <a:cubicBezTo>
                    <a:pt x="450" y="173"/>
                    <a:pt x="450" y="167"/>
                    <a:pt x="447" y="163"/>
                  </a:cubicBezTo>
                  <a:cubicBezTo>
                    <a:pt x="444" y="159"/>
                    <a:pt x="438" y="158"/>
                    <a:pt x="431" y="158"/>
                  </a:cubicBezTo>
                  <a:cubicBezTo>
                    <a:pt x="428" y="158"/>
                    <a:pt x="424" y="159"/>
                    <a:pt x="420" y="160"/>
                  </a:cubicBezTo>
                  <a:cubicBezTo>
                    <a:pt x="413" y="163"/>
                    <a:pt x="408" y="166"/>
                    <a:pt x="405" y="167"/>
                  </a:cubicBezTo>
                  <a:cubicBezTo>
                    <a:pt x="401" y="161"/>
                    <a:pt x="401" y="155"/>
                    <a:pt x="405" y="149"/>
                  </a:cubicBezTo>
                  <a:cubicBezTo>
                    <a:pt x="412" y="136"/>
                    <a:pt x="423" y="125"/>
                    <a:pt x="439" y="114"/>
                  </a:cubicBezTo>
                  <a:cubicBezTo>
                    <a:pt x="460" y="99"/>
                    <a:pt x="479" y="91"/>
                    <a:pt x="497" y="89"/>
                  </a:cubicBezTo>
                  <a:cubicBezTo>
                    <a:pt x="500" y="89"/>
                    <a:pt x="504" y="90"/>
                    <a:pt x="509" y="93"/>
                  </a:cubicBezTo>
                  <a:cubicBezTo>
                    <a:pt x="513" y="95"/>
                    <a:pt x="520" y="99"/>
                    <a:pt x="529" y="105"/>
                  </a:cubicBezTo>
                  <a:cubicBezTo>
                    <a:pt x="536" y="107"/>
                    <a:pt x="542" y="107"/>
                    <a:pt x="548" y="105"/>
                  </a:cubicBezTo>
                  <a:cubicBezTo>
                    <a:pt x="554" y="102"/>
                    <a:pt x="557" y="99"/>
                    <a:pt x="559" y="93"/>
                  </a:cubicBezTo>
                  <a:cubicBezTo>
                    <a:pt x="561" y="89"/>
                    <a:pt x="559" y="85"/>
                    <a:pt x="555" y="83"/>
                  </a:cubicBezTo>
                  <a:close/>
                  <a:moveTo>
                    <a:pt x="384" y="0"/>
                  </a:moveTo>
                  <a:cubicBezTo>
                    <a:pt x="431" y="0"/>
                    <a:pt x="431" y="0"/>
                    <a:pt x="431" y="0"/>
                  </a:cubicBezTo>
                  <a:cubicBezTo>
                    <a:pt x="463" y="4"/>
                    <a:pt x="463" y="4"/>
                    <a:pt x="463" y="4"/>
                  </a:cubicBezTo>
                  <a:cubicBezTo>
                    <a:pt x="544" y="16"/>
                    <a:pt x="615" y="48"/>
                    <a:pt x="675" y="101"/>
                  </a:cubicBezTo>
                  <a:cubicBezTo>
                    <a:pt x="747" y="164"/>
                    <a:pt x="791" y="243"/>
                    <a:pt x="808" y="337"/>
                  </a:cubicBezTo>
                  <a:cubicBezTo>
                    <a:pt x="809" y="347"/>
                    <a:pt x="812" y="363"/>
                    <a:pt x="814" y="384"/>
                  </a:cubicBezTo>
                  <a:cubicBezTo>
                    <a:pt x="814" y="431"/>
                    <a:pt x="814" y="431"/>
                    <a:pt x="814" y="431"/>
                  </a:cubicBezTo>
                  <a:cubicBezTo>
                    <a:pt x="813" y="440"/>
                    <a:pt x="813" y="440"/>
                    <a:pt x="813" y="440"/>
                  </a:cubicBezTo>
                  <a:cubicBezTo>
                    <a:pt x="811" y="449"/>
                    <a:pt x="809" y="464"/>
                    <a:pt x="806" y="483"/>
                  </a:cubicBezTo>
                  <a:cubicBezTo>
                    <a:pt x="791" y="564"/>
                    <a:pt x="755" y="634"/>
                    <a:pt x="696" y="693"/>
                  </a:cubicBezTo>
                  <a:cubicBezTo>
                    <a:pt x="635" y="755"/>
                    <a:pt x="562" y="793"/>
                    <a:pt x="477" y="808"/>
                  </a:cubicBezTo>
                  <a:cubicBezTo>
                    <a:pt x="431" y="814"/>
                    <a:pt x="431" y="814"/>
                    <a:pt x="431" y="814"/>
                  </a:cubicBezTo>
                  <a:cubicBezTo>
                    <a:pt x="384" y="814"/>
                    <a:pt x="384" y="814"/>
                    <a:pt x="384" y="814"/>
                  </a:cubicBezTo>
                  <a:cubicBezTo>
                    <a:pt x="351" y="810"/>
                    <a:pt x="351" y="810"/>
                    <a:pt x="351" y="810"/>
                  </a:cubicBezTo>
                  <a:cubicBezTo>
                    <a:pt x="270" y="799"/>
                    <a:pt x="200" y="767"/>
                    <a:pt x="139" y="713"/>
                  </a:cubicBezTo>
                  <a:cubicBezTo>
                    <a:pt x="67" y="650"/>
                    <a:pt x="23" y="571"/>
                    <a:pt x="7" y="477"/>
                  </a:cubicBezTo>
                  <a:cubicBezTo>
                    <a:pt x="4" y="457"/>
                    <a:pt x="2" y="441"/>
                    <a:pt x="0" y="431"/>
                  </a:cubicBezTo>
                  <a:cubicBezTo>
                    <a:pt x="0" y="384"/>
                    <a:pt x="0" y="384"/>
                    <a:pt x="0" y="384"/>
                  </a:cubicBezTo>
                  <a:cubicBezTo>
                    <a:pt x="2" y="375"/>
                    <a:pt x="2" y="375"/>
                    <a:pt x="2" y="375"/>
                  </a:cubicBezTo>
                  <a:cubicBezTo>
                    <a:pt x="5" y="350"/>
                    <a:pt x="7" y="335"/>
                    <a:pt x="8" y="331"/>
                  </a:cubicBezTo>
                  <a:cubicBezTo>
                    <a:pt x="23" y="250"/>
                    <a:pt x="60" y="180"/>
                    <a:pt x="118" y="121"/>
                  </a:cubicBezTo>
                  <a:cubicBezTo>
                    <a:pt x="179" y="60"/>
                    <a:pt x="252" y="21"/>
                    <a:pt x="337" y="7"/>
                  </a:cubicBezTo>
                  <a:lnTo>
                    <a:pt x="384" y="0"/>
                  </a:lnTo>
                  <a:close/>
                  <a:moveTo>
                    <a:pt x="514" y="747"/>
                  </a:moveTo>
                  <a:cubicBezTo>
                    <a:pt x="614" y="713"/>
                    <a:pt x="687" y="649"/>
                    <a:pt x="732" y="553"/>
                  </a:cubicBezTo>
                  <a:cubicBezTo>
                    <a:pt x="743" y="529"/>
                    <a:pt x="750" y="505"/>
                    <a:pt x="755" y="481"/>
                  </a:cubicBezTo>
                  <a:cubicBezTo>
                    <a:pt x="752" y="483"/>
                    <a:pt x="752" y="483"/>
                    <a:pt x="752" y="483"/>
                  </a:cubicBezTo>
                  <a:cubicBezTo>
                    <a:pt x="747" y="489"/>
                    <a:pt x="743" y="491"/>
                    <a:pt x="740" y="490"/>
                  </a:cubicBezTo>
                  <a:cubicBezTo>
                    <a:pt x="737" y="489"/>
                    <a:pt x="734" y="485"/>
                    <a:pt x="732" y="478"/>
                  </a:cubicBezTo>
                  <a:cubicBezTo>
                    <a:pt x="730" y="468"/>
                    <a:pt x="728" y="460"/>
                    <a:pt x="727" y="455"/>
                  </a:cubicBezTo>
                  <a:cubicBezTo>
                    <a:pt x="723" y="440"/>
                    <a:pt x="713" y="432"/>
                    <a:pt x="698" y="431"/>
                  </a:cubicBezTo>
                  <a:cubicBezTo>
                    <a:pt x="676" y="431"/>
                    <a:pt x="676" y="431"/>
                    <a:pt x="676" y="431"/>
                  </a:cubicBezTo>
                  <a:cubicBezTo>
                    <a:pt x="667" y="430"/>
                    <a:pt x="655" y="428"/>
                    <a:pt x="639" y="425"/>
                  </a:cubicBezTo>
                  <a:cubicBezTo>
                    <a:pt x="636" y="425"/>
                    <a:pt x="634" y="425"/>
                    <a:pt x="633" y="425"/>
                  </a:cubicBezTo>
                  <a:cubicBezTo>
                    <a:pt x="625" y="429"/>
                    <a:pt x="614" y="430"/>
                    <a:pt x="599" y="427"/>
                  </a:cubicBezTo>
                  <a:cubicBezTo>
                    <a:pt x="577" y="422"/>
                    <a:pt x="564" y="419"/>
                    <a:pt x="560" y="419"/>
                  </a:cubicBezTo>
                  <a:cubicBezTo>
                    <a:pt x="550" y="417"/>
                    <a:pt x="544" y="419"/>
                    <a:pt x="540" y="423"/>
                  </a:cubicBezTo>
                  <a:cubicBezTo>
                    <a:pt x="536" y="426"/>
                    <a:pt x="534" y="433"/>
                    <a:pt x="534" y="442"/>
                  </a:cubicBezTo>
                  <a:cubicBezTo>
                    <a:pt x="535" y="448"/>
                    <a:pt x="535" y="448"/>
                    <a:pt x="535" y="448"/>
                  </a:cubicBezTo>
                  <a:cubicBezTo>
                    <a:pt x="537" y="461"/>
                    <a:pt x="543" y="466"/>
                    <a:pt x="556" y="465"/>
                  </a:cubicBezTo>
                  <a:cubicBezTo>
                    <a:pt x="562" y="464"/>
                    <a:pt x="571" y="462"/>
                    <a:pt x="582" y="459"/>
                  </a:cubicBezTo>
                  <a:cubicBezTo>
                    <a:pt x="604" y="452"/>
                    <a:pt x="604" y="452"/>
                    <a:pt x="604" y="452"/>
                  </a:cubicBezTo>
                  <a:cubicBezTo>
                    <a:pt x="613" y="450"/>
                    <a:pt x="616" y="453"/>
                    <a:pt x="613" y="462"/>
                  </a:cubicBezTo>
                  <a:cubicBezTo>
                    <a:pt x="612" y="465"/>
                    <a:pt x="610" y="470"/>
                    <a:pt x="606" y="476"/>
                  </a:cubicBezTo>
                  <a:cubicBezTo>
                    <a:pt x="577" y="527"/>
                    <a:pt x="556" y="565"/>
                    <a:pt x="542" y="591"/>
                  </a:cubicBezTo>
                  <a:cubicBezTo>
                    <a:pt x="524" y="624"/>
                    <a:pt x="513" y="653"/>
                    <a:pt x="509" y="678"/>
                  </a:cubicBezTo>
                  <a:cubicBezTo>
                    <a:pt x="507" y="688"/>
                    <a:pt x="506" y="703"/>
                    <a:pt x="506" y="723"/>
                  </a:cubicBezTo>
                  <a:cubicBezTo>
                    <a:pt x="505" y="731"/>
                    <a:pt x="503" y="738"/>
                    <a:pt x="499" y="744"/>
                  </a:cubicBezTo>
                  <a:cubicBezTo>
                    <a:pt x="495" y="749"/>
                    <a:pt x="490" y="752"/>
                    <a:pt x="484" y="752"/>
                  </a:cubicBezTo>
                  <a:cubicBezTo>
                    <a:pt x="486" y="752"/>
                    <a:pt x="489" y="753"/>
                    <a:pt x="493" y="753"/>
                  </a:cubicBezTo>
                  <a:lnTo>
                    <a:pt x="514" y="74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8" name="Rectangle 24"/>
          <p:cNvSpPr>
            <a:spLocks noChangeArrowheads="1"/>
          </p:cNvSpPr>
          <p:nvPr/>
        </p:nvSpPr>
        <p:spPr bwMode="auto">
          <a:xfrm>
            <a:off x="6734460" y="1478940"/>
            <a:ext cx="1818515" cy="827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pPr>
            <a:r>
              <a:rPr lang="zh-CN" altLang="en-US" sz="2400" b="1" dirty="0">
                <a:latin typeface="+mn-ea"/>
              </a:rPr>
              <a:t>可拓展物联网节点设计</a:t>
            </a:r>
            <a:endParaRPr lang="en-US" altLang="zh-CN" sz="2400" b="1" dirty="0">
              <a:latin typeface="+mn-ea"/>
            </a:endParaRPr>
          </a:p>
        </p:txBody>
      </p:sp>
      <p:sp>
        <p:nvSpPr>
          <p:cNvPr id="19" name="文本框 18"/>
          <p:cNvSpPr txBox="1"/>
          <p:nvPr/>
        </p:nvSpPr>
        <p:spPr>
          <a:xfrm>
            <a:off x="6332689" y="2388922"/>
            <a:ext cx="2863692" cy="2982035"/>
          </a:xfrm>
          <a:prstGeom prst="rect">
            <a:avLst/>
          </a:prstGeom>
          <a:noFill/>
        </p:spPr>
        <p:txBody>
          <a:bodyPr wrap="square" rtlCol="0">
            <a:spAutoFit/>
          </a:bodyPr>
          <a:lstStyle/>
          <a:p>
            <a:pPr>
              <a:lnSpc>
                <a:spcPct val="150000"/>
              </a:lnSpc>
            </a:pPr>
            <a:r>
              <a:rPr lang="en-US" altLang="zh-CN" dirty="0" smtClean="0">
                <a:latin typeface="隶书" panose="02010509060101010101" pitchFamily="49" charset="-122"/>
                <a:ea typeface="隶书" panose="02010509060101010101" pitchFamily="49" charset="-122"/>
                <a:cs typeface="Hiragino Sans GB W3" charset="-122"/>
              </a:rPr>
              <a:t>1</a:t>
            </a:r>
            <a:r>
              <a:rPr lang="zh-CN" altLang="en-US" dirty="0" smtClean="0">
                <a:latin typeface="隶书" panose="02010509060101010101" pitchFamily="49" charset="-122"/>
                <a:ea typeface="隶书" panose="02010509060101010101" pitchFamily="49" charset="-122"/>
                <a:cs typeface="Hiragino Sans GB W3" charset="-122"/>
              </a:rPr>
              <a:t>、对于</a:t>
            </a:r>
            <a:r>
              <a:rPr lang="zh-CN" altLang="en-US" dirty="0">
                <a:latin typeface="隶书" panose="02010509060101010101" pitchFamily="49" charset="-122"/>
                <a:ea typeface="隶书" panose="02010509060101010101" pitchFamily="49" charset="-122"/>
                <a:cs typeface="Hiragino Sans GB W3" charset="-122"/>
              </a:rPr>
              <a:t>开发</a:t>
            </a:r>
            <a:r>
              <a:rPr lang="zh-CN" altLang="en-US" dirty="0" smtClean="0">
                <a:latin typeface="隶书" panose="02010509060101010101" pitchFamily="49" charset="-122"/>
                <a:ea typeface="隶书" panose="02010509060101010101" pitchFamily="49" charset="-122"/>
                <a:cs typeface="Hiragino Sans GB W3" charset="-122"/>
              </a:rPr>
              <a:t>者而言，无需对</a:t>
            </a:r>
            <a:r>
              <a:rPr lang="zh-CN" altLang="en-US" dirty="0">
                <a:latin typeface="隶书" panose="02010509060101010101" pitchFamily="49" charset="-122"/>
                <a:ea typeface="隶书" panose="02010509060101010101" pitchFamily="49" charset="-122"/>
                <a:cs typeface="Hiragino Sans GB W3" charset="-122"/>
              </a:rPr>
              <a:t>系统进行任何</a:t>
            </a:r>
            <a:r>
              <a:rPr lang="zh-CN" altLang="en-US" dirty="0" smtClean="0">
                <a:latin typeface="隶书" panose="02010509060101010101" pitchFamily="49" charset="-122"/>
                <a:ea typeface="隶书" panose="02010509060101010101" pitchFamily="49" charset="-122"/>
                <a:cs typeface="Hiragino Sans GB W3" charset="-122"/>
              </a:rPr>
              <a:t>结构上</a:t>
            </a:r>
            <a:r>
              <a:rPr lang="zh-CN" altLang="en-US" dirty="0">
                <a:latin typeface="隶书" panose="02010509060101010101" pitchFamily="49" charset="-122"/>
                <a:ea typeface="隶书" panose="02010509060101010101" pitchFamily="49" charset="-122"/>
                <a:cs typeface="Hiragino Sans GB W3" charset="-122"/>
              </a:rPr>
              <a:t>的更改</a:t>
            </a:r>
            <a:r>
              <a:rPr lang="zh-CN" altLang="en-US" dirty="0" smtClean="0">
                <a:latin typeface="隶书" panose="02010509060101010101" pitchFamily="49" charset="-122"/>
                <a:ea typeface="隶书" panose="02010509060101010101" pitchFamily="49" charset="-122"/>
                <a:cs typeface="Hiragino Sans GB W3" charset="-122"/>
              </a:rPr>
              <a:t>，即可开发新的设备。</a:t>
            </a:r>
            <a:endParaRPr lang="en-US" altLang="zh-CN" dirty="0" smtClean="0">
              <a:latin typeface="隶书" panose="02010509060101010101" pitchFamily="49" charset="-122"/>
              <a:ea typeface="隶书" panose="02010509060101010101" pitchFamily="49" charset="-122"/>
              <a:cs typeface="Hiragino Sans GB W3" charset="-122"/>
            </a:endParaRPr>
          </a:p>
          <a:p>
            <a:pPr>
              <a:lnSpc>
                <a:spcPct val="150000"/>
              </a:lnSpc>
            </a:pPr>
            <a:r>
              <a:rPr lang="en-US" altLang="zh-CN" dirty="0" smtClean="0">
                <a:latin typeface="隶书" panose="02010509060101010101" pitchFamily="49" charset="-122"/>
                <a:ea typeface="隶书" panose="02010509060101010101" pitchFamily="49" charset="-122"/>
                <a:cs typeface="Hiragino Sans GB W3" charset="-122"/>
              </a:rPr>
              <a:t>2</a:t>
            </a:r>
            <a:r>
              <a:rPr lang="zh-CN" altLang="en-US" dirty="0" smtClean="0">
                <a:latin typeface="隶书" panose="02010509060101010101" pitchFamily="49" charset="-122"/>
                <a:ea typeface="隶书" panose="02010509060101010101" pitchFamily="49" charset="-122"/>
                <a:cs typeface="Hiragino Sans GB W3" charset="-122"/>
              </a:rPr>
              <a:t>、对于用户而言，只需</a:t>
            </a:r>
            <a:r>
              <a:rPr lang="zh-CN" altLang="en-US" dirty="0">
                <a:latin typeface="隶书" panose="02010509060101010101" pitchFamily="49" charset="-122"/>
                <a:ea typeface="隶书" panose="02010509060101010101" pitchFamily="49" charset="-122"/>
                <a:cs typeface="Hiragino Sans GB W3" charset="-122"/>
              </a:rPr>
              <a:t>要</a:t>
            </a:r>
            <a:r>
              <a:rPr lang="zh-CN" altLang="en-US" dirty="0" smtClean="0">
                <a:latin typeface="隶书" panose="02010509060101010101" pitchFamily="49" charset="-122"/>
                <a:ea typeface="隶书" panose="02010509060101010101" pitchFamily="49" charset="-122"/>
                <a:cs typeface="Hiragino Sans GB W3" charset="-122"/>
              </a:rPr>
              <a:t>扫描新设备</a:t>
            </a:r>
            <a:r>
              <a:rPr lang="zh-CN" altLang="en-US" dirty="0">
                <a:latin typeface="隶书" panose="02010509060101010101" pitchFamily="49" charset="-122"/>
                <a:ea typeface="隶书" panose="02010509060101010101" pitchFamily="49" charset="-122"/>
                <a:cs typeface="Hiragino Sans GB W3" charset="-122"/>
              </a:rPr>
              <a:t>的二维码</a:t>
            </a:r>
            <a:r>
              <a:rPr lang="zh-CN" altLang="en-US" dirty="0" smtClean="0">
                <a:latin typeface="隶书" panose="02010509060101010101" pitchFamily="49" charset="-122"/>
                <a:ea typeface="隶书" panose="02010509060101010101" pitchFamily="49" charset="-122"/>
                <a:cs typeface="Hiragino Sans GB W3" charset="-122"/>
              </a:rPr>
              <a:t>，即可接入智能家居托管系统进行管理。</a:t>
            </a:r>
            <a:endParaRPr lang="zh-CN" altLang="en-US" dirty="0">
              <a:latin typeface="隶书" panose="02010509060101010101" pitchFamily="49" charset="-122"/>
              <a:ea typeface="隶书" panose="02010509060101010101" pitchFamily="49" charset="-122"/>
              <a:cs typeface="Hiragino Sans GB W3" charset="-122"/>
            </a:endParaRPr>
          </a:p>
        </p:txBody>
      </p:sp>
      <p:sp>
        <p:nvSpPr>
          <p:cNvPr id="59" name="Rectangle 24"/>
          <p:cNvSpPr>
            <a:spLocks noChangeArrowheads="1"/>
          </p:cNvSpPr>
          <p:nvPr/>
        </p:nvSpPr>
        <p:spPr bwMode="auto">
          <a:xfrm>
            <a:off x="607434" y="1449508"/>
            <a:ext cx="2508601"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pPr>
            <a:r>
              <a:rPr lang="zh-CN" altLang="en-US" sz="2400" b="1" dirty="0">
                <a:latin typeface="+mn-ea"/>
              </a:rPr>
              <a:t>基于云端以及语音识别的交互式应用</a:t>
            </a:r>
            <a:endParaRPr lang="en-US" altLang="zh-CN" sz="2400" b="1" dirty="0">
              <a:latin typeface="+mn-ea"/>
            </a:endParaRPr>
          </a:p>
        </p:txBody>
      </p:sp>
      <p:sp>
        <p:nvSpPr>
          <p:cNvPr id="60" name="文本框 59"/>
          <p:cNvSpPr txBox="1"/>
          <p:nvPr/>
        </p:nvSpPr>
        <p:spPr>
          <a:xfrm>
            <a:off x="569343" y="2472988"/>
            <a:ext cx="2751621" cy="858377"/>
          </a:xfrm>
          <a:prstGeom prst="rect">
            <a:avLst/>
          </a:prstGeom>
          <a:noFill/>
        </p:spPr>
        <p:txBody>
          <a:bodyPr wrap="square" rtlCol="0">
            <a:spAutoFit/>
          </a:bodyPr>
          <a:lstStyle/>
          <a:p>
            <a:pPr>
              <a:lnSpc>
                <a:spcPct val="150000"/>
              </a:lnSpc>
            </a:pPr>
            <a:r>
              <a:rPr lang="en-US" altLang="zh-CN" dirty="0">
                <a:latin typeface="隶书" panose="02010509060101010101" pitchFamily="49" charset="-122"/>
                <a:ea typeface="隶书" panose="02010509060101010101" pitchFamily="49" charset="-122"/>
                <a:cs typeface="Hiragino Sans GB W3" charset="-122"/>
              </a:rPr>
              <a:t>1</a:t>
            </a:r>
            <a:r>
              <a:rPr lang="zh-CN" altLang="en-US" dirty="0">
                <a:latin typeface="隶书" panose="02010509060101010101" pitchFamily="49" charset="-122"/>
                <a:ea typeface="隶书" panose="02010509060101010101" pitchFamily="49" charset="-122"/>
                <a:cs typeface="Hiragino Sans GB W3" charset="-122"/>
              </a:rPr>
              <a:t>、出门时</a:t>
            </a:r>
            <a:r>
              <a:rPr lang="en-US" altLang="zh-CN" dirty="0">
                <a:latin typeface="隶书" panose="02010509060101010101" pitchFamily="49" charset="-122"/>
                <a:ea typeface="隶书" panose="02010509060101010101" pitchFamily="49" charset="-122"/>
                <a:cs typeface="Hiragino Sans GB W3" charset="-122"/>
              </a:rPr>
              <a:t>APP</a:t>
            </a:r>
            <a:r>
              <a:rPr lang="zh-CN" altLang="en-US" dirty="0">
                <a:latin typeface="隶书" panose="02010509060101010101" pitchFamily="49" charset="-122"/>
                <a:ea typeface="隶书" panose="02010509060101010101" pitchFamily="49" charset="-122"/>
                <a:cs typeface="Hiragino Sans GB W3" charset="-122"/>
              </a:rPr>
              <a:t>远程控制</a:t>
            </a:r>
            <a:endParaRPr lang="en-US" altLang="zh-CN" dirty="0">
              <a:latin typeface="隶书" panose="02010509060101010101" pitchFamily="49" charset="-122"/>
              <a:ea typeface="隶书" panose="02010509060101010101" pitchFamily="49" charset="-122"/>
              <a:cs typeface="Hiragino Sans GB W3" charset="-122"/>
            </a:endParaRPr>
          </a:p>
          <a:p>
            <a:pPr>
              <a:lnSpc>
                <a:spcPct val="150000"/>
              </a:lnSpc>
            </a:pPr>
            <a:r>
              <a:rPr lang="en-US" altLang="zh-CN" dirty="0">
                <a:latin typeface="隶书" panose="02010509060101010101" pitchFamily="49" charset="-122"/>
                <a:ea typeface="隶书" panose="02010509060101010101" pitchFamily="49" charset="-122"/>
                <a:cs typeface="Hiragino Sans GB W3" charset="-122"/>
              </a:rPr>
              <a:t>2</a:t>
            </a:r>
            <a:r>
              <a:rPr lang="zh-CN" altLang="en-US" dirty="0">
                <a:latin typeface="隶书" panose="02010509060101010101" pitchFamily="49" charset="-122"/>
                <a:ea typeface="隶书" panose="02010509060101010101" pitchFamily="49" charset="-122"/>
                <a:cs typeface="Hiragino Sans GB W3" charset="-122"/>
              </a:rPr>
              <a:t>、在家时语音控制</a:t>
            </a:r>
          </a:p>
        </p:txBody>
      </p:sp>
      <p:sp>
        <p:nvSpPr>
          <p:cNvPr id="62" name="文本框 61"/>
          <p:cNvSpPr txBox="1"/>
          <p:nvPr/>
        </p:nvSpPr>
        <p:spPr>
          <a:xfrm>
            <a:off x="3881992" y="352756"/>
            <a:ext cx="1519740" cy="584775"/>
          </a:xfrm>
          <a:prstGeom prst="rect">
            <a:avLst/>
          </a:prstGeom>
          <a:noFill/>
        </p:spPr>
        <p:txBody>
          <a:bodyPr wrap="square" rtlCol="0">
            <a:spAutoFit/>
          </a:bodyPr>
          <a:lstStyle/>
          <a:p>
            <a:pPr algn="ctr"/>
            <a:r>
              <a:rPr lang="zh-CN" altLang="en-US" sz="3200" dirty="0" smtClean="0"/>
              <a:t>创  新</a:t>
            </a:r>
            <a:endParaRPr lang="zh-CN" altLang="en-US" sz="3200" dirty="0"/>
          </a:p>
        </p:txBody>
      </p:sp>
    </p:spTree>
    <p:extLst>
      <p:ext uri="{BB962C8B-B14F-4D97-AF65-F5344CB8AC3E}">
        <p14:creationId xmlns:p14="http://schemas.microsoft.com/office/powerpoint/2010/main" val="305313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ipe(down)">
                                      <p:cBhvr>
                                        <p:cTn id="27" dur="500"/>
                                        <p:tgtEl>
                                          <p:spTgt spid="5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wipe(down)">
                                      <p:cBhvr>
                                        <p:cTn id="3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18" grpId="0"/>
      <p:bldP spid="19" grpId="0"/>
      <p:bldP spid="59" grpId="0"/>
      <p:bldP spid="60" grpId="0"/>
    </p:bldLst>
  </p:timing>
</p:sld>
</file>

<file path=ppt/slides/slide14.xml><?xml version="1.0" encoding="utf-8"?>
<p:sld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Agenda</a:t>
            </a:r>
            <a:endParaRPr lang="en-US" dirty="0"/>
          </a:p>
        </p:txBody>
      </p:sp>
      <p:sp>
        <p:nvSpPr>
          <p:cNvPr id="3" name="Text Placeholder 2"/>
          <p:cNvSpPr>
            <a:spLocks noGrp="1"/>
          </p:cNvSpPr>
          <p:nvPr>
            <p:ph type="body" sz="quarter" idx="10"/>
          </p:nvPr>
        </p:nvSpPr>
        <p:spPr/>
        <p:txBody>
          <a:bodyPr/>
          <a:lstStyle/>
          <a:p>
            <a:pPr marL="342900" lvl="0" indent="-342900">
              <a:lnSpc>
                <a:spcPct val="150000"/>
              </a:lnSpc>
              <a:spcBef>
                <a:spcPts val="0"/>
              </a:spcBef>
              <a:buClr>
                <a:srgbClr val="7030A0"/>
              </a:buClr>
              <a:buFont typeface="Wingdings" pitchFamily="2" charset="2"/>
              <a:buChar char="n"/>
            </a:pPr>
            <a:r>
              <a:rPr lang="zh-CN" altLang="en-US" dirty="0" smtClean="0">
                <a:solidFill>
                  <a:prstClr val="white">
                    <a:lumMod val="75000"/>
                  </a:prstClr>
                </a:solidFill>
              </a:rPr>
              <a:t>项目概述</a:t>
            </a:r>
            <a:endParaRPr lang="en-US" altLang="zh-CN" dirty="0">
              <a:solidFill>
                <a:prstClr val="white">
                  <a:lumMod val="75000"/>
                </a:prstClr>
              </a:solidFill>
            </a:endParaRPr>
          </a:p>
          <a:p>
            <a:pPr marL="342900" indent="-342900">
              <a:lnSpc>
                <a:spcPct val="150000"/>
              </a:lnSpc>
              <a:spcBef>
                <a:spcPts val="0"/>
              </a:spcBef>
              <a:buClr>
                <a:srgbClr val="7030A0"/>
              </a:buClr>
              <a:buFont typeface="Wingdings" pitchFamily="2" charset="2"/>
              <a:buChar char="n"/>
            </a:pPr>
            <a:r>
              <a:rPr lang="zh-CN" altLang="en-US" dirty="0" smtClean="0">
                <a:solidFill>
                  <a:schemeClr val="bg1">
                    <a:lumMod val="75000"/>
                  </a:schemeClr>
                </a:solidFill>
              </a:rPr>
              <a:t>难点</a:t>
            </a:r>
            <a:r>
              <a:rPr lang="zh-CN" altLang="en-US" dirty="0">
                <a:solidFill>
                  <a:schemeClr val="bg1">
                    <a:lumMod val="75000"/>
                  </a:schemeClr>
                </a:solidFill>
              </a:rPr>
              <a:t>与</a:t>
            </a:r>
            <a:r>
              <a:rPr lang="zh-CN" altLang="en-US" dirty="0" smtClean="0">
                <a:solidFill>
                  <a:schemeClr val="bg1">
                    <a:lumMod val="75000"/>
                  </a:schemeClr>
                </a:solidFill>
              </a:rPr>
              <a:t>创新</a:t>
            </a:r>
            <a:endParaRPr lang="en-US" altLang="zh-CN" dirty="0" smtClean="0">
              <a:solidFill>
                <a:schemeClr val="bg1">
                  <a:lumMod val="75000"/>
                </a:schemeClr>
              </a:solidFill>
            </a:endParaRPr>
          </a:p>
          <a:p>
            <a:pPr marL="342900" lvl="0" indent="-342900">
              <a:lnSpc>
                <a:spcPct val="150000"/>
              </a:lnSpc>
              <a:spcBef>
                <a:spcPts val="0"/>
              </a:spcBef>
              <a:buClr>
                <a:srgbClr val="7030A0"/>
              </a:buClr>
              <a:buFont typeface="Wingdings" pitchFamily="2" charset="2"/>
              <a:buChar char=""/>
            </a:pPr>
            <a:r>
              <a:rPr lang="zh-CN" altLang="en-US" dirty="0">
                <a:solidFill>
                  <a:prstClr val="black"/>
                </a:solidFill>
              </a:rPr>
              <a:t>设计实现</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smtClean="0">
                <a:solidFill>
                  <a:schemeClr val="bg1">
                    <a:lumMod val="75000"/>
                  </a:schemeClr>
                </a:solidFill>
              </a:rPr>
              <a:t>测试</a:t>
            </a:r>
            <a:r>
              <a:rPr lang="zh-CN" altLang="en-US" dirty="0">
                <a:solidFill>
                  <a:schemeClr val="bg1">
                    <a:lumMod val="75000"/>
                  </a:schemeClr>
                </a:solidFill>
              </a:rPr>
              <a:t>结果</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总结展望</a:t>
            </a:r>
            <a:endParaRPr lang="en-US" altLang="zh-CN" dirty="0">
              <a:solidFill>
                <a:schemeClr val="bg1">
                  <a:lumMod val="75000"/>
                </a:schemeClr>
              </a:solidFill>
            </a:endParaRPr>
          </a:p>
        </p:txBody>
      </p:sp>
      <p:sp>
        <p:nvSpPr>
          <p:cNvPr id="4" name="AutoShape 131" descr="globe pic"/>
          <p:cNvSpPr>
            <a:spLocks noChangeArrowheads="1"/>
          </p:cNvSpPr>
          <p:nvPr/>
        </p:nvSpPr>
        <p:spPr bwMode="auto">
          <a:xfrm>
            <a:off x="5638800" y="2990849"/>
            <a:ext cx="2582567" cy="2419351"/>
          </a:xfrm>
          <a:prstGeom prst="roundRect">
            <a:avLst>
              <a:gd name="adj" fmla="val 0"/>
            </a:avLst>
          </a:prstGeom>
          <a:blipFill dpi="0" rotWithShape="1">
            <a:blip r:embed="rId3" cstate="print">
              <a:extLst>
                <a:ext uri="{28A0092B-C50C-407E-A947-70E740481C1C}">
                  <a14:useLocalDpi xmlns:a14="http://schemas.microsoft.com/office/drawing/2010/main" val="0"/>
                </a:ext>
              </a:extLst>
            </a:blip>
            <a:srcRect/>
            <a:stretch>
              <a:fillRect/>
            </a:stretch>
          </a:blipFill>
          <a:ln w="12700" algn="ctr">
            <a:solidFill>
              <a:schemeClr val="tx1"/>
            </a:solidFill>
            <a:round/>
            <a:headEnd/>
            <a:tailEnd/>
          </a:ln>
          <a:effectLst>
            <a:outerShdw blurRad="152400" dist="241300" dir="8100000" algn="r" rotWithShape="0">
              <a:prstClr val="black">
                <a:alpha val="28000"/>
              </a:prstClr>
            </a:outerShdw>
          </a:effectLst>
        </p:spPr>
        <p:txBody>
          <a:bodyPr wrap="none" anchor="ctr"/>
          <a:lstStyle/>
          <a:p>
            <a:pPr>
              <a:defRPr/>
            </a:pPr>
            <a:endParaRPr lang="en-US" sz="1400" kern="0" dirty="0">
              <a:solidFill>
                <a:sysClr val="windowText" lastClr="000000"/>
              </a:solidFill>
              <a:cs typeface="Arial" charset="0"/>
            </a:endParaRPr>
          </a:p>
        </p:txBody>
      </p:sp>
    </p:spTree>
    <p:extLst>
      <p:ext uri="{BB962C8B-B14F-4D97-AF65-F5344CB8AC3E}">
        <p14:creationId xmlns:p14="http://schemas.microsoft.com/office/powerpoint/2010/main" val="2871565385"/>
      </p:ext>
    </p:extLst>
  </p:cSld>
  <p:clrMapOvr>
    <a:masterClrMapping/>
  </p:clrMapOvr>
  <p:timing>
    <p:tnLst>
      <p:par>
        <p:cTn id="1" dur="indefinite" restart="never" nodeType="tmRoot"/>
      </p:par>
    </p:tnLst>
  </p:timing>
</p:sld>
</file>

<file path=ppt/slides/slide15.xml><?xml version="1.0" encoding="utf-8"?>
<p:sld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âäºå¹³å°âçå¾çæç´¢ç»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63" y="2460995"/>
            <a:ext cx="1905137" cy="121438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timgsa.baidu.com/timg?image&amp;quality=80&amp;size=b9999_10000&amp;sec=1530717973154&amp;di=6ea8b8b7a7f227e0953247b7a9748046&amp;imgtype=jpg&amp;src=http%3A%2F%2Fimg3.imgtn.bdimg.com%2Fit%2Fu%3D1682341008%2C3739490581%26fm%3D214%26gp%3D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3396" y="2210351"/>
            <a:ext cx="1678862" cy="1678862"/>
          </a:xfrm>
          <a:prstGeom prst="rect">
            <a:avLst/>
          </a:prstGeom>
          <a:noFill/>
          <a:extLst>
            <a:ext uri="{909E8E84-426E-40DD-AFC4-6F175D3DCCD1}">
              <a14:hiddenFill xmlns:a14="http://schemas.microsoft.com/office/drawing/2010/main">
                <a:solidFill>
                  <a:srgbClr val="FFFFFF"/>
                </a:solidFill>
              </a14:hiddenFill>
            </a:ext>
          </a:extLst>
        </p:spPr>
      </p:pic>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8222" y="4804128"/>
            <a:ext cx="1699542" cy="1215672"/>
          </a:xfrm>
          <a:prstGeom prst="rect">
            <a:avLst/>
          </a:prstGeom>
        </p:spPr>
      </p:pic>
      <p:pic>
        <p:nvPicPr>
          <p:cNvPr id="31" name="图片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2827" y="4804128"/>
            <a:ext cx="1699542" cy="1215672"/>
          </a:xfrm>
          <a:prstGeom prst="rect">
            <a:avLst/>
          </a:prstGeom>
        </p:spPr>
      </p:pic>
      <p:pic>
        <p:nvPicPr>
          <p:cNvPr id="29" name="图片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38074" y="4804128"/>
            <a:ext cx="1699542" cy="1215672"/>
          </a:xfrm>
          <a:prstGeom prst="rect">
            <a:avLst/>
          </a:prstGeom>
        </p:spPr>
      </p:pic>
      <p:pic>
        <p:nvPicPr>
          <p:cNvPr id="28" name="图片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66810" y="4804128"/>
            <a:ext cx="1699542" cy="1215672"/>
          </a:xfrm>
          <a:prstGeom prst="rect">
            <a:avLst/>
          </a:prstGeom>
        </p:spPr>
      </p:pic>
      <p:sp>
        <p:nvSpPr>
          <p:cNvPr id="30" name="Rectangle 2"/>
          <p:cNvSpPr>
            <a:spLocks noGrp="1" noChangeArrowheads="1"/>
          </p:cNvSpPr>
          <p:nvPr>
            <p:ph type="title"/>
          </p:nvPr>
        </p:nvSpPr>
        <p:spPr>
          <a:xfrm>
            <a:off x="30615" y="29095"/>
            <a:ext cx="8686800" cy="1143000"/>
          </a:xfrm>
        </p:spPr>
        <p:txBody>
          <a:bodyPr/>
          <a:lstStyle/>
          <a:p>
            <a:r>
              <a:rPr lang="zh-CN" altLang="en-US" dirty="0" smtClean="0"/>
              <a:t>设计实现  </a:t>
            </a:r>
            <a:r>
              <a:rPr lang="en-US" altLang="zh-CN" dirty="0" smtClean="0"/>
              <a:t>——  </a:t>
            </a:r>
            <a:r>
              <a:rPr lang="zh-CN" altLang="en-US" sz="2400" dirty="0" smtClean="0"/>
              <a:t>网络连接</a:t>
            </a:r>
            <a:endParaRPr lang="en-US" sz="2400" dirty="0"/>
          </a:p>
        </p:txBody>
      </p:sp>
      <p:pic>
        <p:nvPicPr>
          <p:cNvPr id="5" name="Picture 4" descr="https://timgsa.baidu.com/timg?image&amp;quality=80&amp;size=b9999_10000&amp;sec=1530718902701&amp;di=e805529cebba5f599e1c87a8f66da183&amp;imgtype=0&amp;src=http%3A%2F%2Fimages.51bi.com%2Fopt%2Fsiteimg%2Fpb%2F20140330%2F9d4f44b188e638add0c5db89dd4b9af3.jpe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5675" y="2049270"/>
            <a:ext cx="2037835" cy="203783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接箭头连接符 3"/>
          <p:cNvCxnSpPr/>
          <p:nvPr/>
        </p:nvCxnSpPr>
        <p:spPr>
          <a:xfrm>
            <a:off x="2740968" y="3068188"/>
            <a:ext cx="846059" cy="6416"/>
          </a:xfrm>
          <a:prstGeom prst="straightConnector1">
            <a:avLst/>
          </a:prstGeom>
          <a:ln w="2222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2514600" y="3889213"/>
            <a:ext cx="1185658" cy="750857"/>
          </a:xfrm>
          <a:prstGeom prst="straightConnector1">
            <a:avLst/>
          </a:prstGeom>
          <a:ln w="22225">
            <a:solidFill>
              <a:srgbClr val="00B05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4038600" y="4087106"/>
            <a:ext cx="228600" cy="629164"/>
          </a:xfrm>
          <a:prstGeom prst="straightConnector1">
            <a:avLst/>
          </a:prstGeom>
          <a:ln w="22225">
            <a:solidFill>
              <a:srgbClr val="00B05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5029200" y="4087106"/>
            <a:ext cx="228600" cy="717022"/>
          </a:xfrm>
          <a:prstGeom prst="straightConnector1">
            <a:avLst/>
          </a:prstGeom>
          <a:ln w="22225">
            <a:solidFill>
              <a:srgbClr val="00B05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605395" y="3889213"/>
            <a:ext cx="1328805" cy="914915"/>
          </a:xfrm>
          <a:prstGeom prst="straightConnector1">
            <a:avLst/>
          </a:prstGeom>
          <a:ln w="22225">
            <a:solidFill>
              <a:srgbClr val="00B05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026" idx="3"/>
          </p:cNvCxnSpPr>
          <p:nvPr/>
        </p:nvCxnSpPr>
        <p:spPr>
          <a:xfrm flipV="1">
            <a:off x="5492258" y="3039870"/>
            <a:ext cx="1441942" cy="9912"/>
          </a:xfrm>
          <a:prstGeom prst="straightConnector1">
            <a:avLst/>
          </a:prstGeom>
          <a:ln w="22225">
            <a:solidFill>
              <a:srgbClr val="00B05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5" idx="0"/>
            <a:endCxn id="1028" idx="0"/>
          </p:cNvCxnSpPr>
          <p:nvPr/>
        </p:nvCxnSpPr>
        <p:spPr>
          <a:xfrm rot="16200000" flipH="1" flipV="1">
            <a:off x="4442450" y="-831149"/>
            <a:ext cx="411725" cy="6172561"/>
          </a:xfrm>
          <a:prstGeom prst="bentConnector3">
            <a:avLst>
              <a:gd name="adj1" fmla="val -164805"/>
            </a:avLst>
          </a:prstGeom>
          <a:ln w="2222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3779254" y="6178228"/>
            <a:ext cx="2417650" cy="584775"/>
          </a:xfrm>
          <a:prstGeom prst="rect">
            <a:avLst/>
          </a:prstGeom>
          <a:noFill/>
        </p:spPr>
        <p:txBody>
          <a:bodyPr wrap="none" rtlCol="0">
            <a:spAutoFit/>
          </a:bodyPr>
          <a:lstStyle/>
          <a:p>
            <a:r>
              <a:rPr lang="en-US" altLang="zh-CN" sz="3200" dirty="0" smtClean="0"/>
              <a:t>End devices</a:t>
            </a:r>
            <a:endParaRPr lang="zh-CN" altLang="en-US" sz="3200" dirty="0"/>
          </a:p>
        </p:txBody>
      </p:sp>
      <p:sp>
        <p:nvSpPr>
          <p:cNvPr id="48" name="文本框 47"/>
          <p:cNvSpPr txBox="1"/>
          <p:nvPr/>
        </p:nvSpPr>
        <p:spPr>
          <a:xfrm>
            <a:off x="606744" y="3766139"/>
            <a:ext cx="1983235" cy="461665"/>
          </a:xfrm>
          <a:prstGeom prst="rect">
            <a:avLst/>
          </a:prstGeom>
          <a:noFill/>
        </p:spPr>
        <p:txBody>
          <a:bodyPr wrap="none" rtlCol="0">
            <a:spAutoFit/>
          </a:bodyPr>
          <a:lstStyle/>
          <a:p>
            <a:r>
              <a:rPr lang="en-US" altLang="zh-CN" sz="2400" dirty="0"/>
              <a:t>Cloud Server</a:t>
            </a:r>
            <a:endParaRPr lang="zh-CN" altLang="en-US" sz="2400" dirty="0"/>
          </a:p>
        </p:txBody>
      </p:sp>
      <p:sp>
        <p:nvSpPr>
          <p:cNvPr id="49" name="文本框 48"/>
          <p:cNvSpPr txBox="1"/>
          <p:nvPr/>
        </p:nvSpPr>
        <p:spPr>
          <a:xfrm>
            <a:off x="3460326" y="1711520"/>
            <a:ext cx="2375971" cy="461665"/>
          </a:xfrm>
          <a:prstGeom prst="rect">
            <a:avLst/>
          </a:prstGeom>
          <a:noFill/>
        </p:spPr>
        <p:txBody>
          <a:bodyPr wrap="none" rtlCol="0">
            <a:spAutoFit/>
          </a:bodyPr>
          <a:lstStyle/>
          <a:p>
            <a:r>
              <a:rPr lang="en-US" altLang="zh-CN" sz="2400" dirty="0"/>
              <a:t>Wireless Router</a:t>
            </a:r>
            <a:endParaRPr lang="zh-CN" altLang="en-US" sz="2400" dirty="0"/>
          </a:p>
        </p:txBody>
      </p:sp>
      <p:sp>
        <p:nvSpPr>
          <p:cNvPr id="50" name="文本框 49"/>
          <p:cNvSpPr txBox="1"/>
          <p:nvPr/>
        </p:nvSpPr>
        <p:spPr>
          <a:xfrm>
            <a:off x="6715675" y="4087106"/>
            <a:ext cx="2068195" cy="461665"/>
          </a:xfrm>
          <a:prstGeom prst="rect">
            <a:avLst/>
          </a:prstGeom>
          <a:noFill/>
        </p:spPr>
        <p:txBody>
          <a:bodyPr wrap="none" rtlCol="0">
            <a:spAutoFit/>
          </a:bodyPr>
          <a:lstStyle/>
          <a:p>
            <a:r>
              <a:rPr lang="en-US" altLang="zh-CN" sz="2400" dirty="0" smtClean="0"/>
              <a:t>Phone or Pad</a:t>
            </a:r>
            <a:endParaRPr lang="zh-CN" altLang="en-US" sz="2400" dirty="0"/>
          </a:p>
        </p:txBody>
      </p:sp>
    </p:spTree>
    <p:extLst>
      <p:ext uri="{BB962C8B-B14F-4D97-AF65-F5344CB8AC3E}">
        <p14:creationId xmlns:p14="http://schemas.microsoft.com/office/powerpoint/2010/main" val="873094923"/>
      </p:ext>
    </p:extLst>
  </p:cSld>
  <p:clrMapOvr>
    <a:masterClrMapping/>
  </p:clrMapOvr>
  <p:timing>
    <p:tnLst>
      <p:par>
        <p:cTn id="1" dur="indefinite" restart="never" nodeType="tmRoot"/>
      </p:par>
    </p:tnLst>
  </p:timing>
</p:sld>
</file>

<file path=ppt/slides/slide16.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p:txBody>
          <a:bodyPr/>
          <a:lstStyle/>
          <a:p>
            <a:r>
              <a:rPr lang="zh-CN" altLang="en-US" dirty="0" smtClean="0"/>
              <a:t>设计实现  </a:t>
            </a:r>
            <a:r>
              <a:rPr lang="en-US" altLang="zh-CN" dirty="0" smtClean="0"/>
              <a:t>——  </a:t>
            </a:r>
            <a:r>
              <a:rPr lang="zh-CN" altLang="en-US" sz="2400" dirty="0" smtClean="0"/>
              <a:t>硬件设计</a:t>
            </a:r>
            <a:endParaRPr lang="en-US" sz="2400" dirty="0"/>
          </a:p>
        </p:txBody>
      </p:sp>
      <p:pic>
        <p:nvPicPr>
          <p:cNvPr id="3" name="图片 2"/>
          <p:cNvPicPr>
            <a:picLocks noChangeAspect="1"/>
          </p:cNvPicPr>
          <p:nvPr/>
        </p:nvPicPr>
        <p:blipFill>
          <a:blip r:embed="rId3"/>
          <a:stretch>
            <a:fillRect/>
          </a:stretch>
        </p:blipFill>
        <p:spPr>
          <a:xfrm>
            <a:off x="609600" y="1188313"/>
            <a:ext cx="8077200" cy="5246181"/>
          </a:xfrm>
          <a:prstGeom prst="rect">
            <a:avLst/>
          </a:prstGeom>
        </p:spPr>
      </p:pic>
    </p:spTree>
    <p:extLst>
      <p:ext uri="{BB962C8B-B14F-4D97-AF65-F5344CB8AC3E}">
        <p14:creationId xmlns:p14="http://schemas.microsoft.com/office/powerpoint/2010/main" val="3965030005"/>
      </p:ext>
    </p:extLst>
  </p:cSld>
  <p:clrMapOvr>
    <a:masterClrMapping/>
  </p:clrMapOvr>
  <p:timing>
    <p:tnLst>
      <p:par>
        <p:cTn id="1" dur="indefinite" restart="never" nodeType="tmRoot"/>
      </p:par>
    </p:tnLst>
  </p:timing>
</p:sld>
</file>

<file path=ppt/slides/slide17.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设计实现  </a:t>
            </a:r>
            <a:r>
              <a:rPr lang="en-US" altLang="zh-CN" dirty="0" smtClean="0"/>
              <a:t>——  </a:t>
            </a:r>
            <a:r>
              <a:rPr lang="zh-CN" altLang="en-US" sz="2400" dirty="0" smtClean="0"/>
              <a:t>设备通信流程</a:t>
            </a:r>
            <a:endParaRPr lang="zh-CN" altLang="en-US" sz="2400" dirty="0"/>
          </a:p>
        </p:txBody>
      </p:sp>
      <p:pic>
        <p:nvPicPr>
          <p:cNvPr id="3" name="图片 2"/>
          <p:cNvPicPr>
            <a:picLocks noChangeAspect="1"/>
          </p:cNvPicPr>
          <p:nvPr/>
        </p:nvPicPr>
        <p:blipFill>
          <a:blip r:embed="rId3"/>
          <a:stretch>
            <a:fillRect/>
          </a:stretch>
        </p:blipFill>
        <p:spPr>
          <a:xfrm>
            <a:off x="228600" y="1447800"/>
            <a:ext cx="8754566" cy="4800600"/>
          </a:xfrm>
          <a:prstGeom prst="rect">
            <a:avLst/>
          </a:prstGeom>
        </p:spPr>
      </p:pic>
    </p:spTree>
    <p:extLst>
      <p:ext uri="{BB962C8B-B14F-4D97-AF65-F5344CB8AC3E}">
        <p14:creationId xmlns:p14="http://schemas.microsoft.com/office/powerpoint/2010/main" val="1079682848"/>
      </p:ext>
    </p:extLst>
  </p:cSld>
  <p:clrMapOvr>
    <a:masterClrMapping/>
  </p:clrMapOvr>
  <p:timing>
    <p:tnLst>
      <p:par>
        <p:cTn id="1" dur="indefinite" restart="never" nodeType="tmRoot"/>
      </p:par>
    </p:tnLst>
  </p:timing>
</p:sld>
</file>

<file path=ppt/slides/slide18.xml><?xml version="1.0" encoding="utf-8"?>
<p:sld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9" name="Rectangle 3"/>
          <p:cNvSpPr>
            <a:spLocks noGrp="1" noChangeArrowheads="1"/>
          </p:cNvSpPr>
          <p:nvPr>
            <p:ph idx="1"/>
          </p:nvPr>
        </p:nvSpPr>
        <p:spPr/>
        <p:txBody>
          <a:bodyPr/>
          <a:lstStyle/>
          <a:p>
            <a:pPr marL="288925" lvl="1" indent="0">
              <a:buNone/>
            </a:pPr>
            <a:endParaRPr lang="en-US" altLang="zh-CN" sz="2000" dirty="0"/>
          </a:p>
          <a:p>
            <a:pPr marL="288925" lvl="1" indent="0">
              <a:buNone/>
            </a:pPr>
            <a:endParaRPr lang="en-US" sz="2000" dirty="0"/>
          </a:p>
          <a:p>
            <a:pPr marL="288925" lvl="1" indent="0">
              <a:buNone/>
            </a:pPr>
            <a:endParaRPr lang="en-US" sz="2000" dirty="0"/>
          </a:p>
          <a:p>
            <a:pPr lvl="1"/>
            <a:endParaRPr lang="en-US"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568325" lvl="2" indent="0">
              <a:buNone/>
            </a:pPr>
            <a:endParaRPr lang="en-GB" sz="1800" dirty="0"/>
          </a:p>
        </p:txBody>
      </p:sp>
      <p:sp>
        <p:nvSpPr>
          <p:cNvPr id="32" name="Rectangle 15"/>
          <p:cNvSpPr>
            <a:spLocks noChangeArrowheads="1"/>
          </p:cNvSpPr>
          <p:nvPr/>
        </p:nvSpPr>
        <p:spPr bwMode="auto">
          <a:xfrm>
            <a:off x="2647950" y="3988112"/>
            <a:ext cx="3733800" cy="103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pPr>
            <a:r>
              <a:rPr lang="zh-CN" altLang="en-US" sz="1200" b="1" dirty="0">
                <a:solidFill>
                  <a:schemeClr val="bg1"/>
                </a:solidFill>
              </a:rPr>
              <a:t>传感器接口设计与实施</a:t>
            </a:r>
          </a:p>
          <a:p>
            <a:pPr>
              <a:lnSpc>
                <a:spcPct val="120000"/>
              </a:lnSpc>
            </a:pPr>
            <a:endParaRPr lang="zh-CN" altLang="en-US" sz="800" b="1" dirty="0">
              <a:solidFill>
                <a:schemeClr val="bg1"/>
              </a:solidFill>
            </a:endParaRPr>
          </a:p>
          <a:p>
            <a:pPr>
              <a:lnSpc>
                <a:spcPct val="120000"/>
              </a:lnSpc>
            </a:pPr>
            <a:r>
              <a:rPr lang="zh-CN" altLang="en-US" sz="1200" dirty="0">
                <a:solidFill>
                  <a:schemeClr val="bg1"/>
                </a:solidFill>
                <a:latin typeface="+mn-ea"/>
              </a:rPr>
              <a:t>设计开发</a:t>
            </a:r>
            <a:r>
              <a:rPr lang="en-US" altLang="zh-CN" sz="1200" dirty="0">
                <a:solidFill>
                  <a:schemeClr val="bg1"/>
                </a:solidFill>
                <a:latin typeface="+mn-ea"/>
              </a:rPr>
              <a:t>DHT11</a:t>
            </a:r>
            <a:r>
              <a:rPr lang="zh-CN" altLang="en-US" sz="1200" dirty="0">
                <a:solidFill>
                  <a:schemeClr val="bg1"/>
                </a:solidFill>
                <a:latin typeface="+mn-ea"/>
              </a:rPr>
              <a:t>，</a:t>
            </a:r>
            <a:r>
              <a:rPr lang="en-US" altLang="zh-CN" sz="1200" dirty="0">
                <a:solidFill>
                  <a:schemeClr val="bg1"/>
                </a:solidFill>
                <a:latin typeface="+mn-ea"/>
              </a:rPr>
              <a:t>MQ-2</a:t>
            </a:r>
            <a:r>
              <a:rPr lang="zh-CN" altLang="en-US" sz="1200" dirty="0">
                <a:solidFill>
                  <a:schemeClr val="bg1"/>
                </a:solidFill>
                <a:latin typeface="+mn-ea"/>
              </a:rPr>
              <a:t>，</a:t>
            </a:r>
            <a:r>
              <a:rPr lang="en-US" altLang="zh-CN" sz="1200" dirty="0">
                <a:solidFill>
                  <a:schemeClr val="bg1"/>
                </a:solidFill>
                <a:latin typeface="+mn-ea"/>
              </a:rPr>
              <a:t>DS18B20</a:t>
            </a:r>
            <a:r>
              <a:rPr lang="zh-CN" altLang="en-US" sz="1200" dirty="0">
                <a:solidFill>
                  <a:schemeClr val="bg1"/>
                </a:solidFill>
                <a:latin typeface="+mn-ea"/>
              </a:rPr>
              <a:t>等传感器和继电器等执行器驱动程序，使其通过</a:t>
            </a:r>
            <a:r>
              <a:rPr lang="en-US" altLang="zh-CN" sz="1200" dirty="0">
                <a:solidFill>
                  <a:schemeClr val="bg1"/>
                </a:solidFill>
                <a:latin typeface="+mn-ea"/>
              </a:rPr>
              <a:t>GPIO</a:t>
            </a:r>
            <a:r>
              <a:rPr lang="zh-CN" altLang="en-US" sz="1200" dirty="0">
                <a:solidFill>
                  <a:schemeClr val="bg1"/>
                </a:solidFill>
                <a:latin typeface="+mn-ea"/>
              </a:rPr>
              <a:t>、</a:t>
            </a:r>
            <a:r>
              <a:rPr lang="en-US" altLang="zh-CN" sz="1200" dirty="0">
                <a:solidFill>
                  <a:schemeClr val="bg1"/>
                </a:solidFill>
                <a:latin typeface="+mn-ea"/>
              </a:rPr>
              <a:t>I2C</a:t>
            </a:r>
            <a:r>
              <a:rPr lang="zh-CN" altLang="en-US" sz="1200" dirty="0">
                <a:solidFill>
                  <a:schemeClr val="bg1"/>
                </a:solidFill>
                <a:latin typeface="+mn-ea"/>
              </a:rPr>
              <a:t>和</a:t>
            </a:r>
            <a:r>
              <a:rPr lang="en-US" altLang="zh-CN" sz="1200" dirty="0">
                <a:solidFill>
                  <a:schemeClr val="bg1"/>
                </a:solidFill>
                <a:latin typeface="+mn-ea"/>
              </a:rPr>
              <a:t>UART</a:t>
            </a:r>
            <a:r>
              <a:rPr lang="zh-CN" altLang="en-US" sz="1200" dirty="0">
                <a:solidFill>
                  <a:schemeClr val="bg1"/>
                </a:solidFill>
                <a:latin typeface="+mn-ea"/>
              </a:rPr>
              <a:t>接口</a:t>
            </a:r>
            <a:r>
              <a:rPr lang="zh-CN" altLang="en-US" sz="1200" dirty="0" smtClean="0">
                <a:solidFill>
                  <a:schemeClr val="bg1"/>
                </a:solidFill>
                <a:latin typeface="+mn-ea"/>
              </a:rPr>
              <a:t>与</a:t>
            </a:r>
            <a:r>
              <a:rPr lang="en-US" altLang="zh-CN" sz="1200" dirty="0" smtClean="0">
                <a:solidFill>
                  <a:schemeClr val="bg1"/>
                </a:solidFill>
                <a:latin typeface="+mn-ea"/>
              </a:rPr>
              <a:t>ARC</a:t>
            </a:r>
            <a:r>
              <a:rPr lang="zh-CN" altLang="en-US" sz="1200" dirty="0" smtClean="0">
                <a:solidFill>
                  <a:schemeClr val="bg1"/>
                </a:solidFill>
                <a:latin typeface="+mn-ea"/>
              </a:rPr>
              <a:t>处理器</a:t>
            </a:r>
            <a:r>
              <a:rPr lang="zh-CN" altLang="en-US" sz="1200" dirty="0">
                <a:solidFill>
                  <a:schemeClr val="bg1"/>
                </a:solidFill>
                <a:latin typeface="+mn-ea"/>
              </a:rPr>
              <a:t>进行通信，实现数据采集与动作</a:t>
            </a:r>
            <a:r>
              <a:rPr lang="zh-CN" altLang="en-US" sz="1200" dirty="0" smtClean="0">
                <a:solidFill>
                  <a:schemeClr val="bg1"/>
                </a:solidFill>
                <a:latin typeface="+mn-ea"/>
              </a:rPr>
              <a:t>执行。</a:t>
            </a:r>
            <a:endParaRPr lang="zh-CN" altLang="en-US" sz="1200" dirty="0">
              <a:solidFill>
                <a:schemeClr val="bg1"/>
              </a:solidFill>
              <a:latin typeface="+mn-ea"/>
            </a:endParaRPr>
          </a:p>
        </p:txBody>
      </p:sp>
      <p:sp>
        <p:nvSpPr>
          <p:cNvPr id="2" name="文本框 1"/>
          <p:cNvSpPr txBox="1"/>
          <p:nvPr/>
        </p:nvSpPr>
        <p:spPr>
          <a:xfrm>
            <a:off x="762000" y="2158579"/>
            <a:ext cx="615553" cy="2676526"/>
          </a:xfrm>
          <a:prstGeom prst="rect">
            <a:avLst/>
          </a:prstGeom>
          <a:noFill/>
        </p:spPr>
        <p:txBody>
          <a:bodyPr vert="eaVert" wrap="square" rtlCol="0">
            <a:spAutoFit/>
          </a:bodyPr>
          <a:lstStyle/>
          <a:p>
            <a:r>
              <a:rPr lang="zh-CN" altLang="en-US" sz="2800" dirty="0" smtClean="0"/>
              <a:t>软件系统流程</a:t>
            </a:r>
            <a:endParaRPr lang="zh-CN" altLang="en-US" sz="2800" dirty="0"/>
          </a:p>
        </p:txBody>
      </p:sp>
      <p:pic>
        <p:nvPicPr>
          <p:cNvPr id="3" name="图片 2"/>
          <p:cNvPicPr>
            <a:picLocks noChangeAspect="1"/>
          </p:cNvPicPr>
          <p:nvPr/>
        </p:nvPicPr>
        <p:blipFill>
          <a:blip r:embed="rId3"/>
          <a:stretch>
            <a:fillRect/>
          </a:stretch>
        </p:blipFill>
        <p:spPr>
          <a:xfrm>
            <a:off x="2209800" y="314841"/>
            <a:ext cx="6017682" cy="6364001"/>
          </a:xfrm>
          <a:prstGeom prst="rect">
            <a:avLst/>
          </a:prstGeom>
        </p:spPr>
      </p:pic>
    </p:spTree>
    <p:extLst>
      <p:ext uri="{BB962C8B-B14F-4D97-AF65-F5344CB8AC3E}">
        <p14:creationId xmlns:p14="http://schemas.microsoft.com/office/powerpoint/2010/main" val="1637173189"/>
      </p:ext>
    </p:extLst>
  </p:cSld>
  <p:clrMapOvr>
    <a:masterClrMapping/>
  </p:clrMapOvr>
  <p:timing>
    <p:tnLst>
      <p:par>
        <p:cTn id="1" dur="indefinite" restart="never" nodeType="tmRoot"/>
      </p:par>
    </p:tnLst>
  </p:timing>
</p:sld>
</file>

<file path=ppt/slides/slide19.xml><?xml version="1.0" encoding="utf-8"?>
<p:sld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Agenda</a:t>
            </a:r>
            <a:endParaRPr lang="en-US" dirty="0"/>
          </a:p>
        </p:txBody>
      </p:sp>
      <p:sp>
        <p:nvSpPr>
          <p:cNvPr id="3" name="Text Placeholder 2"/>
          <p:cNvSpPr>
            <a:spLocks noGrp="1"/>
          </p:cNvSpPr>
          <p:nvPr>
            <p:ph type="body" sz="quarter" idx="10"/>
          </p:nvPr>
        </p:nvSpPr>
        <p:spPr/>
        <p:txBody>
          <a:bodyPr/>
          <a:lstStyle/>
          <a:p>
            <a:pPr marL="342900" lvl="0" indent="-342900">
              <a:lnSpc>
                <a:spcPct val="150000"/>
              </a:lnSpc>
              <a:spcBef>
                <a:spcPts val="0"/>
              </a:spcBef>
              <a:buClr>
                <a:srgbClr val="7030A0"/>
              </a:buClr>
              <a:buFont typeface="Wingdings" pitchFamily="2" charset="2"/>
              <a:buChar char="n"/>
            </a:pPr>
            <a:r>
              <a:rPr lang="zh-CN" altLang="en-US" dirty="0">
                <a:solidFill>
                  <a:prstClr val="white">
                    <a:lumMod val="75000"/>
                  </a:prstClr>
                </a:solidFill>
              </a:rPr>
              <a:t>项目概述</a:t>
            </a:r>
            <a:endParaRPr lang="en-US" altLang="zh-CN" dirty="0">
              <a:solidFill>
                <a:prstClr val="white">
                  <a:lumMod val="75000"/>
                </a:prstClr>
              </a:solidFill>
            </a:endParaRPr>
          </a:p>
          <a:p>
            <a:pPr marL="342900" indent="-342900">
              <a:lnSpc>
                <a:spcPct val="150000"/>
              </a:lnSpc>
              <a:spcBef>
                <a:spcPts val="0"/>
              </a:spcBef>
              <a:buClr>
                <a:srgbClr val="7030A0"/>
              </a:buClr>
              <a:buFont typeface="Wingdings" pitchFamily="2" charset="2"/>
              <a:buChar char="n"/>
            </a:pPr>
            <a:r>
              <a:rPr lang="zh-CN" altLang="en-US" dirty="0" smtClean="0">
                <a:solidFill>
                  <a:schemeClr val="bg1">
                    <a:lumMod val="75000"/>
                  </a:schemeClr>
                </a:solidFill>
              </a:rPr>
              <a:t>难点</a:t>
            </a:r>
            <a:r>
              <a:rPr lang="zh-CN" altLang="en-US" dirty="0">
                <a:solidFill>
                  <a:schemeClr val="bg1">
                    <a:lumMod val="75000"/>
                  </a:schemeClr>
                </a:solidFill>
              </a:rPr>
              <a:t>与创新</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设计实现</a:t>
            </a:r>
            <a:endParaRPr lang="en-US" altLang="zh-CN" dirty="0">
              <a:solidFill>
                <a:schemeClr val="bg1">
                  <a:lumMod val="75000"/>
                </a:schemeClr>
              </a:solidFill>
            </a:endParaRPr>
          </a:p>
          <a:p>
            <a:pPr marL="342900" lvl="0" indent="-342900">
              <a:lnSpc>
                <a:spcPct val="150000"/>
              </a:lnSpc>
              <a:spcBef>
                <a:spcPts val="0"/>
              </a:spcBef>
              <a:buClr>
                <a:srgbClr val="7030A0"/>
              </a:buClr>
              <a:buFont typeface="Wingdings" pitchFamily="2" charset="2"/>
              <a:buChar char=""/>
            </a:pPr>
            <a:r>
              <a:rPr lang="zh-CN" altLang="en-US" dirty="0">
                <a:solidFill>
                  <a:prstClr val="black"/>
                </a:solidFill>
              </a:rPr>
              <a:t>测试结果</a:t>
            </a:r>
            <a:endParaRPr lang="en-US" altLang="zh-CN" dirty="0">
              <a:solidFill>
                <a:prstClr val="black"/>
              </a:solidFill>
            </a:endParaRPr>
          </a:p>
          <a:p>
            <a:pPr marL="342900" indent="-342900">
              <a:lnSpc>
                <a:spcPct val="150000"/>
              </a:lnSpc>
              <a:spcBef>
                <a:spcPts val="0"/>
              </a:spcBef>
              <a:buClr>
                <a:srgbClr val="7030A0"/>
              </a:buClr>
              <a:buFont typeface="Wingdings" pitchFamily="2" charset="2"/>
              <a:buChar char="n"/>
            </a:pPr>
            <a:r>
              <a:rPr lang="zh-CN" altLang="en-US" dirty="0" smtClean="0">
                <a:solidFill>
                  <a:schemeClr val="bg1">
                    <a:lumMod val="75000"/>
                  </a:schemeClr>
                </a:solidFill>
              </a:rPr>
              <a:t>总结</a:t>
            </a:r>
            <a:r>
              <a:rPr lang="zh-CN" altLang="en-US" dirty="0">
                <a:solidFill>
                  <a:schemeClr val="bg1">
                    <a:lumMod val="75000"/>
                  </a:schemeClr>
                </a:solidFill>
              </a:rPr>
              <a:t>展望</a:t>
            </a:r>
            <a:endParaRPr lang="en-US" altLang="zh-CN" dirty="0">
              <a:solidFill>
                <a:schemeClr val="bg1">
                  <a:lumMod val="75000"/>
                </a:schemeClr>
              </a:solidFill>
            </a:endParaRPr>
          </a:p>
        </p:txBody>
      </p:sp>
      <p:sp>
        <p:nvSpPr>
          <p:cNvPr id="4" name="AutoShape 131" descr="globe pic"/>
          <p:cNvSpPr>
            <a:spLocks noChangeArrowheads="1"/>
          </p:cNvSpPr>
          <p:nvPr/>
        </p:nvSpPr>
        <p:spPr bwMode="auto">
          <a:xfrm>
            <a:off x="5638800" y="2990849"/>
            <a:ext cx="2582567" cy="2419351"/>
          </a:xfrm>
          <a:prstGeom prst="roundRect">
            <a:avLst>
              <a:gd name="adj" fmla="val 0"/>
            </a:avLst>
          </a:prstGeom>
          <a:blipFill dpi="0" rotWithShape="1">
            <a:blip r:embed="rId3" cstate="print">
              <a:extLst>
                <a:ext uri="{28A0092B-C50C-407E-A947-70E740481C1C}">
                  <a14:useLocalDpi xmlns:a14="http://schemas.microsoft.com/office/drawing/2010/main" val="0"/>
                </a:ext>
              </a:extLst>
            </a:blip>
            <a:srcRect/>
            <a:stretch>
              <a:fillRect/>
            </a:stretch>
          </a:blipFill>
          <a:ln w="12700" algn="ctr">
            <a:solidFill>
              <a:schemeClr val="tx1"/>
            </a:solidFill>
            <a:round/>
            <a:headEnd/>
            <a:tailEnd/>
          </a:ln>
          <a:effectLst>
            <a:outerShdw blurRad="152400" dist="241300" dir="8100000" algn="r" rotWithShape="0">
              <a:prstClr val="black">
                <a:alpha val="28000"/>
              </a:prstClr>
            </a:outerShdw>
          </a:effectLst>
        </p:spPr>
        <p:txBody>
          <a:bodyPr wrap="none" anchor="ctr"/>
          <a:lstStyle/>
          <a:p>
            <a:pPr>
              <a:defRPr/>
            </a:pPr>
            <a:endParaRPr lang="en-US" sz="1400" kern="0" dirty="0">
              <a:solidFill>
                <a:sysClr val="windowText" lastClr="000000"/>
              </a:solidFill>
              <a:cs typeface="Arial" charset="0"/>
            </a:endParaRPr>
          </a:p>
        </p:txBody>
      </p:sp>
    </p:spTree>
    <p:extLst>
      <p:ext uri="{BB962C8B-B14F-4D97-AF65-F5344CB8AC3E}">
        <p14:creationId xmlns:p14="http://schemas.microsoft.com/office/powerpoint/2010/main" val="901806494"/>
      </p:ext>
    </p:extLst>
  </p:cSld>
  <p:clrMapOvr>
    <a:masterClrMapping/>
  </p:clrMapOvr>
  <p:timing>
    <p:tnLst>
      <p:par>
        <p:cTn id="1" dur="indefinite" restart="never" nodeType="tmRoot"/>
      </p:par>
    </p:tnLst>
  </p:timing>
</p:sld>
</file>

<file path=ppt/slides/slide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998308" y="4861719"/>
            <a:ext cx="3657600" cy="396815"/>
          </a:xfrm>
        </p:spPr>
        <p:txBody>
          <a:bodyPr/>
          <a:lstStyle/>
          <a:p>
            <a:r>
              <a:rPr lang="en-US" dirty="0" smtClean="0"/>
              <a:t>2018</a:t>
            </a:r>
            <a:r>
              <a:rPr lang="zh-CN" altLang="en-US" dirty="0" smtClean="0"/>
              <a:t>年</a:t>
            </a:r>
            <a:r>
              <a:rPr lang="en-US" altLang="zh-CN" dirty="0" smtClean="0"/>
              <a:t>7</a:t>
            </a:r>
            <a:r>
              <a:rPr lang="zh-CN" altLang="en-US" dirty="0" smtClean="0"/>
              <a:t>月</a:t>
            </a:r>
            <a:endParaRPr lang="en-US" dirty="0"/>
          </a:p>
        </p:txBody>
      </p:sp>
      <p:sp>
        <p:nvSpPr>
          <p:cNvPr id="4" name="Title 3"/>
          <p:cNvSpPr>
            <a:spLocks noGrp="1"/>
          </p:cNvSpPr>
          <p:nvPr>
            <p:ph type="ctrTitle"/>
          </p:nvPr>
        </p:nvSpPr>
        <p:spPr>
          <a:xfrm>
            <a:off x="457200" y="1295400"/>
            <a:ext cx="8479221" cy="1406106"/>
          </a:xfrm>
        </p:spPr>
        <p:txBody>
          <a:bodyPr/>
          <a:lstStyle/>
          <a:p>
            <a:pPr algn="ctr"/>
            <a:r>
              <a:rPr lang="zh-CN" altLang="en-US" sz="3200" dirty="0"/>
              <a:t>基于</a:t>
            </a:r>
            <a:r>
              <a:rPr lang="en-US" altLang="zh-CN" sz="3200" dirty="0"/>
              <a:t>ARC EM</a:t>
            </a:r>
            <a:r>
              <a:rPr lang="zh-CN" altLang="en-US" sz="3200" dirty="0"/>
              <a:t>处理器的智能家庭托管系统</a:t>
            </a:r>
            <a:endParaRPr lang="en-US" sz="3200" dirty="0"/>
          </a:p>
        </p:txBody>
      </p:sp>
      <p:sp>
        <p:nvSpPr>
          <p:cNvPr id="7" name="Text Placeholder 6"/>
          <p:cNvSpPr>
            <a:spLocks noGrp="1"/>
          </p:cNvSpPr>
          <p:nvPr>
            <p:ph type="body" sz="quarter" idx="10"/>
          </p:nvPr>
        </p:nvSpPr>
        <p:spPr>
          <a:xfrm>
            <a:off x="998308" y="3505200"/>
            <a:ext cx="8221892" cy="1334815"/>
          </a:xfrm>
        </p:spPr>
        <p:txBody>
          <a:bodyPr/>
          <a:lstStyle/>
          <a:p>
            <a:r>
              <a:rPr lang="zh-CN" altLang="en-US" dirty="0" smtClean="0"/>
              <a:t>西安电子科技大学</a:t>
            </a:r>
            <a:r>
              <a:rPr lang="en-US" altLang="zh-CN" dirty="0" smtClean="0"/>
              <a:t>——</a:t>
            </a:r>
            <a:r>
              <a:rPr lang="zh-CN" altLang="en-US" dirty="0" smtClean="0"/>
              <a:t>海尔兄弟</a:t>
            </a:r>
            <a:r>
              <a:rPr lang="zh-CN" altLang="en-US" dirty="0"/>
              <a:t>团</a:t>
            </a:r>
            <a:r>
              <a:rPr lang="zh-CN" altLang="en-US" dirty="0" smtClean="0"/>
              <a:t>队</a:t>
            </a:r>
            <a:endParaRPr lang="en-US" altLang="zh-CN" dirty="0"/>
          </a:p>
          <a:p>
            <a:r>
              <a:rPr lang="zh-CN" altLang="en-US" dirty="0" smtClean="0"/>
              <a:t>团队成员：王攀龙  郭海涛</a:t>
            </a:r>
            <a:endParaRPr lang="en-US" altLang="zh-CN" dirty="0" smtClean="0"/>
          </a:p>
          <a:p>
            <a:r>
              <a:rPr lang="zh-CN" altLang="en-US" dirty="0"/>
              <a:t>指导</a:t>
            </a:r>
            <a:r>
              <a:rPr lang="zh-CN" altLang="en-US" dirty="0" smtClean="0"/>
              <a:t>老师：李康</a:t>
            </a:r>
            <a:endParaRPr lang="en-US" altLang="zh-CN" dirty="0" smtClean="0"/>
          </a:p>
        </p:txBody>
      </p:sp>
    </p:spTree>
    <p:extLst>
      <p:ext uri="{BB962C8B-B14F-4D97-AF65-F5344CB8AC3E}">
        <p14:creationId xmlns:p14="http://schemas.microsoft.com/office/powerpoint/2010/main" val="2328595554"/>
      </p:ext>
    </p:extLst>
  </p:cSld>
  <p:clrMapOvr>
    <a:masterClrMapping/>
  </p:clrMapOvr>
  <p:timing>
    <p:tnLst>
      <p:par>
        <p:cTn id="1" dur="indefinite" restart="never" nodeType="tmRoot"/>
      </p:par>
    </p:tnLst>
  </p:timing>
</p:sld>
</file>

<file path=ppt/slides/slide20.xml><?xml version="1.0" encoding="utf-8"?>
<p:sld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a:xfrm>
            <a:off x="457200" y="68574"/>
            <a:ext cx="2438400" cy="1143000"/>
          </a:xfrm>
        </p:spPr>
        <p:txBody>
          <a:bodyPr/>
          <a:lstStyle/>
          <a:p>
            <a:r>
              <a:rPr lang="zh-CN" altLang="en-US" dirty="0" smtClean="0"/>
              <a:t>测试结果</a:t>
            </a:r>
            <a:endParaRPr lang="en-US" dirty="0"/>
          </a:p>
        </p:txBody>
      </p:sp>
      <p:sp>
        <p:nvSpPr>
          <p:cNvPr id="5" name="文本框 4"/>
          <p:cNvSpPr txBox="1"/>
          <p:nvPr/>
        </p:nvSpPr>
        <p:spPr>
          <a:xfrm>
            <a:off x="457200" y="1384124"/>
            <a:ext cx="2819400" cy="369332"/>
          </a:xfrm>
          <a:prstGeom prst="rect">
            <a:avLst/>
          </a:prstGeom>
          <a:noFill/>
        </p:spPr>
        <p:txBody>
          <a:bodyPr wrap="square" rtlCol="0">
            <a:spAutoFit/>
          </a:bodyPr>
          <a:lstStyle/>
          <a:p>
            <a:r>
              <a:rPr lang="zh-CN" altLang="en-US" dirty="0" smtClean="0"/>
              <a:t>植物生存维持子系统测试</a:t>
            </a:r>
            <a:endParaRPr lang="zh-CN" altLang="en-US" dirty="0"/>
          </a:p>
        </p:txBody>
      </p:sp>
      <p:grpSp>
        <p:nvGrpSpPr>
          <p:cNvPr id="13" name="组合 12"/>
          <p:cNvGrpSpPr/>
          <p:nvPr/>
        </p:nvGrpSpPr>
        <p:grpSpPr>
          <a:xfrm>
            <a:off x="457200" y="2582870"/>
            <a:ext cx="5293877" cy="1980128"/>
            <a:chOff x="1219200" y="3352799"/>
            <a:chExt cx="5293877" cy="1980128"/>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6827" t="-1" r="8357" b="4470"/>
            <a:stretch/>
          </p:blipFill>
          <p:spPr>
            <a:xfrm>
              <a:off x="1219200" y="3352800"/>
              <a:ext cx="3124201" cy="1980127"/>
            </a:xfrm>
            <a:prstGeom prst="rect">
              <a:avLst/>
            </a:prstGeom>
          </p:spPr>
        </p:pic>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l="8332" r="30001"/>
            <a:stretch/>
          </p:blipFill>
          <p:spPr>
            <a:xfrm>
              <a:off x="4343401" y="3352799"/>
              <a:ext cx="2169676" cy="1980127"/>
            </a:xfrm>
            <a:prstGeom prst="rect">
              <a:avLst/>
            </a:prstGeom>
          </p:spPr>
        </p:pic>
      </p:grpSp>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0" y="1202268"/>
            <a:ext cx="2666999" cy="4741332"/>
          </a:xfrm>
          <a:prstGeom prst="rect">
            <a:avLst/>
          </a:prstGeom>
        </p:spPr>
      </p:pic>
      <p:sp>
        <p:nvSpPr>
          <p:cNvPr id="15" name="矩形 14"/>
          <p:cNvSpPr/>
          <p:nvPr/>
        </p:nvSpPr>
        <p:spPr>
          <a:xfrm>
            <a:off x="7010400" y="1143000"/>
            <a:ext cx="1371600" cy="241124"/>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1139775"/>
      </p:ext>
    </p:extLst>
  </p:cSld>
  <p:clrMapOvr>
    <a:masterClrMapping/>
  </p:clrMapOvr>
  <p:timing>
    <p:tnLst>
      <p:par>
        <p:cTn id="1" dur="indefinite" restart="never" nodeType="tmRoot"/>
      </p:par>
    </p:tnLst>
  </p:timing>
</p:sld>
</file>

<file path=ppt/slides/slide21.xml><?xml version="1.0" encoding="utf-8"?>
<p:sld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57200" y="2582730"/>
            <a:ext cx="5265541" cy="1980540"/>
            <a:chOff x="990600" y="1981200"/>
            <a:chExt cx="5265541" cy="198054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11803" t="9954" r="16935" b="16587"/>
            <a:stretch/>
          </p:blipFill>
          <p:spPr>
            <a:xfrm>
              <a:off x="990600" y="1981200"/>
              <a:ext cx="3414074" cy="1980540"/>
            </a:xfrm>
            <a:prstGeom prst="rect">
              <a:avLst/>
            </a:prstGeom>
          </p:spPr>
        </p:pic>
        <p:pic>
          <p:nvPicPr>
            <p:cNvPr id="7" name="图片 6"/>
            <p:cNvPicPr>
              <a:picLocks noChangeAspect="1"/>
            </p:cNvPicPr>
            <p:nvPr/>
          </p:nvPicPr>
          <p:blipFill rotWithShape="1">
            <a:blip r:embed="rId4" cstate="print">
              <a:extLst>
                <a:ext uri="{28A0092B-C50C-407E-A947-70E740481C1C}">
                  <a14:useLocalDpi xmlns:a14="http://schemas.microsoft.com/office/drawing/2010/main" val="0"/>
                </a:ext>
              </a:extLst>
            </a:blip>
            <a:srcRect t="14445" b="25556"/>
            <a:stretch/>
          </p:blipFill>
          <p:spPr>
            <a:xfrm>
              <a:off x="4398600" y="1981200"/>
              <a:ext cx="1857541" cy="1980540"/>
            </a:xfrm>
            <a:prstGeom prst="rect">
              <a:avLst/>
            </a:prstGeom>
          </p:spPr>
        </p:pic>
      </p:grpSp>
      <p:sp>
        <p:nvSpPr>
          <p:cNvPr id="14" name="Rectangle 2"/>
          <p:cNvSpPr>
            <a:spLocks noGrp="1" noChangeArrowheads="1"/>
          </p:cNvSpPr>
          <p:nvPr>
            <p:ph type="title"/>
          </p:nvPr>
        </p:nvSpPr>
        <p:spPr>
          <a:xfrm>
            <a:off x="457200" y="68574"/>
            <a:ext cx="2438400" cy="1143000"/>
          </a:xfrm>
        </p:spPr>
        <p:txBody>
          <a:bodyPr/>
          <a:lstStyle/>
          <a:p>
            <a:r>
              <a:rPr lang="zh-CN" altLang="en-US" dirty="0" smtClean="0"/>
              <a:t>测试结果</a:t>
            </a:r>
            <a:endParaRPr lang="en-US" dirty="0"/>
          </a:p>
        </p:txBody>
      </p:sp>
      <p:sp>
        <p:nvSpPr>
          <p:cNvPr id="15" name="文本框 14"/>
          <p:cNvSpPr txBox="1"/>
          <p:nvPr/>
        </p:nvSpPr>
        <p:spPr>
          <a:xfrm>
            <a:off x="457200" y="1384124"/>
            <a:ext cx="2819400" cy="369332"/>
          </a:xfrm>
          <a:prstGeom prst="rect">
            <a:avLst/>
          </a:prstGeom>
          <a:noFill/>
        </p:spPr>
        <p:txBody>
          <a:bodyPr wrap="square" rtlCol="0">
            <a:spAutoFit/>
          </a:bodyPr>
          <a:lstStyle/>
          <a:p>
            <a:r>
              <a:rPr lang="zh-CN" altLang="en-US" dirty="0"/>
              <a:t>水族箱</a:t>
            </a:r>
            <a:r>
              <a:rPr lang="zh-CN" altLang="en-US" dirty="0" smtClean="0"/>
              <a:t>子系统测试</a:t>
            </a:r>
            <a:endParaRPr lang="zh-CN" altLang="en-US" dirty="0"/>
          </a:p>
        </p:txBody>
      </p:sp>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4800" y="1202400"/>
            <a:ext cx="2666925" cy="4741200"/>
          </a:xfrm>
          <a:prstGeom prst="rect">
            <a:avLst/>
          </a:prstGeom>
        </p:spPr>
      </p:pic>
    </p:spTree>
    <p:extLst>
      <p:ext uri="{BB962C8B-B14F-4D97-AF65-F5344CB8AC3E}">
        <p14:creationId xmlns:p14="http://schemas.microsoft.com/office/powerpoint/2010/main" val="394190612"/>
      </p:ext>
    </p:extLst>
  </p:cSld>
  <p:clrMapOvr>
    <a:masterClrMapping/>
  </p:clrMapOvr>
  <p:timing>
    <p:tnLst>
      <p:par>
        <p:cTn id="1" dur="indefinite" restart="never" nodeType="tmRoot"/>
      </p:par>
    </p:tnLst>
  </p:timing>
</p:sld>
</file>

<file path=ppt/slides/slide22.xml><?xml version="1.0" encoding="utf-8"?>
<p:sld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57200" y="2590800"/>
            <a:ext cx="5742851" cy="2160000"/>
            <a:chOff x="685800" y="2209800"/>
            <a:chExt cx="5742851" cy="216000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6158" t="8356" r="21800" b="201"/>
            <a:stretch/>
          </p:blipFill>
          <p:spPr>
            <a:xfrm>
              <a:off x="685800" y="2209800"/>
              <a:ext cx="3024000" cy="2160000"/>
            </a:xfrm>
            <a:prstGeom prst="rect">
              <a:avLst/>
            </a:prstGeom>
          </p:spPr>
        </p:pic>
        <p:pic>
          <p:nvPicPr>
            <p:cNvPr id="7" name="图片 6"/>
            <p:cNvPicPr>
              <a:picLocks noChangeAspect="1"/>
            </p:cNvPicPr>
            <p:nvPr/>
          </p:nvPicPr>
          <p:blipFill rotWithShape="1">
            <a:blip r:embed="rId4" cstate="print">
              <a:extLst>
                <a:ext uri="{28A0092B-C50C-407E-A947-70E740481C1C}">
                  <a14:useLocalDpi xmlns:a14="http://schemas.microsoft.com/office/drawing/2010/main" val="0"/>
                </a:ext>
              </a:extLst>
            </a:blip>
            <a:srcRect l="9166" r="20001"/>
            <a:stretch/>
          </p:blipFill>
          <p:spPr>
            <a:xfrm>
              <a:off x="3709800" y="2209800"/>
              <a:ext cx="2718851" cy="2160000"/>
            </a:xfrm>
            <a:prstGeom prst="rect">
              <a:avLst/>
            </a:prstGeom>
          </p:spPr>
        </p:pic>
      </p:grpSp>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00600" y="1211574"/>
            <a:ext cx="2666925" cy="4741200"/>
          </a:xfrm>
          <a:prstGeom prst="rect">
            <a:avLst/>
          </a:prstGeom>
        </p:spPr>
      </p:pic>
      <p:sp>
        <p:nvSpPr>
          <p:cNvPr id="17" name="Rectangle 2"/>
          <p:cNvSpPr>
            <a:spLocks noGrp="1" noChangeArrowheads="1"/>
          </p:cNvSpPr>
          <p:nvPr>
            <p:ph type="title"/>
          </p:nvPr>
        </p:nvSpPr>
        <p:spPr>
          <a:xfrm>
            <a:off x="457200" y="68574"/>
            <a:ext cx="2438400" cy="1143000"/>
          </a:xfrm>
        </p:spPr>
        <p:txBody>
          <a:bodyPr/>
          <a:lstStyle/>
          <a:p>
            <a:r>
              <a:rPr lang="zh-CN" altLang="en-US" dirty="0" smtClean="0"/>
              <a:t>测试结果</a:t>
            </a:r>
            <a:endParaRPr lang="en-US" dirty="0"/>
          </a:p>
        </p:txBody>
      </p:sp>
      <p:sp>
        <p:nvSpPr>
          <p:cNvPr id="18" name="文本框 17"/>
          <p:cNvSpPr txBox="1"/>
          <p:nvPr/>
        </p:nvSpPr>
        <p:spPr>
          <a:xfrm>
            <a:off x="457200" y="1384124"/>
            <a:ext cx="2819400" cy="369332"/>
          </a:xfrm>
          <a:prstGeom prst="rect">
            <a:avLst/>
          </a:prstGeom>
          <a:noFill/>
        </p:spPr>
        <p:txBody>
          <a:bodyPr wrap="square" rtlCol="0">
            <a:spAutoFit/>
          </a:bodyPr>
          <a:lstStyle/>
          <a:p>
            <a:r>
              <a:rPr lang="zh-CN" altLang="en-US" dirty="0" smtClean="0"/>
              <a:t>室内环境监控子系统测试</a:t>
            </a:r>
            <a:endParaRPr lang="zh-CN" altLang="en-US" dirty="0"/>
          </a:p>
        </p:txBody>
      </p:sp>
    </p:spTree>
    <p:extLst>
      <p:ext uri="{BB962C8B-B14F-4D97-AF65-F5344CB8AC3E}">
        <p14:creationId xmlns:p14="http://schemas.microsoft.com/office/powerpoint/2010/main" val="3983281666"/>
      </p:ext>
    </p:extLst>
  </p:cSld>
  <p:clrMapOvr>
    <a:masterClrMapping/>
  </p:clrMapOvr>
  <p:timing>
    <p:tnLst>
      <p:par>
        <p:cTn id="1" dur="indefinite" restart="never" nodeType="tmRoot"/>
      </p:par>
    </p:tnLst>
  </p:timing>
</p:sld>
</file>

<file path=ppt/slides/slide23.xml><?xml version="1.0" encoding="utf-8"?>
<p:sld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实物展示</a:t>
            </a:r>
            <a:endParaRPr lang="zh-CN" altLang="en-US" dirty="0"/>
          </a:p>
        </p:txBody>
      </p:sp>
      <p:pic>
        <p:nvPicPr>
          <p:cNvPr id="4" name="内容占位符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r="15136"/>
          <a:stretch/>
        </p:blipFill>
        <p:spPr>
          <a:xfrm>
            <a:off x="1447800" y="1211574"/>
            <a:ext cx="6231244" cy="4131951"/>
          </a:xfrm>
        </p:spPr>
      </p:pic>
      <p:sp>
        <p:nvSpPr>
          <p:cNvPr id="5" name="文本框 4"/>
          <p:cNvSpPr txBox="1"/>
          <p:nvPr/>
        </p:nvSpPr>
        <p:spPr>
          <a:xfrm>
            <a:off x="3657600" y="5562600"/>
            <a:ext cx="1800493" cy="369332"/>
          </a:xfrm>
          <a:prstGeom prst="rect">
            <a:avLst/>
          </a:prstGeom>
          <a:noFill/>
        </p:spPr>
        <p:txBody>
          <a:bodyPr wrap="none" rtlCol="0">
            <a:spAutoFit/>
          </a:bodyPr>
          <a:lstStyle/>
          <a:p>
            <a:r>
              <a:rPr lang="zh-CN" altLang="en-US" dirty="0" smtClean="0"/>
              <a:t>系统整体效果图</a:t>
            </a:r>
            <a:endParaRPr lang="zh-CN" altLang="en-US" dirty="0"/>
          </a:p>
        </p:txBody>
      </p:sp>
      <p:sp>
        <p:nvSpPr>
          <p:cNvPr id="6" name="文本框 5"/>
          <p:cNvSpPr txBox="1"/>
          <p:nvPr/>
        </p:nvSpPr>
        <p:spPr>
          <a:xfrm>
            <a:off x="3429000" y="6117193"/>
            <a:ext cx="4572000" cy="369332"/>
          </a:xfrm>
          <a:prstGeom prst="rect">
            <a:avLst/>
          </a:prstGeom>
          <a:noFill/>
        </p:spPr>
        <p:txBody>
          <a:bodyPr wrap="square" rtlCol="0">
            <a:spAutoFit/>
          </a:bodyPr>
          <a:lstStyle/>
          <a:p>
            <a:r>
              <a:rPr lang="zh-CN" altLang="en-US" dirty="0" smtClean="0">
                <a:hlinkClick r:id="rId4"/>
              </a:rPr>
              <a:t>系统测试和演示视频</a:t>
            </a:r>
            <a:endParaRPr lang="zh-CN" altLang="en-US" sz="1400" dirty="0"/>
          </a:p>
        </p:txBody>
      </p:sp>
    </p:spTree>
    <p:extLst>
      <p:ext uri="{BB962C8B-B14F-4D97-AF65-F5344CB8AC3E}">
        <p14:creationId xmlns:p14="http://schemas.microsoft.com/office/powerpoint/2010/main" val="2163934942"/>
      </p:ext>
    </p:extLst>
  </p:cSld>
  <p:clrMapOvr>
    <a:masterClrMapping/>
  </p:clrMapOvr>
  <p:timing>
    <p:tnLst>
      <p:par>
        <p:cTn id="1" dur="indefinite" restart="never" nodeType="tmRoot"/>
      </p:par>
    </p:tnLst>
  </p:timing>
</p:sld>
</file>

<file path=ppt/slides/slide24.xml><?xml version="1.0" encoding="utf-8"?>
<p:sld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Agenda</a:t>
            </a:r>
            <a:endParaRPr lang="en-US" dirty="0"/>
          </a:p>
        </p:txBody>
      </p:sp>
      <p:sp>
        <p:nvSpPr>
          <p:cNvPr id="3" name="Text Placeholder 2"/>
          <p:cNvSpPr>
            <a:spLocks noGrp="1"/>
          </p:cNvSpPr>
          <p:nvPr>
            <p:ph type="body" sz="quarter" idx="10"/>
          </p:nvPr>
        </p:nvSpPr>
        <p:spPr/>
        <p:txBody>
          <a:bodyPr/>
          <a:lstStyle/>
          <a:p>
            <a:pPr marL="342900" lvl="0" indent="-342900">
              <a:lnSpc>
                <a:spcPct val="150000"/>
              </a:lnSpc>
              <a:spcBef>
                <a:spcPts val="0"/>
              </a:spcBef>
              <a:buClr>
                <a:srgbClr val="7030A0"/>
              </a:buClr>
              <a:buFont typeface="Wingdings" pitchFamily="2" charset="2"/>
              <a:buChar char="n"/>
            </a:pPr>
            <a:r>
              <a:rPr lang="zh-CN" altLang="en-US" dirty="0">
                <a:solidFill>
                  <a:prstClr val="white">
                    <a:lumMod val="75000"/>
                  </a:prstClr>
                </a:solidFill>
              </a:rPr>
              <a:t>项目概述</a:t>
            </a:r>
            <a:endParaRPr lang="en-US" altLang="zh-CN" dirty="0">
              <a:solidFill>
                <a:prstClr val="white">
                  <a:lumMod val="75000"/>
                </a:prstClr>
              </a:solidFill>
            </a:endParaRPr>
          </a:p>
          <a:p>
            <a:pPr marL="342900" indent="-342900">
              <a:lnSpc>
                <a:spcPct val="150000"/>
              </a:lnSpc>
              <a:spcBef>
                <a:spcPts val="0"/>
              </a:spcBef>
              <a:buClr>
                <a:srgbClr val="7030A0"/>
              </a:buClr>
              <a:buFont typeface="Wingdings" pitchFamily="2" charset="2"/>
              <a:buChar char="n"/>
            </a:pPr>
            <a:r>
              <a:rPr lang="zh-CN" altLang="en-US" dirty="0" smtClean="0">
                <a:solidFill>
                  <a:schemeClr val="bg1">
                    <a:lumMod val="75000"/>
                  </a:schemeClr>
                </a:solidFill>
              </a:rPr>
              <a:t>难点</a:t>
            </a:r>
            <a:r>
              <a:rPr lang="zh-CN" altLang="en-US" dirty="0">
                <a:solidFill>
                  <a:schemeClr val="bg1">
                    <a:lumMod val="75000"/>
                  </a:schemeClr>
                </a:solidFill>
              </a:rPr>
              <a:t>与创新</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设计实现</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测试结果</a:t>
            </a:r>
            <a:endParaRPr lang="en-US" altLang="zh-CN" dirty="0">
              <a:solidFill>
                <a:schemeClr val="bg1">
                  <a:lumMod val="75000"/>
                </a:schemeClr>
              </a:solidFill>
            </a:endParaRPr>
          </a:p>
          <a:p>
            <a:pPr marL="342900" lvl="0" indent="-342900">
              <a:lnSpc>
                <a:spcPct val="150000"/>
              </a:lnSpc>
              <a:spcBef>
                <a:spcPts val="0"/>
              </a:spcBef>
              <a:buClr>
                <a:srgbClr val="7030A0"/>
              </a:buClr>
              <a:buFont typeface="Wingdings" pitchFamily="2" charset="2"/>
              <a:buChar char=""/>
            </a:pPr>
            <a:r>
              <a:rPr lang="zh-CN" altLang="en-US" dirty="0" smtClean="0">
                <a:solidFill>
                  <a:prstClr val="black"/>
                </a:solidFill>
              </a:rPr>
              <a:t>总结展望</a:t>
            </a:r>
            <a:endParaRPr lang="en-US" altLang="zh-CN" dirty="0">
              <a:solidFill>
                <a:prstClr val="black"/>
              </a:solidFill>
            </a:endParaRPr>
          </a:p>
        </p:txBody>
      </p:sp>
      <p:sp>
        <p:nvSpPr>
          <p:cNvPr id="4" name="AutoShape 131" descr="globe pic"/>
          <p:cNvSpPr>
            <a:spLocks noChangeArrowheads="1"/>
          </p:cNvSpPr>
          <p:nvPr/>
        </p:nvSpPr>
        <p:spPr bwMode="auto">
          <a:xfrm>
            <a:off x="5638800" y="2990849"/>
            <a:ext cx="2582567" cy="2419351"/>
          </a:xfrm>
          <a:prstGeom prst="roundRect">
            <a:avLst>
              <a:gd name="adj" fmla="val 0"/>
            </a:avLst>
          </a:prstGeom>
          <a:blipFill dpi="0" rotWithShape="1">
            <a:blip r:embed="rId3" cstate="print">
              <a:extLst>
                <a:ext uri="{28A0092B-C50C-407E-A947-70E740481C1C}">
                  <a14:useLocalDpi xmlns:a14="http://schemas.microsoft.com/office/drawing/2010/main" val="0"/>
                </a:ext>
              </a:extLst>
            </a:blip>
            <a:srcRect/>
            <a:stretch>
              <a:fillRect/>
            </a:stretch>
          </a:blipFill>
          <a:ln w="12700" algn="ctr">
            <a:solidFill>
              <a:schemeClr val="tx1"/>
            </a:solidFill>
            <a:round/>
            <a:headEnd/>
            <a:tailEnd/>
          </a:ln>
          <a:effectLst>
            <a:outerShdw blurRad="152400" dist="241300" dir="8100000" algn="r" rotWithShape="0">
              <a:prstClr val="black">
                <a:alpha val="28000"/>
              </a:prstClr>
            </a:outerShdw>
          </a:effectLst>
        </p:spPr>
        <p:txBody>
          <a:bodyPr wrap="none" anchor="ctr"/>
          <a:lstStyle/>
          <a:p>
            <a:pPr>
              <a:defRPr/>
            </a:pPr>
            <a:endParaRPr lang="en-US" sz="1400" kern="0" dirty="0">
              <a:solidFill>
                <a:sysClr val="windowText" lastClr="000000"/>
              </a:solidFill>
              <a:cs typeface="Arial" charset="0"/>
            </a:endParaRPr>
          </a:p>
        </p:txBody>
      </p:sp>
    </p:spTree>
    <p:extLst>
      <p:ext uri="{BB962C8B-B14F-4D97-AF65-F5344CB8AC3E}">
        <p14:creationId xmlns:p14="http://schemas.microsoft.com/office/powerpoint/2010/main" val="481006776"/>
      </p:ext>
    </p:extLst>
  </p:cSld>
  <p:clrMapOvr>
    <a:masterClrMapping/>
  </p:clrMapOvr>
  <p:timing>
    <p:tnLst>
      <p:par>
        <p:cTn id="1" dur="indefinite" restart="never" nodeType="tmRoot"/>
      </p:par>
    </p:tnLst>
  </p:timing>
</p:sld>
</file>

<file path=ppt/slides/slide25.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a:xfrm>
            <a:off x="381000" y="304800"/>
            <a:ext cx="8686800" cy="1143000"/>
          </a:xfrm>
        </p:spPr>
        <p:txBody>
          <a:bodyPr/>
          <a:lstStyle/>
          <a:p>
            <a:r>
              <a:rPr lang="zh-CN" altLang="en-US" dirty="0" smtClean="0"/>
              <a:t>总结</a:t>
            </a:r>
            <a:endParaRPr lang="en-US" dirty="0"/>
          </a:p>
        </p:txBody>
      </p:sp>
      <p:sp>
        <p:nvSpPr>
          <p:cNvPr id="2" name="内容占位符 1"/>
          <p:cNvSpPr>
            <a:spLocks noGrp="1"/>
          </p:cNvSpPr>
          <p:nvPr>
            <p:ph idx="1"/>
          </p:nvPr>
        </p:nvSpPr>
        <p:spPr>
          <a:xfrm>
            <a:off x="609600" y="1367589"/>
            <a:ext cx="8229600" cy="1070811"/>
          </a:xfrm>
        </p:spPr>
        <p:txBody>
          <a:bodyPr/>
          <a:lstStyle/>
          <a:p>
            <a:pPr marL="288925" lvl="1" indent="0" algn="just">
              <a:lnSpc>
                <a:spcPct val="150000"/>
              </a:lnSpc>
              <a:buNone/>
            </a:pPr>
            <a:r>
              <a:rPr lang="zh-CN" altLang="en-US" sz="2200" dirty="0" smtClean="0"/>
              <a:t>基于</a:t>
            </a:r>
            <a:r>
              <a:rPr lang="en-US" altLang="zh-CN" sz="2200" dirty="0" smtClean="0"/>
              <a:t>ARC EM</a:t>
            </a:r>
            <a:r>
              <a:rPr lang="zh-CN" altLang="en-US" sz="2200" dirty="0" smtClean="0"/>
              <a:t>处理器的闭环家居系统的完整搭建，拓展了</a:t>
            </a:r>
            <a:r>
              <a:rPr lang="en-US" altLang="zh-CN" sz="2200" dirty="0" smtClean="0"/>
              <a:t>ARC EM</a:t>
            </a:r>
            <a:r>
              <a:rPr lang="zh-CN" altLang="en-US" sz="2200" dirty="0" smtClean="0"/>
              <a:t>处理器的应用场景</a:t>
            </a:r>
            <a:endParaRPr lang="zh-CN" altLang="en-US" sz="2200" dirty="0"/>
          </a:p>
          <a:p>
            <a:pPr algn="just"/>
            <a:endParaRPr lang="zh-CN" altLang="en-US" dirty="0"/>
          </a:p>
        </p:txBody>
      </p:sp>
      <p:pic>
        <p:nvPicPr>
          <p:cNvPr id="3" name="图片 2"/>
          <p:cNvPicPr>
            <a:picLocks noChangeAspect="1"/>
          </p:cNvPicPr>
          <p:nvPr/>
        </p:nvPicPr>
        <p:blipFill rotWithShape="1">
          <a:blip r:embed="rId3"/>
          <a:srcRect l="7952" t="16035" r="7512" b="11183"/>
          <a:stretch/>
        </p:blipFill>
        <p:spPr>
          <a:xfrm>
            <a:off x="2057400" y="2438400"/>
            <a:ext cx="5052060" cy="2971800"/>
          </a:xfrm>
          <a:prstGeom prst="rect">
            <a:avLst/>
          </a:prstGeom>
        </p:spPr>
      </p:pic>
      <p:sp>
        <p:nvSpPr>
          <p:cNvPr id="4" name="矩形 3"/>
          <p:cNvSpPr/>
          <p:nvPr/>
        </p:nvSpPr>
        <p:spPr>
          <a:xfrm>
            <a:off x="364156" y="5562600"/>
            <a:ext cx="8305800" cy="600164"/>
          </a:xfrm>
          <a:prstGeom prst="rect">
            <a:avLst/>
          </a:prstGeom>
        </p:spPr>
        <p:txBody>
          <a:bodyPr wrap="square">
            <a:spAutoFit/>
          </a:bodyPr>
          <a:lstStyle/>
          <a:p>
            <a:pPr lvl="1" algn="just">
              <a:lnSpc>
                <a:spcPct val="150000"/>
              </a:lnSpc>
            </a:pPr>
            <a:r>
              <a:rPr lang="zh-CN" altLang="en-US" sz="2200" dirty="0"/>
              <a:t>加入语音识别模块，实现语音控制整个系统，解放用户的双手</a:t>
            </a:r>
            <a:endParaRPr lang="en-US" altLang="zh-CN" sz="2200" dirty="0"/>
          </a:p>
        </p:txBody>
      </p:sp>
    </p:spTree>
    <p:extLst>
      <p:ext uri="{BB962C8B-B14F-4D97-AF65-F5344CB8AC3E}">
        <p14:creationId xmlns:p14="http://schemas.microsoft.com/office/powerpoint/2010/main" val="3585483083"/>
      </p:ext>
    </p:extLst>
  </p:cSld>
  <p:clrMapOvr>
    <a:masterClrMapping/>
  </p:clrMapOvr>
  <p:timing>
    <p:tnLst>
      <p:par>
        <p:cTn id="1" dur="indefinite" restart="never" nodeType="tmRoot"/>
      </p:par>
    </p:tnLst>
  </p:timing>
</p:sld>
</file>

<file path=ppt/slides/slide26.xml><?xml version="1.0" encoding="utf-8"?>
<p:sld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50000"/>
              </a:lnSpc>
            </a:pPr>
            <a:r>
              <a:rPr lang="zh-CN" altLang="en-US" dirty="0"/>
              <a:t>展望</a:t>
            </a:r>
            <a:endParaRPr lang="en-US" altLang="zh-CN" dirty="0"/>
          </a:p>
        </p:txBody>
      </p:sp>
      <p:sp>
        <p:nvSpPr>
          <p:cNvPr id="3" name="内容占位符 2"/>
          <p:cNvSpPr>
            <a:spLocks noGrp="1"/>
          </p:cNvSpPr>
          <p:nvPr>
            <p:ph idx="1"/>
          </p:nvPr>
        </p:nvSpPr>
        <p:spPr>
          <a:xfrm>
            <a:off x="457200" y="1414463"/>
            <a:ext cx="8229600" cy="4224338"/>
          </a:xfrm>
        </p:spPr>
        <p:txBody>
          <a:bodyPr/>
          <a:lstStyle/>
          <a:p>
            <a:pPr lvl="1" algn="just">
              <a:lnSpc>
                <a:spcPct val="150000"/>
              </a:lnSpc>
            </a:pPr>
            <a:r>
              <a:rPr lang="zh-CN" altLang="en-US" sz="2200" dirty="0" smtClean="0"/>
              <a:t>基于此系统优异的可拓展性，可进一步加入譬如婴儿看护、智能药箱等设备</a:t>
            </a:r>
            <a:endParaRPr lang="en-US" altLang="zh-CN" sz="2200" dirty="0" smtClean="0"/>
          </a:p>
          <a:p>
            <a:pPr lvl="1" algn="just">
              <a:lnSpc>
                <a:spcPct val="150000"/>
              </a:lnSpc>
            </a:pPr>
            <a:endParaRPr lang="en-US" altLang="zh-CN" sz="2200" dirty="0" smtClean="0"/>
          </a:p>
          <a:p>
            <a:pPr lvl="1" algn="just">
              <a:lnSpc>
                <a:spcPct val="150000"/>
              </a:lnSpc>
            </a:pPr>
            <a:r>
              <a:rPr lang="zh-CN" altLang="en-US" sz="2200" dirty="0" smtClean="0"/>
              <a:t>增加远程视频监控功能</a:t>
            </a:r>
            <a:endParaRPr lang="en-US" altLang="zh-CN" sz="2200" dirty="0" smtClean="0"/>
          </a:p>
          <a:p>
            <a:pPr lvl="1" algn="just">
              <a:lnSpc>
                <a:spcPct val="150000"/>
              </a:lnSpc>
            </a:pPr>
            <a:endParaRPr lang="en-US" altLang="zh-CN" sz="2200" dirty="0" smtClean="0"/>
          </a:p>
          <a:p>
            <a:pPr lvl="1" algn="just">
              <a:lnSpc>
                <a:spcPct val="150000"/>
              </a:lnSpc>
            </a:pPr>
            <a:r>
              <a:rPr lang="zh-CN" altLang="en-US" sz="2200" dirty="0" smtClean="0"/>
              <a:t>基于</a:t>
            </a:r>
            <a:r>
              <a:rPr lang="en-US" altLang="zh-CN" sz="2200" dirty="0" smtClean="0"/>
              <a:t>ARC</a:t>
            </a:r>
            <a:r>
              <a:rPr lang="zh-CN" altLang="en-US" sz="2200" dirty="0" smtClean="0"/>
              <a:t>处理器和可移植</a:t>
            </a:r>
            <a:r>
              <a:rPr lang="en-US" altLang="zh-CN" sz="2200" dirty="0" smtClean="0"/>
              <a:t>Python</a:t>
            </a:r>
            <a:r>
              <a:rPr lang="zh-CN" altLang="en-US" sz="2200" dirty="0" smtClean="0"/>
              <a:t>解释器进行应用开发</a:t>
            </a:r>
            <a:endParaRPr lang="zh-CN" altLang="en-US" sz="2200" dirty="0"/>
          </a:p>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981200"/>
            <a:ext cx="3429000" cy="2270678"/>
          </a:xfrm>
          <a:prstGeom prst="rect">
            <a:avLst/>
          </a:prstGeom>
        </p:spPr>
      </p:pic>
    </p:spTree>
    <p:extLst>
      <p:ext uri="{BB962C8B-B14F-4D97-AF65-F5344CB8AC3E}">
        <p14:creationId xmlns:p14="http://schemas.microsoft.com/office/powerpoint/2010/main" val="798676561"/>
      </p:ext>
    </p:extLst>
  </p:cSld>
  <p:clrMapOvr>
    <a:masterClrMapping/>
  </p:clrMapOvr>
  <p:timing>
    <p:tnLst>
      <p:par>
        <p:cTn id="1" dur="indefinite" restart="never" nodeType="tmRoot"/>
      </p:par>
    </p:tnLst>
  </p:timing>
</p:sld>
</file>

<file path=ppt/slides/slide27.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6779" y="2971800"/>
            <a:ext cx="2667000" cy="861774"/>
          </a:xfrm>
          <a:prstGeom prst="rect">
            <a:avLst/>
          </a:prstGeom>
          <a:noFill/>
        </p:spPr>
        <p:txBody>
          <a:bodyPr wrap="square" rtlCol="0">
            <a:spAutoFit/>
          </a:bodyPr>
          <a:lstStyle/>
          <a:p>
            <a:r>
              <a:rPr lang="zh-CN" altLang="en-US" sz="5000" b="1" dirty="0">
                <a:latin typeface="Calibri" pitchFamily="34" charset="0"/>
              </a:rPr>
              <a:t>  谢 谢！</a:t>
            </a:r>
            <a:endParaRPr lang="en-US" sz="5000" b="1" dirty="0">
              <a:latin typeface="Calibri" pitchFamily="34" charset="0"/>
            </a:endParaRPr>
          </a:p>
        </p:txBody>
      </p:sp>
    </p:spTree>
    <p:extLst>
      <p:ext uri="{BB962C8B-B14F-4D97-AF65-F5344CB8AC3E}">
        <p14:creationId xmlns:p14="http://schemas.microsoft.com/office/powerpoint/2010/main" val="1227115131"/>
      </p:ext>
    </p:extLst>
  </p:cSld>
  <p:clrMapOvr>
    <a:masterClrMapping/>
  </p:clrMapOvr>
  <p:timing>
    <p:tnLst>
      <p:par>
        <p:cTn id="1" dur="indefinite" restart="never" nodeType="tmRoot"/>
      </p:par>
    </p:tnLst>
  </p:timing>
</p:sld>
</file>

<file path=ppt/slides/slide3.xml><?xml version="1.0" encoding="utf-8"?>
<p:sld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Agenda</a:t>
            </a:r>
            <a:endParaRPr lang="en-US" dirty="0"/>
          </a:p>
        </p:txBody>
      </p:sp>
      <p:sp>
        <p:nvSpPr>
          <p:cNvPr id="3" name="Text Placeholder 2"/>
          <p:cNvSpPr>
            <a:spLocks noGrp="1"/>
          </p:cNvSpPr>
          <p:nvPr>
            <p:ph type="body" sz="quarter" idx="10"/>
          </p:nvPr>
        </p:nvSpPr>
        <p:spPr/>
        <p:txBody>
          <a:bodyPr/>
          <a:lstStyle/>
          <a:p>
            <a:pPr marL="342900" indent="-342900">
              <a:lnSpc>
                <a:spcPct val="150000"/>
              </a:lnSpc>
              <a:spcBef>
                <a:spcPts val="0"/>
              </a:spcBef>
              <a:buClr>
                <a:srgbClr val="7030A0"/>
              </a:buClr>
              <a:buFont typeface="Wingdings" pitchFamily="2" charset="2"/>
              <a:buChar char="n"/>
            </a:pPr>
            <a:r>
              <a:rPr lang="zh-CN" altLang="en-US" dirty="0"/>
              <a:t>项目概述</a:t>
            </a:r>
            <a:endParaRPr lang="en-US" altLang="zh-CN" dirty="0"/>
          </a:p>
          <a:p>
            <a:pPr marL="342900" indent="-342900">
              <a:lnSpc>
                <a:spcPct val="150000"/>
              </a:lnSpc>
              <a:spcBef>
                <a:spcPts val="0"/>
              </a:spcBef>
              <a:buClr>
                <a:srgbClr val="7030A0"/>
              </a:buClr>
              <a:buFont typeface="Wingdings" pitchFamily="2" charset="2"/>
              <a:buChar char="n"/>
            </a:pPr>
            <a:r>
              <a:rPr lang="zh-CN" altLang="en-US" dirty="0"/>
              <a:t>难点与创新</a:t>
            </a:r>
            <a:endParaRPr lang="en-US" altLang="zh-CN" dirty="0"/>
          </a:p>
          <a:p>
            <a:pPr marL="342900" indent="-342900">
              <a:lnSpc>
                <a:spcPct val="150000"/>
              </a:lnSpc>
              <a:spcBef>
                <a:spcPts val="0"/>
              </a:spcBef>
              <a:buClr>
                <a:srgbClr val="7030A0"/>
              </a:buClr>
              <a:buFont typeface="Wingdings" pitchFamily="2" charset="2"/>
              <a:buChar char="n"/>
            </a:pPr>
            <a:r>
              <a:rPr lang="zh-CN" altLang="en-US" dirty="0"/>
              <a:t>设计实现</a:t>
            </a:r>
            <a:endParaRPr lang="en-US" altLang="zh-CN" dirty="0"/>
          </a:p>
          <a:p>
            <a:pPr marL="342900" indent="-342900">
              <a:lnSpc>
                <a:spcPct val="150000"/>
              </a:lnSpc>
              <a:spcBef>
                <a:spcPts val="0"/>
              </a:spcBef>
              <a:buClr>
                <a:srgbClr val="7030A0"/>
              </a:buClr>
              <a:buFont typeface="Wingdings" pitchFamily="2" charset="2"/>
              <a:buChar char="n"/>
            </a:pPr>
            <a:r>
              <a:rPr lang="zh-CN" altLang="en-US" dirty="0"/>
              <a:t>测试结果</a:t>
            </a:r>
            <a:endParaRPr lang="en-US" altLang="zh-CN" dirty="0"/>
          </a:p>
          <a:p>
            <a:pPr marL="342900" indent="-342900">
              <a:lnSpc>
                <a:spcPct val="150000"/>
              </a:lnSpc>
              <a:spcBef>
                <a:spcPts val="0"/>
              </a:spcBef>
              <a:buClr>
                <a:srgbClr val="7030A0"/>
              </a:buClr>
              <a:buFont typeface="Wingdings" pitchFamily="2" charset="2"/>
              <a:buChar char="n"/>
            </a:pPr>
            <a:r>
              <a:rPr lang="zh-CN" altLang="en-US" dirty="0"/>
              <a:t>总结展望</a:t>
            </a:r>
            <a:endParaRPr lang="en-US" altLang="zh-CN" dirty="0"/>
          </a:p>
        </p:txBody>
      </p:sp>
      <p:sp>
        <p:nvSpPr>
          <p:cNvPr id="4" name="AutoShape 131" descr="globe pic"/>
          <p:cNvSpPr>
            <a:spLocks noChangeArrowheads="1"/>
          </p:cNvSpPr>
          <p:nvPr/>
        </p:nvSpPr>
        <p:spPr bwMode="auto">
          <a:xfrm>
            <a:off x="5638800" y="2990849"/>
            <a:ext cx="2582567" cy="2419351"/>
          </a:xfrm>
          <a:prstGeom prst="roundRect">
            <a:avLst>
              <a:gd name="adj" fmla="val 0"/>
            </a:avLst>
          </a:prstGeom>
          <a:blipFill dpi="0" rotWithShape="1">
            <a:blip r:embed="rId3" cstate="print">
              <a:extLst>
                <a:ext uri="{28A0092B-C50C-407E-A947-70E740481C1C}">
                  <a14:useLocalDpi xmlns:a14="http://schemas.microsoft.com/office/drawing/2010/main" val="0"/>
                </a:ext>
              </a:extLst>
            </a:blip>
            <a:srcRect/>
            <a:stretch>
              <a:fillRect/>
            </a:stretch>
          </a:blipFill>
          <a:ln w="12700" algn="ctr">
            <a:solidFill>
              <a:schemeClr val="tx1"/>
            </a:solidFill>
            <a:round/>
            <a:headEnd/>
            <a:tailEnd/>
          </a:ln>
          <a:effectLst>
            <a:outerShdw blurRad="152400" dist="241300" dir="8100000" algn="r" rotWithShape="0">
              <a:prstClr val="black">
                <a:alpha val="28000"/>
              </a:prstClr>
            </a:outerShdw>
          </a:effectLst>
        </p:spPr>
        <p:txBody>
          <a:bodyPr wrap="none" anchor="ctr"/>
          <a:lstStyle/>
          <a:p>
            <a:pPr>
              <a:defRPr/>
            </a:pPr>
            <a:endParaRPr lang="en-US" sz="1400" kern="0" dirty="0">
              <a:solidFill>
                <a:sysClr val="windowText" lastClr="000000"/>
              </a:solidFill>
              <a:cs typeface="Arial" charset="0"/>
            </a:endParaRPr>
          </a:p>
        </p:txBody>
      </p:sp>
    </p:spTree>
    <p:extLst>
      <p:ext uri="{BB962C8B-B14F-4D97-AF65-F5344CB8AC3E}">
        <p14:creationId xmlns:p14="http://schemas.microsoft.com/office/powerpoint/2010/main" val="24536"/>
      </p:ext>
    </p:extLst>
  </p:cSld>
  <p:clrMapOvr>
    <a:masterClrMapping/>
  </p:clrMapOvr>
  <p:timing>
    <p:tnLst>
      <p:par>
        <p:cTn id="1" dur="indefinite" restart="never" nodeType="tmRoot"/>
      </p:par>
    </p:tnLst>
  </p:timing>
</p:sld>
</file>

<file path=ppt/slides/slide4.xml><?xml version="1.0" encoding="utf-8"?>
<p:sld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Agenda</a:t>
            </a:r>
            <a:endParaRPr lang="en-US" dirty="0"/>
          </a:p>
        </p:txBody>
      </p:sp>
      <p:sp>
        <p:nvSpPr>
          <p:cNvPr id="3" name="Text Placeholder 2"/>
          <p:cNvSpPr>
            <a:spLocks noGrp="1"/>
          </p:cNvSpPr>
          <p:nvPr>
            <p:ph type="body" sz="quarter" idx="10"/>
          </p:nvPr>
        </p:nvSpPr>
        <p:spPr/>
        <p:txBody>
          <a:bodyPr/>
          <a:lstStyle/>
          <a:p>
            <a:pPr marL="342900" indent="-342900">
              <a:lnSpc>
                <a:spcPct val="150000"/>
              </a:lnSpc>
              <a:spcBef>
                <a:spcPts val="0"/>
              </a:spcBef>
              <a:buClr>
                <a:srgbClr val="7030A0"/>
              </a:buClr>
              <a:buFont typeface="Wingdings" pitchFamily="2" charset="2"/>
              <a:buChar char=""/>
            </a:pPr>
            <a:r>
              <a:rPr lang="zh-CN" altLang="en-US" dirty="0"/>
              <a:t>项目概述</a:t>
            </a:r>
            <a:endParaRPr lang="en-US" altLang="zh-CN" dirty="0"/>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难点与创新</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设计实现</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测试结果</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总结展望</a:t>
            </a:r>
            <a:endParaRPr lang="en-US" altLang="zh-CN" dirty="0">
              <a:solidFill>
                <a:schemeClr val="bg1">
                  <a:lumMod val="75000"/>
                </a:schemeClr>
              </a:solidFill>
            </a:endParaRPr>
          </a:p>
        </p:txBody>
      </p:sp>
      <p:sp>
        <p:nvSpPr>
          <p:cNvPr id="4" name="AutoShape 131" descr="globe pic"/>
          <p:cNvSpPr>
            <a:spLocks noChangeArrowheads="1"/>
          </p:cNvSpPr>
          <p:nvPr/>
        </p:nvSpPr>
        <p:spPr bwMode="auto">
          <a:xfrm>
            <a:off x="5638800" y="2990849"/>
            <a:ext cx="2582567" cy="2419351"/>
          </a:xfrm>
          <a:prstGeom prst="roundRect">
            <a:avLst>
              <a:gd name="adj" fmla="val 0"/>
            </a:avLst>
          </a:prstGeom>
          <a:blipFill dpi="0" rotWithShape="1">
            <a:blip r:embed="rId3" cstate="print">
              <a:extLst>
                <a:ext uri="{28A0092B-C50C-407E-A947-70E740481C1C}">
                  <a14:useLocalDpi xmlns:a14="http://schemas.microsoft.com/office/drawing/2010/main" val="0"/>
                </a:ext>
              </a:extLst>
            </a:blip>
            <a:srcRect/>
            <a:stretch>
              <a:fillRect/>
            </a:stretch>
          </a:blipFill>
          <a:ln w="12700" algn="ctr">
            <a:solidFill>
              <a:schemeClr val="tx1"/>
            </a:solidFill>
            <a:round/>
            <a:headEnd/>
            <a:tailEnd/>
          </a:ln>
          <a:effectLst>
            <a:outerShdw blurRad="152400" dist="241300" dir="8100000" algn="r" rotWithShape="0">
              <a:prstClr val="black">
                <a:alpha val="28000"/>
              </a:prstClr>
            </a:outerShdw>
          </a:effectLst>
        </p:spPr>
        <p:txBody>
          <a:bodyPr wrap="none" anchor="ctr"/>
          <a:lstStyle/>
          <a:p>
            <a:pPr>
              <a:defRPr/>
            </a:pPr>
            <a:endParaRPr lang="en-US" sz="1400" kern="0" dirty="0">
              <a:solidFill>
                <a:sysClr val="windowText" lastClr="000000"/>
              </a:solidFill>
              <a:cs typeface="Arial" charset="0"/>
            </a:endParaRPr>
          </a:p>
        </p:txBody>
      </p:sp>
    </p:spTree>
    <p:extLst>
      <p:ext uri="{BB962C8B-B14F-4D97-AF65-F5344CB8AC3E}">
        <p14:creationId xmlns:p14="http://schemas.microsoft.com/office/powerpoint/2010/main" val="2249149597"/>
      </p:ext>
    </p:extLst>
  </p:cSld>
  <p:clrMapOvr>
    <a:masterClrMapping/>
  </p:clrMapOvr>
  <p:timing>
    <p:tnLst>
      <p:par>
        <p:cTn id="1" dur="indefinite" restart="never" nodeType="tmRoot"/>
      </p:par>
    </p:tnLst>
  </p:timing>
</p:sld>
</file>

<file path=ppt/slides/slide5.xml><?xml version="1.0" encoding="utf-8"?>
<p:sld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a:xfrm>
            <a:off x="186801" y="132262"/>
            <a:ext cx="8686800" cy="1143000"/>
          </a:xfrm>
        </p:spPr>
        <p:txBody>
          <a:bodyPr/>
          <a:lstStyle/>
          <a:p>
            <a:r>
              <a:rPr lang="zh-CN" altLang="en-US" dirty="0"/>
              <a:t>项目</a:t>
            </a:r>
            <a:r>
              <a:rPr lang="zh-CN" altLang="en-US" dirty="0" smtClean="0"/>
              <a:t>概述</a:t>
            </a:r>
            <a:endParaRPr lang="zh-CN" altLang="en-US" dirty="0"/>
          </a:p>
        </p:txBody>
      </p:sp>
      <p:sp>
        <p:nvSpPr>
          <p:cNvPr id="4" name="Rectangle 26"/>
          <p:cNvSpPr>
            <a:spLocks noChangeArrowheads="1"/>
          </p:cNvSpPr>
          <p:nvPr/>
        </p:nvSpPr>
        <p:spPr bwMode="auto">
          <a:xfrm>
            <a:off x="1918284" y="1779594"/>
            <a:ext cx="136842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50000"/>
                    <a:lumOff val="50000"/>
                  </a:schemeClr>
                </a:solidFill>
              </a:rPr>
              <a:t>Option 01</a:t>
            </a:r>
          </a:p>
          <a:p>
            <a:pPr algn="ctr"/>
            <a:endParaRPr lang="zh-CN" altLang="en-US" sz="800" dirty="0">
              <a:solidFill>
                <a:schemeClr val="tx1">
                  <a:lumMod val="50000"/>
                  <a:lumOff val="50000"/>
                </a:schemeClr>
              </a:solidFill>
            </a:endParaRPr>
          </a:p>
          <a:p>
            <a:r>
              <a:rPr lang="zh-CN" altLang="en-US" sz="1100" dirty="0">
                <a:solidFill>
                  <a:schemeClr val="tx1">
                    <a:lumMod val="50000"/>
                    <a:lumOff val="50000"/>
                  </a:schemeClr>
                </a:solidFill>
              </a:rPr>
              <a:t>随着人们生活水平提高，举家外出旅行或者出国旅行越来越普遍。“出国旅游一周，家里的安全谁来负责？”</a:t>
            </a:r>
          </a:p>
        </p:txBody>
      </p:sp>
      <p:sp>
        <p:nvSpPr>
          <p:cNvPr id="5" name="Rectangle 27"/>
          <p:cNvSpPr>
            <a:spLocks noChangeArrowheads="1"/>
          </p:cNvSpPr>
          <p:nvPr/>
        </p:nvSpPr>
        <p:spPr bwMode="auto">
          <a:xfrm>
            <a:off x="3801151" y="3584833"/>
            <a:ext cx="1541695"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1200" b="1" dirty="0">
                <a:solidFill>
                  <a:schemeClr val="tx1">
                    <a:lumMod val="50000"/>
                    <a:lumOff val="50000"/>
                  </a:schemeClr>
                </a:solidFill>
              </a:rPr>
              <a:t>Option </a:t>
            </a:r>
            <a:r>
              <a:rPr lang="zh-CN" altLang="en-US" sz="1200" b="1" dirty="0" smtClean="0">
                <a:solidFill>
                  <a:schemeClr val="tx1">
                    <a:lumMod val="50000"/>
                    <a:lumOff val="50000"/>
                  </a:schemeClr>
                </a:solidFill>
              </a:rPr>
              <a:t>02</a:t>
            </a:r>
            <a:endParaRPr lang="en-US" altLang="zh-CN" sz="1200" b="1" dirty="0" smtClean="0">
              <a:solidFill>
                <a:schemeClr val="tx1">
                  <a:lumMod val="50000"/>
                  <a:lumOff val="50000"/>
                </a:schemeClr>
              </a:solidFill>
            </a:endParaRPr>
          </a:p>
          <a:p>
            <a:pPr algn="ctr"/>
            <a:endParaRPr lang="zh-CN" altLang="en-US" sz="1200" b="1" dirty="0">
              <a:solidFill>
                <a:schemeClr val="tx1">
                  <a:lumMod val="50000"/>
                  <a:lumOff val="50000"/>
                </a:schemeClr>
              </a:solidFill>
            </a:endParaRPr>
          </a:p>
          <a:p>
            <a:r>
              <a:rPr lang="zh-CN" altLang="en-US" sz="1100" dirty="0">
                <a:solidFill>
                  <a:schemeClr val="tx1">
                    <a:lumMod val="50000"/>
                    <a:lumOff val="50000"/>
                  </a:schemeClr>
                </a:solidFill>
              </a:rPr>
              <a:t>“外出半个月，我的花草缺水</a:t>
            </a:r>
            <a:r>
              <a:rPr lang="zh-CN" altLang="en-US" sz="1100" dirty="0" smtClean="0">
                <a:solidFill>
                  <a:schemeClr val="tx1">
                    <a:lumMod val="50000"/>
                    <a:lumOff val="50000"/>
                  </a:schemeClr>
                </a:solidFill>
              </a:rPr>
              <a:t>了怎么办</a:t>
            </a:r>
            <a:r>
              <a:rPr lang="zh-CN" altLang="en-US" sz="1100" dirty="0">
                <a:solidFill>
                  <a:schemeClr val="tx1">
                    <a:lumMod val="50000"/>
                    <a:lumOff val="50000"/>
                  </a:schemeClr>
                </a:solidFill>
              </a:rPr>
              <a:t>？”“过年回老家，鱼儿饿死了怎么办？</a:t>
            </a:r>
            <a:r>
              <a:rPr lang="zh-CN" altLang="en-US" sz="1100" dirty="0" smtClean="0">
                <a:solidFill>
                  <a:schemeClr val="tx1">
                    <a:lumMod val="50000"/>
                    <a:lumOff val="50000"/>
                  </a:schemeClr>
                </a:solidFill>
              </a:rPr>
              <a:t>”</a:t>
            </a:r>
            <a:endParaRPr lang="zh-CN" altLang="en-US" sz="800" dirty="0">
              <a:solidFill>
                <a:schemeClr val="tx1">
                  <a:lumMod val="50000"/>
                  <a:lumOff val="50000"/>
                </a:schemeClr>
              </a:solidFill>
            </a:endParaRPr>
          </a:p>
        </p:txBody>
      </p:sp>
      <p:sp>
        <p:nvSpPr>
          <p:cNvPr id="6" name="Freeform 16"/>
          <p:cNvSpPr/>
          <p:nvPr/>
        </p:nvSpPr>
        <p:spPr bwMode="auto">
          <a:xfrm>
            <a:off x="1679887" y="1474777"/>
            <a:ext cx="1709705" cy="1694716"/>
          </a:xfrm>
          <a:custGeom>
            <a:avLst/>
            <a:gdLst>
              <a:gd name="T0" fmla="*/ 2 w 773"/>
              <a:gd name="T1" fmla="*/ 25 h 766"/>
              <a:gd name="T2" fmla="*/ 5 w 773"/>
              <a:gd name="T3" fmla="*/ 630 h 766"/>
              <a:gd name="T4" fmla="*/ 6 w 773"/>
              <a:gd name="T5" fmla="*/ 706 h 766"/>
              <a:gd name="T6" fmla="*/ 8 w 773"/>
              <a:gd name="T7" fmla="*/ 757 h 766"/>
              <a:gd name="T8" fmla="*/ 42 w 773"/>
              <a:gd name="T9" fmla="*/ 762 h 766"/>
              <a:gd name="T10" fmla="*/ 122 w 773"/>
              <a:gd name="T11" fmla="*/ 762 h 766"/>
              <a:gd name="T12" fmla="*/ 425 w 773"/>
              <a:gd name="T13" fmla="*/ 763 h 766"/>
              <a:gd name="T14" fmla="*/ 767 w 773"/>
              <a:gd name="T15" fmla="*/ 763 h 766"/>
              <a:gd name="T16" fmla="*/ 770 w 773"/>
              <a:gd name="T17" fmla="*/ 761 h 766"/>
              <a:gd name="T18" fmla="*/ 770 w 773"/>
              <a:gd name="T19" fmla="*/ 185 h 766"/>
              <a:gd name="T20" fmla="*/ 770 w 773"/>
              <a:gd name="T21" fmla="*/ 40 h 766"/>
              <a:gd name="T22" fmla="*/ 765 w 773"/>
              <a:gd name="T23" fmla="*/ 8 h 766"/>
              <a:gd name="T24" fmla="*/ 750 w 773"/>
              <a:gd name="T25" fmla="*/ 4 h 766"/>
              <a:gd name="T26" fmla="*/ 711 w 773"/>
              <a:gd name="T27" fmla="*/ 3 h 766"/>
              <a:gd name="T28" fmla="*/ 412 w 773"/>
              <a:gd name="T29" fmla="*/ 0 h 766"/>
              <a:gd name="T30" fmla="*/ 73 w 773"/>
              <a:gd name="T31" fmla="*/ 6 h 766"/>
              <a:gd name="T32" fmla="*/ 73 w 773"/>
              <a:gd name="T33" fmla="*/ 12 h 766"/>
              <a:gd name="T34" fmla="*/ 647 w 773"/>
              <a:gd name="T35" fmla="*/ 9 h 766"/>
              <a:gd name="T36" fmla="*/ 711 w 773"/>
              <a:gd name="T37" fmla="*/ 10 h 766"/>
              <a:gd name="T38" fmla="*/ 746 w 773"/>
              <a:gd name="T39" fmla="*/ 11 h 766"/>
              <a:gd name="T40" fmla="*/ 764 w 773"/>
              <a:gd name="T41" fmla="*/ 52 h 766"/>
              <a:gd name="T42" fmla="*/ 764 w 773"/>
              <a:gd name="T43" fmla="*/ 189 h 766"/>
              <a:gd name="T44" fmla="*/ 764 w 773"/>
              <a:gd name="T45" fmla="*/ 462 h 766"/>
              <a:gd name="T46" fmla="*/ 765 w 773"/>
              <a:gd name="T47" fmla="*/ 738 h 766"/>
              <a:gd name="T48" fmla="*/ 748 w 773"/>
              <a:gd name="T49" fmla="*/ 758 h 766"/>
              <a:gd name="T50" fmla="*/ 712 w 773"/>
              <a:gd name="T51" fmla="*/ 759 h 766"/>
              <a:gd name="T52" fmla="*/ 640 w 773"/>
              <a:gd name="T53" fmla="*/ 759 h 766"/>
              <a:gd name="T54" fmla="*/ 497 w 773"/>
              <a:gd name="T55" fmla="*/ 759 h 766"/>
              <a:gd name="T56" fmla="*/ 214 w 773"/>
              <a:gd name="T57" fmla="*/ 757 h 766"/>
              <a:gd name="T58" fmla="*/ 70 w 773"/>
              <a:gd name="T59" fmla="*/ 758 h 766"/>
              <a:gd name="T60" fmla="*/ 35 w 773"/>
              <a:gd name="T61" fmla="*/ 758 h 766"/>
              <a:gd name="T62" fmla="*/ 18 w 773"/>
              <a:gd name="T63" fmla="*/ 758 h 766"/>
              <a:gd name="T64" fmla="*/ 10 w 773"/>
              <a:gd name="T65" fmla="*/ 737 h 766"/>
              <a:gd name="T66" fmla="*/ 10 w 773"/>
              <a:gd name="T67" fmla="*/ 662 h 766"/>
              <a:gd name="T68" fmla="*/ 5 w 773"/>
              <a:gd name="T69" fmla="*/ 25 h 766"/>
              <a:gd name="T70" fmla="*/ 2 w 773"/>
              <a:gd name="T71" fmla="*/ 25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3" h="766">
                <a:moveTo>
                  <a:pt x="2" y="25"/>
                </a:moveTo>
                <a:cubicBezTo>
                  <a:pt x="3" y="227"/>
                  <a:pt x="4" y="428"/>
                  <a:pt x="5" y="630"/>
                </a:cubicBezTo>
                <a:cubicBezTo>
                  <a:pt x="5" y="655"/>
                  <a:pt x="5" y="681"/>
                  <a:pt x="6" y="706"/>
                </a:cubicBezTo>
                <a:cubicBezTo>
                  <a:pt x="6" y="718"/>
                  <a:pt x="0" y="746"/>
                  <a:pt x="8" y="757"/>
                </a:cubicBezTo>
                <a:cubicBezTo>
                  <a:pt x="15" y="766"/>
                  <a:pt x="33" y="763"/>
                  <a:pt x="42" y="762"/>
                </a:cubicBezTo>
                <a:cubicBezTo>
                  <a:pt x="69" y="762"/>
                  <a:pt x="96" y="762"/>
                  <a:pt x="122" y="762"/>
                </a:cubicBezTo>
                <a:cubicBezTo>
                  <a:pt x="223" y="761"/>
                  <a:pt x="324" y="762"/>
                  <a:pt x="425" y="763"/>
                </a:cubicBezTo>
                <a:cubicBezTo>
                  <a:pt x="539" y="764"/>
                  <a:pt x="653" y="765"/>
                  <a:pt x="767" y="763"/>
                </a:cubicBezTo>
                <a:cubicBezTo>
                  <a:pt x="769" y="763"/>
                  <a:pt x="770" y="762"/>
                  <a:pt x="770" y="761"/>
                </a:cubicBezTo>
                <a:cubicBezTo>
                  <a:pt x="770" y="569"/>
                  <a:pt x="770" y="377"/>
                  <a:pt x="770" y="185"/>
                </a:cubicBezTo>
                <a:cubicBezTo>
                  <a:pt x="770" y="137"/>
                  <a:pt x="770" y="88"/>
                  <a:pt x="770" y="40"/>
                </a:cubicBezTo>
                <a:cubicBezTo>
                  <a:pt x="770" y="31"/>
                  <a:pt x="773" y="15"/>
                  <a:pt x="765" y="8"/>
                </a:cubicBezTo>
                <a:cubicBezTo>
                  <a:pt x="761" y="5"/>
                  <a:pt x="756" y="5"/>
                  <a:pt x="750" y="4"/>
                </a:cubicBezTo>
                <a:cubicBezTo>
                  <a:pt x="737" y="3"/>
                  <a:pt x="724" y="4"/>
                  <a:pt x="711" y="3"/>
                </a:cubicBezTo>
                <a:cubicBezTo>
                  <a:pt x="611" y="1"/>
                  <a:pt x="511" y="0"/>
                  <a:pt x="412" y="0"/>
                </a:cubicBezTo>
                <a:cubicBezTo>
                  <a:pt x="299" y="0"/>
                  <a:pt x="186" y="1"/>
                  <a:pt x="73" y="6"/>
                </a:cubicBezTo>
                <a:cubicBezTo>
                  <a:pt x="70" y="6"/>
                  <a:pt x="70" y="12"/>
                  <a:pt x="73" y="12"/>
                </a:cubicBezTo>
                <a:cubicBezTo>
                  <a:pt x="265" y="9"/>
                  <a:pt x="456" y="6"/>
                  <a:pt x="647" y="9"/>
                </a:cubicBezTo>
                <a:cubicBezTo>
                  <a:pt x="668" y="9"/>
                  <a:pt x="689" y="9"/>
                  <a:pt x="711" y="10"/>
                </a:cubicBezTo>
                <a:cubicBezTo>
                  <a:pt x="721" y="10"/>
                  <a:pt x="736" y="8"/>
                  <a:pt x="746" y="11"/>
                </a:cubicBezTo>
                <a:cubicBezTo>
                  <a:pt x="768" y="15"/>
                  <a:pt x="764" y="35"/>
                  <a:pt x="764" y="52"/>
                </a:cubicBezTo>
                <a:cubicBezTo>
                  <a:pt x="764" y="97"/>
                  <a:pt x="764" y="143"/>
                  <a:pt x="764" y="189"/>
                </a:cubicBezTo>
                <a:cubicBezTo>
                  <a:pt x="764" y="280"/>
                  <a:pt x="764" y="371"/>
                  <a:pt x="764" y="462"/>
                </a:cubicBezTo>
                <a:cubicBezTo>
                  <a:pt x="764" y="554"/>
                  <a:pt x="764" y="646"/>
                  <a:pt x="765" y="738"/>
                </a:cubicBezTo>
                <a:cubicBezTo>
                  <a:pt x="765" y="753"/>
                  <a:pt x="765" y="758"/>
                  <a:pt x="748" y="758"/>
                </a:cubicBezTo>
                <a:cubicBezTo>
                  <a:pt x="736" y="758"/>
                  <a:pt x="724" y="759"/>
                  <a:pt x="712" y="759"/>
                </a:cubicBezTo>
                <a:cubicBezTo>
                  <a:pt x="688" y="759"/>
                  <a:pt x="664" y="759"/>
                  <a:pt x="640" y="759"/>
                </a:cubicBezTo>
                <a:cubicBezTo>
                  <a:pt x="592" y="759"/>
                  <a:pt x="544" y="759"/>
                  <a:pt x="497" y="759"/>
                </a:cubicBezTo>
                <a:cubicBezTo>
                  <a:pt x="402" y="758"/>
                  <a:pt x="308" y="757"/>
                  <a:pt x="214" y="757"/>
                </a:cubicBezTo>
                <a:cubicBezTo>
                  <a:pt x="166" y="757"/>
                  <a:pt x="118" y="757"/>
                  <a:pt x="70" y="758"/>
                </a:cubicBezTo>
                <a:cubicBezTo>
                  <a:pt x="58" y="758"/>
                  <a:pt x="46" y="758"/>
                  <a:pt x="35" y="758"/>
                </a:cubicBezTo>
                <a:cubicBezTo>
                  <a:pt x="30" y="758"/>
                  <a:pt x="22" y="759"/>
                  <a:pt x="18" y="758"/>
                </a:cubicBezTo>
                <a:cubicBezTo>
                  <a:pt x="8" y="753"/>
                  <a:pt x="11" y="745"/>
                  <a:pt x="10" y="737"/>
                </a:cubicBezTo>
                <a:cubicBezTo>
                  <a:pt x="8" y="713"/>
                  <a:pt x="10" y="687"/>
                  <a:pt x="10" y="662"/>
                </a:cubicBezTo>
                <a:cubicBezTo>
                  <a:pt x="8" y="450"/>
                  <a:pt x="7" y="237"/>
                  <a:pt x="5" y="25"/>
                </a:cubicBezTo>
                <a:cubicBezTo>
                  <a:pt x="5" y="23"/>
                  <a:pt x="2" y="23"/>
                  <a:pt x="2" y="25"/>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dirty="0"/>
          </a:p>
        </p:txBody>
      </p:sp>
      <p:sp>
        <p:nvSpPr>
          <p:cNvPr id="7" name="Freeform 16"/>
          <p:cNvSpPr/>
          <p:nvPr/>
        </p:nvSpPr>
        <p:spPr bwMode="auto">
          <a:xfrm>
            <a:off x="3717147" y="3429000"/>
            <a:ext cx="1709705" cy="1563441"/>
          </a:xfrm>
          <a:custGeom>
            <a:avLst/>
            <a:gdLst>
              <a:gd name="T0" fmla="*/ 2 w 773"/>
              <a:gd name="T1" fmla="*/ 25 h 766"/>
              <a:gd name="T2" fmla="*/ 5 w 773"/>
              <a:gd name="T3" fmla="*/ 630 h 766"/>
              <a:gd name="T4" fmla="*/ 6 w 773"/>
              <a:gd name="T5" fmla="*/ 706 h 766"/>
              <a:gd name="T6" fmla="*/ 8 w 773"/>
              <a:gd name="T7" fmla="*/ 757 h 766"/>
              <a:gd name="T8" fmla="*/ 42 w 773"/>
              <a:gd name="T9" fmla="*/ 762 h 766"/>
              <a:gd name="T10" fmla="*/ 122 w 773"/>
              <a:gd name="T11" fmla="*/ 762 h 766"/>
              <a:gd name="T12" fmla="*/ 425 w 773"/>
              <a:gd name="T13" fmla="*/ 763 h 766"/>
              <a:gd name="T14" fmla="*/ 767 w 773"/>
              <a:gd name="T15" fmla="*/ 763 h 766"/>
              <a:gd name="T16" fmla="*/ 770 w 773"/>
              <a:gd name="T17" fmla="*/ 761 h 766"/>
              <a:gd name="T18" fmla="*/ 770 w 773"/>
              <a:gd name="T19" fmla="*/ 185 h 766"/>
              <a:gd name="T20" fmla="*/ 770 w 773"/>
              <a:gd name="T21" fmla="*/ 40 h 766"/>
              <a:gd name="T22" fmla="*/ 765 w 773"/>
              <a:gd name="T23" fmla="*/ 8 h 766"/>
              <a:gd name="T24" fmla="*/ 750 w 773"/>
              <a:gd name="T25" fmla="*/ 4 h 766"/>
              <a:gd name="T26" fmla="*/ 711 w 773"/>
              <a:gd name="T27" fmla="*/ 3 h 766"/>
              <a:gd name="T28" fmla="*/ 412 w 773"/>
              <a:gd name="T29" fmla="*/ 0 h 766"/>
              <a:gd name="T30" fmla="*/ 73 w 773"/>
              <a:gd name="T31" fmla="*/ 6 h 766"/>
              <a:gd name="T32" fmla="*/ 73 w 773"/>
              <a:gd name="T33" fmla="*/ 12 h 766"/>
              <a:gd name="T34" fmla="*/ 647 w 773"/>
              <a:gd name="T35" fmla="*/ 9 h 766"/>
              <a:gd name="T36" fmla="*/ 711 w 773"/>
              <a:gd name="T37" fmla="*/ 10 h 766"/>
              <a:gd name="T38" fmla="*/ 746 w 773"/>
              <a:gd name="T39" fmla="*/ 11 h 766"/>
              <a:gd name="T40" fmla="*/ 764 w 773"/>
              <a:gd name="T41" fmla="*/ 52 h 766"/>
              <a:gd name="T42" fmla="*/ 764 w 773"/>
              <a:gd name="T43" fmla="*/ 189 h 766"/>
              <a:gd name="T44" fmla="*/ 764 w 773"/>
              <a:gd name="T45" fmla="*/ 462 h 766"/>
              <a:gd name="T46" fmla="*/ 765 w 773"/>
              <a:gd name="T47" fmla="*/ 738 h 766"/>
              <a:gd name="T48" fmla="*/ 748 w 773"/>
              <a:gd name="T49" fmla="*/ 758 h 766"/>
              <a:gd name="T50" fmla="*/ 712 w 773"/>
              <a:gd name="T51" fmla="*/ 759 h 766"/>
              <a:gd name="T52" fmla="*/ 640 w 773"/>
              <a:gd name="T53" fmla="*/ 759 h 766"/>
              <a:gd name="T54" fmla="*/ 497 w 773"/>
              <a:gd name="T55" fmla="*/ 759 h 766"/>
              <a:gd name="T56" fmla="*/ 214 w 773"/>
              <a:gd name="T57" fmla="*/ 757 h 766"/>
              <a:gd name="T58" fmla="*/ 70 w 773"/>
              <a:gd name="T59" fmla="*/ 758 h 766"/>
              <a:gd name="T60" fmla="*/ 35 w 773"/>
              <a:gd name="T61" fmla="*/ 758 h 766"/>
              <a:gd name="T62" fmla="*/ 18 w 773"/>
              <a:gd name="T63" fmla="*/ 758 h 766"/>
              <a:gd name="T64" fmla="*/ 10 w 773"/>
              <a:gd name="T65" fmla="*/ 737 h 766"/>
              <a:gd name="T66" fmla="*/ 10 w 773"/>
              <a:gd name="T67" fmla="*/ 662 h 766"/>
              <a:gd name="T68" fmla="*/ 5 w 773"/>
              <a:gd name="T69" fmla="*/ 25 h 766"/>
              <a:gd name="T70" fmla="*/ 2 w 773"/>
              <a:gd name="T71" fmla="*/ 25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3" h="766">
                <a:moveTo>
                  <a:pt x="2" y="25"/>
                </a:moveTo>
                <a:cubicBezTo>
                  <a:pt x="3" y="227"/>
                  <a:pt x="4" y="428"/>
                  <a:pt x="5" y="630"/>
                </a:cubicBezTo>
                <a:cubicBezTo>
                  <a:pt x="5" y="655"/>
                  <a:pt x="5" y="681"/>
                  <a:pt x="6" y="706"/>
                </a:cubicBezTo>
                <a:cubicBezTo>
                  <a:pt x="6" y="718"/>
                  <a:pt x="0" y="746"/>
                  <a:pt x="8" y="757"/>
                </a:cubicBezTo>
                <a:cubicBezTo>
                  <a:pt x="15" y="766"/>
                  <a:pt x="33" y="763"/>
                  <a:pt x="42" y="762"/>
                </a:cubicBezTo>
                <a:cubicBezTo>
                  <a:pt x="69" y="762"/>
                  <a:pt x="96" y="762"/>
                  <a:pt x="122" y="762"/>
                </a:cubicBezTo>
                <a:cubicBezTo>
                  <a:pt x="223" y="761"/>
                  <a:pt x="324" y="762"/>
                  <a:pt x="425" y="763"/>
                </a:cubicBezTo>
                <a:cubicBezTo>
                  <a:pt x="539" y="764"/>
                  <a:pt x="653" y="765"/>
                  <a:pt x="767" y="763"/>
                </a:cubicBezTo>
                <a:cubicBezTo>
                  <a:pt x="769" y="763"/>
                  <a:pt x="770" y="762"/>
                  <a:pt x="770" y="761"/>
                </a:cubicBezTo>
                <a:cubicBezTo>
                  <a:pt x="770" y="569"/>
                  <a:pt x="770" y="377"/>
                  <a:pt x="770" y="185"/>
                </a:cubicBezTo>
                <a:cubicBezTo>
                  <a:pt x="770" y="137"/>
                  <a:pt x="770" y="88"/>
                  <a:pt x="770" y="40"/>
                </a:cubicBezTo>
                <a:cubicBezTo>
                  <a:pt x="770" y="31"/>
                  <a:pt x="773" y="15"/>
                  <a:pt x="765" y="8"/>
                </a:cubicBezTo>
                <a:cubicBezTo>
                  <a:pt x="761" y="5"/>
                  <a:pt x="756" y="5"/>
                  <a:pt x="750" y="4"/>
                </a:cubicBezTo>
                <a:cubicBezTo>
                  <a:pt x="737" y="3"/>
                  <a:pt x="724" y="4"/>
                  <a:pt x="711" y="3"/>
                </a:cubicBezTo>
                <a:cubicBezTo>
                  <a:pt x="611" y="1"/>
                  <a:pt x="511" y="0"/>
                  <a:pt x="412" y="0"/>
                </a:cubicBezTo>
                <a:cubicBezTo>
                  <a:pt x="299" y="0"/>
                  <a:pt x="186" y="1"/>
                  <a:pt x="73" y="6"/>
                </a:cubicBezTo>
                <a:cubicBezTo>
                  <a:pt x="70" y="6"/>
                  <a:pt x="70" y="12"/>
                  <a:pt x="73" y="12"/>
                </a:cubicBezTo>
                <a:cubicBezTo>
                  <a:pt x="265" y="9"/>
                  <a:pt x="456" y="6"/>
                  <a:pt x="647" y="9"/>
                </a:cubicBezTo>
                <a:cubicBezTo>
                  <a:pt x="668" y="9"/>
                  <a:pt x="689" y="9"/>
                  <a:pt x="711" y="10"/>
                </a:cubicBezTo>
                <a:cubicBezTo>
                  <a:pt x="721" y="10"/>
                  <a:pt x="736" y="8"/>
                  <a:pt x="746" y="11"/>
                </a:cubicBezTo>
                <a:cubicBezTo>
                  <a:pt x="768" y="15"/>
                  <a:pt x="764" y="35"/>
                  <a:pt x="764" y="52"/>
                </a:cubicBezTo>
                <a:cubicBezTo>
                  <a:pt x="764" y="97"/>
                  <a:pt x="764" y="143"/>
                  <a:pt x="764" y="189"/>
                </a:cubicBezTo>
                <a:cubicBezTo>
                  <a:pt x="764" y="280"/>
                  <a:pt x="764" y="371"/>
                  <a:pt x="764" y="462"/>
                </a:cubicBezTo>
                <a:cubicBezTo>
                  <a:pt x="764" y="554"/>
                  <a:pt x="764" y="646"/>
                  <a:pt x="765" y="738"/>
                </a:cubicBezTo>
                <a:cubicBezTo>
                  <a:pt x="765" y="753"/>
                  <a:pt x="765" y="758"/>
                  <a:pt x="748" y="758"/>
                </a:cubicBezTo>
                <a:cubicBezTo>
                  <a:pt x="736" y="758"/>
                  <a:pt x="724" y="759"/>
                  <a:pt x="712" y="759"/>
                </a:cubicBezTo>
                <a:cubicBezTo>
                  <a:pt x="688" y="759"/>
                  <a:pt x="664" y="759"/>
                  <a:pt x="640" y="759"/>
                </a:cubicBezTo>
                <a:cubicBezTo>
                  <a:pt x="592" y="759"/>
                  <a:pt x="544" y="759"/>
                  <a:pt x="497" y="759"/>
                </a:cubicBezTo>
                <a:cubicBezTo>
                  <a:pt x="402" y="758"/>
                  <a:pt x="308" y="757"/>
                  <a:pt x="214" y="757"/>
                </a:cubicBezTo>
                <a:cubicBezTo>
                  <a:pt x="166" y="757"/>
                  <a:pt x="118" y="757"/>
                  <a:pt x="70" y="758"/>
                </a:cubicBezTo>
                <a:cubicBezTo>
                  <a:pt x="58" y="758"/>
                  <a:pt x="46" y="758"/>
                  <a:pt x="35" y="758"/>
                </a:cubicBezTo>
                <a:cubicBezTo>
                  <a:pt x="30" y="758"/>
                  <a:pt x="22" y="759"/>
                  <a:pt x="18" y="758"/>
                </a:cubicBezTo>
                <a:cubicBezTo>
                  <a:pt x="8" y="753"/>
                  <a:pt x="11" y="745"/>
                  <a:pt x="10" y="737"/>
                </a:cubicBezTo>
                <a:cubicBezTo>
                  <a:pt x="8" y="713"/>
                  <a:pt x="10" y="687"/>
                  <a:pt x="10" y="662"/>
                </a:cubicBezTo>
                <a:cubicBezTo>
                  <a:pt x="8" y="450"/>
                  <a:pt x="7" y="237"/>
                  <a:pt x="5" y="25"/>
                </a:cubicBezTo>
                <a:cubicBezTo>
                  <a:pt x="5" y="23"/>
                  <a:pt x="2" y="23"/>
                  <a:pt x="2" y="25"/>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1406" y="3429000"/>
            <a:ext cx="1844658" cy="1658202"/>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1895" y="3391970"/>
            <a:ext cx="1701205" cy="1432166"/>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9201" y="1644494"/>
            <a:ext cx="1822001" cy="1524909"/>
          </a:xfrm>
          <a:prstGeom prst="rect">
            <a:avLst/>
          </a:prstGeom>
        </p:spPr>
      </p:pic>
      <p:pic>
        <p:nvPicPr>
          <p:cNvPr id="11" name="图片 10"/>
          <p:cNvPicPr>
            <a:picLocks noChangeAspect="1"/>
          </p:cNvPicPr>
          <p:nvPr/>
        </p:nvPicPr>
        <p:blipFill>
          <a:blip r:embed="rId6"/>
          <a:stretch>
            <a:fillRect/>
          </a:stretch>
        </p:blipFill>
        <p:spPr>
          <a:xfrm>
            <a:off x="5558332" y="1485833"/>
            <a:ext cx="1719221" cy="1707028"/>
          </a:xfrm>
          <a:prstGeom prst="rect">
            <a:avLst/>
          </a:prstGeom>
        </p:spPr>
      </p:pic>
      <p:sp>
        <p:nvSpPr>
          <p:cNvPr id="12" name="Rectangle 26"/>
          <p:cNvSpPr>
            <a:spLocks noChangeArrowheads="1"/>
          </p:cNvSpPr>
          <p:nvPr/>
        </p:nvSpPr>
        <p:spPr bwMode="auto">
          <a:xfrm>
            <a:off x="5733729" y="1677627"/>
            <a:ext cx="1368425"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50000"/>
                    <a:lumOff val="50000"/>
                  </a:schemeClr>
                </a:solidFill>
              </a:rPr>
              <a:t>Option </a:t>
            </a:r>
            <a:r>
              <a:rPr lang="zh-CN" altLang="en-US" sz="1200" b="1" dirty="0" smtClean="0">
                <a:solidFill>
                  <a:schemeClr val="tx1">
                    <a:lumMod val="50000"/>
                    <a:lumOff val="50000"/>
                  </a:schemeClr>
                </a:solidFill>
              </a:rPr>
              <a:t>0</a:t>
            </a:r>
            <a:r>
              <a:rPr lang="en-US" altLang="zh-CN" sz="1200" b="1" dirty="0" smtClean="0">
                <a:solidFill>
                  <a:schemeClr val="tx1">
                    <a:lumMod val="50000"/>
                    <a:lumOff val="50000"/>
                  </a:schemeClr>
                </a:solidFill>
              </a:rPr>
              <a:t>3</a:t>
            </a:r>
          </a:p>
          <a:p>
            <a:pPr algn="ctr"/>
            <a:endParaRPr lang="zh-CN" altLang="en-US" sz="1200" b="1" dirty="0">
              <a:solidFill>
                <a:schemeClr val="tx1">
                  <a:lumMod val="50000"/>
                  <a:lumOff val="50000"/>
                </a:schemeClr>
              </a:solidFill>
            </a:endParaRPr>
          </a:p>
          <a:p>
            <a:r>
              <a:rPr lang="zh-CN" altLang="en-US" sz="1100" dirty="0" smtClean="0">
                <a:solidFill>
                  <a:schemeClr val="tx1">
                    <a:lumMod val="50000"/>
                    <a:lumOff val="50000"/>
                  </a:schemeClr>
                </a:solidFill>
              </a:rPr>
              <a:t>“家中的电器是否处于正常工作态”“功耗是否处于异常状态”</a:t>
            </a:r>
            <a:endParaRPr lang="zh-CN" altLang="en-US" sz="1100" dirty="0">
              <a:solidFill>
                <a:schemeClr val="tx1">
                  <a:lumMod val="50000"/>
                  <a:lumOff val="50000"/>
                </a:schemeClr>
              </a:solidFill>
            </a:endParaRPr>
          </a:p>
        </p:txBody>
      </p:sp>
      <p:sp>
        <p:nvSpPr>
          <p:cNvPr id="3" name="文本框 2"/>
          <p:cNvSpPr txBox="1"/>
          <p:nvPr/>
        </p:nvSpPr>
        <p:spPr>
          <a:xfrm>
            <a:off x="1371600" y="5562600"/>
            <a:ext cx="6595785" cy="646331"/>
          </a:xfrm>
          <a:prstGeom prst="rect">
            <a:avLst/>
          </a:prstGeom>
          <a:noFill/>
        </p:spPr>
        <p:txBody>
          <a:bodyPr wrap="square" rtlCol="0">
            <a:spAutoFit/>
          </a:bodyPr>
          <a:lstStyle/>
          <a:p>
            <a:r>
              <a:rPr lang="zh-CN" altLang="en-US" dirty="0"/>
              <a:t>智能</a:t>
            </a:r>
            <a:r>
              <a:rPr lang="zh-CN" altLang="en-US" dirty="0" smtClean="0"/>
              <a:t>家庭</a:t>
            </a:r>
            <a:r>
              <a:rPr lang="zh-CN" altLang="en-US" dirty="0"/>
              <a:t>托管系统：</a:t>
            </a:r>
            <a:r>
              <a:rPr lang="zh-CN" altLang="en-US" dirty="0">
                <a:latin typeface="华文楷体" panose="02010600040101010101" pitchFamily="2" charset="-122"/>
                <a:ea typeface="华文楷体" panose="02010600040101010101" pitchFamily="2" charset="-122"/>
              </a:rPr>
              <a:t>解决家庭在无人守护的情况下的安全问题和家中花鸟虫鱼的基本生存</a:t>
            </a:r>
            <a:r>
              <a:rPr lang="zh-CN" altLang="en-US" dirty="0" smtClean="0">
                <a:latin typeface="华文楷体" panose="02010600040101010101" pitchFamily="2" charset="-122"/>
                <a:ea typeface="华文楷体" panose="02010600040101010101" pitchFamily="2" charset="-122"/>
              </a:rPr>
              <a:t>问题。</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4376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in)">
                                      <p:cBhvr>
                                        <p:cTn id="18" dur="2000"/>
                                        <p:tgtEl>
                                          <p:spTgt spid="5"/>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ircle(in)">
                                      <p:cBhvr>
                                        <p:cTn id="21" dur="2000"/>
                                        <p:tgtEl>
                                          <p:spTgt spid="7"/>
                                        </p:tgtEl>
                                      </p:cBhvr>
                                    </p:animEffect>
                                  </p:childTnLst>
                                </p:cTn>
                              </p:par>
                              <p:par>
                                <p:cTn id="22" presetID="6" presetClass="entr" presetSubtype="16"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circle(in)">
                                      <p:cBhvr>
                                        <p:cTn id="24" dur="2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heel(1)">
                                      <p:cBhvr>
                                        <p:cTn id="29" dur="2000"/>
                                        <p:tgtEl>
                                          <p:spTgt spid="8"/>
                                        </p:tgtEl>
                                      </p:cBhvr>
                                    </p:animEffect>
                                  </p:childTnLst>
                                </p:cTn>
                              </p:par>
                              <p:par>
                                <p:cTn id="30" presetID="21" presetClass="entr" presetSubtype="1"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heel(1)">
                                      <p:cBhvr>
                                        <p:cTn id="32" dur="2000"/>
                                        <p:tgtEl>
                                          <p:spTgt spid="11"/>
                                        </p:tgtEl>
                                      </p:cBhvr>
                                    </p:animEffect>
                                  </p:childTnLst>
                                </p:cTn>
                              </p:par>
                              <p:par>
                                <p:cTn id="33" presetID="21" presetClass="entr" presetSubtype="1"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heel(1)">
                                      <p:cBhvr>
                                        <p:cTn id="35" dur="20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1000"/>
                                        <p:tgtEl>
                                          <p:spTgt spid="3"/>
                                        </p:tgtEl>
                                      </p:cBhvr>
                                    </p:animEffect>
                                    <p:anim calcmode="lin" valueType="num">
                                      <p:cBhvr>
                                        <p:cTn id="41" dur="1000" fill="hold"/>
                                        <p:tgtEl>
                                          <p:spTgt spid="3"/>
                                        </p:tgtEl>
                                        <p:attrNameLst>
                                          <p:attrName>ppt_x</p:attrName>
                                        </p:attrNameLst>
                                      </p:cBhvr>
                                      <p:tavLst>
                                        <p:tav tm="0">
                                          <p:val>
                                            <p:strVal val="#ppt_x"/>
                                          </p:val>
                                        </p:tav>
                                        <p:tav tm="100000">
                                          <p:val>
                                            <p:strVal val="#ppt_x"/>
                                          </p:val>
                                        </p:tav>
                                      </p:tavLst>
                                    </p:anim>
                                    <p:anim calcmode="lin" valueType="num">
                                      <p:cBhvr>
                                        <p:cTn id="4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12" grpId="0"/>
      <p:bldP spid="3" grpId="0"/>
    </p:bldLst>
  </p:timing>
</p:sld>
</file>

<file path=ppt/slides/slide6.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a:xfrm>
            <a:off x="186801" y="132262"/>
            <a:ext cx="8686800" cy="1143000"/>
          </a:xfrm>
        </p:spPr>
        <p:txBody>
          <a:bodyPr/>
          <a:lstStyle/>
          <a:p>
            <a:r>
              <a:rPr lang="zh-CN" altLang="en-US" dirty="0"/>
              <a:t>项目概述</a:t>
            </a:r>
          </a:p>
        </p:txBody>
      </p:sp>
      <p:grpSp>
        <p:nvGrpSpPr>
          <p:cNvPr id="19" name="ef7cabfa-7ac4-4cae-ba99-ded0d89b488b" descr="4AUAAB+LCAAAAAAABADNVE1PwzAM/S8BbhMqiA9pt/IxmBAfYtM4oB1C661GaTKlLhpM++84bbO1Wgfshnppn5/j92ynC7FPnzMQXTFIpaUrlFMr0z5BKjqiH4uuzpXqiAvUMerpjTX5LBPd18UqrR55QUoujTLW5WoklGokVc60Db6nbcQfJxOMYJhACp4zRE2hjgeJjJkRHAasx+I0IQ1ZVgGPb+8QUS2te+pYeZbwmXu93snx+VkYusOKMsFy6STGMOd3DwpfsNLoutBq1gXqXiv4SXLrgMC2+G2krIkd5zcDCqMINFXKS0MFvuHTy18V5a7M4IGPc0rF9ZysLCDf2/JjvOGRNXDFBrjs/D+nx9ucFuaGMKc/ehu3uFstbbmFvy6tp92jxjRPK1qh9l7Oa9BRUIIYxwrqtL7mXnysKhw5rBwTWS7QMzaVxAUXwfJgfTtOzg+Dtn31ev66r0W7dhqiy6jPsE3mLhOqFDQGVLr4YfmeTEZo9G7Kq6S6+BFYwkiqUOFUpyzAZRki4/51t8bil9HUDLNfoCjh+B3ArJr7AL+44ESqDOqXzBn3dvwVfAYlCT8ahAa2tXtN1pbLvO5MW0fH/HwDxAhjAeAFAAA="/>
          <p:cNvGrpSpPr>
            <a:grpSpLocks noChangeAspect="1"/>
          </p:cNvGrpSpPr>
          <p:nvPr/>
        </p:nvGrpSpPr>
        <p:grpSpPr>
          <a:xfrm>
            <a:off x="881988" y="2468394"/>
            <a:ext cx="1668538" cy="2632242"/>
            <a:chOff x="1527230" y="1362075"/>
            <a:chExt cx="2559129" cy="4850608"/>
          </a:xfrm>
        </p:grpSpPr>
        <p:sp>
          <p:nvSpPr>
            <p:cNvPr id="20" name="BackShape"/>
            <p:cNvSpPr/>
            <p:nvPr/>
          </p:nvSpPr>
          <p:spPr bwMode="auto">
            <a:xfrm>
              <a:off x="2275181" y="5162624"/>
              <a:ext cx="1076159" cy="333301"/>
            </a:xfrm>
            <a:prstGeom prst="can">
              <a:avLst>
                <a:gd name="adj" fmla="val 50000"/>
              </a:avLst>
            </a:prstGeom>
            <a:solidFill>
              <a:schemeClr val="tx2">
                <a:lumMod val="60000"/>
                <a:lumOff val="40000"/>
              </a:schemeClr>
            </a:solidFill>
            <a:ln w="19050">
              <a:noFill/>
              <a:round/>
              <a:headEnd/>
              <a:tailEnd/>
            </a:ln>
            <a:effectLst>
              <a:outerShdw blurRad="76200" dir="13500000" sy="23000" kx="1200000" algn="br" rotWithShape="0">
                <a:prstClr val="black">
                  <a:alpha val="20000"/>
                </a:prstClr>
              </a:outerShdw>
            </a:effectLst>
          </p:spPr>
          <p:txBody>
            <a:bodyPr anchor="ctr"/>
            <a:lstStyle/>
            <a:p>
              <a:pPr algn="ctr"/>
              <a:endParaRPr/>
            </a:p>
          </p:txBody>
        </p:sp>
        <p:sp>
          <p:nvSpPr>
            <p:cNvPr id="21" name="RelativeShape"/>
            <p:cNvSpPr/>
            <p:nvPr/>
          </p:nvSpPr>
          <p:spPr>
            <a:xfrm>
              <a:off x="2449883" y="1967639"/>
              <a:ext cx="726756" cy="3336066"/>
            </a:xfrm>
            <a:prstGeom prst="can">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2" name="ValueShape"/>
            <p:cNvSpPr/>
            <p:nvPr/>
          </p:nvSpPr>
          <p:spPr>
            <a:xfrm>
              <a:off x="2449883" y="2986015"/>
              <a:ext cx="726756" cy="2317691"/>
            </a:xfrm>
            <a:prstGeom prst="can">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a:endParaRPr>
                <a:solidFill>
                  <a:schemeClr val="accent2"/>
                </a:solidFill>
              </a:endParaRPr>
            </a:p>
          </p:txBody>
        </p:sp>
        <p:sp>
          <p:nvSpPr>
            <p:cNvPr id="23" name="ValueText"/>
            <p:cNvSpPr/>
            <p:nvPr/>
          </p:nvSpPr>
          <p:spPr>
            <a:xfrm>
              <a:off x="2586225" y="1362075"/>
              <a:ext cx="454069" cy="340551"/>
            </a:xfrm>
            <a:prstGeom prst="rect">
              <a:avLst/>
            </a:prstGeom>
            <a:noFill/>
          </p:spPr>
          <p:txBody>
            <a:bodyPr wrap="none" lIns="0" tIns="0" rIns="0" bIns="0" anchor="ctr" anchorCtr="1">
              <a:prstTxWarp prst="textPlain">
                <a:avLst/>
              </a:prstTxWarp>
              <a:normAutofit fontScale="25000" lnSpcReduction="20000"/>
            </a:bodyPr>
            <a:lstStyle/>
            <a:p>
              <a:pPr lvl="0" algn="ctr"/>
              <a:r>
                <a:rPr lang="en-US" altLang="zh-CN" sz="6000" dirty="0" smtClean="0">
                  <a:solidFill>
                    <a:srgbClr val="66AACD"/>
                  </a:solidFill>
                  <a:latin typeface="Impact" panose="020B0806030902050204" pitchFamily="34" charset="0"/>
                </a:rPr>
                <a:t>53.20%</a:t>
              </a:r>
              <a:endParaRPr lang="en-US" altLang="zh-CN" sz="6000" dirty="0">
                <a:solidFill>
                  <a:srgbClr val="66AACD"/>
                </a:solidFill>
                <a:latin typeface="Impact" panose="020B0806030902050204" pitchFamily="34" charset="0"/>
              </a:endParaRPr>
            </a:p>
          </p:txBody>
        </p:sp>
        <p:grpSp>
          <p:nvGrpSpPr>
            <p:cNvPr id="24" name="组合 23"/>
            <p:cNvGrpSpPr/>
            <p:nvPr/>
          </p:nvGrpSpPr>
          <p:grpSpPr>
            <a:xfrm>
              <a:off x="1527230" y="5633044"/>
              <a:ext cx="2559129" cy="579639"/>
              <a:chOff x="1978365" y="4072426"/>
              <a:chExt cx="5769456" cy="579639"/>
            </a:xfrm>
          </p:grpSpPr>
          <p:sp>
            <p:nvSpPr>
              <p:cNvPr id="25" name="CustomText1"/>
              <p:cNvSpPr/>
              <p:nvPr/>
            </p:nvSpPr>
            <p:spPr>
              <a:xfrm>
                <a:off x="1978365" y="4303474"/>
                <a:ext cx="5740310" cy="348591"/>
              </a:xfrm>
              <a:prstGeom prst="rect">
                <a:avLst/>
              </a:prstGeom>
              <a:noFill/>
            </p:spPr>
            <p:txBody>
              <a:bodyPr wrap="none" lIns="0" tIns="0" rIns="0" bIns="0">
                <a:normAutofit fontScale="85000" lnSpcReduction="20000"/>
              </a:bodyPr>
              <a:lstStyle/>
              <a:p>
                <a:pPr algn="ctr"/>
                <a:r>
                  <a:rPr lang="zh-CN" altLang="en-US" dirty="0" smtClean="0">
                    <a:latin typeface="微软雅黑" panose="020B0503020204020204" pitchFamily="34" charset="-122"/>
                    <a:ea typeface="微软雅黑" panose="020B0503020204020204" pitchFamily="34" charset="-122"/>
                  </a:rPr>
                  <a:t>价格昂贵</a:t>
                </a:r>
                <a:endParaRPr lang="en-US" altLang="zh-CN" dirty="0">
                  <a:latin typeface="微软雅黑" panose="020B0503020204020204" pitchFamily="34" charset="-122"/>
                  <a:ea typeface="微软雅黑" panose="020B0503020204020204" pitchFamily="34" charset="-122"/>
                </a:endParaRPr>
              </a:p>
            </p:txBody>
          </p:sp>
          <p:cxnSp>
            <p:nvCxnSpPr>
              <p:cNvPr id="26" name="LineShape"/>
              <p:cNvCxnSpPr>
                <a:cxnSpLocks/>
              </p:cNvCxnSpPr>
              <p:nvPr/>
            </p:nvCxnSpPr>
            <p:spPr>
              <a:xfrm flipH="1">
                <a:off x="2039093" y="4072426"/>
                <a:ext cx="5708728" cy="0"/>
              </a:xfrm>
              <a:prstGeom prst="straightConnector1">
                <a:avLst/>
              </a:prstGeom>
              <a:noFill/>
              <a:ln w="3175" cap="flat" cmpd="sng">
                <a:solidFill>
                  <a:schemeClr val="bg1">
                    <a:lumMod val="75000"/>
                  </a:schemeClr>
                </a:solidFill>
                <a:prstDash val="solid"/>
                <a:miter/>
                <a:headEnd type="none" w="med" len="med"/>
                <a:tailEnd type="none" w="med" len="med"/>
              </a:ln>
            </p:spPr>
          </p:cxnSp>
        </p:grpSp>
      </p:grpSp>
      <p:grpSp>
        <p:nvGrpSpPr>
          <p:cNvPr id="27" name="ef7cabfa-7ac4-4cae-ba99-ded0d89b488b" descr="4AUAAB+LCAAAAAAABADNVE1PwzAM/S8BbhMqiA9pt/IxmBAfYtM4oB1C661GaTKlLhpM++84bbO1Wgfshnppn5/j92ynC7FPnzMQXTFIpaUrlFMr0z5BKjqiH4uuzpXqiAvUMerpjTX5LBPd18UqrR55QUoujTLW5WoklGokVc60Db6nbcQfJxOMYJhACp4zRE2hjgeJjJkRHAasx+I0IQ1ZVgGPb+8QUS2te+pYeZbwmXu93snx+VkYusOKMsFy6STGMOd3DwpfsNLoutBq1gXqXiv4SXLrgMC2+G2krIkd5zcDCqMINFXKS0MFvuHTy18V5a7M4IGPc0rF9ZysLCDf2/JjvOGRNXDFBrjs/D+nx9ucFuaGMKc/ehu3uFstbbmFvy6tp92jxjRPK1qh9l7Oa9BRUIIYxwrqtL7mXnysKhw5rBwTWS7QMzaVxAUXwfJgfTtOzg+Dtn31ev66r0W7dhqiy6jPsE3mLhOqFDQGVLr4YfmeTEZo9G7Kq6S6+BFYwkiqUOFUpyzAZRki4/51t8bil9HUDLNfoCjh+B3ArJr7AL+44ESqDOqXzBn3dvwVfAYlCT8ahAa2tXtN1pbLvO5MW0fH/HwDxAhjAeAFAAA="/>
          <p:cNvGrpSpPr>
            <a:grpSpLocks noChangeAspect="1"/>
          </p:cNvGrpSpPr>
          <p:nvPr/>
        </p:nvGrpSpPr>
        <p:grpSpPr>
          <a:xfrm>
            <a:off x="2264305" y="2468394"/>
            <a:ext cx="1660109" cy="2635261"/>
            <a:chOff x="1554167" y="1362075"/>
            <a:chExt cx="2546201" cy="4856172"/>
          </a:xfrm>
        </p:grpSpPr>
        <p:sp>
          <p:nvSpPr>
            <p:cNvPr id="28" name="BackShape"/>
            <p:cNvSpPr/>
            <p:nvPr/>
          </p:nvSpPr>
          <p:spPr bwMode="auto">
            <a:xfrm>
              <a:off x="2275181" y="5162624"/>
              <a:ext cx="1076159" cy="333301"/>
            </a:xfrm>
            <a:prstGeom prst="can">
              <a:avLst>
                <a:gd name="adj" fmla="val 50000"/>
              </a:avLst>
            </a:prstGeom>
            <a:solidFill>
              <a:schemeClr val="tx2">
                <a:lumMod val="60000"/>
                <a:lumOff val="40000"/>
              </a:schemeClr>
            </a:solidFill>
            <a:ln w="19050">
              <a:noFill/>
              <a:round/>
              <a:headEnd/>
              <a:tailEnd/>
            </a:ln>
            <a:effectLst>
              <a:outerShdw blurRad="76200" dir="13500000" sy="23000" kx="1200000" algn="br" rotWithShape="0">
                <a:prstClr val="black">
                  <a:alpha val="20000"/>
                </a:prstClr>
              </a:outerShdw>
            </a:effectLst>
          </p:spPr>
          <p:txBody>
            <a:bodyPr anchor="ctr"/>
            <a:lstStyle/>
            <a:p>
              <a:pPr algn="ctr"/>
              <a:endParaRPr/>
            </a:p>
          </p:txBody>
        </p:sp>
        <p:sp>
          <p:nvSpPr>
            <p:cNvPr id="29" name="RelativeShape"/>
            <p:cNvSpPr/>
            <p:nvPr/>
          </p:nvSpPr>
          <p:spPr>
            <a:xfrm>
              <a:off x="2449883" y="1967639"/>
              <a:ext cx="726756" cy="3336066"/>
            </a:xfrm>
            <a:prstGeom prst="can">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0" name="ValueShape"/>
            <p:cNvSpPr/>
            <p:nvPr/>
          </p:nvSpPr>
          <p:spPr>
            <a:xfrm>
              <a:off x="2449883" y="3548450"/>
              <a:ext cx="726756" cy="1755255"/>
            </a:xfrm>
            <a:prstGeom prst="can">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a:endParaRPr/>
            </a:p>
          </p:txBody>
        </p:sp>
        <p:sp>
          <p:nvSpPr>
            <p:cNvPr id="31" name="ValueText"/>
            <p:cNvSpPr/>
            <p:nvPr/>
          </p:nvSpPr>
          <p:spPr>
            <a:xfrm>
              <a:off x="2586225" y="1362075"/>
              <a:ext cx="454069" cy="340551"/>
            </a:xfrm>
            <a:prstGeom prst="rect">
              <a:avLst/>
            </a:prstGeom>
          </p:spPr>
          <p:txBody>
            <a:bodyPr wrap="none" lIns="0" tIns="0" rIns="0" bIns="0" anchor="ctr" anchorCtr="1">
              <a:prstTxWarp prst="textPlain">
                <a:avLst/>
              </a:prstTxWarp>
              <a:normAutofit fontScale="25000" lnSpcReduction="20000"/>
            </a:bodyPr>
            <a:lstStyle/>
            <a:p>
              <a:pPr lvl="0" algn="ctr"/>
              <a:r>
                <a:rPr lang="en-US" altLang="zh-CN" sz="6000" dirty="0" smtClean="0">
                  <a:solidFill>
                    <a:srgbClr val="66AACD"/>
                  </a:solidFill>
                  <a:latin typeface="Impact" panose="020B0806030902050204" pitchFamily="34" charset="0"/>
                </a:rPr>
                <a:t>37.70%</a:t>
              </a:r>
              <a:endParaRPr lang="en-US" altLang="zh-CN" sz="6000" dirty="0">
                <a:solidFill>
                  <a:srgbClr val="66AACD"/>
                </a:solidFill>
                <a:latin typeface="Impact" panose="020B0806030902050204" pitchFamily="34" charset="0"/>
              </a:endParaRPr>
            </a:p>
          </p:txBody>
        </p:sp>
        <p:grpSp>
          <p:nvGrpSpPr>
            <p:cNvPr id="32" name="组合 31"/>
            <p:cNvGrpSpPr/>
            <p:nvPr/>
          </p:nvGrpSpPr>
          <p:grpSpPr>
            <a:xfrm>
              <a:off x="1554167" y="5633044"/>
              <a:ext cx="2546201" cy="585203"/>
              <a:chOff x="2039093" y="4072426"/>
              <a:chExt cx="5740311" cy="585203"/>
            </a:xfrm>
          </p:grpSpPr>
          <p:sp>
            <p:nvSpPr>
              <p:cNvPr id="33" name="CustomText1"/>
              <p:cNvSpPr/>
              <p:nvPr/>
            </p:nvSpPr>
            <p:spPr>
              <a:xfrm>
                <a:off x="2039094" y="4309038"/>
                <a:ext cx="5740310" cy="348591"/>
              </a:xfrm>
              <a:prstGeom prst="rect">
                <a:avLst/>
              </a:prstGeom>
              <a:noFill/>
            </p:spPr>
            <p:txBody>
              <a:bodyPr wrap="none" lIns="0" tIns="0" rIns="0" bIns="0">
                <a:normAutofit fontScale="85000" lnSpcReduction="20000"/>
              </a:bodyPr>
              <a:lstStyle/>
              <a:p>
                <a:pPr algn="ctr"/>
                <a:r>
                  <a:rPr lang="zh-CN" altLang="en-US" dirty="0" smtClean="0">
                    <a:latin typeface="微软雅黑" panose="020B0503020204020204" pitchFamily="34" charset="-122"/>
                    <a:ea typeface="微软雅黑" panose="020B0503020204020204" pitchFamily="34" charset="-122"/>
                  </a:rPr>
                  <a:t>功能拓展不便</a:t>
                </a:r>
                <a:endParaRPr lang="en-US" altLang="zh-CN" dirty="0">
                  <a:latin typeface="微软雅黑" panose="020B0503020204020204" pitchFamily="34" charset="-122"/>
                  <a:ea typeface="微软雅黑" panose="020B0503020204020204" pitchFamily="34" charset="-122"/>
                </a:endParaRPr>
              </a:p>
            </p:txBody>
          </p:sp>
          <p:cxnSp>
            <p:nvCxnSpPr>
              <p:cNvPr id="34" name="LineShape"/>
              <p:cNvCxnSpPr>
                <a:cxnSpLocks/>
              </p:cNvCxnSpPr>
              <p:nvPr/>
            </p:nvCxnSpPr>
            <p:spPr>
              <a:xfrm flipH="1">
                <a:off x="2039093" y="4072426"/>
                <a:ext cx="5708728" cy="0"/>
              </a:xfrm>
              <a:prstGeom prst="straightConnector1">
                <a:avLst/>
              </a:prstGeom>
              <a:noFill/>
              <a:ln w="3175" cap="flat" cmpd="sng">
                <a:solidFill>
                  <a:schemeClr val="bg1">
                    <a:lumMod val="75000"/>
                  </a:schemeClr>
                </a:solidFill>
                <a:prstDash val="solid"/>
                <a:miter/>
                <a:headEnd type="none" w="med" len="med"/>
                <a:tailEnd type="none" w="med" len="med"/>
              </a:ln>
            </p:spPr>
          </p:cxnSp>
        </p:grpSp>
      </p:grpSp>
      <p:grpSp>
        <p:nvGrpSpPr>
          <p:cNvPr id="35" name="ef7cabfa-7ac4-4cae-ba99-ded0d89b488b" descr="4AUAAB+LCAAAAAAABADNVE1PwzAM/S8BbhMqiA9pt/IxmBAfYtM4oB1C661GaTKlLhpM++84bbO1Wgfshnppn5/j92ynC7FPnzMQXTFIpaUrlFMr0z5BKjqiH4uuzpXqiAvUMerpjTX5LBPd18UqrR55QUoujTLW5WoklGokVc60Db6nbcQfJxOMYJhACp4zRE2hjgeJjJkRHAasx+I0IQ1ZVgGPb+8QUS2te+pYeZbwmXu93snx+VkYusOKMsFy6STGMOd3DwpfsNLoutBq1gXqXiv4SXLrgMC2+G2krIkd5zcDCqMINFXKS0MFvuHTy18V5a7M4IGPc0rF9ZysLCDf2/JjvOGRNXDFBrjs/D+nx9ucFuaGMKc/ehu3uFstbbmFvy6tp92jxjRPK1qh9l7Oa9BRUIIYxwrqtL7mXnysKhw5rBwTWS7QMzaVxAUXwfJgfTtOzg+Dtn31ev66r0W7dhqiy6jPsE3mLhOqFDQGVLr4YfmeTEZo9G7Kq6S6+BFYwkiqUOFUpyzAZRki4/51t8bil9HUDLNfoCjh+B3ArJr7AL+44ESqDOqXzBn3dvwVfAYlCT8ahAa2tXtN1pbLvO5MW0fH/HwDxAhjAeAFAAA="/>
          <p:cNvGrpSpPr>
            <a:grpSpLocks noChangeAspect="1"/>
          </p:cNvGrpSpPr>
          <p:nvPr/>
        </p:nvGrpSpPr>
        <p:grpSpPr>
          <a:xfrm>
            <a:off x="3629058" y="2468394"/>
            <a:ext cx="1660109" cy="2633750"/>
            <a:chOff x="1554167" y="1362075"/>
            <a:chExt cx="2546201" cy="4853387"/>
          </a:xfrm>
        </p:grpSpPr>
        <p:sp>
          <p:nvSpPr>
            <p:cNvPr id="36" name="BackShape"/>
            <p:cNvSpPr/>
            <p:nvPr/>
          </p:nvSpPr>
          <p:spPr bwMode="auto">
            <a:xfrm>
              <a:off x="2275181" y="5162624"/>
              <a:ext cx="1076159" cy="333301"/>
            </a:xfrm>
            <a:prstGeom prst="can">
              <a:avLst>
                <a:gd name="adj" fmla="val 50000"/>
              </a:avLst>
            </a:prstGeom>
            <a:solidFill>
              <a:schemeClr val="tx2">
                <a:lumMod val="60000"/>
                <a:lumOff val="40000"/>
              </a:schemeClr>
            </a:solidFill>
            <a:ln w="19050">
              <a:noFill/>
              <a:round/>
              <a:headEnd/>
              <a:tailEnd/>
            </a:ln>
            <a:effectLst>
              <a:outerShdw blurRad="76200" dir="13500000" sy="23000" kx="1200000" algn="br" rotWithShape="0">
                <a:prstClr val="black">
                  <a:alpha val="20000"/>
                </a:prstClr>
              </a:outerShdw>
            </a:effectLst>
          </p:spPr>
          <p:txBody>
            <a:bodyPr anchor="ctr"/>
            <a:lstStyle/>
            <a:p>
              <a:pPr algn="ctr"/>
              <a:endParaRPr/>
            </a:p>
          </p:txBody>
        </p:sp>
        <p:sp>
          <p:nvSpPr>
            <p:cNvPr id="37" name="RelativeShape"/>
            <p:cNvSpPr/>
            <p:nvPr/>
          </p:nvSpPr>
          <p:spPr>
            <a:xfrm>
              <a:off x="2449883" y="1967639"/>
              <a:ext cx="726756" cy="3336066"/>
            </a:xfrm>
            <a:prstGeom prst="can">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8" name="ValueShape"/>
            <p:cNvSpPr/>
            <p:nvPr/>
          </p:nvSpPr>
          <p:spPr>
            <a:xfrm>
              <a:off x="2449883" y="3739276"/>
              <a:ext cx="726756" cy="1564428"/>
            </a:xfrm>
            <a:prstGeom prst="can">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a:endParaRPr/>
            </a:p>
          </p:txBody>
        </p:sp>
        <p:sp>
          <p:nvSpPr>
            <p:cNvPr id="39" name="ValueText"/>
            <p:cNvSpPr/>
            <p:nvPr/>
          </p:nvSpPr>
          <p:spPr>
            <a:xfrm>
              <a:off x="2586225" y="1362075"/>
              <a:ext cx="454069" cy="340551"/>
            </a:xfrm>
            <a:prstGeom prst="rect">
              <a:avLst/>
            </a:prstGeom>
          </p:spPr>
          <p:txBody>
            <a:bodyPr wrap="none" lIns="0" tIns="0" rIns="0" bIns="0" anchor="ctr" anchorCtr="1">
              <a:prstTxWarp prst="textPlain">
                <a:avLst/>
              </a:prstTxWarp>
              <a:normAutofit fontScale="25000" lnSpcReduction="20000"/>
            </a:bodyPr>
            <a:lstStyle/>
            <a:p>
              <a:pPr lvl="0" algn="ctr"/>
              <a:r>
                <a:rPr lang="en-US" altLang="zh-CN" sz="6000" dirty="0" smtClean="0">
                  <a:solidFill>
                    <a:srgbClr val="66AACD"/>
                  </a:solidFill>
                  <a:latin typeface="Impact" panose="020B0806030902050204" pitchFamily="34" charset="0"/>
                </a:rPr>
                <a:t>33.80%</a:t>
              </a:r>
              <a:endParaRPr lang="en-US" altLang="zh-CN" sz="6000" dirty="0">
                <a:solidFill>
                  <a:srgbClr val="66AACD"/>
                </a:solidFill>
                <a:latin typeface="Impact" panose="020B0806030902050204" pitchFamily="34" charset="0"/>
              </a:endParaRPr>
            </a:p>
          </p:txBody>
        </p:sp>
        <p:grpSp>
          <p:nvGrpSpPr>
            <p:cNvPr id="40" name="组合 39"/>
            <p:cNvGrpSpPr/>
            <p:nvPr/>
          </p:nvGrpSpPr>
          <p:grpSpPr>
            <a:xfrm>
              <a:off x="1554167" y="5633044"/>
              <a:ext cx="2546201" cy="582418"/>
              <a:chOff x="2039093" y="4072426"/>
              <a:chExt cx="5740311" cy="582418"/>
            </a:xfrm>
          </p:grpSpPr>
          <p:sp>
            <p:nvSpPr>
              <p:cNvPr id="41" name="CustomText1"/>
              <p:cNvSpPr/>
              <p:nvPr/>
            </p:nvSpPr>
            <p:spPr>
              <a:xfrm>
                <a:off x="2039094" y="4306253"/>
                <a:ext cx="5740310" cy="348591"/>
              </a:xfrm>
              <a:prstGeom prst="rect">
                <a:avLst/>
              </a:prstGeom>
              <a:noFill/>
            </p:spPr>
            <p:txBody>
              <a:bodyPr wrap="none" lIns="0" tIns="0" rIns="0" bIns="0">
                <a:normAutofit fontScale="85000" lnSpcReduction="20000"/>
              </a:bodyPr>
              <a:lstStyle/>
              <a:p>
                <a:pPr algn="ctr"/>
                <a:r>
                  <a:rPr lang="zh-CN" altLang="en-US" dirty="0" smtClean="0">
                    <a:latin typeface="微软雅黑" panose="020B0503020204020204" pitchFamily="34" charset="-122"/>
                    <a:ea typeface="微软雅黑" panose="020B0503020204020204" pitchFamily="34" charset="-122"/>
                  </a:rPr>
                  <a:t>无法远程控制</a:t>
                </a:r>
                <a:endParaRPr lang="en-US" altLang="zh-CN" dirty="0">
                  <a:latin typeface="微软雅黑" panose="020B0503020204020204" pitchFamily="34" charset="-122"/>
                  <a:ea typeface="微软雅黑" panose="020B0503020204020204" pitchFamily="34" charset="-122"/>
                </a:endParaRPr>
              </a:p>
            </p:txBody>
          </p:sp>
          <p:cxnSp>
            <p:nvCxnSpPr>
              <p:cNvPr id="42" name="LineShape"/>
              <p:cNvCxnSpPr>
                <a:cxnSpLocks/>
              </p:cNvCxnSpPr>
              <p:nvPr/>
            </p:nvCxnSpPr>
            <p:spPr>
              <a:xfrm flipH="1">
                <a:off x="2039093" y="4072426"/>
                <a:ext cx="5708728" cy="0"/>
              </a:xfrm>
              <a:prstGeom prst="straightConnector1">
                <a:avLst/>
              </a:prstGeom>
              <a:noFill/>
              <a:ln w="3175" cap="flat" cmpd="sng">
                <a:solidFill>
                  <a:schemeClr val="bg1">
                    <a:lumMod val="75000"/>
                  </a:schemeClr>
                </a:solidFill>
                <a:prstDash val="solid"/>
                <a:miter/>
                <a:headEnd type="none" w="med" len="med"/>
                <a:tailEnd type="none" w="med" len="med"/>
              </a:ln>
            </p:spPr>
          </p:cxnSp>
        </p:grpSp>
      </p:grpSp>
      <p:grpSp>
        <p:nvGrpSpPr>
          <p:cNvPr id="43" name="ef7cabfa-7ac4-4cae-ba99-ded0d89b488b" descr="4AUAAB+LCAAAAAAABADNVE1PwzAM/S8BbhMqiA9pt/IxmBAfYtM4oB1C661GaTKlLhpM++84bbO1Wgfshnppn5/j92ynC7FPnzMQXTFIpaUrlFMr0z5BKjqiH4uuzpXqiAvUMerpjTX5LBPd18UqrR55QUoujTLW5WoklGokVc60Db6nbcQfJxOMYJhACp4zRE2hjgeJjJkRHAasx+I0IQ1ZVgGPb+8QUS2te+pYeZbwmXu93snx+VkYusOKMsFy6STGMOd3DwpfsNLoutBq1gXqXiv4SXLrgMC2+G2krIkd5zcDCqMINFXKS0MFvuHTy18V5a7M4IGPc0rF9ZysLCDf2/JjvOGRNXDFBrjs/D+nx9ucFuaGMKc/ehu3uFstbbmFvy6tp92jxjRPK1qh9l7Oa9BRUIIYxwrqtL7mXnysKhw5rBwTWS7QMzaVxAUXwfJgfTtOzg+Dtn31ev66r0W7dhqiy6jPsE3mLhOqFDQGVLr4YfmeTEZo9G7Kq6S6+BFYwkiqUOFUpyzAZRki4/51t8bil9HUDLNfoCjh+B3ArJr7AL+44ESqDOqXzBn3dvwVfAYlCT8ahAa2tXtN1pbLvO5MW0fH/HwDxAhjAeAFAAA="/>
          <p:cNvGrpSpPr>
            <a:grpSpLocks noChangeAspect="1"/>
          </p:cNvGrpSpPr>
          <p:nvPr/>
        </p:nvGrpSpPr>
        <p:grpSpPr>
          <a:xfrm>
            <a:off x="5066829" y="2468394"/>
            <a:ext cx="1660109" cy="2638481"/>
            <a:chOff x="1554167" y="1362075"/>
            <a:chExt cx="2546201" cy="4862105"/>
          </a:xfrm>
        </p:grpSpPr>
        <p:sp>
          <p:nvSpPr>
            <p:cNvPr id="44" name="BackShape"/>
            <p:cNvSpPr/>
            <p:nvPr/>
          </p:nvSpPr>
          <p:spPr bwMode="auto">
            <a:xfrm>
              <a:off x="2275181" y="5162624"/>
              <a:ext cx="1076159" cy="333301"/>
            </a:xfrm>
            <a:prstGeom prst="can">
              <a:avLst>
                <a:gd name="adj" fmla="val 50000"/>
              </a:avLst>
            </a:prstGeom>
            <a:solidFill>
              <a:schemeClr val="tx2">
                <a:lumMod val="60000"/>
                <a:lumOff val="40000"/>
              </a:schemeClr>
            </a:solidFill>
            <a:ln w="19050">
              <a:noFill/>
              <a:round/>
              <a:headEnd/>
              <a:tailEnd/>
            </a:ln>
            <a:effectLst>
              <a:outerShdw blurRad="76200" dir="13500000" sy="23000" kx="1200000" algn="br" rotWithShape="0">
                <a:prstClr val="black">
                  <a:alpha val="20000"/>
                </a:prstClr>
              </a:outerShdw>
            </a:effectLst>
          </p:spPr>
          <p:txBody>
            <a:bodyPr anchor="ctr"/>
            <a:lstStyle/>
            <a:p>
              <a:pPr algn="ctr"/>
              <a:endParaRPr/>
            </a:p>
          </p:txBody>
        </p:sp>
        <p:sp>
          <p:nvSpPr>
            <p:cNvPr id="45" name="RelativeShape"/>
            <p:cNvSpPr/>
            <p:nvPr/>
          </p:nvSpPr>
          <p:spPr>
            <a:xfrm>
              <a:off x="2449883" y="1967639"/>
              <a:ext cx="726756" cy="3336066"/>
            </a:xfrm>
            <a:prstGeom prst="can">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46" name="ValueShape"/>
            <p:cNvSpPr/>
            <p:nvPr/>
          </p:nvSpPr>
          <p:spPr>
            <a:xfrm>
              <a:off x="2449883" y="4211321"/>
              <a:ext cx="726756" cy="1092383"/>
            </a:xfrm>
            <a:prstGeom prst="can">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a:endParaRPr/>
            </a:p>
          </p:txBody>
        </p:sp>
        <p:sp>
          <p:nvSpPr>
            <p:cNvPr id="47" name="ValueText"/>
            <p:cNvSpPr/>
            <p:nvPr/>
          </p:nvSpPr>
          <p:spPr>
            <a:xfrm>
              <a:off x="2586225" y="1362075"/>
              <a:ext cx="454069" cy="340551"/>
            </a:xfrm>
            <a:prstGeom prst="rect">
              <a:avLst/>
            </a:prstGeom>
          </p:spPr>
          <p:txBody>
            <a:bodyPr wrap="none" lIns="0" tIns="0" rIns="0" bIns="0" anchor="ctr" anchorCtr="1">
              <a:prstTxWarp prst="textPlain">
                <a:avLst/>
              </a:prstTxWarp>
              <a:normAutofit fontScale="25000" lnSpcReduction="20000"/>
            </a:bodyPr>
            <a:lstStyle/>
            <a:p>
              <a:pPr lvl="0" algn="ctr"/>
              <a:r>
                <a:rPr lang="en-US" altLang="zh-CN" sz="6000" dirty="0" smtClean="0">
                  <a:solidFill>
                    <a:srgbClr val="66AACD"/>
                  </a:solidFill>
                  <a:latin typeface="Impact" panose="020B0806030902050204" pitchFamily="34" charset="0"/>
                </a:rPr>
                <a:t>19.50%</a:t>
              </a:r>
              <a:endParaRPr lang="en-US" altLang="zh-CN" sz="6000" dirty="0">
                <a:solidFill>
                  <a:srgbClr val="66AACD"/>
                </a:solidFill>
                <a:latin typeface="Impact" panose="020B0806030902050204" pitchFamily="34" charset="0"/>
              </a:endParaRPr>
            </a:p>
          </p:txBody>
        </p:sp>
        <p:grpSp>
          <p:nvGrpSpPr>
            <p:cNvPr id="48" name="组合 47"/>
            <p:cNvGrpSpPr/>
            <p:nvPr/>
          </p:nvGrpSpPr>
          <p:grpSpPr>
            <a:xfrm>
              <a:off x="1554167" y="5633044"/>
              <a:ext cx="2546201" cy="591136"/>
              <a:chOff x="2039093" y="4072426"/>
              <a:chExt cx="5740311" cy="591136"/>
            </a:xfrm>
          </p:grpSpPr>
          <p:sp>
            <p:nvSpPr>
              <p:cNvPr id="49" name="CustomText1"/>
              <p:cNvSpPr/>
              <p:nvPr/>
            </p:nvSpPr>
            <p:spPr>
              <a:xfrm>
                <a:off x="2039094" y="4314971"/>
                <a:ext cx="5740310" cy="348591"/>
              </a:xfrm>
              <a:prstGeom prst="rect">
                <a:avLst/>
              </a:prstGeom>
              <a:noFill/>
            </p:spPr>
            <p:txBody>
              <a:bodyPr wrap="none" lIns="0" tIns="0" rIns="0" bIns="0">
                <a:normAutofit fontScale="85000" lnSpcReduction="20000"/>
              </a:bodyPr>
              <a:lstStyle/>
              <a:p>
                <a:pPr algn="ctr"/>
                <a:r>
                  <a:rPr lang="zh-CN" altLang="en-US" dirty="0" smtClean="0">
                    <a:latin typeface="微软雅黑" panose="020B0503020204020204" pitchFamily="34" charset="-122"/>
                    <a:ea typeface="微软雅黑" panose="020B0503020204020204" pitchFamily="34" charset="-122"/>
                  </a:rPr>
                  <a:t>不成系统，碎片化</a:t>
                </a:r>
                <a:endParaRPr lang="en-US" altLang="zh-CN" dirty="0">
                  <a:latin typeface="微软雅黑" panose="020B0503020204020204" pitchFamily="34" charset="-122"/>
                  <a:ea typeface="微软雅黑" panose="020B0503020204020204" pitchFamily="34" charset="-122"/>
                </a:endParaRPr>
              </a:p>
            </p:txBody>
          </p:sp>
          <p:cxnSp>
            <p:nvCxnSpPr>
              <p:cNvPr id="50" name="LineShape"/>
              <p:cNvCxnSpPr>
                <a:cxnSpLocks/>
              </p:cNvCxnSpPr>
              <p:nvPr/>
            </p:nvCxnSpPr>
            <p:spPr>
              <a:xfrm flipH="1">
                <a:off x="2039093" y="4072426"/>
                <a:ext cx="5708728" cy="0"/>
              </a:xfrm>
              <a:prstGeom prst="straightConnector1">
                <a:avLst/>
              </a:prstGeom>
              <a:noFill/>
              <a:ln w="3175" cap="flat" cmpd="sng">
                <a:solidFill>
                  <a:schemeClr val="bg1">
                    <a:lumMod val="75000"/>
                  </a:schemeClr>
                </a:solidFill>
                <a:prstDash val="solid"/>
                <a:miter/>
                <a:headEnd type="none" w="med" len="med"/>
                <a:tailEnd type="none" w="med" len="med"/>
              </a:ln>
            </p:spPr>
          </p:cxnSp>
        </p:grpSp>
      </p:grpSp>
      <p:grpSp>
        <p:nvGrpSpPr>
          <p:cNvPr id="51" name="ef7cabfa-7ac4-4cae-ba99-ded0d89b488b" descr="4AUAAB+LCAAAAAAABADNVE1PwzAM/S8BbhMqiA9pt/IxmBAfYtM4oB1C661GaTKlLhpM++84bbO1Wgfshnppn5/j92ynC7FPnzMQXTFIpaUrlFMr0z5BKjqiH4uuzpXqiAvUMerpjTX5LBPd18UqrR55QUoujTLW5WoklGokVc60Db6nbcQfJxOMYJhACp4zRE2hjgeJjJkRHAasx+I0IQ1ZVgGPb+8QUS2te+pYeZbwmXu93snx+VkYusOKMsFy6STGMOd3DwpfsNLoutBq1gXqXiv4SXLrgMC2+G2krIkd5zcDCqMINFXKS0MFvuHTy18V5a7M4IGPc0rF9ZysLCDf2/JjvOGRNXDFBrjs/D+nx9ucFuaGMKc/ehu3uFstbbmFvy6tp92jxjRPK1qh9l7Oa9BRUIIYxwrqtL7mXnysKhw5rBwTWS7QMzaVxAUXwfJgfTtOzg+Dtn31ev66r0W7dhqiy6jPsE3mLhOqFDQGVLr4YfmeTEZo9G7Kq6S6+BFYwkiqUOFUpyzAZRki4/51t8bil9HUDLNfoCjh+B3ArJr7AL+44ESqDOqXzBn3dvwVfAYlCT8ahAa2tXtN1pbLvO5MW0fH/HwDxAhjAeAFAAA="/>
          <p:cNvGrpSpPr>
            <a:grpSpLocks noChangeAspect="1"/>
          </p:cNvGrpSpPr>
          <p:nvPr/>
        </p:nvGrpSpPr>
        <p:grpSpPr>
          <a:xfrm>
            <a:off x="6562334" y="2468394"/>
            <a:ext cx="1660109" cy="2628128"/>
            <a:chOff x="1554167" y="1362075"/>
            <a:chExt cx="2546201" cy="4843027"/>
          </a:xfrm>
        </p:grpSpPr>
        <p:sp>
          <p:nvSpPr>
            <p:cNvPr id="52" name="BackShape"/>
            <p:cNvSpPr/>
            <p:nvPr/>
          </p:nvSpPr>
          <p:spPr bwMode="auto">
            <a:xfrm>
              <a:off x="2275181" y="5162624"/>
              <a:ext cx="1076159" cy="333301"/>
            </a:xfrm>
            <a:prstGeom prst="can">
              <a:avLst>
                <a:gd name="adj" fmla="val 50000"/>
              </a:avLst>
            </a:prstGeom>
            <a:solidFill>
              <a:schemeClr val="tx2">
                <a:lumMod val="60000"/>
                <a:lumOff val="40000"/>
              </a:schemeClr>
            </a:solidFill>
            <a:ln w="19050">
              <a:noFill/>
              <a:round/>
              <a:headEnd/>
              <a:tailEnd/>
            </a:ln>
            <a:effectLst>
              <a:outerShdw blurRad="76200" dir="13500000" sy="23000" kx="1200000" algn="br" rotWithShape="0">
                <a:prstClr val="black">
                  <a:alpha val="20000"/>
                </a:prstClr>
              </a:outerShdw>
            </a:effectLst>
          </p:spPr>
          <p:txBody>
            <a:bodyPr anchor="ctr"/>
            <a:lstStyle/>
            <a:p>
              <a:pPr algn="ctr"/>
              <a:endParaRPr/>
            </a:p>
          </p:txBody>
        </p:sp>
        <p:sp>
          <p:nvSpPr>
            <p:cNvPr id="53" name="RelativeShape"/>
            <p:cNvSpPr/>
            <p:nvPr/>
          </p:nvSpPr>
          <p:spPr>
            <a:xfrm>
              <a:off x="2449883" y="1967639"/>
              <a:ext cx="726756" cy="3336066"/>
            </a:xfrm>
            <a:prstGeom prst="can">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54" name="ValueShape"/>
            <p:cNvSpPr/>
            <p:nvPr/>
          </p:nvSpPr>
          <p:spPr>
            <a:xfrm>
              <a:off x="2449883" y="5025505"/>
              <a:ext cx="726756" cy="278199"/>
            </a:xfrm>
            <a:prstGeom prst="can">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a:endParaRPr/>
            </a:p>
          </p:txBody>
        </p:sp>
        <p:sp>
          <p:nvSpPr>
            <p:cNvPr id="55" name="ValueText"/>
            <p:cNvSpPr/>
            <p:nvPr/>
          </p:nvSpPr>
          <p:spPr>
            <a:xfrm>
              <a:off x="2586225" y="1362075"/>
              <a:ext cx="454069" cy="340551"/>
            </a:xfrm>
            <a:prstGeom prst="rect">
              <a:avLst/>
            </a:prstGeom>
          </p:spPr>
          <p:txBody>
            <a:bodyPr wrap="none" lIns="0" tIns="0" rIns="0" bIns="0" anchor="ctr" anchorCtr="1">
              <a:prstTxWarp prst="textPlain">
                <a:avLst/>
              </a:prstTxWarp>
              <a:normAutofit fontScale="25000" lnSpcReduction="20000"/>
            </a:bodyPr>
            <a:lstStyle/>
            <a:p>
              <a:pPr lvl="0" algn="ctr"/>
              <a:r>
                <a:rPr lang="en-US" altLang="zh-CN" sz="6000" dirty="0" smtClean="0">
                  <a:solidFill>
                    <a:srgbClr val="66AACD"/>
                  </a:solidFill>
                  <a:latin typeface="Impact" panose="020B0806030902050204" pitchFamily="34" charset="0"/>
                </a:rPr>
                <a:t>6.50%</a:t>
              </a:r>
              <a:endParaRPr lang="en-US" altLang="zh-CN" sz="6000" dirty="0">
                <a:solidFill>
                  <a:srgbClr val="66AACD"/>
                </a:solidFill>
                <a:latin typeface="Impact" panose="020B0806030902050204" pitchFamily="34" charset="0"/>
              </a:endParaRPr>
            </a:p>
          </p:txBody>
        </p:sp>
        <p:grpSp>
          <p:nvGrpSpPr>
            <p:cNvPr id="56" name="组合 55"/>
            <p:cNvGrpSpPr/>
            <p:nvPr/>
          </p:nvGrpSpPr>
          <p:grpSpPr>
            <a:xfrm>
              <a:off x="1554167" y="5633044"/>
              <a:ext cx="2546201" cy="572058"/>
              <a:chOff x="2039093" y="4072426"/>
              <a:chExt cx="5740311" cy="572058"/>
            </a:xfrm>
          </p:grpSpPr>
          <p:sp>
            <p:nvSpPr>
              <p:cNvPr id="57" name="CustomText1"/>
              <p:cNvSpPr/>
              <p:nvPr/>
            </p:nvSpPr>
            <p:spPr>
              <a:xfrm>
                <a:off x="2039094" y="4295893"/>
                <a:ext cx="5740310" cy="348591"/>
              </a:xfrm>
              <a:prstGeom prst="rect">
                <a:avLst/>
              </a:prstGeom>
              <a:noFill/>
            </p:spPr>
            <p:txBody>
              <a:bodyPr wrap="none" lIns="0" tIns="0" rIns="0" bIns="0">
                <a:normAutofit fontScale="85000" lnSpcReduction="20000"/>
              </a:bodyPr>
              <a:lstStyle/>
              <a:p>
                <a:pPr algn="ctr"/>
                <a:r>
                  <a:rPr lang="zh-CN" altLang="en-US" dirty="0" smtClean="0">
                    <a:latin typeface="微软雅黑" panose="020B0503020204020204" pitchFamily="34" charset="-122"/>
                    <a:ea typeface="微软雅黑" panose="020B0503020204020204" pitchFamily="34" charset="-122"/>
                  </a:rPr>
                  <a:t>其他</a:t>
                </a:r>
                <a:endParaRPr lang="en-US" altLang="zh-CN" dirty="0">
                  <a:latin typeface="微软雅黑" panose="020B0503020204020204" pitchFamily="34" charset="-122"/>
                  <a:ea typeface="微软雅黑" panose="020B0503020204020204" pitchFamily="34" charset="-122"/>
                </a:endParaRPr>
              </a:p>
            </p:txBody>
          </p:sp>
          <p:cxnSp>
            <p:nvCxnSpPr>
              <p:cNvPr id="58" name="LineShape"/>
              <p:cNvCxnSpPr>
                <a:cxnSpLocks/>
              </p:cNvCxnSpPr>
              <p:nvPr/>
            </p:nvCxnSpPr>
            <p:spPr>
              <a:xfrm flipH="1">
                <a:off x="2039093" y="4072426"/>
                <a:ext cx="5708728" cy="0"/>
              </a:xfrm>
              <a:prstGeom prst="straightConnector1">
                <a:avLst/>
              </a:prstGeom>
              <a:noFill/>
              <a:ln w="3175" cap="flat" cmpd="sng">
                <a:solidFill>
                  <a:schemeClr val="bg1">
                    <a:lumMod val="75000"/>
                  </a:schemeClr>
                </a:solidFill>
                <a:prstDash val="solid"/>
                <a:miter/>
                <a:headEnd type="none" w="med" len="med"/>
                <a:tailEnd type="none" w="med" len="med"/>
              </a:ln>
            </p:spPr>
          </p:cxnSp>
        </p:grpSp>
      </p:grpSp>
      <p:sp>
        <p:nvSpPr>
          <p:cNvPr id="59" name="标题 1"/>
          <p:cNvSpPr txBox="1">
            <a:spLocks/>
          </p:cNvSpPr>
          <p:nvPr/>
        </p:nvSpPr>
        <p:spPr>
          <a:xfrm>
            <a:off x="720201" y="1447800"/>
            <a:ext cx="3623199" cy="5342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457200"/>
            <a:r>
              <a:rPr lang="zh-CN" altLang="en-US" sz="2000" dirty="0" smtClean="0">
                <a:latin typeface="微软雅黑" panose="020B0503020204020204" pitchFamily="34" charset="-122"/>
                <a:ea typeface="微软雅黑" panose="020B0503020204020204" pitchFamily="34" charset="-122"/>
                <a:cs typeface="+mn-cs"/>
              </a:rPr>
              <a:t>智能家居用户调查</a:t>
            </a:r>
            <a:endParaRPr lang="zh-CN" altLang="en-US" sz="2000" dirty="0">
              <a:latin typeface="微软雅黑" panose="020B0503020204020204" pitchFamily="34" charset="-122"/>
              <a:ea typeface="微软雅黑" panose="020B0503020204020204" pitchFamily="34" charset="-122"/>
              <a:cs typeface="+mn-cs"/>
            </a:endParaRPr>
          </a:p>
        </p:txBody>
      </p:sp>
      <p:sp>
        <p:nvSpPr>
          <p:cNvPr id="60" name="文本框 59"/>
          <p:cNvSpPr txBox="1"/>
          <p:nvPr/>
        </p:nvSpPr>
        <p:spPr>
          <a:xfrm>
            <a:off x="1769795" y="5560805"/>
            <a:ext cx="5797887" cy="461665"/>
          </a:xfrm>
          <a:prstGeom prst="rect">
            <a:avLst/>
          </a:prstGeom>
          <a:noFill/>
        </p:spPr>
        <p:txBody>
          <a:bodyPr wrap="square" rtlCol="0">
            <a:spAutoFit/>
          </a:bodyPr>
          <a:lstStyle/>
          <a:p>
            <a:pPr algn="ctr"/>
            <a:r>
              <a:rPr lang="zh-CN" altLang="en-US" sz="2400" dirty="0" smtClean="0">
                <a:latin typeface="微软雅黑" panose="020B0503020204020204" pitchFamily="34" charset="-122"/>
                <a:ea typeface="微软雅黑" panose="020B0503020204020204" pitchFamily="34" charset="-122"/>
              </a:rPr>
              <a:t>现有智能家居产品出现的问题</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05563760"/>
      </p:ext>
    </p:extLst>
  </p:cSld>
  <p:clrMapOvr>
    <a:masterClrMapping/>
  </p:clrMapOvr>
  <p:timing>
    <p:tnLst>
      <p:par>
        <p:cTn id="1" dur="indefinite" restart="never" nodeType="tmRoot"/>
      </p:par>
    </p:tnLst>
  </p:timing>
</p:sld>
</file>

<file path=ppt/slides/slide7.xml><?xml version="1.0" encoding="utf-8"?>
<p:sld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362589"/>
            <a:ext cx="3302418" cy="2362200"/>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3865" y="3177848"/>
            <a:ext cx="914400" cy="914400"/>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38433" y="3177848"/>
            <a:ext cx="873210" cy="873210"/>
          </a:xfrm>
          <a:prstGeom prst="rect">
            <a:avLst/>
          </a:prstGeom>
        </p:spPr>
      </p:pic>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51892" y="3319538"/>
            <a:ext cx="975360" cy="731520"/>
          </a:xfrm>
          <a:prstGeom prst="rect">
            <a:avLst/>
          </a:prstGeom>
        </p:spPr>
      </p:pic>
      <p:pic>
        <p:nvPicPr>
          <p:cNvPr id="7" name="图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0648" y="4224690"/>
            <a:ext cx="1787889" cy="880710"/>
          </a:xfrm>
          <a:prstGeom prst="rect">
            <a:avLst/>
          </a:prstGeom>
        </p:spPr>
      </p:pic>
      <p:pic>
        <p:nvPicPr>
          <p:cNvPr id="8" name="图片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08992" y="4322145"/>
            <a:ext cx="685800" cy="685800"/>
          </a:xfrm>
          <a:prstGeom prst="rect">
            <a:avLst/>
          </a:prstGeom>
        </p:spPr>
      </p:pic>
      <p:pic>
        <p:nvPicPr>
          <p:cNvPr id="9" name="图片 8"/>
          <p:cNvPicPr>
            <a:picLocks noChangeAspect="1"/>
          </p:cNvPicPr>
          <p:nvPr/>
        </p:nvPicPr>
        <p:blipFill rotWithShape="1">
          <a:blip r:embed="rId9"/>
          <a:srcRect l="-903" t="17504" r="29987" b="17035"/>
          <a:stretch/>
        </p:blipFill>
        <p:spPr>
          <a:xfrm>
            <a:off x="3276600" y="4075996"/>
            <a:ext cx="990599" cy="914401"/>
          </a:xfrm>
          <a:prstGeom prst="rect">
            <a:avLst/>
          </a:prstGeom>
        </p:spPr>
      </p:pic>
      <p:pic>
        <p:nvPicPr>
          <p:cNvPr id="11" name="图片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91776" y="2876329"/>
            <a:ext cx="3607223" cy="2032069"/>
          </a:xfrm>
          <a:prstGeom prst="rect">
            <a:avLst/>
          </a:prstGeom>
        </p:spPr>
      </p:pic>
      <p:sp>
        <p:nvSpPr>
          <p:cNvPr id="13" name="文本框 12"/>
          <p:cNvSpPr txBox="1"/>
          <p:nvPr/>
        </p:nvSpPr>
        <p:spPr>
          <a:xfrm>
            <a:off x="342602" y="5330612"/>
            <a:ext cx="8420398" cy="923330"/>
          </a:xfrm>
          <a:prstGeom prst="rect">
            <a:avLst/>
          </a:prstGeom>
          <a:noFill/>
        </p:spPr>
        <p:txBody>
          <a:bodyPr wrap="square" rtlCol="0">
            <a:spAutoFit/>
          </a:bodyPr>
          <a:lstStyle/>
          <a:p>
            <a:pPr algn="just"/>
            <a:r>
              <a:rPr lang="zh-CN" altLang="en-US" dirty="0"/>
              <a:t>智能家庭托管</a:t>
            </a:r>
            <a:r>
              <a:rPr lang="zh-CN" altLang="en-US" dirty="0" smtClean="0"/>
              <a:t>系统  </a:t>
            </a:r>
            <a:r>
              <a:rPr lang="zh-CN" altLang="en-US" dirty="0" smtClean="0">
                <a:latin typeface="华文楷体" panose="02010600040101010101" pitchFamily="2" charset="-122"/>
                <a:ea typeface="华文楷体" panose="02010600040101010101" pitchFamily="2" charset="-122"/>
              </a:rPr>
              <a:t>由</a:t>
            </a:r>
            <a:r>
              <a:rPr lang="en-US" altLang="zh-CN" dirty="0" smtClean="0">
                <a:latin typeface="华文楷体" panose="02010600040101010101" pitchFamily="2" charset="-122"/>
                <a:ea typeface="华文楷体" panose="02010600040101010101" pitchFamily="2" charset="-122"/>
              </a:rPr>
              <a:t>ARC EM Starter Kit</a:t>
            </a:r>
            <a:r>
              <a:rPr lang="zh-CN" altLang="en-US" dirty="0" smtClean="0">
                <a:latin typeface="华文楷体" panose="02010600040101010101" pitchFamily="2" charset="-122"/>
                <a:ea typeface="华文楷体" panose="02010600040101010101" pitchFamily="2" charset="-122"/>
              </a:rPr>
              <a:t>、</a:t>
            </a:r>
            <a:r>
              <a:rPr lang="en-US" altLang="zh-CN" dirty="0" err="1" smtClean="0">
                <a:latin typeface="华文楷体" panose="02010600040101010101" pitchFamily="2" charset="-122"/>
                <a:ea typeface="华文楷体" panose="02010600040101010101" pitchFamily="2" charset="-122"/>
              </a:rPr>
              <a:t>WiFi</a:t>
            </a:r>
            <a:r>
              <a:rPr lang="zh-CN" altLang="en-US" dirty="0" smtClean="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Module</a:t>
            </a:r>
            <a:r>
              <a:rPr lang="zh-CN" altLang="en-US" dirty="0" smtClean="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Speaker-Independent Automatic Speech </a:t>
            </a:r>
            <a:r>
              <a:rPr lang="en-US" altLang="zh-CN" dirty="0" smtClean="0">
                <a:latin typeface="华文楷体" panose="02010600040101010101" pitchFamily="2" charset="-122"/>
                <a:ea typeface="华文楷体" panose="02010600040101010101" pitchFamily="2" charset="-122"/>
              </a:rPr>
              <a:t>Recognition Module</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Sensor</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Final </a:t>
            </a:r>
            <a:r>
              <a:rPr lang="en-US" altLang="zh-CN" dirty="0">
                <a:latin typeface="华文楷体" panose="02010600040101010101" pitchFamily="2" charset="-122"/>
                <a:ea typeface="华文楷体" panose="02010600040101010101" pitchFamily="2" charset="-122"/>
              </a:rPr>
              <a:t>controlling </a:t>
            </a:r>
            <a:r>
              <a:rPr lang="en-US" altLang="zh-CN" dirty="0" smtClean="0">
                <a:latin typeface="华文楷体" panose="02010600040101010101" pitchFamily="2" charset="-122"/>
                <a:ea typeface="华文楷体" panose="02010600040101010101" pitchFamily="2" charset="-122"/>
              </a:rPr>
              <a:t>element</a:t>
            </a:r>
            <a:r>
              <a:rPr lang="zh-CN" altLang="en-US" dirty="0" smtClean="0">
                <a:latin typeface="华文楷体" panose="02010600040101010101" pitchFamily="2" charset="-122"/>
                <a:ea typeface="华文楷体" panose="02010600040101010101" pitchFamily="2" charset="-122"/>
              </a:rPr>
              <a:t>，</a:t>
            </a:r>
            <a:r>
              <a:rPr lang="en-US" altLang="zh-CN" dirty="0" err="1" smtClean="0">
                <a:latin typeface="华文楷体" panose="02010600040101010101" pitchFamily="2" charset="-122"/>
                <a:ea typeface="华文楷体" panose="02010600040101010101" pitchFamily="2" charset="-122"/>
              </a:rPr>
              <a:t>IoT</a:t>
            </a:r>
            <a:r>
              <a:rPr lang="zh-CN" altLang="en-US" dirty="0" smtClean="0">
                <a:latin typeface="华文楷体" panose="02010600040101010101" pitchFamily="2" charset="-122"/>
                <a:ea typeface="华文楷体" panose="02010600040101010101" pitchFamily="2" charset="-122"/>
              </a:rPr>
              <a:t>云平台，</a:t>
            </a:r>
            <a:r>
              <a:rPr lang="en-US" altLang="zh-CN" dirty="0" err="1" smtClean="0">
                <a:latin typeface="华文楷体" panose="02010600040101010101" pitchFamily="2" charset="-122"/>
                <a:ea typeface="华文楷体" panose="02010600040101010101" pitchFamily="2" charset="-122"/>
              </a:rPr>
              <a:t>embARC</a:t>
            </a:r>
            <a:r>
              <a:rPr lang="zh-CN" altLang="en-US" dirty="0" smtClean="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OPS</a:t>
            </a:r>
            <a:r>
              <a:rPr lang="zh-CN" altLang="en-US" dirty="0" smtClean="0">
                <a:latin typeface="华文楷体" panose="02010600040101010101" pitchFamily="2" charset="-122"/>
                <a:ea typeface="华文楷体" panose="02010600040101010101" pitchFamily="2" charset="-122"/>
              </a:rPr>
              <a:t>共同组成。</a:t>
            </a:r>
            <a:endParaRPr lang="zh-CN" altLang="en-US" dirty="0">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15423" y="457200"/>
            <a:ext cx="4471347" cy="2256310"/>
          </a:xfrm>
          <a:prstGeom prst="rect">
            <a:avLst/>
          </a:prstGeom>
        </p:spPr>
      </p:pic>
    </p:spTree>
    <p:extLst>
      <p:ext uri="{BB962C8B-B14F-4D97-AF65-F5344CB8AC3E}">
        <p14:creationId xmlns:p14="http://schemas.microsoft.com/office/powerpoint/2010/main" val="262334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par>
                                <p:cTn id="17" presetID="2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par>
                                <p:cTn id="20" presetID="2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par>
                                <p:cTn id="23" presetID="2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1000"/>
                                        <p:tgtEl>
                                          <p:spTgt spid="2"/>
                                        </p:tgtEl>
                                      </p:cBhvr>
                                    </p:animEffect>
                                    <p:anim calcmode="lin" valueType="num">
                                      <p:cBhvr>
                                        <p:cTn id="31" dur="1000" fill="hold"/>
                                        <p:tgtEl>
                                          <p:spTgt spid="2"/>
                                        </p:tgtEl>
                                        <p:attrNameLst>
                                          <p:attrName>ppt_x</p:attrName>
                                        </p:attrNameLst>
                                      </p:cBhvr>
                                      <p:tavLst>
                                        <p:tav tm="0">
                                          <p:val>
                                            <p:strVal val="#ppt_x"/>
                                          </p:val>
                                        </p:tav>
                                        <p:tav tm="100000">
                                          <p:val>
                                            <p:strVal val="#ppt_x"/>
                                          </p:val>
                                        </p:tav>
                                      </p:tavLst>
                                    </p:anim>
                                    <p:anim calcmode="lin" valueType="num">
                                      <p:cBhvr>
                                        <p:cTn id="3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6435" y="2667000"/>
            <a:ext cx="2790825" cy="4061460"/>
            <a:chOff x="166" y="2565"/>
            <a:chExt cx="4395" cy="6396"/>
          </a:xfrm>
        </p:grpSpPr>
        <p:grpSp>
          <p:nvGrpSpPr>
            <p:cNvPr id="21" name="组合 20"/>
            <p:cNvGrpSpPr/>
            <p:nvPr/>
          </p:nvGrpSpPr>
          <p:grpSpPr>
            <a:xfrm>
              <a:off x="166" y="2565"/>
              <a:ext cx="4395" cy="1200"/>
              <a:chOff x="166" y="2543"/>
              <a:chExt cx="4701" cy="1200"/>
            </a:xfrm>
          </p:grpSpPr>
          <p:sp>
            <p:nvSpPr>
              <p:cNvPr id="26" name="矩形 25"/>
              <p:cNvSpPr/>
              <p:nvPr/>
            </p:nvSpPr>
            <p:spPr>
              <a:xfrm>
                <a:off x="166" y="2543"/>
                <a:ext cx="4701" cy="12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文本框 157"/>
              <p:cNvSpPr txBox="1"/>
              <p:nvPr/>
            </p:nvSpPr>
            <p:spPr>
              <a:xfrm>
                <a:off x="1568" y="2835"/>
                <a:ext cx="2942" cy="6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dirty="0" smtClean="0">
                    <a:latin typeface="微软雅黑" panose="020B0503020204020204" pitchFamily="34" charset="-122"/>
                    <a:ea typeface="微软雅黑" panose="020B0503020204020204" pitchFamily="34" charset="-122"/>
                  </a:rPr>
                  <a:t>室内环境监控</a:t>
                </a:r>
                <a:endParaRPr lang="zh-CN" altLang="en-US" sz="2000" dirty="0">
                  <a:latin typeface="微软雅黑" panose="020B0503020204020204" pitchFamily="34" charset="-122"/>
                  <a:ea typeface="微软雅黑" panose="020B0503020204020204" pitchFamily="34" charset="-122"/>
                </a:endParaRPr>
              </a:p>
            </p:txBody>
          </p:sp>
        </p:grpSp>
        <p:sp>
          <p:nvSpPr>
            <p:cNvPr id="22" name="矩形 21"/>
            <p:cNvSpPr/>
            <p:nvPr/>
          </p:nvSpPr>
          <p:spPr>
            <a:xfrm>
              <a:off x="166" y="3831"/>
              <a:ext cx="4394" cy="51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文本框 6"/>
            <p:cNvSpPr txBox="1"/>
            <p:nvPr/>
          </p:nvSpPr>
          <p:spPr>
            <a:xfrm>
              <a:off x="729" y="4200"/>
              <a:ext cx="3832" cy="407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温湿</a:t>
              </a:r>
              <a:r>
                <a:rPr lang="zh-CN" altLang="en-US" dirty="0">
                  <a:latin typeface="微软雅黑" panose="020B0503020204020204" pitchFamily="34" charset="-122"/>
                  <a:ea typeface="微软雅黑" panose="020B0503020204020204" pitchFamily="34" charset="-122"/>
                </a:rPr>
                <a:t>度检测</a:t>
              </a:r>
              <a:r>
                <a:rPr lang="zh-CN" altLang="en-US" dirty="0" smtClean="0">
                  <a:latin typeface="微软雅黑" panose="020B0503020204020204" pitchFamily="34" charset="-122"/>
                  <a:ea typeface="微软雅黑" panose="020B0503020204020204" pitchFamily="34" charset="-122"/>
                </a:rPr>
                <a:t>与调节</a:t>
              </a:r>
            </a:p>
            <a:p>
              <a:pPr marL="285750" indent="-285750">
                <a:buFont typeface="Arial" panose="020B0604020202020204" pitchFamily="34" charset="0"/>
                <a:buChar char="•"/>
              </a:pPr>
              <a:endParaRPr lang="zh-CN" altLang="en-US"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PM2.5</a:t>
              </a:r>
              <a:r>
                <a:rPr lang="zh-CN" altLang="en-US" dirty="0" smtClean="0">
                  <a:latin typeface="微软雅黑" panose="020B0503020204020204" pitchFamily="34" charset="-122"/>
                  <a:ea typeface="微软雅黑" panose="020B0503020204020204" pitchFamily="34" charset="-122"/>
                </a:rPr>
                <a:t>检测</a:t>
              </a:r>
            </a:p>
            <a:p>
              <a:pPr marL="285750" indent="-285750">
                <a:buFont typeface="Arial" panose="020B0604020202020204" pitchFamily="34" charset="0"/>
                <a:buChar char="•"/>
              </a:pPr>
              <a:endParaRPr lang="zh-CN" altLang="en-US"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光线检测与调节</a:t>
              </a:r>
              <a:endParaRPr lang="zh-CN" altLang="en-US"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敏感气体检测报警</a:t>
              </a:r>
              <a:endParaRPr lang="zh-CN" altLang="en-US"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安全防护</a:t>
              </a:r>
              <a:endParaRPr lang="en-US" altLang="zh-CN" dirty="0" smtClean="0">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3260600" y="2667000"/>
            <a:ext cx="2790825" cy="4061460"/>
            <a:chOff x="4952" y="2565"/>
            <a:chExt cx="4395" cy="6396"/>
          </a:xfrm>
        </p:grpSpPr>
        <p:sp>
          <p:nvSpPr>
            <p:cNvPr id="19" name="矩形 18"/>
            <p:cNvSpPr/>
            <p:nvPr/>
          </p:nvSpPr>
          <p:spPr>
            <a:xfrm>
              <a:off x="4952" y="2565"/>
              <a:ext cx="4394" cy="12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文本框 12"/>
            <p:cNvSpPr txBox="1"/>
            <p:nvPr/>
          </p:nvSpPr>
          <p:spPr>
            <a:xfrm>
              <a:off x="6078" y="2863"/>
              <a:ext cx="2942" cy="6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dirty="0" smtClean="0">
                  <a:latin typeface="微软雅黑" panose="020B0503020204020204" pitchFamily="34" charset="-122"/>
                  <a:ea typeface="微软雅黑" panose="020B0503020204020204" pitchFamily="34" charset="-122"/>
                </a:rPr>
                <a:t>植物生存维持</a:t>
              </a:r>
              <a:endParaRPr lang="zh-CN" altLang="en-US" sz="2000" dirty="0">
                <a:latin typeface="微软雅黑" panose="020B0503020204020204" pitchFamily="34" charset="-122"/>
                <a:ea typeface="微软雅黑" panose="020B0503020204020204" pitchFamily="34" charset="-122"/>
              </a:endParaRPr>
            </a:p>
          </p:txBody>
        </p:sp>
        <p:grpSp>
          <p:nvGrpSpPr>
            <p:cNvPr id="16" name="组合 15"/>
            <p:cNvGrpSpPr/>
            <p:nvPr/>
          </p:nvGrpSpPr>
          <p:grpSpPr>
            <a:xfrm>
              <a:off x="4952" y="3831"/>
              <a:ext cx="4395" cy="5130"/>
              <a:chOff x="5170" y="3831"/>
              <a:chExt cx="4395" cy="5130"/>
            </a:xfrm>
          </p:grpSpPr>
          <p:sp>
            <p:nvSpPr>
              <p:cNvPr id="17" name="矩形 16"/>
              <p:cNvSpPr/>
              <p:nvPr/>
            </p:nvSpPr>
            <p:spPr>
              <a:xfrm>
                <a:off x="5170" y="3831"/>
                <a:ext cx="4394" cy="51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文本框 15"/>
              <p:cNvSpPr txBox="1"/>
              <p:nvPr/>
            </p:nvSpPr>
            <p:spPr>
              <a:xfrm>
                <a:off x="5733" y="4200"/>
                <a:ext cx="3832" cy="31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土壤湿度检测与调节</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植物环境温湿度检测</a:t>
                </a:r>
                <a:endParaRPr lang="zh-CN" altLang="en-US"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grpSp>
      </p:grpSp>
      <p:grpSp>
        <p:nvGrpSpPr>
          <p:cNvPr id="7" name="组合 6"/>
          <p:cNvGrpSpPr/>
          <p:nvPr/>
        </p:nvGrpSpPr>
        <p:grpSpPr>
          <a:xfrm>
            <a:off x="6103495" y="2667000"/>
            <a:ext cx="2790825" cy="4061460"/>
            <a:chOff x="9735" y="2565"/>
            <a:chExt cx="4395" cy="6396"/>
          </a:xfrm>
        </p:grpSpPr>
        <p:sp>
          <p:nvSpPr>
            <p:cNvPr id="8" name="矩形 7"/>
            <p:cNvSpPr/>
            <p:nvPr/>
          </p:nvSpPr>
          <p:spPr>
            <a:xfrm>
              <a:off x="9736" y="2565"/>
              <a:ext cx="4394" cy="12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0" name="组合 9"/>
            <p:cNvGrpSpPr/>
            <p:nvPr/>
          </p:nvGrpSpPr>
          <p:grpSpPr>
            <a:xfrm>
              <a:off x="9735" y="2850"/>
              <a:ext cx="4395" cy="6111"/>
              <a:chOff x="9735" y="2850"/>
              <a:chExt cx="4395" cy="6111"/>
            </a:xfrm>
          </p:grpSpPr>
          <p:sp>
            <p:nvSpPr>
              <p:cNvPr id="11" name="矩形 10"/>
              <p:cNvSpPr/>
              <p:nvPr/>
            </p:nvSpPr>
            <p:spPr>
              <a:xfrm>
                <a:off x="9735" y="3831"/>
                <a:ext cx="4394" cy="51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文本框 26"/>
              <p:cNvSpPr txBox="1"/>
              <p:nvPr/>
            </p:nvSpPr>
            <p:spPr>
              <a:xfrm>
                <a:off x="10298" y="4200"/>
                <a:ext cx="3832" cy="407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水温</a:t>
                </a:r>
                <a:r>
                  <a:rPr lang="zh-CN" altLang="en-US" dirty="0" smtClean="0">
                    <a:latin typeface="微软雅黑" panose="020B0503020204020204" pitchFamily="34" charset="-122"/>
                    <a:ea typeface="微软雅黑" panose="020B0503020204020204" pitchFamily="34" charset="-122"/>
                  </a:rPr>
                  <a:t>检测</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增</a:t>
                </a:r>
                <a:r>
                  <a:rPr lang="zh-CN" altLang="en-US" dirty="0" smtClean="0">
                    <a:latin typeface="微软雅黑" panose="020B0503020204020204" pitchFamily="34" charset="-122"/>
                    <a:ea typeface="微软雅黑" panose="020B0503020204020204" pitchFamily="34" charset="-122"/>
                  </a:rPr>
                  <a:t>氧</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水循环</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自动投食</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照明</a:t>
                </a:r>
                <a:endParaRPr lang="zh-CN" altLang="en-US" dirty="0">
                  <a:latin typeface="微软雅黑" panose="020B0503020204020204" pitchFamily="34" charset="-122"/>
                  <a:ea typeface="微软雅黑" panose="020B0503020204020204" pitchFamily="34" charset="-122"/>
                </a:endParaRPr>
              </a:p>
            </p:txBody>
          </p:sp>
          <p:sp>
            <p:nvSpPr>
              <p:cNvPr id="13" name="文本框 27"/>
              <p:cNvSpPr txBox="1"/>
              <p:nvPr/>
            </p:nvSpPr>
            <p:spPr>
              <a:xfrm>
                <a:off x="10811" y="2850"/>
                <a:ext cx="3286" cy="6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dirty="0" smtClean="0">
                    <a:latin typeface="微软雅黑" panose="020B0503020204020204" pitchFamily="34" charset="-122"/>
                    <a:ea typeface="微软雅黑" panose="020B0503020204020204" pitchFamily="34" charset="-122"/>
                  </a:rPr>
                  <a:t>水族箱生存维持</a:t>
                </a:r>
                <a:endParaRPr lang="zh-CN" altLang="en-US" sz="2000" dirty="0">
                  <a:latin typeface="微软雅黑" panose="020B0503020204020204" pitchFamily="34" charset="-122"/>
                  <a:ea typeface="微软雅黑" panose="020B0503020204020204" pitchFamily="34" charset="-122"/>
                </a:endParaRPr>
              </a:p>
            </p:txBody>
          </p:sp>
        </p:grpSp>
      </p:grpSp>
      <p:sp>
        <p:nvSpPr>
          <p:cNvPr id="24" name="future-house_98546"/>
          <p:cNvSpPr>
            <a:spLocks noChangeAspect="1"/>
          </p:cNvSpPr>
          <p:nvPr/>
        </p:nvSpPr>
        <p:spPr bwMode="auto">
          <a:xfrm>
            <a:off x="527753" y="2812609"/>
            <a:ext cx="609685" cy="424303"/>
          </a:xfrm>
          <a:custGeom>
            <a:avLst/>
            <a:gdLst>
              <a:gd name="connsiteX0" fmla="*/ 434396 w 608274"/>
              <a:gd name="connsiteY0" fmla="*/ 297664 h 423322"/>
              <a:gd name="connsiteX1" fmla="*/ 434396 w 608274"/>
              <a:gd name="connsiteY1" fmla="*/ 407340 h 423322"/>
              <a:gd name="connsiteX2" fmla="*/ 563654 w 608274"/>
              <a:gd name="connsiteY2" fmla="*/ 407340 h 423322"/>
              <a:gd name="connsiteX3" fmla="*/ 563654 w 608274"/>
              <a:gd name="connsiteY3" fmla="*/ 297664 h 423322"/>
              <a:gd name="connsiteX4" fmla="*/ 434386 w 608274"/>
              <a:gd name="connsiteY4" fmla="*/ 233542 h 423322"/>
              <a:gd name="connsiteX5" fmla="*/ 434386 w 608274"/>
              <a:gd name="connsiteY5" fmla="*/ 251030 h 423322"/>
              <a:gd name="connsiteX6" fmla="*/ 563620 w 608274"/>
              <a:gd name="connsiteY6" fmla="*/ 251030 h 423322"/>
              <a:gd name="connsiteX7" fmla="*/ 563620 w 608274"/>
              <a:gd name="connsiteY7" fmla="*/ 233542 h 423322"/>
              <a:gd name="connsiteX8" fmla="*/ 112755 w 608274"/>
              <a:gd name="connsiteY8" fmla="*/ 227631 h 423322"/>
              <a:gd name="connsiteX9" fmla="*/ 50230 w 608274"/>
              <a:gd name="connsiteY9" fmla="*/ 267991 h 423322"/>
              <a:gd name="connsiteX10" fmla="*/ 50230 w 608274"/>
              <a:gd name="connsiteY10" fmla="*/ 306853 h 423322"/>
              <a:gd name="connsiteX11" fmla="*/ 112755 w 608274"/>
              <a:gd name="connsiteY11" fmla="*/ 306853 h 423322"/>
              <a:gd name="connsiteX12" fmla="*/ 323516 w 608274"/>
              <a:gd name="connsiteY12" fmla="*/ 225776 h 423322"/>
              <a:gd name="connsiteX13" fmla="*/ 323516 w 608274"/>
              <a:gd name="connsiteY13" fmla="*/ 347357 h 423322"/>
              <a:gd name="connsiteX14" fmla="*/ 359331 w 608274"/>
              <a:gd name="connsiteY14" fmla="*/ 347357 h 423322"/>
              <a:gd name="connsiteX15" fmla="*/ 359331 w 608274"/>
              <a:gd name="connsiteY15" fmla="*/ 225776 h 423322"/>
              <a:gd name="connsiteX16" fmla="*/ 271595 w 608274"/>
              <a:gd name="connsiteY16" fmla="*/ 225776 h 423322"/>
              <a:gd name="connsiteX17" fmla="*/ 271595 w 608274"/>
              <a:gd name="connsiteY17" fmla="*/ 347357 h 423322"/>
              <a:gd name="connsiteX18" fmla="*/ 307510 w 608274"/>
              <a:gd name="connsiteY18" fmla="*/ 347357 h 423322"/>
              <a:gd name="connsiteX19" fmla="*/ 307510 w 608274"/>
              <a:gd name="connsiteY19" fmla="*/ 225776 h 423322"/>
              <a:gd name="connsiteX20" fmla="*/ 426384 w 608274"/>
              <a:gd name="connsiteY20" fmla="*/ 217553 h 423322"/>
              <a:gd name="connsiteX21" fmla="*/ 571622 w 608274"/>
              <a:gd name="connsiteY21" fmla="*/ 217553 h 423322"/>
              <a:gd name="connsiteX22" fmla="*/ 579624 w 608274"/>
              <a:gd name="connsiteY22" fmla="*/ 225548 h 423322"/>
              <a:gd name="connsiteX23" fmla="*/ 579624 w 608274"/>
              <a:gd name="connsiteY23" fmla="*/ 259025 h 423322"/>
              <a:gd name="connsiteX24" fmla="*/ 571622 w 608274"/>
              <a:gd name="connsiteY24" fmla="*/ 267019 h 423322"/>
              <a:gd name="connsiteX25" fmla="*/ 426384 w 608274"/>
              <a:gd name="connsiteY25" fmla="*/ 267019 h 423322"/>
              <a:gd name="connsiteX26" fmla="*/ 418382 w 608274"/>
              <a:gd name="connsiteY26" fmla="*/ 259025 h 423322"/>
              <a:gd name="connsiteX27" fmla="*/ 418382 w 608274"/>
              <a:gd name="connsiteY27" fmla="*/ 225548 h 423322"/>
              <a:gd name="connsiteX28" fmla="*/ 426384 w 608274"/>
              <a:gd name="connsiteY28" fmla="*/ 217553 h 423322"/>
              <a:gd name="connsiteX29" fmla="*/ 263591 w 608274"/>
              <a:gd name="connsiteY29" fmla="*/ 209791 h 423322"/>
              <a:gd name="connsiteX30" fmla="*/ 367335 w 608274"/>
              <a:gd name="connsiteY30" fmla="*/ 209791 h 423322"/>
              <a:gd name="connsiteX31" fmla="*/ 375338 w 608274"/>
              <a:gd name="connsiteY31" fmla="*/ 217783 h 423322"/>
              <a:gd name="connsiteX32" fmla="*/ 375338 w 608274"/>
              <a:gd name="connsiteY32" fmla="*/ 355349 h 423322"/>
              <a:gd name="connsiteX33" fmla="*/ 367335 w 608274"/>
              <a:gd name="connsiteY33" fmla="*/ 363341 h 423322"/>
              <a:gd name="connsiteX34" fmla="*/ 263591 w 608274"/>
              <a:gd name="connsiteY34" fmla="*/ 363341 h 423322"/>
              <a:gd name="connsiteX35" fmla="*/ 255588 w 608274"/>
              <a:gd name="connsiteY35" fmla="*/ 355349 h 423322"/>
              <a:gd name="connsiteX36" fmla="*/ 255588 w 608274"/>
              <a:gd name="connsiteY36" fmla="*/ 217783 h 423322"/>
              <a:gd name="connsiteX37" fmla="*/ 263591 w 608274"/>
              <a:gd name="connsiteY37" fmla="*/ 209791 h 423322"/>
              <a:gd name="connsiteX38" fmla="*/ 405683 w 608274"/>
              <a:gd name="connsiteY38" fmla="*/ 200174 h 423322"/>
              <a:gd name="connsiteX39" fmla="*/ 405683 w 608274"/>
              <a:gd name="connsiteY39" fmla="*/ 407340 h 423322"/>
              <a:gd name="connsiteX40" fmla="*/ 418389 w 608274"/>
              <a:gd name="connsiteY40" fmla="*/ 407340 h 423322"/>
              <a:gd name="connsiteX41" fmla="*/ 418389 w 608274"/>
              <a:gd name="connsiteY41" fmla="*/ 289673 h 423322"/>
              <a:gd name="connsiteX42" fmla="*/ 426392 w 608274"/>
              <a:gd name="connsiteY42" fmla="*/ 281682 h 423322"/>
              <a:gd name="connsiteX43" fmla="*/ 571658 w 608274"/>
              <a:gd name="connsiteY43" fmla="*/ 281682 h 423322"/>
              <a:gd name="connsiteX44" fmla="*/ 579661 w 608274"/>
              <a:gd name="connsiteY44" fmla="*/ 289673 h 423322"/>
              <a:gd name="connsiteX45" fmla="*/ 579661 w 608274"/>
              <a:gd name="connsiteY45" fmla="*/ 407340 h 423322"/>
              <a:gd name="connsiteX46" fmla="*/ 592267 w 608274"/>
              <a:gd name="connsiteY46" fmla="*/ 407340 h 423322"/>
              <a:gd name="connsiteX47" fmla="*/ 592267 w 608274"/>
              <a:gd name="connsiteY47" fmla="*/ 200174 h 423322"/>
              <a:gd name="connsiteX48" fmla="*/ 191386 w 608274"/>
              <a:gd name="connsiteY48" fmla="*/ 176980 h 423322"/>
              <a:gd name="connsiteX49" fmla="*/ 128761 w 608274"/>
              <a:gd name="connsiteY49" fmla="*/ 217340 h 423322"/>
              <a:gd name="connsiteX50" fmla="*/ 128761 w 608274"/>
              <a:gd name="connsiteY50" fmla="*/ 306853 h 423322"/>
              <a:gd name="connsiteX51" fmla="*/ 191386 w 608274"/>
              <a:gd name="connsiteY51" fmla="*/ 306853 h 423322"/>
              <a:gd name="connsiteX52" fmla="*/ 203190 w 608274"/>
              <a:gd name="connsiteY52" fmla="*/ 155301 h 423322"/>
              <a:gd name="connsiteX53" fmla="*/ 207392 w 608274"/>
              <a:gd name="connsiteY53" fmla="*/ 162295 h 423322"/>
              <a:gd name="connsiteX54" fmla="*/ 207392 w 608274"/>
              <a:gd name="connsiteY54" fmla="*/ 314845 h 423322"/>
              <a:gd name="connsiteX55" fmla="*/ 199389 w 608274"/>
              <a:gd name="connsiteY55" fmla="*/ 322837 h 423322"/>
              <a:gd name="connsiteX56" fmla="*/ 42227 w 608274"/>
              <a:gd name="connsiteY56" fmla="*/ 322837 h 423322"/>
              <a:gd name="connsiteX57" fmla="*/ 34224 w 608274"/>
              <a:gd name="connsiteY57" fmla="*/ 314845 h 423322"/>
              <a:gd name="connsiteX58" fmla="*/ 34224 w 608274"/>
              <a:gd name="connsiteY58" fmla="*/ 263595 h 423322"/>
              <a:gd name="connsiteX59" fmla="*/ 37825 w 608274"/>
              <a:gd name="connsiteY59" fmla="*/ 256902 h 423322"/>
              <a:gd name="connsiteX60" fmla="*/ 194987 w 608274"/>
              <a:gd name="connsiteY60" fmla="*/ 155601 h 423322"/>
              <a:gd name="connsiteX61" fmla="*/ 203190 w 608274"/>
              <a:gd name="connsiteY61" fmla="*/ 155301 h 423322"/>
              <a:gd name="connsiteX62" fmla="*/ 432295 w 608274"/>
              <a:gd name="connsiteY62" fmla="*/ 128954 h 423322"/>
              <a:gd name="connsiteX63" fmla="*/ 432295 w 608274"/>
              <a:gd name="connsiteY63" fmla="*/ 184192 h 423322"/>
              <a:gd name="connsiteX64" fmla="*/ 501426 w 608274"/>
              <a:gd name="connsiteY64" fmla="*/ 184192 h 423322"/>
              <a:gd name="connsiteX65" fmla="*/ 501426 w 608274"/>
              <a:gd name="connsiteY65" fmla="*/ 128954 h 423322"/>
              <a:gd name="connsiteX66" fmla="*/ 225301 w 608274"/>
              <a:gd name="connsiteY66" fmla="*/ 114570 h 423322"/>
              <a:gd name="connsiteX67" fmla="*/ 16007 w 608274"/>
              <a:gd name="connsiteY67" fmla="*/ 249419 h 423322"/>
              <a:gd name="connsiteX68" fmla="*/ 16007 w 608274"/>
              <a:gd name="connsiteY68" fmla="*/ 407340 h 423322"/>
              <a:gd name="connsiteX69" fmla="*/ 225301 w 608274"/>
              <a:gd name="connsiteY69" fmla="*/ 407340 h 423322"/>
              <a:gd name="connsiteX70" fmla="*/ 405683 w 608274"/>
              <a:gd name="connsiteY70" fmla="*/ 87101 h 423322"/>
              <a:gd name="connsiteX71" fmla="*/ 405683 w 608274"/>
              <a:gd name="connsiteY71" fmla="*/ 184192 h 423322"/>
              <a:gd name="connsiteX72" fmla="*/ 416287 w 608274"/>
              <a:gd name="connsiteY72" fmla="*/ 184192 h 423322"/>
              <a:gd name="connsiteX73" fmla="*/ 416287 w 608274"/>
              <a:gd name="connsiteY73" fmla="*/ 120963 h 423322"/>
              <a:gd name="connsiteX74" fmla="*/ 424291 w 608274"/>
              <a:gd name="connsiteY74" fmla="*/ 112972 h 423322"/>
              <a:gd name="connsiteX75" fmla="*/ 509430 w 608274"/>
              <a:gd name="connsiteY75" fmla="*/ 112972 h 423322"/>
              <a:gd name="connsiteX76" fmla="*/ 517433 w 608274"/>
              <a:gd name="connsiteY76" fmla="*/ 120963 h 423322"/>
              <a:gd name="connsiteX77" fmla="*/ 517433 w 608274"/>
              <a:gd name="connsiteY77" fmla="*/ 184192 h 423322"/>
              <a:gd name="connsiteX78" fmla="*/ 537742 w 608274"/>
              <a:gd name="connsiteY78" fmla="*/ 184192 h 423322"/>
              <a:gd name="connsiteX79" fmla="*/ 537742 w 608274"/>
              <a:gd name="connsiteY79" fmla="*/ 87101 h 423322"/>
              <a:gd name="connsiteX80" fmla="*/ 323516 w 608274"/>
              <a:gd name="connsiteY80" fmla="*/ 50839 h 423322"/>
              <a:gd name="connsiteX81" fmla="*/ 323516 w 608274"/>
              <a:gd name="connsiteY81" fmla="*/ 163397 h 423322"/>
              <a:gd name="connsiteX82" fmla="*/ 359331 w 608274"/>
              <a:gd name="connsiteY82" fmla="*/ 163397 h 423322"/>
              <a:gd name="connsiteX83" fmla="*/ 359331 w 608274"/>
              <a:gd name="connsiteY83" fmla="*/ 50839 h 423322"/>
              <a:gd name="connsiteX84" fmla="*/ 271595 w 608274"/>
              <a:gd name="connsiteY84" fmla="*/ 50839 h 423322"/>
              <a:gd name="connsiteX85" fmla="*/ 271595 w 608274"/>
              <a:gd name="connsiteY85" fmla="*/ 163397 h 423322"/>
              <a:gd name="connsiteX86" fmla="*/ 307510 w 608274"/>
              <a:gd name="connsiteY86" fmla="*/ 163397 h 423322"/>
              <a:gd name="connsiteX87" fmla="*/ 307510 w 608274"/>
              <a:gd name="connsiteY87" fmla="*/ 50839 h 423322"/>
              <a:gd name="connsiteX88" fmla="*/ 263591 w 608274"/>
              <a:gd name="connsiteY88" fmla="*/ 34859 h 423322"/>
              <a:gd name="connsiteX89" fmla="*/ 367335 w 608274"/>
              <a:gd name="connsiteY89" fmla="*/ 34859 h 423322"/>
              <a:gd name="connsiteX90" fmla="*/ 375338 w 608274"/>
              <a:gd name="connsiteY90" fmla="*/ 42849 h 423322"/>
              <a:gd name="connsiteX91" fmla="*/ 375338 w 608274"/>
              <a:gd name="connsiteY91" fmla="*/ 171387 h 423322"/>
              <a:gd name="connsiteX92" fmla="*/ 367335 w 608274"/>
              <a:gd name="connsiteY92" fmla="*/ 179377 h 423322"/>
              <a:gd name="connsiteX93" fmla="*/ 263591 w 608274"/>
              <a:gd name="connsiteY93" fmla="*/ 179377 h 423322"/>
              <a:gd name="connsiteX94" fmla="*/ 255588 w 608274"/>
              <a:gd name="connsiteY94" fmla="*/ 171387 h 423322"/>
              <a:gd name="connsiteX95" fmla="*/ 255588 w 608274"/>
              <a:gd name="connsiteY95" fmla="*/ 42849 h 423322"/>
              <a:gd name="connsiteX96" fmla="*/ 263591 w 608274"/>
              <a:gd name="connsiteY96" fmla="*/ 34859 h 423322"/>
              <a:gd name="connsiteX97" fmla="*/ 241309 w 608274"/>
              <a:gd name="connsiteY97" fmla="*/ 15982 h 423322"/>
              <a:gd name="connsiteX98" fmla="*/ 241309 w 608274"/>
              <a:gd name="connsiteY98" fmla="*/ 407340 h 423322"/>
              <a:gd name="connsiteX99" fmla="*/ 389675 w 608274"/>
              <a:gd name="connsiteY99" fmla="*/ 407340 h 423322"/>
              <a:gd name="connsiteX100" fmla="*/ 389675 w 608274"/>
              <a:gd name="connsiteY100" fmla="*/ 15982 h 423322"/>
              <a:gd name="connsiteX101" fmla="*/ 233305 w 608274"/>
              <a:gd name="connsiteY101" fmla="*/ 0 h 423322"/>
              <a:gd name="connsiteX102" fmla="*/ 397679 w 608274"/>
              <a:gd name="connsiteY102" fmla="*/ 0 h 423322"/>
              <a:gd name="connsiteX103" fmla="*/ 405683 w 608274"/>
              <a:gd name="connsiteY103" fmla="*/ 7991 h 423322"/>
              <a:gd name="connsiteX104" fmla="*/ 405683 w 608274"/>
              <a:gd name="connsiteY104" fmla="*/ 71119 h 423322"/>
              <a:gd name="connsiteX105" fmla="*/ 545746 w 608274"/>
              <a:gd name="connsiteY105" fmla="*/ 71119 h 423322"/>
              <a:gd name="connsiteX106" fmla="*/ 553750 w 608274"/>
              <a:gd name="connsiteY106" fmla="*/ 79110 h 423322"/>
              <a:gd name="connsiteX107" fmla="*/ 553750 w 608274"/>
              <a:gd name="connsiteY107" fmla="*/ 184192 h 423322"/>
              <a:gd name="connsiteX108" fmla="*/ 600270 w 608274"/>
              <a:gd name="connsiteY108" fmla="*/ 184192 h 423322"/>
              <a:gd name="connsiteX109" fmla="*/ 608274 w 608274"/>
              <a:gd name="connsiteY109" fmla="*/ 192183 h 423322"/>
              <a:gd name="connsiteX110" fmla="*/ 608274 w 608274"/>
              <a:gd name="connsiteY110" fmla="*/ 415331 h 423322"/>
              <a:gd name="connsiteX111" fmla="*/ 600270 w 608274"/>
              <a:gd name="connsiteY111" fmla="*/ 423322 h 423322"/>
              <a:gd name="connsiteX112" fmla="*/ 8004 w 608274"/>
              <a:gd name="connsiteY112" fmla="*/ 423322 h 423322"/>
              <a:gd name="connsiteX113" fmla="*/ 0 w 608274"/>
              <a:gd name="connsiteY113" fmla="*/ 415331 h 423322"/>
              <a:gd name="connsiteX114" fmla="*/ 0 w 608274"/>
              <a:gd name="connsiteY114" fmla="*/ 245123 h 423322"/>
              <a:gd name="connsiteX115" fmla="*/ 3702 w 608274"/>
              <a:gd name="connsiteY115" fmla="*/ 238431 h 423322"/>
              <a:gd name="connsiteX116" fmla="*/ 225301 w 608274"/>
              <a:gd name="connsiteY116" fmla="*/ 95492 h 423322"/>
              <a:gd name="connsiteX117" fmla="*/ 225301 w 608274"/>
              <a:gd name="connsiteY117" fmla="*/ 7991 h 423322"/>
              <a:gd name="connsiteX118" fmla="*/ 233305 w 608274"/>
              <a:gd name="connsiteY118" fmla="*/ 0 h 42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8274" h="423322">
                <a:moveTo>
                  <a:pt x="434396" y="297664"/>
                </a:moveTo>
                <a:lnTo>
                  <a:pt x="434396" y="407340"/>
                </a:lnTo>
                <a:lnTo>
                  <a:pt x="563654" y="407340"/>
                </a:lnTo>
                <a:lnTo>
                  <a:pt x="563654" y="297664"/>
                </a:lnTo>
                <a:close/>
                <a:moveTo>
                  <a:pt x="434386" y="233542"/>
                </a:moveTo>
                <a:lnTo>
                  <a:pt x="434386" y="251030"/>
                </a:lnTo>
                <a:lnTo>
                  <a:pt x="563620" y="251030"/>
                </a:lnTo>
                <a:lnTo>
                  <a:pt x="563620" y="233542"/>
                </a:lnTo>
                <a:close/>
                <a:moveTo>
                  <a:pt x="112755" y="227631"/>
                </a:moveTo>
                <a:lnTo>
                  <a:pt x="50230" y="267991"/>
                </a:lnTo>
                <a:lnTo>
                  <a:pt x="50230" y="306853"/>
                </a:lnTo>
                <a:lnTo>
                  <a:pt x="112755" y="306853"/>
                </a:lnTo>
                <a:close/>
                <a:moveTo>
                  <a:pt x="323516" y="225776"/>
                </a:moveTo>
                <a:lnTo>
                  <a:pt x="323516" y="347357"/>
                </a:lnTo>
                <a:lnTo>
                  <a:pt x="359331" y="347357"/>
                </a:lnTo>
                <a:lnTo>
                  <a:pt x="359331" y="225776"/>
                </a:lnTo>
                <a:close/>
                <a:moveTo>
                  <a:pt x="271595" y="225776"/>
                </a:moveTo>
                <a:lnTo>
                  <a:pt x="271595" y="347357"/>
                </a:lnTo>
                <a:lnTo>
                  <a:pt x="307510" y="347357"/>
                </a:lnTo>
                <a:lnTo>
                  <a:pt x="307510" y="225776"/>
                </a:lnTo>
                <a:close/>
                <a:moveTo>
                  <a:pt x="426384" y="217553"/>
                </a:moveTo>
                <a:lnTo>
                  <a:pt x="571622" y="217553"/>
                </a:lnTo>
                <a:cubicBezTo>
                  <a:pt x="576023" y="217553"/>
                  <a:pt x="579624" y="221151"/>
                  <a:pt x="579624" y="225548"/>
                </a:cubicBezTo>
                <a:lnTo>
                  <a:pt x="579624" y="259025"/>
                </a:lnTo>
                <a:cubicBezTo>
                  <a:pt x="579624" y="263422"/>
                  <a:pt x="576023" y="267019"/>
                  <a:pt x="571622" y="267019"/>
                </a:cubicBezTo>
                <a:lnTo>
                  <a:pt x="426384" y="267019"/>
                </a:lnTo>
                <a:cubicBezTo>
                  <a:pt x="421983" y="267019"/>
                  <a:pt x="418382" y="263422"/>
                  <a:pt x="418382" y="259025"/>
                </a:cubicBezTo>
                <a:lnTo>
                  <a:pt x="418382" y="225548"/>
                </a:lnTo>
                <a:cubicBezTo>
                  <a:pt x="418382" y="221151"/>
                  <a:pt x="421983" y="217553"/>
                  <a:pt x="426384" y="217553"/>
                </a:cubicBezTo>
                <a:close/>
                <a:moveTo>
                  <a:pt x="263591" y="209791"/>
                </a:moveTo>
                <a:lnTo>
                  <a:pt x="367335" y="209791"/>
                </a:lnTo>
                <a:cubicBezTo>
                  <a:pt x="371836" y="209791"/>
                  <a:pt x="375338" y="213287"/>
                  <a:pt x="375338" y="217783"/>
                </a:cubicBezTo>
                <a:lnTo>
                  <a:pt x="375338" y="355349"/>
                </a:lnTo>
                <a:cubicBezTo>
                  <a:pt x="375338" y="359745"/>
                  <a:pt x="371836" y="363341"/>
                  <a:pt x="367335" y="363341"/>
                </a:cubicBezTo>
                <a:lnTo>
                  <a:pt x="263591" y="363341"/>
                </a:lnTo>
                <a:cubicBezTo>
                  <a:pt x="259189" y="363341"/>
                  <a:pt x="255588" y="359745"/>
                  <a:pt x="255588" y="355349"/>
                </a:cubicBezTo>
                <a:lnTo>
                  <a:pt x="255588" y="217783"/>
                </a:lnTo>
                <a:cubicBezTo>
                  <a:pt x="255588" y="213287"/>
                  <a:pt x="259189" y="209791"/>
                  <a:pt x="263591" y="209791"/>
                </a:cubicBezTo>
                <a:close/>
                <a:moveTo>
                  <a:pt x="405683" y="200174"/>
                </a:moveTo>
                <a:lnTo>
                  <a:pt x="405683" y="407340"/>
                </a:lnTo>
                <a:lnTo>
                  <a:pt x="418389" y="407340"/>
                </a:lnTo>
                <a:lnTo>
                  <a:pt x="418389" y="289673"/>
                </a:lnTo>
                <a:cubicBezTo>
                  <a:pt x="418389" y="285278"/>
                  <a:pt x="421990" y="281682"/>
                  <a:pt x="426392" y="281682"/>
                </a:cubicBezTo>
                <a:lnTo>
                  <a:pt x="571658" y="281682"/>
                </a:lnTo>
                <a:cubicBezTo>
                  <a:pt x="576060" y="281682"/>
                  <a:pt x="579661" y="285278"/>
                  <a:pt x="579661" y="289673"/>
                </a:cubicBezTo>
                <a:lnTo>
                  <a:pt x="579661" y="407340"/>
                </a:lnTo>
                <a:lnTo>
                  <a:pt x="592267" y="407340"/>
                </a:lnTo>
                <a:lnTo>
                  <a:pt x="592267" y="200174"/>
                </a:lnTo>
                <a:close/>
                <a:moveTo>
                  <a:pt x="191386" y="176980"/>
                </a:moveTo>
                <a:lnTo>
                  <a:pt x="128761" y="217340"/>
                </a:lnTo>
                <a:lnTo>
                  <a:pt x="128761" y="306853"/>
                </a:lnTo>
                <a:lnTo>
                  <a:pt x="191386" y="306853"/>
                </a:lnTo>
                <a:close/>
                <a:moveTo>
                  <a:pt x="203190" y="155301"/>
                </a:moveTo>
                <a:cubicBezTo>
                  <a:pt x="205791" y="156700"/>
                  <a:pt x="207392" y="159397"/>
                  <a:pt x="207392" y="162295"/>
                </a:cubicBezTo>
                <a:lnTo>
                  <a:pt x="207392" y="314845"/>
                </a:lnTo>
                <a:cubicBezTo>
                  <a:pt x="207392" y="319241"/>
                  <a:pt x="203791" y="322837"/>
                  <a:pt x="199389" y="322837"/>
                </a:cubicBezTo>
                <a:lnTo>
                  <a:pt x="42227" y="322837"/>
                </a:lnTo>
                <a:cubicBezTo>
                  <a:pt x="37825" y="322837"/>
                  <a:pt x="34224" y="319241"/>
                  <a:pt x="34224" y="314845"/>
                </a:cubicBezTo>
                <a:lnTo>
                  <a:pt x="34224" y="263595"/>
                </a:lnTo>
                <a:cubicBezTo>
                  <a:pt x="34224" y="260898"/>
                  <a:pt x="35624" y="258401"/>
                  <a:pt x="37825" y="256902"/>
                </a:cubicBezTo>
                <a:lnTo>
                  <a:pt x="194987" y="155601"/>
                </a:lnTo>
                <a:cubicBezTo>
                  <a:pt x="197488" y="154003"/>
                  <a:pt x="200589" y="153903"/>
                  <a:pt x="203190" y="155301"/>
                </a:cubicBezTo>
                <a:close/>
                <a:moveTo>
                  <a:pt x="432295" y="128954"/>
                </a:moveTo>
                <a:lnTo>
                  <a:pt x="432295" y="184192"/>
                </a:lnTo>
                <a:lnTo>
                  <a:pt x="501426" y="184192"/>
                </a:lnTo>
                <a:lnTo>
                  <a:pt x="501426" y="128954"/>
                </a:lnTo>
                <a:close/>
                <a:moveTo>
                  <a:pt x="225301" y="114570"/>
                </a:moveTo>
                <a:lnTo>
                  <a:pt x="16007" y="249419"/>
                </a:lnTo>
                <a:lnTo>
                  <a:pt x="16007" y="407340"/>
                </a:lnTo>
                <a:lnTo>
                  <a:pt x="225301" y="407340"/>
                </a:lnTo>
                <a:close/>
                <a:moveTo>
                  <a:pt x="405683" y="87101"/>
                </a:moveTo>
                <a:lnTo>
                  <a:pt x="405683" y="184192"/>
                </a:lnTo>
                <a:lnTo>
                  <a:pt x="416287" y="184192"/>
                </a:lnTo>
                <a:lnTo>
                  <a:pt x="416287" y="120963"/>
                </a:lnTo>
                <a:cubicBezTo>
                  <a:pt x="416287" y="116568"/>
                  <a:pt x="419889" y="112972"/>
                  <a:pt x="424291" y="112972"/>
                </a:cubicBezTo>
                <a:lnTo>
                  <a:pt x="509430" y="112972"/>
                </a:lnTo>
                <a:cubicBezTo>
                  <a:pt x="513932" y="112972"/>
                  <a:pt x="517433" y="116568"/>
                  <a:pt x="517433" y="120963"/>
                </a:cubicBezTo>
                <a:lnTo>
                  <a:pt x="517433" y="184192"/>
                </a:lnTo>
                <a:lnTo>
                  <a:pt x="537742" y="184192"/>
                </a:lnTo>
                <a:lnTo>
                  <a:pt x="537742" y="87101"/>
                </a:lnTo>
                <a:close/>
                <a:moveTo>
                  <a:pt x="323516" y="50839"/>
                </a:moveTo>
                <a:lnTo>
                  <a:pt x="323516" y="163397"/>
                </a:lnTo>
                <a:lnTo>
                  <a:pt x="359331" y="163397"/>
                </a:lnTo>
                <a:lnTo>
                  <a:pt x="359331" y="50839"/>
                </a:lnTo>
                <a:close/>
                <a:moveTo>
                  <a:pt x="271595" y="50839"/>
                </a:moveTo>
                <a:lnTo>
                  <a:pt x="271595" y="163397"/>
                </a:lnTo>
                <a:lnTo>
                  <a:pt x="307510" y="163397"/>
                </a:lnTo>
                <a:lnTo>
                  <a:pt x="307510" y="50839"/>
                </a:lnTo>
                <a:close/>
                <a:moveTo>
                  <a:pt x="263591" y="34859"/>
                </a:moveTo>
                <a:lnTo>
                  <a:pt x="367335" y="34859"/>
                </a:lnTo>
                <a:cubicBezTo>
                  <a:pt x="371836" y="34859"/>
                  <a:pt x="375338" y="38454"/>
                  <a:pt x="375338" y="42849"/>
                </a:cubicBezTo>
                <a:lnTo>
                  <a:pt x="375338" y="171387"/>
                </a:lnTo>
                <a:cubicBezTo>
                  <a:pt x="375338" y="175881"/>
                  <a:pt x="371836" y="179377"/>
                  <a:pt x="367335" y="179377"/>
                </a:cubicBezTo>
                <a:lnTo>
                  <a:pt x="263591" y="179377"/>
                </a:lnTo>
                <a:cubicBezTo>
                  <a:pt x="259189" y="179377"/>
                  <a:pt x="255588" y="175881"/>
                  <a:pt x="255588" y="171387"/>
                </a:cubicBezTo>
                <a:lnTo>
                  <a:pt x="255588" y="42849"/>
                </a:lnTo>
                <a:cubicBezTo>
                  <a:pt x="255588" y="38454"/>
                  <a:pt x="259189" y="34859"/>
                  <a:pt x="263591" y="34859"/>
                </a:cubicBezTo>
                <a:close/>
                <a:moveTo>
                  <a:pt x="241309" y="15982"/>
                </a:moveTo>
                <a:lnTo>
                  <a:pt x="241309" y="407340"/>
                </a:lnTo>
                <a:lnTo>
                  <a:pt x="389675" y="407340"/>
                </a:lnTo>
                <a:lnTo>
                  <a:pt x="389675" y="15982"/>
                </a:lnTo>
                <a:close/>
                <a:moveTo>
                  <a:pt x="233305" y="0"/>
                </a:moveTo>
                <a:lnTo>
                  <a:pt x="397679" y="0"/>
                </a:lnTo>
                <a:cubicBezTo>
                  <a:pt x="402181" y="0"/>
                  <a:pt x="405683" y="3596"/>
                  <a:pt x="405683" y="7991"/>
                </a:cubicBezTo>
                <a:lnTo>
                  <a:pt x="405683" y="71119"/>
                </a:lnTo>
                <a:lnTo>
                  <a:pt x="545746" y="71119"/>
                </a:lnTo>
                <a:cubicBezTo>
                  <a:pt x="550248" y="71119"/>
                  <a:pt x="553750" y="74715"/>
                  <a:pt x="553750" y="79110"/>
                </a:cubicBezTo>
                <a:lnTo>
                  <a:pt x="553750" y="184192"/>
                </a:lnTo>
                <a:lnTo>
                  <a:pt x="600270" y="184192"/>
                </a:lnTo>
                <a:cubicBezTo>
                  <a:pt x="604672" y="184192"/>
                  <a:pt x="608274" y="187788"/>
                  <a:pt x="608274" y="192183"/>
                </a:cubicBezTo>
                <a:lnTo>
                  <a:pt x="608274" y="415331"/>
                </a:lnTo>
                <a:cubicBezTo>
                  <a:pt x="608274" y="419726"/>
                  <a:pt x="604672" y="423322"/>
                  <a:pt x="600270" y="423322"/>
                </a:cubicBezTo>
                <a:lnTo>
                  <a:pt x="8004" y="423322"/>
                </a:lnTo>
                <a:cubicBezTo>
                  <a:pt x="3602" y="423322"/>
                  <a:pt x="0" y="419726"/>
                  <a:pt x="0" y="415331"/>
                </a:cubicBezTo>
                <a:lnTo>
                  <a:pt x="0" y="245123"/>
                </a:lnTo>
                <a:cubicBezTo>
                  <a:pt x="0" y="242427"/>
                  <a:pt x="1401" y="239829"/>
                  <a:pt x="3702" y="238431"/>
                </a:cubicBezTo>
                <a:lnTo>
                  <a:pt x="225301" y="95492"/>
                </a:lnTo>
                <a:lnTo>
                  <a:pt x="225301" y="7991"/>
                </a:lnTo>
                <a:cubicBezTo>
                  <a:pt x="225301" y="3596"/>
                  <a:pt x="228903" y="0"/>
                  <a:pt x="233305" y="0"/>
                </a:cubicBezTo>
                <a:close/>
              </a:path>
            </a:pathLst>
          </a:custGeom>
          <a:solidFill>
            <a:schemeClr val="accent1"/>
          </a:solidFill>
          <a:ln>
            <a:noFill/>
          </a:ln>
        </p:spPr>
      </p:sp>
      <p:sp>
        <p:nvSpPr>
          <p:cNvPr id="27" name="flower_85768"/>
          <p:cNvSpPr>
            <a:spLocks noChangeAspect="1"/>
          </p:cNvSpPr>
          <p:nvPr/>
        </p:nvSpPr>
        <p:spPr bwMode="auto">
          <a:xfrm>
            <a:off x="3472878" y="2743157"/>
            <a:ext cx="335713" cy="609685"/>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 name="T58" fmla="*/ 372171 w 604011"/>
              <a:gd name="T59" fmla="*/ 372171 w 604011"/>
              <a:gd name="T60" fmla="*/ 372171 w 604011"/>
              <a:gd name="T61" fmla="*/ 372171 w 604011"/>
              <a:gd name="T62" fmla="*/ 372171 w 604011"/>
              <a:gd name="T63" fmla="*/ 372171 w 604011"/>
              <a:gd name="T64" fmla="*/ 372171 w 604011"/>
              <a:gd name="T65" fmla="*/ 372171 w 604011"/>
              <a:gd name="T66" fmla="*/ 372171 w 604011"/>
              <a:gd name="T67" fmla="*/ 372171 w 604011"/>
              <a:gd name="T68" fmla="*/ 372171 w 604011"/>
              <a:gd name="T69" fmla="*/ 372171 w 604011"/>
              <a:gd name="T70" fmla="*/ 372171 w 604011"/>
              <a:gd name="T71" fmla="*/ 372171 w 604011"/>
              <a:gd name="T72" fmla="*/ 372171 w 604011"/>
              <a:gd name="T73" fmla="*/ 372171 w 604011"/>
              <a:gd name="T74" fmla="*/ 372171 w 604011"/>
              <a:gd name="T75" fmla="*/ 372171 w 604011"/>
              <a:gd name="T76" fmla="*/ 372171 w 604011"/>
              <a:gd name="T77" fmla="*/ 372171 w 604011"/>
              <a:gd name="T78" fmla="*/ 372171 w 604011"/>
              <a:gd name="T79" fmla="*/ 372171 w 604011"/>
              <a:gd name="T80" fmla="*/ 372171 w 604011"/>
              <a:gd name="T81" fmla="*/ 372171 w 604011"/>
              <a:gd name="T82" fmla="*/ 372171 w 604011"/>
              <a:gd name="T83" fmla="*/ 372171 w 604011"/>
              <a:gd name="T84" fmla="*/ 372171 w 604011"/>
              <a:gd name="T85" fmla="*/ 372171 w 604011"/>
              <a:gd name="T86" fmla="*/ 372171 w 604011"/>
              <a:gd name="T87" fmla="*/ 372171 w 604011"/>
              <a:gd name="T88" fmla="*/ 372171 w 604011"/>
              <a:gd name="T89" fmla="*/ 372171 w 604011"/>
              <a:gd name="T90" fmla="*/ 372171 w 604011"/>
              <a:gd name="T91" fmla="*/ 372171 w 604011"/>
              <a:gd name="T92" fmla="*/ 372171 w 604011"/>
              <a:gd name="T93" fmla="*/ 372171 w 604011"/>
              <a:gd name="T94" fmla="*/ 372171 w 604011"/>
              <a:gd name="T95" fmla="*/ 372171 w 604011"/>
              <a:gd name="T96" fmla="*/ 372171 w 604011"/>
              <a:gd name="T97" fmla="*/ 372171 w 604011"/>
              <a:gd name="T98" fmla="*/ 372171 w 604011"/>
              <a:gd name="T99" fmla="*/ 372171 w 604011"/>
              <a:gd name="T100" fmla="*/ 372171 w 604011"/>
              <a:gd name="T101" fmla="*/ 372171 w 604011"/>
              <a:gd name="T102" fmla="*/ 372171 w 604011"/>
              <a:gd name="T103" fmla="*/ 372171 w 604011"/>
              <a:gd name="T104" fmla="*/ 372171 w 604011"/>
              <a:gd name="T105"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3" h="2843">
                <a:moveTo>
                  <a:pt x="1463" y="2643"/>
                </a:moveTo>
                <a:lnTo>
                  <a:pt x="1321" y="2643"/>
                </a:lnTo>
                <a:lnTo>
                  <a:pt x="1435" y="1769"/>
                </a:lnTo>
                <a:cubicBezTo>
                  <a:pt x="1439" y="1740"/>
                  <a:pt x="1430" y="1711"/>
                  <a:pt x="1411" y="1690"/>
                </a:cubicBezTo>
                <a:cubicBezTo>
                  <a:pt x="1392" y="1668"/>
                  <a:pt x="1365" y="1656"/>
                  <a:pt x="1336" y="1656"/>
                </a:cubicBezTo>
                <a:lnTo>
                  <a:pt x="1023" y="1656"/>
                </a:lnTo>
                <a:lnTo>
                  <a:pt x="1206" y="1472"/>
                </a:lnTo>
                <a:cubicBezTo>
                  <a:pt x="1245" y="1433"/>
                  <a:pt x="1245" y="1370"/>
                  <a:pt x="1206" y="1331"/>
                </a:cubicBezTo>
                <a:cubicBezTo>
                  <a:pt x="1167" y="1292"/>
                  <a:pt x="1104" y="1292"/>
                  <a:pt x="1065" y="1331"/>
                </a:cubicBezTo>
                <a:lnTo>
                  <a:pt x="881" y="1514"/>
                </a:lnTo>
                <a:lnTo>
                  <a:pt x="881" y="1143"/>
                </a:lnTo>
                <a:cubicBezTo>
                  <a:pt x="923" y="1116"/>
                  <a:pt x="953" y="1072"/>
                  <a:pt x="961" y="1020"/>
                </a:cubicBezTo>
                <a:cubicBezTo>
                  <a:pt x="992" y="1043"/>
                  <a:pt x="1029" y="1055"/>
                  <a:pt x="1067" y="1055"/>
                </a:cubicBezTo>
                <a:cubicBezTo>
                  <a:pt x="1116" y="1055"/>
                  <a:pt x="1162" y="1036"/>
                  <a:pt x="1196" y="1002"/>
                </a:cubicBezTo>
                <a:cubicBezTo>
                  <a:pt x="1260" y="938"/>
                  <a:pt x="1266" y="837"/>
                  <a:pt x="1215" y="766"/>
                </a:cubicBezTo>
                <a:cubicBezTo>
                  <a:pt x="1302" y="752"/>
                  <a:pt x="1368" y="677"/>
                  <a:pt x="1368" y="587"/>
                </a:cubicBezTo>
                <a:cubicBezTo>
                  <a:pt x="1368" y="496"/>
                  <a:pt x="1302" y="421"/>
                  <a:pt x="1215" y="407"/>
                </a:cubicBezTo>
                <a:cubicBezTo>
                  <a:pt x="1266" y="336"/>
                  <a:pt x="1260" y="236"/>
                  <a:pt x="1196" y="172"/>
                </a:cubicBezTo>
                <a:cubicBezTo>
                  <a:pt x="1162" y="137"/>
                  <a:pt x="1116" y="118"/>
                  <a:pt x="1067" y="118"/>
                </a:cubicBezTo>
                <a:cubicBezTo>
                  <a:pt x="1029" y="118"/>
                  <a:pt x="992" y="131"/>
                  <a:pt x="961" y="153"/>
                </a:cubicBezTo>
                <a:cubicBezTo>
                  <a:pt x="947" y="66"/>
                  <a:pt x="872" y="0"/>
                  <a:pt x="781" y="0"/>
                </a:cubicBezTo>
                <a:cubicBezTo>
                  <a:pt x="691" y="0"/>
                  <a:pt x="616" y="66"/>
                  <a:pt x="602" y="153"/>
                </a:cubicBezTo>
                <a:cubicBezTo>
                  <a:pt x="571" y="131"/>
                  <a:pt x="534" y="118"/>
                  <a:pt x="495" y="118"/>
                </a:cubicBezTo>
                <a:cubicBezTo>
                  <a:pt x="447" y="118"/>
                  <a:pt x="401" y="137"/>
                  <a:pt x="367" y="172"/>
                </a:cubicBezTo>
                <a:cubicBezTo>
                  <a:pt x="303" y="236"/>
                  <a:pt x="296" y="336"/>
                  <a:pt x="348" y="407"/>
                </a:cubicBezTo>
                <a:cubicBezTo>
                  <a:pt x="261" y="421"/>
                  <a:pt x="195" y="496"/>
                  <a:pt x="195" y="587"/>
                </a:cubicBezTo>
                <a:cubicBezTo>
                  <a:pt x="195" y="677"/>
                  <a:pt x="261" y="752"/>
                  <a:pt x="348" y="766"/>
                </a:cubicBezTo>
                <a:cubicBezTo>
                  <a:pt x="296" y="837"/>
                  <a:pt x="303" y="938"/>
                  <a:pt x="367" y="1002"/>
                </a:cubicBezTo>
                <a:cubicBezTo>
                  <a:pt x="401" y="1036"/>
                  <a:pt x="447" y="1055"/>
                  <a:pt x="495" y="1055"/>
                </a:cubicBezTo>
                <a:cubicBezTo>
                  <a:pt x="534" y="1055"/>
                  <a:pt x="571" y="1043"/>
                  <a:pt x="602" y="1020"/>
                </a:cubicBezTo>
                <a:cubicBezTo>
                  <a:pt x="610" y="1072"/>
                  <a:pt x="640" y="1116"/>
                  <a:pt x="681" y="1143"/>
                </a:cubicBezTo>
                <a:lnTo>
                  <a:pt x="681" y="1514"/>
                </a:lnTo>
                <a:lnTo>
                  <a:pt x="498" y="1331"/>
                </a:lnTo>
                <a:cubicBezTo>
                  <a:pt x="459" y="1292"/>
                  <a:pt x="396" y="1292"/>
                  <a:pt x="357" y="1331"/>
                </a:cubicBezTo>
                <a:cubicBezTo>
                  <a:pt x="318" y="1370"/>
                  <a:pt x="318" y="1433"/>
                  <a:pt x="357" y="1472"/>
                </a:cubicBezTo>
                <a:lnTo>
                  <a:pt x="540" y="1656"/>
                </a:lnTo>
                <a:lnTo>
                  <a:pt x="227" y="1656"/>
                </a:lnTo>
                <a:cubicBezTo>
                  <a:pt x="198" y="1656"/>
                  <a:pt x="171" y="1668"/>
                  <a:pt x="152" y="1690"/>
                </a:cubicBezTo>
                <a:cubicBezTo>
                  <a:pt x="133" y="1711"/>
                  <a:pt x="124" y="1740"/>
                  <a:pt x="128" y="1769"/>
                </a:cubicBezTo>
                <a:lnTo>
                  <a:pt x="242" y="2643"/>
                </a:lnTo>
                <a:lnTo>
                  <a:pt x="100" y="2643"/>
                </a:lnTo>
                <a:cubicBezTo>
                  <a:pt x="45" y="2643"/>
                  <a:pt x="0" y="2688"/>
                  <a:pt x="0" y="2743"/>
                </a:cubicBezTo>
                <a:cubicBezTo>
                  <a:pt x="0" y="2798"/>
                  <a:pt x="45" y="2843"/>
                  <a:pt x="100" y="2843"/>
                </a:cubicBezTo>
                <a:lnTo>
                  <a:pt x="356" y="2843"/>
                </a:lnTo>
                <a:lnTo>
                  <a:pt x="1207" y="2843"/>
                </a:lnTo>
                <a:lnTo>
                  <a:pt x="1463" y="2843"/>
                </a:lnTo>
                <a:cubicBezTo>
                  <a:pt x="1518" y="2843"/>
                  <a:pt x="1563" y="2798"/>
                  <a:pt x="1563" y="2743"/>
                </a:cubicBezTo>
                <a:cubicBezTo>
                  <a:pt x="1563" y="2688"/>
                  <a:pt x="1518" y="2643"/>
                  <a:pt x="1463" y="2643"/>
                </a:cubicBezTo>
                <a:close/>
                <a:moveTo>
                  <a:pt x="538" y="587"/>
                </a:moveTo>
                <a:cubicBezTo>
                  <a:pt x="538" y="452"/>
                  <a:pt x="647" y="343"/>
                  <a:pt x="781" y="343"/>
                </a:cubicBezTo>
                <a:cubicBezTo>
                  <a:pt x="916" y="343"/>
                  <a:pt x="1025" y="452"/>
                  <a:pt x="1025" y="587"/>
                </a:cubicBezTo>
                <a:cubicBezTo>
                  <a:pt x="1025" y="721"/>
                  <a:pt x="916" y="830"/>
                  <a:pt x="781" y="830"/>
                </a:cubicBezTo>
                <a:cubicBezTo>
                  <a:pt x="647" y="830"/>
                  <a:pt x="538" y="721"/>
                  <a:pt x="538" y="587"/>
                </a:cubicBezTo>
                <a:close/>
              </a:path>
            </a:pathLst>
          </a:custGeom>
          <a:solidFill>
            <a:schemeClr val="accent1"/>
          </a:solidFill>
          <a:ln>
            <a:noFill/>
          </a:ln>
        </p:spPr>
      </p:sp>
      <p:sp>
        <p:nvSpPr>
          <p:cNvPr id="35" name="aquarium_338569"/>
          <p:cNvSpPr>
            <a:spLocks noChangeAspect="1"/>
          </p:cNvSpPr>
          <p:nvPr/>
        </p:nvSpPr>
        <p:spPr bwMode="auto">
          <a:xfrm>
            <a:off x="6156157" y="2765727"/>
            <a:ext cx="609685" cy="518065"/>
          </a:xfrm>
          <a:custGeom>
            <a:avLst/>
            <a:gdLst>
              <a:gd name="connsiteX0" fmla="*/ 445263 w 607639"/>
              <a:gd name="connsiteY0" fmla="*/ 399471 h 516327"/>
              <a:gd name="connsiteX1" fmla="*/ 503488 w 607639"/>
              <a:gd name="connsiteY1" fmla="*/ 399471 h 516327"/>
              <a:gd name="connsiteX2" fmla="*/ 516397 w 607639"/>
              <a:gd name="connsiteY2" fmla="*/ 412340 h 516327"/>
              <a:gd name="connsiteX3" fmla="*/ 503488 w 607639"/>
              <a:gd name="connsiteY3" fmla="*/ 425298 h 516327"/>
              <a:gd name="connsiteX4" fmla="*/ 445263 w 607639"/>
              <a:gd name="connsiteY4" fmla="*/ 425298 h 516327"/>
              <a:gd name="connsiteX5" fmla="*/ 432354 w 607639"/>
              <a:gd name="connsiteY5" fmla="*/ 412340 h 516327"/>
              <a:gd name="connsiteX6" fmla="*/ 445263 w 607639"/>
              <a:gd name="connsiteY6" fmla="*/ 399471 h 516327"/>
              <a:gd name="connsiteX7" fmla="*/ 390804 w 607639"/>
              <a:gd name="connsiteY7" fmla="*/ 399471 h 516327"/>
              <a:gd name="connsiteX8" fmla="*/ 393390 w 607639"/>
              <a:gd name="connsiteY8" fmla="*/ 399471 h 516327"/>
              <a:gd name="connsiteX9" fmla="*/ 406316 w 607639"/>
              <a:gd name="connsiteY9" fmla="*/ 412340 h 516327"/>
              <a:gd name="connsiteX10" fmla="*/ 393390 w 607639"/>
              <a:gd name="connsiteY10" fmla="*/ 425298 h 516327"/>
              <a:gd name="connsiteX11" fmla="*/ 390804 w 607639"/>
              <a:gd name="connsiteY11" fmla="*/ 425298 h 516327"/>
              <a:gd name="connsiteX12" fmla="*/ 377878 w 607639"/>
              <a:gd name="connsiteY12" fmla="*/ 412340 h 516327"/>
              <a:gd name="connsiteX13" fmla="*/ 390804 w 607639"/>
              <a:gd name="connsiteY13" fmla="*/ 399471 h 516327"/>
              <a:gd name="connsiteX14" fmla="*/ 259175 w 607639"/>
              <a:gd name="connsiteY14" fmla="*/ 391103 h 516327"/>
              <a:gd name="connsiteX15" fmla="*/ 209514 w 607639"/>
              <a:gd name="connsiteY15" fmla="*/ 412339 h 516327"/>
              <a:gd name="connsiteX16" fmla="*/ 259175 w 607639"/>
              <a:gd name="connsiteY16" fmla="*/ 433664 h 516327"/>
              <a:gd name="connsiteX17" fmla="*/ 308748 w 607639"/>
              <a:gd name="connsiteY17" fmla="*/ 412339 h 516327"/>
              <a:gd name="connsiteX18" fmla="*/ 259175 w 607639"/>
              <a:gd name="connsiteY18" fmla="*/ 391103 h 516327"/>
              <a:gd name="connsiteX19" fmla="*/ 259175 w 607639"/>
              <a:gd name="connsiteY19" fmla="*/ 365246 h 516327"/>
              <a:gd name="connsiteX20" fmla="*/ 337317 w 607639"/>
              <a:gd name="connsiteY20" fmla="*/ 403809 h 516327"/>
              <a:gd name="connsiteX21" fmla="*/ 337317 w 607639"/>
              <a:gd name="connsiteY21" fmla="*/ 420958 h 516327"/>
              <a:gd name="connsiteX22" fmla="*/ 259175 w 607639"/>
              <a:gd name="connsiteY22" fmla="*/ 459521 h 516327"/>
              <a:gd name="connsiteX23" fmla="*/ 189756 w 607639"/>
              <a:gd name="connsiteY23" fmla="*/ 429399 h 516327"/>
              <a:gd name="connsiteX24" fmla="*/ 162166 w 607639"/>
              <a:gd name="connsiteY24" fmla="*/ 450724 h 516327"/>
              <a:gd name="connsiteX25" fmla="*/ 154245 w 607639"/>
              <a:gd name="connsiteY25" fmla="*/ 453390 h 516327"/>
              <a:gd name="connsiteX26" fmla="*/ 144010 w 607639"/>
              <a:gd name="connsiteY26" fmla="*/ 448414 h 516327"/>
              <a:gd name="connsiteX27" fmla="*/ 146324 w 607639"/>
              <a:gd name="connsiteY27" fmla="*/ 430288 h 516327"/>
              <a:gd name="connsiteX28" fmla="*/ 169553 w 607639"/>
              <a:gd name="connsiteY28" fmla="*/ 412339 h 516327"/>
              <a:gd name="connsiteX29" fmla="*/ 146324 w 607639"/>
              <a:gd name="connsiteY29" fmla="*/ 394479 h 516327"/>
              <a:gd name="connsiteX30" fmla="*/ 144010 w 607639"/>
              <a:gd name="connsiteY30" fmla="*/ 376353 h 516327"/>
              <a:gd name="connsiteX31" fmla="*/ 162166 w 607639"/>
              <a:gd name="connsiteY31" fmla="*/ 374043 h 516327"/>
              <a:gd name="connsiteX32" fmla="*/ 189756 w 607639"/>
              <a:gd name="connsiteY32" fmla="*/ 395368 h 516327"/>
              <a:gd name="connsiteX33" fmla="*/ 259175 w 607639"/>
              <a:gd name="connsiteY33" fmla="*/ 365246 h 516327"/>
              <a:gd name="connsiteX34" fmla="*/ 142838 w 607639"/>
              <a:gd name="connsiteY34" fmla="*/ 268925 h 516327"/>
              <a:gd name="connsiteX35" fmla="*/ 200974 w 607639"/>
              <a:gd name="connsiteY35" fmla="*/ 268925 h 516327"/>
              <a:gd name="connsiteX36" fmla="*/ 213883 w 607639"/>
              <a:gd name="connsiteY36" fmla="*/ 281794 h 516327"/>
              <a:gd name="connsiteX37" fmla="*/ 200974 w 607639"/>
              <a:gd name="connsiteY37" fmla="*/ 294752 h 516327"/>
              <a:gd name="connsiteX38" fmla="*/ 142838 w 607639"/>
              <a:gd name="connsiteY38" fmla="*/ 294752 h 516327"/>
              <a:gd name="connsiteX39" fmla="*/ 129840 w 607639"/>
              <a:gd name="connsiteY39" fmla="*/ 281794 h 516327"/>
              <a:gd name="connsiteX40" fmla="*/ 142838 w 607639"/>
              <a:gd name="connsiteY40" fmla="*/ 268925 h 516327"/>
              <a:gd name="connsiteX41" fmla="*/ 88290 w 607639"/>
              <a:gd name="connsiteY41" fmla="*/ 268925 h 516327"/>
              <a:gd name="connsiteX42" fmla="*/ 90876 w 607639"/>
              <a:gd name="connsiteY42" fmla="*/ 268925 h 516327"/>
              <a:gd name="connsiteX43" fmla="*/ 103802 w 607639"/>
              <a:gd name="connsiteY43" fmla="*/ 281794 h 516327"/>
              <a:gd name="connsiteX44" fmla="*/ 90876 w 607639"/>
              <a:gd name="connsiteY44" fmla="*/ 294752 h 516327"/>
              <a:gd name="connsiteX45" fmla="*/ 88290 w 607639"/>
              <a:gd name="connsiteY45" fmla="*/ 294752 h 516327"/>
              <a:gd name="connsiteX46" fmla="*/ 75364 w 607639"/>
              <a:gd name="connsiteY46" fmla="*/ 281794 h 516327"/>
              <a:gd name="connsiteX47" fmla="*/ 88290 w 607639"/>
              <a:gd name="connsiteY47" fmla="*/ 268925 h 516327"/>
              <a:gd name="connsiteX48" fmla="*/ 389933 w 607639"/>
              <a:gd name="connsiteY48" fmla="*/ 260558 h 516327"/>
              <a:gd name="connsiteX49" fmla="*/ 340361 w 607639"/>
              <a:gd name="connsiteY49" fmla="*/ 281883 h 516327"/>
              <a:gd name="connsiteX50" fmla="*/ 389933 w 607639"/>
              <a:gd name="connsiteY50" fmla="*/ 303119 h 516327"/>
              <a:gd name="connsiteX51" fmla="*/ 439506 w 607639"/>
              <a:gd name="connsiteY51" fmla="*/ 281794 h 516327"/>
              <a:gd name="connsiteX52" fmla="*/ 389933 w 607639"/>
              <a:gd name="connsiteY52" fmla="*/ 260558 h 516327"/>
              <a:gd name="connsiteX53" fmla="*/ 389933 w 607639"/>
              <a:gd name="connsiteY53" fmla="*/ 234701 h 516327"/>
              <a:gd name="connsiteX54" fmla="*/ 468075 w 607639"/>
              <a:gd name="connsiteY54" fmla="*/ 273264 h 516327"/>
              <a:gd name="connsiteX55" fmla="*/ 468075 w 607639"/>
              <a:gd name="connsiteY55" fmla="*/ 290413 h 516327"/>
              <a:gd name="connsiteX56" fmla="*/ 389933 w 607639"/>
              <a:gd name="connsiteY56" fmla="*/ 328976 h 516327"/>
              <a:gd name="connsiteX57" fmla="*/ 320514 w 607639"/>
              <a:gd name="connsiteY57" fmla="*/ 298854 h 516327"/>
              <a:gd name="connsiteX58" fmla="*/ 292924 w 607639"/>
              <a:gd name="connsiteY58" fmla="*/ 320179 h 516327"/>
              <a:gd name="connsiteX59" fmla="*/ 285003 w 607639"/>
              <a:gd name="connsiteY59" fmla="*/ 322845 h 516327"/>
              <a:gd name="connsiteX60" fmla="*/ 274768 w 607639"/>
              <a:gd name="connsiteY60" fmla="*/ 317869 h 516327"/>
              <a:gd name="connsiteX61" fmla="*/ 277082 w 607639"/>
              <a:gd name="connsiteY61" fmla="*/ 299743 h 516327"/>
              <a:gd name="connsiteX62" fmla="*/ 300311 w 607639"/>
              <a:gd name="connsiteY62" fmla="*/ 281794 h 516327"/>
              <a:gd name="connsiteX63" fmla="*/ 277082 w 607639"/>
              <a:gd name="connsiteY63" fmla="*/ 263934 h 516327"/>
              <a:gd name="connsiteX64" fmla="*/ 274768 w 607639"/>
              <a:gd name="connsiteY64" fmla="*/ 245808 h 516327"/>
              <a:gd name="connsiteX65" fmla="*/ 292924 w 607639"/>
              <a:gd name="connsiteY65" fmla="*/ 243498 h 516327"/>
              <a:gd name="connsiteX66" fmla="*/ 320514 w 607639"/>
              <a:gd name="connsiteY66" fmla="*/ 264823 h 516327"/>
              <a:gd name="connsiteX67" fmla="*/ 389933 w 607639"/>
              <a:gd name="connsiteY67" fmla="*/ 234701 h 516327"/>
              <a:gd name="connsiteX68" fmla="*/ 129236 w 607639"/>
              <a:gd name="connsiteY68" fmla="*/ 180848 h 516327"/>
              <a:gd name="connsiteX69" fmla="*/ 106272 w 607639"/>
              <a:gd name="connsiteY69" fmla="*/ 187069 h 516327"/>
              <a:gd name="connsiteX70" fmla="*/ 71115 w 607639"/>
              <a:gd name="connsiteY70" fmla="*/ 196311 h 516327"/>
              <a:gd name="connsiteX71" fmla="*/ 35958 w 607639"/>
              <a:gd name="connsiteY71" fmla="*/ 187069 h 516327"/>
              <a:gd name="connsiteX72" fmla="*/ 25812 w 607639"/>
              <a:gd name="connsiteY72" fmla="*/ 182536 h 516327"/>
              <a:gd name="connsiteX73" fmla="*/ 25812 w 607639"/>
              <a:gd name="connsiteY73" fmla="*/ 490555 h 516327"/>
              <a:gd name="connsiteX74" fmla="*/ 581738 w 607639"/>
              <a:gd name="connsiteY74" fmla="*/ 490555 h 516327"/>
              <a:gd name="connsiteX75" fmla="*/ 581738 w 607639"/>
              <a:gd name="connsiteY75" fmla="*/ 182536 h 516327"/>
              <a:gd name="connsiteX76" fmla="*/ 571681 w 607639"/>
              <a:gd name="connsiteY76" fmla="*/ 187069 h 516327"/>
              <a:gd name="connsiteX77" fmla="*/ 536524 w 607639"/>
              <a:gd name="connsiteY77" fmla="*/ 196311 h 516327"/>
              <a:gd name="connsiteX78" fmla="*/ 501367 w 607639"/>
              <a:gd name="connsiteY78" fmla="*/ 187069 h 516327"/>
              <a:gd name="connsiteX79" fmla="*/ 478314 w 607639"/>
              <a:gd name="connsiteY79" fmla="*/ 180848 h 516327"/>
              <a:gd name="connsiteX80" fmla="*/ 455351 w 607639"/>
              <a:gd name="connsiteY80" fmla="*/ 187069 h 516327"/>
              <a:gd name="connsiteX81" fmla="*/ 420194 w 607639"/>
              <a:gd name="connsiteY81" fmla="*/ 196311 h 516327"/>
              <a:gd name="connsiteX82" fmla="*/ 384948 w 607639"/>
              <a:gd name="connsiteY82" fmla="*/ 187069 h 516327"/>
              <a:gd name="connsiteX83" fmla="*/ 361984 w 607639"/>
              <a:gd name="connsiteY83" fmla="*/ 180848 h 516327"/>
              <a:gd name="connsiteX84" fmla="*/ 338932 w 607639"/>
              <a:gd name="connsiteY84" fmla="*/ 187069 h 516327"/>
              <a:gd name="connsiteX85" fmla="*/ 303775 w 607639"/>
              <a:gd name="connsiteY85" fmla="*/ 196311 h 516327"/>
              <a:gd name="connsiteX86" fmla="*/ 268618 w 607639"/>
              <a:gd name="connsiteY86" fmla="*/ 187069 h 516327"/>
              <a:gd name="connsiteX87" fmla="*/ 245655 w 607639"/>
              <a:gd name="connsiteY87" fmla="*/ 180848 h 516327"/>
              <a:gd name="connsiteX88" fmla="*/ 222602 w 607639"/>
              <a:gd name="connsiteY88" fmla="*/ 187069 h 516327"/>
              <a:gd name="connsiteX89" fmla="*/ 187445 w 607639"/>
              <a:gd name="connsiteY89" fmla="*/ 196311 h 516327"/>
              <a:gd name="connsiteX90" fmla="*/ 152288 w 607639"/>
              <a:gd name="connsiteY90" fmla="*/ 187069 h 516327"/>
              <a:gd name="connsiteX91" fmla="*/ 129236 w 607639"/>
              <a:gd name="connsiteY91" fmla="*/ 180848 h 516327"/>
              <a:gd name="connsiteX92" fmla="*/ 25901 w 607639"/>
              <a:gd name="connsiteY92" fmla="*/ 109753 h 516327"/>
              <a:gd name="connsiteX93" fmla="*/ 25901 w 607639"/>
              <a:gd name="connsiteY93" fmla="*/ 156053 h 516327"/>
              <a:gd name="connsiteX94" fmla="*/ 25812 w 607639"/>
              <a:gd name="connsiteY94" fmla="*/ 156053 h 516327"/>
              <a:gd name="connsiteX95" fmla="*/ 48063 w 607639"/>
              <a:gd name="connsiteY95" fmla="*/ 164318 h 516327"/>
              <a:gd name="connsiteX96" fmla="*/ 71115 w 607639"/>
              <a:gd name="connsiteY96" fmla="*/ 170539 h 516327"/>
              <a:gd name="connsiteX97" fmla="*/ 94079 w 607639"/>
              <a:gd name="connsiteY97" fmla="*/ 164318 h 516327"/>
              <a:gd name="connsiteX98" fmla="*/ 129236 w 607639"/>
              <a:gd name="connsiteY98" fmla="*/ 154987 h 516327"/>
              <a:gd name="connsiteX99" fmla="*/ 164482 w 607639"/>
              <a:gd name="connsiteY99" fmla="*/ 164318 h 516327"/>
              <a:gd name="connsiteX100" fmla="*/ 187445 w 607639"/>
              <a:gd name="connsiteY100" fmla="*/ 170539 h 516327"/>
              <a:gd name="connsiteX101" fmla="*/ 210497 w 607639"/>
              <a:gd name="connsiteY101" fmla="*/ 164318 h 516327"/>
              <a:gd name="connsiteX102" fmla="*/ 245655 w 607639"/>
              <a:gd name="connsiteY102" fmla="*/ 154987 h 516327"/>
              <a:gd name="connsiteX103" fmla="*/ 280812 w 607639"/>
              <a:gd name="connsiteY103" fmla="*/ 164318 h 516327"/>
              <a:gd name="connsiteX104" fmla="*/ 303775 w 607639"/>
              <a:gd name="connsiteY104" fmla="*/ 170539 h 516327"/>
              <a:gd name="connsiteX105" fmla="*/ 326827 w 607639"/>
              <a:gd name="connsiteY105" fmla="*/ 164318 h 516327"/>
              <a:gd name="connsiteX106" fmla="*/ 361984 w 607639"/>
              <a:gd name="connsiteY106" fmla="*/ 154987 h 516327"/>
              <a:gd name="connsiteX107" fmla="*/ 397142 w 607639"/>
              <a:gd name="connsiteY107" fmla="*/ 164318 h 516327"/>
              <a:gd name="connsiteX108" fmla="*/ 420194 w 607639"/>
              <a:gd name="connsiteY108" fmla="*/ 170539 h 516327"/>
              <a:gd name="connsiteX109" fmla="*/ 443157 w 607639"/>
              <a:gd name="connsiteY109" fmla="*/ 164318 h 516327"/>
              <a:gd name="connsiteX110" fmla="*/ 478314 w 607639"/>
              <a:gd name="connsiteY110" fmla="*/ 154987 h 516327"/>
              <a:gd name="connsiteX111" fmla="*/ 513471 w 607639"/>
              <a:gd name="connsiteY111" fmla="*/ 164318 h 516327"/>
              <a:gd name="connsiteX112" fmla="*/ 536524 w 607639"/>
              <a:gd name="connsiteY112" fmla="*/ 170539 h 516327"/>
              <a:gd name="connsiteX113" fmla="*/ 559487 w 607639"/>
              <a:gd name="connsiteY113" fmla="*/ 164318 h 516327"/>
              <a:gd name="connsiteX114" fmla="*/ 581738 w 607639"/>
              <a:gd name="connsiteY114" fmla="*/ 156053 h 516327"/>
              <a:gd name="connsiteX115" fmla="*/ 581738 w 607639"/>
              <a:gd name="connsiteY115" fmla="*/ 109753 h 516327"/>
              <a:gd name="connsiteX116" fmla="*/ 87225 w 607639"/>
              <a:gd name="connsiteY116" fmla="*/ 25861 h 516327"/>
              <a:gd name="connsiteX117" fmla="*/ 87225 w 607639"/>
              <a:gd name="connsiteY117" fmla="*/ 83892 h 516327"/>
              <a:gd name="connsiteX118" fmla="*/ 520325 w 607639"/>
              <a:gd name="connsiteY118" fmla="*/ 83892 h 516327"/>
              <a:gd name="connsiteX119" fmla="*/ 520325 w 607639"/>
              <a:gd name="connsiteY119" fmla="*/ 25861 h 516327"/>
              <a:gd name="connsiteX120" fmla="*/ 74319 w 607639"/>
              <a:gd name="connsiteY120" fmla="*/ 0 h 516327"/>
              <a:gd name="connsiteX121" fmla="*/ 533320 w 607639"/>
              <a:gd name="connsiteY121" fmla="*/ 0 h 516327"/>
              <a:gd name="connsiteX122" fmla="*/ 546225 w 607639"/>
              <a:gd name="connsiteY122" fmla="*/ 12975 h 516327"/>
              <a:gd name="connsiteX123" fmla="*/ 546225 w 607639"/>
              <a:gd name="connsiteY123" fmla="*/ 83892 h 516327"/>
              <a:gd name="connsiteX124" fmla="*/ 594644 w 607639"/>
              <a:gd name="connsiteY124" fmla="*/ 83892 h 516327"/>
              <a:gd name="connsiteX125" fmla="*/ 607639 w 607639"/>
              <a:gd name="connsiteY125" fmla="*/ 96867 h 516327"/>
              <a:gd name="connsiteX126" fmla="*/ 607639 w 607639"/>
              <a:gd name="connsiteY126" fmla="*/ 503441 h 516327"/>
              <a:gd name="connsiteX127" fmla="*/ 594644 w 607639"/>
              <a:gd name="connsiteY127" fmla="*/ 516327 h 516327"/>
              <a:gd name="connsiteX128" fmla="*/ 12906 w 607639"/>
              <a:gd name="connsiteY128" fmla="*/ 516327 h 516327"/>
              <a:gd name="connsiteX129" fmla="*/ 0 w 607639"/>
              <a:gd name="connsiteY129" fmla="*/ 503441 h 516327"/>
              <a:gd name="connsiteX130" fmla="*/ 0 w 607639"/>
              <a:gd name="connsiteY130" fmla="*/ 96867 h 516327"/>
              <a:gd name="connsiteX131" fmla="*/ 12906 w 607639"/>
              <a:gd name="connsiteY131" fmla="*/ 83892 h 516327"/>
              <a:gd name="connsiteX132" fmla="*/ 61414 w 607639"/>
              <a:gd name="connsiteY132" fmla="*/ 83892 h 516327"/>
              <a:gd name="connsiteX133" fmla="*/ 61414 w 607639"/>
              <a:gd name="connsiteY133" fmla="*/ 12975 h 516327"/>
              <a:gd name="connsiteX134" fmla="*/ 74319 w 607639"/>
              <a:gd name="connsiteY134" fmla="*/ 0 h 51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607639" h="516327">
                <a:moveTo>
                  <a:pt x="445263" y="399471"/>
                </a:moveTo>
                <a:lnTo>
                  <a:pt x="503488" y="399471"/>
                </a:lnTo>
                <a:cubicBezTo>
                  <a:pt x="510610" y="399471"/>
                  <a:pt x="516397" y="405240"/>
                  <a:pt x="516397" y="412340"/>
                </a:cubicBezTo>
                <a:cubicBezTo>
                  <a:pt x="516397" y="419529"/>
                  <a:pt x="510610" y="425298"/>
                  <a:pt x="503488" y="425298"/>
                </a:cubicBezTo>
                <a:lnTo>
                  <a:pt x="445263" y="425298"/>
                </a:lnTo>
                <a:cubicBezTo>
                  <a:pt x="438141" y="425298"/>
                  <a:pt x="432354" y="419529"/>
                  <a:pt x="432354" y="412340"/>
                </a:cubicBezTo>
                <a:cubicBezTo>
                  <a:pt x="432354" y="405240"/>
                  <a:pt x="438141" y="399471"/>
                  <a:pt x="445263" y="399471"/>
                </a:cubicBezTo>
                <a:close/>
                <a:moveTo>
                  <a:pt x="390804" y="399471"/>
                </a:moveTo>
                <a:lnTo>
                  <a:pt x="393390" y="399471"/>
                </a:lnTo>
                <a:cubicBezTo>
                  <a:pt x="400521" y="399471"/>
                  <a:pt x="406316" y="405240"/>
                  <a:pt x="406316" y="412340"/>
                </a:cubicBezTo>
                <a:cubicBezTo>
                  <a:pt x="406316" y="419529"/>
                  <a:pt x="400521" y="425298"/>
                  <a:pt x="393390" y="425298"/>
                </a:cubicBezTo>
                <a:lnTo>
                  <a:pt x="390804" y="425298"/>
                </a:lnTo>
                <a:cubicBezTo>
                  <a:pt x="383673" y="425298"/>
                  <a:pt x="377878" y="419529"/>
                  <a:pt x="377878" y="412340"/>
                </a:cubicBezTo>
                <a:cubicBezTo>
                  <a:pt x="377878" y="405240"/>
                  <a:pt x="383673" y="399471"/>
                  <a:pt x="390804" y="399471"/>
                </a:cubicBezTo>
                <a:close/>
                <a:moveTo>
                  <a:pt x="259175" y="391103"/>
                </a:moveTo>
                <a:cubicBezTo>
                  <a:pt x="238795" y="391103"/>
                  <a:pt x="220194" y="403542"/>
                  <a:pt x="209514" y="412339"/>
                </a:cubicBezTo>
                <a:cubicBezTo>
                  <a:pt x="220194" y="421225"/>
                  <a:pt x="238795" y="433664"/>
                  <a:pt x="259175" y="433664"/>
                </a:cubicBezTo>
                <a:cubicBezTo>
                  <a:pt x="279467" y="433664"/>
                  <a:pt x="298068" y="421225"/>
                  <a:pt x="308748" y="412339"/>
                </a:cubicBezTo>
                <a:cubicBezTo>
                  <a:pt x="298157" y="403542"/>
                  <a:pt x="279556" y="391103"/>
                  <a:pt x="259175" y="391103"/>
                </a:cubicBezTo>
                <a:close/>
                <a:moveTo>
                  <a:pt x="259175" y="365246"/>
                </a:moveTo>
                <a:cubicBezTo>
                  <a:pt x="302251" y="365246"/>
                  <a:pt x="335893" y="402210"/>
                  <a:pt x="337317" y="403809"/>
                </a:cubicBezTo>
                <a:cubicBezTo>
                  <a:pt x="341678" y="408696"/>
                  <a:pt x="341678" y="416071"/>
                  <a:pt x="337317" y="420958"/>
                </a:cubicBezTo>
                <a:cubicBezTo>
                  <a:pt x="335893" y="422557"/>
                  <a:pt x="302251" y="459521"/>
                  <a:pt x="259175" y="459521"/>
                </a:cubicBezTo>
                <a:cubicBezTo>
                  <a:pt x="228471" y="459521"/>
                  <a:pt x="202572" y="440773"/>
                  <a:pt x="189756" y="429399"/>
                </a:cubicBezTo>
                <a:lnTo>
                  <a:pt x="162166" y="450724"/>
                </a:lnTo>
                <a:cubicBezTo>
                  <a:pt x="159852" y="452501"/>
                  <a:pt x="157004" y="453390"/>
                  <a:pt x="154245" y="453390"/>
                </a:cubicBezTo>
                <a:cubicBezTo>
                  <a:pt x="150418" y="453390"/>
                  <a:pt x="146591" y="451702"/>
                  <a:pt x="144010" y="448414"/>
                </a:cubicBezTo>
                <a:cubicBezTo>
                  <a:pt x="139649" y="442727"/>
                  <a:pt x="140717" y="434642"/>
                  <a:pt x="146324" y="430288"/>
                </a:cubicBezTo>
                <a:lnTo>
                  <a:pt x="169553" y="412339"/>
                </a:lnTo>
                <a:lnTo>
                  <a:pt x="146324" y="394479"/>
                </a:lnTo>
                <a:cubicBezTo>
                  <a:pt x="140717" y="390125"/>
                  <a:pt x="139649" y="381951"/>
                  <a:pt x="144010" y="376353"/>
                </a:cubicBezTo>
                <a:cubicBezTo>
                  <a:pt x="148460" y="370755"/>
                  <a:pt x="156559" y="369689"/>
                  <a:pt x="162166" y="374043"/>
                </a:cubicBezTo>
                <a:lnTo>
                  <a:pt x="189756" y="395368"/>
                </a:lnTo>
                <a:cubicBezTo>
                  <a:pt x="202572" y="383994"/>
                  <a:pt x="228471" y="365246"/>
                  <a:pt x="259175" y="365246"/>
                </a:cubicBezTo>
                <a:close/>
                <a:moveTo>
                  <a:pt x="142838" y="268925"/>
                </a:moveTo>
                <a:lnTo>
                  <a:pt x="200974" y="268925"/>
                </a:lnTo>
                <a:cubicBezTo>
                  <a:pt x="208096" y="268925"/>
                  <a:pt x="213883" y="274694"/>
                  <a:pt x="213883" y="281794"/>
                </a:cubicBezTo>
                <a:cubicBezTo>
                  <a:pt x="213883" y="288983"/>
                  <a:pt x="208096" y="294752"/>
                  <a:pt x="200974" y="294752"/>
                </a:cubicBezTo>
                <a:lnTo>
                  <a:pt x="142838" y="294752"/>
                </a:lnTo>
                <a:cubicBezTo>
                  <a:pt x="135627" y="294752"/>
                  <a:pt x="129840" y="288983"/>
                  <a:pt x="129840" y="281794"/>
                </a:cubicBezTo>
                <a:cubicBezTo>
                  <a:pt x="129840" y="274694"/>
                  <a:pt x="135627" y="268925"/>
                  <a:pt x="142838" y="268925"/>
                </a:cubicBezTo>
                <a:close/>
                <a:moveTo>
                  <a:pt x="88290" y="268925"/>
                </a:moveTo>
                <a:lnTo>
                  <a:pt x="90876" y="268925"/>
                </a:lnTo>
                <a:cubicBezTo>
                  <a:pt x="98007" y="268925"/>
                  <a:pt x="103802" y="274694"/>
                  <a:pt x="103802" y="281794"/>
                </a:cubicBezTo>
                <a:cubicBezTo>
                  <a:pt x="103802" y="288983"/>
                  <a:pt x="98007" y="294752"/>
                  <a:pt x="90876" y="294752"/>
                </a:cubicBezTo>
                <a:lnTo>
                  <a:pt x="88290" y="294752"/>
                </a:lnTo>
                <a:cubicBezTo>
                  <a:pt x="81159" y="294752"/>
                  <a:pt x="75364" y="288983"/>
                  <a:pt x="75364" y="281794"/>
                </a:cubicBezTo>
                <a:cubicBezTo>
                  <a:pt x="75364" y="274694"/>
                  <a:pt x="81159" y="268925"/>
                  <a:pt x="88290" y="268925"/>
                </a:cubicBezTo>
                <a:close/>
                <a:moveTo>
                  <a:pt x="389933" y="260558"/>
                </a:moveTo>
                <a:cubicBezTo>
                  <a:pt x="369642" y="260558"/>
                  <a:pt x="351041" y="272997"/>
                  <a:pt x="340361" y="281883"/>
                </a:cubicBezTo>
                <a:cubicBezTo>
                  <a:pt x="350952" y="290680"/>
                  <a:pt x="369553" y="303119"/>
                  <a:pt x="389933" y="303119"/>
                </a:cubicBezTo>
                <a:cubicBezTo>
                  <a:pt x="410225" y="303119"/>
                  <a:pt x="428826" y="290680"/>
                  <a:pt x="439506" y="281794"/>
                </a:cubicBezTo>
                <a:cubicBezTo>
                  <a:pt x="428915" y="272997"/>
                  <a:pt x="410314" y="260558"/>
                  <a:pt x="389933" y="260558"/>
                </a:cubicBezTo>
                <a:close/>
                <a:moveTo>
                  <a:pt x="389933" y="234701"/>
                </a:moveTo>
                <a:cubicBezTo>
                  <a:pt x="433009" y="234701"/>
                  <a:pt x="466651" y="271665"/>
                  <a:pt x="468075" y="273264"/>
                </a:cubicBezTo>
                <a:cubicBezTo>
                  <a:pt x="472436" y="278151"/>
                  <a:pt x="472436" y="285526"/>
                  <a:pt x="468075" y="290413"/>
                </a:cubicBezTo>
                <a:cubicBezTo>
                  <a:pt x="466651" y="292012"/>
                  <a:pt x="433009" y="328976"/>
                  <a:pt x="389933" y="328976"/>
                </a:cubicBezTo>
                <a:cubicBezTo>
                  <a:pt x="359229" y="328976"/>
                  <a:pt x="333330" y="310228"/>
                  <a:pt x="320514" y="298854"/>
                </a:cubicBezTo>
                <a:lnTo>
                  <a:pt x="292924" y="320179"/>
                </a:lnTo>
                <a:cubicBezTo>
                  <a:pt x="290610" y="321956"/>
                  <a:pt x="287762" y="322845"/>
                  <a:pt x="285003" y="322845"/>
                </a:cubicBezTo>
                <a:cubicBezTo>
                  <a:pt x="281176" y="322845"/>
                  <a:pt x="277349" y="321157"/>
                  <a:pt x="274768" y="317869"/>
                </a:cubicBezTo>
                <a:cubicBezTo>
                  <a:pt x="270407" y="312182"/>
                  <a:pt x="271475" y="304097"/>
                  <a:pt x="277082" y="299743"/>
                </a:cubicBezTo>
                <a:lnTo>
                  <a:pt x="300311" y="281794"/>
                </a:lnTo>
                <a:lnTo>
                  <a:pt x="277082" y="263934"/>
                </a:lnTo>
                <a:cubicBezTo>
                  <a:pt x="271475" y="259580"/>
                  <a:pt x="270407" y="251406"/>
                  <a:pt x="274768" y="245808"/>
                </a:cubicBezTo>
                <a:cubicBezTo>
                  <a:pt x="279218" y="240210"/>
                  <a:pt x="287317" y="239144"/>
                  <a:pt x="292924" y="243498"/>
                </a:cubicBezTo>
                <a:lnTo>
                  <a:pt x="320514" y="264823"/>
                </a:lnTo>
                <a:cubicBezTo>
                  <a:pt x="333330" y="253449"/>
                  <a:pt x="359229" y="234701"/>
                  <a:pt x="389933" y="234701"/>
                </a:cubicBezTo>
                <a:close/>
                <a:moveTo>
                  <a:pt x="129236" y="180848"/>
                </a:moveTo>
                <a:cubicBezTo>
                  <a:pt x="117932" y="180848"/>
                  <a:pt x="113037" y="183425"/>
                  <a:pt x="106272" y="187069"/>
                </a:cubicBezTo>
                <a:cubicBezTo>
                  <a:pt x="98529" y="191157"/>
                  <a:pt x="88916" y="196311"/>
                  <a:pt x="71115" y="196311"/>
                </a:cubicBezTo>
                <a:cubicBezTo>
                  <a:pt x="53314" y="196311"/>
                  <a:pt x="43702" y="191157"/>
                  <a:pt x="35958" y="187069"/>
                </a:cubicBezTo>
                <a:cubicBezTo>
                  <a:pt x="32487" y="185202"/>
                  <a:pt x="29461" y="183603"/>
                  <a:pt x="25812" y="182536"/>
                </a:cubicBezTo>
                <a:lnTo>
                  <a:pt x="25812" y="490555"/>
                </a:lnTo>
                <a:lnTo>
                  <a:pt x="581738" y="490555"/>
                </a:lnTo>
                <a:lnTo>
                  <a:pt x="581738" y="182536"/>
                </a:lnTo>
                <a:cubicBezTo>
                  <a:pt x="578178" y="183603"/>
                  <a:pt x="575152" y="185202"/>
                  <a:pt x="571681" y="187069"/>
                </a:cubicBezTo>
                <a:cubicBezTo>
                  <a:pt x="563937" y="191157"/>
                  <a:pt x="554236" y="196311"/>
                  <a:pt x="536524" y="196311"/>
                </a:cubicBezTo>
                <a:cubicBezTo>
                  <a:pt x="518723" y="196311"/>
                  <a:pt x="509110" y="191157"/>
                  <a:pt x="501367" y="187069"/>
                </a:cubicBezTo>
                <a:cubicBezTo>
                  <a:pt x="494513" y="183425"/>
                  <a:pt x="489618" y="180848"/>
                  <a:pt x="478314" y="180848"/>
                </a:cubicBezTo>
                <a:cubicBezTo>
                  <a:pt x="467011" y="180848"/>
                  <a:pt x="462115" y="183425"/>
                  <a:pt x="455351" y="187069"/>
                </a:cubicBezTo>
                <a:cubicBezTo>
                  <a:pt x="447608" y="191157"/>
                  <a:pt x="437906" y="196311"/>
                  <a:pt x="420194" y="196311"/>
                </a:cubicBezTo>
                <a:cubicBezTo>
                  <a:pt x="402393" y="196311"/>
                  <a:pt x="392691" y="191157"/>
                  <a:pt x="384948" y="187069"/>
                </a:cubicBezTo>
                <a:cubicBezTo>
                  <a:pt x="378183" y="183425"/>
                  <a:pt x="373288" y="180848"/>
                  <a:pt x="361984" y="180848"/>
                </a:cubicBezTo>
                <a:cubicBezTo>
                  <a:pt x="350681" y="180848"/>
                  <a:pt x="345786" y="183425"/>
                  <a:pt x="338932" y="187069"/>
                </a:cubicBezTo>
                <a:cubicBezTo>
                  <a:pt x="331189" y="191157"/>
                  <a:pt x="321576" y="196311"/>
                  <a:pt x="303775" y="196311"/>
                </a:cubicBezTo>
                <a:cubicBezTo>
                  <a:pt x="286063" y="196311"/>
                  <a:pt x="276361" y="191157"/>
                  <a:pt x="268618" y="187069"/>
                </a:cubicBezTo>
                <a:cubicBezTo>
                  <a:pt x="261854" y="183425"/>
                  <a:pt x="256958" y="180848"/>
                  <a:pt x="245655" y="180848"/>
                </a:cubicBezTo>
                <a:cubicBezTo>
                  <a:pt x="234351" y="180848"/>
                  <a:pt x="229367" y="183425"/>
                  <a:pt x="222602" y="187069"/>
                </a:cubicBezTo>
                <a:cubicBezTo>
                  <a:pt x="214859" y="191157"/>
                  <a:pt x="205246" y="196311"/>
                  <a:pt x="187445" y="196311"/>
                </a:cubicBezTo>
                <a:cubicBezTo>
                  <a:pt x="169644" y="196311"/>
                  <a:pt x="160031" y="191157"/>
                  <a:pt x="152288" y="187069"/>
                </a:cubicBezTo>
                <a:cubicBezTo>
                  <a:pt x="145524" y="183425"/>
                  <a:pt x="140628" y="180848"/>
                  <a:pt x="129236" y="180848"/>
                </a:cubicBezTo>
                <a:close/>
                <a:moveTo>
                  <a:pt x="25901" y="109753"/>
                </a:moveTo>
                <a:lnTo>
                  <a:pt x="25901" y="156053"/>
                </a:lnTo>
                <a:lnTo>
                  <a:pt x="25812" y="156053"/>
                </a:lnTo>
                <a:cubicBezTo>
                  <a:pt x="35869" y="157742"/>
                  <a:pt x="42456" y="161297"/>
                  <a:pt x="48063" y="164318"/>
                </a:cubicBezTo>
                <a:cubicBezTo>
                  <a:pt x="54916" y="167873"/>
                  <a:pt x="59812" y="170539"/>
                  <a:pt x="71115" y="170539"/>
                </a:cubicBezTo>
                <a:cubicBezTo>
                  <a:pt x="82419" y="170539"/>
                  <a:pt x="87314" y="167873"/>
                  <a:pt x="94079" y="164318"/>
                </a:cubicBezTo>
                <a:cubicBezTo>
                  <a:pt x="101822" y="160141"/>
                  <a:pt x="111524" y="154987"/>
                  <a:pt x="129236" y="154987"/>
                </a:cubicBezTo>
                <a:cubicBezTo>
                  <a:pt x="147037" y="154987"/>
                  <a:pt x="156738" y="160141"/>
                  <a:pt x="164482" y="164318"/>
                </a:cubicBezTo>
                <a:cubicBezTo>
                  <a:pt x="171246" y="167873"/>
                  <a:pt x="176141" y="170539"/>
                  <a:pt x="187445" y="170539"/>
                </a:cubicBezTo>
                <a:cubicBezTo>
                  <a:pt x="198749" y="170539"/>
                  <a:pt x="203644" y="167873"/>
                  <a:pt x="210497" y="164318"/>
                </a:cubicBezTo>
                <a:cubicBezTo>
                  <a:pt x="218241" y="160141"/>
                  <a:pt x="227854" y="154987"/>
                  <a:pt x="245655" y="154987"/>
                </a:cubicBezTo>
                <a:cubicBezTo>
                  <a:pt x="263367" y="154987"/>
                  <a:pt x="273068" y="160141"/>
                  <a:pt x="280812" y="164318"/>
                </a:cubicBezTo>
                <a:cubicBezTo>
                  <a:pt x="287576" y="167873"/>
                  <a:pt x="292471" y="170539"/>
                  <a:pt x="303775" y="170539"/>
                </a:cubicBezTo>
                <a:cubicBezTo>
                  <a:pt x="315079" y="170539"/>
                  <a:pt x="320063" y="167873"/>
                  <a:pt x="326827" y="164318"/>
                </a:cubicBezTo>
                <a:cubicBezTo>
                  <a:pt x="334571" y="160141"/>
                  <a:pt x="344183" y="154987"/>
                  <a:pt x="361984" y="154987"/>
                </a:cubicBezTo>
                <a:cubicBezTo>
                  <a:pt x="379696" y="154987"/>
                  <a:pt x="389398" y="160141"/>
                  <a:pt x="397142" y="164318"/>
                </a:cubicBezTo>
                <a:cubicBezTo>
                  <a:pt x="403906" y="167873"/>
                  <a:pt x="408801" y="170539"/>
                  <a:pt x="420194" y="170539"/>
                </a:cubicBezTo>
                <a:cubicBezTo>
                  <a:pt x="431498" y="170539"/>
                  <a:pt x="436393" y="167873"/>
                  <a:pt x="443157" y="164318"/>
                </a:cubicBezTo>
                <a:cubicBezTo>
                  <a:pt x="450901" y="160141"/>
                  <a:pt x="460513" y="154987"/>
                  <a:pt x="478314" y="154987"/>
                </a:cubicBezTo>
                <a:cubicBezTo>
                  <a:pt x="496115" y="154987"/>
                  <a:pt x="505728" y="160141"/>
                  <a:pt x="513471" y="164318"/>
                </a:cubicBezTo>
                <a:cubicBezTo>
                  <a:pt x="520325" y="167873"/>
                  <a:pt x="525220" y="170539"/>
                  <a:pt x="536524" y="170539"/>
                </a:cubicBezTo>
                <a:cubicBezTo>
                  <a:pt x="547827" y="170539"/>
                  <a:pt x="552723" y="167873"/>
                  <a:pt x="559487" y="164318"/>
                </a:cubicBezTo>
                <a:cubicBezTo>
                  <a:pt x="565094" y="161297"/>
                  <a:pt x="571770" y="157742"/>
                  <a:pt x="581738" y="156053"/>
                </a:cubicBezTo>
                <a:lnTo>
                  <a:pt x="581738" y="109753"/>
                </a:lnTo>
                <a:close/>
                <a:moveTo>
                  <a:pt x="87225" y="25861"/>
                </a:moveTo>
                <a:lnTo>
                  <a:pt x="87225" y="83892"/>
                </a:lnTo>
                <a:lnTo>
                  <a:pt x="520325" y="83892"/>
                </a:lnTo>
                <a:lnTo>
                  <a:pt x="520325" y="25861"/>
                </a:lnTo>
                <a:close/>
                <a:moveTo>
                  <a:pt x="74319" y="0"/>
                </a:moveTo>
                <a:lnTo>
                  <a:pt x="533320" y="0"/>
                </a:lnTo>
                <a:cubicBezTo>
                  <a:pt x="540440" y="0"/>
                  <a:pt x="546225" y="5776"/>
                  <a:pt x="546225" y="12975"/>
                </a:cubicBezTo>
                <a:lnTo>
                  <a:pt x="546225" y="83892"/>
                </a:lnTo>
                <a:lnTo>
                  <a:pt x="594644" y="83892"/>
                </a:lnTo>
                <a:cubicBezTo>
                  <a:pt x="601854" y="83892"/>
                  <a:pt x="607639" y="89757"/>
                  <a:pt x="607639" y="96867"/>
                </a:cubicBezTo>
                <a:lnTo>
                  <a:pt x="607639" y="503441"/>
                </a:lnTo>
                <a:cubicBezTo>
                  <a:pt x="607639" y="510551"/>
                  <a:pt x="601854" y="516327"/>
                  <a:pt x="594644" y="516327"/>
                </a:cubicBezTo>
                <a:lnTo>
                  <a:pt x="12906" y="516327"/>
                </a:lnTo>
                <a:cubicBezTo>
                  <a:pt x="5785" y="516327"/>
                  <a:pt x="0" y="510551"/>
                  <a:pt x="0" y="503441"/>
                </a:cubicBezTo>
                <a:lnTo>
                  <a:pt x="0" y="96867"/>
                </a:lnTo>
                <a:cubicBezTo>
                  <a:pt x="0" y="89757"/>
                  <a:pt x="5785" y="83892"/>
                  <a:pt x="12906" y="83892"/>
                </a:cubicBezTo>
                <a:lnTo>
                  <a:pt x="61414" y="83892"/>
                </a:lnTo>
                <a:lnTo>
                  <a:pt x="61414" y="12975"/>
                </a:lnTo>
                <a:cubicBezTo>
                  <a:pt x="61414" y="5776"/>
                  <a:pt x="67199" y="0"/>
                  <a:pt x="74319" y="0"/>
                </a:cubicBezTo>
                <a:close/>
              </a:path>
            </a:pathLst>
          </a:custGeom>
          <a:solidFill>
            <a:schemeClr val="accent1"/>
          </a:solidFill>
          <a:ln>
            <a:noFill/>
          </a:ln>
        </p:spPr>
      </p:sp>
      <p:sp>
        <p:nvSpPr>
          <p:cNvPr id="2" name="圆角矩形 1"/>
          <p:cNvSpPr/>
          <p:nvPr/>
        </p:nvSpPr>
        <p:spPr>
          <a:xfrm>
            <a:off x="1066800" y="332358"/>
            <a:ext cx="3090352" cy="80839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APP</a:t>
            </a:r>
            <a:endParaRPr lang="zh-CN" altLang="en-US" sz="3200" dirty="0"/>
          </a:p>
        </p:txBody>
      </p:sp>
      <p:sp>
        <p:nvSpPr>
          <p:cNvPr id="28" name="圆角矩形 27"/>
          <p:cNvSpPr/>
          <p:nvPr/>
        </p:nvSpPr>
        <p:spPr>
          <a:xfrm>
            <a:off x="5088269" y="334602"/>
            <a:ext cx="3090352" cy="80839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语音</a:t>
            </a:r>
            <a:endParaRPr lang="zh-CN" altLang="en-US" sz="3200" dirty="0"/>
          </a:p>
        </p:txBody>
      </p:sp>
      <p:cxnSp>
        <p:nvCxnSpPr>
          <p:cNvPr id="4" name="肘形连接符 3"/>
          <p:cNvCxnSpPr>
            <a:stCxn id="2" idx="2"/>
            <a:endCxn id="28" idx="2"/>
          </p:cNvCxnSpPr>
          <p:nvPr/>
        </p:nvCxnSpPr>
        <p:spPr>
          <a:xfrm rot="16200000" flipH="1">
            <a:off x="4621588" y="-868857"/>
            <a:ext cx="2244" cy="4021469"/>
          </a:xfrm>
          <a:prstGeom prst="bentConnector3">
            <a:avLst>
              <a:gd name="adj1" fmla="val 19342513"/>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26" idx="0"/>
            <a:endCxn id="8" idx="0"/>
          </p:cNvCxnSpPr>
          <p:nvPr/>
        </p:nvCxnSpPr>
        <p:spPr>
          <a:xfrm rot="5400000" flipH="1" flipV="1">
            <a:off x="4655536" y="-176688"/>
            <a:ext cx="12700" cy="5687377"/>
          </a:xfrm>
          <a:prstGeom prst="bentConnector3">
            <a:avLst>
              <a:gd name="adj1" fmla="val 450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572000" y="1600200"/>
            <a:ext cx="0" cy="106680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014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1000"/>
                                        <p:tgtEl>
                                          <p:spTgt spid="27"/>
                                        </p:tgtEl>
                                      </p:cBhvr>
                                    </p:animEffect>
                                    <p:anim calcmode="lin" valueType="num">
                                      <p:cBhvr>
                                        <p:cTn id="25" dur="1000" fill="hold"/>
                                        <p:tgtEl>
                                          <p:spTgt spid="27"/>
                                        </p:tgtEl>
                                        <p:attrNameLst>
                                          <p:attrName>ppt_x</p:attrName>
                                        </p:attrNameLst>
                                      </p:cBhvr>
                                      <p:tavLst>
                                        <p:tav tm="0">
                                          <p:val>
                                            <p:strVal val="#ppt_x"/>
                                          </p:val>
                                        </p:tav>
                                        <p:tav tm="100000">
                                          <p:val>
                                            <p:strVal val="#ppt_x"/>
                                          </p:val>
                                        </p:tav>
                                      </p:tavLst>
                                    </p:anim>
                                    <p:anim calcmode="lin" valueType="num">
                                      <p:cBhvr>
                                        <p:cTn id="2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1000"/>
                                        <p:tgtEl>
                                          <p:spTgt spid="35"/>
                                        </p:tgtEl>
                                      </p:cBhvr>
                                    </p:animEffect>
                                    <p:anim calcmode="lin" valueType="num">
                                      <p:cBhvr>
                                        <p:cTn id="37" dur="1000" fill="hold"/>
                                        <p:tgtEl>
                                          <p:spTgt spid="35"/>
                                        </p:tgtEl>
                                        <p:attrNameLst>
                                          <p:attrName>ppt_x</p:attrName>
                                        </p:attrNameLst>
                                      </p:cBhvr>
                                      <p:tavLst>
                                        <p:tav tm="0">
                                          <p:val>
                                            <p:strVal val="#ppt_x"/>
                                          </p:val>
                                        </p:tav>
                                        <p:tav tm="100000">
                                          <p:val>
                                            <p:strVal val="#ppt_x"/>
                                          </p:val>
                                        </p:tav>
                                      </p:tavLst>
                                    </p:anim>
                                    <p:anim calcmode="lin" valueType="num">
                                      <p:cBhvr>
                                        <p:cTn id="38"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Agenda</a:t>
            </a:r>
            <a:endParaRPr lang="en-US" dirty="0"/>
          </a:p>
        </p:txBody>
      </p:sp>
      <p:sp>
        <p:nvSpPr>
          <p:cNvPr id="3" name="Text Placeholder 2"/>
          <p:cNvSpPr>
            <a:spLocks noGrp="1"/>
          </p:cNvSpPr>
          <p:nvPr>
            <p:ph type="body" sz="quarter" idx="10"/>
          </p:nvPr>
        </p:nvSpPr>
        <p:spPr/>
        <p:txBody>
          <a:bodyPr/>
          <a:lstStyle/>
          <a:p>
            <a:pPr marL="342900" lvl="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项目</a:t>
            </a:r>
            <a:r>
              <a:rPr lang="zh-CN" altLang="en-US" dirty="0" smtClean="0">
                <a:solidFill>
                  <a:schemeClr val="bg1">
                    <a:lumMod val="75000"/>
                  </a:schemeClr>
                </a:solidFill>
              </a:rPr>
              <a:t>概述</a:t>
            </a:r>
            <a:endParaRPr lang="en-US" altLang="zh-CN" dirty="0" smtClean="0">
              <a:solidFill>
                <a:schemeClr val="bg1">
                  <a:lumMod val="75000"/>
                </a:schemeClr>
              </a:solidFill>
            </a:endParaRPr>
          </a:p>
          <a:p>
            <a:pPr marL="342900" indent="-342900">
              <a:lnSpc>
                <a:spcPct val="150000"/>
              </a:lnSpc>
              <a:spcBef>
                <a:spcPts val="0"/>
              </a:spcBef>
              <a:buClr>
                <a:srgbClr val="7030A0"/>
              </a:buClr>
              <a:buFont typeface="Wingdings" pitchFamily="2" charset="2"/>
              <a:buChar char=""/>
            </a:pPr>
            <a:r>
              <a:rPr lang="zh-CN" altLang="en-US" dirty="0" smtClean="0"/>
              <a:t>难点与创新</a:t>
            </a:r>
            <a:endParaRPr lang="en-US" altLang="zh-CN" dirty="0"/>
          </a:p>
          <a:p>
            <a:pPr marL="342900" indent="-342900">
              <a:lnSpc>
                <a:spcPct val="150000"/>
              </a:lnSpc>
              <a:spcBef>
                <a:spcPts val="0"/>
              </a:spcBef>
              <a:buClr>
                <a:srgbClr val="7030A0"/>
              </a:buClr>
              <a:buFont typeface="Wingdings" pitchFamily="2" charset="2"/>
              <a:buChar char="n"/>
            </a:pPr>
            <a:r>
              <a:rPr lang="zh-CN" altLang="en-US" dirty="0" smtClean="0">
                <a:solidFill>
                  <a:schemeClr val="bg1">
                    <a:lumMod val="75000"/>
                  </a:schemeClr>
                </a:solidFill>
              </a:rPr>
              <a:t>设计</a:t>
            </a:r>
            <a:r>
              <a:rPr lang="zh-CN" altLang="en-US" dirty="0">
                <a:solidFill>
                  <a:schemeClr val="bg1">
                    <a:lumMod val="75000"/>
                  </a:schemeClr>
                </a:solidFill>
              </a:rPr>
              <a:t>实现</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测试结果</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总结展望</a:t>
            </a:r>
            <a:endParaRPr lang="en-US" altLang="zh-CN" dirty="0">
              <a:solidFill>
                <a:schemeClr val="bg1">
                  <a:lumMod val="75000"/>
                </a:schemeClr>
              </a:solidFill>
            </a:endParaRPr>
          </a:p>
        </p:txBody>
      </p:sp>
      <p:sp>
        <p:nvSpPr>
          <p:cNvPr id="4" name="AutoShape 131" descr="globe pic"/>
          <p:cNvSpPr>
            <a:spLocks noChangeArrowheads="1"/>
          </p:cNvSpPr>
          <p:nvPr/>
        </p:nvSpPr>
        <p:spPr bwMode="auto">
          <a:xfrm>
            <a:off x="5638800" y="2990849"/>
            <a:ext cx="2582567" cy="2419351"/>
          </a:xfrm>
          <a:prstGeom prst="roundRect">
            <a:avLst>
              <a:gd name="adj" fmla="val 0"/>
            </a:avLst>
          </a:prstGeom>
          <a:blipFill dpi="0" rotWithShape="1">
            <a:blip r:embed="rId3" cstate="print">
              <a:extLst>
                <a:ext uri="{28A0092B-C50C-407E-A947-70E740481C1C}">
                  <a14:useLocalDpi xmlns:a14="http://schemas.microsoft.com/office/drawing/2010/main" val="0"/>
                </a:ext>
              </a:extLst>
            </a:blip>
            <a:srcRect/>
            <a:stretch>
              <a:fillRect/>
            </a:stretch>
          </a:blipFill>
          <a:ln w="12700" algn="ctr">
            <a:solidFill>
              <a:schemeClr val="tx1"/>
            </a:solidFill>
            <a:round/>
            <a:headEnd/>
            <a:tailEnd/>
          </a:ln>
          <a:effectLst>
            <a:outerShdw blurRad="152400" dist="241300" dir="8100000" algn="r" rotWithShape="0">
              <a:prstClr val="black">
                <a:alpha val="28000"/>
              </a:prstClr>
            </a:outerShdw>
          </a:effectLst>
        </p:spPr>
        <p:txBody>
          <a:bodyPr wrap="none" anchor="ctr"/>
          <a:lstStyle/>
          <a:p>
            <a:pPr>
              <a:defRPr/>
            </a:pPr>
            <a:endParaRPr lang="en-US" sz="1400" kern="0" dirty="0">
              <a:solidFill>
                <a:sysClr val="windowText" lastClr="000000"/>
              </a:solidFill>
              <a:cs typeface="Arial" charset="0"/>
            </a:endParaRPr>
          </a:p>
        </p:txBody>
      </p:sp>
    </p:spTree>
    <p:extLst>
      <p:ext uri="{BB962C8B-B14F-4D97-AF65-F5344CB8AC3E}">
        <p14:creationId xmlns:p14="http://schemas.microsoft.com/office/powerpoint/2010/main" val="319319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Synopsys Default Template">
  <a:themeElements>
    <a:clrScheme name="Synopsys Default Color Palette (Vibrant)">
      <a:dk1>
        <a:sysClr val="windowText" lastClr="000000"/>
      </a:dk1>
      <a:lt1>
        <a:sysClr val="window" lastClr="FFFFFF"/>
      </a:lt1>
      <a:dk2>
        <a:srgbClr val="000000"/>
      </a:dk2>
      <a:lt2>
        <a:srgbClr val="FFFFFF"/>
      </a:lt2>
      <a:accent1>
        <a:srgbClr val="4F2683"/>
      </a:accent1>
      <a:accent2>
        <a:srgbClr val="F69008"/>
      </a:accent2>
      <a:accent3>
        <a:srgbClr val="46AA42"/>
      </a:accent3>
      <a:accent4>
        <a:srgbClr val="C41300"/>
      </a:accent4>
      <a:accent5>
        <a:srgbClr val="BCBCBC"/>
      </a:accent5>
      <a:accent6>
        <a:srgbClr val="0072A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_Synopsys Default Template" id="{369E2388-E056-45F9-A8B4-F865C10E3381}" vid="{125CD06B-9612-4521-8234-3C6487C9B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8038</TotalTime>
  <Words>835</Words>
  <Application>Microsoft Office PowerPoint</Application>
  <PresentationFormat>全屏显示(4:3)</PresentationFormat>
  <Paragraphs>219</Paragraphs>
  <Slides>27</Slides>
  <Notes>27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Hiragino Sans GB W3</vt:lpstr>
      <vt:lpstr>黑体</vt:lpstr>
      <vt:lpstr>华文楷体</vt:lpstr>
      <vt:lpstr>隶书</vt:lpstr>
      <vt:lpstr>宋体</vt:lpstr>
      <vt:lpstr>微软雅黑</vt:lpstr>
      <vt:lpstr>Arial</vt:lpstr>
      <vt:lpstr>Arial Black</vt:lpstr>
      <vt:lpstr>Calibri</vt:lpstr>
      <vt:lpstr>Impact</vt:lpstr>
      <vt:lpstr>Wingdings</vt:lpstr>
      <vt:lpstr>1_Synopsys Default Template</vt:lpstr>
      <vt:lpstr>PowerPoint 演示文稿</vt:lpstr>
      <vt:lpstr>基于ARC EM处理器的智能家庭托管系统</vt:lpstr>
      <vt:lpstr>Agenda</vt:lpstr>
      <vt:lpstr>Agenda</vt:lpstr>
      <vt:lpstr>项目概述</vt:lpstr>
      <vt:lpstr>项目概述</vt:lpstr>
      <vt:lpstr>PowerPoint 演示文稿</vt:lpstr>
      <vt:lpstr>PowerPoint 演示文稿</vt:lpstr>
      <vt:lpstr>Agenda</vt:lpstr>
      <vt:lpstr>难点</vt:lpstr>
      <vt:lpstr>难点</vt:lpstr>
      <vt:lpstr>难点</vt:lpstr>
      <vt:lpstr>PowerPoint 演示文稿</vt:lpstr>
      <vt:lpstr>Agenda</vt:lpstr>
      <vt:lpstr>设计实现  ——  网络连接</vt:lpstr>
      <vt:lpstr>设计实现  ——  硬件设计</vt:lpstr>
      <vt:lpstr>设计实现  ——  设备通信流程</vt:lpstr>
      <vt:lpstr>PowerPoint 演示文稿</vt:lpstr>
      <vt:lpstr>Agenda</vt:lpstr>
      <vt:lpstr>测试结果</vt:lpstr>
      <vt:lpstr>测试结果</vt:lpstr>
      <vt:lpstr>测试结果</vt:lpstr>
      <vt:lpstr>实物展示</vt:lpstr>
      <vt:lpstr>Agenda</vt:lpstr>
      <vt:lpstr>总结</vt:lpstr>
      <vt:lpstr>展望</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 Tu</dc:creator>
  <cp:lastModifiedBy>Wang Barry</cp:lastModifiedBy>
  <cp:revision>346</cp:revision>
  <dcterms:created xsi:type="dcterms:W3CDTF">2006-08-16T00:00:00Z</dcterms:created>
  <dcterms:modified xsi:type="dcterms:W3CDTF">2018-07-08T15:41:10Z</dcterms:modified>
</cp:coreProperties>
</file>