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23" r:id="rId2"/>
    <p:sldId id="508" r:id="rId3"/>
    <p:sldId id="505" r:id="rId4"/>
    <p:sldId id="506" r:id="rId5"/>
    <p:sldId id="532" r:id="rId6"/>
    <p:sldId id="519" r:id="rId7"/>
    <p:sldId id="524" r:id="rId8"/>
    <p:sldId id="503" r:id="rId9"/>
    <p:sldId id="520" r:id="rId10"/>
    <p:sldId id="527" r:id="rId11"/>
    <p:sldId id="533" r:id="rId12"/>
    <p:sldId id="525" r:id="rId13"/>
    <p:sldId id="528" r:id="rId14"/>
    <p:sldId id="529" r:id="rId15"/>
    <p:sldId id="526" r:id="rId16"/>
    <p:sldId id="521" r:id="rId17"/>
    <p:sldId id="530" r:id="rId18"/>
    <p:sldId id="534" r:id="rId19"/>
    <p:sldId id="522" r:id="rId20"/>
    <p:sldId id="531" r:id="rId21"/>
    <p:sldId id="5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789"/>
    <a:srgbClr val="9260D1"/>
    <a:srgbClr val="4112A5"/>
    <a:srgbClr val="595959"/>
    <a:srgbClr val="7D60A4"/>
    <a:srgbClr val="54298C"/>
    <a:srgbClr val="633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403" autoAdjust="0"/>
  </p:normalViewPr>
  <p:slideViewPr>
    <p:cSldViewPr>
      <p:cViewPr varScale="1">
        <p:scale>
          <a:sx n="73" d="100"/>
          <a:sy n="73" d="100"/>
        </p:scale>
        <p:origin x="1482" y="66"/>
      </p:cViewPr>
      <p:guideLst>
        <p:guide orient="horz" pos="2165"/>
        <p:guide pos="2844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887"/>
        <p:guide pos="2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9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3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7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r>
              <a:rPr lang="zh-CN" altLang="en-US" sz="800" dirty="0" smtClean="0"/>
              <a:t>多方位的健康管理：灯光稳定涉及色温、照度及频闪等因素的稳定，保护视力；坐姿检测提醒保护颈椎、关节；</a:t>
            </a:r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9-Jul-18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000"/>
            </a:lvl1pPr>
            <a:lvl2pPr marL="457200" indent="-227330">
              <a:buFont typeface="Arial" panose="020B0604020202020204" pitchFamily="34" charset="0"/>
              <a:buChar char="–"/>
              <a:defRPr sz="1800" baseline="0"/>
            </a:lvl2pPr>
            <a:lvl3pPr marL="690880" indent="-236855" defTabSz="-635">
              <a:buFont typeface="Arial" panose="020B0604020202020204" pitchFamily="34" charset="0"/>
              <a:buChar char="–"/>
              <a:tabLst>
                <a:tab pos="690245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>
            <a:fillRect/>
          </a:stretch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180" indent="-17018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855" indent="-176530" algn="l" defTabSz="568325" rtl="0" eaLnBrk="1" latinLnBrk="0" hangingPunct="1">
        <a:spcBef>
          <a:spcPts val="600"/>
        </a:spcBef>
        <a:buFont typeface="Arial" panose="020B0604020202020204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35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43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image" Target="../media/image11.pn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tags" Target="../tags/tag52.xml"/><Relationship Id="rId21" Type="http://schemas.openxmlformats.org/officeDocument/2006/relationships/image" Target="../media/image11.png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notesSlide" Target="../notesSlides/notesSlide1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jpe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8.jpe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26" y="-889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设计实现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：硬件结构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48200" y="2846885"/>
            <a:ext cx="1600200" cy="160020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EMSK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6100" y="3075485"/>
            <a:ext cx="1143000" cy="114300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8266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云形 7"/>
          <p:cNvSpPr/>
          <p:nvPr/>
        </p:nvSpPr>
        <p:spPr>
          <a:xfrm>
            <a:off x="914400" y="3132635"/>
            <a:ext cx="1752600" cy="1028700"/>
          </a:xfrm>
          <a:prstGeom prst="cloud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00150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9" name="闪电形 8"/>
          <p:cNvSpPr/>
          <p:nvPr/>
        </p:nvSpPr>
        <p:spPr>
          <a:xfrm>
            <a:off x="1905000" y="4016561"/>
            <a:ext cx="609600" cy="944874"/>
          </a:xfrm>
          <a:prstGeom prst="lightningBol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43100" y="4961435"/>
            <a:ext cx="1143000" cy="114300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右箭头 11"/>
          <p:cNvSpPr/>
          <p:nvPr/>
        </p:nvSpPr>
        <p:spPr>
          <a:xfrm>
            <a:off x="4229100" y="3490772"/>
            <a:ext cx="419100" cy="312426"/>
          </a:xfrm>
          <a:prstGeom prst="leftRightArrow">
            <a:avLst>
              <a:gd name="adj1" fmla="val 50000"/>
              <a:gd name="adj2" fmla="val 36862"/>
            </a:avLst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左右箭头 12"/>
          <p:cNvSpPr/>
          <p:nvPr/>
        </p:nvSpPr>
        <p:spPr>
          <a:xfrm>
            <a:off x="2667000" y="3490772"/>
            <a:ext cx="419100" cy="312426"/>
          </a:xfrm>
          <a:prstGeom prst="leftRightArrow">
            <a:avLst>
              <a:gd name="adj1" fmla="val 50000"/>
              <a:gd name="adj2" fmla="val 36862"/>
            </a:avLst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38699" y="1144905"/>
            <a:ext cx="1143000" cy="114300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48200" y="5006065"/>
            <a:ext cx="457200" cy="170797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触控板</a:t>
            </a:r>
          </a:p>
        </p:txBody>
      </p:sp>
      <p:sp>
        <p:nvSpPr>
          <p:cNvPr id="16" name="左右箭头 15"/>
          <p:cNvSpPr/>
          <p:nvPr/>
        </p:nvSpPr>
        <p:spPr>
          <a:xfrm rot="5400000">
            <a:off x="4613977" y="4573969"/>
            <a:ext cx="525646" cy="312426"/>
          </a:xfrm>
          <a:prstGeom prst="leftRightArrow">
            <a:avLst>
              <a:gd name="adj1" fmla="val 50000"/>
              <a:gd name="adj2" fmla="val 36862"/>
            </a:avLst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ln>
                  <a:solidFill>
                    <a:srgbClr val="502786"/>
                  </a:solidFill>
                </a:ln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0800000">
            <a:off x="5219698" y="2300965"/>
            <a:ext cx="381001" cy="545920"/>
          </a:xfrm>
          <a:prstGeom prst="downArrow">
            <a:avLst>
              <a:gd name="adj1" fmla="val 47222"/>
              <a:gd name="adj2" fmla="val 42223"/>
            </a:avLst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183506" y="5006065"/>
            <a:ext cx="457200" cy="170797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光感芯片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715000" y="5006065"/>
            <a:ext cx="457200" cy="170797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67500" y="3075485"/>
            <a:ext cx="1143000" cy="114300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音频模块</a:t>
            </a:r>
          </a:p>
        </p:txBody>
      </p:sp>
      <p:sp>
        <p:nvSpPr>
          <p:cNvPr id="23" name="下箭头 22"/>
          <p:cNvSpPr/>
          <p:nvPr/>
        </p:nvSpPr>
        <p:spPr>
          <a:xfrm rot="16200000">
            <a:off x="6267450" y="3437433"/>
            <a:ext cx="381001" cy="419102"/>
          </a:xfrm>
          <a:prstGeom prst="downArrow">
            <a:avLst>
              <a:gd name="adj1" fmla="val 47222"/>
              <a:gd name="adj2" fmla="val 42223"/>
            </a:avLst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639834" y="5006065"/>
            <a:ext cx="457200" cy="1707970"/>
          </a:xfrm>
          <a:prstGeom prst="roundRect">
            <a:avLst/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红外模块</a:t>
            </a:r>
          </a:p>
        </p:txBody>
      </p:sp>
      <p:sp>
        <p:nvSpPr>
          <p:cNvPr id="25" name="下箭头 24"/>
          <p:cNvSpPr/>
          <p:nvPr/>
        </p:nvSpPr>
        <p:spPr>
          <a:xfrm rot="10800000">
            <a:off x="5219696" y="4472664"/>
            <a:ext cx="381001" cy="518435"/>
          </a:xfrm>
          <a:prstGeom prst="downArrow">
            <a:avLst>
              <a:gd name="adj1" fmla="val 47222"/>
              <a:gd name="adj2" fmla="val 42223"/>
            </a:avLst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下箭头 25"/>
          <p:cNvSpPr/>
          <p:nvPr/>
        </p:nvSpPr>
        <p:spPr>
          <a:xfrm rot="10800000">
            <a:off x="5753099" y="4467357"/>
            <a:ext cx="381001" cy="518435"/>
          </a:xfrm>
          <a:prstGeom prst="downArrow">
            <a:avLst>
              <a:gd name="adj1" fmla="val 47222"/>
              <a:gd name="adj2" fmla="val 42223"/>
            </a:avLst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下箭头 26"/>
          <p:cNvSpPr/>
          <p:nvPr/>
        </p:nvSpPr>
        <p:spPr>
          <a:xfrm rot="5400000">
            <a:off x="6215516" y="5626233"/>
            <a:ext cx="381001" cy="467635"/>
          </a:xfrm>
          <a:prstGeom prst="downArrow">
            <a:avLst>
              <a:gd name="adj1" fmla="val 47222"/>
              <a:gd name="adj2" fmla="val 42223"/>
            </a:avLst>
          </a:prstGeom>
          <a:solidFill>
            <a:srgbClr val="512789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 smtClean="0">
              <a:ln>
                <a:solidFill>
                  <a:srgbClr val="502786"/>
                </a:solidFill>
              </a:ln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9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6622" y="3020219"/>
            <a:ext cx="1106566" cy="108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任务</a:t>
            </a:r>
            <a:endParaRPr lang="en-US" altLang="zh-CN" sz="3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调度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31" name="图片 30" descr="P4IWY50_3EN{S[$3WT18~`V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设计实现：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任务调度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98825" y="2417763"/>
            <a:ext cx="2598738" cy="2305050"/>
            <a:chOff x="3298825" y="2417763"/>
            <a:chExt cx="2598738" cy="2305050"/>
          </a:xfrm>
        </p:grpSpPr>
        <p:sp>
          <p:nvSpPr>
            <p:cNvPr id="39" name="任意多边形 38"/>
            <p:cNvSpPr/>
            <p:nvPr>
              <p:custDataLst>
                <p:tags r:id="rId20"/>
              </p:custDataLst>
            </p:nvPr>
          </p:nvSpPr>
          <p:spPr>
            <a:xfrm rot="16200000">
              <a:off x="3041651" y="3294062"/>
              <a:ext cx="1065212" cy="550863"/>
            </a:xfrm>
            <a:custGeom>
              <a:avLst/>
              <a:gdLst>
                <a:gd name="connsiteX0" fmla="*/ 449560 w 933102"/>
                <a:gd name="connsiteY0" fmla="*/ 0 h 478711"/>
                <a:gd name="connsiteX1" fmla="*/ 913350 w 933102"/>
                <a:gd name="connsiteY1" fmla="*/ 96592 h 478711"/>
                <a:gd name="connsiteX2" fmla="*/ 933102 w 933102"/>
                <a:gd name="connsiteY2" fmla="*/ 106857 h 478711"/>
                <a:gd name="connsiteX3" fmla="*/ 740422 w 933102"/>
                <a:gd name="connsiteY3" fmla="*/ 478711 h 478711"/>
                <a:gd name="connsiteX4" fmla="*/ 737331 w 933102"/>
                <a:gd name="connsiteY4" fmla="*/ 477033 h 478711"/>
                <a:gd name="connsiteX5" fmla="*/ 449560 w 933102"/>
                <a:gd name="connsiteY5" fmla="*/ 418935 h 478711"/>
                <a:gd name="connsiteX6" fmla="*/ 300564 w 933102"/>
                <a:gd name="connsiteY6" fmla="*/ 433955 h 478711"/>
                <a:gd name="connsiteX7" fmla="*/ 194928 w 933102"/>
                <a:gd name="connsiteY7" fmla="*/ 466746 h 478711"/>
                <a:gd name="connsiteX8" fmla="*/ 0 w 933102"/>
                <a:gd name="connsiteY8" fmla="*/ 90552 h 478711"/>
                <a:gd name="connsiteX9" fmla="*/ 105135 w 933102"/>
                <a:gd name="connsiteY9" fmla="*/ 52072 h 478711"/>
                <a:gd name="connsiteX10" fmla="*/ 449560 w 933102"/>
                <a:gd name="connsiteY10" fmla="*/ 0 h 47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102" h="478711">
                  <a:moveTo>
                    <a:pt x="449560" y="0"/>
                  </a:moveTo>
                  <a:cubicBezTo>
                    <a:pt x="614477" y="0"/>
                    <a:pt x="771344" y="34467"/>
                    <a:pt x="913350" y="96592"/>
                  </a:cubicBezTo>
                  <a:lnTo>
                    <a:pt x="933102" y="106857"/>
                  </a:lnTo>
                  <a:lnTo>
                    <a:pt x="740422" y="478711"/>
                  </a:lnTo>
                  <a:lnTo>
                    <a:pt x="737331" y="477033"/>
                  </a:lnTo>
                  <a:cubicBezTo>
                    <a:pt x="648882" y="439623"/>
                    <a:pt x="551637" y="418935"/>
                    <a:pt x="449560" y="418935"/>
                  </a:cubicBezTo>
                  <a:cubicBezTo>
                    <a:pt x="398522" y="418935"/>
                    <a:pt x="348691" y="424107"/>
                    <a:pt x="300564" y="433955"/>
                  </a:cubicBezTo>
                  <a:lnTo>
                    <a:pt x="194928" y="466746"/>
                  </a:lnTo>
                  <a:lnTo>
                    <a:pt x="0" y="90552"/>
                  </a:lnTo>
                  <a:lnTo>
                    <a:pt x="105135" y="52072"/>
                  </a:lnTo>
                  <a:cubicBezTo>
                    <a:pt x="213939" y="18231"/>
                    <a:pt x="329621" y="0"/>
                    <a:pt x="449560" y="0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/>
            </a:bodyPr>
            <a:lstStyle/>
            <a:p>
              <a:pPr algn="ctr" fontAlgn="auto"/>
              <a:endParaRPr lang="zh-CN" altLang="en-US" sz="1350" noProof="1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21"/>
              </p:custDataLst>
            </p:nvPr>
          </p:nvSpPr>
          <p:spPr>
            <a:xfrm rot="19800000">
              <a:off x="3549650" y="2417763"/>
              <a:ext cx="1074738" cy="547687"/>
            </a:xfrm>
            <a:custGeom>
              <a:avLst/>
              <a:gdLst>
                <a:gd name="connsiteX0" fmla="*/ 449560 w 933102"/>
                <a:gd name="connsiteY0" fmla="*/ 0 h 478711"/>
                <a:gd name="connsiteX1" fmla="*/ 913350 w 933102"/>
                <a:gd name="connsiteY1" fmla="*/ 96592 h 478711"/>
                <a:gd name="connsiteX2" fmla="*/ 933102 w 933102"/>
                <a:gd name="connsiteY2" fmla="*/ 106857 h 478711"/>
                <a:gd name="connsiteX3" fmla="*/ 740422 w 933102"/>
                <a:gd name="connsiteY3" fmla="*/ 478711 h 478711"/>
                <a:gd name="connsiteX4" fmla="*/ 737331 w 933102"/>
                <a:gd name="connsiteY4" fmla="*/ 477033 h 478711"/>
                <a:gd name="connsiteX5" fmla="*/ 449560 w 933102"/>
                <a:gd name="connsiteY5" fmla="*/ 418935 h 478711"/>
                <a:gd name="connsiteX6" fmla="*/ 300564 w 933102"/>
                <a:gd name="connsiteY6" fmla="*/ 433955 h 478711"/>
                <a:gd name="connsiteX7" fmla="*/ 194928 w 933102"/>
                <a:gd name="connsiteY7" fmla="*/ 466746 h 478711"/>
                <a:gd name="connsiteX8" fmla="*/ 0 w 933102"/>
                <a:gd name="connsiteY8" fmla="*/ 90552 h 478711"/>
                <a:gd name="connsiteX9" fmla="*/ 105135 w 933102"/>
                <a:gd name="connsiteY9" fmla="*/ 52072 h 478711"/>
                <a:gd name="connsiteX10" fmla="*/ 449560 w 933102"/>
                <a:gd name="connsiteY10" fmla="*/ 0 h 47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102" h="478711">
                  <a:moveTo>
                    <a:pt x="449560" y="0"/>
                  </a:moveTo>
                  <a:cubicBezTo>
                    <a:pt x="614477" y="0"/>
                    <a:pt x="771344" y="34467"/>
                    <a:pt x="913350" y="96592"/>
                  </a:cubicBezTo>
                  <a:lnTo>
                    <a:pt x="933102" y="106857"/>
                  </a:lnTo>
                  <a:lnTo>
                    <a:pt x="740422" y="478711"/>
                  </a:lnTo>
                  <a:lnTo>
                    <a:pt x="737331" y="477033"/>
                  </a:lnTo>
                  <a:cubicBezTo>
                    <a:pt x="648882" y="439623"/>
                    <a:pt x="551637" y="418935"/>
                    <a:pt x="449560" y="418935"/>
                  </a:cubicBezTo>
                  <a:cubicBezTo>
                    <a:pt x="398522" y="418935"/>
                    <a:pt x="348691" y="424107"/>
                    <a:pt x="300564" y="433955"/>
                  </a:cubicBezTo>
                  <a:lnTo>
                    <a:pt x="194928" y="466746"/>
                  </a:lnTo>
                  <a:lnTo>
                    <a:pt x="0" y="90552"/>
                  </a:lnTo>
                  <a:lnTo>
                    <a:pt x="105135" y="52072"/>
                  </a:lnTo>
                  <a:cubicBezTo>
                    <a:pt x="213939" y="18231"/>
                    <a:pt x="329621" y="0"/>
                    <a:pt x="449560" y="0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/>
            </a:bodyPr>
            <a:lstStyle/>
            <a:p>
              <a:pPr algn="ctr" fontAlgn="auto"/>
              <a:endParaRPr lang="zh-CN" altLang="en-US" sz="1350" noProof="1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22"/>
              </p:custDataLst>
            </p:nvPr>
          </p:nvSpPr>
          <p:spPr>
            <a:xfrm rot="1800000">
              <a:off x="4573588" y="2417763"/>
              <a:ext cx="1074737" cy="547687"/>
            </a:xfrm>
            <a:custGeom>
              <a:avLst/>
              <a:gdLst>
                <a:gd name="connsiteX0" fmla="*/ 449560 w 933102"/>
                <a:gd name="connsiteY0" fmla="*/ 0 h 478711"/>
                <a:gd name="connsiteX1" fmla="*/ 913350 w 933102"/>
                <a:gd name="connsiteY1" fmla="*/ 96592 h 478711"/>
                <a:gd name="connsiteX2" fmla="*/ 933102 w 933102"/>
                <a:gd name="connsiteY2" fmla="*/ 106857 h 478711"/>
                <a:gd name="connsiteX3" fmla="*/ 740422 w 933102"/>
                <a:gd name="connsiteY3" fmla="*/ 478711 h 478711"/>
                <a:gd name="connsiteX4" fmla="*/ 737331 w 933102"/>
                <a:gd name="connsiteY4" fmla="*/ 477033 h 478711"/>
                <a:gd name="connsiteX5" fmla="*/ 449560 w 933102"/>
                <a:gd name="connsiteY5" fmla="*/ 418935 h 478711"/>
                <a:gd name="connsiteX6" fmla="*/ 300564 w 933102"/>
                <a:gd name="connsiteY6" fmla="*/ 433955 h 478711"/>
                <a:gd name="connsiteX7" fmla="*/ 194928 w 933102"/>
                <a:gd name="connsiteY7" fmla="*/ 466746 h 478711"/>
                <a:gd name="connsiteX8" fmla="*/ 0 w 933102"/>
                <a:gd name="connsiteY8" fmla="*/ 90552 h 478711"/>
                <a:gd name="connsiteX9" fmla="*/ 105135 w 933102"/>
                <a:gd name="connsiteY9" fmla="*/ 52072 h 478711"/>
                <a:gd name="connsiteX10" fmla="*/ 449560 w 933102"/>
                <a:gd name="connsiteY10" fmla="*/ 0 h 47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102" h="478711">
                  <a:moveTo>
                    <a:pt x="449560" y="0"/>
                  </a:moveTo>
                  <a:cubicBezTo>
                    <a:pt x="614477" y="0"/>
                    <a:pt x="771344" y="34467"/>
                    <a:pt x="913350" y="96592"/>
                  </a:cubicBezTo>
                  <a:lnTo>
                    <a:pt x="933102" y="106857"/>
                  </a:lnTo>
                  <a:lnTo>
                    <a:pt x="740422" y="478711"/>
                  </a:lnTo>
                  <a:lnTo>
                    <a:pt x="737331" y="477033"/>
                  </a:lnTo>
                  <a:cubicBezTo>
                    <a:pt x="648882" y="439623"/>
                    <a:pt x="551637" y="418935"/>
                    <a:pt x="449560" y="418935"/>
                  </a:cubicBezTo>
                  <a:cubicBezTo>
                    <a:pt x="398522" y="418935"/>
                    <a:pt x="348691" y="424107"/>
                    <a:pt x="300564" y="433955"/>
                  </a:cubicBezTo>
                  <a:lnTo>
                    <a:pt x="194928" y="466746"/>
                  </a:lnTo>
                  <a:lnTo>
                    <a:pt x="0" y="90552"/>
                  </a:lnTo>
                  <a:lnTo>
                    <a:pt x="105135" y="52072"/>
                  </a:lnTo>
                  <a:cubicBezTo>
                    <a:pt x="213939" y="18231"/>
                    <a:pt x="329621" y="0"/>
                    <a:pt x="449560" y="0"/>
                  </a:cubicBezTo>
                  <a:close/>
                </a:path>
              </a:pathLst>
            </a:custGeom>
            <a:solidFill>
              <a:srgbClr val="9260D1"/>
            </a:solidFill>
            <a:ln>
              <a:solidFill>
                <a:srgbClr val="9260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/>
            </a:bodyPr>
            <a:lstStyle/>
            <a:p>
              <a:pPr algn="ctr" fontAlgn="auto"/>
              <a:endParaRPr lang="zh-CN" altLang="en-US" sz="1350" noProof="1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2" name="任意多边形 41"/>
            <p:cNvSpPr/>
            <p:nvPr>
              <p:custDataLst>
                <p:tags r:id="rId23"/>
              </p:custDataLst>
            </p:nvPr>
          </p:nvSpPr>
          <p:spPr>
            <a:xfrm rot="5400000">
              <a:off x="5089526" y="3294062"/>
              <a:ext cx="1065212" cy="550863"/>
            </a:xfrm>
            <a:custGeom>
              <a:avLst/>
              <a:gdLst>
                <a:gd name="connsiteX0" fmla="*/ 449560 w 933102"/>
                <a:gd name="connsiteY0" fmla="*/ 0 h 478711"/>
                <a:gd name="connsiteX1" fmla="*/ 913350 w 933102"/>
                <a:gd name="connsiteY1" fmla="*/ 96592 h 478711"/>
                <a:gd name="connsiteX2" fmla="*/ 933102 w 933102"/>
                <a:gd name="connsiteY2" fmla="*/ 106857 h 478711"/>
                <a:gd name="connsiteX3" fmla="*/ 740422 w 933102"/>
                <a:gd name="connsiteY3" fmla="*/ 478711 h 478711"/>
                <a:gd name="connsiteX4" fmla="*/ 737331 w 933102"/>
                <a:gd name="connsiteY4" fmla="*/ 477033 h 478711"/>
                <a:gd name="connsiteX5" fmla="*/ 449560 w 933102"/>
                <a:gd name="connsiteY5" fmla="*/ 418935 h 478711"/>
                <a:gd name="connsiteX6" fmla="*/ 300564 w 933102"/>
                <a:gd name="connsiteY6" fmla="*/ 433955 h 478711"/>
                <a:gd name="connsiteX7" fmla="*/ 194928 w 933102"/>
                <a:gd name="connsiteY7" fmla="*/ 466746 h 478711"/>
                <a:gd name="connsiteX8" fmla="*/ 0 w 933102"/>
                <a:gd name="connsiteY8" fmla="*/ 90552 h 478711"/>
                <a:gd name="connsiteX9" fmla="*/ 105135 w 933102"/>
                <a:gd name="connsiteY9" fmla="*/ 52072 h 478711"/>
                <a:gd name="connsiteX10" fmla="*/ 449560 w 933102"/>
                <a:gd name="connsiteY10" fmla="*/ 0 h 47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102" h="478711">
                  <a:moveTo>
                    <a:pt x="449560" y="0"/>
                  </a:moveTo>
                  <a:cubicBezTo>
                    <a:pt x="614477" y="0"/>
                    <a:pt x="771344" y="34467"/>
                    <a:pt x="913350" y="96592"/>
                  </a:cubicBezTo>
                  <a:lnTo>
                    <a:pt x="933102" y="106857"/>
                  </a:lnTo>
                  <a:lnTo>
                    <a:pt x="740422" y="478711"/>
                  </a:lnTo>
                  <a:lnTo>
                    <a:pt x="737331" y="477033"/>
                  </a:lnTo>
                  <a:cubicBezTo>
                    <a:pt x="648882" y="439623"/>
                    <a:pt x="551637" y="418935"/>
                    <a:pt x="449560" y="418935"/>
                  </a:cubicBezTo>
                  <a:cubicBezTo>
                    <a:pt x="398522" y="418935"/>
                    <a:pt x="348691" y="424107"/>
                    <a:pt x="300564" y="433955"/>
                  </a:cubicBezTo>
                  <a:lnTo>
                    <a:pt x="194928" y="466746"/>
                  </a:lnTo>
                  <a:lnTo>
                    <a:pt x="0" y="90552"/>
                  </a:lnTo>
                  <a:lnTo>
                    <a:pt x="105135" y="52072"/>
                  </a:lnTo>
                  <a:cubicBezTo>
                    <a:pt x="213939" y="18231"/>
                    <a:pt x="329621" y="0"/>
                    <a:pt x="449560" y="0"/>
                  </a:cubicBezTo>
                  <a:close/>
                </a:path>
              </a:pathLst>
            </a:custGeom>
            <a:solidFill>
              <a:srgbClr val="9260D1"/>
            </a:solidFill>
            <a:ln>
              <a:solidFill>
                <a:srgbClr val="9260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/>
            </a:bodyPr>
            <a:lstStyle/>
            <a:p>
              <a:pPr algn="ctr" fontAlgn="auto"/>
              <a:endParaRPr lang="zh-CN" altLang="en-US" sz="1350" noProof="1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" name="任意多边形 42"/>
            <p:cNvSpPr/>
            <p:nvPr>
              <p:custDataLst>
                <p:tags r:id="rId24"/>
              </p:custDataLst>
            </p:nvPr>
          </p:nvSpPr>
          <p:spPr>
            <a:xfrm rot="9000000">
              <a:off x="4573588" y="4176713"/>
              <a:ext cx="1074737" cy="546100"/>
            </a:xfrm>
            <a:custGeom>
              <a:avLst/>
              <a:gdLst>
                <a:gd name="connsiteX0" fmla="*/ 449560 w 933102"/>
                <a:gd name="connsiteY0" fmla="*/ 0 h 478711"/>
                <a:gd name="connsiteX1" fmla="*/ 913350 w 933102"/>
                <a:gd name="connsiteY1" fmla="*/ 96592 h 478711"/>
                <a:gd name="connsiteX2" fmla="*/ 933102 w 933102"/>
                <a:gd name="connsiteY2" fmla="*/ 106857 h 478711"/>
                <a:gd name="connsiteX3" fmla="*/ 740422 w 933102"/>
                <a:gd name="connsiteY3" fmla="*/ 478711 h 478711"/>
                <a:gd name="connsiteX4" fmla="*/ 737331 w 933102"/>
                <a:gd name="connsiteY4" fmla="*/ 477033 h 478711"/>
                <a:gd name="connsiteX5" fmla="*/ 449560 w 933102"/>
                <a:gd name="connsiteY5" fmla="*/ 418935 h 478711"/>
                <a:gd name="connsiteX6" fmla="*/ 300564 w 933102"/>
                <a:gd name="connsiteY6" fmla="*/ 433955 h 478711"/>
                <a:gd name="connsiteX7" fmla="*/ 194928 w 933102"/>
                <a:gd name="connsiteY7" fmla="*/ 466746 h 478711"/>
                <a:gd name="connsiteX8" fmla="*/ 0 w 933102"/>
                <a:gd name="connsiteY8" fmla="*/ 90552 h 478711"/>
                <a:gd name="connsiteX9" fmla="*/ 105135 w 933102"/>
                <a:gd name="connsiteY9" fmla="*/ 52072 h 478711"/>
                <a:gd name="connsiteX10" fmla="*/ 449560 w 933102"/>
                <a:gd name="connsiteY10" fmla="*/ 0 h 47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102" h="478711">
                  <a:moveTo>
                    <a:pt x="449560" y="0"/>
                  </a:moveTo>
                  <a:cubicBezTo>
                    <a:pt x="614477" y="0"/>
                    <a:pt x="771344" y="34467"/>
                    <a:pt x="913350" y="96592"/>
                  </a:cubicBezTo>
                  <a:lnTo>
                    <a:pt x="933102" y="106857"/>
                  </a:lnTo>
                  <a:lnTo>
                    <a:pt x="740422" y="478711"/>
                  </a:lnTo>
                  <a:lnTo>
                    <a:pt x="737331" y="477033"/>
                  </a:lnTo>
                  <a:cubicBezTo>
                    <a:pt x="648882" y="439623"/>
                    <a:pt x="551637" y="418935"/>
                    <a:pt x="449560" y="418935"/>
                  </a:cubicBezTo>
                  <a:cubicBezTo>
                    <a:pt x="398522" y="418935"/>
                    <a:pt x="348691" y="424107"/>
                    <a:pt x="300564" y="433955"/>
                  </a:cubicBezTo>
                  <a:lnTo>
                    <a:pt x="194928" y="466746"/>
                  </a:lnTo>
                  <a:lnTo>
                    <a:pt x="0" y="90552"/>
                  </a:lnTo>
                  <a:lnTo>
                    <a:pt x="105135" y="52072"/>
                  </a:lnTo>
                  <a:cubicBezTo>
                    <a:pt x="213939" y="18231"/>
                    <a:pt x="329621" y="0"/>
                    <a:pt x="449560" y="0"/>
                  </a:cubicBezTo>
                  <a:close/>
                </a:path>
              </a:pathLst>
            </a:custGeom>
            <a:solidFill>
              <a:srgbClr val="9260D1"/>
            </a:solidFill>
            <a:ln>
              <a:solidFill>
                <a:srgbClr val="9260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/>
            </a:bodyPr>
            <a:lstStyle/>
            <a:p>
              <a:pPr algn="ctr" fontAlgn="auto"/>
              <a:endParaRPr lang="zh-CN" altLang="en-US" sz="1350" noProof="1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4" name="任意多边形 43"/>
            <p:cNvSpPr/>
            <p:nvPr>
              <p:custDataLst>
                <p:tags r:id="rId25"/>
              </p:custDataLst>
            </p:nvPr>
          </p:nvSpPr>
          <p:spPr>
            <a:xfrm rot="12600000">
              <a:off x="3549650" y="4176713"/>
              <a:ext cx="1074738" cy="546100"/>
            </a:xfrm>
            <a:custGeom>
              <a:avLst/>
              <a:gdLst>
                <a:gd name="connsiteX0" fmla="*/ 449560 w 933102"/>
                <a:gd name="connsiteY0" fmla="*/ 0 h 478711"/>
                <a:gd name="connsiteX1" fmla="*/ 913350 w 933102"/>
                <a:gd name="connsiteY1" fmla="*/ 96592 h 478711"/>
                <a:gd name="connsiteX2" fmla="*/ 933102 w 933102"/>
                <a:gd name="connsiteY2" fmla="*/ 106857 h 478711"/>
                <a:gd name="connsiteX3" fmla="*/ 740422 w 933102"/>
                <a:gd name="connsiteY3" fmla="*/ 478711 h 478711"/>
                <a:gd name="connsiteX4" fmla="*/ 737331 w 933102"/>
                <a:gd name="connsiteY4" fmla="*/ 477033 h 478711"/>
                <a:gd name="connsiteX5" fmla="*/ 449560 w 933102"/>
                <a:gd name="connsiteY5" fmla="*/ 418935 h 478711"/>
                <a:gd name="connsiteX6" fmla="*/ 300564 w 933102"/>
                <a:gd name="connsiteY6" fmla="*/ 433955 h 478711"/>
                <a:gd name="connsiteX7" fmla="*/ 194928 w 933102"/>
                <a:gd name="connsiteY7" fmla="*/ 466746 h 478711"/>
                <a:gd name="connsiteX8" fmla="*/ 0 w 933102"/>
                <a:gd name="connsiteY8" fmla="*/ 90552 h 478711"/>
                <a:gd name="connsiteX9" fmla="*/ 105135 w 933102"/>
                <a:gd name="connsiteY9" fmla="*/ 52072 h 478711"/>
                <a:gd name="connsiteX10" fmla="*/ 449560 w 933102"/>
                <a:gd name="connsiteY10" fmla="*/ 0 h 47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102" h="478711">
                  <a:moveTo>
                    <a:pt x="449560" y="0"/>
                  </a:moveTo>
                  <a:cubicBezTo>
                    <a:pt x="614477" y="0"/>
                    <a:pt x="771344" y="34467"/>
                    <a:pt x="913350" y="96592"/>
                  </a:cubicBezTo>
                  <a:lnTo>
                    <a:pt x="933102" y="106857"/>
                  </a:lnTo>
                  <a:lnTo>
                    <a:pt x="740422" y="478711"/>
                  </a:lnTo>
                  <a:lnTo>
                    <a:pt x="737331" y="477033"/>
                  </a:lnTo>
                  <a:cubicBezTo>
                    <a:pt x="648882" y="439623"/>
                    <a:pt x="551637" y="418935"/>
                    <a:pt x="449560" y="418935"/>
                  </a:cubicBezTo>
                  <a:cubicBezTo>
                    <a:pt x="398522" y="418935"/>
                    <a:pt x="348691" y="424107"/>
                    <a:pt x="300564" y="433955"/>
                  </a:cubicBezTo>
                  <a:lnTo>
                    <a:pt x="194928" y="466746"/>
                  </a:lnTo>
                  <a:lnTo>
                    <a:pt x="0" y="90552"/>
                  </a:lnTo>
                  <a:lnTo>
                    <a:pt x="105135" y="52072"/>
                  </a:lnTo>
                  <a:cubicBezTo>
                    <a:pt x="213939" y="18231"/>
                    <a:pt x="329621" y="0"/>
                    <a:pt x="449560" y="0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/>
            </a:bodyPr>
            <a:lstStyle/>
            <a:p>
              <a:pPr algn="ctr" fontAlgn="auto"/>
              <a:endParaRPr lang="zh-CN" altLang="en-US" sz="1350" noProof="1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8600" y="1881188"/>
            <a:ext cx="3705225" cy="1263650"/>
            <a:chOff x="228600" y="1881188"/>
            <a:chExt cx="3705225" cy="1263650"/>
          </a:xfrm>
        </p:grpSpPr>
        <p:sp>
          <p:nvSpPr>
            <p:cNvPr id="45" name="文本框 2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15913" y="2311400"/>
              <a:ext cx="2101850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对</a:t>
              </a:r>
              <a:r>
                <a:rPr lang="en-US" altLang="zh-CN" sz="1600" dirty="0" err="1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wifi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模块的</a:t>
              </a:r>
              <a:r>
                <a:rPr lang="en-US" altLang="zh-CN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SSID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和密码进行相关配置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35" name="任意多边形 34"/>
            <p:cNvSpPr/>
            <p:nvPr>
              <p:custDataLst>
                <p:tags r:id="rId18"/>
              </p:custDataLst>
            </p:nvPr>
          </p:nvSpPr>
          <p:spPr>
            <a:xfrm flipH="1">
              <a:off x="2563813" y="2262188"/>
              <a:ext cx="1370012" cy="2492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512789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92500" lnSpcReduction="20000"/>
            </a:bodyPr>
            <a:lstStyle/>
            <a:p>
              <a:pPr algn="ctr" fontAlgn="auto"/>
              <a:endParaRPr lang="zh-CN" altLang="en-US" sz="1350" noProof="1">
                <a:sym typeface="Arial" panose="020B0604020202020204" pitchFamily="34" charset="0"/>
              </a:endParaRPr>
            </a:p>
          </p:txBody>
        </p:sp>
        <p:sp>
          <p:nvSpPr>
            <p:cNvPr id="46" name="文本框 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8600" y="1881188"/>
              <a:ext cx="2189163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/>
              <a:r>
                <a:rPr lang="en-US" altLang="zh-CN" sz="20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Smart-Link</a:t>
              </a:r>
              <a:r>
                <a:rPr lang="zh-CN" altLang="en-US" sz="20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任务</a:t>
              </a:r>
              <a:endPara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8138" y="3197225"/>
            <a:ext cx="3119437" cy="1263650"/>
            <a:chOff x="338138" y="3197225"/>
            <a:chExt cx="3119437" cy="1263650"/>
          </a:xfrm>
        </p:grpSpPr>
        <p:cxnSp>
          <p:nvCxnSpPr>
            <p:cNvPr id="38" name="直接连接符 37"/>
            <p:cNvCxnSpPr/>
            <p:nvPr>
              <p:custDataLst>
                <p:tags r:id="rId14"/>
              </p:custDataLst>
            </p:nvPr>
          </p:nvCxnSpPr>
          <p:spPr>
            <a:xfrm flipH="1">
              <a:off x="2544763" y="3587750"/>
              <a:ext cx="912812" cy="0"/>
            </a:xfrm>
            <a:prstGeom prst="line">
              <a:avLst/>
            </a:prstGeom>
            <a:noFill/>
            <a:ln>
              <a:solidFill>
                <a:srgbClr val="512789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文本框 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8138" y="3627438"/>
              <a:ext cx="2101850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包含实时报告台灯状态、接收服务器数据进行分包处理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48" name="文本框 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56565" y="3197225"/>
              <a:ext cx="1983423" cy="44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/>
              <a:r>
                <a:rPr lang="zh-CN" altLang="en-US" sz="20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服务器通信任务</a:t>
              </a:r>
              <a:endPara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4488" y="4538663"/>
            <a:ext cx="3589337" cy="1263650"/>
            <a:chOff x="344488" y="4538663"/>
            <a:chExt cx="3589337" cy="1263650"/>
          </a:xfrm>
        </p:grpSpPr>
        <p:sp>
          <p:nvSpPr>
            <p:cNvPr id="37" name="任意多边形 36"/>
            <p:cNvSpPr/>
            <p:nvPr>
              <p:custDataLst>
                <p:tags r:id="rId11"/>
              </p:custDataLst>
            </p:nvPr>
          </p:nvSpPr>
          <p:spPr>
            <a:xfrm flipH="1" flipV="1">
              <a:off x="2563813" y="4619625"/>
              <a:ext cx="1370012" cy="249238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512789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92500" lnSpcReduction="20000"/>
            </a:bodyPr>
            <a:lstStyle/>
            <a:p>
              <a:pPr algn="ctr" fontAlgn="auto"/>
              <a:endParaRPr lang="zh-CN" altLang="en-US" sz="1350" noProof="1">
                <a:sym typeface="Arial" panose="020B0604020202020204" pitchFamily="34" charset="0"/>
              </a:endParaRPr>
            </a:p>
          </p:txBody>
        </p:sp>
        <p:sp>
          <p:nvSpPr>
            <p:cNvPr id="49" name="文本框 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44488" y="4970463"/>
              <a:ext cx="2101850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实时检测使用情况，实现自动开关灯、进入退出工作模式等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50" name="文本框 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85800" y="4538663"/>
              <a:ext cx="1760538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/>
              <a:r>
                <a:rPr lang="zh-CN" altLang="en-US" sz="20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红外模块任务</a:t>
              </a:r>
              <a:endPara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35575" y="1882775"/>
            <a:ext cx="3654425" cy="1249363"/>
            <a:chOff x="5235575" y="1882775"/>
            <a:chExt cx="3654425" cy="1249363"/>
          </a:xfrm>
        </p:grpSpPr>
        <p:sp>
          <p:nvSpPr>
            <p:cNvPr id="34" name="任意多边形 33"/>
            <p:cNvSpPr/>
            <p:nvPr>
              <p:custDataLst>
                <p:tags r:id="rId8"/>
              </p:custDataLst>
            </p:nvPr>
          </p:nvSpPr>
          <p:spPr>
            <a:xfrm>
              <a:off x="5235575" y="2262188"/>
              <a:ext cx="1371600" cy="2492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9260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92500" lnSpcReduction="20000"/>
            </a:bodyPr>
            <a:lstStyle/>
            <a:p>
              <a:pPr algn="ctr" fontAlgn="auto"/>
              <a:endParaRPr lang="zh-CN" altLang="en-US" sz="1350" noProof="1">
                <a:sym typeface="Arial" panose="020B0604020202020204" pitchFamily="34" charset="0"/>
              </a:endParaRPr>
            </a:p>
          </p:txBody>
        </p:sp>
        <p:sp>
          <p:nvSpPr>
            <p:cNvPr id="51" name="文本框 16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788150" y="2298700"/>
              <a:ext cx="2101850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按键、串口打印等开发过程中用于</a:t>
              </a:r>
              <a:r>
                <a:rPr lang="en-US" altLang="zh-CN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debug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的任务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52" name="文本框 17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788150" y="1882775"/>
              <a:ext cx="1289050" cy="44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r>
                <a:rPr lang="zh-CN" altLang="en-US" sz="20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调试任务</a:t>
              </a:r>
              <a:endPara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11825" y="3152775"/>
            <a:ext cx="3178175" cy="1249363"/>
            <a:chOff x="5711825" y="3152775"/>
            <a:chExt cx="3178175" cy="1249363"/>
          </a:xfrm>
        </p:grpSpPr>
        <p:cxnSp>
          <p:nvCxnSpPr>
            <p:cNvPr id="33" name="直接连接符 32"/>
            <p:cNvCxnSpPr/>
            <p:nvPr>
              <p:custDataLst>
                <p:tags r:id="rId5"/>
              </p:custDataLst>
            </p:nvPr>
          </p:nvCxnSpPr>
          <p:spPr>
            <a:xfrm>
              <a:off x="5711825" y="3587750"/>
              <a:ext cx="912813" cy="0"/>
            </a:xfrm>
            <a:prstGeom prst="line">
              <a:avLst/>
            </a:prstGeom>
            <a:noFill/>
            <a:ln>
              <a:solidFill>
                <a:srgbClr val="9260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文本框 1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788150" y="3568700"/>
              <a:ext cx="2101850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实现自动调光和手动调光对</a:t>
              </a:r>
              <a:r>
                <a:rPr lang="en-US" altLang="zh-CN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LED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灯亮度的控制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54" name="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788150" y="3152775"/>
              <a:ext cx="1289050" cy="44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r>
                <a:rPr lang="zh-CN" altLang="en-US" sz="20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调光任务</a:t>
              </a:r>
              <a:endPara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35575" y="4498975"/>
            <a:ext cx="3654425" cy="1263650"/>
            <a:chOff x="5235575" y="4498975"/>
            <a:chExt cx="3654425" cy="1263650"/>
          </a:xfrm>
        </p:grpSpPr>
        <p:sp>
          <p:nvSpPr>
            <p:cNvPr id="36" name="任意多边形 35"/>
            <p:cNvSpPr/>
            <p:nvPr>
              <p:custDataLst>
                <p:tags r:id="rId2"/>
              </p:custDataLst>
            </p:nvPr>
          </p:nvSpPr>
          <p:spPr>
            <a:xfrm flipV="1">
              <a:off x="5235575" y="4619625"/>
              <a:ext cx="1371600" cy="249238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9260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92500" lnSpcReduction="20000"/>
            </a:bodyPr>
            <a:lstStyle/>
            <a:p>
              <a:pPr algn="ctr" fontAlgn="auto"/>
              <a:endParaRPr lang="zh-CN" altLang="en-US" sz="1350" noProof="1">
                <a:sym typeface="Arial" panose="020B0604020202020204" pitchFamily="34" charset="0"/>
              </a:endParaRPr>
            </a:p>
          </p:txBody>
        </p:sp>
        <p:sp>
          <p:nvSpPr>
            <p:cNvPr id="55" name="文本框 2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788150" y="4929188"/>
              <a:ext cx="2101850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接受触控板输入信息，或根据服务器数据同步触控板显示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56" name="文本框 2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88149" y="4498975"/>
              <a:ext cx="1487487" cy="44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r>
                <a:rPr lang="zh-CN" altLang="en-US" sz="20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触控板任务</a:t>
              </a:r>
              <a:endPara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1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设计实现：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驱动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70" y="1503566"/>
            <a:ext cx="6238095" cy="3257143"/>
          </a:xfrm>
          <a:prstGeom prst="rect">
            <a:avLst/>
          </a:prstGeom>
        </p:spPr>
      </p:pic>
      <p:sp>
        <p:nvSpPr>
          <p:cNvPr id="165" name="Title 1"/>
          <p:cNvSpPr>
            <a:spLocks noGrp="1"/>
          </p:cNvSpPr>
          <p:nvPr/>
        </p:nvSpPr>
        <p:spPr>
          <a:xfrm>
            <a:off x="457200" y="1219200"/>
            <a:ext cx="24226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MBI6656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6" name="Text Placeholder 2"/>
          <p:cNvSpPr txBox="1">
            <a:spLocks/>
          </p:cNvSpPr>
          <p:nvPr/>
        </p:nvSpPr>
        <p:spPr>
          <a:xfrm>
            <a:off x="431798" y="2438400"/>
            <a:ext cx="8712202" cy="3559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稳定输出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7030A0"/>
              </a:buClr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7030A0"/>
              </a:buClr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启动过流保护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(Start-Up)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、过电流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(OCP)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、过热断电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(TP)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开路与短路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1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设计实现：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自动调光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027" y="1676400"/>
            <a:ext cx="2066667" cy="1914286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92457" y="2446020"/>
            <a:ext cx="5346343" cy="3649980"/>
            <a:chOff x="2995288" y="2827020"/>
            <a:chExt cx="5346343" cy="3649980"/>
          </a:xfrm>
        </p:grpSpPr>
        <p:sp>
          <p:nvSpPr>
            <p:cNvPr id="6" name="圆角矩形 5"/>
            <p:cNvSpPr/>
            <p:nvPr/>
          </p:nvSpPr>
          <p:spPr>
            <a:xfrm>
              <a:off x="3665220" y="2827020"/>
              <a:ext cx="1295400" cy="457200"/>
            </a:xfrm>
            <a:prstGeom prst="roundRect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12820" y="3472815"/>
              <a:ext cx="1600200" cy="533400"/>
            </a:xfrm>
            <a:prstGeom prst="rect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配置模式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246120" y="4194810"/>
              <a:ext cx="2133600" cy="533400"/>
            </a:xfrm>
            <a:prstGeom prst="rect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读取光强数据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512820" y="4916805"/>
              <a:ext cx="1600200" cy="533400"/>
            </a:xfrm>
            <a:prstGeom prst="rect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阈值判定</a:t>
              </a:r>
            </a:p>
          </p:txBody>
        </p:sp>
        <p:sp>
          <p:nvSpPr>
            <p:cNvPr id="13" name="流程图: 决策 12"/>
            <p:cNvSpPr/>
            <p:nvPr/>
          </p:nvSpPr>
          <p:spPr>
            <a:xfrm>
              <a:off x="3276600" y="5638800"/>
              <a:ext cx="2076450" cy="838200"/>
            </a:xfrm>
            <a:prstGeom prst="flowChartDecision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调光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827031" y="3472815"/>
              <a:ext cx="2514600" cy="533400"/>
            </a:xfrm>
            <a:prstGeom prst="rect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改变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PWM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占空比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588214" y="4194810"/>
              <a:ext cx="992233" cy="533400"/>
            </a:xfrm>
            <a:prstGeom prst="rect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037375" y="4916805"/>
              <a:ext cx="2093912" cy="533400"/>
            </a:xfrm>
            <a:prstGeom prst="rect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等待任务切换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436631" y="5829300"/>
              <a:ext cx="1295400" cy="457200"/>
            </a:xfrm>
            <a:prstGeom prst="roundRect">
              <a:avLst/>
            </a:prstGeom>
            <a:solidFill>
              <a:srgbClr val="411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>
              <a:stCxn id="6" idx="2"/>
              <a:endCxn id="7" idx="0"/>
            </p:cNvCxnSpPr>
            <p:nvPr/>
          </p:nvCxnSpPr>
          <p:spPr>
            <a:xfrm>
              <a:off x="4312920" y="3284220"/>
              <a:ext cx="0" cy="188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2"/>
              <a:endCxn id="10" idx="0"/>
            </p:cNvCxnSpPr>
            <p:nvPr/>
          </p:nvCxnSpPr>
          <p:spPr>
            <a:xfrm>
              <a:off x="4312920" y="4006215"/>
              <a:ext cx="0" cy="188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2"/>
              <a:endCxn id="12" idx="0"/>
            </p:cNvCxnSpPr>
            <p:nvPr/>
          </p:nvCxnSpPr>
          <p:spPr>
            <a:xfrm>
              <a:off x="4312920" y="4728210"/>
              <a:ext cx="0" cy="188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2" idx="2"/>
              <a:endCxn id="13" idx="0"/>
            </p:cNvCxnSpPr>
            <p:nvPr/>
          </p:nvCxnSpPr>
          <p:spPr>
            <a:xfrm>
              <a:off x="4312920" y="5450205"/>
              <a:ext cx="1905" cy="188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3" idx="3"/>
              <a:endCxn id="14" idx="1"/>
            </p:cNvCxnSpPr>
            <p:nvPr/>
          </p:nvCxnSpPr>
          <p:spPr>
            <a:xfrm flipV="1">
              <a:off x="5353050" y="3739515"/>
              <a:ext cx="473981" cy="231838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13" idx="1"/>
              <a:endCxn id="10" idx="1"/>
            </p:cNvCxnSpPr>
            <p:nvPr/>
          </p:nvCxnSpPr>
          <p:spPr>
            <a:xfrm rot="10800000">
              <a:off x="3246120" y="4461510"/>
              <a:ext cx="30480" cy="1596390"/>
            </a:xfrm>
            <a:prstGeom prst="bentConnector3">
              <a:avLst>
                <a:gd name="adj1" fmla="val 1275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4" idx="2"/>
              <a:endCxn id="15" idx="0"/>
            </p:cNvCxnSpPr>
            <p:nvPr/>
          </p:nvCxnSpPr>
          <p:spPr>
            <a:xfrm>
              <a:off x="7084331" y="4006215"/>
              <a:ext cx="0" cy="188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7" idx="0"/>
            </p:cNvCxnSpPr>
            <p:nvPr/>
          </p:nvCxnSpPr>
          <p:spPr>
            <a:xfrm>
              <a:off x="7084331" y="4728210"/>
              <a:ext cx="0" cy="188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7" idx="2"/>
              <a:endCxn id="18" idx="0"/>
            </p:cNvCxnSpPr>
            <p:nvPr/>
          </p:nvCxnSpPr>
          <p:spPr>
            <a:xfrm>
              <a:off x="7084331" y="5450205"/>
              <a:ext cx="0" cy="379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995288" y="5624331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4112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2400" b="1" dirty="0">
                <a:solidFill>
                  <a:srgbClr val="4112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47124" y="5643220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4112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2400" b="1" dirty="0">
                <a:solidFill>
                  <a:srgbClr val="4112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Title 1"/>
          <p:cNvSpPr>
            <a:spLocks noGrp="1"/>
          </p:cNvSpPr>
          <p:nvPr/>
        </p:nvSpPr>
        <p:spPr>
          <a:xfrm>
            <a:off x="340898" y="1023338"/>
            <a:ext cx="24226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CM3232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357" y="4267200"/>
            <a:ext cx="3700008" cy="20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设计实现：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坐姿检测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371600"/>
            <a:ext cx="3523819" cy="173757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09" y="3581400"/>
            <a:ext cx="3454400" cy="25908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457200" y="1219200"/>
            <a:ext cx="24226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方案选择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31798" y="2438400"/>
            <a:ext cx="8712202" cy="3559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超声波测距    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  <a:p>
            <a:pPr algn="l">
              <a:lnSpc>
                <a:spcPct val="150000"/>
              </a:lnSpc>
              <a:buClr>
                <a:srgbClr val="7030A0"/>
              </a:buClr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单路红外测信号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  <a:p>
            <a:pPr algn="l">
              <a:lnSpc>
                <a:spcPct val="150000"/>
              </a:lnSpc>
              <a:buClr>
                <a:srgbClr val="7030A0"/>
              </a:buClr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多路红外综合测距   √</a:t>
            </a:r>
          </a:p>
        </p:txBody>
      </p:sp>
    </p:spTree>
    <p:extLst>
      <p:ext uri="{BB962C8B-B14F-4D97-AF65-F5344CB8AC3E}">
        <p14:creationId xmlns:p14="http://schemas.microsoft.com/office/powerpoint/2010/main" val="424427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设计实现：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数据流处理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72965" y="2135957"/>
            <a:ext cx="1595437" cy="766763"/>
            <a:chOff x="1056854" y="2198677"/>
            <a:chExt cx="1595437" cy="766763"/>
          </a:xfrm>
        </p:grpSpPr>
        <p:sp>
          <p:nvSpPr>
            <p:cNvPr id="13" name="Freeform 314"/>
            <p:cNvSpPr/>
            <p:nvPr>
              <p:custDataLst>
                <p:tags r:id="rId17"/>
              </p:custDataLst>
            </p:nvPr>
          </p:nvSpPr>
          <p:spPr bwMode="auto">
            <a:xfrm>
              <a:off x="1056854" y="2198677"/>
              <a:ext cx="1595437" cy="766763"/>
            </a:xfrm>
            <a:custGeom>
              <a:avLst/>
              <a:gdLst/>
              <a:ahLst/>
              <a:cxnLst>
                <a:cxn ang="0">
                  <a:pos x="179" y="60"/>
                </a:cxn>
                <a:cxn ang="0">
                  <a:pos x="175" y="50"/>
                </a:cxn>
                <a:cxn ang="0">
                  <a:pos x="170" y="42"/>
                </a:cxn>
                <a:cxn ang="0">
                  <a:pos x="160" y="37"/>
                </a:cxn>
                <a:cxn ang="0">
                  <a:pos x="148" y="33"/>
                </a:cxn>
                <a:cxn ang="0">
                  <a:pos x="147" y="28"/>
                </a:cxn>
                <a:cxn ang="0">
                  <a:pos x="141" y="19"/>
                </a:cxn>
                <a:cxn ang="0">
                  <a:pos x="133" y="12"/>
                </a:cxn>
                <a:cxn ang="0">
                  <a:pos x="121" y="9"/>
                </a:cxn>
                <a:cxn ang="0">
                  <a:pos x="115" y="8"/>
                </a:cxn>
                <a:cxn ang="0">
                  <a:pos x="103" y="10"/>
                </a:cxn>
                <a:cxn ang="0">
                  <a:pos x="93" y="15"/>
                </a:cxn>
                <a:cxn ang="0">
                  <a:pos x="88" y="9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0" y="3"/>
                </a:cxn>
                <a:cxn ang="0">
                  <a:pos x="39" y="8"/>
                </a:cxn>
                <a:cxn ang="0">
                  <a:pos x="32" y="17"/>
                </a:cxn>
                <a:cxn ang="0">
                  <a:pos x="30" y="27"/>
                </a:cxn>
                <a:cxn ang="0">
                  <a:pos x="31" y="33"/>
                </a:cxn>
                <a:cxn ang="0">
                  <a:pos x="24" y="34"/>
                </a:cxn>
                <a:cxn ang="0">
                  <a:pos x="13" y="39"/>
                </a:cxn>
                <a:cxn ang="0">
                  <a:pos x="5" y="45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2" y="69"/>
                </a:cxn>
                <a:cxn ang="0">
                  <a:pos x="9" y="77"/>
                </a:cxn>
                <a:cxn ang="0">
                  <a:pos x="17" y="83"/>
                </a:cxn>
                <a:cxn ang="0">
                  <a:pos x="30" y="86"/>
                </a:cxn>
                <a:cxn ang="0">
                  <a:pos x="32" y="86"/>
                </a:cxn>
                <a:cxn ang="0">
                  <a:pos x="34" y="86"/>
                </a:cxn>
                <a:cxn ang="0">
                  <a:pos x="35" y="86"/>
                </a:cxn>
                <a:cxn ang="0">
                  <a:pos x="147" y="86"/>
                </a:cxn>
                <a:cxn ang="0">
                  <a:pos x="154" y="85"/>
                </a:cxn>
                <a:cxn ang="0">
                  <a:pos x="165" y="80"/>
                </a:cxn>
                <a:cxn ang="0">
                  <a:pos x="173" y="74"/>
                </a:cxn>
                <a:cxn ang="0">
                  <a:pos x="178" y="64"/>
                </a:cxn>
                <a:cxn ang="0">
                  <a:pos x="179" y="60"/>
                </a:cxn>
              </a:cxnLst>
              <a:rect l="0" t="0" r="r" b="b"/>
              <a:pathLst>
                <a:path w="179" h="86">
                  <a:moveTo>
                    <a:pt x="179" y="60"/>
                  </a:moveTo>
                  <a:lnTo>
                    <a:pt x="179" y="60"/>
                  </a:lnTo>
                  <a:lnTo>
                    <a:pt x="178" y="54"/>
                  </a:lnTo>
                  <a:lnTo>
                    <a:pt x="175" y="50"/>
                  </a:lnTo>
                  <a:lnTo>
                    <a:pt x="173" y="45"/>
                  </a:lnTo>
                  <a:lnTo>
                    <a:pt x="170" y="42"/>
                  </a:lnTo>
                  <a:lnTo>
                    <a:pt x="166" y="39"/>
                  </a:lnTo>
                  <a:lnTo>
                    <a:pt x="160" y="37"/>
                  </a:lnTo>
                  <a:lnTo>
                    <a:pt x="155" y="34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7" y="28"/>
                  </a:lnTo>
                  <a:lnTo>
                    <a:pt x="145" y="23"/>
                  </a:lnTo>
                  <a:lnTo>
                    <a:pt x="141" y="19"/>
                  </a:lnTo>
                  <a:lnTo>
                    <a:pt x="138" y="16"/>
                  </a:lnTo>
                  <a:lnTo>
                    <a:pt x="133" y="12"/>
                  </a:lnTo>
                  <a:lnTo>
                    <a:pt x="127" y="10"/>
                  </a:lnTo>
                  <a:lnTo>
                    <a:pt x="121" y="9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09" y="9"/>
                  </a:lnTo>
                  <a:lnTo>
                    <a:pt x="103" y="10"/>
                  </a:lnTo>
                  <a:lnTo>
                    <a:pt x="98" y="12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88" y="9"/>
                  </a:lnTo>
                  <a:lnTo>
                    <a:pt x="81" y="5"/>
                  </a:lnTo>
                  <a:lnTo>
                    <a:pt x="72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9" y="8"/>
                  </a:lnTo>
                  <a:lnTo>
                    <a:pt x="35" y="12"/>
                  </a:lnTo>
                  <a:lnTo>
                    <a:pt x="32" y="17"/>
                  </a:lnTo>
                  <a:lnTo>
                    <a:pt x="31" y="21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24" y="34"/>
                  </a:lnTo>
                  <a:lnTo>
                    <a:pt x="19" y="35"/>
                  </a:lnTo>
                  <a:lnTo>
                    <a:pt x="13" y="39"/>
                  </a:lnTo>
                  <a:lnTo>
                    <a:pt x="9" y="42"/>
                  </a:lnTo>
                  <a:lnTo>
                    <a:pt x="5" y="45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9" y="77"/>
                  </a:lnTo>
                  <a:lnTo>
                    <a:pt x="13" y="80"/>
                  </a:lnTo>
                  <a:lnTo>
                    <a:pt x="17" y="83"/>
                  </a:lnTo>
                  <a:lnTo>
                    <a:pt x="23" y="85"/>
                  </a:lnTo>
                  <a:lnTo>
                    <a:pt x="30" y="86"/>
                  </a:lnTo>
                  <a:lnTo>
                    <a:pt x="30" y="86"/>
                  </a:lnTo>
                  <a:lnTo>
                    <a:pt x="32" y="86"/>
                  </a:lnTo>
                  <a:lnTo>
                    <a:pt x="32" y="86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5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54" y="85"/>
                  </a:lnTo>
                  <a:lnTo>
                    <a:pt x="159" y="83"/>
                  </a:lnTo>
                  <a:lnTo>
                    <a:pt x="165" y="80"/>
                  </a:lnTo>
                  <a:lnTo>
                    <a:pt x="169" y="77"/>
                  </a:lnTo>
                  <a:lnTo>
                    <a:pt x="173" y="74"/>
                  </a:lnTo>
                  <a:lnTo>
                    <a:pt x="175" y="69"/>
                  </a:lnTo>
                  <a:lnTo>
                    <a:pt x="178" y="64"/>
                  </a:lnTo>
                  <a:lnTo>
                    <a:pt x="179" y="60"/>
                  </a:lnTo>
                  <a:lnTo>
                    <a:pt x="179" y="60"/>
                  </a:lnTo>
                  <a:close/>
                </a:path>
              </a:pathLst>
            </a:custGeom>
            <a:solidFill>
              <a:srgbClr val="9260D1"/>
            </a:solidFill>
            <a:ln w="9525">
              <a:noFill/>
              <a:round/>
            </a:ln>
          </p:spPr>
          <p:txBody>
            <a:bodyPr lIns="90000" tIns="46800" rIns="90000" bIns="46800">
              <a:normAutofit/>
            </a:bodyPr>
            <a:lstStyle/>
            <a:p>
              <a:pPr fontAlgn="auto"/>
              <a:endParaRPr lang="en-US" sz="1350" noProof="1"/>
            </a:p>
          </p:txBody>
        </p:sp>
        <p:sp>
          <p:nvSpPr>
            <p:cNvPr id="14" name="Rectangle 16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38559" y="2490777"/>
              <a:ext cx="12700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服务器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40744" y="3596148"/>
            <a:ext cx="1787525" cy="766763"/>
            <a:chOff x="3640744" y="3596148"/>
            <a:chExt cx="1787525" cy="766763"/>
          </a:xfrm>
        </p:grpSpPr>
        <p:sp>
          <p:nvSpPr>
            <p:cNvPr id="68" name="Freeform 314"/>
            <p:cNvSpPr/>
            <p:nvPr>
              <p:custDataLst>
                <p:tags r:id="rId15"/>
              </p:custDataLst>
            </p:nvPr>
          </p:nvSpPr>
          <p:spPr bwMode="auto">
            <a:xfrm>
              <a:off x="3740450" y="3596148"/>
              <a:ext cx="1595438" cy="766763"/>
            </a:xfrm>
            <a:custGeom>
              <a:avLst/>
              <a:gdLst/>
              <a:ahLst/>
              <a:cxnLst>
                <a:cxn ang="0">
                  <a:pos x="179" y="60"/>
                </a:cxn>
                <a:cxn ang="0">
                  <a:pos x="175" y="50"/>
                </a:cxn>
                <a:cxn ang="0">
                  <a:pos x="170" y="42"/>
                </a:cxn>
                <a:cxn ang="0">
                  <a:pos x="160" y="37"/>
                </a:cxn>
                <a:cxn ang="0">
                  <a:pos x="148" y="33"/>
                </a:cxn>
                <a:cxn ang="0">
                  <a:pos x="147" y="28"/>
                </a:cxn>
                <a:cxn ang="0">
                  <a:pos x="141" y="19"/>
                </a:cxn>
                <a:cxn ang="0">
                  <a:pos x="133" y="12"/>
                </a:cxn>
                <a:cxn ang="0">
                  <a:pos x="121" y="9"/>
                </a:cxn>
                <a:cxn ang="0">
                  <a:pos x="115" y="8"/>
                </a:cxn>
                <a:cxn ang="0">
                  <a:pos x="103" y="10"/>
                </a:cxn>
                <a:cxn ang="0">
                  <a:pos x="93" y="15"/>
                </a:cxn>
                <a:cxn ang="0">
                  <a:pos x="88" y="9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0" y="3"/>
                </a:cxn>
                <a:cxn ang="0">
                  <a:pos x="39" y="8"/>
                </a:cxn>
                <a:cxn ang="0">
                  <a:pos x="32" y="17"/>
                </a:cxn>
                <a:cxn ang="0">
                  <a:pos x="30" y="27"/>
                </a:cxn>
                <a:cxn ang="0">
                  <a:pos x="31" y="33"/>
                </a:cxn>
                <a:cxn ang="0">
                  <a:pos x="24" y="34"/>
                </a:cxn>
                <a:cxn ang="0">
                  <a:pos x="13" y="39"/>
                </a:cxn>
                <a:cxn ang="0">
                  <a:pos x="5" y="45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2" y="69"/>
                </a:cxn>
                <a:cxn ang="0">
                  <a:pos x="9" y="77"/>
                </a:cxn>
                <a:cxn ang="0">
                  <a:pos x="17" y="83"/>
                </a:cxn>
                <a:cxn ang="0">
                  <a:pos x="30" y="86"/>
                </a:cxn>
                <a:cxn ang="0">
                  <a:pos x="32" y="86"/>
                </a:cxn>
                <a:cxn ang="0">
                  <a:pos x="34" y="86"/>
                </a:cxn>
                <a:cxn ang="0">
                  <a:pos x="35" y="86"/>
                </a:cxn>
                <a:cxn ang="0">
                  <a:pos x="147" y="86"/>
                </a:cxn>
                <a:cxn ang="0">
                  <a:pos x="154" y="85"/>
                </a:cxn>
                <a:cxn ang="0">
                  <a:pos x="165" y="80"/>
                </a:cxn>
                <a:cxn ang="0">
                  <a:pos x="173" y="74"/>
                </a:cxn>
                <a:cxn ang="0">
                  <a:pos x="178" y="64"/>
                </a:cxn>
                <a:cxn ang="0">
                  <a:pos x="179" y="60"/>
                </a:cxn>
              </a:cxnLst>
              <a:rect l="0" t="0" r="r" b="b"/>
              <a:pathLst>
                <a:path w="179" h="86">
                  <a:moveTo>
                    <a:pt x="179" y="60"/>
                  </a:moveTo>
                  <a:lnTo>
                    <a:pt x="179" y="60"/>
                  </a:lnTo>
                  <a:lnTo>
                    <a:pt x="178" y="54"/>
                  </a:lnTo>
                  <a:lnTo>
                    <a:pt x="175" y="50"/>
                  </a:lnTo>
                  <a:lnTo>
                    <a:pt x="173" y="45"/>
                  </a:lnTo>
                  <a:lnTo>
                    <a:pt x="170" y="42"/>
                  </a:lnTo>
                  <a:lnTo>
                    <a:pt x="166" y="39"/>
                  </a:lnTo>
                  <a:lnTo>
                    <a:pt x="160" y="37"/>
                  </a:lnTo>
                  <a:lnTo>
                    <a:pt x="155" y="34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7" y="28"/>
                  </a:lnTo>
                  <a:lnTo>
                    <a:pt x="145" y="23"/>
                  </a:lnTo>
                  <a:lnTo>
                    <a:pt x="141" y="19"/>
                  </a:lnTo>
                  <a:lnTo>
                    <a:pt x="138" y="16"/>
                  </a:lnTo>
                  <a:lnTo>
                    <a:pt x="133" y="12"/>
                  </a:lnTo>
                  <a:lnTo>
                    <a:pt x="127" y="10"/>
                  </a:lnTo>
                  <a:lnTo>
                    <a:pt x="121" y="9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09" y="9"/>
                  </a:lnTo>
                  <a:lnTo>
                    <a:pt x="103" y="10"/>
                  </a:lnTo>
                  <a:lnTo>
                    <a:pt x="98" y="12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88" y="9"/>
                  </a:lnTo>
                  <a:lnTo>
                    <a:pt x="81" y="5"/>
                  </a:lnTo>
                  <a:lnTo>
                    <a:pt x="72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9" y="8"/>
                  </a:lnTo>
                  <a:lnTo>
                    <a:pt x="35" y="12"/>
                  </a:lnTo>
                  <a:lnTo>
                    <a:pt x="32" y="17"/>
                  </a:lnTo>
                  <a:lnTo>
                    <a:pt x="31" y="21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24" y="34"/>
                  </a:lnTo>
                  <a:lnTo>
                    <a:pt x="19" y="35"/>
                  </a:lnTo>
                  <a:lnTo>
                    <a:pt x="13" y="39"/>
                  </a:lnTo>
                  <a:lnTo>
                    <a:pt x="9" y="42"/>
                  </a:lnTo>
                  <a:lnTo>
                    <a:pt x="5" y="45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9" y="77"/>
                  </a:lnTo>
                  <a:lnTo>
                    <a:pt x="13" y="80"/>
                  </a:lnTo>
                  <a:lnTo>
                    <a:pt x="17" y="83"/>
                  </a:lnTo>
                  <a:lnTo>
                    <a:pt x="23" y="85"/>
                  </a:lnTo>
                  <a:lnTo>
                    <a:pt x="30" y="86"/>
                  </a:lnTo>
                  <a:lnTo>
                    <a:pt x="30" y="86"/>
                  </a:lnTo>
                  <a:lnTo>
                    <a:pt x="32" y="86"/>
                  </a:lnTo>
                  <a:lnTo>
                    <a:pt x="32" y="86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5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54" y="85"/>
                  </a:lnTo>
                  <a:lnTo>
                    <a:pt x="159" y="83"/>
                  </a:lnTo>
                  <a:lnTo>
                    <a:pt x="165" y="80"/>
                  </a:lnTo>
                  <a:lnTo>
                    <a:pt x="169" y="77"/>
                  </a:lnTo>
                  <a:lnTo>
                    <a:pt x="173" y="74"/>
                  </a:lnTo>
                  <a:lnTo>
                    <a:pt x="175" y="69"/>
                  </a:lnTo>
                  <a:lnTo>
                    <a:pt x="178" y="64"/>
                  </a:lnTo>
                  <a:lnTo>
                    <a:pt x="179" y="60"/>
                  </a:lnTo>
                  <a:lnTo>
                    <a:pt x="179" y="60"/>
                  </a:lnTo>
                  <a:close/>
                </a:path>
              </a:pathLst>
            </a:custGeom>
            <a:solidFill>
              <a:srgbClr val="512789"/>
            </a:solidFill>
            <a:ln w="9525">
              <a:noFill/>
              <a:round/>
            </a:ln>
          </p:spPr>
          <p:txBody>
            <a:bodyPr lIns="90000" tIns="46800" rIns="90000" bIns="46800">
              <a:normAutofit/>
            </a:bodyPr>
            <a:lstStyle/>
            <a:p>
              <a:pPr fontAlgn="auto"/>
              <a:endParaRPr lang="en-US" sz="1350" noProof="1"/>
            </a:p>
          </p:txBody>
        </p:sp>
        <p:sp>
          <p:nvSpPr>
            <p:cNvPr id="69" name="Rectangle 16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640744" y="3827213"/>
              <a:ext cx="1787525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78712" y="2136781"/>
            <a:ext cx="1595437" cy="765175"/>
            <a:chOff x="3885779" y="3670290"/>
            <a:chExt cx="1595437" cy="765175"/>
          </a:xfrm>
        </p:grpSpPr>
        <p:sp>
          <p:nvSpPr>
            <p:cNvPr id="84" name="Freeform 314"/>
            <p:cNvSpPr/>
            <p:nvPr>
              <p:custDataLst>
                <p:tags r:id="rId13"/>
              </p:custDataLst>
            </p:nvPr>
          </p:nvSpPr>
          <p:spPr bwMode="auto">
            <a:xfrm>
              <a:off x="3885779" y="3670290"/>
              <a:ext cx="1595437" cy="765175"/>
            </a:xfrm>
            <a:custGeom>
              <a:avLst/>
              <a:gdLst/>
              <a:ahLst/>
              <a:cxnLst>
                <a:cxn ang="0">
                  <a:pos x="179" y="60"/>
                </a:cxn>
                <a:cxn ang="0">
                  <a:pos x="175" y="50"/>
                </a:cxn>
                <a:cxn ang="0">
                  <a:pos x="170" y="42"/>
                </a:cxn>
                <a:cxn ang="0">
                  <a:pos x="160" y="37"/>
                </a:cxn>
                <a:cxn ang="0">
                  <a:pos x="148" y="33"/>
                </a:cxn>
                <a:cxn ang="0">
                  <a:pos x="147" y="28"/>
                </a:cxn>
                <a:cxn ang="0">
                  <a:pos x="141" y="19"/>
                </a:cxn>
                <a:cxn ang="0">
                  <a:pos x="133" y="12"/>
                </a:cxn>
                <a:cxn ang="0">
                  <a:pos x="121" y="9"/>
                </a:cxn>
                <a:cxn ang="0">
                  <a:pos x="115" y="8"/>
                </a:cxn>
                <a:cxn ang="0">
                  <a:pos x="103" y="10"/>
                </a:cxn>
                <a:cxn ang="0">
                  <a:pos x="93" y="15"/>
                </a:cxn>
                <a:cxn ang="0">
                  <a:pos x="88" y="9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0" y="3"/>
                </a:cxn>
                <a:cxn ang="0">
                  <a:pos x="39" y="8"/>
                </a:cxn>
                <a:cxn ang="0">
                  <a:pos x="32" y="17"/>
                </a:cxn>
                <a:cxn ang="0">
                  <a:pos x="30" y="27"/>
                </a:cxn>
                <a:cxn ang="0">
                  <a:pos x="31" y="33"/>
                </a:cxn>
                <a:cxn ang="0">
                  <a:pos x="24" y="34"/>
                </a:cxn>
                <a:cxn ang="0">
                  <a:pos x="13" y="39"/>
                </a:cxn>
                <a:cxn ang="0">
                  <a:pos x="5" y="45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2" y="69"/>
                </a:cxn>
                <a:cxn ang="0">
                  <a:pos x="9" y="77"/>
                </a:cxn>
                <a:cxn ang="0">
                  <a:pos x="17" y="83"/>
                </a:cxn>
                <a:cxn ang="0">
                  <a:pos x="30" y="86"/>
                </a:cxn>
                <a:cxn ang="0">
                  <a:pos x="32" y="86"/>
                </a:cxn>
                <a:cxn ang="0">
                  <a:pos x="34" y="86"/>
                </a:cxn>
                <a:cxn ang="0">
                  <a:pos x="35" y="86"/>
                </a:cxn>
                <a:cxn ang="0">
                  <a:pos x="147" y="86"/>
                </a:cxn>
                <a:cxn ang="0">
                  <a:pos x="154" y="85"/>
                </a:cxn>
                <a:cxn ang="0">
                  <a:pos x="165" y="80"/>
                </a:cxn>
                <a:cxn ang="0">
                  <a:pos x="173" y="74"/>
                </a:cxn>
                <a:cxn ang="0">
                  <a:pos x="178" y="64"/>
                </a:cxn>
                <a:cxn ang="0">
                  <a:pos x="179" y="60"/>
                </a:cxn>
              </a:cxnLst>
              <a:rect l="0" t="0" r="r" b="b"/>
              <a:pathLst>
                <a:path w="179" h="86">
                  <a:moveTo>
                    <a:pt x="179" y="60"/>
                  </a:moveTo>
                  <a:lnTo>
                    <a:pt x="179" y="60"/>
                  </a:lnTo>
                  <a:lnTo>
                    <a:pt x="178" y="54"/>
                  </a:lnTo>
                  <a:lnTo>
                    <a:pt x="175" y="50"/>
                  </a:lnTo>
                  <a:lnTo>
                    <a:pt x="173" y="45"/>
                  </a:lnTo>
                  <a:lnTo>
                    <a:pt x="170" y="42"/>
                  </a:lnTo>
                  <a:lnTo>
                    <a:pt x="166" y="39"/>
                  </a:lnTo>
                  <a:lnTo>
                    <a:pt x="160" y="37"/>
                  </a:lnTo>
                  <a:lnTo>
                    <a:pt x="155" y="34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7" y="28"/>
                  </a:lnTo>
                  <a:lnTo>
                    <a:pt x="145" y="23"/>
                  </a:lnTo>
                  <a:lnTo>
                    <a:pt x="141" y="19"/>
                  </a:lnTo>
                  <a:lnTo>
                    <a:pt x="138" y="16"/>
                  </a:lnTo>
                  <a:lnTo>
                    <a:pt x="133" y="12"/>
                  </a:lnTo>
                  <a:lnTo>
                    <a:pt x="127" y="10"/>
                  </a:lnTo>
                  <a:lnTo>
                    <a:pt x="121" y="9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09" y="9"/>
                  </a:lnTo>
                  <a:lnTo>
                    <a:pt x="103" y="10"/>
                  </a:lnTo>
                  <a:lnTo>
                    <a:pt x="98" y="12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88" y="9"/>
                  </a:lnTo>
                  <a:lnTo>
                    <a:pt x="81" y="5"/>
                  </a:lnTo>
                  <a:lnTo>
                    <a:pt x="72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9" y="8"/>
                  </a:lnTo>
                  <a:lnTo>
                    <a:pt x="35" y="12"/>
                  </a:lnTo>
                  <a:lnTo>
                    <a:pt x="32" y="17"/>
                  </a:lnTo>
                  <a:lnTo>
                    <a:pt x="31" y="21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24" y="34"/>
                  </a:lnTo>
                  <a:lnTo>
                    <a:pt x="19" y="35"/>
                  </a:lnTo>
                  <a:lnTo>
                    <a:pt x="13" y="39"/>
                  </a:lnTo>
                  <a:lnTo>
                    <a:pt x="9" y="42"/>
                  </a:lnTo>
                  <a:lnTo>
                    <a:pt x="5" y="45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9" y="77"/>
                  </a:lnTo>
                  <a:lnTo>
                    <a:pt x="13" y="80"/>
                  </a:lnTo>
                  <a:lnTo>
                    <a:pt x="17" y="83"/>
                  </a:lnTo>
                  <a:lnTo>
                    <a:pt x="23" y="85"/>
                  </a:lnTo>
                  <a:lnTo>
                    <a:pt x="30" y="86"/>
                  </a:lnTo>
                  <a:lnTo>
                    <a:pt x="30" y="86"/>
                  </a:lnTo>
                  <a:lnTo>
                    <a:pt x="32" y="86"/>
                  </a:lnTo>
                  <a:lnTo>
                    <a:pt x="32" y="86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5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54" y="85"/>
                  </a:lnTo>
                  <a:lnTo>
                    <a:pt x="159" y="83"/>
                  </a:lnTo>
                  <a:lnTo>
                    <a:pt x="165" y="80"/>
                  </a:lnTo>
                  <a:lnTo>
                    <a:pt x="169" y="77"/>
                  </a:lnTo>
                  <a:lnTo>
                    <a:pt x="173" y="74"/>
                  </a:lnTo>
                  <a:lnTo>
                    <a:pt x="175" y="69"/>
                  </a:lnTo>
                  <a:lnTo>
                    <a:pt x="178" y="64"/>
                  </a:lnTo>
                  <a:lnTo>
                    <a:pt x="179" y="60"/>
                  </a:lnTo>
                  <a:lnTo>
                    <a:pt x="179" y="60"/>
                  </a:lnTo>
                  <a:close/>
                </a:path>
              </a:pathLst>
            </a:custGeom>
            <a:solidFill>
              <a:srgbClr val="9260D1"/>
            </a:solidFill>
            <a:ln w="9525">
              <a:noFill/>
              <a:round/>
            </a:ln>
          </p:spPr>
          <p:txBody>
            <a:bodyPr lIns="90000" tIns="46800" rIns="90000" bIns="46800">
              <a:normAutofit/>
            </a:bodyPr>
            <a:lstStyle/>
            <a:p>
              <a:pPr fontAlgn="auto"/>
              <a:endParaRPr lang="en-US" sz="1350" noProof="1"/>
            </a:p>
          </p:txBody>
        </p:sp>
        <p:sp>
          <p:nvSpPr>
            <p:cNvPr id="85" name="Rectangle 16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36579" y="3951277"/>
              <a:ext cx="1497012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WIFI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模块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88" name="Group 128"/>
          <p:cNvGrpSpPr/>
          <p:nvPr>
            <p:custDataLst>
              <p:tags r:id="rId1"/>
            </p:custDataLst>
          </p:nvPr>
        </p:nvGrpSpPr>
        <p:grpSpPr>
          <a:xfrm rot="724658">
            <a:off x="3835151" y="2027716"/>
            <a:ext cx="1470660" cy="431006"/>
            <a:chOff x="2193925" y="492126"/>
            <a:chExt cx="1500188" cy="439738"/>
          </a:xfrm>
          <a:solidFill>
            <a:srgbClr val="512789"/>
          </a:solidFill>
        </p:grpSpPr>
        <p:sp>
          <p:nvSpPr>
            <p:cNvPr id="89" name="Freeform 298"/>
            <p:cNvSpPr/>
            <p:nvPr/>
          </p:nvSpPr>
          <p:spPr bwMode="auto">
            <a:xfrm>
              <a:off x="3394075" y="492126"/>
              <a:ext cx="300038" cy="266700"/>
            </a:xfrm>
            <a:custGeom>
              <a:avLst/>
              <a:gdLst/>
              <a:ahLst/>
              <a:cxnLst>
                <a:cxn ang="0">
                  <a:pos x="186" y="97"/>
                </a:cxn>
                <a:cxn ang="0">
                  <a:pos x="186" y="97"/>
                </a:cxn>
                <a:cxn ang="0">
                  <a:pos x="183" y="94"/>
                </a:cxn>
                <a:cxn ang="0">
                  <a:pos x="178" y="92"/>
                </a:cxn>
                <a:cxn ang="0">
                  <a:pos x="161" y="88"/>
                </a:cxn>
                <a:cxn ang="0">
                  <a:pos x="130" y="81"/>
                </a:cxn>
                <a:cxn ang="0">
                  <a:pos x="90" y="4"/>
                </a:cxn>
                <a:cxn ang="0">
                  <a:pos x="75" y="0"/>
                </a:cxn>
                <a:cxn ang="0">
                  <a:pos x="83" y="72"/>
                </a:cxn>
                <a:cxn ang="0">
                  <a:pos x="43" y="64"/>
                </a:cxn>
                <a:cxn ang="0">
                  <a:pos x="26" y="32"/>
                </a:cxn>
                <a:cxn ang="0">
                  <a:pos x="18" y="31"/>
                </a:cxn>
                <a:cxn ang="0">
                  <a:pos x="18" y="34"/>
                </a:cxn>
                <a:cxn ang="0">
                  <a:pos x="16" y="33"/>
                </a:cxn>
                <a:cxn ang="0">
                  <a:pos x="19" y="69"/>
                </a:cxn>
                <a:cxn ang="0">
                  <a:pos x="19" y="75"/>
                </a:cxn>
                <a:cxn ang="0">
                  <a:pos x="17" y="80"/>
                </a:cxn>
                <a:cxn ang="0">
                  <a:pos x="0" y="111"/>
                </a:cxn>
                <a:cxn ang="0">
                  <a:pos x="2" y="112"/>
                </a:cxn>
                <a:cxn ang="0">
                  <a:pos x="0" y="114"/>
                </a:cxn>
                <a:cxn ang="0">
                  <a:pos x="9" y="117"/>
                </a:cxn>
                <a:cxn ang="0">
                  <a:pos x="38" y="95"/>
                </a:cxn>
                <a:cxn ang="0">
                  <a:pos x="77" y="102"/>
                </a:cxn>
                <a:cxn ang="0">
                  <a:pos x="41" y="165"/>
                </a:cxn>
                <a:cxn ang="0">
                  <a:pos x="57" y="168"/>
                </a:cxn>
                <a:cxn ang="0">
                  <a:pos x="124" y="111"/>
                </a:cxn>
                <a:cxn ang="0">
                  <a:pos x="155" y="118"/>
                </a:cxn>
                <a:cxn ang="0">
                  <a:pos x="173" y="121"/>
                </a:cxn>
                <a:cxn ang="0">
                  <a:pos x="173" y="121"/>
                </a:cxn>
                <a:cxn ang="0">
                  <a:pos x="177" y="121"/>
                </a:cxn>
                <a:cxn ang="0">
                  <a:pos x="181" y="119"/>
                </a:cxn>
                <a:cxn ang="0">
                  <a:pos x="181" y="119"/>
                </a:cxn>
                <a:cxn ang="0">
                  <a:pos x="186" y="115"/>
                </a:cxn>
                <a:cxn ang="0">
                  <a:pos x="188" y="112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6"/>
                </a:cxn>
                <a:cxn ang="0">
                  <a:pos x="189" y="102"/>
                </a:cxn>
                <a:cxn ang="0">
                  <a:pos x="186" y="97"/>
                </a:cxn>
                <a:cxn ang="0">
                  <a:pos x="186" y="97"/>
                </a:cxn>
              </a:cxnLst>
              <a:rect l="0" t="0" r="r" b="b"/>
              <a:pathLst>
                <a:path w="189" h="168">
                  <a:moveTo>
                    <a:pt x="186" y="97"/>
                  </a:moveTo>
                  <a:lnTo>
                    <a:pt x="186" y="97"/>
                  </a:lnTo>
                  <a:lnTo>
                    <a:pt x="183" y="94"/>
                  </a:lnTo>
                  <a:lnTo>
                    <a:pt x="178" y="92"/>
                  </a:lnTo>
                  <a:lnTo>
                    <a:pt x="161" y="88"/>
                  </a:lnTo>
                  <a:lnTo>
                    <a:pt x="130" y="81"/>
                  </a:lnTo>
                  <a:lnTo>
                    <a:pt x="90" y="4"/>
                  </a:lnTo>
                  <a:lnTo>
                    <a:pt x="75" y="0"/>
                  </a:lnTo>
                  <a:lnTo>
                    <a:pt x="83" y="72"/>
                  </a:lnTo>
                  <a:lnTo>
                    <a:pt x="43" y="64"/>
                  </a:lnTo>
                  <a:lnTo>
                    <a:pt x="26" y="32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6" y="33"/>
                  </a:lnTo>
                  <a:lnTo>
                    <a:pt x="19" y="69"/>
                  </a:lnTo>
                  <a:lnTo>
                    <a:pt x="19" y="75"/>
                  </a:lnTo>
                  <a:lnTo>
                    <a:pt x="17" y="80"/>
                  </a:lnTo>
                  <a:lnTo>
                    <a:pt x="0" y="111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9" y="117"/>
                  </a:lnTo>
                  <a:lnTo>
                    <a:pt x="38" y="95"/>
                  </a:lnTo>
                  <a:lnTo>
                    <a:pt x="77" y="102"/>
                  </a:lnTo>
                  <a:lnTo>
                    <a:pt x="41" y="165"/>
                  </a:lnTo>
                  <a:lnTo>
                    <a:pt x="57" y="168"/>
                  </a:lnTo>
                  <a:lnTo>
                    <a:pt x="124" y="111"/>
                  </a:lnTo>
                  <a:lnTo>
                    <a:pt x="155" y="118"/>
                  </a:lnTo>
                  <a:lnTo>
                    <a:pt x="173" y="121"/>
                  </a:lnTo>
                  <a:lnTo>
                    <a:pt x="173" y="121"/>
                  </a:lnTo>
                  <a:lnTo>
                    <a:pt x="177" y="121"/>
                  </a:lnTo>
                  <a:lnTo>
                    <a:pt x="181" y="119"/>
                  </a:lnTo>
                  <a:lnTo>
                    <a:pt x="181" y="119"/>
                  </a:lnTo>
                  <a:lnTo>
                    <a:pt x="186" y="115"/>
                  </a:lnTo>
                  <a:lnTo>
                    <a:pt x="188" y="112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6"/>
                  </a:lnTo>
                  <a:lnTo>
                    <a:pt x="189" y="102"/>
                  </a:lnTo>
                  <a:lnTo>
                    <a:pt x="186" y="97"/>
                  </a:lnTo>
                  <a:lnTo>
                    <a:pt x="186" y="9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0" name="Freeform 299"/>
            <p:cNvSpPr/>
            <p:nvPr/>
          </p:nvSpPr>
          <p:spPr bwMode="auto">
            <a:xfrm>
              <a:off x="2570163" y="669926"/>
              <a:ext cx="53975" cy="3016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34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34" h="19">
                  <a:moveTo>
                    <a:pt x="0" y="12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34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1" name="Freeform 300"/>
            <p:cNvSpPr/>
            <p:nvPr/>
          </p:nvSpPr>
          <p:spPr bwMode="auto">
            <a:xfrm>
              <a:off x="2470150" y="712788"/>
              <a:ext cx="53975" cy="317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4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4" h="20">
                  <a:moveTo>
                    <a:pt x="0" y="15"/>
                  </a:moveTo>
                  <a:lnTo>
                    <a:pt x="3" y="20"/>
                  </a:lnTo>
                  <a:lnTo>
                    <a:pt x="3" y="2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2" name="Freeform 301"/>
            <p:cNvSpPr/>
            <p:nvPr/>
          </p:nvSpPr>
          <p:spPr bwMode="auto">
            <a:xfrm>
              <a:off x="2371725" y="762001"/>
              <a:ext cx="53975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4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24">
                  <a:moveTo>
                    <a:pt x="0" y="18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4" y="6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3" name="Freeform 302"/>
            <p:cNvSpPr/>
            <p:nvPr/>
          </p:nvSpPr>
          <p:spPr bwMode="auto">
            <a:xfrm>
              <a:off x="2193925" y="885826"/>
              <a:ext cx="49213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31" y="6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31" h="29">
                  <a:moveTo>
                    <a:pt x="0" y="23"/>
                  </a:moveTo>
                  <a:lnTo>
                    <a:pt x="5" y="29"/>
                  </a:lnTo>
                  <a:lnTo>
                    <a:pt x="5" y="29"/>
                  </a:lnTo>
                  <a:lnTo>
                    <a:pt x="31" y="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4" name="Freeform 303"/>
            <p:cNvSpPr/>
            <p:nvPr/>
          </p:nvSpPr>
          <p:spPr bwMode="auto">
            <a:xfrm>
              <a:off x="2279650" y="820738"/>
              <a:ext cx="50800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2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2" h="25">
                  <a:moveTo>
                    <a:pt x="0" y="19"/>
                  </a:moveTo>
                  <a:lnTo>
                    <a:pt x="4" y="25"/>
                  </a:lnTo>
                  <a:lnTo>
                    <a:pt x="4" y="25"/>
                  </a:lnTo>
                  <a:lnTo>
                    <a:pt x="32" y="5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5" name="Freeform 304"/>
            <p:cNvSpPr/>
            <p:nvPr/>
          </p:nvSpPr>
          <p:spPr bwMode="auto">
            <a:xfrm>
              <a:off x="2998788" y="579438"/>
              <a:ext cx="55563" cy="158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10"/>
                </a:cxn>
                <a:cxn ang="0">
                  <a:pos x="35" y="7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0" y="3"/>
                </a:cxn>
                <a:cxn ang="0">
                  <a:pos x="1" y="10"/>
                </a:cxn>
              </a:cxnLst>
              <a:rect l="0" t="0" r="r" b="b"/>
              <a:pathLst>
                <a:path w="35" h="10">
                  <a:moveTo>
                    <a:pt x="1" y="10"/>
                  </a:moveTo>
                  <a:lnTo>
                    <a:pt x="1" y="10"/>
                  </a:lnTo>
                  <a:lnTo>
                    <a:pt x="35" y="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3"/>
                  </a:lnTo>
                  <a:lnTo>
                    <a:pt x="1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6" name="Freeform 305"/>
            <p:cNvSpPr/>
            <p:nvPr/>
          </p:nvSpPr>
          <p:spPr bwMode="auto">
            <a:xfrm>
              <a:off x="3221038" y="576263"/>
              <a:ext cx="55563" cy="142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35" y="9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35" h="9">
                  <a:moveTo>
                    <a:pt x="0" y="8"/>
                  </a:moveTo>
                  <a:lnTo>
                    <a:pt x="0" y="8"/>
                  </a:lnTo>
                  <a:lnTo>
                    <a:pt x="35" y="9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7" name="Freeform 306"/>
            <p:cNvSpPr/>
            <p:nvPr/>
          </p:nvSpPr>
          <p:spPr bwMode="auto">
            <a:xfrm>
              <a:off x="3108325" y="576263"/>
              <a:ext cx="571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36" h="8">
                  <a:moveTo>
                    <a:pt x="2" y="8"/>
                  </a:moveTo>
                  <a:lnTo>
                    <a:pt x="2" y="8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8" name="Freeform 307"/>
            <p:cNvSpPr/>
            <p:nvPr/>
          </p:nvSpPr>
          <p:spPr bwMode="auto">
            <a:xfrm>
              <a:off x="3330575" y="584201"/>
              <a:ext cx="55563" cy="20638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26" y="4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5" y="10"/>
                </a:cxn>
                <a:cxn ang="0">
                  <a:pos x="34" y="13"/>
                </a:cxn>
                <a:cxn ang="0">
                  <a:pos x="35" y="5"/>
                </a:cxn>
              </a:cxnLst>
              <a:rect l="0" t="0" r="r" b="b"/>
              <a:pathLst>
                <a:path w="35" h="13">
                  <a:moveTo>
                    <a:pt x="35" y="5"/>
                  </a:moveTo>
                  <a:lnTo>
                    <a:pt x="35" y="5"/>
                  </a:lnTo>
                  <a:lnTo>
                    <a:pt x="26" y="4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10"/>
                  </a:lnTo>
                  <a:lnTo>
                    <a:pt x="34" y="13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99" name="Freeform 308"/>
            <p:cNvSpPr/>
            <p:nvPr/>
          </p:nvSpPr>
          <p:spPr bwMode="auto">
            <a:xfrm>
              <a:off x="2889250" y="590551"/>
              <a:ext cx="55563" cy="19050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2"/>
                </a:cxn>
                <a:cxn ang="0">
                  <a:pos x="35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5"/>
                </a:cxn>
                <a:cxn ang="0">
                  <a:pos x="1" y="12"/>
                </a:cxn>
              </a:cxnLst>
              <a:rect l="0" t="0" r="r" b="b"/>
              <a:pathLst>
                <a:path w="35" h="12">
                  <a:moveTo>
                    <a:pt x="1" y="12"/>
                  </a:moveTo>
                  <a:lnTo>
                    <a:pt x="1" y="12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5"/>
                  </a:lnTo>
                  <a:lnTo>
                    <a:pt x="1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00" name="Freeform 309"/>
            <p:cNvSpPr/>
            <p:nvPr/>
          </p:nvSpPr>
          <p:spPr bwMode="auto">
            <a:xfrm>
              <a:off x="2781300" y="609601"/>
              <a:ext cx="55563" cy="222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35" y="6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14">
                  <a:moveTo>
                    <a:pt x="0" y="7"/>
                  </a:moveTo>
                  <a:lnTo>
                    <a:pt x="1" y="14"/>
                  </a:lnTo>
                  <a:lnTo>
                    <a:pt x="1" y="14"/>
                  </a:lnTo>
                  <a:lnTo>
                    <a:pt x="35" y="6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01" name="Freeform 310"/>
            <p:cNvSpPr/>
            <p:nvPr/>
          </p:nvSpPr>
          <p:spPr bwMode="auto">
            <a:xfrm>
              <a:off x="2673350" y="635001"/>
              <a:ext cx="57150" cy="2698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6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6" h="17">
                  <a:moveTo>
                    <a:pt x="0" y="10"/>
                  </a:moveTo>
                  <a:lnTo>
                    <a:pt x="2" y="17"/>
                  </a:lnTo>
                  <a:lnTo>
                    <a:pt x="2" y="17"/>
                  </a:lnTo>
                  <a:lnTo>
                    <a:pt x="36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172964" y="5252451"/>
            <a:ext cx="1595437" cy="766763"/>
            <a:chOff x="1056854" y="2198677"/>
            <a:chExt cx="1595437" cy="766763"/>
          </a:xfrm>
        </p:grpSpPr>
        <p:sp>
          <p:nvSpPr>
            <p:cNvPr id="103" name="Freeform 314"/>
            <p:cNvSpPr/>
            <p:nvPr>
              <p:custDataLst>
                <p:tags r:id="rId11"/>
              </p:custDataLst>
            </p:nvPr>
          </p:nvSpPr>
          <p:spPr bwMode="auto">
            <a:xfrm>
              <a:off x="1056854" y="2198677"/>
              <a:ext cx="1595437" cy="766763"/>
            </a:xfrm>
            <a:custGeom>
              <a:avLst/>
              <a:gdLst/>
              <a:ahLst/>
              <a:cxnLst>
                <a:cxn ang="0">
                  <a:pos x="179" y="60"/>
                </a:cxn>
                <a:cxn ang="0">
                  <a:pos x="175" y="50"/>
                </a:cxn>
                <a:cxn ang="0">
                  <a:pos x="170" y="42"/>
                </a:cxn>
                <a:cxn ang="0">
                  <a:pos x="160" y="37"/>
                </a:cxn>
                <a:cxn ang="0">
                  <a:pos x="148" y="33"/>
                </a:cxn>
                <a:cxn ang="0">
                  <a:pos x="147" y="28"/>
                </a:cxn>
                <a:cxn ang="0">
                  <a:pos x="141" y="19"/>
                </a:cxn>
                <a:cxn ang="0">
                  <a:pos x="133" y="12"/>
                </a:cxn>
                <a:cxn ang="0">
                  <a:pos x="121" y="9"/>
                </a:cxn>
                <a:cxn ang="0">
                  <a:pos x="115" y="8"/>
                </a:cxn>
                <a:cxn ang="0">
                  <a:pos x="103" y="10"/>
                </a:cxn>
                <a:cxn ang="0">
                  <a:pos x="93" y="15"/>
                </a:cxn>
                <a:cxn ang="0">
                  <a:pos x="88" y="9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0" y="3"/>
                </a:cxn>
                <a:cxn ang="0">
                  <a:pos x="39" y="8"/>
                </a:cxn>
                <a:cxn ang="0">
                  <a:pos x="32" y="17"/>
                </a:cxn>
                <a:cxn ang="0">
                  <a:pos x="30" y="27"/>
                </a:cxn>
                <a:cxn ang="0">
                  <a:pos x="31" y="33"/>
                </a:cxn>
                <a:cxn ang="0">
                  <a:pos x="24" y="34"/>
                </a:cxn>
                <a:cxn ang="0">
                  <a:pos x="13" y="39"/>
                </a:cxn>
                <a:cxn ang="0">
                  <a:pos x="5" y="45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2" y="69"/>
                </a:cxn>
                <a:cxn ang="0">
                  <a:pos x="9" y="77"/>
                </a:cxn>
                <a:cxn ang="0">
                  <a:pos x="17" y="83"/>
                </a:cxn>
                <a:cxn ang="0">
                  <a:pos x="30" y="86"/>
                </a:cxn>
                <a:cxn ang="0">
                  <a:pos x="32" y="86"/>
                </a:cxn>
                <a:cxn ang="0">
                  <a:pos x="34" y="86"/>
                </a:cxn>
                <a:cxn ang="0">
                  <a:pos x="35" y="86"/>
                </a:cxn>
                <a:cxn ang="0">
                  <a:pos x="147" y="86"/>
                </a:cxn>
                <a:cxn ang="0">
                  <a:pos x="154" y="85"/>
                </a:cxn>
                <a:cxn ang="0">
                  <a:pos x="165" y="80"/>
                </a:cxn>
                <a:cxn ang="0">
                  <a:pos x="173" y="74"/>
                </a:cxn>
                <a:cxn ang="0">
                  <a:pos x="178" y="64"/>
                </a:cxn>
                <a:cxn ang="0">
                  <a:pos x="179" y="60"/>
                </a:cxn>
              </a:cxnLst>
              <a:rect l="0" t="0" r="r" b="b"/>
              <a:pathLst>
                <a:path w="179" h="86">
                  <a:moveTo>
                    <a:pt x="179" y="60"/>
                  </a:moveTo>
                  <a:lnTo>
                    <a:pt x="179" y="60"/>
                  </a:lnTo>
                  <a:lnTo>
                    <a:pt x="178" y="54"/>
                  </a:lnTo>
                  <a:lnTo>
                    <a:pt x="175" y="50"/>
                  </a:lnTo>
                  <a:lnTo>
                    <a:pt x="173" y="45"/>
                  </a:lnTo>
                  <a:lnTo>
                    <a:pt x="170" y="42"/>
                  </a:lnTo>
                  <a:lnTo>
                    <a:pt x="166" y="39"/>
                  </a:lnTo>
                  <a:lnTo>
                    <a:pt x="160" y="37"/>
                  </a:lnTo>
                  <a:lnTo>
                    <a:pt x="155" y="34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7" y="28"/>
                  </a:lnTo>
                  <a:lnTo>
                    <a:pt x="145" y="23"/>
                  </a:lnTo>
                  <a:lnTo>
                    <a:pt x="141" y="19"/>
                  </a:lnTo>
                  <a:lnTo>
                    <a:pt x="138" y="16"/>
                  </a:lnTo>
                  <a:lnTo>
                    <a:pt x="133" y="12"/>
                  </a:lnTo>
                  <a:lnTo>
                    <a:pt x="127" y="10"/>
                  </a:lnTo>
                  <a:lnTo>
                    <a:pt x="121" y="9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09" y="9"/>
                  </a:lnTo>
                  <a:lnTo>
                    <a:pt x="103" y="10"/>
                  </a:lnTo>
                  <a:lnTo>
                    <a:pt x="98" y="12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88" y="9"/>
                  </a:lnTo>
                  <a:lnTo>
                    <a:pt x="81" y="5"/>
                  </a:lnTo>
                  <a:lnTo>
                    <a:pt x="72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9" y="8"/>
                  </a:lnTo>
                  <a:lnTo>
                    <a:pt x="35" y="12"/>
                  </a:lnTo>
                  <a:lnTo>
                    <a:pt x="32" y="17"/>
                  </a:lnTo>
                  <a:lnTo>
                    <a:pt x="31" y="21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24" y="34"/>
                  </a:lnTo>
                  <a:lnTo>
                    <a:pt x="19" y="35"/>
                  </a:lnTo>
                  <a:lnTo>
                    <a:pt x="13" y="39"/>
                  </a:lnTo>
                  <a:lnTo>
                    <a:pt x="9" y="42"/>
                  </a:lnTo>
                  <a:lnTo>
                    <a:pt x="5" y="45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9" y="77"/>
                  </a:lnTo>
                  <a:lnTo>
                    <a:pt x="13" y="80"/>
                  </a:lnTo>
                  <a:lnTo>
                    <a:pt x="17" y="83"/>
                  </a:lnTo>
                  <a:lnTo>
                    <a:pt x="23" y="85"/>
                  </a:lnTo>
                  <a:lnTo>
                    <a:pt x="30" y="86"/>
                  </a:lnTo>
                  <a:lnTo>
                    <a:pt x="30" y="86"/>
                  </a:lnTo>
                  <a:lnTo>
                    <a:pt x="32" y="86"/>
                  </a:lnTo>
                  <a:lnTo>
                    <a:pt x="32" y="86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5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54" y="85"/>
                  </a:lnTo>
                  <a:lnTo>
                    <a:pt x="159" y="83"/>
                  </a:lnTo>
                  <a:lnTo>
                    <a:pt x="165" y="80"/>
                  </a:lnTo>
                  <a:lnTo>
                    <a:pt x="169" y="77"/>
                  </a:lnTo>
                  <a:lnTo>
                    <a:pt x="173" y="74"/>
                  </a:lnTo>
                  <a:lnTo>
                    <a:pt x="175" y="69"/>
                  </a:lnTo>
                  <a:lnTo>
                    <a:pt x="178" y="64"/>
                  </a:lnTo>
                  <a:lnTo>
                    <a:pt x="179" y="60"/>
                  </a:lnTo>
                  <a:lnTo>
                    <a:pt x="179" y="60"/>
                  </a:lnTo>
                  <a:close/>
                </a:path>
              </a:pathLst>
            </a:custGeom>
            <a:solidFill>
              <a:srgbClr val="9260D1"/>
            </a:solidFill>
            <a:ln w="9525">
              <a:noFill/>
              <a:round/>
            </a:ln>
          </p:spPr>
          <p:txBody>
            <a:bodyPr lIns="90000" tIns="46800" rIns="90000" bIns="46800">
              <a:normAutofit/>
            </a:bodyPr>
            <a:lstStyle/>
            <a:p>
              <a:pPr fontAlgn="auto"/>
              <a:endParaRPr lang="en-US" sz="1350" noProof="1"/>
            </a:p>
          </p:txBody>
        </p:sp>
        <p:sp>
          <p:nvSpPr>
            <p:cNvPr id="104" name="Rectangle 16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238559" y="2490777"/>
              <a:ext cx="1270000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触控板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5291903" y="5252199"/>
            <a:ext cx="1595437" cy="765175"/>
            <a:chOff x="3885779" y="3670290"/>
            <a:chExt cx="1595437" cy="765175"/>
          </a:xfrm>
        </p:grpSpPr>
        <p:sp>
          <p:nvSpPr>
            <p:cNvPr id="106" name="Freeform 314"/>
            <p:cNvSpPr/>
            <p:nvPr>
              <p:custDataLst>
                <p:tags r:id="rId9"/>
              </p:custDataLst>
            </p:nvPr>
          </p:nvSpPr>
          <p:spPr bwMode="auto">
            <a:xfrm>
              <a:off x="3885779" y="3670290"/>
              <a:ext cx="1595437" cy="765175"/>
            </a:xfrm>
            <a:custGeom>
              <a:avLst/>
              <a:gdLst/>
              <a:ahLst/>
              <a:cxnLst>
                <a:cxn ang="0">
                  <a:pos x="179" y="60"/>
                </a:cxn>
                <a:cxn ang="0">
                  <a:pos x="175" y="50"/>
                </a:cxn>
                <a:cxn ang="0">
                  <a:pos x="170" y="42"/>
                </a:cxn>
                <a:cxn ang="0">
                  <a:pos x="160" y="37"/>
                </a:cxn>
                <a:cxn ang="0">
                  <a:pos x="148" y="33"/>
                </a:cxn>
                <a:cxn ang="0">
                  <a:pos x="147" y="28"/>
                </a:cxn>
                <a:cxn ang="0">
                  <a:pos x="141" y="19"/>
                </a:cxn>
                <a:cxn ang="0">
                  <a:pos x="133" y="12"/>
                </a:cxn>
                <a:cxn ang="0">
                  <a:pos x="121" y="9"/>
                </a:cxn>
                <a:cxn ang="0">
                  <a:pos x="115" y="8"/>
                </a:cxn>
                <a:cxn ang="0">
                  <a:pos x="103" y="10"/>
                </a:cxn>
                <a:cxn ang="0">
                  <a:pos x="93" y="15"/>
                </a:cxn>
                <a:cxn ang="0">
                  <a:pos x="88" y="9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0" y="3"/>
                </a:cxn>
                <a:cxn ang="0">
                  <a:pos x="39" y="8"/>
                </a:cxn>
                <a:cxn ang="0">
                  <a:pos x="32" y="17"/>
                </a:cxn>
                <a:cxn ang="0">
                  <a:pos x="30" y="27"/>
                </a:cxn>
                <a:cxn ang="0">
                  <a:pos x="31" y="33"/>
                </a:cxn>
                <a:cxn ang="0">
                  <a:pos x="24" y="34"/>
                </a:cxn>
                <a:cxn ang="0">
                  <a:pos x="13" y="39"/>
                </a:cxn>
                <a:cxn ang="0">
                  <a:pos x="5" y="45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2" y="69"/>
                </a:cxn>
                <a:cxn ang="0">
                  <a:pos x="9" y="77"/>
                </a:cxn>
                <a:cxn ang="0">
                  <a:pos x="17" y="83"/>
                </a:cxn>
                <a:cxn ang="0">
                  <a:pos x="30" y="86"/>
                </a:cxn>
                <a:cxn ang="0">
                  <a:pos x="32" y="86"/>
                </a:cxn>
                <a:cxn ang="0">
                  <a:pos x="34" y="86"/>
                </a:cxn>
                <a:cxn ang="0">
                  <a:pos x="35" y="86"/>
                </a:cxn>
                <a:cxn ang="0">
                  <a:pos x="147" y="86"/>
                </a:cxn>
                <a:cxn ang="0">
                  <a:pos x="154" y="85"/>
                </a:cxn>
                <a:cxn ang="0">
                  <a:pos x="165" y="80"/>
                </a:cxn>
                <a:cxn ang="0">
                  <a:pos x="173" y="74"/>
                </a:cxn>
                <a:cxn ang="0">
                  <a:pos x="178" y="64"/>
                </a:cxn>
                <a:cxn ang="0">
                  <a:pos x="179" y="60"/>
                </a:cxn>
              </a:cxnLst>
              <a:rect l="0" t="0" r="r" b="b"/>
              <a:pathLst>
                <a:path w="179" h="86">
                  <a:moveTo>
                    <a:pt x="179" y="60"/>
                  </a:moveTo>
                  <a:lnTo>
                    <a:pt x="179" y="60"/>
                  </a:lnTo>
                  <a:lnTo>
                    <a:pt x="178" y="54"/>
                  </a:lnTo>
                  <a:lnTo>
                    <a:pt x="175" y="50"/>
                  </a:lnTo>
                  <a:lnTo>
                    <a:pt x="173" y="45"/>
                  </a:lnTo>
                  <a:lnTo>
                    <a:pt x="170" y="42"/>
                  </a:lnTo>
                  <a:lnTo>
                    <a:pt x="166" y="39"/>
                  </a:lnTo>
                  <a:lnTo>
                    <a:pt x="160" y="37"/>
                  </a:lnTo>
                  <a:lnTo>
                    <a:pt x="155" y="34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7" y="28"/>
                  </a:lnTo>
                  <a:lnTo>
                    <a:pt x="145" y="23"/>
                  </a:lnTo>
                  <a:lnTo>
                    <a:pt x="141" y="19"/>
                  </a:lnTo>
                  <a:lnTo>
                    <a:pt x="138" y="16"/>
                  </a:lnTo>
                  <a:lnTo>
                    <a:pt x="133" y="12"/>
                  </a:lnTo>
                  <a:lnTo>
                    <a:pt x="127" y="10"/>
                  </a:lnTo>
                  <a:lnTo>
                    <a:pt x="121" y="9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09" y="9"/>
                  </a:lnTo>
                  <a:lnTo>
                    <a:pt x="103" y="10"/>
                  </a:lnTo>
                  <a:lnTo>
                    <a:pt x="98" y="12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88" y="9"/>
                  </a:lnTo>
                  <a:lnTo>
                    <a:pt x="81" y="5"/>
                  </a:lnTo>
                  <a:lnTo>
                    <a:pt x="72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9" y="8"/>
                  </a:lnTo>
                  <a:lnTo>
                    <a:pt x="35" y="12"/>
                  </a:lnTo>
                  <a:lnTo>
                    <a:pt x="32" y="17"/>
                  </a:lnTo>
                  <a:lnTo>
                    <a:pt x="31" y="21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24" y="34"/>
                  </a:lnTo>
                  <a:lnTo>
                    <a:pt x="19" y="35"/>
                  </a:lnTo>
                  <a:lnTo>
                    <a:pt x="13" y="39"/>
                  </a:lnTo>
                  <a:lnTo>
                    <a:pt x="9" y="42"/>
                  </a:lnTo>
                  <a:lnTo>
                    <a:pt x="5" y="45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9" y="77"/>
                  </a:lnTo>
                  <a:lnTo>
                    <a:pt x="13" y="80"/>
                  </a:lnTo>
                  <a:lnTo>
                    <a:pt x="17" y="83"/>
                  </a:lnTo>
                  <a:lnTo>
                    <a:pt x="23" y="85"/>
                  </a:lnTo>
                  <a:lnTo>
                    <a:pt x="30" y="86"/>
                  </a:lnTo>
                  <a:lnTo>
                    <a:pt x="30" y="86"/>
                  </a:lnTo>
                  <a:lnTo>
                    <a:pt x="32" y="86"/>
                  </a:lnTo>
                  <a:lnTo>
                    <a:pt x="32" y="86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5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54" y="85"/>
                  </a:lnTo>
                  <a:lnTo>
                    <a:pt x="159" y="83"/>
                  </a:lnTo>
                  <a:lnTo>
                    <a:pt x="165" y="80"/>
                  </a:lnTo>
                  <a:lnTo>
                    <a:pt x="169" y="77"/>
                  </a:lnTo>
                  <a:lnTo>
                    <a:pt x="173" y="74"/>
                  </a:lnTo>
                  <a:lnTo>
                    <a:pt x="175" y="69"/>
                  </a:lnTo>
                  <a:lnTo>
                    <a:pt x="178" y="64"/>
                  </a:lnTo>
                  <a:lnTo>
                    <a:pt x="179" y="60"/>
                  </a:lnTo>
                  <a:lnTo>
                    <a:pt x="179" y="60"/>
                  </a:lnTo>
                  <a:close/>
                </a:path>
              </a:pathLst>
            </a:custGeom>
            <a:solidFill>
              <a:srgbClr val="9260D1"/>
            </a:solidFill>
            <a:ln w="9525">
              <a:noFill/>
              <a:round/>
            </a:ln>
          </p:spPr>
          <p:txBody>
            <a:bodyPr lIns="90000" tIns="46800" rIns="90000" bIns="46800">
              <a:normAutofit/>
            </a:bodyPr>
            <a:lstStyle/>
            <a:p>
              <a:pPr fontAlgn="auto"/>
              <a:endParaRPr lang="en-US" sz="1350" noProof="1"/>
            </a:p>
          </p:txBody>
        </p:sp>
        <p:sp>
          <p:nvSpPr>
            <p:cNvPr id="107" name="Rectangle 16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84204" y="3962390"/>
              <a:ext cx="1497012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红外模块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08" name="Group 128"/>
          <p:cNvGrpSpPr/>
          <p:nvPr>
            <p:custDataLst>
              <p:tags r:id="rId2"/>
            </p:custDataLst>
          </p:nvPr>
        </p:nvGrpSpPr>
        <p:grpSpPr>
          <a:xfrm rot="8568019">
            <a:off x="5202493" y="3406740"/>
            <a:ext cx="1470660" cy="431006"/>
            <a:chOff x="2193925" y="492126"/>
            <a:chExt cx="1500188" cy="439738"/>
          </a:xfrm>
          <a:solidFill>
            <a:srgbClr val="512789"/>
          </a:solidFill>
        </p:grpSpPr>
        <p:sp>
          <p:nvSpPr>
            <p:cNvPr id="109" name="Freeform 298"/>
            <p:cNvSpPr/>
            <p:nvPr/>
          </p:nvSpPr>
          <p:spPr bwMode="auto">
            <a:xfrm>
              <a:off x="3394075" y="492126"/>
              <a:ext cx="300038" cy="266700"/>
            </a:xfrm>
            <a:custGeom>
              <a:avLst/>
              <a:gdLst/>
              <a:ahLst/>
              <a:cxnLst>
                <a:cxn ang="0">
                  <a:pos x="186" y="97"/>
                </a:cxn>
                <a:cxn ang="0">
                  <a:pos x="186" y="97"/>
                </a:cxn>
                <a:cxn ang="0">
                  <a:pos x="183" y="94"/>
                </a:cxn>
                <a:cxn ang="0">
                  <a:pos x="178" y="92"/>
                </a:cxn>
                <a:cxn ang="0">
                  <a:pos x="161" y="88"/>
                </a:cxn>
                <a:cxn ang="0">
                  <a:pos x="130" y="81"/>
                </a:cxn>
                <a:cxn ang="0">
                  <a:pos x="90" y="4"/>
                </a:cxn>
                <a:cxn ang="0">
                  <a:pos x="75" y="0"/>
                </a:cxn>
                <a:cxn ang="0">
                  <a:pos x="83" y="72"/>
                </a:cxn>
                <a:cxn ang="0">
                  <a:pos x="43" y="64"/>
                </a:cxn>
                <a:cxn ang="0">
                  <a:pos x="26" y="32"/>
                </a:cxn>
                <a:cxn ang="0">
                  <a:pos x="18" y="31"/>
                </a:cxn>
                <a:cxn ang="0">
                  <a:pos x="18" y="34"/>
                </a:cxn>
                <a:cxn ang="0">
                  <a:pos x="16" y="33"/>
                </a:cxn>
                <a:cxn ang="0">
                  <a:pos x="19" y="69"/>
                </a:cxn>
                <a:cxn ang="0">
                  <a:pos x="19" y="75"/>
                </a:cxn>
                <a:cxn ang="0">
                  <a:pos x="17" y="80"/>
                </a:cxn>
                <a:cxn ang="0">
                  <a:pos x="0" y="111"/>
                </a:cxn>
                <a:cxn ang="0">
                  <a:pos x="2" y="112"/>
                </a:cxn>
                <a:cxn ang="0">
                  <a:pos x="0" y="114"/>
                </a:cxn>
                <a:cxn ang="0">
                  <a:pos x="9" y="117"/>
                </a:cxn>
                <a:cxn ang="0">
                  <a:pos x="38" y="95"/>
                </a:cxn>
                <a:cxn ang="0">
                  <a:pos x="77" y="102"/>
                </a:cxn>
                <a:cxn ang="0">
                  <a:pos x="41" y="165"/>
                </a:cxn>
                <a:cxn ang="0">
                  <a:pos x="57" y="168"/>
                </a:cxn>
                <a:cxn ang="0">
                  <a:pos x="124" y="111"/>
                </a:cxn>
                <a:cxn ang="0">
                  <a:pos x="155" y="118"/>
                </a:cxn>
                <a:cxn ang="0">
                  <a:pos x="173" y="121"/>
                </a:cxn>
                <a:cxn ang="0">
                  <a:pos x="173" y="121"/>
                </a:cxn>
                <a:cxn ang="0">
                  <a:pos x="177" y="121"/>
                </a:cxn>
                <a:cxn ang="0">
                  <a:pos x="181" y="119"/>
                </a:cxn>
                <a:cxn ang="0">
                  <a:pos x="181" y="119"/>
                </a:cxn>
                <a:cxn ang="0">
                  <a:pos x="186" y="115"/>
                </a:cxn>
                <a:cxn ang="0">
                  <a:pos x="188" y="112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6"/>
                </a:cxn>
                <a:cxn ang="0">
                  <a:pos x="189" y="102"/>
                </a:cxn>
                <a:cxn ang="0">
                  <a:pos x="186" y="97"/>
                </a:cxn>
                <a:cxn ang="0">
                  <a:pos x="186" y="97"/>
                </a:cxn>
              </a:cxnLst>
              <a:rect l="0" t="0" r="r" b="b"/>
              <a:pathLst>
                <a:path w="189" h="168">
                  <a:moveTo>
                    <a:pt x="186" y="97"/>
                  </a:moveTo>
                  <a:lnTo>
                    <a:pt x="186" y="97"/>
                  </a:lnTo>
                  <a:lnTo>
                    <a:pt x="183" y="94"/>
                  </a:lnTo>
                  <a:lnTo>
                    <a:pt x="178" y="92"/>
                  </a:lnTo>
                  <a:lnTo>
                    <a:pt x="161" y="88"/>
                  </a:lnTo>
                  <a:lnTo>
                    <a:pt x="130" y="81"/>
                  </a:lnTo>
                  <a:lnTo>
                    <a:pt x="90" y="4"/>
                  </a:lnTo>
                  <a:lnTo>
                    <a:pt x="75" y="0"/>
                  </a:lnTo>
                  <a:lnTo>
                    <a:pt x="83" y="72"/>
                  </a:lnTo>
                  <a:lnTo>
                    <a:pt x="43" y="64"/>
                  </a:lnTo>
                  <a:lnTo>
                    <a:pt x="26" y="32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6" y="33"/>
                  </a:lnTo>
                  <a:lnTo>
                    <a:pt x="19" y="69"/>
                  </a:lnTo>
                  <a:lnTo>
                    <a:pt x="19" y="75"/>
                  </a:lnTo>
                  <a:lnTo>
                    <a:pt x="17" y="80"/>
                  </a:lnTo>
                  <a:lnTo>
                    <a:pt x="0" y="111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9" y="117"/>
                  </a:lnTo>
                  <a:lnTo>
                    <a:pt x="38" y="95"/>
                  </a:lnTo>
                  <a:lnTo>
                    <a:pt x="77" y="102"/>
                  </a:lnTo>
                  <a:lnTo>
                    <a:pt x="41" y="165"/>
                  </a:lnTo>
                  <a:lnTo>
                    <a:pt x="57" y="168"/>
                  </a:lnTo>
                  <a:lnTo>
                    <a:pt x="124" y="111"/>
                  </a:lnTo>
                  <a:lnTo>
                    <a:pt x="155" y="118"/>
                  </a:lnTo>
                  <a:lnTo>
                    <a:pt x="173" y="121"/>
                  </a:lnTo>
                  <a:lnTo>
                    <a:pt x="173" y="121"/>
                  </a:lnTo>
                  <a:lnTo>
                    <a:pt x="177" y="121"/>
                  </a:lnTo>
                  <a:lnTo>
                    <a:pt x="181" y="119"/>
                  </a:lnTo>
                  <a:lnTo>
                    <a:pt x="181" y="119"/>
                  </a:lnTo>
                  <a:lnTo>
                    <a:pt x="186" y="115"/>
                  </a:lnTo>
                  <a:lnTo>
                    <a:pt x="188" y="112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6"/>
                  </a:lnTo>
                  <a:lnTo>
                    <a:pt x="189" y="102"/>
                  </a:lnTo>
                  <a:lnTo>
                    <a:pt x="186" y="97"/>
                  </a:lnTo>
                  <a:lnTo>
                    <a:pt x="186" y="9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0" name="Freeform 299"/>
            <p:cNvSpPr/>
            <p:nvPr/>
          </p:nvSpPr>
          <p:spPr bwMode="auto">
            <a:xfrm>
              <a:off x="2570163" y="669926"/>
              <a:ext cx="53975" cy="3016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34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34" h="19">
                  <a:moveTo>
                    <a:pt x="0" y="12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34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1" name="Freeform 300"/>
            <p:cNvSpPr/>
            <p:nvPr/>
          </p:nvSpPr>
          <p:spPr bwMode="auto">
            <a:xfrm>
              <a:off x="2470150" y="712788"/>
              <a:ext cx="53975" cy="317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4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4" h="20">
                  <a:moveTo>
                    <a:pt x="0" y="15"/>
                  </a:moveTo>
                  <a:lnTo>
                    <a:pt x="3" y="20"/>
                  </a:lnTo>
                  <a:lnTo>
                    <a:pt x="3" y="2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2" name="Freeform 301"/>
            <p:cNvSpPr/>
            <p:nvPr/>
          </p:nvSpPr>
          <p:spPr bwMode="auto">
            <a:xfrm>
              <a:off x="2371725" y="762001"/>
              <a:ext cx="53975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4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24">
                  <a:moveTo>
                    <a:pt x="0" y="18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4" y="6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3" name="Freeform 302"/>
            <p:cNvSpPr/>
            <p:nvPr/>
          </p:nvSpPr>
          <p:spPr bwMode="auto">
            <a:xfrm>
              <a:off x="2193925" y="885826"/>
              <a:ext cx="49213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31" y="6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31" h="29">
                  <a:moveTo>
                    <a:pt x="0" y="23"/>
                  </a:moveTo>
                  <a:lnTo>
                    <a:pt x="5" y="29"/>
                  </a:lnTo>
                  <a:lnTo>
                    <a:pt x="5" y="29"/>
                  </a:lnTo>
                  <a:lnTo>
                    <a:pt x="31" y="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4" name="Freeform 303"/>
            <p:cNvSpPr/>
            <p:nvPr/>
          </p:nvSpPr>
          <p:spPr bwMode="auto">
            <a:xfrm>
              <a:off x="2279650" y="820738"/>
              <a:ext cx="50800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2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2" h="25">
                  <a:moveTo>
                    <a:pt x="0" y="19"/>
                  </a:moveTo>
                  <a:lnTo>
                    <a:pt x="4" y="25"/>
                  </a:lnTo>
                  <a:lnTo>
                    <a:pt x="4" y="25"/>
                  </a:lnTo>
                  <a:lnTo>
                    <a:pt x="32" y="5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5" name="Freeform 304"/>
            <p:cNvSpPr/>
            <p:nvPr/>
          </p:nvSpPr>
          <p:spPr bwMode="auto">
            <a:xfrm>
              <a:off x="2998788" y="579438"/>
              <a:ext cx="55563" cy="158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10"/>
                </a:cxn>
                <a:cxn ang="0">
                  <a:pos x="35" y="7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0" y="3"/>
                </a:cxn>
                <a:cxn ang="0">
                  <a:pos x="1" y="10"/>
                </a:cxn>
              </a:cxnLst>
              <a:rect l="0" t="0" r="r" b="b"/>
              <a:pathLst>
                <a:path w="35" h="10">
                  <a:moveTo>
                    <a:pt x="1" y="10"/>
                  </a:moveTo>
                  <a:lnTo>
                    <a:pt x="1" y="10"/>
                  </a:lnTo>
                  <a:lnTo>
                    <a:pt x="35" y="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3"/>
                  </a:lnTo>
                  <a:lnTo>
                    <a:pt x="1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6" name="Freeform 305"/>
            <p:cNvSpPr/>
            <p:nvPr/>
          </p:nvSpPr>
          <p:spPr bwMode="auto">
            <a:xfrm>
              <a:off x="3221038" y="576263"/>
              <a:ext cx="55563" cy="142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35" y="9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35" h="9">
                  <a:moveTo>
                    <a:pt x="0" y="8"/>
                  </a:moveTo>
                  <a:lnTo>
                    <a:pt x="0" y="8"/>
                  </a:lnTo>
                  <a:lnTo>
                    <a:pt x="35" y="9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7" name="Freeform 306"/>
            <p:cNvSpPr/>
            <p:nvPr/>
          </p:nvSpPr>
          <p:spPr bwMode="auto">
            <a:xfrm>
              <a:off x="3108325" y="576263"/>
              <a:ext cx="571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36" h="8">
                  <a:moveTo>
                    <a:pt x="2" y="8"/>
                  </a:moveTo>
                  <a:lnTo>
                    <a:pt x="2" y="8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8" name="Freeform 307"/>
            <p:cNvSpPr/>
            <p:nvPr/>
          </p:nvSpPr>
          <p:spPr bwMode="auto">
            <a:xfrm>
              <a:off x="3330575" y="584201"/>
              <a:ext cx="55563" cy="20638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26" y="4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5" y="10"/>
                </a:cxn>
                <a:cxn ang="0">
                  <a:pos x="34" y="13"/>
                </a:cxn>
                <a:cxn ang="0">
                  <a:pos x="35" y="5"/>
                </a:cxn>
              </a:cxnLst>
              <a:rect l="0" t="0" r="r" b="b"/>
              <a:pathLst>
                <a:path w="35" h="13">
                  <a:moveTo>
                    <a:pt x="35" y="5"/>
                  </a:moveTo>
                  <a:lnTo>
                    <a:pt x="35" y="5"/>
                  </a:lnTo>
                  <a:lnTo>
                    <a:pt x="26" y="4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10"/>
                  </a:lnTo>
                  <a:lnTo>
                    <a:pt x="34" y="13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19" name="Freeform 308"/>
            <p:cNvSpPr/>
            <p:nvPr/>
          </p:nvSpPr>
          <p:spPr bwMode="auto">
            <a:xfrm>
              <a:off x="2889250" y="590551"/>
              <a:ext cx="55563" cy="19050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2"/>
                </a:cxn>
                <a:cxn ang="0">
                  <a:pos x="35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5"/>
                </a:cxn>
                <a:cxn ang="0">
                  <a:pos x="1" y="12"/>
                </a:cxn>
              </a:cxnLst>
              <a:rect l="0" t="0" r="r" b="b"/>
              <a:pathLst>
                <a:path w="35" h="12">
                  <a:moveTo>
                    <a:pt x="1" y="12"/>
                  </a:moveTo>
                  <a:lnTo>
                    <a:pt x="1" y="12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5"/>
                  </a:lnTo>
                  <a:lnTo>
                    <a:pt x="1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20" name="Freeform 309"/>
            <p:cNvSpPr/>
            <p:nvPr/>
          </p:nvSpPr>
          <p:spPr bwMode="auto">
            <a:xfrm>
              <a:off x="2781300" y="609601"/>
              <a:ext cx="55563" cy="222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35" y="6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14">
                  <a:moveTo>
                    <a:pt x="0" y="7"/>
                  </a:moveTo>
                  <a:lnTo>
                    <a:pt x="1" y="14"/>
                  </a:lnTo>
                  <a:lnTo>
                    <a:pt x="1" y="14"/>
                  </a:lnTo>
                  <a:lnTo>
                    <a:pt x="35" y="6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21" name="Freeform 310"/>
            <p:cNvSpPr/>
            <p:nvPr/>
          </p:nvSpPr>
          <p:spPr bwMode="auto">
            <a:xfrm>
              <a:off x="2673350" y="635001"/>
              <a:ext cx="57150" cy="2698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6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6" h="17">
                  <a:moveTo>
                    <a:pt x="0" y="10"/>
                  </a:moveTo>
                  <a:lnTo>
                    <a:pt x="2" y="17"/>
                  </a:lnTo>
                  <a:lnTo>
                    <a:pt x="2" y="17"/>
                  </a:lnTo>
                  <a:lnTo>
                    <a:pt x="36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</p:grpSp>
      <p:grpSp>
        <p:nvGrpSpPr>
          <p:cNvPr id="136" name="Group 128"/>
          <p:cNvGrpSpPr/>
          <p:nvPr>
            <p:custDataLst>
              <p:tags r:id="rId3"/>
            </p:custDataLst>
          </p:nvPr>
        </p:nvGrpSpPr>
        <p:grpSpPr>
          <a:xfrm rot="19221837">
            <a:off x="2420194" y="4305081"/>
            <a:ext cx="1470660" cy="431006"/>
            <a:chOff x="2193925" y="492126"/>
            <a:chExt cx="1500188" cy="439738"/>
          </a:xfrm>
          <a:solidFill>
            <a:srgbClr val="512789"/>
          </a:solidFill>
        </p:grpSpPr>
        <p:sp>
          <p:nvSpPr>
            <p:cNvPr id="137" name="Freeform 298"/>
            <p:cNvSpPr/>
            <p:nvPr/>
          </p:nvSpPr>
          <p:spPr bwMode="auto">
            <a:xfrm>
              <a:off x="3394075" y="492126"/>
              <a:ext cx="300038" cy="266700"/>
            </a:xfrm>
            <a:custGeom>
              <a:avLst/>
              <a:gdLst/>
              <a:ahLst/>
              <a:cxnLst>
                <a:cxn ang="0">
                  <a:pos x="186" y="97"/>
                </a:cxn>
                <a:cxn ang="0">
                  <a:pos x="186" y="97"/>
                </a:cxn>
                <a:cxn ang="0">
                  <a:pos x="183" y="94"/>
                </a:cxn>
                <a:cxn ang="0">
                  <a:pos x="178" y="92"/>
                </a:cxn>
                <a:cxn ang="0">
                  <a:pos x="161" y="88"/>
                </a:cxn>
                <a:cxn ang="0">
                  <a:pos x="130" y="81"/>
                </a:cxn>
                <a:cxn ang="0">
                  <a:pos x="90" y="4"/>
                </a:cxn>
                <a:cxn ang="0">
                  <a:pos x="75" y="0"/>
                </a:cxn>
                <a:cxn ang="0">
                  <a:pos x="83" y="72"/>
                </a:cxn>
                <a:cxn ang="0">
                  <a:pos x="43" y="64"/>
                </a:cxn>
                <a:cxn ang="0">
                  <a:pos x="26" y="32"/>
                </a:cxn>
                <a:cxn ang="0">
                  <a:pos x="18" y="31"/>
                </a:cxn>
                <a:cxn ang="0">
                  <a:pos x="18" y="34"/>
                </a:cxn>
                <a:cxn ang="0">
                  <a:pos x="16" y="33"/>
                </a:cxn>
                <a:cxn ang="0">
                  <a:pos x="19" y="69"/>
                </a:cxn>
                <a:cxn ang="0">
                  <a:pos x="19" y="75"/>
                </a:cxn>
                <a:cxn ang="0">
                  <a:pos x="17" y="80"/>
                </a:cxn>
                <a:cxn ang="0">
                  <a:pos x="0" y="111"/>
                </a:cxn>
                <a:cxn ang="0">
                  <a:pos x="2" y="112"/>
                </a:cxn>
                <a:cxn ang="0">
                  <a:pos x="0" y="114"/>
                </a:cxn>
                <a:cxn ang="0">
                  <a:pos x="9" y="117"/>
                </a:cxn>
                <a:cxn ang="0">
                  <a:pos x="38" y="95"/>
                </a:cxn>
                <a:cxn ang="0">
                  <a:pos x="77" y="102"/>
                </a:cxn>
                <a:cxn ang="0">
                  <a:pos x="41" y="165"/>
                </a:cxn>
                <a:cxn ang="0">
                  <a:pos x="57" y="168"/>
                </a:cxn>
                <a:cxn ang="0">
                  <a:pos x="124" y="111"/>
                </a:cxn>
                <a:cxn ang="0">
                  <a:pos x="155" y="118"/>
                </a:cxn>
                <a:cxn ang="0">
                  <a:pos x="173" y="121"/>
                </a:cxn>
                <a:cxn ang="0">
                  <a:pos x="173" y="121"/>
                </a:cxn>
                <a:cxn ang="0">
                  <a:pos x="177" y="121"/>
                </a:cxn>
                <a:cxn ang="0">
                  <a:pos x="181" y="119"/>
                </a:cxn>
                <a:cxn ang="0">
                  <a:pos x="181" y="119"/>
                </a:cxn>
                <a:cxn ang="0">
                  <a:pos x="186" y="115"/>
                </a:cxn>
                <a:cxn ang="0">
                  <a:pos x="188" y="112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6"/>
                </a:cxn>
                <a:cxn ang="0">
                  <a:pos x="189" y="102"/>
                </a:cxn>
                <a:cxn ang="0">
                  <a:pos x="186" y="97"/>
                </a:cxn>
                <a:cxn ang="0">
                  <a:pos x="186" y="97"/>
                </a:cxn>
              </a:cxnLst>
              <a:rect l="0" t="0" r="r" b="b"/>
              <a:pathLst>
                <a:path w="189" h="168">
                  <a:moveTo>
                    <a:pt x="186" y="97"/>
                  </a:moveTo>
                  <a:lnTo>
                    <a:pt x="186" y="97"/>
                  </a:lnTo>
                  <a:lnTo>
                    <a:pt x="183" y="94"/>
                  </a:lnTo>
                  <a:lnTo>
                    <a:pt x="178" y="92"/>
                  </a:lnTo>
                  <a:lnTo>
                    <a:pt x="161" y="88"/>
                  </a:lnTo>
                  <a:lnTo>
                    <a:pt x="130" y="81"/>
                  </a:lnTo>
                  <a:lnTo>
                    <a:pt x="90" y="4"/>
                  </a:lnTo>
                  <a:lnTo>
                    <a:pt x="75" y="0"/>
                  </a:lnTo>
                  <a:lnTo>
                    <a:pt x="83" y="72"/>
                  </a:lnTo>
                  <a:lnTo>
                    <a:pt x="43" y="64"/>
                  </a:lnTo>
                  <a:lnTo>
                    <a:pt x="26" y="32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6" y="33"/>
                  </a:lnTo>
                  <a:lnTo>
                    <a:pt x="19" y="69"/>
                  </a:lnTo>
                  <a:lnTo>
                    <a:pt x="19" y="75"/>
                  </a:lnTo>
                  <a:lnTo>
                    <a:pt x="17" y="80"/>
                  </a:lnTo>
                  <a:lnTo>
                    <a:pt x="0" y="111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9" y="117"/>
                  </a:lnTo>
                  <a:lnTo>
                    <a:pt x="38" y="95"/>
                  </a:lnTo>
                  <a:lnTo>
                    <a:pt x="77" y="102"/>
                  </a:lnTo>
                  <a:lnTo>
                    <a:pt x="41" y="165"/>
                  </a:lnTo>
                  <a:lnTo>
                    <a:pt x="57" y="168"/>
                  </a:lnTo>
                  <a:lnTo>
                    <a:pt x="124" y="111"/>
                  </a:lnTo>
                  <a:lnTo>
                    <a:pt x="155" y="118"/>
                  </a:lnTo>
                  <a:lnTo>
                    <a:pt x="173" y="121"/>
                  </a:lnTo>
                  <a:lnTo>
                    <a:pt x="173" y="121"/>
                  </a:lnTo>
                  <a:lnTo>
                    <a:pt x="177" y="121"/>
                  </a:lnTo>
                  <a:lnTo>
                    <a:pt x="181" y="119"/>
                  </a:lnTo>
                  <a:lnTo>
                    <a:pt x="181" y="119"/>
                  </a:lnTo>
                  <a:lnTo>
                    <a:pt x="186" y="115"/>
                  </a:lnTo>
                  <a:lnTo>
                    <a:pt x="188" y="112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6"/>
                  </a:lnTo>
                  <a:lnTo>
                    <a:pt x="189" y="102"/>
                  </a:lnTo>
                  <a:lnTo>
                    <a:pt x="186" y="97"/>
                  </a:lnTo>
                  <a:lnTo>
                    <a:pt x="186" y="9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38" name="Freeform 299"/>
            <p:cNvSpPr/>
            <p:nvPr/>
          </p:nvSpPr>
          <p:spPr bwMode="auto">
            <a:xfrm>
              <a:off x="2570163" y="669926"/>
              <a:ext cx="53975" cy="3016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34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34" h="19">
                  <a:moveTo>
                    <a:pt x="0" y="12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34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39" name="Freeform 300"/>
            <p:cNvSpPr/>
            <p:nvPr/>
          </p:nvSpPr>
          <p:spPr bwMode="auto">
            <a:xfrm>
              <a:off x="2470150" y="712788"/>
              <a:ext cx="53975" cy="317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4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4" h="20">
                  <a:moveTo>
                    <a:pt x="0" y="15"/>
                  </a:moveTo>
                  <a:lnTo>
                    <a:pt x="3" y="20"/>
                  </a:lnTo>
                  <a:lnTo>
                    <a:pt x="3" y="2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0" name="Freeform 301"/>
            <p:cNvSpPr/>
            <p:nvPr/>
          </p:nvSpPr>
          <p:spPr bwMode="auto">
            <a:xfrm>
              <a:off x="2371725" y="762001"/>
              <a:ext cx="53975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4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24">
                  <a:moveTo>
                    <a:pt x="0" y="18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4" y="6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1" name="Freeform 302"/>
            <p:cNvSpPr/>
            <p:nvPr/>
          </p:nvSpPr>
          <p:spPr bwMode="auto">
            <a:xfrm>
              <a:off x="2193925" y="885826"/>
              <a:ext cx="49213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31" y="6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31" h="29">
                  <a:moveTo>
                    <a:pt x="0" y="23"/>
                  </a:moveTo>
                  <a:lnTo>
                    <a:pt x="5" y="29"/>
                  </a:lnTo>
                  <a:lnTo>
                    <a:pt x="5" y="29"/>
                  </a:lnTo>
                  <a:lnTo>
                    <a:pt x="31" y="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2" name="Freeform 303"/>
            <p:cNvSpPr/>
            <p:nvPr/>
          </p:nvSpPr>
          <p:spPr bwMode="auto">
            <a:xfrm>
              <a:off x="2279650" y="820738"/>
              <a:ext cx="50800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2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2" h="25">
                  <a:moveTo>
                    <a:pt x="0" y="19"/>
                  </a:moveTo>
                  <a:lnTo>
                    <a:pt x="4" y="25"/>
                  </a:lnTo>
                  <a:lnTo>
                    <a:pt x="4" y="25"/>
                  </a:lnTo>
                  <a:lnTo>
                    <a:pt x="32" y="5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3" name="Freeform 304"/>
            <p:cNvSpPr/>
            <p:nvPr/>
          </p:nvSpPr>
          <p:spPr bwMode="auto">
            <a:xfrm>
              <a:off x="2998788" y="579438"/>
              <a:ext cx="55563" cy="158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10"/>
                </a:cxn>
                <a:cxn ang="0">
                  <a:pos x="35" y="7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0" y="3"/>
                </a:cxn>
                <a:cxn ang="0">
                  <a:pos x="1" y="10"/>
                </a:cxn>
              </a:cxnLst>
              <a:rect l="0" t="0" r="r" b="b"/>
              <a:pathLst>
                <a:path w="35" h="10">
                  <a:moveTo>
                    <a:pt x="1" y="10"/>
                  </a:moveTo>
                  <a:lnTo>
                    <a:pt x="1" y="10"/>
                  </a:lnTo>
                  <a:lnTo>
                    <a:pt x="35" y="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3"/>
                  </a:lnTo>
                  <a:lnTo>
                    <a:pt x="1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4" name="Freeform 305"/>
            <p:cNvSpPr/>
            <p:nvPr/>
          </p:nvSpPr>
          <p:spPr bwMode="auto">
            <a:xfrm>
              <a:off x="3221038" y="576263"/>
              <a:ext cx="55563" cy="142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35" y="9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35" h="9">
                  <a:moveTo>
                    <a:pt x="0" y="8"/>
                  </a:moveTo>
                  <a:lnTo>
                    <a:pt x="0" y="8"/>
                  </a:lnTo>
                  <a:lnTo>
                    <a:pt x="35" y="9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5" name="Freeform 306"/>
            <p:cNvSpPr/>
            <p:nvPr/>
          </p:nvSpPr>
          <p:spPr bwMode="auto">
            <a:xfrm>
              <a:off x="3108325" y="576263"/>
              <a:ext cx="571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36" h="8">
                  <a:moveTo>
                    <a:pt x="2" y="8"/>
                  </a:moveTo>
                  <a:lnTo>
                    <a:pt x="2" y="8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6" name="Freeform 307"/>
            <p:cNvSpPr/>
            <p:nvPr/>
          </p:nvSpPr>
          <p:spPr bwMode="auto">
            <a:xfrm>
              <a:off x="3330575" y="584201"/>
              <a:ext cx="55563" cy="20638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26" y="4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5" y="10"/>
                </a:cxn>
                <a:cxn ang="0">
                  <a:pos x="34" y="13"/>
                </a:cxn>
                <a:cxn ang="0">
                  <a:pos x="35" y="5"/>
                </a:cxn>
              </a:cxnLst>
              <a:rect l="0" t="0" r="r" b="b"/>
              <a:pathLst>
                <a:path w="35" h="13">
                  <a:moveTo>
                    <a:pt x="35" y="5"/>
                  </a:moveTo>
                  <a:lnTo>
                    <a:pt x="35" y="5"/>
                  </a:lnTo>
                  <a:lnTo>
                    <a:pt x="26" y="4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10"/>
                  </a:lnTo>
                  <a:lnTo>
                    <a:pt x="34" y="13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7" name="Freeform 308"/>
            <p:cNvSpPr/>
            <p:nvPr/>
          </p:nvSpPr>
          <p:spPr bwMode="auto">
            <a:xfrm>
              <a:off x="2889250" y="590551"/>
              <a:ext cx="55563" cy="19050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2"/>
                </a:cxn>
                <a:cxn ang="0">
                  <a:pos x="35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5"/>
                </a:cxn>
                <a:cxn ang="0">
                  <a:pos x="1" y="12"/>
                </a:cxn>
              </a:cxnLst>
              <a:rect l="0" t="0" r="r" b="b"/>
              <a:pathLst>
                <a:path w="35" h="12">
                  <a:moveTo>
                    <a:pt x="1" y="12"/>
                  </a:moveTo>
                  <a:lnTo>
                    <a:pt x="1" y="12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5"/>
                  </a:lnTo>
                  <a:lnTo>
                    <a:pt x="1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8" name="Freeform 309"/>
            <p:cNvSpPr/>
            <p:nvPr/>
          </p:nvSpPr>
          <p:spPr bwMode="auto">
            <a:xfrm>
              <a:off x="2781300" y="609601"/>
              <a:ext cx="55563" cy="222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35" y="6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14">
                  <a:moveTo>
                    <a:pt x="0" y="7"/>
                  </a:moveTo>
                  <a:lnTo>
                    <a:pt x="1" y="14"/>
                  </a:lnTo>
                  <a:lnTo>
                    <a:pt x="1" y="14"/>
                  </a:lnTo>
                  <a:lnTo>
                    <a:pt x="35" y="6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49" name="Freeform 310"/>
            <p:cNvSpPr/>
            <p:nvPr/>
          </p:nvSpPr>
          <p:spPr bwMode="auto">
            <a:xfrm>
              <a:off x="2673350" y="635001"/>
              <a:ext cx="57150" cy="2698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6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6" h="17">
                  <a:moveTo>
                    <a:pt x="0" y="10"/>
                  </a:moveTo>
                  <a:lnTo>
                    <a:pt x="2" y="17"/>
                  </a:lnTo>
                  <a:lnTo>
                    <a:pt x="2" y="17"/>
                  </a:lnTo>
                  <a:lnTo>
                    <a:pt x="36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</p:grpSp>
      <p:grpSp>
        <p:nvGrpSpPr>
          <p:cNvPr id="150" name="Group 128"/>
          <p:cNvGrpSpPr/>
          <p:nvPr>
            <p:custDataLst>
              <p:tags r:id="rId4"/>
            </p:custDataLst>
          </p:nvPr>
        </p:nvGrpSpPr>
        <p:grpSpPr>
          <a:xfrm rot="13972256">
            <a:off x="4109131" y="4788663"/>
            <a:ext cx="1470660" cy="431006"/>
            <a:chOff x="2193925" y="492126"/>
            <a:chExt cx="1500188" cy="439738"/>
          </a:xfrm>
          <a:solidFill>
            <a:srgbClr val="512789"/>
          </a:solidFill>
        </p:grpSpPr>
        <p:sp>
          <p:nvSpPr>
            <p:cNvPr id="151" name="Freeform 298"/>
            <p:cNvSpPr/>
            <p:nvPr/>
          </p:nvSpPr>
          <p:spPr bwMode="auto">
            <a:xfrm>
              <a:off x="3394075" y="492126"/>
              <a:ext cx="300038" cy="266700"/>
            </a:xfrm>
            <a:custGeom>
              <a:avLst/>
              <a:gdLst/>
              <a:ahLst/>
              <a:cxnLst>
                <a:cxn ang="0">
                  <a:pos x="186" y="97"/>
                </a:cxn>
                <a:cxn ang="0">
                  <a:pos x="186" y="97"/>
                </a:cxn>
                <a:cxn ang="0">
                  <a:pos x="183" y="94"/>
                </a:cxn>
                <a:cxn ang="0">
                  <a:pos x="178" y="92"/>
                </a:cxn>
                <a:cxn ang="0">
                  <a:pos x="161" y="88"/>
                </a:cxn>
                <a:cxn ang="0">
                  <a:pos x="130" y="81"/>
                </a:cxn>
                <a:cxn ang="0">
                  <a:pos x="90" y="4"/>
                </a:cxn>
                <a:cxn ang="0">
                  <a:pos x="75" y="0"/>
                </a:cxn>
                <a:cxn ang="0">
                  <a:pos x="83" y="72"/>
                </a:cxn>
                <a:cxn ang="0">
                  <a:pos x="43" y="64"/>
                </a:cxn>
                <a:cxn ang="0">
                  <a:pos x="26" y="32"/>
                </a:cxn>
                <a:cxn ang="0">
                  <a:pos x="18" y="31"/>
                </a:cxn>
                <a:cxn ang="0">
                  <a:pos x="18" y="34"/>
                </a:cxn>
                <a:cxn ang="0">
                  <a:pos x="16" y="33"/>
                </a:cxn>
                <a:cxn ang="0">
                  <a:pos x="19" y="69"/>
                </a:cxn>
                <a:cxn ang="0">
                  <a:pos x="19" y="75"/>
                </a:cxn>
                <a:cxn ang="0">
                  <a:pos x="17" y="80"/>
                </a:cxn>
                <a:cxn ang="0">
                  <a:pos x="0" y="111"/>
                </a:cxn>
                <a:cxn ang="0">
                  <a:pos x="2" y="112"/>
                </a:cxn>
                <a:cxn ang="0">
                  <a:pos x="0" y="114"/>
                </a:cxn>
                <a:cxn ang="0">
                  <a:pos x="9" y="117"/>
                </a:cxn>
                <a:cxn ang="0">
                  <a:pos x="38" y="95"/>
                </a:cxn>
                <a:cxn ang="0">
                  <a:pos x="77" y="102"/>
                </a:cxn>
                <a:cxn ang="0">
                  <a:pos x="41" y="165"/>
                </a:cxn>
                <a:cxn ang="0">
                  <a:pos x="57" y="168"/>
                </a:cxn>
                <a:cxn ang="0">
                  <a:pos x="124" y="111"/>
                </a:cxn>
                <a:cxn ang="0">
                  <a:pos x="155" y="118"/>
                </a:cxn>
                <a:cxn ang="0">
                  <a:pos x="173" y="121"/>
                </a:cxn>
                <a:cxn ang="0">
                  <a:pos x="173" y="121"/>
                </a:cxn>
                <a:cxn ang="0">
                  <a:pos x="177" y="121"/>
                </a:cxn>
                <a:cxn ang="0">
                  <a:pos x="181" y="119"/>
                </a:cxn>
                <a:cxn ang="0">
                  <a:pos x="181" y="119"/>
                </a:cxn>
                <a:cxn ang="0">
                  <a:pos x="186" y="115"/>
                </a:cxn>
                <a:cxn ang="0">
                  <a:pos x="188" y="112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6"/>
                </a:cxn>
                <a:cxn ang="0">
                  <a:pos x="189" y="102"/>
                </a:cxn>
                <a:cxn ang="0">
                  <a:pos x="186" y="97"/>
                </a:cxn>
                <a:cxn ang="0">
                  <a:pos x="186" y="97"/>
                </a:cxn>
              </a:cxnLst>
              <a:rect l="0" t="0" r="r" b="b"/>
              <a:pathLst>
                <a:path w="189" h="168">
                  <a:moveTo>
                    <a:pt x="186" y="97"/>
                  </a:moveTo>
                  <a:lnTo>
                    <a:pt x="186" y="97"/>
                  </a:lnTo>
                  <a:lnTo>
                    <a:pt x="183" y="94"/>
                  </a:lnTo>
                  <a:lnTo>
                    <a:pt x="178" y="92"/>
                  </a:lnTo>
                  <a:lnTo>
                    <a:pt x="161" y="88"/>
                  </a:lnTo>
                  <a:lnTo>
                    <a:pt x="130" y="81"/>
                  </a:lnTo>
                  <a:lnTo>
                    <a:pt x="90" y="4"/>
                  </a:lnTo>
                  <a:lnTo>
                    <a:pt x="75" y="0"/>
                  </a:lnTo>
                  <a:lnTo>
                    <a:pt x="83" y="72"/>
                  </a:lnTo>
                  <a:lnTo>
                    <a:pt x="43" y="64"/>
                  </a:lnTo>
                  <a:lnTo>
                    <a:pt x="26" y="32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6" y="33"/>
                  </a:lnTo>
                  <a:lnTo>
                    <a:pt x="19" y="69"/>
                  </a:lnTo>
                  <a:lnTo>
                    <a:pt x="19" y="75"/>
                  </a:lnTo>
                  <a:lnTo>
                    <a:pt x="17" y="80"/>
                  </a:lnTo>
                  <a:lnTo>
                    <a:pt x="0" y="111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9" y="117"/>
                  </a:lnTo>
                  <a:lnTo>
                    <a:pt x="38" y="95"/>
                  </a:lnTo>
                  <a:lnTo>
                    <a:pt x="77" y="102"/>
                  </a:lnTo>
                  <a:lnTo>
                    <a:pt x="41" y="165"/>
                  </a:lnTo>
                  <a:lnTo>
                    <a:pt x="57" y="168"/>
                  </a:lnTo>
                  <a:lnTo>
                    <a:pt x="124" y="111"/>
                  </a:lnTo>
                  <a:lnTo>
                    <a:pt x="155" y="118"/>
                  </a:lnTo>
                  <a:lnTo>
                    <a:pt x="173" y="121"/>
                  </a:lnTo>
                  <a:lnTo>
                    <a:pt x="173" y="121"/>
                  </a:lnTo>
                  <a:lnTo>
                    <a:pt x="177" y="121"/>
                  </a:lnTo>
                  <a:lnTo>
                    <a:pt x="181" y="119"/>
                  </a:lnTo>
                  <a:lnTo>
                    <a:pt x="181" y="119"/>
                  </a:lnTo>
                  <a:lnTo>
                    <a:pt x="186" y="115"/>
                  </a:lnTo>
                  <a:lnTo>
                    <a:pt x="188" y="112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6"/>
                  </a:lnTo>
                  <a:lnTo>
                    <a:pt x="189" y="102"/>
                  </a:lnTo>
                  <a:lnTo>
                    <a:pt x="186" y="97"/>
                  </a:lnTo>
                  <a:lnTo>
                    <a:pt x="186" y="9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52" name="Freeform 299"/>
            <p:cNvSpPr/>
            <p:nvPr/>
          </p:nvSpPr>
          <p:spPr bwMode="auto">
            <a:xfrm>
              <a:off x="2570163" y="669926"/>
              <a:ext cx="53975" cy="3016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34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34" h="19">
                  <a:moveTo>
                    <a:pt x="0" y="12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34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53" name="Freeform 300"/>
            <p:cNvSpPr/>
            <p:nvPr/>
          </p:nvSpPr>
          <p:spPr bwMode="auto">
            <a:xfrm>
              <a:off x="2470150" y="712788"/>
              <a:ext cx="53975" cy="317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4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4" h="20">
                  <a:moveTo>
                    <a:pt x="0" y="15"/>
                  </a:moveTo>
                  <a:lnTo>
                    <a:pt x="3" y="20"/>
                  </a:lnTo>
                  <a:lnTo>
                    <a:pt x="3" y="2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54" name="Freeform 301"/>
            <p:cNvSpPr/>
            <p:nvPr/>
          </p:nvSpPr>
          <p:spPr bwMode="auto">
            <a:xfrm>
              <a:off x="2371725" y="762001"/>
              <a:ext cx="53975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4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24">
                  <a:moveTo>
                    <a:pt x="0" y="18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4" y="6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55" name="Freeform 302"/>
            <p:cNvSpPr/>
            <p:nvPr/>
          </p:nvSpPr>
          <p:spPr bwMode="auto">
            <a:xfrm>
              <a:off x="2193925" y="885826"/>
              <a:ext cx="49213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31" y="6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31" h="29">
                  <a:moveTo>
                    <a:pt x="0" y="23"/>
                  </a:moveTo>
                  <a:lnTo>
                    <a:pt x="5" y="29"/>
                  </a:lnTo>
                  <a:lnTo>
                    <a:pt x="5" y="29"/>
                  </a:lnTo>
                  <a:lnTo>
                    <a:pt x="31" y="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56" name="Freeform 303"/>
            <p:cNvSpPr/>
            <p:nvPr/>
          </p:nvSpPr>
          <p:spPr bwMode="auto">
            <a:xfrm>
              <a:off x="2279650" y="820738"/>
              <a:ext cx="50800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2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2" h="25">
                  <a:moveTo>
                    <a:pt x="0" y="19"/>
                  </a:moveTo>
                  <a:lnTo>
                    <a:pt x="4" y="25"/>
                  </a:lnTo>
                  <a:lnTo>
                    <a:pt x="4" y="25"/>
                  </a:lnTo>
                  <a:lnTo>
                    <a:pt x="32" y="5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57" name="Freeform 304"/>
            <p:cNvSpPr/>
            <p:nvPr/>
          </p:nvSpPr>
          <p:spPr bwMode="auto">
            <a:xfrm>
              <a:off x="2998788" y="579438"/>
              <a:ext cx="55563" cy="158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10"/>
                </a:cxn>
                <a:cxn ang="0">
                  <a:pos x="35" y="7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0" y="3"/>
                </a:cxn>
                <a:cxn ang="0">
                  <a:pos x="1" y="10"/>
                </a:cxn>
              </a:cxnLst>
              <a:rect l="0" t="0" r="r" b="b"/>
              <a:pathLst>
                <a:path w="35" h="10">
                  <a:moveTo>
                    <a:pt x="1" y="10"/>
                  </a:moveTo>
                  <a:lnTo>
                    <a:pt x="1" y="10"/>
                  </a:lnTo>
                  <a:lnTo>
                    <a:pt x="35" y="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3"/>
                  </a:lnTo>
                  <a:lnTo>
                    <a:pt x="1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58" name="Freeform 305"/>
            <p:cNvSpPr/>
            <p:nvPr/>
          </p:nvSpPr>
          <p:spPr bwMode="auto">
            <a:xfrm>
              <a:off x="3221038" y="576263"/>
              <a:ext cx="55563" cy="142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35" y="9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35" h="9">
                  <a:moveTo>
                    <a:pt x="0" y="8"/>
                  </a:moveTo>
                  <a:lnTo>
                    <a:pt x="0" y="8"/>
                  </a:lnTo>
                  <a:lnTo>
                    <a:pt x="35" y="9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59" name="Freeform 306"/>
            <p:cNvSpPr/>
            <p:nvPr/>
          </p:nvSpPr>
          <p:spPr bwMode="auto">
            <a:xfrm>
              <a:off x="3108325" y="576263"/>
              <a:ext cx="571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36" h="8">
                  <a:moveTo>
                    <a:pt x="2" y="8"/>
                  </a:moveTo>
                  <a:lnTo>
                    <a:pt x="2" y="8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60" name="Freeform 307"/>
            <p:cNvSpPr/>
            <p:nvPr/>
          </p:nvSpPr>
          <p:spPr bwMode="auto">
            <a:xfrm>
              <a:off x="3330575" y="584201"/>
              <a:ext cx="55563" cy="20638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26" y="4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5" y="10"/>
                </a:cxn>
                <a:cxn ang="0">
                  <a:pos x="34" y="13"/>
                </a:cxn>
                <a:cxn ang="0">
                  <a:pos x="35" y="5"/>
                </a:cxn>
              </a:cxnLst>
              <a:rect l="0" t="0" r="r" b="b"/>
              <a:pathLst>
                <a:path w="35" h="13">
                  <a:moveTo>
                    <a:pt x="35" y="5"/>
                  </a:moveTo>
                  <a:lnTo>
                    <a:pt x="35" y="5"/>
                  </a:lnTo>
                  <a:lnTo>
                    <a:pt x="26" y="4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10"/>
                  </a:lnTo>
                  <a:lnTo>
                    <a:pt x="34" y="13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61" name="Freeform 308"/>
            <p:cNvSpPr/>
            <p:nvPr/>
          </p:nvSpPr>
          <p:spPr bwMode="auto">
            <a:xfrm>
              <a:off x="2889250" y="590551"/>
              <a:ext cx="55563" cy="19050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2"/>
                </a:cxn>
                <a:cxn ang="0">
                  <a:pos x="35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5"/>
                </a:cxn>
                <a:cxn ang="0">
                  <a:pos x="1" y="12"/>
                </a:cxn>
              </a:cxnLst>
              <a:rect l="0" t="0" r="r" b="b"/>
              <a:pathLst>
                <a:path w="35" h="12">
                  <a:moveTo>
                    <a:pt x="1" y="12"/>
                  </a:moveTo>
                  <a:lnTo>
                    <a:pt x="1" y="12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5"/>
                  </a:lnTo>
                  <a:lnTo>
                    <a:pt x="1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62" name="Freeform 309"/>
            <p:cNvSpPr/>
            <p:nvPr/>
          </p:nvSpPr>
          <p:spPr bwMode="auto">
            <a:xfrm>
              <a:off x="2781300" y="609601"/>
              <a:ext cx="55563" cy="222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35" y="6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14">
                  <a:moveTo>
                    <a:pt x="0" y="7"/>
                  </a:moveTo>
                  <a:lnTo>
                    <a:pt x="1" y="14"/>
                  </a:lnTo>
                  <a:lnTo>
                    <a:pt x="1" y="14"/>
                  </a:lnTo>
                  <a:lnTo>
                    <a:pt x="35" y="6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  <p:sp>
          <p:nvSpPr>
            <p:cNvPr id="163" name="Freeform 310"/>
            <p:cNvSpPr/>
            <p:nvPr/>
          </p:nvSpPr>
          <p:spPr bwMode="auto">
            <a:xfrm>
              <a:off x="2673350" y="635001"/>
              <a:ext cx="57150" cy="2698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6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6" h="17">
                  <a:moveTo>
                    <a:pt x="0" y="10"/>
                  </a:moveTo>
                  <a:lnTo>
                    <a:pt x="2" y="17"/>
                  </a:lnTo>
                  <a:lnTo>
                    <a:pt x="2" y="17"/>
                  </a:lnTo>
                  <a:lnTo>
                    <a:pt x="36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/>
              <a:endParaRPr lang="en-US" sz="1350" noProof="1"/>
            </a:p>
          </p:txBody>
        </p:sp>
      </p:grpSp>
      <p:sp>
        <p:nvSpPr>
          <p:cNvPr id="79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10229" y="1524000"/>
            <a:ext cx="2284784" cy="51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>
              <a:lnSpc>
                <a:spcPts val="3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TCP/IP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80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25315" y="3213429"/>
            <a:ext cx="2284784" cy="12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>
              <a:lnSpc>
                <a:spcPts val="3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JSON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校验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分包发送</a:t>
            </a:r>
          </a:p>
        </p:txBody>
      </p:sp>
      <p:sp>
        <p:nvSpPr>
          <p:cNvPr id="81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30725" y="4051506"/>
            <a:ext cx="2284784" cy="12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模拟串口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FIFO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82" name="MH_Sub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91621" y="4380307"/>
            <a:ext cx="2284784" cy="12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多路检测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实时判断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8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难点与创新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943599" y="1143000"/>
            <a:ext cx="3008311" cy="2561293"/>
            <a:chOff x="5943599" y="1143000"/>
            <a:chExt cx="3008311" cy="2561293"/>
          </a:xfrm>
        </p:grpSpPr>
        <p:sp>
          <p:nvSpPr>
            <p:cNvPr id="8" name="文本框 22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943599" y="1143000"/>
              <a:ext cx="3008311" cy="2561293"/>
            </a:xfrm>
            <a:prstGeom prst="rect">
              <a:avLst/>
            </a:prstGeom>
            <a:noFill/>
            <a:ln w="28575">
              <a:solidFill>
                <a:srgbClr val="9260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32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						</a:t>
              </a:r>
            </a:p>
            <a:p>
              <a:pPr algn="ctr">
                <a:lnSpc>
                  <a:spcPct val="90000"/>
                </a:lnSpc>
              </a:pP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32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输出</a:t>
              </a:r>
              <a:endPara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575" y="1225074"/>
              <a:ext cx="2663825" cy="1980531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88912" y="3790018"/>
            <a:ext cx="8762999" cy="2666999"/>
            <a:chOff x="188912" y="3790018"/>
            <a:chExt cx="8762999" cy="2666999"/>
          </a:xfrm>
        </p:grpSpPr>
        <p:sp>
          <p:nvSpPr>
            <p:cNvPr id="9" name="文本框 2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8912" y="3790018"/>
              <a:ext cx="8762999" cy="2666999"/>
            </a:xfrm>
            <a:prstGeom prst="rect">
              <a:avLst/>
            </a:prstGeom>
            <a:noFill/>
            <a:ln w="28575">
              <a:solidFill>
                <a:srgbClr val="9260D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32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						</a:t>
              </a:r>
              <a:r>
                <a:rPr lang="zh-CN" altLang="en-US" sz="32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 输入</a:t>
              </a:r>
              <a:endPara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038" y="4319947"/>
              <a:ext cx="2763362" cy="20202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937" y="4319948"/>
              <a:ext cx="2667001" cy="200044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319948"/>
              <a:ext cx="2690507" cy="2003415"/>
            </a:xfrm>
            <a:prstGeom prst="rect">
              <a:avLst/>
            </a:prstGeom>
          </p:spPr>
        </p:pic>
      </p:grpSp>
      <p:sp>
        <p:nvSpPr>
          <p:cNvPr id="10" name="Text Placeholder 2"/>
          <p:cNvSpPr txBox="1">
            <a:spLocks/>
          </p:cNvSpPr>
          <p:nvPr/>
        </p:nvSpPr>
        <p:spPr>
          <a:xfrm>
            <a:off x="188912" y="1384853"/>
            <a:ext cx="5334002" cy="2079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三档位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12V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无频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闪、无跳变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2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" y="1579945"/>
            <a:ext cx="9144000" cy="346363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1429047"/>
            <a:ext cx="9144000" cy="37580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5" y="1073695"/>
            <a:ext cx="8424320" cy="57843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0" y="1119887"/>
            <a:ext cx="7344890" cy="57178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297"/>
            <a:ext cx="9144000" cy="34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难点与创新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ICC312UP</a:t>
            </a:r>
          </a:p>
        </p:txBody>
      </p:sp>
      <p:sp>
        <p:nvSpPr>
          <p:cNvPr id="8" name="矩形 7"/>
          <p:cNvSpPr/>
          <p:nvPr/>
        </p:nvSpPr>
        <p:spPr>
          <a:xfrm>
            <a:off x="1009167" y="2181860"/>
            <a:ext cx="7125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12700" cmpd="sng">
                  <a:solidFill>
                    <a:srgbClr val="9260D1"/>
                  </a:solidFill>
                  <a:prstDash val="solid"/>
                </a:ln>
                <a:solidFill>
                  <a:srgbClr val="512789"/>
                </a:solidFill>
                <a:effectLst/>
              </a:rPr>
              <a:t>基于</a:t>
            </a:r>
            <a:r>
              <a:rPr lang="en-US" altLang="zh-CN" sz="5400" b="1" cap="none" spc="50" dirty="0" smtClean="0">
                <a:ln w="12700" cmpd="sng">
                  <a:solidFill>
                    <a:srgbClr val="9260D1"/>
                  </a:solidFill>
                  <a:prstDash val="solid"/>
                </a:ln>
                <a:solidFill>
                  <a:srgbClr val="512789"/>
                </a:solidFill>
                <a:effectLst/>
              </a:rPr>
              <a:t>EMSK</a:t>
            </a:r>
            <a:r>
              <a:rPr lang="zh-CN" altLang="en-US" sz="5400" b="1" cap="none" spc="50" dirty="0" smtClean="0">
                <a:ln w="12700" cmpd="sng">
                  <a:solidFill>
                    <a:srgbClr val="9260D1"/>
                  </a:solidFill>
                  <a:prstDash val="solid"/>
                </a:ln>
                <a:solidFill>
                  <a:srgbClr val="512789"/>
                </a:solidFill>
                <a:effectLst/>
              </a:rPr>
              <a:t>的智能台灯</a:t>
            </a:r>
            <a:endParaRPr lang="zh-CN" altLang="en-US" sz="5400" b="1" cap="none" spc="50" dirty="0">
              <a:ln w="12700" cmpd="sng">
                <a:solidFill>
                  <a:srgbClr val="9260D1"/>
                </a:solidFill>
                <a:prstDash val="solid"/>
              </a:ln>
              <a:solidFill>
                <a:srgbClr val="512789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总结展望</a:t>
            </a:r>
          </a:p>
        </p:txBody>
      </p:sp>
      <p:sp>
        <p:nvSpPr>
          <p:cNvPr id="9" name="等腰三角形 8"/>
          <p:cNvSpPr/>
          <p:nvPr/>
        </p:nvSpPr>
        <p:spPr bwMode="auto">
          <a:xfrm>
            <a:off x="6175375" y="1503363"/>
            <a:ext cx="1285875" cy="642937"/>
          </a:xfrm>
          <a:prstGeom prst="triangle">
            <a:avLst/>
          </a:prstGeom>
          <a:solidFill>
            <a:srgbClr val="512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>
              <a:solidFill>
                <a:schemeClr val="bg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30875" y="2295525"/>
            <a:ext cx="2174875" cy="619125"/>
            <a:chOff x="5730875" y="2295525"/>
            <a:chExt cx="2174875" cy="619125"/>
          </a:xfrm>
        </p:grpSpPr>
        <p:sp>
          <p:nvSpPr>
            <p:cNvPr id="5" name="五边形 9"/>
            <p:cNvSpPr/>
            <p:nvPr/>
          </p:nvSpPr>
          <p:spPr bwMode="auto">
            <a:xfrm>
              <a:off x="5730875" y="2295525"/>
              <a:ext cx="2174875" cy="619125"/>
            </a:xfrm>
            <a:custGeom>
              <a:avLst/>
              <a:gdLst/>
              <a:ahLst/>
              <a:cxnLst/>
              <a:rect l="l" t="t" r="r" b="b"/>
              <a:pathLst>
                <a:path w="1917572" h="545840">
                  <a:moveTo>
                    <a:pt x="272920" y="0"/>
                  </a:moveTo>
                  <a:lnTo>
                    <a:pt x="1135241" y="0"/>
                  </a:lnTo>
                  <a:lnTo>
                    <a:pt x="1222047" y="0"/>
                  </a:lnTo>
                  <a:lnTo>
                    <a:pt x="1644652" y="0"/>
                  </a:lnTo>
                  <a:lnTo>
                    <a:pt x="1917572" y="272920"/>
                  </a:lnTo>
                  <a:lnTo>
                    <a:pt x="1644652" y="545840"/>
                  </a:lnTo>
                  <a:lnTo>
                    <a:pt x="1222047" y="545840"/>
                  </a:lnTo>
                  <a:lnTo>
                    <a:pt x="113524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solidFill>
              <a:srgbClr val="9260D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kumimoji="1"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6011384" y="2380273"/>
              <a:ext cx="1666415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功能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76850" y="3059113"/>
            <a:ext cx="3082925" cy="619125"/>
            <a:chOff x="5276850" y="3059113"/>
            <a:chExt cx="3082925" cy="619125"/>
          </a:xfrm>
        </p:grpSpPr>
        <p:sp>
          <p:nvSpPr>
            <p:cNvPr id="8" name="五边形 7"/>
            <p:cNvSpPr/>
            <p:nvPr/>
          </p:nvSpPr>
          <p:spPr bwMode="auto">
            <a:xfrm>
              <a:off x="5276850" y="3059113"/>
              <a:ext cx="3082925" cy="619125"/>
            </a:xfrm>
            <a:custGeom>
              <a:avLst/>
              <a:gdLst/>
              <a:ahLst/>
              <a:cxnLst/>
              <a:rect l="l" t="t" r="r" b="b"/>
              <a:pathLst>
                <a:path w="2718054" h="545840">
                  <a:moveTo>
                    <a:pt x="272920" y="0"/>
                  </a:moveTo>
                  <a:lnTo>
                    <a:pt x="419591" y="0"/>
                  </a:lnTo>
                  <a:lnTo>
                    <a:pt x="2298463" y="0"/>
                  </a:lnTo>
                  <a:lnTo>
                    <a:pt x="2445134" y="0"/>
                  </a:lnTo>
                  <a:lnTo>
                    <a:pt x="2718054" y="272920"/>
                  </a:lnTo>
                  <a:lnTo>
                    <a:pt x="2445134" y="545840"/>
                  </a:lnTo>
                  <a:lnTo>
                    <a:pt x="2298463" y="545840"/>
                  </a:lnTo>
                  <a:lnTo>
                    <a:pt x="41959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solidFill>
              <a:srgbClr val="512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kumimoji="1"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5552356" y="3146100"/>
              <a:ext cx="2531807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难点与创新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32363" y="3822700"/>
            <a:ext cx="3771900" cy="619125"/>
            <a:chOff x="4932363" y="3822700"/>
            <a:chExt cx="3771900" cy="619125"/>
          </a:xfrm>
        </p:grpSpPr>
        <p:sp>
          <p:nvSpPr>
            <p:cNvPr id="7" name="五边形 5"/>
            <p:cNvSpPr/>
            <p:nvPr/>
          </p:nvSpPr>
          <p:spPr bwMode="auto">
            <a:xfrm>
              <a:off x="4932363" y="3822700"/>
              <a:ext cx="3771900" cy="619125"/>
            </a:xfrm>
            <a:custGeom>
              <a:avLst/>
              <a:gdLst/>
              <a:ahLst/>
              <a:cxnLst/>
              <a:rect l="l" t="t" r="r" b="b"/>
              <a:pathLst>
                <a:path w="3326780" h="545840">
                  <a:moveTo>
                    <a:pt x="272920" y="0"/>
                  </a:moveTo>
                  <a:lnTo>
                    <a:pt x="1028317" y="0"/>
                  </a:lnTo>
                  <a:lnTo>
                    <a:pt x="2298463" y="0"/>
                  </a:lnTo>
                  <a:lnTo>
                    <a:pt x="3053860" y="0"/>
                  </a:lnTo>
                  <a:lnTo>
                    <a:pt x="3326780" y="272920"/>
                  </a:lnTo>
                  <a:lnTo>
                    <a:pt x="3053860" y="545840"/>
                  </a:lnTo>
                  <a:lnTo>
                    <a:pt x="2298463" y="545840"/>
                  </a:lnTo>
                  <a:lnTo>
                    <a:pt x="1028317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solidFill>
              <a:srgbClr val="9260D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kumimoji="1"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5115076" y="3920156"/>
              <a:ext cx="3404480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ARC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的优越性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57725" y="4587875"/>
            <a:ext cx="4321175" cy="617538"/>
            <a:chOff x="4657725" y="4587875"/>
            <a:chExt cx="4321175" cy="617538"/>
          </a:xfrm>
        </p:grpSpPr>
        <p:sp>
          <p:nvSpPr>
            <p:cNvPr id="6" name="五边形 2"/>
            <p:cNvSpPr/>
            <p:nvPr/>
          </p:nvSpPr>
          <p:spPr bwMode="auto">
            <a:xfrm flipH="1">
              <a:off x="4657725" y="4587875"/>
              <a:ext cx="4321175" cy="617538"/>
            </a:xfrm>
            <a:custGeom>
              <a:avLst/>
              <a:gdLst/>
              <a:ahLst/>
              <a:cxnLst/>
              <a:rect l="l" t="t" r="r" b="b"/>
              <a:pathLst>
                <a:path w="3809784" h="545840">
                  <a:moveTo>
                    <a:pt x="3536864" y="0"/>
                  </a:moveTo>
                  <a:lnTo>
                    <a:pt x="2298463" y="0"/>
                  </a:lnTo>
                  <a:lnTo>
                    <a:pt x="1511321" y="0"/>
                  </a:lnTo>
                  <a:lnTo>
                    <a:pt x="272920" y="0"/>
                  </a:lnTo>
                  <a:lnTo>
                    <a:pt x="0" y="272920"/>
                  </a:lnTo>
                  <a:lnTo>
                    <a:pt x="272920" y="545840"/>
                  </a:lnTo>
                  <a:lnTo>
                    <a:pt x="1511321" y="545840"/>
                  </a:lnTo>
                  <a:lnTo>
                    <a:pt x="2298463" y="545840"/>
                  </a:lnTo>
                  <a:lnTo>
                    <a:pt x="3536864" y="545840"/>
                  </a:lnTo>
                  <a:lnTo>
                    <a:pt x="3809784" y="272920"/>
                  </a:lnTo>
                  <a:close/>
                </a:path>
              </a:pathLst>
            </a:custGeom>
            <a:solidFill>
              <a:srgbClr val="512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kumimoji="1"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3" name="矩形 33"/>
            <p:cNvSpPr>
              <a:spLocks noChangeArrowheads="1"/>
            </p:cNvSpPr>
            <p:nvPr/>
          </p:nvSpPr>
          <p:spPr bwMode="auto">
            <a:xfrm>
              <a:off x="4951095" y="4685395"/>
              <a:ext cx="3753917" cy="46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更多可能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34"/>
          <p:cNvSpPr txBox="1">
            <a:spLocks noChangeArrowheads="1"/>
          </p:cNvSpPr>
          <p:nvPr/>
        </p:nvSpPr>
        <p:spPr bwMode="auto">
          <a:xfrm>
            <a:off x="165100" y="3181290"/>
            <a:ext cx="42905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着眼健康，不止照明</a:t>
            </a:r>
            <a:endParaRPr lang="zh-CN" altLang="da-DK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5" name="文本框 35"/>
          <p:cNvSpPr txBox="1">
            <a:spLocks noChangeArrowheads="1"/>
          </p:cNvSpPr>
          <p:nvPr/>
        </p:nvSpPr>
        <p:spPr bwMode="auto">
          <a:xfrm>
            <a:off x="165100" y="3903817"/>
            <a:ext cx="42905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IO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资源丰富；内存资源充足</a:t>
            </a:r>
            <a:endParaRPr lang="zh-CN" altLang="da-DK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6" name="文本框 36"/>
          <p:cNvSpPr txBox="1">
            <a:spLocks noChangeArrowheads="1"/>
          </p:cNvSpPr>
          <p:nvPr/>
        </p:nvSpPr>
        <p:spPr bwMode="auto">
          <a:xfrm>
            <a:off x="165100" y="4705290"/>
            <a:ext cx="42905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语音控制；数据分析；模块集成</a:t>
            </a:r>
            <a:endParaRPr lang="zh-CN" altLang="da-DK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" name="文本框 37"/>
          <p:cNvSpPr txBox="1">
            <a:spLocks noChangeArrowheads="1"/>
          </p:cNvSpPr>
          <p:nvPr/>
        </p:nvSpPr>
        <p:spPr bwMode="auto">
          <a:xfrm>
            <a:off x="152400" y="2380273"/>
            <a:ext cx="42905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智能控制；健康管理；人机交互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r"/>
            <a:endParaRPr lang="zh-CN" altLang="da-DK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 flipV="1">
            <a:off x="4376738" y="2605088"/>
            <a:ext cx="1406696" cy="1"/>
          </a:xfrm>
          <a:prstGeom prst="line">
            <a:avLst/>
          </a:prstGeom>
          <a:ln w="38100">
            <a:solidFill>
              <a:srgbClr val="926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 flipH="1">
            <a:off x="4376738" y="4130675"/>
            <a:ext cx="738187" cy="0"/>
          </a:xfrm>
          <a:prstGeom prst="line">
            <a:avLst/>
          </a:prstGeom>
          <a:ln w="38100">
            <a:solidFill>
              <a:srgbClr val="926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 flipH="1">
            <a:off x="4405313" y="3360738"/>
            <a:ext cx="885826" cy="0"/>
          </a:xfrm>
          <a:prstGeom prst="line">
            <a:avLst/>
          </a:prstGeom>
          <a:ln w="38100">
            <a:solidFill>
              <a:srgbClr val="512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flipH="1">
            <a:off x="4405313" y="4886325"/>
            <a:ext cx="342900" cy="0"/>
          </a:xfrm>
          <a:prstGeom prst="line">
            <a:avLst/>
          </a:prstGeom>
          <a:ln w="38100">
            <a:solidFill>
              <a:srgbClr val="512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6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anose="020F0502020204030204" pitchFamily="34" charset="0"/>
              </a:rPr>
              <a:t>  谢 谢！</a:t>
            </a:r>
            <a:endParaRPr lang="en-US" sz="5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难点与创新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难点与创新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 rot="16200000">
            <a:off x="-695325" y="3973830"/>
            <a:ext cx="6708775" cy="1050925"/>
          </a:xfrm>
          <a:custGeom>
            <a:avLst/>
            <a:gdLst>
              <a:gd name="connsiteX0" fmla="*/ 0 w 14086"/>
              <a:gd name="connsiteY0" fmla="*/ 1373 h 2206"/>
              <a:gd name="connsiteX1" fmla="*/ 1709 w 14086"/>
              <a:gd name="connsiteY1" fmla="*/ 475 h 2206"/>
              <a:gd name="connsiteX2" fmla="*/ 4272 w 14086"/>
              <a:gd name="connsiteY2" fmla="*/ 2030 h 2206"/>
              <a:gd name="connsiteX3" fmla="*/ 8851 w 14086"/>
              <a:gd name="connsiteY3" fmla="*/ 15 h 2206"/>
              <a:gd name="connsiteX4" fmla="*/ 12027 w 14086"/>
              <a:gd name="connsiteY4" fmla="*/ 1242 h 2206"/>
              <a:gd name="connsiteX5" fmla="*/ 14086 w 14086"/>
              <a:gd name="connsiteY5" fmla="*/ 2206 h 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86" h="2206">
                <a:moveTo>
                  <a:pt x="0" y="1373"/>
                </a:moveTo>
                <a:cubicBezTo>
                  <a:pt x="291" y="1162"/>
                  <a:pt x="855" y="344"/>
                  <a:pt x="1709" y="475"/>
                </a:cubicBezTo>
                <a:cubicBezTo>
                  <a:pt x="2563" y="606"/>
                  <a:pt x="3115" y="2017"/>
                  <a:pt x="4272" y="2030"/>
                </a:cubicBezTo>
                <a:cubicBezTo>
                  <a:pt x="5429" y="2043"/>
                  <a:pt x="8111" y="-204"/>
                  <a:pt x="8851" y="15"/>
                </a:cubicBezTo>
                <a:cubicBezTo>
                  <a:pt x="9591" y="234"/>
                  <a:pt x="10980" y="804"/>
                  <a:pt x="12027" y="1242"/>
                </a:cubicBezTo>
                <a:cubicBezTo>
                  <a:pt x="13074" y="1680"/>
                  <a:pt x="13738" y="2038"/>
                  <a:pt x="14086" y="2206"/>
                </a:cubicBezTo>
              </a:path>
            </a:pathLst>
          </a:custGeom>
          <a:noFill/>
          <a:ln>
            <a:solidFill>
              <a:srgbClr val="51278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>
            <a:normAutofit/>
          </a:bodyPr>
          <a:lstStyle/>
          <a:p>
            <a:pPr algn="ctr" fontAlgn="auto"/>
            <a:endParaRPr lang="zh-CN" altLang="en-US" sz="135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 rot="19932786">
            <a:off x="2186783" y="6881495"/>
            <a:ext cx="390049" cy="706279"/>
            <a:chOff x="3798888" y="2143125"/>
            <a:chExt cx="450850" cy="841375"/>
          </a:xfrm>
          <a:solidFill>
            <a:srgbClr val="578B18"/>
          </a:solidFill>
        </p:grpSpPr>
        <p:sp>
          <p:nvSpPr>
            <p:cNvPr id="6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/>
            </a:bodyPr>
            <a:lstStyle/>
            <a:p>
              <a:pPr algn="ctr"/>
              <a:endParaRPr lang="zh-CN" altLang="en-US" sz="1350" noProof="1">
                <a:solidFill>
                  <a:schemeClr val="lt1"/>
                </a:solidFill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25000" lnSpcReduction="20000"/>
            </a:bodyPr>
            <a:lstStyle/>
            <a:p>
              <a:pPr algn="ctr"/>
              <a:endParaRPr lang="zh-CN" altLang="en-US" sz="1350" noProof="1">
                <a:solidFill>
                  <a:schemeClr val="lt1"/>
                </a:solidFill>
              </a:endParaRPr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25000" lnSpcReduction="20000"/>
            </a:bodyPr>
            <a:lstStyle/>
            <a:p>
              <a:pPr algn="ctr"/>
              <a:endParaRPr lang="zh-CN" altLang="en-US" sz="1350" noProof="1">
                <a:solidFill>
                  <a:schemeClr val="lt1"/>
                </a:solidFill>
              </a:endParaRPr>
            </a:p>
          </p:txBody>
        </p:sp>
        <p:sp>
          <p:nvSpPr>
            <p:cNvPr id="9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25000" lnSpcReduction="20000"/>
            </a:bodyPr>
            <a:lstStyle/>
            <a:p>
              <a:pPr algn="ctr"/>
              <a:endParaRPr lang="zh-CN" altLang="en-US" sz="1350" noProof="1">
                <a:solidFill>
                  <a:schemeClr val="lt1"/>
                </a:solidFill>
              </a:endParaRPr>
            </a:p>
          </p:txBody>
        </p:sp>
        <p:sp>
          <p:nvSpPr>
            <p:cNvPr id="10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25000" lnSpcReduction="20000"/>
            </a:bodyPr>
            <a:lstStyle/>
            <a:p>
              <a:pPr algn="ctr"/>
              <a:endParaRPr lang="zh-CN" altLang="en-US" sz="1350" noProof="1">
                <a:solidFill>
                  <a:schemeClr val="lt1"/>
                </a:solidFill>
              </a:endParaRPr>
            </a:p>
          </p:txBody>
        </p:sp>
        <p:sp>
          <p:nvSpPr>
            <p:cNvPr id="11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solidFill>
              <a:srgbClr val="512789"/>
            </a:solidFill>
            <a:ln>
              <a:solidFill>
                <a:srgbClr val="512789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25000" lnSpcReduction="20000"/>
            </a:bodyPr>
            <a:lstStyle/>
            <a:p>
              <a:pPr algn="ctr"/>
              <a:endParaRPr lang="zh-CN" altLang="en-US" sz="1350" noProof="1">
                <a:solidFill>
                  <a:schemeClr val="lt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59066" y="5368449"/>
            <a:ext cx="2256905" cy="1052513"/>
            <a:chOff x="281097" y="5368449"/>
            <a:chExt cx="2256905" cy="1052513"/>
          </a:xfrm>
        </p:grpSpPr>
        <p:grpSp>
          <p:nvGrpSpPr>
            <p:cNvPr id="12" name="组合 11"/>
            <p:cNvGrpSpPr/>
            <p:nvPr>
              <p:custDataLst>
                <p:tags r:id="rId9"/>
              </p:custDataLst>
            </p:nvPr>
          </p:nvGrpSpPr>
          <p:grpSpPr>
            <a:xfrm rot="12467211" flipV="1">
              <a:off x="1956977" y="5368449"/>
              <a:ext cx="581025" cy="1052513"/>
              <a:chOff x="3798888" y="2143125"/>
              <a:chExt cx="450850" cy="841375"/>
            </a:xfrm>
            <a:solidFill>
              <a:srgbClr val="BADA5C"/>
            </a:solidFill>
          </p:grpSpPr>
          <p:sp>
            <p:nvSpPr>
              <p:cNvPr id="13" name="Freeform 16"/>
              <p:cNvSpPr/>
              <p:nvPr/>
            </p:nvSpPr>
            <p:spPr bwMode="auto">
              <a:xfrm>
                <a:off x="3817938" y="2308225"/>
                <a:ext cx="431800" cy="676275"/>
              </a:xfrm>
              <a:custGeom>
                <a:avLst/>
                <a:gdLst>
                  <a:gd name="T0" fmla="*/ 67 w 115"/>
                  <a:gd name="T1" fmla="*/ 68 h 180"/>
                  <a:gd name="T2" fmla="*/ 72 w 115"/>
                  <a:gd name="T3" fmla="*/ 169 h 180"/>
                  <a:gd name="T4" fmla="*/ 16 w 115"/>
                  <a:gd name="T5" fmla="*/ 73 h 180"/>
                  <a:gd name="T6" fmla="*/ 62 w 115"/>
                  <a:gd name="T7" fmla="*/ 1 h 180"/>
                  <a:gd name="T8" fmla="*/ 67 w 115"/>
                  <a:gd name="T9" fmla="*/ 6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80">
                    <a:moveTo>
                      <a:pt x="67" y="68"/>
                    </a:moveTo>
                    <a:cubicBezTo>
                      <a:pt x="58" y="81"/>
                      <a:pt x="115" y="155"/>
                      <a:pt x="72" y="169"/>
                    </a:cubicBezTo>
                    <a:cubicBezTo>
                      <a:pt x="37" y="180"/>
                      <a:pt x="34" y="131"/>
                      <a:pt x="16" y="73"/>
                    </a:cubicBezTo>
                    <a:cubicBezTo>
                      <a:pt x="0" y="20"/>
                      <a:pt x="33" y="2"/>
                      <a:pt x="62" y="1"/>
                    </a:cubicBezTo>
                    <a:cubicBezTo>
                      <a:pt x="95" y="0"/>
                      <a:pt x="91" y="43"/>
                      <a:pt x="67" y="68"/>
                    </a:cubicBezTo>
                    <a:close/>
                  </a:path>
                </a:pathLst>
              </a:custGeom>
              <a:solidFill>
                <a:srgbClr val="9260D1"/>
              </a:solidFill>
              <a:ln>
                <a:solidFill>
                  <a:srgbClr val="9260D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14" name="Freeform 17"/>
              <p:cNvSpPr/>
              <p:nvPr/>
            </p:nvSpPr>
            <p:spPr bwMode="auto">
              <a:xfrm>
                <a:off x="4029075" y="2143125"/>
                <a:ext cx="104775" cy="142875"/>
              </a:xfrm>
              <a:custGeom>
                <a:avLst/>
                <a:gdLst>
                  <a:gd name="T0" fmla="*/ 26 w 28"/>
                  <a:gd name="T1" fmla="*/ 17 h 38"/>
                  <a:gd name="T2" fmla="*/ 16 w 28"/>
                  <a:gd name="T3" fmla="*/ 37 h 38"/>
                  <a:gd name="T4" fmla="*/ 1 w 28"/>
                  <a:gd name="T5" fmla="*/ 21 h 38"/>
                  <a:gd name="T6" fmla="*/ 11 w 28"/>
                  <a:gd name="T7" fmla="*/ 1 h 38"/>
                  <a:gd name="T8" fmla="*/ 26 w 28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26" y="17"/>
                    </a:moveTo>
                    <a:cubicBezTo>
                      <a:pt x="28" y="27"/>
                      <a:pt x="23" y="36"/>
                      <a:pt x="16" y="37"/>
                    </a:cubicBezTo>
                    <a:cubicBezTo>
                      <a:pt x="9" y="38"/>
                      <a:pt x="3" y="31"/>
                      <a:pt x="1" y="21"/>
                    </a:cubicBezTo>
                    <a:cubicBezTo>
                      <a:pt x="0" y="11"/>
                      <a:pt x="4" y="2"/>
                      <a:pt x="11" y="1"/>
                    </a:cubicBezTo>
                    <a:cubicBezTo>
                      <a:pt x="18" y="0"/>
                      <a:pt x="25" y="7"/>
                      <a:pt x="26" y="17"/>
                    </a:cubicBezTo>
                    <a:close/>
                  </a:path>
                </a:pathLst>
              </a:custGeom>
              <a:solidFill>
                <a:srgbClr val="9260D1"/>
              </a:solidFill>
              <a:ln>
                <a:solidFill>
                  <a:srgbClr val="9260D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475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15" name="Freeform 18"/>
              <p:cNvSpPr/>
              <p:nvPr/>
            </p:nvSpPr>
            <p:spPr bwMode="auto">
              <a:xfrm>
                <a:off x="3941763" y="2209800"/>
                <a:ext cx="76200" cy="87313"/>
              </a:xfrm>
              <a:custGeom>
                <a:avLst/>
                <a:gdLst>
                  <a:gd name="T0" fmla="*/ 19 w 20"/>
                  <a:gd name="T1" fmla="*/ 10 h 23"/>
                  <a:gd name="T2" fmla="*/ 11 w 20"/>
                  <a:gd name="T3" fmla="*/ 22 h 23"/>
                  <a:gd name="T4" fmla="*/ 1 w 20"/>
                  <a:gd name="T5" fmla="*/ 13 h 23"/>
                  <a:gd name="T6" fmla="*/ 8 w 20"/>
                  <a:gd name="T7" fmla="*/ 1 h 23"/>
                  <a:gd name="T8" fmla="*/ 19 w 20"/>
                  <a:gd name="T9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">
                    <a:moveTo>
                      <a:pt x="19" y="10"/>
                    </a:moveTo>
                    <a:cubicBezTo>
                      <a:pt x="20" y="16"/>
                      <a:pt x="17" y="21"/>
                      <a:pt x="11" y="22"/>
                    </a:cubicBezTo>
                    <a:cubicBezTo>
                      <a:pt x="6" y="23"/>
                      <a:pt x="1" y="19"/>
                      <a:pt x="1" y="13"/>
                    </a:cubicBezTo>
                    <a:cubicBezTo>
                      <a:pt x="0" y="7"/>
                      <a:pt x="3" y="1"/>
                      <a:pt x="8" y="1"/>
                    </a:cubicBezTo>
                    <a:cubicBezTo>
                      <a:pt x="13" y="0"/>
                      <a:pt x="18" y="4"/>
                      <a:pt x="19" y="10"/>
                    </a:cubicBezTo>
                    <a:close/>
                  </a:path>
                </a:pathLst>
              </a:custGeom>
              <a:solidFill>
                <a:srgbClr val="9260D1"/>
              </a:solidFill>
              <a:ln>
                <a:solidFill>
                  <a:srgbClr val="9260D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16" name="Freeform 19"/>
              <p:cNvSpPr/>
              <p:nvPr/>
            </p:nvSpPr>
            <p:spPr bwMode="auto">
              <a:xfrm>
                <a:off x="3867150" y="2262188"/>
                <a:ext cx="68262" cy="71438"/>
              </a:xfrm>
              <a:custGeom>
                <a:avLst/>
                <a:gdLst>
                  <a:gd name="T0" fmla="*/ 16 w 18"/>
                  <a:gd name="T1" fmla="*/ 7 h 19"/>
                  <a:gd name="T2" fmla="*/ 12 w 18"/>
                  <a:gd name="T3" fmla="*/ 17 h 19"/>
                  <a:gd name="T4" fmla="*/ 2 w 18"/>
                  <a:gd name="T5" fmla="*/ 13 h 19"/>
                  <a:gd name="T6" fmla="*/ 6 w 18"/>
                  <a:gd name="T7" fmla="*/ 2 h 19"/>
                  <a:gd name="T8" fmla="*/ 16 w 18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7"/>
                    </a:moveTo>
                    <a:cubicBezTo>
                      <a:pt x="18" y="11"/>
                      <a:pt x="16" y="16"/>
                      <a:pt x="12" y="17"/>
                    </a:cubicBezTo>
                    <a:cubicBezTo>
                      <a:pt x="9" y="19"/>
                      <a:pt x="4" y="17"/>
                      <a:pt x="2" y="13"/>
                    </a:cubicBezTo>
                    <a:cubicBezTo>
                      <a:pt x="0" y="9"/>
                      <a:pt x="2" y="4"/>
                      <a:pt x="6" y="2"/>
                    </a:cubicBezTo>
                    <a:cubicBezTo>
                      <a:pt x="9" y="0"/>
                      <a:pt x="14" y="2"/>
                      <a:pt x="16" y="7"/>
                    </a:cubicBezTo>
                    <a:close/>
                  </a:path>
                </a:pathLst>
              </a:custGeom>
              <a:solidFill>
                <a:srgbClr val="9260D1"/>
              </a:solidFill>
              <a:ln>
                <a:solidFill>
                  <a:srgbClr val="9260D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17" name="Freeform 20"/>
              <p:cNvSpPr/>
              <p:nvPr/>
            </p:nvSpPr>
            <p:spPr bwMode="auto">
              <a:xfrm>
                <a:off x="3814763" y="2330450"/>
                <a:ext cx="60325" cy="63500"/>
              </a:xfrm>
              <a:custGeom>
                <a:avLst/>
                <a:gdLst>
                  <a:gd name="T0" fmla="*/ 14 w 16"/>
                  <a:gd name="T1" fmla="*/ 6 h 17"/>
                  <a:gd name="T2" fmla="*/ 12 w 16"/>
                  <a:gd name="T3" fmla="*/ 16 h 17"/>
                  <a:gd name="T4" fmla="*/ 2 w 16"/>
                  <a:gd name="T5" fmla="*/ 12 h 17"/>
                  <a:gd name="T6" fmla="*/ 5 w 16"/>
                  <a:gd name="T7" fmla="*/ 2 h 17"/>
                  <a:gd name="T8" fmla="*/ 14 w 16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4" y="6"/>
                    </a:moveTo>
                    <a:cubicBezTo>
                      <a:pt x="16" y="10"/>
                      <a:pt x="15" y="14"/>
                      <a:pt x="12" y="16"/>
                    </a:cubicBezTo>
                    <a:cubicBezTo>
                      <a:pt x="8" y="17"/>
                      <a:pt x="4" y="16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ubicBezTo>
                      <a:pt x="8" y="0"/>
                      <a:pt x="12" y="2"/>
                      <a:pt x="14" y="6"/>
                    </a:cubicBezTo>
                    <a:close/>
                  </a:path>
                </a:pathLst>
              </a:custGeom>
              <a:solidFill>
                <a:srgbClr val="9260D1"/>
              </a:solidFill>
              <a:ln>
                <a:solidFill>
                  <a:srgbClr val="9260D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18" name="Freeform 21"/>
              <p:cNvSpPr/>
              <p:nvPr/>
            </p:nvSpPr>
            <p:spPr bwMode="auto">
              <a:xfrm>
                <a:off x="3798888" y="2405063"/>
                <a:ext cx="46037" cy="53975"/>
              </a:xfrm>
              <a:custGeom>
                <a:avLst/>
                <a:gdLst>
                  <a:gd name="T0" fmla="*/ 10 w 12"/>
                  <a:gd name="T1" fmla="*/ 4 h 14"/>
                  <a:gd name="T2" fmla="*/ 9 w 12"/>
                  <a:gd name="T3" fmla="*/ 12 h 14"/>
                  <a:gd name="T4" fmla="*/ 2 w 12"/>
                  <a:gd name="T5" fmla="*/ 10 h 14"/>
                  <a:gd name="T6" fmla="*/ 2 w 12"/>
                  <a:gd name="T7" fmla="*/ 2 h 14"/>
                  <a:gd name="T8" fmla="*/ 10 w 12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10" y="4"/>
                    </a:moveTo>
                    <a:cubicBezTo>
                      <a:pt x="12" y="7"/>
                      <a:pt x="12" y="10"/>
                      <a:pt x="9" y="12"/>
                    </a:cubicBezTo>
                    <a:cubicBezTo>
                      <a:pt x="7" y="14"/>
                      <a:pt x="4" y="13"/>
                      <a:pt x="2" y="10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8" y="1"/>
                      <a:pt x="10" y="4"/>
                    </a:cubicBezTo>
                    <a:close/>
                  </a:path>
                </a:pathLst>
              </a:custGeom>
              <a:solidFill>
                <a:srgbClr val="9260D1"/>
              </a:solidFill>
              <a:ln>
                <a:solidFill>
                  <a:srgbClr val="9260D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</p:grpSp>
        <p:sp>
          <p:nvSpPr>
            <p:cNvPr id="35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281097" y="5683204"/>
              <a:ext cx="1928812" cy="461962"/>
            </a:xfrm>
            <a:prstGeom prst="rect">
              <a:avLst/>
            </a:prstGeom>
            <a:noFill/>
          </p:spPr>
          <p:txBody>
            <a:bodyPr lIns="90000" tIns="46800" rIns="90000" bIns="46800">
              <a:normAutofit fontScale="97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/>
              <a:r>
                <a:rPr lang="zh-CN" altLang="en-US" sz="2400" b="1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照明效果</a:t>
              </a:r>
              <a:endParaRPr lang="zh-CN" altLang="en-US" sz="24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889126" y="3215323"/>
            <a:ext cx="2281520" cy="1463993"/>
            <a:chOff x="1111157" y="3215323"/>
            <a:chExt cx="2281520" cy="1463993"/>
          </a:xfrm>
        </p:grpSpPr>
        <p:grpSp>
          <p:nvGrpSpPr>
            <p:cNvPr id="19" name="组合 18"/>
            <p:cNvGrpSpPr/>
            <p:nvPr>
              <p:custDataLst>
                <p:tags r:id="rId7"/>
              </p:custDataLst>
            </p:nvPr>
          </p:nvGrpSpPr>
          <p:grpSpPr>
            <a:xfrm rot="20172787">
              <a:off x="1111157" y="3215323"/>
              <a:ext cx="807720" cy="1463993"/>
              <a:chOff x="3798888" y="2143125"/>
              <a:chExt cx="450850" cy="841375"/>
            </a:xfrm>
            <a:solidFill>
              <a:srgbClr val="578B18"/>
            </a:solidFill>
          </p:grpSpPr>
          <p:sp>
            <p:nvSpPr>
              <p:cNvPr id="20" name="Freeform 16"/>
              <p:cNvSpPr/>
              <p:nvPr/>
            </p:nvSpPr>
            <p:spPr bwMode="auto">
              <a:xfrm>
                <a:off x="3817938" y="2308225"/>
                <a:ext cx="431800" cy="676275"/>
              </a:xfrm>
              <a:custGeom>
                <a:avLst/>
                <a:gdLst>
                  <a:gd name="T0" fmla="*/ 67 w 115"/>
                  <a:gd name="T1" fmla="*/ 68 h 180"/>
                  <a:gd name="T2" fmla="*/ 72 w 115"/>
                  <a:gd name="T3" fmla="*/ 169 h 180"/>
                  <a:gd name="T4" fmla="*/ 16 w 115"/>
                  <a:gd name="T5" fmla="*/ 73 h 180"/>
                  <a:gd name="T6" fmla="*/ 62 w 115"/>
                  <a:gd name="T7" fmla="*/ 1 h 180"/>
                  <a:gd name="T8" fmla="*/ 67 w 115"/>
                  <a:gd name="T9" fmla="*/ 6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80">
                    <a:moveTo>
                      <a:pt x="67" y="68"/>
                    </a:moveTo>
                    <a:cubicBezTo>
                      <a:pt x="58" y="81"/>
                      <a:pt x="115" y="155"/>
                      <a:pt x="72" y="169"/>
                    </a:cubicBezTo>
                    <a:cubicBezTo>
                      <a:pt x="37" y="180"/>
                      <a:pt x="34" y="131"/>
                      <a:pt x="16" y="73"/>
                    </a:cubicBezTo>
                    <a:cubicBezTo>
                      <a:pt x="0" y="20"/>
                      <a:pt x="33" y="2"/>
                      <a:pt x="62" y="1"/>
                    </a:cubicBezTo>
                    <a:cubicBezTo>
                      <a:pt x="95" y="0"/>
                      <a:pt x="91" y="43"/>
                      <a:pt x="67" y="68"/>
                    </a:cubicBezTo>
                    <a:close/>
                  </a:path>
                </a:pathLst>
              </a:custGeom>
              <a:solidFill>
                <a:srgbClr val="512789"/>
              </a:solidFill>
              <a:ln>
                <a:solidFill>
                  <a:srgbClr val="512789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4029075" y="2143125"/>
                <a:ext cx="104775" cy="142875"/>
              </a:xfrm>
              <a:custGeom>
                <a:avLst/>
                <a:gdLst>
                  <a:gd name="T0" fmla="*/ 26 w 28"/>
                  <a:gd name="T1" fmla="*/ 17 h 38"/>
                  <a:gd name="T2" fmla="*/ 16 w 28"/>
                  <a:gd name="T3" fmla="*/ 37 h 38"/>
                  <a:gd name="T4" fmla="*/ 1 w 28"/>
                  <a:gd name="T5" fmla="*/ 21 h 38"/>
                  <a:gd name="T6" fmla="*/ 11 w 28"/>
                  <a:gd name="T7" fmla="*/ 1 h 38"/>
                  <a:gd name="T8" fmla="*/ 26 w 28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26" y="17"/>
                    </a:moveTo>
                    <a:cubicBezTo>
                      <a:pt x="28" y="27"/>
                      <a:pt x="23" y="36"/>
                      <a:pt x="16" y="37"/>
                    </a:cubicBezTo>
                    <a:cubicBezTo>
                      <a:pt x="9" y="38"/>
                      <a:pt x="3" y="31"/>
                      <a:pt x="1" y="21"/>
                    </a:cubicBezTo>
                    <a:cubicBezTo>
                      <a:pt x="0" y="11"/>
                      <a:pt x="4" y="2"/>
                      <a:pt x="11" y="1"/>
                    </a:cubicBezTo>
                    <a:cubicBezTo>
                      <a:pt x="18" y="0"/>
                      <a:pt x="25" y="7"/>
                      <a:pt x="26" y="17"/>
                    </a:cubicBezTo>
                    <a:close/>
                  </a:path>
                </a:pathLst>
              </a:custGeom>
              <a:solidFill>
                <a:srgbClr val="512789"/>
              </a:solidFill>
              <a:ln>
                <a:solidFill>
                  <a:srgbClr val="512789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925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41763" y="2209800"/>
                <a:ext cx="76200" cy="87313"/>
              </a:xfrm>
              <a:custGeom>
                <a:avLst/>
                <a:gdLst>
                  <a:gd name="T0" fmla="*/ 19 w 20"/>
                  <a:gd name="T1" fmla="*/ 10 h 23"/>
                  <a:gd name="T2" fmla="*/ 11 w 20"/>
                  <a:gd name="T3" fmla="*/ 22 h 23"/>
                  <a:gd name="T4" fmla="*/ 1 w 20"/>
                  <a:gd name="T5" fmla="*/ 13 h 23"/>
                  <a:gd name="T6" fmla="*/ 8 w 20"/>
                  <a:gd name="T7" fmla="*/ 1 h 23"/>
                  <a:gd name="T8" fmla="*/ 19 w 20"/>
                  <a:gd name="T9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">
                    <a:moveTo>
                      <a:pt x="19" y="10"/>
                    </a:moveTo>
                    <a:cubicBezTo>
                      <a:pt x="20" y="16"/>
                      <a:pt x="17" y="21"/>
                      <a:pt x="11" y="22"/>
                    </a:cubicBezTo>
                    <a:cubicBezTo>
                      <a:pt x="6" y="23"/>
                      <a:pt x="1" y="19"/>
                      <a:pt x="1" y="13"/>
                    </a:cubicBezTo>
                    <a:cubicBezTo>
                      <a:pt x="0" y="7"/>
                      <a:pt x="3" y="1"/>
                      <a:pt x="8" y="1"/>
                    </a:cubicBezTo>
                    <a:cubicBezTo>
                      <a:pt x="13" y="0"/>
                      <a:pt x="18" y="4"/>
                      <a:pt x="19" y="10"/>
                    </a:cubicBezTo>
                    <a:close/>
                  </a:path>
                </a:pathLst>
              </a:custGeom>
              <a:solidFill>
                <a:srgbClr val="512789"/>
              </a:solidFill>
              <a:ln>
                <a:solidFill>
                  <a:srgbClr val="512789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325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3867150" y="2262188"/>
                <a:ext cx="68262" cy="71438"/>
              </a:xfrm>
              <a:custGeom>
                <a:avLst/>
                <a:gdLst>
                  <a:gd name="T0" fmla="*/ 16 w 18"/>
                  <a:gd name="T1" fmla="*/ 7 h 19"/>
                  <a:gd name="T2" fmla="*/ 12 w 18"/>
                  <a:gd name="T3" fmla="*/ 17 h 19"/>
                  <a:gd name="T4" fmla="*/ 2 w 18"/>
                  <a:gd name="T5" fmla="*/ 13 h 19"/>
                  <a:gd name="T6" fmla="*/ 6 w 18"/>
                  <a:gd name="T7" fmla="*/ 2 h 19"/>
                  <a:gd name="T8" fmla="*/ 16 w 18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7"/>
                    </a:moveTo>
                    <a:cubicBezTo>
                      <a:pt x="18" y="11"/>
                      <a:pt x="16" y="16"/>
                      <a:pt x="12" y="17"/>
                    </a:cubicBezTo>
                    <a:cubicBezTo>
                      <a:pt x="9" y="19"/>
                      <a:pt x="4" y="17"/>
                      <a:pt x="2" y="13"/>
                    </a:cubicBezTo>
                    <a:cubicBezTo>
                      <a:pt x="0" y="9"/>
                      <a:pt x="2" y="4"/>
                      <a:pt x="6" y="2"/>
                    </a:cubicBezTo>
                    <a:cubicBezTo>
                      <a:pt x="9" y="0"/>
                      <a:pt x="14" y="2"/>
                      <a:pt x="16" y="7"/>
                    </a:cubicBezTo>
                    <a:close/>
                  </a:path>
                </a:pathLst>
              </a:custGeom>
              <a:solidFill>
                <a:srgbClr val="512789"/>
              </a:solidFill>
              <a:ln>
                <a:solidFill>
                  <a:srgbClr val="512789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3814763" y="2330450"/>
                <a:ext cx="60325" cy="63500"/>
              </a:xfrm>
              <a:custGeom>
                <a:avLst/>
                <a:gdLst>
                  <a:gd name="T0" fmla="*/ 14 w 16"/>
                  <a:gd name="T1" fmla="*/ 6 h 17"/>
                  <a:gd name="T2" fmla="*/ 12 w 16"/>
                  <a:gd name="T3" fmla="*/ 16 h 17"/>
                  <a:gd name="T4" fmla="*/ 2 w 16"/>
                  <a:gd name="T5" fmla="*/ 12 h 17"/>
                  <a:gd name="T6" fmla="*/ 5 w 16"/>
                  <a:gd name="T7" fmla="*/ 2 h 17"/>
                  <a:gd name="T8" fmla="*/ 14 w 16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4" y="6"/>
                    </a:moveTo>
                    <a:cubicBezTo>
                      <a:pt x="16" y="10"/>
                      <a:pt x="15" y="14"/>
                      <a:pt x="12" y="16"/>
                    </a:cubicBezTo>
                    <a:cubicBezTo>
                      <a:pt x="8" y="17"/>
                      <a:pt x="4" y="16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ubicBezTo>
                      <a:pt x="8" y="0"/>
                      <a:pt x="12" y="2"/>
                      <a:pt x="14" y="6"/>
                    </a:cubicBezTo>
                    <a:close/>
                  </a:path>
                </a:pathLst>
              </a:custGeom>
              <a:solidFill>
                <a:srgbClr val="512789"/>
              </a:solidFill>
              <a:ln>
                <a:solidFill>
                  <a:srgbClr val="512789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  <p:sp>
            <p:nvSpPr>
              <p:cNvPr id="25" name="Freeform 21"/>
              <p:cNvSpPr/>
              <p:nvPr/>
            </p:nvSpPr>
            <p:spPr bwMode="auto">
              <a:xfrm>
                <a:off x="3798888" y="2405063"/>
                <a:ext cx="46037" cy="53975"/>
              </a:xfrm>
              <a:custGeom>
                <a:avLst/>
                <a:gdLst>
                  <a:gd name="T0" fmla="*/ 10 w 12"/>
                  <a:gd name="T1" fmla="*/ 4 h 14"/>
                  <a:gd name="T2" fmla="*/ 9 w 12"/>
                  <a:gd name="T3" fmla="*/ 12 h 14"/>
                  <a:gd name="T4" fmla="*/ 2 w 12"/>
                  <a:gd name="T5" fmla="*/ 10 h 14"/>
                  <a:gd name="T6" fmla="*/ 2 w 12"/>
                  <a:gd name="T7" fmla="*/ 2 h 14"/>
                  <a:gd name="T8" fmla="*/ 10 w 12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10" y="4"/>
                    </a:moveTo>
                    <a:cubicBezTo>
                      <a:pt x="12" y="7"/>
                      <a:pt x="12" y="10"/>
                      <a:pt x="9" y="12"/>
                    </a:cubicBezTo>
                    <a:cubicBezTo>
                      <a:pt x="7" y="14"/>
                      <a:pt x="4" y="13"/>
                      <a:pt x="2" y="10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8" y="1"/>
                      <a:pt x="10" y="4"/>
                    </a:cubicBezTo>
                    <a:close/>
                  </a:path>
                </a:pathLst>
              </a:custGeom>
              <a:solidFill>
                <a:srgbClr val="512789"/>
              </a:solidFill>
              <a:ln>
                <a:solidFill>
                  <a:srgbClr val="512789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zh-CN" altLang="en-US" sz="1350" noProof="1"/>
              </a:p>
            </p:txBody>
          </p:sp>
        </p:grpSp>
        <p:sp>
          <p:nvSpPr>
            <p:cNvPr id="3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1582927" y="3721314"/>
              <a:ext cx="1809750" cy="461962"/>
            </a:xfrm>
            <a:prstGeom prst="rect">
              <a:avLst/>
            </a:prstGeom>
            <a:noFill/>
          </p:spPr>
          <p:txBody>
            <a:bodyPr lIns="90000" tIns="46800" rIns="90000" bIns="46800">
              <a:normAutofit fontScale="97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/>
              <a:r>
                <a:rPr lang="zh-CN" altLang="en-US" sz="2400" b="1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自动控制</a:t>
              </a:r>
              <a:endParaRPr lang="zh-CN" altLang="en-US" sz="24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40272" y="1136968"/>
            <a:ext cx="2333312" cy="1463993"/>
            <a:chOff x="162303" y="1136968"/>
            <a:chExt cx="2333312" cy="1463993"/>
          </a:xfrm>
        </p:grpSpPr>
        <p:grpSp>
          <p:nvGrpSpPr>
            <p:cNvPr id="26" name="组合 25"/>
            <p:cNvGrpSpPr/>
            <p:nvPr>
              <p:custDataLst>
                <p:tags r:id="rId5"/>
              </p:custDataLst>
            </p:nvPr>
          </p:nvGrpSpPr>
          <p:grpSpPr>
            <a:xfrm rot="12287211" flipV="1">
              <a:off x="1687895" y="1136968"/>
              <a:ext cx="807720" cy="1463993"/>
              <a:chOff x="3798888" y="2143125"/>
              <a:chExt cx="450850" cy="841375"/>
            </a:xfrm>
            <a:solidFill>
              <a:srgbClr val="9260D1"/>
            </a:solidFill>
          </p:grpSpPr>
          <p:sp>
            <p:nvSpPr>
              <p:cNvPr id="27" name="Freeform 16"/>
              <p:cNvSpPr/>
              <p:nvPr/>
            </p:nvSpPr>
            <p:spPr bwMode="auto">
              <a:xfrm>
                <a:off x="3817938" y="2308225"/>
                <a:ext cx="431800" cy="676275"/>
              </a:xfrm>
              <a:custGeom>
                <a:avLst/>
                <a:gdLst>
                  <a:gd name="T0" fmla="*/ 67 w 115"/>
                  <a:gd name="T1" fmla="*/ 68 h 180"/>
                  <a:gd name="T2" fmla="*/ 72 w 115"/>
                  <a:gd name="T3" fmla="*/ 169 h 180"/>
                  <a:gd name="T4" fmla="*/ 16 w 115"/>
                  <a:gd name="T5" fmla="*/ 73 h 180"/>
                  <a:gd name="T6" fmla="*/ 62 w 115"/>
                  <a:gd name="T7" fmla="*/ 1 h 180"/>
                  <a:gd name="T8" fmla="*/ 67 w 115"/>
                  <a:gd name="T9" fmla="*/ 6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80">
                    <a:moveTo>
                      <a:pt x="67" y="68"/>
                    </a:moveTo>
                    <a:cubicBezTo>
                      <a:pt x="58" y="81"/>
                      <a:pt x="115" y="155"/>
                      <a:pt x="72" y="169"/>
                    </a:cubicBezTo>
                    <a:cubicBezTo>
                      <a:pt x="37" y="180"/>
                      <a:pt x="34" y="131"/>
                      <a:pt x="16" y="73"/>
                    </a:cubicBezTo>
                    <a:cubicBezTo>
                      <a:pt x="0" y="20"/>
                      <a:pt x="33" y="2"/>
                      <a:pt x="62" y="1"/>
                    </a:cubicBezTo>
                    <a:cubicBezTo>
                      <a:pt x="95" y="0"/>
                      <a:pt x="91" y="43"/>
                      <a:pt x="6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fontAlgn="auto"/>
                <a:endParaRPr lang="zh-CN" altLang="en-US" sz="13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" name="Freeform 17"/>
              <p:cNvSpPr/>
              <p:nvPr/>
            </p:nvSpPr>
            <p:spPr bwMode="auto">
              <a:xfrm>
                <a:off x="4029075" y="2143125"/>
                <a:ext cx="104775" cy="142875"/>
              </a:xfrm>
              <a:custGeom>
                <a:avLst/>
                <a:gdLst>
                  <a:gd name="T0" fmla="*/ 26 w 28"/>
                  <a:gd name="T1" fmla="*/ 17 h 38"/>
                  <a:gd name="T2" fmla="*/ 16 w 28"/>
                  <a:gd name="T3" fmla="*/ 37 h 38"/>
                  <a:gd name="T4" fmla="*/ 1 w 28"/>
                  <a:gd name="T5" fmla="*/ 21 h 38"/>
                  <a:gd name="T6" fmla="*/ 11 w 28"/>
                  <a:gd name="T7" fmla="*/ 1 h 38"/>
                  <a:gd name="T8" fmla="*/ 26 w 28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26" y="17"/>
                    </a:moveTo>
                    <a:cubicBezTo>
                      <a:pt x="28" y="27"/>
                      <a:pt x="23" y="36"/>
                      <a:pt x="16" y="37"/>
                    </a:cubicBezTo>
                    <a:cubicBezTo>
                      <a:pt x="9" y="38"/>
                      <a:pt x="3" y="31"/>
                      <a:pt x="1" y="21"/>
                    </a:cubicBezTo>
                    <a:cubicBezTo>
                      <a:pt x="0" y="11"/>
                      <a:pt x="4" y="2"/>
                      <a:pt x="11" y="1"/>
                    </a:cubicBezTo>
                    <a:cubicBezTo>
                      <a:pt x="18" y="0"/>
                      <a:pt x="25" y="7"/>
                      <a:pt x="2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fontAlgn="auto"/>
                <a:endParaRPr lang="zh-CN" altLang="en-US" sz="13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>
                <a:off x="3941763" y="2209800"/>
                <a:ext cx="76200" cy="87313"/>
              </a:xfrm>
              <a:custGeom>
                <a:avLst/>
                <a:gdLst>
                  <a:gd name="T0" fmla="*/ 19 w 20"/>
                  <a:gd name="T1" fmla="*/ 10 h 23"/>
                  <a:gd name="T2" fmla="*/ 11 w 20"/>
                  <a:gd name="T3" fmla="*/ 22 h 23"/>
                  <a:gd name="T4" fmla="*/ 1 w 20"/>
                  <a:gd name="T5" fmla="*/ 13 h 23"/>
                  <a:gd name="T6" fmla="*/ 8 w 20"/>
                  <a:gd name="T7" fmla="*/ 1 h 23"/>
                  <a:gd name="T8" fmla="*/ 19 w 20"/>
                  <a:gd name="T9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">
                    <a:moveTo>
                      <a:pt x="19" y="10"/>
                    </a:moveTo>
                    <a:cubicBezTo>
                      <a:pt x="20" y="16"/>
                      <a:pt x="17" y="21"/>
                      <a:pt x="11" y="22"/>
                    </a:cubicBezTo>
                    <a:cubicBezTo>
                      <a:pt x="6" y="23"/>
                      <a:pt x="1" y="19"/>
                      <a:pt x="1" y="13"/>
                    </a:cubicBezTo>
                    <a:cubicBezTo>
                      <a:pt x="0" y="7"/>
                      <a:pt x="3" y="1"/>
                      <a:pt x="8" y="1"/>
                    </a:cubicBezTo>
                    <a:cubicBezTo>
                      <a:pt x="13" y="0"/>
                      <a:pt x="18" y="4"/>
                      <a:pt x="1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fontAlgn="auto"/>
                <a:endParaRPr lang="zh-CN" altLang="en-US" sz="13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" name="Freeform 19"/>
              <p:cNvSpPr/>
              <p:nvPr/>
            </p:nvSpPr>
            <p:spPr bwMode="auto">
              <a:xfrm>
                <a:off x="3867150" y="2262188"/>
                <a:ext cx="68262" cy="71438"/>
              </a:xfrm>
              <a:custGeom>
                <a:avLst/>
                <a:gdLst>
                  <a:gd name="T0" fmla="*/ 16 w 18"/>
                  <a:gd name="T1" fmla="*/ 7 h 19"/>
                  <a:gd name="T2" fmla="*/ 12 w 18"/>
                  <a:gd name="T3" fmla="*/ 17 h 19"/>
                  <a:gd name="T4" fmla="*/ 2 w 18"/>
                  <a:gd name="T5" fmla="*/ 13 h 19"/>
                  <a:gd name="T6" fmla="*/ 6 w 18"/>
                  <a:gd name="T7" fmla="*/ 2 h 19"/>
                  <a:gd name="T8" fmla="*/ 16 w 18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7"/>
                    </a:moveTo>
                    <a:cubicBezTo>
                      <a:pt x="18" y="11"/>
                      <a:pt x="16" y="16"/>
                      <a:pt x="12" y="17"/>
                    </a:cubicBezTo>
                    <a:cubicBezTo>
                      <a:pt x="9" y="19"/>
                      <a:pt x="4" y="17"/>
                      <a:pt x="2" y="13"/>
                    </a:cubicBezTo>
                    <a:cubicBezTo>
                      <a:pt x="0" y="9"/>
                      <a:pt x="2" y="4"/>
                      <a:pt x="6" y="2"/>
                    </a:cubicBezTo>
                    <a:cubicBezTo>
                      <a:pt x="9" y="0"/>
                      <a:pt x="14" y="2"/>
                      <a:pt x="1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fontAlgn="auto"/>
                <a:endParaRPr lang="zh-CN" altLang="en-US" sz="13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Freeform 20"/>
              <p:cNvSpPr/>
              <p:nvPr/>
            </p:nvSpPr>
            <p:spPr bwMode="auto">
              <a:xfrm>
                <a:off x="3814763" y="2330450"/>
                <a:ext cx="60325" cy="63500"/>
              </a:xfrm>
              <a:custGeom>
                <a:avLst/>
                <a:gdLst>
                  <a:gd name="T0" fmla="*/ 14 w 16"/>
                  <a:gd name="T1" fmla="*/ 6 h 17"/>
                  <a:gd name="T2" fmla="*/ 12 w 16"/>
                  <a:gd name="T3" fmla="*/ 16 h 17"/>
                  <a:gd name="T4" fmla="*/ 2 w 16"/>
                  <a:gd name="T5" fmla="*/ 12 h 17"/>
                  <a:gd name="T6" fmla="*/ 5 w 16"/>
                  <a:gd name="T7" fmla="*/ 2 h 17"/>
                  <a:gd name="T8" fmla="*/ 14 w 16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4" y="6"/>
                    </a:moveTo>
                    <a:cubicBezTo>
                      <a:pt x="16" y="10"/>
                      <a:pt x="15" y="14"/>
                      <a:pt x="12" y="16"/>
                    </a:cubicBezTo>
                    <a:cubicBezTo>
                      <a:pt x="8" y="17"/>
                      <a:pt x="4" y="16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ubicBezTo>
                      <a:pt x="8" y="0"/>
                      <a:pt x="12" y="2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fontAlgn="auto"/>
                <a:endParaRPr lang="zh-CN" altLang="en-US" sz="13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Freeform 21"/>
              <p:cNvSpPr/>
              <p:nvPr/>
            </p:nvSpPr>
            <p:spPr bwMode="auto">
              <a:xfrm>
                <a:off x="3798888" y="2405063"/>
                <a:ext cx="46037" cy="53975"/>
              </a:xfrm>
              <a:custGeom>
                <a:avLst/>
                <a:gdLst>
                  <a:gd name="T0" fmla="*/ 10 w 12"/>
                  <a:gd name="T1" fmla="*/ 4 h 14"/>
                  <a:gd name="T2" fmla="*/ 9 w 12"/>
                  <a:gd name="T3" fmla="*/ 12 h 14"/>
                  <a:gd name="T4" fmla="*/ 2 w 12"/>
                  <a:gd name="T5" fmla="*/ 10 h 14"/>
                  <a:gd name="T6" fmla="*/ 2 w 12"/>
                  <a:gd name="T7" fmla="*/ 2 h 14"/>
                  <a:gd name="T8" fmla="*/ 10 w 12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10" y="4"/>
                    </a:moveTo>
                    <a:cubicBezTo>
                      <a:pt x="12" y="7"/>
                      <a:pt x="12" y="10"/>
                      <a:pt x="9" y="12"/>
                    </a:cubicBezTo>
                    <a:cubicBezTo>
                      <a:pt x="7" y="14"/>
                      <a:pt x="4" y="13"/>
                      <a:pt x="2" y="10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8" y="1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fontAlgn="auto"/>
                <a:endParaRPr lang="zh-CN" altLang="en-US" sz="13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9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162303" y="1664514"/>
              <a:ext cx="1928812" cy="461962"/>
            </a:xfrm>
            <a:prstGeom prst="rect">
              <a:avLst/>
            </a:prstGeom>
            <a:noFill/>
          </p:spPr>
          <p:txBody>
            <a:bodyPr lIns="90000" tIns="46800" rIns="90000" bIns="46800">
              <a:normAutofit fontScale="97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/>
              <a:r>
                <a:rPr lang="zh-CN" altLang="en-US" sz="2400" b="1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智能化</a:t>
              </a:r>
              <a:endParaRPr lang="zh-CN" altLang="en-US" sz="24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8" name="文本框 6"/>
          <p:cNvSpPr txBox="1"/>
          <p:nvPr>
            <p:custDataLst>
              <p:tags r:id="rId3"/>
            </p:custDataLst>
          </p:nvPr>
        </p:nvSpPr>
        <p:spPr>
          <a:xfrm>
            <a:off x="304330" y="2656009"/>
            <a:ext cx="686270" cy="3915318"/>
          </a:xfrm>
          <a:prstGeom prst="rect">
            <a:avLst/>
          </a:prstGeom>
          <a:noFill/>
        </p:spPr>
        <p:txBody>
          <a:bodyPr lIns="90000" tIns="46800" rIns="90000" bIns="4680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en-US" sz="32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智能台灯</a:t>
            </a:r>
            <a:endParaRPr lang="zh-CN" altLang="en-US" sz="3200" b="1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文本框 6"/>
          <p:cNvSpPr txBox="1"/>
          <p:nvPr>
            <p:custDataLst>
              <p:tags r:id="rId4"/>
            </p:custDataLst>
          </p:nvPr>
        </p:nvSpPr>
        <p:spPr>
          <a:xfrm>
            <a:off x="5562600" y="4568023"/>
            <a:ext cx="2209800" cy="2092573"/>
          </a:xfrm>
          <a:prstGeom prst="rect">
            <a:avLst/>
          </a:prstGeom>
          <a:noFill/>
        </p:spPr>
        <p:txBody>
          <a:bodyPr lIns="90000" tIns="46800" rIns="90000" bIns="4680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3000"/>
              </a:lnSpc>
            </a:pPr>
            <a:r>
              <a:rPr lang="zh-CN" altLang="en-US" sz="24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智能控制</a:t>
            </a:r>
            <a:endParaRPr lang="en-US" altLang="zh-CN" sz="2400" b="1" noProof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ts val="3000"/>
              </a:lnSpc>
            </a:pPr>
            <a:r>
              <a:rPr lang="zh-CN" altLang="en-US" sz="24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人机交互</a:t>
            </a:r>
            <a:endParaRPr lang="en-US" altLang="zh-CN" sz="2400" b="1" noProof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ts val="3000"/>
              </a:lnSpc>
            </a:pPr>
            <a:r>
              <a:rPr lang="zh-CN" altLang="en-US" sz="24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健康</a:t>
            </a:r>
            <a:r>
              <a:rPr lang="zh-CN" altLang="en-US" sz="24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</a:t>
            </a:r>
            <a:endParaRPr lang="en-US" altLang="zh-CN" sz="2400" b="1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ts val="3000"/>
              </a:lnSpc>
            </a:pPr>
            <a:endParaRPr lang="zh-CN" altLang="en-US" sz="2400" b="1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ts val="3000"/>
              </a:lnSpc>
            </a:pPr>
            <a:endParaRPr lang="zh-CN" altLang="en-US" sz="2400" b="1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ts val="3000"/>
              </a:lnSpc>
            </a:pPr>
            <a:endParaRPr lang="zh-CN" altLang="en-US" sz="2400" b="1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48" y="1326052"/>
            <a:ext cx="3862716" cy="28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难点与创新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创新</a:t>
            </a:r>
            <a:endParaRPr lang="en-US" dirty="0"/>
          </a:p>
        </p:txBody>
      </p:sp>
      <p:sp>
        <p:nvSpPr>
          <p:cNvPr id="40" name="MH_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6024" y="2873404"/>
            <a:ext cx="1434228" cy="1659968"/>
          </a:xfrm>
          <a:custGeom>
            <a:avLst/>
            <a:gdLst>
              <a:gd name="T0" fmla="*/ 0 w 2008628"/>
              <a:gd name="T1" fmla="*/ 649715 h 1747506"/>
              <a:gd name="T2" fmla="*/ 245590 w 2008628"/>
              <a:gd name="T3" fmla="*/ 0 h 1747506"/>
              <a:gd name="T4" fmla="*/ 883560 w 2008628"/>
              <a:gd name="T5" fmla="*/ 0 h 1747506"/>
              <a:gd name="T6" fmla="*/ 1129151 w 2008628"/>
              <a:gd name="T7" fmla="*/ 649715 h 1747506"/>
              <a:gd name="T8" fmla="*/ 883560 w 2008628"/>
              <a:gd name="T9" fmla="*/ 1299430 h 1747506"/>
              <a:gd name="T10" fmla="*/ 245590 w 2008628"/>
              <a:gd name="T11" fmla="*/ 1299430 h 1747506"/>
              <a:gd name="T12" fmla="*/ 0 w 2008628"/>
              <a:gd name="T13" fmla="*/ 649715 h 1747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08628"/>
              <a:gd name="T22" fmla="*/ 0 h 1747506"/>
              <a:gd name="T23" fmla="*/ 2008628 w 2008628"/>
              <a:gd name="T24" fmla="*/ 1747506 h 1747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12001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12001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12001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12001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12001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1200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1200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1200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1200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创新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5800" y="1786833"/>
            <a:ext cx="2294865" cy="1292075"/>
            <a:chOff x="685800" y="1786833"/>
            <a:chExt cx="2294865" cy="1292075"/>
          </a:xfrm>
        </p:grpSpPr>
        <p:sp>
          <p:nvSpPr>
            <p:cNvPr id="34" name="MH_SubTitle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5800" y="1786833"/>
              <a:ext cx="1850072" cy="12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>
                <a:lnSpc>
                  <a:spcPts val="2500"/>
                </a:lnSpc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灯光稳定</a:t>
              </a:r>
              <a:endPara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algn="r">
                <a:lnSpc>
                  <a:spcPts val="2500"/>
                </a:lnSpc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坐姿检测</a:t>
              </a:r>
              <a:endPara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algn="r">
                <a:lnSpc>
                  <a:spcPts val="25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时长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监测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44" name="MH_SubTitle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377067" y="1786833"/>
              <a:ext cx="603598" cy="12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marL="342900" indent="-342900" algn="r">
                <a:buFont typeface="Wingdings" panose="05000000000000000000" pitchFamily="2" charset="2"/>
                <a:buChar char="l"/>
              </a:pPr>
              <a:r>
                <a:rPr lang="en-US" altLang="zh-CN" sz="2000" dirty="0" smtClean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</a:p>
            <a:p>
              <a:pPr marL="342900" indent="-342900" algn="r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  <a:endParaRPr lang="en-US" altLang="zh-CN" sz="2000" dirty="0" smtClean="0">
                <a:solidFill>
                  <a:srgbClr val="9260D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marL="342900" indent="-342900" algn="r">
                <a:lnSpc>
                  <a:spcPts val="25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  <a:endParaRPr lang="zh-CN" altLang="en-US" sz="2000" dirty="0">
                <a:solidFill>
                  <a:srgbClr val="9260D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5800" y="4651525"/>
            <a:ext cx="2294865" cy="1292075"/>
            <a:chOff x="685800" y="4651525"/>
            <a:chExt cx="2294865" cy="1292075"/>
          </a:xfrm>
        </p:grpSpPr>
        <p:sp>
          <p:nvSpPr>
            <p:cNvPr id="46" name="MH_SubTitle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5800" y="4651525"/>
              <a:ext cx="1850072" cy="12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>
                <a:lnSpc>
                  <a:spcPts val="2500"/>
                </a:lnSpc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智能开关</a:t>
              </a:r>
              <a:endPara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algn="r">
                <a:lnSpc>
                  <a:spcPts val="25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自动调光</a:t>
              </a:r>
              <a:endPara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algn="r">
                <a:lnSpc>
                  <a:spcPts val="25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数据统计</a:t>
              </a:r>
            </a:p>
          </p:txBody>
        </p:sp>
        <p:sp>
          <p:nvSpPr>
            <p:cNvPr id="47" name="MH_SubTitle_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377067" y="4651525"/>
              <a:ext cx="603598" cy="12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marL="342900" indent="-342900" algn="r">
                <a:buFont typeface="Wingdings" panose="05000000000000000000" pitchFamily="2" charset="2"/>
                <a:buChar char="l"/>
              </a:pPr>
              <a:r>
                <a:rPr lang="en-US" altLang="zh-CN" sz="2000" dirty="0" smtClean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</a:p>
            <a:p>
              <a:pPr marL="342900" indent="-342900" algn="r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  <a:endParaRPr lang="en-US" altLang="zh-CN" sz="2000" dirty="0" smtClean="0">
                <a:solidFill>
                  <a:srgbClr val="9260D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marL="342900" indent="-342900" algn="r">
                <a:lnSpc>
                  <a:spcPts val="25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  <a:endParaRPr lang="zh-CN" altLang="en-US" sz="2000" dirty="0">
                <a:solidFill>
                  <a:srgbClr val="9260D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19400" y="1463040"/>
            <a:ext cx="3756027" cy="4478667"/>
            <a:chOff x="2819400" y="1463040"/>
            <a:chExt cx="3756027" cy="4478667"/>
          </a:xfrm>
        </p:grpSpPr>
        <p:sp>
          <p:nvSpPr>
            <p:cNvPr id="21" name="MH_Other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19401" y="1463040"/>
              <a:ext cx="1432212" cy="1661997"/>
            </a:xfrm>
            <a:custGeom>
              <a:avLst/>
              <a:gdLst>
                <a:gd name="T0" fmla="*/ 1004314 w 2008628"/>
                <a:gd name="T1" fmla="*/ 0 h 1747506"/>
                <a:gd name="T2" fmla="*/ 2008627 w 2008628"/>
                <a:gd name="T3" fmla="*/ 380083 h 1747506"/>
                <a:gd name="T4" fmla="*/ 2008627 w 2008628"/>
                <a:gd name="T5" fmla="*/ 1367424 h 1747506"/>
                <a:gd name="T6" fmla="*/ 1004314 w 2008628"/>
                <a:gd name="T7" fmla="*/ 1747506 h 1747506"/>
                <a:gd name="T8" fmla="*/ 1 w 2008628"/>
                <a:gd name="T9" fmla="*/ 1367424 h 1747506"/>
                <a:gd name="T10" fmla="*/ 1 w 2008628"/>
                <a:gd name="T11" fmla="*/ 380083 h 1747506"/>
                <a:gd name="T12" fmla="*/ 1004314 w 2008628"/>
                <a:gd name="T13" fmla="*/ 0 h 1747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</a:t>
              </a:r>
              <a:endPara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Oth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19400" y="4281739"/>
              <a:ext cx="1432212" cy="1659968"/>
            </a:xfrm>
            <a:custGeom>
              <a:avLst/>
              <a:gdLst>
                <a:gd name="T0" fmla="*/ 1004314 w 2008628"/>
                <a:gd name="T1" fmla="*/ 0 h 1747506"/>
                <a:gd name="T2" fmla="*/ 2008627 w 2008628"/>
                <a:gd name="T3" fmla="*/ 380083 h 1747506"/>
                <a:gd name="T4" fmla="*/ 2008627 w 2008628"/>
                <a:gd name="T5" fmla="*/ 1367424 h 1747506"/>
                <a:gd name="T6" fmla="*/ 1004314 w 2008628"/>
                <a:gd name="T7" fmla="*/ 1747506 h 1747506"/>
                <a:gd name="T8" fmla="*/ 1 w 2008628"/>
                <a:gd name="T9" fmla="*/ 1367424 h 1747506"/>
                <a:gd name="T10" fmla="*/ 1 w 2008628"/>
                <a:gd name="T11" fmla="*/ 380083 h 1747506"/>
                <a:gd name="T12" fmla="*/ 1004314 w 2008628"/>
                <a:gd name="T13" fmla="*/ 0 h 1747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智能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26" name="MH_Oth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141199" y="2873404"/>
              <a:ext cx="1434228" cy="1659968"/>
            </a:xfrm>
            <a:custGeom>
              <a:avLst/>
              <a:gdLst>
                <a:gd name="T0" fmla="*/ 1004314 w 2008628"/>
                <a:gd name="T1" fmla="*/ 0 h 1747506"/>
                <a:gd name="T2" fmla="*/ 2008627 w 2008628"/>
                <a:gd name="T3" fmla="*/ 380083 h 1747506"/>
                <a:gd name="T4" fmla="*/ 2008627 w 2008628"/>
                <a:gd name="T5" fmla="*/ 1367424 h 1747506"/>
                <a:gd name="T6" fmla="*/ 1004314 w 2008628"/>
                <a:gd name="T7" fmla="*/ 1747506 h 1747506"/>
                <a:gd name="T8" fmla="*/ 1 w 2008628"/>
                <a:gd name="T9" fmla="*/ 1367424 h 1747506"/>
                <a:gd name="T10" fmla="*/ 1 w 2008628"/>
                <a:gd name="T11" fmla="*/ 380083 h 1747506"/>
                <a:gd name="T12" fmla="*/ 1004314 w 2008628"/>
                <a:gd name="T13" fmla="*/ 0 h 1747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defTabSz="12001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defTabSz="12001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交互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80938" y="3191334"/>
            <a:ext cx="1008871" cy="1292075"/>
            <a:chOff x="6480938" y="3191334"/>
            <a:chExt cx="1008871" cy="1292075"/>
          </a:xfrm>
        </p:grpSpPr>
        <p:sp>
          <p:nvSpPr>
            <p:cNvPr id="49" name="MH_SubTitle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82737" y="3191334"/>
              <a:ext cx="707072" cy="12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r">
                <a:lnSpc>
                  <a:spcPts val="2500"/>
                </a:lnSpc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触控</a:t>
              </a:r>
              <a:endPara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 algn="r">
                <a:lnSpc>
                  <a:spcPts val="2500"/>
                </a:lnSpc>
              </a:pP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APP</a:t>
              </a:r>
            </a:p>
            <a:p>
              <a:pPr algn="r">
                <a:lnSpc>
                  <a:spcPts val="25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语音</a:t>
              </a:r>
              <a:endPara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  <p:sp>
          <p:nvSpPr>
            <p:cNvPr id="50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480938" y="3191334"/>
              <a:ext cx="603598" cy="12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marL="342900" indent="-342900" algn="r">
                <a:buFont typeface="Wingdings" panose="05000000000000000000" pitchFamily="2" charset="2"/>
                <a:buChar char="l"/>
              </a:pPr>
              <a:r>
                <a:rPr lang="en-US" altLang="zh-CN" sz="2000" dirty="0" smtClean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</a:p>
            <a:p>
              <a:pPr marL="342900" indent="-342900" algn="r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</a:p>
            <a:p>
              <a:pPr marL="342900" indent="-342900" algn="r">
                <a:lnSpc>
                  <a:spcPts val="25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 smtClean="0">
                  <a:solidFill>
                    <a:srgbClr val="926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 </a:t>
              </a:r>
              <a:endParaRPr lang="zh-CN" altLang="en-US" sz="2000" dirty="0">
                <a:solidFill>
                  <a:srgbClr val="9260D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4IWY50_3EN{S[$3WT18~`V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40" y="1905"/>
            <a:ext cx="9145905" cy="105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456565" y="1905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难点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817009" y="1807582"/>
            <a:ext cx="3400130" cy="3390952"/>
            <a:chOff x="2817009" y="1807582"/>
            <a:chExt cx="3400130" cy="3390952"/>
          </a:xfrm>
        </p:grpSpPr>
        <p:sp>
          <p:nvSpPr>
            <p:cNvPr id="15" name="MH_SubTitle_1"/>
            <p:cNvSpPr/>
            <p:nvPr/>
          </p:nvSpPr>
          <p:spPr>
            <a:xfrm>
              <a:off x="2817009" y="1807582"/>
              <a:ext cx="1698751" cy="1695476"/>
            </a:xfrm>
            <a:custGeom>
              <a:avLst/>
              <a:gdLst>
                <a:gd name="connsiteX0" fmla="*/ 713459 w 1426918"/>
                <a:gd name="connsiteY0" fmla="*/ 0 h 1426918"/>
                <a:gd name="connsiteX1" fmla="*/ 713459 w 1426918"/>
                <a:gd name="connsiteY1" fmla="*/ 1 h 1426918"/>
                <a:gd name="connsiteX2" fmla="*/ 1426918 w 1426918"/>
                <a:gd name="connsiteY2" fmla="*/ 713460 h 1426918"/>
                <a:gd name="connsiteX3" fmla="*/ 1426918 w 1426918"/>
                <a:gd name="connsiteY3" fmla="*/ 1426918 h 1426918"/>
                <a:gd name="connsiteX4" fmla="*/ 713459 w 1426918"/>
                <a:gd name="connsiteY4" fmla="*/ 1426918 h 1426918"/>
                <a:gd name="connsiteX5" fmla="*/ 0 w 1426918"/>
                <a:gd name="connsiteY5" fmla="*/ 713459 h 1426918"/>
                <a:gd name="connsiteX6" fmla="*/ 713459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59" y="0"/>
                  </a:moveTo>
                  <a:lnTo>
                    <a:pt x="713459" y="1"/>
                  </a:lnTo>
                  <a:cubicBezTo>
                    <a:pt x="1107492" y="1"/>
                    <a:pt x="1426918" y="319427"/>
                    <a:pt x="1426918" y="713460"/>
                  </a:cubicBezTo>
                  <a:lnTo>
                    <a:pt x="1426918" y="1426918"/>
                  </a:lnTo>
                  <a:lnTo>
                    <a:pt x="713459" y="1426918"/>
                  </a:lnTo>
                  <a:cubicBezTo>
                    <a:pt x="319426" y="1426918"/>
                    <a:pt x="0" y="1107492"/>
                    <a:pt x="0" y="713459"/>
                  </a:cubicBezTo>
                  <a:cubicBezTo>
                    <a:pt x="0" y="319426"/>
                    <a:pt x="319426" y="0"/>
                    <a:pt x="713459" y="0"/>
                  </a:cubicBezTo>
                  <a:close/>
                </a:path>
              </a:pathLst>
            </a:custGeom>
            <a:solidFill>
              <a:srgbClr val="5429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r>
                <a:rPr lang="zh-CN" altLang="en-US" sz="4050" b="1" kern="0" dirty="0">
                  <a:solidFill>
                    <a:schemeClr val="bg1"/>
                  </a:solidFill>
                  <a:latin typeface="Times New Roman" panose="02020603050405020304"/>
                  <a:ea typeface="幼圆" panose="02010509060101010101" charset="-122"/>
                </a:rPr>
                <a:t>无级调光</a:t>
              </a:r>
            </a:p>
          </p:txBody>
        </p:sp>
        <p:sp>
          <p:nvSpPr>
            <p:cNvPr id="6" name="MH_SubTitle_2"/>
            <p:cNvSpPr/>
            <p:nvPr/>
          </p:nvSpPr>
          <p:spPr>
            <a:xfrm>
              <a:off x="4515760" y="1807582"/>
              <a:ext cx="1701379" cy="1695476"/>
            </a:xfrm>
            <a:custGeom>
              <a:avLst/>
              <a:gdLst>
                <a:gd name="connsiteX0" fmla="*/ 713459 w 1426918"/>
                <a:gd name="connsiteY0" fmla="*/ 0 h 1426918"/>
                <a:gd name="connsiteX1" fmla="*/ 1426918 w 1426918"/>
                <a:gd name="connsiteY1" fmla="*/ 713459 h 1426918"/>
                <a:gd name="connsiteX2" fmla="*/ 1426917 w 1426918"/>
                <a:gd name="connsiteY2" fmla="*/ 713459 h 1426918"/>
                <a:gd name="connsiteX3" fmla="*/ 713458 w 1426918"/>
                <a:gd name="connsiteY3" fmla="*/ 1426918 h 1426918"/>
                <a:gd name="connsiteX4" fmla="*/ 0 w 1426918"/>
                <a:gd name="connsiteY4" fmla="*/ 1426918 h 1426918"/>
                <a:gd name="connsiteX5" fmla="*/ 0 w 1426918"/>
                <a:gd name="connsiteY5" fmla="*/ 713459 h 1426918"/>
                <a:gd name="connsiteX6" fmla="*/ 713459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59" y="0"/>
                  </a:moveTo>
                  <a:cubicBezTo>
                    <a:pt x="1107492" y="0"/>
                    <a:pt x="1426918" y="319426"/>
                    <a:pt x="1426918" y="713459"/>
                  </a:cubicBezTo>
                  <a:lnTo>
                    <a:pt x="1426917" y="713459"/>
                  </a:lnTo>
                  <a:cubicBezTo>
                    <a:pt x="1426917" y="1107492"/>
                    <a:pt x="1107491" y="1426918"/>
                    <a:pt x="713458" y="1426918"/>
                  </a:cubicBezTo>
                  <a:lnTo>
                    <a:pt x="0" y="1426918"/>
                  </a:lnTo>
                  <a:lnTo>
                    <a:pt x="0" y="713459"/>
                  </a:lnTo>
                  <a:cubicBezTo>
                    <a:pt x="0" y="319426"/>
                    <a:pt x="319426" y="0"/>
                    <a:pt x="7134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r>
                <a:rPr lang="zh-CN" altLang="en-US" sz="4050" b="1" kern="0" dirty="0">
                  <a:solidFill>
                    <a:schemeClr val="bg1"/>
                  </a:solidFill>
                  <a:latin typeface="Times New Roman" panose="02020603050405020304"/>
                  <a:ea typeface="幼圆" panose="02010509060101010101" charset="-122"/>
                </a:rPr>
                <a:t>模拟串口</a:t>
              </a:r>
            </a:p>
          </p:txBody>
        </p:sp>
        <p:sp>
          <p:nvSpPr>
            <p:cNvPr id="17" name="MH_SubTitle_3"/>
            <p:cNvSpPr/>
            <p:nvPr/>
          </p:nvSpPr>
          <p:spPr>
            <a:xfrm>
              <a:off x="2817009" y="3503058"/>
              <a:ext cx="1698751" cy="1695476"/>
            </a:xfrm>
            <a:custGeom>
              <a:avLst/>
              <a:gdLst>
                <a:gd name="connsiteX0" fmla="*/ 713460 w 1426918"/>
                <a:gd name="connsiteY0" fmla="*/ 0 h 1426918"/>
                <a:gd name="connsiteX1" fmla="*/ 1426918 w 1426918"/>
                <a:gd name="connsiteY1" fmla="*/ 0 h 1426918"/>
                <a:gd name="connsiteX2" fmla="*/ 1426918 w 1426918"/>
                <a:gd name="connsiteY2" fmla="*/ 713459 h 1426918"/>
                <a:gd name="connsiteX3" fmla="*/ 713459 w 1426918"/>
                <a:gd name="connsiteY3" fmla="*/ 1426918 h 1426918"/>
                <a:gd name="connsiteX4" fmla="*/ 0 w 1426918"/>
                <a:gd name="connsiteY4" fmla="*/ 713459 h 1426918"/>
                <a:gd name="connsiteX5" fmla="*/ 1 w 1426918"/>
                <a:gd name="connsiteY5" fmla="*/ 713459 h 1426918"/>
                <a:gd name="connsiteX6" fmla="*/ 713460 w 1426918"/>
                <a:gd name="connsiteY6" fmla="*/ 0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918" h="1426918">
                  <a:moveTo>
                    <a:pt x="713460" y="0"/>
                  </a:moveTo>
                  <a:lnTo>
                    <a:pt x="1426918" y="0"/>
                  </a:lnTo>
                  <a:lnTo>
                    <a:pt x="1426918" y="713459"/>
                  </a:lnTo>
                  <a:cubicBezTo>
                    <a:pt x="1426918" y="1107492"/>
                    <a:pt x="1107492" y="1426918"/>
                    <a:pt x="713459" y="1426918"/>
                  </a:cubicBezTo>
                  <a:cubicBezTo>
                    <a:pt x="319426" y="1426918"/>
                    <a:pt x="0" y="1107492"/>
                    <a:pt x="0" y="713459"/>
                  </a:cubicBezTo>
                  <a:lnTo>
                    <a:pt x="1" y="713459"/>
                  </a:lnTo>
                  <a:cubicBezTo>
                    <a:pt x="1" y="319426"/>
                    <a:pt x="319427" y="0"/>
                    <a:pt x="71346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r>
                <a:rPr lang="zh-CN" altLang="en-US" sz="4050" b="1" kern="0" dirty="0">
                  <a:solidFill>
                    <a:schemeClr val="bg1"/>
                  </a:solidFill>
                  <a:latin typeface="Times New Roman" panose="02020603050405020304"/>
                  <a:ea typeface="幼圆" panose="02010509060101010101" charset="-122"/>
                </a:rPr>
                <a:t>任务调度</a:t>
              </a:r>
              <a:endParaRPr lang="en-US" altLang="zh-CN" sz="4050" b="1" kern="0" dirty="0">
                <a:solidFill>
                  <a:schemeClr val="bg1"/>
                </a:solidFill>
                <a:latin typeface="Times New Roman" panose="02020603050405020304"/>
                <a:ea typeface="幼圆" panose="02010509060101010101" charset="-122"/>
              </a:endParaRPr>
            </a:p>
          </p:txBody>
        </p:sp>
        <p:sp>
          <p:nvSpPr>
            <p:cNvPr id="18" name="MH_SubTitle_4"/>
            <p:cNvSpPr/>
            <p:nvPr/>
          </p:nvSpPr>
          <p:spPr>
            <a:xfrm>
              <a:off x="4515760" y="3503058"/>
              <a:ext cx="1701379" cy="1695476"/>
            </a:xfrm>
            <a:custGeom>
              <a:avLst/>
              <a:gdLst>
                <a:gd name="connsiteX0" fmla="*/ 0 w 1426918"/>
                <a:gd name="connsiteY0" fmla="*/ 0 h 1426918"/>
                <a:gd name="connsiteX1" fmla="*/ 713459 w 1426918"/>
                <a:gd name="connsiteY1" fmla="*/ 0 h 1426918"/>
                <a:gd name="connsiteX2" fmla="*/ 1426918 w 1426918"/>
                <a:gd name="connsiteY2" fmla="*/ 713459 h 1426918"/>
                <a:gd name="connsiteX3" fmla="*/ 713459 w 1426918"/>
                <a:gd name="connsiteY3" fmla="*/ 1426918 h 1426918"/>
                <a:gd name="connsiteX4" fmla="*/ 713459 w 1426918"/>
                <a:gd name="connsiteY4" fmla="*/ 1426917 h 1426918"/>
                <a:gd name="connsiteX5" fmla="*/ 0 w 1426918"/>
                <a:gd name="connsiteY5" fmla="*/ 713458 h 14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918" h="1426918">
                  <a:moveTo>
                    <a:pt x="0" y="0"/>
                  </a:moveTo>
                  <a:lnTo>
                    <a:pt x="713459" y="0"/>
                  </a:lnTo>
                  <a:cubicBezTo>
                    <a:pt x="1107492" y="0"/>
                    <a:pt x="1426918" y="319426"/>
                    <a:pt x="1426918" y="713459"/>
                  </a:cubicBezTo>
                  <a:cubicBezTo>
                    <a:pt x="1426918" y="1107492"/>
                    <a:pt x="1107492" y="1426918"/>
                    <a:pt x="713459" y="1426918"/>
                  </a:cubicBezTo>
                  <a:lnTo>
                    <a:pt x="713459" y="1426917"/>
                  </a:lnTo>
                  <a:cubicBezTo>
                    <a:pt x="319426" y="1426917"/>
                    <a:pt x="0" y="1107491"/>
                    <a:pt x="0" y="71345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r>
                <a:rPr lang="zh-CN" altLang="en-US" sz="4050" b="1" kern="0" dirty="0" smtClean="0">
                  <a:solidFill>
                    <a:schemeClr val="bg1"/>
                  </a:solidFill>
                  <a:latin typeface="Times New Roman" panose="02020603050405020304"/>
                  <a:ea typeface="幼圆" panose="02010509060101010101" charset="-122"/>
                </a:rPr>
                <a:t>坐姿检测</a:t>
              </a:r>
              <a:endParaRPr lang="en-US" altLang="zh-CN" sz="4050" b="1" kern="0" dirty="0">
                <a:solidFill>
                  <a:schemeClr val="bg1"/>
                </a:solidFill>
                <a:latin typeface="Times New Roman" panose="02020603050405020304"/>
                <a:ea typeface="幼圆" panose="02010509060101010101" charset="-122"/>
              </a:endParaRPr>
            </a:p>
          </p:txBody>
        </p:sp>
      </p:grpSp>
      <p:sp>
        <p:nvSpPr>
          <p:cNvPr id="26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164" y="2009283"/>
            <a:ext cx="2284784" cy="12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r">
              <a:lnSpc>
                <a:spcPts val="3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模拟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PWM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输出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r">
              <a:lnSpc>
                <a:spcPts val="3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硬件定时器控制</a:t>
            </a:r>
          </a:p>
          <a:p>
            <a:pPr algn="r">
              <a:lnSpc>
                <a:spcPts val="3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频率高、档位多</a:t>
            </a:r>
          </a:p>
        </p:txBody>
      </p:sp>
      <p:sp>
        <p:nvSpPr>
          <p:cNvPr id="27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00800" y="2009283"/>
            <a:ext cx="2284784" cy="12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定制通信协议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硬件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定时器复用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可扩展外设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8" name="MH_SubTitl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00800" y="3704758"/>
            <a:ext cx="2667000" cy="12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超声波测距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×</a:t>
            </a: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单路红外测信号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×</a:t>
            </a: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多路红外综合测距   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9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1164" y="3704758"/>
            <a:ext cx="2284784" cy="12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r">
              <a:lnSpc>
                <a:spcPts val="3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分层设计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r">
              <a:lnSpc>
                <a:spcPts val="3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FIFO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缓冲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r">
              <a:lnSpc>
                <a:spcPts val="3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合理调度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难点与创新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3"/>
  <p:tag name="KSO_WM_TEMPLATE_CATEGORY" val="special"/>
  <p:tag name="KSO_WM_TEMPLATE_INDEX" val="20163066"/>
  <p:tag name="KSO_WM_UNIT_INDEX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58"/>
  <p:tag name="KSO_WM_TEMPLATE_CATEGORY" val="special"/>
  <p:tag name="KSO_WM_TEMPLATE_INDEX" val="20163066"/>
  <p:tag name="KSO_WM_UNIT_INDEX" val="5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8"/>
  <p:tag name="KSO_WM_TEMPLATE_CATEGORY" val="special"/>
  <p:tag name="KSO_WM_TEMPLATE_INDEX" val="20163066"/>
  <p:tag name="KSO_WM_UNIT_INDEX" val="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3"/>
  <p:tag name="KSO_WM_TEMPLATE_CATEGORY" val="special"/>
  <p:tag name="KSO_WM_TEMPLATE_INDEX" val="20163066"/>
  <p:tag name="KSO_WM_UNIT_INDEX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5"/>
  <p:tag name="KSO_WM_TEMPLATE_CATEGORY" val="special"/>
  <p:tag name="KSO_WM_TEMPLATE_INDEX" val="20163066"/>
  <p:tag name="KSO_WM_UNIT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4"/>
  <p:tag name="KSO_WM_TEMPLATE_CATEGORY" val="special"/>
  <p:tag name="KSO_WM_TEMPLATE_INDEX" val="20163066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4"/>
  <p:tag name="KSO_WM_TEMPLATE_CATEGORY" val="special"/>
  <p:tag name="KSO_WM_TEMPLATE_INDEX" val="20163066"/>
  <p:tag name="KSO_WM_UNIT_INDEX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16"/>
  <p:tag name="KSO_WM_TEMPLATE_CATEGORY" val="special"/>
  <p:tag name="KSO_WM_TEMPLATE_INDEX" val="20163066"/>
  <p:tag name="KSO_WM_UNIT_INDEX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6"/>
  <p:tag name="KSO_WM_TEMPLATE_CATEGORY" val="special"/>
  <p:tag name="KSO_WM_TEMPLATE_INDEX" val="20163066"/>
  <p:tag name="KSO_WM_UNIT_INDEX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25"/>
  <p:tag name="KSO_WM_TEMPLATE_CATEGORY" val="special"/>
  <p:tag name="KSO_WM_TEMPLATE_INDEX" val="20163066"/>
  <p:tag name="KSO_WM_UNIT_INDEX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26"/>
  <p:tag name="KSO_WM_TEMPLATE_CATEGORY" val="special"/>
  <p:tag name="KSO_WM_TEMPLATE_INDEX" val="20163066"/>
  <p:tag name="KSO_WM_UNIT_INDEX" val="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3"/>
  <p:tag name="KSO_WM_TEMPLATE_CATEGORY" val="special"/>
  <p:tag name="KSO_WM_TEMPLATE_INDEX" val="20163066"/>
  <p:tag name="KSO_WM_UNIT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60"/>
  <p:tag name="KSO_WM_TEMPLATE_CATEGORY" val="special"/>
  <p:tag name="KSO_WM_TEMPLATE_INDEX" val="20163066"/>
  <p:tag name="KSO_WM_UNIT_INDEX" val="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23"/>
  <p:tag name="KSO_WM_TEMPLATE_CATEGORY" val="special"/>
  <p:tag name="KSO_WM_TEMPLATE_INDEX" val="20163066"/>
  <p:tag name="KSO_WM_UNIT_INDEX" val="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24"/>
  <p:tag name="KSO_WM_TEMPLATE_CATEGORY" val="special"/>
  <p:tag name="KSO_WM_TEMPLATE_INDEX" val="20163066"/>
  <p:tag name="KSO_WM_UNIT_INDEX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4"/>
  <p:tag name="KSO_WM_TEMPLATE_CATEGORY" val="special"/>
  <p:tag name="KSO_WM_TEMPLATE_INDEX" val="20163066"/>
  <p:tag name="KSO_WM_UNIT_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21"/>
  <p:tag name="KSO_WM_TEMPLATE_CATEGORY" val="special"/>
  <p:tag name="KSO_WM_TEMPLATE_INDEX" val="20163066"/>
  <p:tag name="KSO_WM_UNIT_INDEX" val="2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22"/>
  <p:tag name="KSO_WM_TEMPLATE_CATEGORY" val="special"/>
  <p:tag name="KSO_WM_TEMPLATE_INDEX" val="20163066"/>
  <p:tag name="KSO_WM_UNIT_INDEX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7"/>
  <p:tag name="KSO_WM_TEMPLATE_CATEGORY" val="special"/>
  <p:tag name="KSO_WM_TEMPLATE_INDEX" val="20163066"/>
  <p:tag name="KSO_WM_UNIT_INDEX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19"/>
  <p:tag name="KSO_WM_TEMPLATE_CATEGORY" val="special"/>
  <p:tag name="KSO_WM_TEMPLATE_INDEX" val="20163066"/>
  <p:tag name="KSO_WM_UNIT_INDEX" val="1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20"/>
  <p:tag name="KSO_WM_TEMPLATE_CATEGORY" val="special"/>
  <p:tag name="KSO_WM_TEMPLATE_INDEX" val="20163066"/>
  <p:tag name="KSO_WM_UNIT_INDEX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8"/>
  <p:tag name="KSO_WM_TEMPLATE_CATEGORY" val="special"/>
  <p:tag name="KSO_WM_TEMPLATE_INDEX" val="20163066"/>
  <p:tag name="KSO_WM_UNIT_INDEX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17"/>
  <p:tag name="KSO_WM_TEMPLATE_CATEGORY" val="special"/>
  <p:tag name="KSO_WM_TEMPLATE_INDEX" val="20163066"/>
  <p:tag name="KSO_WM_UNIT_INDEX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60"/>
  <p:tag name="KSO_WM_TEMPLATE_CATEGORY" val="special"/>
  <p:tag name="KSO_WM_TEMPLATE_INDEX" val="20163066"/>
  <p:tag name="KSO_WM_UNIT_INDEX" val="6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18"/>
  <p:tag name="KSO_WM_TEMPLATE_CATEGORY" val="special"/>
  <p:tag name="KSO_WM_TEMPLATE_INDEX" val="20163066"/>
  <p:tag name="KSO_WM_UNIT_INDEX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15"/>
  <p:tag name="KSO_WM_TEMPLATE_CATEGORY" val="special"/>
  <p:tag name="KSO_WM_TEMPLATE_INDEX" val="20163066"/>
  <p:tag name="KSO_WM_UNIT_INDEX" val="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5"/>
  <p:tag name="KSO_WM_TEMPLATE_CATEGORY" val="special"/>
  <p:tag name="KSO_WM_TEMPLATE_INDEX" val="20163066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16"/>
  <p:tag name="KSO_WM_TEMPLATE_CATEGORY" val="special"/>
  <p:tag name="KSO_WM_TEMPLATE_INDEX" val="20163066"/>
  <p:tag name="KSO_WM_UNIT_INDEX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9"/>
  <p:tag name="KSO_WM_TEMPLATE_CATEGORY" val="special"/>
  <p:tag name="KSO_WM_TEMPLATE_INDEX" val="20163066"/>
  <p:tag name="KSO_WM_UNIT_INDEX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10"/>
  <p:tag name="KSO_WM_TEMPLATE_CATEGORY" val="special"/>
  <p:tag name="KSO_WM_TEMPLATE_INDEX" val="20163066"/>
  <p:tag name="KSO_WM_UNIT_INDEX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11"/>
  <p:tag name="KSO_WM_TEMPLATE_CATEGORY" val="special"/>
  <p:tag name="KSO_WM_TEMPLATE_INDEX" val="20163066"/>
  <p:tag name="KSO_WM_UNIT_INDEX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12"/>
  <p:tag name="KSO_WM_TEMPLATE_CATEGORY" val="special"/>
  <p:tag name="KSO_WM_TEMPLATE_INDEX" val="20163066"/>
  <p:tag name="KSO_WM_UNIT_INDEX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13"/>
  <p:tag name="KSO_WM_TEMPLATE_CATEGORY" val="special"/>
  <p:tag name="KSO_WM_TEMPLATE_INDEX" val="20163066"/>
  <p:tag name="KSO_WM_UNIT_INDEX" val="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q1-1"/>
  <p:tag name="KSO_WM_UNIT_CLEAR" val="1"/>
  <p:tag name="KSO_WM_UNIT_LAYERLEVEL" val="1_1"/>
  <p:tag name="KSO_WM_TAG_VERSION" val="1.0"/>
  <p:tag name="KSO_WM_BEAUTIFY_FLAG" val="#wm#"/>
  <p:tag name="KSO_WM_UNIT_TYPE" val="i"/>
  <p:tag name="KSO_WM_UNIT_ID" val="special20163066_19*i*14"/>
  <p:tag name="KSO_WM_TEMPLATE_CATEGORY" val="special"/>
  <p:tag name="KSO_WM_TEMPLATE_INDEX" val="20163066"/>
  <p:tag name="KSO_WM_UNIT_INDEX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43"/>
  <p:tag name="KSO_WM_TEMPLATE_CATEGORY" val="special"/>
  <p:tag name="KSO_WM_TEMPLATE_INDEX" val="20163066"/>
  <p:tag name="KSO_WM_UNIT_INDEX" val="4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123"/>
  <p:tag name="KSO_WM_TEMPLATE_CATEGORY" val="special"/>
  <p:tag name="KSO_WM_TEMPLATE_INDEX" val="20163066"/>
  <p:tag name="KSO_WM_UNIT_INDEX" val="1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123"/>
  <p:tag name="KSO_WM_TEMPLATE_CATEGORY" val="special"/>
  <p:tag name="KSO_WM_TEMPLATE_INDEX" val="20163066"/>
  <p:tag name="KSO_WM_UNIT_INDEX" val="12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123"/>
  <p:tag name="KSO_WM_TEMPLATE_CATEGORY" val="special"/>
  <p:tag name="KSO_WM_TEMPLATE_INDEX" val="20163066"/>
  <p:tag name="KSO_WM_UNIT_INDEX" val="12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123"/>
  <p:tag name="KSO_WM_TEMPLATE_CATEGORY" val="special"/>
  <p:tag name="KSO_WM_TEMPLATE_INDEX" val="20163066"/>
  <p:tag name="KSO_WM_UNIT_INDEX" val="12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0*i*12"/>
  <p:tag name="KSO_WM_TEMPLATE_CATEGORY" val="special"/>
  <p:tag name="KSO_WM_TEMPLATE_INDEX" val="20163066"/>
  <p:tag name="KSO_WM_UNIT_INDEX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119"/>
  <p:tag name="KSO_WM_TEMPLATE_CATEGORY" val="special"/>
  <p:tag name="KSO_WM_TEMPLATE_INDEX" val="20163066"/>
  <p:tag name="KSO_WM_UNIT_INDEX" val="11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120"/>
  <p:tag name="KSO_WM_TEMPLATE_CATEGORY" val="special"/>
  <p:tag name="KSO_WM_TEMPLATE_INDEX" val="20163066"/>
  <p:tag name="KSO_WM_UNIT_INDEX" val="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62"/>
  <p:tag name="KSO_WM_TEMPLATE_CATEGORY" val="special"/>
  <p:tag name="KSO_WM_TEMPLATE_INDEX" val="20163066"/>
  <p:tag name="KSO_WM_UNIT_INDEX" val="6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3"/>
  <p:tag name="KSO_WM_TEMPLATE_CATEGORY" val="special"/>
  <p:tag name="KSO_WM_TEMPLATE_INDEX" val="20163066"/>
  <p:tag name="KSO_WM_UNIT_INDEX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4"/>
  <p:tag name="KSO_WM_TEMPLATE_CATEGORY" val="special"/>
  <p:tag name="KSO_WM_TEMPLATE_INDEX" val="20163066"/>
  <p:tag name="KSO_WM_UNIT_INDEX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119"/>
  <p:tag name="KSO_WM_TEMPLATE_CATEGORY" val="special"/>
  <p:tag name="KSO_WM_TEMPLATE_INDEX" val="20163066"/>
  <p:tag name="KSO_WM_UNIT_INDEX" val="11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120"/>
  <p:tag name="KSO_WM_TEMPLATE_CATEGORY" val="special"/>
  <p:tag name="KSO_WM_TEMPLATE_INDEX" val="20163066"/>
  <p:tag name="KSO_WM_UNIT_INDEX" val="1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90"/>
  <p:tag name="KSO_WM_TEMPLATE_CATEGORY" val="special"/>
  <p:tag name="KSO_WM_TEMPLATE_INDEX" val="20163066"/>
  <p:tag name="KSO_WM_UNIT_INDEX" val="9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91"/>
  <p:tag name="KSO_WM_TEMPLATE_CATEGORY" val="special"/>
  <p:tag name="KSO_WM_TEMPLATE_INDEX" val="20163066"/>
  <p:tag name="KSO_WM_UNIT_INDEX" val="9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3"/>
  <p:tag name="KSO_WM_TEMPLATE_CATEGORY" val="special"/>
  <p:tag name="KSO_WM_TEMPLATE_INDEX" val="20163066"/>
  <p:tag name="KSO_WM_UNIT_INDEX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4*i*4"/>
  <p:tag name="KSO_WM_TEMPLATE_CATEGORY" val="special"/>
  <p:tag name="KSO_WM_TEMPLATE_INDEX" val="20163066"/>
  <p:tag name="KSO_WM_UNIT_INDEX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15"/>
  <p:tag name="KSO_WM_TEMPLATE_CATEGORY" val="special"/>
  <p:tag name="KSO_WM_TEMPLATE_INDEX" val="20163066"/>
  <p:tag name="KSO_WM_UNIT_INDEX" val="1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19*i*15"/>
  <p:tag name="KSO_WM_TEMPLATE_CATEGORY" val="special"/>
  <p:tag name="KSO_WM_TEMPLATE_INDEX" val="20163066"/>
  <p:tag name="KSO_WM_UNIT_INDEX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30"/>
  <p:tag name="KSO_WM_TEMPLATE_CATEGORY" val="special"/>
  <p:tag name="KSO_WM_TEMPLATE_INDEX" val="20163066"/>
  <p:tag name="KSO_WM_UNIT_INDEX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60"/>
  <p:tag name="KSO_WM_TEMPLATE_CATEGORY" val="special"/>
  <p:tag name="KSO_WM_TEMPLATE_INDEX" val="20163066"/>
  <p:tag name="KSO_WM_UNIT_INDEX" val="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3066_5*i*17"/>
  <p:tag name="KSO_WM_TEMPLATE_CATEGORY" val="special"/>
  <p:tag name="KSO_WM_TEMPLATE_INDEX" val="20163066"/>
  <p:tag name="KSO_WM_UNIT_INDEX" val="17"/>
</p:tagLst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112A5"/>
        </a:solidFill>
        <a:ln>
          <a:noFill/>
        </a:ln>
      </a:spPr>
      <a:bodyPr rtlCol="0" anchor="ctr"/>
      <a:lstStyle>
        <a:defPPr algn="ctr">
          <a:defRPr sz="2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584</Words>
  <Application>Microsoft Office PowerPoint</Application>
  <PresentationFormat>全屏显示(4:3)</PresentationFormat>
  <Paragraphs>222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1_Synopsys Default Template</vt:lpstr>
      <vt:lpstr>PowerPoint 演示文稿</vt:lpstr>
      <vt:lpstr>PowerPoint 演示文稿</vt:lpstr>
      <vt:lpstr>Agenda</vt:lpstr>
      <vt:lpstr>Agenda</vt:lpstr>
      <vt:lpstr>PowerPoint 演示文稿</vt:lpstr>
      <vt:lpstr>Agenda</vt:lpstr>
      <vt:lpstr>PowerPoint 演示文稿</vt:lpstr>
      <vt:lpstr>PowerPoint 演示文稿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Agenda</vt:lpstr>
      <vt:lpstr>PowerPoint 演示文稿</vt:lpstr>
      <vt:lpstr>PowerPoint 演示文稿</vt:lpstr>
      <vt:lpstr>Agenda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dq</cp:lastModifiedBy>
  <cp:revision>260</cp:revision>
  <dcterms:created xsi:type="dcterms:W3CDTF">2006-08-16T00:00:00Z</dcterms:created>
  <dcterms:modified xsi:type="dcterms:W3CDTF">2018-07-09T04:40:36Z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