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handoutMasterIdLst>
    <p:handoutMasterId r:id="rId11"/>
  </p:handoutMasterIdLst>
  <p:sldIdLst>
    <p:sldId id="256" r:id="rId2"/>
    <p:sldId id="257" r:id="rId3"/>
    <p:sldId id="262" r:id="rId4"/>
    <p:sldId id="258" r:id="rId5"/>
    <p:sldId id="259" r:id="rId6"/>
    <p:sldId id="260" r:id="rId7"/>
    <p:sldId id="261" r:id="rId8"/>
    <p:sldId id="263" r:id="rId9"/>
  </p:sldIdLst>
  <p:sldSz cx="9144000" cy="6858000" type="screen4x3"/>
  <p:notesSz cx="6805613"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C9"/>
    <a:srgbClr val="6666FF"/>
    <a:srgbClr val="CC00CC"/>
    <a:srgbClr val="FF0000"/>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32" autoAdjust="0"/>
  </p:normalViewPr>
  <p:slideViewPr>
    <p:cSldViewPr>
      <p:cViewPr varScale="1">
        <p:scale>
          <a:sx n="75" d="100"/>
          <a:sy n="75" d="100"/>
        </p:scale>
        <p:origin x="-3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14019" name="Rectangle 3"/>
          <p:cNvSpPr>
            <a:spLocks noGrp="1" noChangeArrowheads="1"/>
          </p:cNvSpPr>
          <p:nvPr>
            <p:ph type="dt" sz="quarter"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cs typeface="+mn-cs"/>
              </a:defRPr>
            </a:lvl1pPr>
          </a:lstStyle>
          <a:p>
            <a:pPr>
              <a:defRPr/>
            </a:pPr>
            <a:endParaRPr lang="en-US" altLang="ja-JP"/>
          </a:p>
        </p:txBody>
      </p:sp>
      <p:sp>
        <p:nvSpPr>
          <p:cNvPr id="214020"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14021" name="Rectangle 5"/>
          <p:cNvSpPr>
            <a:spLocks noGrp="1" noChangeArrowheads="1"/>
          </p:cNvSpPr>
          <p:nvPr>
            <p:ph type="sldNum" sz="quarter" idx="3"/>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61EDC1A-CE20-1143-B6AC-1352612CE712}" type="slidenum">
              <a:rPr lang="en-US" altLang="ja-JP"/>
              <a:pPr>
                <a:defRPr/>
              </a:pPr>
              <a:t>‹#›</a:t>
            </a:fld>
            <a:endParaRPr lang="en-US" altLang="ja-JP"/>
          </a:p>
        </p:txBody>
      </p:sp>
    </p:spTree>
    <p:extLst>
      <p:ext uri="{BB962C8B-B14F-4D97-AF65-F5344CB8AC3E}">
        <p14:creationId xmlns:p14="http://schemas.microsoft.com/office/powerpoint/2010/main" val="302841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8675"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cs typeface="+mn-cs"/>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7"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867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8679"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B160D3F-EB0D-6C49-AB9C-78A7E3FCE5A1}" type="slidenum">
              <a:rPr lang="en-US" altLang="ja-JP"/>
              <a:pPr>
                <a:defRPr/>
              </a:pPr>
              <a:t>‹#›</a:t>
            </a:fld>
            <a:endParaRPr lang="en-US" altLang="ja-JP"/>
          </a:p>
        </p:txBody>
      </p:sp>
    </p:spTree>
    <p:extLst>
      <p:ext uri="{BB962C8B-B14F-4D97-AF65-F5344CB8AC3E}">
        <p14:creationId xmlns:p14="http://schemas.microsoft.com/office/powerpoint/2010/main" val="2880004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0" y="6524625"/>
            <a:ext cx="3636963" cy="274638"/>
          </a:xfrm>
          <a:prstGeom prst="rect">
            <a:avLst/>
          </a:prstGeom>
          <a:noFill/>
          <a:ln>
            <a:noFill/>
          </a:ln>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defRPr/>
            </a:pPr>
            <a:r>
              <a:rPr lang="en-US" altLang="ja-JP" sz="1200" i="1">
                <a:solidFill>
                  <a:schemeClr val="bg1"/>
                </a:solidFill>
                <a:latin typeface="Times New Roman" charset="0"/>
              </a:rPr>
              <a:t>Ministry of Land, Infrastructure, Transport and Tourism</a:t>
            </a:r>
          </a:p>
        </p:txBody>
      </p:sp>
      <p:pic>
        <p:nvPicPr>
          <p:cNvPr id="5" name="Picture 17" descr="テンプレートフッ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1613"/>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8"/>
          <p:cNvSpPr txBox="1">
            <a:spLocks noChangeArrowheads="1"/>
          </p:cNvSpPr>
          <p:nvPr/>
        </p:nvSpPr>
        <p:spPr bwMode="auto">
          <a:xfrm>
            <a:off x="0" y="6553200"/>
            <a:ext cx="3744913" cy="274638"/>
          </a:xfrm>
          <a:prstGeom prst="rect">
            <a:avLst/>
          </a:prstGeom>
          <a:noFill/>
          <a:ln>
            <a:noFill/>
          </a:ln>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defRPr/>
            </a:pPr>
            <a:r>
              <a:rPr lang="en-US" altLang="ja-JP" sz="1200" b="1" i="1">
                <a:solidFill>
                  <a:schemeClr val="bg1"/>
                </a:solidFill>
                <a:latin typeface="Times New Roman" charset="0"/>
              </a:rPr>
              <a:t>Geospatial Information Authority of Japan</a:t>
            </a:r>
          </a:p>
        </p:txBody>
      </p:sp>
      <p:pic>
        <p:nvPicPr>
          <p:cNvPr id="7" name="Picture 19" descr="国土地理院シンボルマーク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6237288"/>
            <a:ext cx="4270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619250" y="1905000"/>
            <a:ext cx="7524750" cy="1470025"/>
          </a:xfrm>
        </p:spPr>
        <p:txBody>
          <a:bodyPr/>
          <a:lstStyle>
            <a:lvl1pPr>
              <a:defRPr sz="4000">
                <a:latin typeface="+mn-lt"/>
              </a:defRPr>
            </a:lvl1pPr>
          </a:lstStyle>
          <a:p>
            <a:r>
              <a:rPr lang="ja-JP" altLang="en-US" smtClean="0"/>
              <a:t>マスタ タイトルの書式設定</a:t>
            </a:r>
            <a:endParaRPr lang="ja-JP" altLang="en-US" dirty="0"/>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mn-lt"/>
              </a:defRPr>
            </a:lvl1pPr>
          </a:lstStyle>
          <a:p>
            <a:r>
              <a:rPr lang="ja-JP" altLang="en-US" smtClean="0"/>
              <a:t>マスタ サブタイトルの書式設定</a:t>
            </a:r>
            <a:endParaRPr lang="ja-JP" altLang="en-US" dirty="0"/>
          </a:p>
        </p:txBody>
      </p:sp>
      <p:sp>
        <p:nvSpPr>
          <p:cNvPr id="8" name="Rectangle 4"/>
          <p:cNvSpPr>
            <a:spLocks noGrp="1" noChangeArrowheads="1"/>
          </p:cNvSpPr>
          <p:nvPr>
            <p:ph type="dt" sz="half" idx="10"/>
          </p:nvPr>
        </p:nvSpPr>
        <p:spPr>
          <a:xfrm>
            <a:off x="468313" y="6265863"/>
            <a:ext cx="2133600" cy="476250"/>
          </a:xfrm>
        </p:spPr>
        <p:txBody>
          <a:bodyPr/>
          <a:lstStyle>
            <a:lvl1pPr>
              <a:defRPr/>
            </a:lvl1pPr>
          </a:lstStyle>
          <a:p>
            <a:pPr>
              <a:defRPr/>
            </a:pPr>
            <a:endParaRPr lang="en-US" altLang="ja-JP"/>
          </a:p>
        </p:txBody>
      </p:sp>
      <p:sp>
        <p:nvSpPr>
          <p:cNvPr id="9" name="Rectangle 5"/>
          <p:cNvSpPr>
            <a:spLocks noGrp="1" noChangeArrowheads="1"/>
          </p:cNvSpPr>
          <p:nvPr>
            <p:ph type="ftr" sz="quarter" idx="11"/>
          </p:nvPr>
        </p:nvSpPr>
        <p:spPr/>
        <p:txBody>
          <a:bodyPr/>
          <a:lstStyle>
            <a:lvl1pPr>
              <a:defRPr/>
            </a:lvl1pPr>
          </a:lstStyle>
          <a:p>
            <a:pPr>
              <a:defRPr/>
            </a:pPr>
            <a:endParaRPr lang="en-US" altLang="ja-JP"/>
          </a:p>
        </p:txBody>
      </p:sp>
      <p:sp>
        <p:nvSpPr>
          <p:cNvPr id="10"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2A0AF7D5-D401-E74D-85EF-69552E3FD90B}" type="slidenum">
              <a:rPr lang="en-US" altLang="ja-JP"/>
              <a:pPr>
                <a:defRPr/>
              </a:pPr>
              <a:t>‹#›</a:t>
            </a:fld>
            <a:endParaRPr lang="en-US" altLang="ja-JP"/>
          </a:p>
        </p:txBody>
      </p:sp>
    </p:spTree>
    <p:extLst>
      <p:ext uri="{BB962C8B-B14F-4D97-AF65-F5344CB8AC3E}">
        <p14:creationId xmlns:p14="http://schemas.microsoft.com/office/powerpoint/2010/main" val="303088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4E2FDF5F-9D7F-9444-930B-8C94158178EC}" type="slidenum">
              <a:rPr lang="en-US" altLang="ja-JP"/>
              <a:pPr>
                <a:defRPr/>
              </a:pPr>
              <a:t>‹#›</a:t>
            </a:fld>
            <a:endParaRPr lang="en-US" altLang="ja-JP"/>
          </a:p>
        </p:txBody>
      </p:sp>
    </p:spTree>
    <p:extLst>
      <p:ext uri="{BB962C8B-B14F-4D97-AF65-F5344CB8AC3E}">
        <p14:creationId xmlns:p14="http://schemas.microsoft.com/office/powerpoint/2010/main" val="38857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0"/>
            <a:ext cx="2171700" cy="6126163"/>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0" y="0"/>
            <a:ext cx="6362700" cy="6126163"/>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9FB67E1-4937-B947-9CB5-761ED7802752}" type="slidenum">
              <a:rPr lang="en-US" altLang="ja-JP"/>
              <a:pPr>
                <a:defRPr/>
              </a:pPr>
              <a:t>‹#›</a:t>
            </a:fld>
            <a:endParaRPr lang="en-US" altLang="ja-JP"/>
          </a:p>
        </p:txBody>
      </p:sp>
    </p:spTree>
    <p:extLst>
      <p:ext uri="{BB962C8B-B14F-4D97-AF65-F5344CB8AC3E}">
        <p14:creationId xmlns:p14="http://schemas.microsoft.com/office/powerpoint/2010/main" val="19443410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BDE7F79-B788-EF47-92C0-E4468BC66B4F}" type="slidenum">
              <a:rPr lang="en-US" altLang="ja-JP"/>
              <a:pPr>
                <a:defRPr/>
              </a:pPr>
              <a:t>‹#›</a:t>
            </a:fld>
            <a:endParaRPr lang="en-US" altLang="ja-JP"/>
          </a:p>
        </p:txBody>
      </p:sp>
    </p:spTree>
    <p:extLst>
      <p:ext uri="{BB962C8B-B14F-4D97-AF65-F5344CB8AC3E}">
        <p14:creationId xmlns:p14="http://schemas.microsoft.com/office/powerpoint/2010/main" val="289929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4F2A0811-2F3C-5149-BE74-DBDC33232581}" type="slidenum">
              <a:rPr lang="en-US" altLang="ja-JP"/>
              <a:pPr>
                <a:defRPr/>
              </a:pPr>
              <a:t>‹#›</a:t>
            </a:fld>
            <a:endParaRPr lang="en-US" altLang="ja-JP"/>
          </a:p>
        </p:txBody>
      </p:sp>
    </p:spTree>
    <p:extLst>
      <p:ext uri="{BB962C8B-B14F-4D97-AF65-F5344CB8AC3E}">
        <p14:creationId xmlns:p14="http://schemas.microsoft.com/office/powerpoint/2010/main" val="9944506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B3038B1A-3F90-9D42-8528-3DADC904750C}" type="slidenum">
              <a:rPr lang="en-US" altLang="ja-JP"/>
              <a:pPr>
                <a:defRPr/>
              </a:pPr>
              <a:t>‹#›</a:t>
            </a:fld>
            <a:endParaRPr lang="en-US" altLang="ja-JP"/>
          </a:p>
        </p:txBody>
      </p:sp>
    </p:spTree>
    <p:extLst>
      <p:ext uri="{BB962C8B-B14F-4D97-AF65-F5344CB8AC3E}">
        <p14:creationId xmlns:p14="http://schemas.microsoft.com/office/powerpoint/2010/main" val="369164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A98ACA19-C16A-274A-BA02-3F956397001D}" type="slidenum">
              <a:rPr lang="en-US" altLang="ja-JP"/>
              <a:pPr>
                <a:defRPr/>
              </a:pPr>
              <a:t>‹#›</a:t>
            </a:fld>
            <a:endParaRPr lang="en-US" altLang="ja-JP"/>
          </a:p>
        </p:txBody>
      </p:sp>
    </p:spTree>
    <p:extLst>
      <p:ext uri="{BB962C8B-B14F-4D97-AF65-F5344CB8AC3E}">
        <p14:creationId xmlns:p14="http://schemas.microsoft.com/office/powerpoint/2010/main" val="146421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EBCAB9D2-232D-0343-84CF-518136E6AB70}" type="slidenum">
              <a:rPr lang="en-US" altLang="ja-JP"/>
              <a:pPr>
                <a:defRPr/>
              </a:pPr>
              <a:t>‹#›</a:t>
            </a:fld>
            <a:endParaRPr lang="en-US" altLang="ja-JP"/>
          </a:p>
        </p:txBody>
      </p:sp>
    </p:spTree>
    <p:extLst>
      <p:ext uri="{BB962C8B-B14F-4D97-AF65-F5344CB8AC3E}">
        <p14:creationId xmlns:p14="http://schemas.microsoft.com/office/powerpoint/2010/main" val="61793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9A6B0FFA-B65F-4343-A76B-69EE1365E557}" type="slidenum">
              <a:rPr lang="en-US" altLang="ja-JP"/>
              <a:pPr>
                <a:defRPr/>
              </a:pPr>
              <a:t>‹#›</a:t>
            </a:fld>
            <a:endParaRPr lang="en-US" altLang="ja-JP"/>
          </a:p>
        </p:txBody>
      </p:sp>
    </p:spTree>
    <p:extLst>
      <p:ext uri="{BB962C8B-B14F-4D97-AF65-F5344CB8AC3E}">
        <p14:creationId xmlns:p14="http://schemas.microsoft.com/office/powerpoint/2010/main" val="5616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C44AB34-E78B-6D4E-8D15-0FE7E4792AD0}" type="slidenum">
              <a:rPr lang="en-US" altLang="ja-JP"/>
              <a:pPr>
                <a:defRPr/>
              </a:pPr>
              <a:t>‹#›</a:t>
            </a:fld>
            <a:endParaRPr lang="en-US" altLang="ja-JP"/>
          </a:p>
        </p:txBody>
      </p:sp>
    </p:spTree>
    <p:extLst>
      <p:ext uri="{BB962C8B-B14F-4D97-AF65-F5344CB8AC3E}">
        <p14:creationId xmlns:p14="http://schemas.microsoft.com/office/powerpoint/2010/main" val="17906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E7992CE-C8FC-9F46-922E-39F4CDCF0A45}" type="slidenum">
              <a:rPr lang="en-US" altLang="ja-JP"/>
              <a:pPr>
                <a:defRPr/>
              </a:pPr>
              <a:t>‹#›</a:t>
            </a:fld>
            <a:endParaRPr lang="en-US" altLang="ja-JP"/>
          </a:p>
        </p:txBody>
      </p:sp>
    </p:spTree>
    <p:extLst>
      <p:ext uri="{BB962C8B-B14F-4D97-AF65-F5344CB8AC3E}">
        <p14:creationId xmlns:p14="http://schemas.microsoft.com/office/powerpoint/2010/main" val="2074700833"/>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テンプレートヘッダ"/>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42088" y="-26988"/>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fld id="{DD3EB382-F721-3F4F-BF41-DA7F3BB5DCD2}" type="slidenum">
              <a:rPr lang="en-US" altLang="ja-JP"/>
              <a:pPr>
                <a:defRPr/>
              </a:pPr>
              <a:t>‹#›</a:t>
            </a:fld>
            <a:endParaRPr lang="en-US" altLang="ja-JP"/>
          </a:p>
        </p:txBody>
      </p:sp>
      <p:sp>
        <p:nvSpPr>
          <p:cNvPr id="1031" name="Rectangle 2"/>
          <p:cNvSpPr>
            <a:spLocks noGrp="1" noChangeArrowheads="1"/>
          </p:cNvSpPr>
          <p:nvPr>
            <p:ph type="title"/>
          </p:nvPr>
        </p:nvSpPr>
        <p:spPr bwMode="auto">
          <a:xfrm>
            <a:off x="0" y="0"/>
            <a:ext cx="7019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pic>
        <p:nvPicPr>
          <p:cNvPr id="1032" name="Picture 9" descr="国土地理院シンボルマーク小"/>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48713" y="44450"/>
            <a:ext cx="360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eaLnBrk="0" fontAlgn="base" hangingPunct="0">
        <a:spcBef>
          <a:spcPct val="0"/>
        </a:spcBef>
        <a:spcAft>
          <a:spcPct val="0"/>
        </a:spcAft>
        <a:defRPr kumimoji="1" sz="2800">
          <a:solidFill>
            <a:srgbClr val="4087C8"/>
          </a:solidFill>
          <a:latin typeface="+mn-lt"/>
          <a:ea typeface="+mj-ea"/>
          <a:cs typeface="+mj-cs"/>
        </a:defRPr>
      </a:lvl1pPr>
      <a:lvl2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2pPr>
      <a:lvl3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3pPr>
      <a:lvl4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4pPr>
      <a:lvl5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5pPr>
      <a:lvl6pPr marL="4572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6pPr>
      <a:lvl7pPr marL="9144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7pPr>
      <a:lvl8pPr marL="13716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8pPr>
      <a:lvl9pPr marL="18288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ctrTitle"/>
          </p:nvPr>
        </p:nvSpPr>
        <p:spPr>
          <a:xfrm>
            <a:off x="0" y="1905000"/>
            <a:ext cx="9144000" cy="1470025"/>
          </a:xfrm>
        </p:spPr>
        <p:txBody>
          <a:bodyPr/>
          <a:lstStyle/>
          <a:p>
            <a:pPr algn="ctr" eaLnBrk="1" hangingPunct="1"/>
            <a:r>
              <a:rPr lang="ja-JP" altLang="en-US" sz="4800" dirty="0" smtClean="0">
                <a:latin typeface="Arial" charset="0"/>
                <a:ea typeface="HGP創英角ｺﾞｼｯｸUB" charset="0"/>
                <a:cs typeface="HGP創英角ｺﾞｼｯｸUB" charset="0"/>
              </a:rPr>
              <a:t>ベクトルタイル利用サイトを作ろう</a:t>
            </a:r>
            <a:endParaRPr lang="ja-JP" altLang="en-US" sz="4800" dirty="0">
              <a:latin typeface="Arial" charset="0"/>
              <a:ea typeface="HGP創英角ｺﾞｼｯｸUB" charset="0"/>
              <a:cs typeface="HGP創英角ｺﾞｼｯｸUB" charset="0"/>
            </a:endParaRPr>
          </a:p>
        </p:txBody>
      </p:sp>
      <p:sp>
        <p:nvSpPr>
          <p:cNvPr id="15362" name="サブタイトル 2"/>
          <p:cNvSpPr>
            <a:spLocks noGrp="1"/>
          </p:cNvSpPr>
          <p:nvPr>
            <p:ph type="subTitle" idx="1"/>
          </p:nvPr>
        </p:nvSpPr>
        <p:spPr>
          <a:xfrm>
            <a:off x="1371600" y="4581128"/>
            <a:ext cx="6400800" cy="1057672"/>
          </a:xfrm>
        </p:spPr>
        <p:txBody>
          <a:bodyPr/>
          <a:lstStyle/>
          <a:p>
            <a:pPr eaLnBrk="1" hangingPunct="1"/>
            <a:r>
              <a:rPr lang="ja-JP" sz="2400" dirty="0">
                <a:latin typeface="Arial" charset="0"/>
                <a:ea typeface="ＭＳ Ｐゴシック" charset="0"/>
                <a:cs typeface="ＭＳ Ｐゴシック" charset="0"/>
              </a:rPr>
              <a:t>H</a:t>
            </a:r>
            <a:r>
              <a:rPr lang="en-US" altLang="ja-JP" sz="2400" dirty="0" err="1">
                <a:latin typeface="Arial" charset="0"/>
                <a:ea typeface="ＭＳ Ｐゴシック" charset="0"/>
                <a:cs typeface="ＭＳ Ｐゴシック" charset="0"/>
              </a:rPr>
              <a:t>idenori</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FUJIMURA</a:t>
            </a:r>
          </a:p>
          <a:p>
            <a:pPr eaLnBrk="1" hangingPunct="1"/>
            <a:r>
              <a:rPr lang="ja-JP" sz="2400" dirty="0">
                <a:latin typeface="Arial" charset="0"/>
                <a:ea typeface="ＭＳ Ｐゴシック" charset="0"/>
                <a:cs typeface="ＭＳ Ｐゴシック" charset="0"/>
              </a:rPr>
              <a:t>G</a:t>
            </a:r>
            <a:r>
              <a:rPr lang="en-US" altLang="ja-JP" sz="2400" dirty="0" err="1">
                <a:latin typeface="Arial" charset="0"/>
                <a:ea typeface="ＭＳ Ｐゴシック" charset="0"/>
                <a:cs typeface="ＭＳ Ｐゴシック" charset="0"/>
              </a:rPr>
              <a:t>eospatial</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Information</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Authority</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of</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Japan</a:t>
            </a:r>
            <a:endParaRPr lang="ja-JP" altLang="en-US" sz="2400" dirty="0">
              <a:latin typeface="Arial" charset="0"/>
              <a:ea typeface="ＭＳ Ｐゴシック" charset="0"/>
              <a:cs typeface="ＭＳ Ｐゴシック" charset="0"/>
            </a:endParaRPr>
          </a:p>
        </p:txBody>
      </p:sp>
      <p:sp>
        <p:nvSpPr>
          <p:cNvPr id="15363"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00B79304-F03A-EE46-8D89-9753323F89F6}" type="slidenum">
              <a:rPr lang="en-US" altLang="ja-JP" sz="1800"/>
              <a:pPr/>
              <a:t>1</a:t>
            </a:fld>
            <a:endParaRPr lang="en-US" altLang="ja-JP" sz="1800"/>
          </a:p>
        </p:txBody>
      </p:sp>
      <p:sp>
        <p:nvSpPr>
          <p:cNvPr id="2" name="正方形/長方形 1"/>
          <p:cNvSpPr/>
          <p:nvPr/>
        </p:nvSpPr>
        <p:spPr>
          <a:xfrm>
            <a:off x="4932040" y="115888"/>
            <a:ext cx="4104010" cy="93684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smtClean="0">
                <a:solidFill>
                  <a:schemeClr val="tx1"/>
                </a:solidFill>
              </a:rPr>
              <a:t>FOSS4G 2015 Tokyo </a:t>
            </a:r>
            <a:r>
              <a:rPr lang="ja-JP" altLang="en-US" dirty="0" smtClean="0">
                <a:solidFill>
                  <a:schemeClr val="tx1"/>
                </a:solidFill>
              </a:rPr>
              <a:t>ハンズオンデイ</a:t>
            </a:r>
            <a:endParaRPr lang="en-US" altLang="ja-JP" dirty="0" smtClean="0">
              <a:solidFill>
                <a:schemeClr val="tx1"/>
              </a:solidFill>
            </a:endParaRPr>
          </a:p>
          <a:p>
            <a:pPr algn="ctr">
              <a:defRPr/>
            </a:pPr>
            <a:r>
              <a:rPr lang="en-US" altLang="ja-JP" dirty="0" smtClean="0">
                <a:solidFill>
                  <a:schemeClr val="tx1"/>
                </a:solidFill>
              </a:rPr>
              <a:t>2015-10-09T</a:t>
            </a:r>
            <a:r>
              <a:rPr lang="en-US" altLang="ja-JP" dirty="0">
                <a:solidFill>
                  <a:schemeClr val="tx1"/>
                </a:solidFill>
              </a:rPr>
              <a:t>14:</a:t>
            </a:r>
            <a:r>
              <a:rPr lang="en-US" altLang="ja-JP" dirty="0" smtClean="0">
                <a:solidFill>
                  <a:schemeClr val="tx1"/>
                </a:solidFill>
              </a:rPr>
              <a:t>00/17</a:t>
            </a:r>
            <a:r>
              <a:rPr lang="en-US" altLang="ja-JP" dirty="0">
                <a:solidFill>
                  <a:schemeClr val="tx1"/>
                </a:solidFill>
              </a:rPr>
              <a:t>:00</a:t>
            </a:r>
            <a:endParaRPr lang="ja-JP" altLang="en-US" dirty="0">
              <a:solidFill>
                <a:schemeClr val="tx1"/>
              </a:solidFill>
            </a:endParaRPr>
          </a:p>
          <a:p>
            <a:pPr algn="ctr">
              <a:defRPr/>
            </a:pPr>
            <a:r>
              <a:rPr lang="en-US" altLang="ja-JP" dirty="0" smtClean="0">
                <a:solidFill>
                  <a:schemeClr val="tx1"/>
                </a:solidFill>
              </a:rPr>
              <a:t>@</a:t>
            </a:r>
            <a:r>
              <a:rPr lang="ja-JP" altLang="en-US" dirty="0" smtClean="0">
                <a:solidFill>
                  <a:schemeClr val="tx1"/>
                </a:solidFill>
              </a:rPr>
              <a:t>駒場</a:t>
            </a:r>
            <a:r>
              <a:rPr lang="en-US" altLang="ja-JP" dirty="0" smtClean="0">
                <a:solidFill>
                  <a:schemeClr val="tx1"/>
                </a:solidFill>
              </a:rPr>
              <a:t>RC An</a:t>
            </a:r>
            <a:r>
              <a:rPr lang="ja-JP" altLang="en-US" dirty="0" smtClean="0">
                <a:solidFill>
                  <a:schemeClr val="tx1"/>
                </a:solidFill>
              </a:rPr>
              <a:t>棟</a:t>
            </a:r>
            <a:r>
              <a:rPr lang="en-US" altLang="ja-JP" dirty="0" smtClean="0">
                <a:solidFill>
                  <a:schemeClr val="tx1"/>
                </a:solidFill>
              </a:rPr>
              <a:t>2F</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a:xfrm>
            <a:off x="518864" y="692696"/>
            <a:ext cx="8229600" cy="5976664"/>
          </a:xfrm>
        </p:spPr>
        <p:txBody>
          <a:bodyPr/>
          <a:lstStyle/>
          <a:p>
            <a:pPr marL="514350" indent="-514350">
              <a:buFont typeface="+mj-ea"/>
              <a:buAutoNum type="circleNumDbPlain"/>
            </a:pPr>
            <a:r>
              <a:rPr kumimoji="1" lang="ja-JP" altLang="en-US" dirty="0" smtClean="0"/>
              <a:t>導入：ベクトルタイルの概要と未来</a:t>
            </a:r>
            <a:endParaRPr kumimoji="1" lang="en-US" altLang="ja-JP" dirty="0" smtClean="0"/>
          </a:p>
          <a:p>
            <a:pPr marL="514350" indent="-514350">
              <a:buFont typeface="+mj-ea"/>
              <a:buAutoNum type="circleNumDbPlain"/>
            </a:pPr>
            <a:r>
              <a:rPr kumimoji="1" lang="en-US" altLang="ja-JP" dirty="0" err="1" smtClean="0"/>
              <a:t>GitHub</a:t>
            </a:r>
            <a:r>
              <a:rPr kumimoji="1" lang="ja-JP" altLang="en-US" dirty="0" smtClean="0"/>
              <a:t>から地理院地図をフォーク</a:t>
            </a:r>
            <a:r>
              <a:rPr lang="ja-JP" altLang="en-US" dirty="0" smtClean="0"/>
              <a:t>して、マイ地理院地図を作る</a:t>
            </a:r>
            <a:endParaRPr lang="en-US" altLang="ja-JP" dirty="0" smtClean="0"/>
          </a:p>
          <a:p>
            <a:pPr marL="514350" indent="-514350">
              <a:buFont typeface="+mj-ea"/>
              <a:buAutoNum type="circleNumDbPlain"/>
            </a:pPr>
            <a:r>
              <a:rPr lang="ja-JP" altLang="en-US" dirty="0" smtClean="0"/>
              <a:t>マイ地理院地図にインターネット上のタイルレイヤを加える</a:t>
            </a:r>
            <a:endParaRPr lang="en-US" altLang="ja-JP" dirty="0" smtClean="0"/>
          </a:p>
          <a:p>
            <a:pPr marL="514350" indent="-514350">
              <a:buFont typeface="+mj-ea"/>
              <a:buAutoNum type="circleNumDbPlain"/>
            </a:pPr>
            <a:r>
              <a:rPr lang="ja-JP" altLang="en-US" dirty="0" smtClean="0">
                <a:solidFill>
                  <a:srgbClr val="000000"/>
                </a:solidFill>
              </a:rPr>
              <a:t>マイ地理院地図に簡単なベクトルデータを加える（ただしベクトルタイルとして）</a:t>
            </a:r>
            <a:endParaRPr lang="en-US" altLang="ja-JP" dirty="0" smtClean="0">
              <a:solidFill>
                <a:srgbClr val="000000"/>
              </a:solidFill>
            </a:endParaRPr>
          </a:p>
          <a:p>
            <a:pPr marL="514350" indent="-514350">
              <a:buFont typeface="+mj-ea"/>
              <a:buAutoNum type="circleNumDbPlain"/>
            </a:pPr>
            <a:r>
              <a:rPr lang="ja-JP" altLang="en-US" dirty="0" smtClean="0">
                <a:solidFill>
                  <a:srgbClr val="FF0000"/>
                </a:solidFill>
              </a:rPr>
              <a:t>地理院ベクトルタイルを素の</a:t>
            </a:r>
            <a:r>
              <a:rPr lang="en-US" altLang="ja-JP" dirty="0" smtClean="0">
                <a:solidFill>
                  <a:srgbClr val="FF0000"/>
                </a:solidFill>
              </a:rPr>
              <a:t>Leaflet</a:t>
            </a:r>
            <a:r>
              <a:rPr lang="ja-JP" altLang="en-US" dirty="0" smtClean="0">
                <a:solidFill>
                  <a:srgbClr val="FF0000"/>
                </a:solidFill>
              </a:rPr>
              <a:t>サイトに表示してみる。</a:t>
            </a:r>
            <a:endParaRPr lang="en-US" altLang="ja-JP" dirty="0" smtClean="0">
              <a:solidFill>
                <a:srgbClr val="FF0000"/>
              </a:solidFill>
            </a:endParaRPr>
          </a:p>
          <a:p>
            <a:pPr marL="514350" indent="-514350">
              <a:buFont typeface="+mj-ea"/>
              <a:buAutoNum type="circleNumDbPlain"/>
            </a:pPr>
            <a:r>
              <a:rPr lang="ja-JP" altLang="en-US" dirty="0" smtClean="0"/>
              <a:t>地理院ベクトルタイルの表示内容を調整する</a:t>
            </a:r>
            <a:endParaRPr lang="en-US" altLang="ja-JP" dirty="0" smtClean="0"/>
          </a:p>
          <a:p>
            <a:pPr marL="514350" indent="-514350">
              <a:buFont typeface="+mj-ea"/>
              <a:buAutoNum type="circleNumDbPlain"/>
            </a:pPr>
            <a:endParaRPr lang="ja-JP" altLang="en-US" dirty="0" smtClean="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2</a:t>
            </a:fld>
            <a:endParaRPr lang="en-US" altLang="ja-JP"/>
          </a:p>
        </p:txBody>
      </p:sp>
    </p:spTree>
    <p:extLst>
      <p:ext uri="{BB962C8B-B14F-4D97-AF65-F5344CB8AC3E}">
        <p14:creationId xmlns:p14="http://schemas.microsoft.com/office/powerpoint/2010/main" val="1009012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本パートの狙い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smtClean="0"/>
              <a:t>gsimaps</a:t>
            </a:r>
            <a:r>
              <a:rPr lang="en-US" altLang="ja-JP" dirty="0" smtClean="0"/>
              <a:t> </a:t>
            </a:r>
            <a:r>
              <a:rPr lang="ja-JP" altLang="en-US" dirty="0" smtClean="0"/>
              <a:t>のシェルなしに地理院ベクトルタイルを直接</a:t>
            </a:r>
            <a:r>
              <a:rPr lang="en-US" altLang="ja-JP" dirty="0" smtClean="0"/>
              <a:t>Leaflet</a:t>
            </a:r>
            <a:r>
              <a:rPr lang="ja-JP" altLang="en-US" dirty="0" smtClean="0"/>
              <a:t>で触っていただくことで、</a:t>
            </a:r>
            <a:endParaRPr lang="en-US" altLang="ja-JP" dirty="0" smtClean="0"/>
          </a:p>
          <a:p>
            <a:pPr lvl="1"/>
            <a:r>
              <a:rPr kumimoji="1" lang="ja-JP" altLang="en-US" dirty="0" smtClean="0"/>
              <a:t>ベクトルタイルの処理に親しんで頂く</a:t>
            </a:r>
            <a:endParaRPr kumimoji="1" lang="en-US" altLang="ja-JP" dirty="0" smtClean="0"/>
          </a:p>
          <a:p>
            <a:pPr lvl="1"/>
            <a:r>
              <a:rPr lang="ja-JP" altLang="en-US" dirty="0" smtClean="0"/>
              <a:t>ベクトルタイルの表示カスタマイズや処理の可能性に触れて頂く</a:t>
            </a:r>
            <a:endParaRPr lang="en-US" altLang="ja-JP" dirty="0" smtClean="0"/>
          </a:p>
          <a:p>
            <a:pPr lvl="2"/>
            <a:r>
              <a:rPr lang="en-US" altLang="ja-JP" dirty="0" err="1" smtClean="0"/>
              <a:t>g</a:t>
            </a:r>
            <a:r>
              <a:rPr kumimoji="1" lang="en-US" altLang="ja-JP" dirty="0" err="1" smtClean="0"/>
              <a:t>simaps</a:t>
            </a:r>
            <a:r>
              <a:rPr kumimoji="1" lang="ja-JP" altLang="en-US" dirty="0" smtClean="0"/>
              <a:t>は、整い終わった</a:t>
            </a:r>
            <a:r>
              <a:rPr kumimoji="1" lang="en-US" altLang="ja-JP" dirty="0" err="1" smtClean="0"/>
              <a:t>style.js</a:t>
            </a:r>
            <a:r>
              <a:rPr kumimoji="1" lang="ja-JP" altLang="en-US" dirty="0" smtClean="0"/>
              <a:t>をベースに地図に触れて頂くショーケースとして設計されており、表示カスタマイズや処理への対応は今のところ組み込まれていない。</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3</a:t>
            </a:fld>
            <a:endParaRPr lang="en-US" altLang="ja-JP"/>
          </a:p>
        </p:txBody>
      </p:sp>
    </p:spTree>
    <p:extLst>
      <p:ext uri="{BB962C8B-B14F-4D97-AF65-F5344CB8AC3E}">
        <p14:creationId xmlns:p14="http://schemas.microsoft.com/office/powerpoint/2010/main" val="71292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地理院ベクトルタイル</a:t>
            </a:r>
            <a:endParaRPr kumimoji="1" lang="ja-JP" altLang="en-US" dirty="0"/>
          </a:p>
        </p:txBody>
      </p:sp>
      <p:sp>
        <p:nvSpPr>
          <p:cNvPr id="3" name="コンテンツ プレースホルダー 2"/>
          <p:cNvSpPr>
            <a:spLocks noGrp="1"/>
          </p:cNvSpPr>
          <p:nvPr>
            <p:ph idx="1"/>
          </p:nvPr>
        </p:nvSpPr>
        <p:spPr>
          <a:xfrm>
            <a:off x="0" y="620689"/>
            <a:ext cx="9144000" cy="720080"/>
          </a:xfrm>
        </p:spPr>
        <p:txBody>
          <a:bodyPr/>
          <a:lstStyle/>
          <a:p>
            <a:pPr marL="0" indent="0">
              <a:buNone/>
            </a:pPr>
            <a:r>
              <a:rPr lang="en-US" altLang="ja-JP" sz="2800" dirty="0"/>
              <a:t>https://</a:t>
            </a:r>
            <a:r>
              <a:rPr lang="en-US" altLang="ja-JP" sz="2800" dirty="0" err="1"/>
              <a:t>github.com</a:t>
            </a:r>
            <a:r>
              <a:rPr lang="en-US" altLang="ja-JP" sz="2800" dirty="0"/>
              <a:t>/</a:t>
            </a:r>
            <a:r>
              <a:rPr lang="en-US" altLang="ja-JP" sz="2800" dirty="0" err="1"/>
              <a:t>gsi-cyberjapan</a:t>
            </a:r>
            <a:r>
              <a:rPr lang="en-US" altLang="ja-JP" sz="2800" dirty="0"/>
              <a:t>/vector-tile-experiment/</a:t>
            </a:r>
            <a:endParaRPr kumimoji="1" lang="ja-JP" altLang="en-US" sz="28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467543" y="1340768"/>
            <a:ext cx="8207463" cy="5256584"/>
          </a:xfrm>
          <a:prstGeom prst="rect">
            <a:avLst/>
          </a:prstGeom>
          <a:ln>
            <a:solidFill>
              <a:schemeClr val="tx1"/>
            </a:solidFill>
          </a:ln>
        </p:spPr>
      </p:pic>
    </p:spTree>
    <p:extLst>
      <p:ext uri="{BB962C8B-B14F-4D97-AF65-F5344CB8AC3E}">
        <p14:creationId xmlns:p14="http://schemas.microsoft.com/office/powerpoint/2010/main" val="3844696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今回は、こちら</a:t>
            </a:r>
            <a:r>
              <a:rPr lang="ja-JP" altLang="en-US" dirty="0" smtClean="0"/>
              <a:t>、</a:t>
            </a:r>
            <a:r>
              <a:rPr lang="en-US" altLang="ja-JP" dirty="0"/>
              <a:t> </a:t>
            </a:r>
            <a:r>
              <a:rPr lang="en-US" altLang="ja-JP" dirty="0" err="1" smtClean="0"/>
              <a:t>canvas.html</a:t>
            </a:r>
            <a:r>
              <a:rPr lang="en-US" altLang="ja-JP" dirty="0" smtClean="0"/>
              <a:t> </a:t>
            </a:r>
            <a:r>
              <a:rPr lang="ja-JP" altLang="en-US" dirty="0" smtClean="0"/>
              <a:t>を</a:t>
            </a:r>
            <a:r>
              <a:rPr kumimoji="1" lang="ja-JP" altLang="en-US" dirty="0" smtClean="0"/>
              <a:t>フォークします</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EBCAB9D2-232D-0343-84CF-518136E6AB70}" type="slidenum">
              <a:rPr lang="en-US" altLang="ja-JP" smtClean="0"/>
              <a:pPr>
                <a:defRPr/>
              </a:pPr>
              <a:t>5</a:t>
            </a:fld>
            <a:endParaRPr lang="en-US" altLang="ja-JP"/>
          </a:p>
        </p:txBody>
      </p:sp>
      <p:pic>
        <p:nvPicPr>
          <p:cNvPr id="4" name="図 3"/>
          <p:cNvPicPr>
            <a:picLocks noChangeAspect="1"/>
          </p:cNvPicPr>
          <p:nvPr/>
        </p:nvPicPr>
        <p:blipFill>
          <a:blip r:embed="rId2"/>
          <a:stretch>
            <a:fillRect/>
          </a:stretch>
        </p:blipFill>
        <p:spPr>
          <a:xfrm>
            <a:off x="467544" y="692696"/>
            <a:ext cx="8074407" cy="6048672"/>
          </a:xfrm>
          <a:prstGeom prst="rect">
            <a:avLst/>
          </a:prstGeom>
          <a:ln>
            <a:solidFill>
              <a:schemeClr val="tx1"/>
            </a:solidFill>
          </a:ln>
        </p:spPr>
      </p:pic>
    </p:spTree>
    <p:extLst>
      <p:ext uri="{BB962C8B-B14F-4D97-AF65-F5344CB8AC3E}">
        <p14:creationId xmlns:p14="http://schemas.microsoft.com/office/powerpoint/2010/main" val="11039789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c</a:t>
            </a:r>
            <a:r>
              <a:rPr kumimoji="1" lang="en-US" altLang="ja-JP" dirty="0" err="1" smtClean="0"/>
              <a:t>anvas.html</a:t>
            </a:r>
            <a:r>
              <a:rPr kumimoji="1" lang="en-US" altLang="ja-JP" dirty="0" smtClean="0"/>
              <a:t> </a:t>
            </a:r>
            <a:r>
              <a:rPr kumimoji="1" lang="ja-JP" altLang="en-US" dirty="0" smtClean="0"/>
              <a:t>の構造（イメージ）</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EBCAB9D2-232D-0343-84CF-518136E6AB70}" type="slidenum">
              <a:rPr lang="en-US" altLang="ja-JP" smtClean="0"/>
              <a:pPr>
                <a:defRPr/>
              </a:pPr>
              <a:t>6</a:t>
            </a:fld>
            <a:endParaRPr lang="en-US" altLang="ja-JP"/>
          </a:p>
        </p:txBody>
      </p:sp>
      <p:sp>
        <p:nvSpPr>
          <p:cNvPr id="4" name="正方形/長方形 3"/>
          <p:cNvSpPr/>
          <p:nvPr/>
        </p:nvSpPr>
        <p:spPr>
          <a:xfrm>
            <a:off x="395536" y="4797152"/>
            <a:ext cx="8424936" cy="15841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dirty="0" smtClean="0">
              <a:solidFill>
                <a:schemeClr val="tx1"/>
              </a:solidFill>
            </a:endParaRPr>
          </a:p>
          <a:p>
            <a:pPr algn="ctr"/>
            <a:endParaRPr lang="en-US" altLang="ja-JP" dirty="0">
              <a:solidFill>
                <a:schemeClr val="tx1"/>
              </a:solidFill>
            </a:endParaRPr>
          </a:p>
          <a:p>
            <a:pPr algn="ctr"/>
            <a:r>
              <a:rPr kumimoji="1" lang="ja-JP" altLang="en-US" dirty="0" smtClean="0">
                <a:solidFill>
                  <a:schemeClr val="tx1"/>
                </a:solidFill>
              </a:rPr>
              <a:t>ウェブブラウザ</a:t>
            </a:r>
            <a:endParaRPr kumimoji="1" lang="en-US" altLang="ja-JP" dirty="0" smtClean="0">
              <a:solidFill>
                <a:schemeClr val="tx1"/>
              </a:solidFill>
            </a:endParaRPr>
          </a:p>
        </p:txBody>
      </p:sp>
      <p:sp>
        <p:nvSpPr>
          <p:cNvPr id="5" name="円/楕円 4"/>
          <p:cNvSpPr/>
          <p:nvPr/>
        </p:nvSpPr>
        <p:spPr>
          <a:xfrm>
            <a:off x="1331640" y="4941168"/>
            <a:ext cx="2088232" cy="72008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SVG </a:t>
            </a:r>
          </a:p>
          <a:p>
            <a:pPr algn="ctr"/>
            <a:r>
              <a:rPr kumimoji="1" lang="en-US" altLang="ja-JP" dirty="0" smtClean="0">
                <a:solidFill>
                  <a:srgbClr val="000000"/>
                </a:solidFill>
              </a:rPr>
              <a:t>engine</a:t>
            </a:r>
            <a:endParaRPr kumimoji="1" lang="ja-JP" altLang="en-US" dirty="0">
              <a:solidFill>
                <a:srgbClr val="000000"/>
              </a:solidFill>
            </a:endParaRPr>
          </a:p>
        </p:txBody>
      </p:sp>
      <p:sp>
        <p:nvSpPr>
          <p:cNvPr id="6" name="円/楕円 5"/>
          <p:cNvSpPr/>
          <p:nvPr/>
        </p:nvSpPr>
        <p:spPr>
          <a:xfrm>
            <a:off x="5508104" y="4941168"/>
            <a:ext cx="2088232" cy="72008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rgbClr val="000000"/>
                </a:solidFill>
              </a:rPr>
              <a:t>Canvas</a:t>
            </a:r>
            <a:r>
              <a:rPr kumimoji="1" lang="en-US" altLang="ja-JP" dirty="0" smtClean="0">
                <a:solidFill>
                  <a:srgbClr val="000000"/>
                </a:solidFill>
              </a:rPr>
              <a:t> engine</a:t>
            </a:r>
            <a:endParaRPr kumimoji="1" lang="ja-JP" altLang="en-US" dirty="0">
              <a:solidFill>
                <a:srgbClr val="000000"/>
              </a:solidFill>
            </a:endParaRPr>
          </a:p>
        </p:txBody>
      </p:sp>
      <p:sp>
        <p:nvSpPr>
          <p:cNvPr id="7" name="正方形/長方形 6"/>
          <p:cNvSpPr/>
          <p:nvPr/>
        </p:nvSpPr>
        <p:spPr>
          <a:xfrm>
            <a:off x="395536" y="3429000"/>
            <a:ext cx="8424936" cy="136815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dirty="0" smtClean="0">
              <a:solidFill>
                <a:schemeClr val="tx1"/>
              </a:solidFill>
            </a:endParaRPr>
          </a:p>
          <a:p>
            <a:pPr algn="ctr"/>
            <a:endParaRPr lang="en-US" altLang="ja-JP" dirty="0">
              <a:solidFill>
                <a:schemeClr val="tx1"/>
              </a:solidFill>
            </a:endParaRPr>
          </a:p>
          <a:p>
            <a:pPr algn="ctr"/>
            <a:r>
              <a:rPr kumimoji="1" lang="en-US" altLang="ja-JP" dirty="0" smtClean="0">
                <a:solidFill>
                  <a:schemeClr val="tx1"/>
                </a:solidFill>
              </a:rPr>
              <a:t>Leaflet 0.7.3</a:t>
            </a:r>
          </a:p>
        </p:txBody>
      </p:sp>
      <p:sp>
        <p:nvSpPr>
          <p:cNvPr id="8" name="正方形/長方形 7"/>
          <p:cNvSpPr/>
          <p:nvPr/>
        </p:nvSpPr>
        <p:spPr>
          <a:xfrm>
            <a:off x="5436096" y="3429000"/>
            <a:ext cx="2088232" cy="72008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rgbClr val="000000"/>
                </a:solidFill>
              </a:rPr>
              <a:t>TileLayer.Canvas</a:t>
            </a:r>
            <a:endParaRPr kumimoji="1" lang="ja-JP" altLang="en-US" dirty="0">
              <a:solidFill>
                <a:srgbClr val="000000"/>
              </a:solidFill>
            </a:endParaRPr>
          </a:p>
        </p:txBody>
      </p:sp>
      <p:sp>
        <p:nvSpPr>
          <p:cNvPr id="9" name="正方形/長方形 8"/>
          <p:cNvSpPr/>
          <p:nvPr/>
        </p:nvSpPr>
        <p:spPr>
          <a:xfrm>
            <a:off x="1187624" y="2708920"/>
            <a:ext cx="2304256" cy="72008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rgbClr val="000000"/>
                </a:solidFill>
              </a:rPr>
              <a:t>TileLayer.GeoJSON</a:t>
            </a:r>
            <a:endParaRPr kumimoji="1" lang="ja-JP" altLang="en-US" dirty="0">
              <a:solidFill>
                <a:srgbClr val="000000"/>
              </a:solidFill>
            </a:endParaRPr>
          </a:p>
        </p:txBody>
      </p:sp>
      <p:sp>
        <p:nvSpPr>
          <p:cNvPr id="10" name="雲 9"/>
          <p:cNvSpPr/>
          <p:nvPr/>
        </p:nvSpPr>
        <p:spPr>
          <a:xfrm>
            <a:off x="4860032" y="836712"/>
            <a:ext cx="3168352" cy="1728192"/>
          </a:xfrm>
          <a:prstGeom prst="clou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rPr>
              <a:t>道路中心線</a:t>
            </a:r>
            <a:endParaRPr kumimoji="1" lang="en-US" altLang="ja-JP" dirty="0" smtClean="0">
              <a:solidFill>
                <a:srgbClr val="000000"/>
              </a:solidFill>
            </a:endParaRPr>
          </a:p>
          <a:p>
            <a:pPr algn="ctr"/>
            <a:r>
              <a:rPr lang="ja-JP" altLang="en-US" dirty="0" smtClean="0">
                <a:solidFill>
                  <a:srgbClr val="000000"/>
                </a:solidFill>
              </a:rPr>
              <a:t>河川中心線</a:t>
            </a:r>
            <a:endParaRPr lang="en-US" altLang="ja-JP" dirty="0" smtClean="0">
              <a:solidFill>
                <a:srgbClr val="000000"/>
              </a:solidFill>
            </a:endParaRPr>
          </a:p>
          <a:p>
            <a:pPr algn="ctr"/>
            <a:r>
              <a:rPr kumimoji="1" lang="ja-JP" altLang="en-US" dirty="0" smtClean="0">
                <a:solidFill>
                  <a:srgbClr val="000000"/>
                </a:solidFill>
              </a:rPr>
              <a:t>鉄道中心線</a:t>
            </a:r>
            <a:endParaRPr kumimoji="1" lang="ja-JP" altLang="en-US" dirty="0">
              <a:solidFill>
                <a:srgbClr val="000000"/>
              </a:solidFill>
            </a:endParaRPr>
          </a:p>
        </p:txBody>
      </p:sp>
      <p:sp>
        <p:nvSpPr>
          <p:cNvPr id="11" name="雲 10"/>
          <p:cNvSpPr/>
          <p:nvPr/>
        </p:nvSpPr>
        <p:spPr>
          <a:xfrm>
            <a:off x="755576" y="836712"/>
            <a:ext cx="3168352" cy="1440160"/>
          </a:xfrm>
          <a:prstGeom prst="clou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rPr>
              <a:t>注記</a:t>
            </a:r>
            <a:endParaRPr kumimoji="1" lang="ja-JP" altLang="en-US" dirty="0">
              <a:solidFill>
                <a:srgbClr val="000000"/>
              </a:solidFill>
            </a:endParaRPr>
          </a:p>
        </p:txBody>
      </p:sp>
      <p:sp>
        <p:nvSpPr>
          <p:cNvPr id="12" name="下矢印 11"/>
          <p:cNvSpPr/>
          <p:nvPr/>
        </p:nvSpPr>
        <p:spPr>
          <a:xfrm>
            <a:off x="1979712" y="2348880"/>
            <a:ext cx="792088" cy="3816424"/>
          </a:xfrm>
          <a:prstGeom prst="downArrow">
            <a:avLst/>
          </a:prstGeom>
          <a:solidFill>
            <a:srgbClr val="FFFF0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6156176" y="2348880"/>
            <a:ext cx="792088" cy="3816424"/>
          </a:xfrm>
          <a:prstGeom prst="downArrow">
            <a:avLst/>
          </a:prstGeom>
          <a:solidFill>
            <a:srgbClr val="FFFF0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5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早速フォーク</a:t>
            </a:r>
            <a:endParaRPr kumimoji="1" lang="ja-JP" altLang="en-US" dirty="0"/>
          </a:p>
        </p:txBody>
      </p:sp>
      <p:sp>
        <p:nvSpPr>
          <p:cNvPr id="3" name="コンテンツ プレースホルダー 2"/>
          <p:cNvSpPr>
            <a:spLocks noGrp="1"/>
          </p:cNvSpPr>
          <p:nvPr>
            <p:ph idx="1"/>
          </p:nvPr>
        </p:nvSpPr>
        <p:spPr>
          <a:xfrm>
            <a:off x="457200" y="836712"/>
            <a:ext cx="8229600" cy="5289451"/>
          </a:xfrm>
        </p:spPr>
        <p:txBody>
          <a:bodyPr/>
          <a:lstStyle/>
          <a:p>
            <a:pPr marL="0" indent="0">
              <a:buNone/>
            </a:pPr>
            <a:r>
              <a:rPr lang="en-US" altLang="ja-JP" sz="2400" dirty="0"/>
              <a:t>https://</a:t>
            </a:r>
            <a:r>
              <a:rPr lang="en-US" altLang="ja-JP" sz="2400" dirty="0" err="1"/>
              <a:t>github.com</a:t>
            </a:r>
            <a:r>
              <a:rPr lang="en-US" altLang="ja-JP" sz="2400" dirty="0"/>
              <a:t>/</a:t>
            </a:r>
            <a:r>
              <a:rPr lang="en-US" altLang="ja-JP" sz="2400" dirty="0" err="1"/>
              <a:t>gsi-cyberjapan</a:t>
            </a:r>
            <a:r>
              <a:rPr lang="en-US" altLang="ja-JP" sz="2400" dirty="0"/>
              <a:t>/vector-tile-experiment/</a:t>
            </a:r>
            <a:endParaRPr kumimoji="1" lang="ja-JP" altLang="en-US" sz="24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0" y="2798064"/>
            <a:ext cx="9144000" cy="4059936"/>
          </a:xfrm>
          <a:prstGeom prst="rect">
            <a:avLst/>
          </a:prstGeom>
        </p:spPr>
      </p:pic>
      <p:pic>
        <p:nvPicPr>
          <p:cNvPr id="6" name="図 5"/>
          <p:cNvPicPr>
            <a:picLocks noChangeAspect="1"/>
          </p:cNvPicPr>
          <p:nvPr/>
        </p:nvPicPr>
        <p:blipFill>
          <a:blip r:embed="rId3"/>
          <a:stretch>
            <a:fillRect/>
          </a:stretch>
        </p:blipFill>
        <p:spPr>
          <a:xfrm>
            <a:off x="6660232" y="1268760"/>
            <a:ext cx="2088232" cy="1295233"/>
          </a:xfrm>
          <a:prstGeom prst="rect">
            <a:avLst/>
          </a:prstGeom>
        </p:spPr>
      </p:pic>
      <p:sp>
        <p:nvSpPr>
          <p:cNvPr id="7" name="円/楕円 6"/>
          <p:cNvSpPr/>
          <p:nvPr/>
        </p:nvSpPr>
        <p:spPr>
          <a:xfrm>
            <a:off x="6948264" y="1340768"/>
            <a:ext cx="1224136" cy="1152128"/>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590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a:xfrm>
            <a:off x="179512" y="548680"/>
            <a:ext cx="8507288" cy="504056"/>
          </a:xfrm>
        </p:spPr>
        <p:txBody>
          <a:bodyPr/>
          <a:lstStyle/>
          <a:p>
            <a:pPr marL="0" indent="0">
              <a:buNone/>
            </a:pPr>
            <a:r>
              <a:rPr lang="ja-JP" altLang="en-US" sz="2400" dirty="0" smtClean="0"/>
              <a:t>早速（</a:t>
            </a:r>
            <a:r>
              <a:rPr lang="en-US" altLang="ja-JP" sz="2400" dirty="0" smtClean="0"/>
              <a:t>Website</a:t>
            </a:r>
            <a:r>
              <a:rPr lang="ja-JP" altLang="en-US" sz="2400" dirty="0" smtClean="0"/>
              <a:t>を設定して）動作確認！</a:t>
            </a: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a:p>
          <a:p>
            <a:pPr marL="0" indent="0">
              <a:buNone/>
            </a:pPr>
            <a:r>
              <a:rPr lang="en-US" altLang="ja-JP" sz="2400" dirty="0" smtClean="0"/>
              <a:t>…</a:t>
            </a:r>
            <a:r>
              <a:rPr lang="ja-JP" altLang="en-US" sz="2400" dirty="0" smtClean="0"/>
              <a:t>するためには、</a:t>
            </a:r>
            <a:r>
              <a:rPr lang="ja-JP" altLang="en-US" sz="2400" dirty="0" smtClean="0">
                <a:solidFill>
                  <a:srgbClr val="FF0000"/>
                </a:solidFill>
              </a:rPr>
              <a:t>何らかレポジトリのコンテンツを触る</a:t>
            </a:r>
            <a:r>
              <a:rPr lang="ja-JP" altLang="en-US" sz="2400" dirty="0" smtClean="0"/>
              <a:t>必要あり。</a:t>
            </a:r>
            <a:endParaRPr lang="en-US" altLang="ja-JP" sz="2400" dirty="0" smtClean="0"/>
          </a:p>
          <a:p>
            <a:pPr marL="0" indent="0">
              <a:buNone/>
            </a:pPr>
            <a:r>
              <a:rPr lang="en-US" altLang="ja-JP" sz="2400" dirty="0" err="1" smtClean="0"/>
              <a:t>canvas.html</a:t>
            </a:r>
            <a:r>
              <a:rPr lang="en-US" altLang="ja-JP" sz="2400" dirty="0" smtClean="0"/>
              <a:t> </a:t>
            </a:r>
            <a:r>
              <a:rPr lang="ja-JP" altLang="en-US" sz="2400" dirty="0" smtClean="0"/>
              <a:t>を適宜修正して、</a:t>
            </a:r>
            <a:r>
              <a:rPr lang="en-US" altLang="ja-JP" sz="2400" dirty="0" smtClean="0"/>
              <a:t>Website </a:t>
            </a:r>
            <a:r>
              <a:rPr lang="ja-JP" altLang="en-US" sz="2400" dirty="0" smtClean="0"/>
              <a:t>をチェック！</a:t>
            </a:r>
            <a:endParaRPr kumimoji="1" lang="ja-JP" altLang="en-US" sz="24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8</a:t>
            </a:fld>
            <a:endParaRPr lang="en-US" altLang="ja-JP"/>
          </a:p>
        </p:txBody>
      </p:sp>
      <p:pic>
        <p:nvPicPr>
          <p:cNvPr id="6" name="図 5"/>
          <p:cNvPicPr>
            <a:picLocks noChangeAspect="1"/>
          </p:cNvPicPr>
          <p:nvPr/>
        </p:nvPicPr>
        <p:blipFill>
          <a:blip r:embed="rId2"/>
          <a:stretch>
            <a:fillRect/>
          </a:stretch>
        </p:blipFill>
        <p:spPr>
          <a:xfrm>
            <a:off x="0" y="1058698"/>
            <a:ext cx="9144000" cy="2514318"/>
          </a:xfrm>
          <a:prstGeom prst="rect">
            <a:avLst/>
          </a:prstGeom>
        </p:spPr>
      </p:pic>
      <p:pic>
        <p:nvPicPr>
          <p:cNvPr id="7" name="図 6"/>
          <p:cNvPicPr>
            <a:picLocks noChangeAspect="1"/>
          </p:cNvPicPr>
          <p:nvPr/>
        </p:nvPicPr>
        <p:blipFill>
          <a:blip r:embed="rId3"/>
          <a:stretch>
            <a:fillRect/>
          </a:stretch>
        </p:blipFill>
        <p:spPr>
          <a:xfrm>
            <a:off x="0" y="4709504"/>
            <a:ext cx="9144000" cy="2148496"/>
          </a:xfrm>
          <a:prstGeom prst="rect">
            <a:avLst/>
          </a:prstGeom>
        </p:spPr>
      </p:pic>
    </p:spTree>
    <p:extLst>
      <p:ext uri="{BB962C8B-B14F-4D97-AF65-F5344CB8AC3E}">
        <p14:creationId xmlns:p14="http://schemas.microsoft.com/office/powerpoint/2010/main" val="2618073009"/>
      </p:ext>
    </p:extLst>
  </p:cSld>
  <p:clrMapOvr>
    <a:masterClrMapping/>
  </p:clrMapOvr>
</p:sld>
</file>

<file path=ppt/theme/theme1.xml><?xml version="1.0" encoding="utf-8"?>
<a:theme xmlns:a="http://schemas.openxmlformats.org/drawingml/2006/main" name="テーマ1">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HGP創英角ｺﾞｼｯｸUB"/>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7927</TotalTime>
  <Words>285</Words>
  <Application>Microsoft Macintosh PowerPoint</Application>
  <PresentationFormat>画面に合わせる (4:3)</PresentationFormat>
  <Paragraphs>57</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テーマ1</vt:lpstr>
      <vt:lpstr>ベクトルタイル利用サイトを作ろう</vt:lpstr>
      <vt:lpstr>本日の流れ</vt:lpstr>
      <vt:lpstr>本パートの狙い</vt:lpstr>
      <vt:lpstr>地理院ベクトルタイル</vt:lpstr>
      <vt:lpstr>今回は、こちら、 canvas.html をフォークします</vt:lpstr>
      <vt:lpstr>canvas.html の構造（イメージ）</vt:lpstr>
      <vt:lpstr>早速フォーク</vt:lpstr>
      <vt:lpstr>動作確認</vt:lpstr>
    </vt:vector>
  </TitlesOfParts>
  <Company>国土地理院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佐藤</dc:creator>
  <cp:lastModifiedBy>Fujimura Hidenori</cp:lastModifiedBy>
  <cp:revision>390</cp:revision>
  <dcterms:created xsi:type="dcterms:W3CDTF">2010-04-26T09:38:43Z</dcterms:created>
  <dcterms:modified xsi:type="dcterms:W3CDTF">2015-10-09T04:16:20Z</dcterms:modified>
</cp:coreProperties>
</file>