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C9"/>
    <a:srgbClr val="6666FF"/>
    <a:srgbClr val="CC00CC"/>
    <a:srgbClr val="FF0000"/>
    <a:srgbClr val="0000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4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61EDC1A-CE20-1143-B6AC-1352612CE71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841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B160D3F-EB0D-6C49-AB9C-78A7E3FCE5A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0004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0" y="6524625"/>
            <a:ext cx="3636963" cy="2746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ja-JP" sz="1200" i="1">
                <a:solidFill>
                  <a:schemeClr val="bg1"/>
                </a:solidFill>
                <a:latin typeface="Times New Roman" charset="0"/>
              </a:rPr>
              <a:t>Ministry of Land, Infrastructure, Transport and Tourism</a:t>
            </a:r>
          </a:p>
        </p:txBody>
      </p:sp>
      <p:pic>
        <p:nvPicPr>
          <p:cNvPr id="5" name="Picture 17" descr="テンプレートフッ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1613"/>
            <a:ext cx="9144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0" y="6553200"/>
            <a:ext cx="3744913" cy="2746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ja-JP" sz="1200" b="1" i="1">
                <a:solidFill>
                  <a:schemeClr val="bg1"/>
                </a:solidFill>
                <a:latin typeface="Times New Roman" charset="0"/>
              </a:rPr>
              <a:t>Geospatial Information Authority of Japan</a:t>
            </a:r>
          </a:p>
        </p:txBody>
      </p:sp>
      <p:pic>
        <p:nvPicPr>
          <p:cNvPr id="7" name="Picture 19" descr="国土地理院シンボルマーク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6237288"/>
            <a:ext cx="427038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905000"/>
            <a:ext cx="7524750" cy="1470025"/>
          </a:xfrm>
        </p:spPr>
        <p:txBody>
          <a:bodyPr/>
          <a:lstStyle>
            <a:lvl1pPr>
              <a:defRPr sz="4000">
                <a:latin typeface="+mn-lt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+mn-lt"/>
              </a:defRPr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68313" y="6265863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0AF7D5-D401-E74D-85EF-69552E3FD90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3088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DF5F-9D7F-9444-930B-8C94158178E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57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2171700" cy="6126163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62700" cy="6126163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B67E1-4937-B947-9CB5-761ED780275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434105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E7F79-B788-EF47-92C0-E4468BC66B4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9929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A0811-2F3C-5149-BE74-DBDC3323258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445065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38B1A-3F90-9D42-8528-3DADC90475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9164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ACA19-C16A-274A-BA02-3F956397001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421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AB9D2-232D-0343-84CF-518136E6AB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793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B0FFA-B65F-4343-A76B-69EE1365E55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6166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4AB34-E78B-6D4E-8D15-0FE7E4792AD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9063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992CE-C8FC-9F46-922E-39F4CDCF0A4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470083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テンプレートヘッダ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テキストの書式設定</a:t>
            </a:r>
            <a:endParaRPr lang="en-US" altLang="ja-JP"/>
          </a:p>
          <a:p>
            <a:pPr lvl="1"/>
            <a:r>
              <a:rPr lang="ja-JP" altLang="en-US"/>
              <a:t>第</a:t>
            </a:r>
            <a:r>
              <a:rPr lang="en-US" altLang="ja-JP"/>
              <a:t> 2 </a:t>
            </a:r>
            <a:r>
              <a:rPr lang="ja-JP" altLang="en-US"/>
              <a:t>レベル</a:t>
            </a:r>
            <a:endParaRPr lang="en-US" altLang="ja-JP"/>
          </a:p>
          <a:p>
            <a:pPr lvl="2"/>
            <a:r>
              <a:rPr lang="ja-JP" altLang="en-US"/>
              <a:t>第</a:t>
            </a:r>
            <a:r>
              <a:rPr lang="en-US" altLang="ja-JP"/>
              <a:t> 3 </a:t>
            </a:r>
            <a:r>
              <a:rPr lang="ja-JP" altLang="en-US"/>
              <a:t>レベル</a:t>
            </a:r>
            <a:endParaRPr lang="en-US" altLang="ja-JP"/>
          </a:p>
          <a:p>
            <a:pPr lvl="3"/>
            <a:r>
              <a:rPr lang="ja-JP" altLang="en-US"/>
              <a:t>第</a:t>
            </a:r>
            <a:r>
              <a:rPr lang="en-US" altLang="ja-JP"/>
              <a:t> 4 </a:t>
            </a:r>
            <a:r>
              <a:rPr lang="ja-JP" altLang="en-US"/>
              <a:t>レベル</a:t>
            </a:r>
            <a:endParaRPr lang="en-US" altLang="ja-JP"/>
          </a:p>
          <a:p>
            <a:pPr lvl="4"/>
            <a:r>
              <a:rPr lang="ja-JP" altLang="en-US"/>
              <a:t>第</a:t>
            </a:r>
            <a:r>
              <a:rPr lang="en-US" altLang="ja-JP"/>
              <a:t> 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2088" y="-26988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DD3EB382-F721-3F4F-BF41-DA7F3BB5DC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0199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タイトルの書式設定</a:t>
            </a:r>
          </a:p>
        </p:txBody>
      </p:sp>
      <p:pic>
        <p:nvPicPr>
          <p:cNvPr id="1032" name="Picture 9" descr="国土地理院シンボルマーク小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713" y="44450"/>
            <a:ext cx="360362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oss4g-tokyo-vt/vector-tile-experiment" TargetMode="External"/><Relationship Id="rId4" Type="http://schemas.openxmlformats.org/officeDocument/2006/relationships/hyperlink" Target="https://github.com/gsi-cyberjapan/experimental_anno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yberjapandata.gsi.go.jp/xyz/experimental_anno/style.j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rogcat.github.io/gsi-anno-voronoi/" TargetMode="External"/><Relationship Id="rId4" Type="http://schemas.openxmlformats.org/officeDocument/2006/relationships/hyperlink" Target="http://frogcat.github.io/gsi-anno/" TargetMode="External"/><Relationship Id="rId5" Type="http://schemas.openxmlformats.org/officeDocument/2006/relationships/hyperlink" Target="http://gsi-cyberjapan.github.io/vectiles-mapkit/tangram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rogcat.github.io/gsi-river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タイトル 1"/>
          <p:cNvSpPr>
            <a:spLocks noGrp="1"/>
          </p:cNvSpPr>
          <p:nvPr>
            <p:ph type="ctrTitle"/>
          </p:nvPr>
        </p:nvSpPr>
        <p:spPr>
          <a:xfrm>
            <a:off x="0" y="1905000"/>
            <a:ext cx="9144000" cy="1470025"/>
          </a:xfrm>
        </p:spPr>
        <p:txBody>
          <a:bodyPr/>
          <a:lstStyle/>
          <a:p>
            <a:pPr algn="ctr" eaLnBrk="1" hangingPunct="1"/>
            <a:r>
              <a:rPr lang="ja-JP" altLang="en-US" sz="4800" dirty="0" smtClean="0">
                <a:latin typeface="Arial" charset="0"/>
                <a:ea typeface="HGP創英角ｺﾞｼｯｸUB" charset="0"/>
                <a:cs typeface="HGP創英角ｺﾞｼｯｸUB" charset="0"/>
              </a:rPr>
              <a:t>ベクトルタイル利用サイトを作ろう</a:t>
            </a:r>
            <a:endParaRPr lang="ja-JP" altLang="en-US" sz="4800" dirty="0">
              <a:latin typeface="Arial" charset="0"/>
              <a:ea typeface="HGP創英角ｺﾞｼｯｸUB" charset="0"/>
              <a:cs typeface="HGP創英角ｺﾞｼｯｸUB" charset="0"/>
            </a:endParaRPr>
          </a:p>
        </p:txBody>
      </p:sp>
      <p:sp>
        <p:nvSpPr>
          <p:cNvPr id="15362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</p:spPr>
        <p:txBody>
          <a:bodyPr/>
          <a:lstStyle/>
          <a:p>
            <a:pPr eaLnBrk="1" hangingPunct="1"/>
            <a:r>
              <a:rPr lang="ja-JP" sz="2400" dirty="0">
                <a:latin typeface="Arial" charset="0"/>
                <a:ea typeface="ＭＳ Ｐゴシック" charset="0"/>
                <a:cs typeface="ＭＳ Ｐゴシック" charset="0"/>
              </a:rPr>
              <a:t>H</a:t>
            </a:r>
            <a:r>
              <a:rPr lang="en-US" altLang="ja-JP" sz="2400" dirty="0" err="1">
                <a:latin typeface="Arial" charset="0"/>
                <a:ea typeface="ＭＳ Ｐゴシック" charset="0"/>
                <a:cs typeface="ＭＳ Ｐゴシック" charset="0"/>
              </a:rPr>
              <a:t>idenori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FUJIMURA</a:t>
            </a:r>
          </a:p>
          <a:p>
            <a:pPr eaLnBrk="1" hangingPunct="1"/>
            <a:r>
              <a:rPr lang="ja-JP" sz="2400" dirty="0">
                <a:latin typeface="Arial" charset="0"/>
                <a:ea typeface="ＭＳ Ｐゴシック" charset="0"/>
                <a:cs typeface="ＭＳ Ｐゴシック" charset="0"/>
              </a:rPr>
              <a:t>G</a:t>
            </a:r>
            <a:r>
              <a:rPr lang="en-US" altLang="ja-JP" sz="2400" dirty="0" err="1">
                <a:latin typeface="Arial" charset="0"/>
                <a:ea typeface="ＭＳ Ｐゴシック" charset="0"/>
                <a:cs typeface="ＭＳ Ｐゴシック" charset="0"/>
              </a:rPr>
              <a:t>eospatial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Information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Authority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of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Japan</a:t>
            </a:r>
            <a:endParaRPr lang="ja-JP" alt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0B79304-F03A-EE46-8D89-9753323F89F6}" type="slidenum">
              <a:rPr lang="en-US" altLang="ja-JP" sz="1800"/>
              <a:pPr/>
              <a:t>1</a:t>
            </a:fld>
            <a:endParaRPr lang="en-US" altLang="ja-JP" sz="1800"/>
          </a:p>
        </p:txBody>
      </p:sp>
      <p:sp>
        <p:nvSpPr>
          <p:cNvPr id="2" name="正方形/長方形 1"/>
          <p:cNvSpPr/>
          <p:nvPr/>
        </p:nvSpPr>
        <p:spPr>
          <a:xfrm>
            <a:off x="4932040" y="115888"/>
            <a:ext cx="4104010" cy="936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FOSS4G 2015 Tokyo </a:t>
            </a:r>
            <a:r>
              <a:rPr lang="ja-JP" altLang="en-US" dirty="0" smtClean="0">
                <a:solidFill>
                  <a:schemeClr val="tx1"/>
                </a:solidFill>
              </a:rPr>
              <a:t>ハンズオンデイ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2015-10-09T</a:t>
            </a:r>
            <a:r>
              <a:rPr lang="en-US" altLang="ja-JP" dirty="0">
                <a:solidFill>
                  <a:schemeClr val="tx1"/>
                </a:solidFill>
              </a:rPr>
              <a:t>14:</a:t>
            </a:r>
            <a:r>
              <a:rPr lang="en-US" altLang="ja-JP" dirty="0" smtClean="0">
                <a:solidFill>
                  <a:schemeClr val="tx1"/>
                </a:solidFill>
              </a:rPr>
              <a:t>00/17</a:t>
            </a:r>
            <a:r>
              <a:rPr lang="en-US" altLang="ja-JP" dirty="0">
                <a:solidFill>
                  <a:schemeClr val="tx1"/>
                </a:solidFill>
              </a:rPr>
              <a:t>:00</a:t>
            </a:r>
            <a:endParaRPr lang="ja-JP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@</a:t>
            </a:r>
            <a:r>
              <a:rPr lang="ja-JP" altLang="en-US" dirty="0" smtClean="0">
                <a:solidFill>
                  <a:schemeClr val="tx1"/>
                </a:solidFill>
              </a:rPr>
              <a:t>駒場</a:t>
            </a:r>
            <a:r>
              <a:rPr lang="en-US" altLang="ja-JP" dirty="0" smtClean="0">
                <a:solidFill>
                  <a:schemeClr val="tx1"/>
                </a:solidFill>
              </a:rPr>
              <a:t>RC An</a:t>
            </a:r>
            <a:r>
              <a:rPr lang="ja-JP" altLang="en-US" dirty="0" smtClean="0">
                <a:solidFill>
                  <a:schemeClr val="tx1"/>
                </a:solidFill>
              </a:rPr>
              <a:t>棟</a:t>
            </a:r>
            <a:r>
              <a:rPr lang="en-US" altLang="ja-JP" dirty="0" smtClean="0">
                <a:solidFill>
                  <a:schemeClr val="tx1"/>
                </a:solidFill>
              </a:rPr>
              <a:t>2F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864" y="692696"/>
            <a:ext cx="8229600" cy="5976664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kumimoji="1" lang="ja-JP" altLang="en-US" dirty="0" smtClean="0"/>
              <a:t>導入：ベクトルタイルの概要と未来</a:t>
            </a:r>
            <a:endParaRPr kumimoji="1"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から地理院地図をフォーク</a:t>
            </a:r>
            <a:r>
              <a:rPr lang="ja-JP" altLang="en-US" dirty="0" smtClean="0"/>
              <a:t>して、マイ地理院地図を作る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マイ地理院地図にインターネット上のタイルレイヤを加える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>
                <a:solidFill>
                  <a:srgbClr val="000000"/>
                </a:solidFill>
              </a:rPr>
              <a:t>マイ地理院地図に簡単なベクトルデータを加える（ただしベクトルタイルとして）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地理院ベクトルタイルを素の</a:t>
            </a:r>
            <a:r>
              <a:rPr lang="en-US" altLang="ja-JP" dirty="0" smtClean="0"/>
              <a:t>Leaflet</a:t>
            </a:r>
            <a:r>
              <a:rPr lang="ja-JP" altLang="en-US" dirty="0" smtClean="0"/>
              <a:t>サイトに表示してみる。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>
                <a:solidFill>
                  <a:srgbClr val="FF0000"/>
                </a:solidFill>
              </a:rPr>
              <a:t>地理院ベクトルタイルの表示内容を調整する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514350" indent="-514350">
              <a:buFont typeface="+mj-ea"/>
              <a:buAutoNum type="circleNumDbPlain"/>
            </a:pPr>
            <a:endParaRPr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09012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canvas</a:t>
            </a:r>
            <a:r>
              <a:rPr kumimoji="1" lang="en-US" altLang="ja-JP" dirty="0" err="1" smtClean="0"/>
              <a:t>.html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のアレンジ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360040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ja-JP" sz="2400" dirty="0" smtClean="0"/>
              <a:t>【</a:t>
            </a:r>
            <a:r>
              <a:rPr lang="ja-JP" altLang="en-US" sz="2400" dirty="0" smtClean="0"/>
              <a:t>河川中心線</a:t>
            </a:r>
            <a:r>
              <a:rPr lang="en-US" altLang="ja-JP" sz="2400" dirty="0" smtClean="0"/>
              <a:t>】</a:t>
            </a:r>
            <a:r>
              <a:rPr lang="ja-JP" altLang="en-US" sz="2400" dirty="0" smtClean="0"/>
              <a:t>　</a:t>
            </a:r>
            <a:r>
              <a:rPr lang="en-US" altLang="ja-JP" sz="2400" dirty="0" err="1" smtClean="0"/>
              <a:t>r</a:t>
            </a:r>
            <a:r>
              <a:rPr kumimoji="1" lang="en-US" altLang="ja-JP" sz="2400" dirty="0" err="1" smtClean="0"/>
              <a:t>vrcllayer</a:t>
            </a:r>
            <a:r>
              <a:rPr kumimoji="1" lang="en-US" altLang="ja-JP" sz="2400" dirty="0" smtClean="0"/>
              <a:t> &lt; </a:t>
            </a:r>
            <a:r>
              <a:rPr kumimoji="1" lang="en-US" altLang="ja-JP" sz="2400" dirty="0" err="1" smtClean="0"/>
              <a:t>TileLayer.Canvas</a:t>
            </a:r>
            <a:endParaRPr kumimoji="1" lang="en-US" altLang="ja-JP" sz="2400" dirty="0" smtClean="0"/>
          </a:p>
          <a:p>
            <a:pPr lvl="1"/>
            <a:r>
              <a:rPr lang="en-US" altLang="ja-JP" sz="2000" dirty="0" err="1"/>
              <a:t>r</a:t>
            </a:r>
            <a:r>
              <a:rPr lang="en-US" altLang="ja-JP" sz="2000" dirty="0" err="1" smtClean="0"/>
              <a:t>vrcl_style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を変更することで、スタイルを変更できる</a:t>
            </a:r>
            <a:endParaRPr kumimoji="1" lang="en-US" altLang="ja-JP" sz="2000" dirty="0" smtClean="0"/>
          </a:p>
          <a:p>
            <a:r>
              <a:rPr lang="en-US" altLang="ja-JP" sz="2400" dirty="0" smtClean="0"/>
              <a:t>【</a:t>
            </a:r>
            <a:r>
              <a:rPr lang="ja-JP" altLang="en-US" sz="2400" dirty="0" smtClean="0"/>
              <a:t>道路中心線</a:t>
            </a:r>
            <a:r>
              <a:rPr lang="en-US" altLang="ja-JP" sz="2400" dirty="0" smtClean="0"/>
              <a:t>】</a:t>
            </a:r>
            <a:r>
              <a:rPr lang="ja-JP" altLang="en-US" sz="2400" dirty="0" smtClean="0"/>
              <a:t>　</a:t>
            </a:r>
            <a:r>
              <a:rPr lang="en-US" altLang="ja-JP" sz="2400" dirty="0" err="1" smtClean="0"/>
              <a:t>rdcllayer</a:t>
            </a:r>
            <a:r>
              <a:rPr lang="en-US" altLang="ja-JP" sz="2400" dirty="0" smtClean="0"/>
              <a:t> &lt; </a:t>
            </a:r>
            <a:r>
              <a:rPr lang="en-US" altLang="ja-JP" sz="2400" dirty="0" err="1" smtClean="0"/>
              <a:t>TileLayer.Canvas</a:t>
            </a:r>
            <a:endParaRPr lang="en-US" altLang="ja-JP" sz="2400" dirty="0" smtClean="0"/>
          </a:p>
          <a:p>
            <a:pPr lvl="1"/>
            <a:r>
              <a:rPr lang="en-US" altLang="ja-JP" sz="2000" dirty="0" err="1" smtClean="0"/>
              <a:t>rdcl_style</a:t>
            </a:r>
            <a:r>
              <a:rPr lang="en-US" altLang="ja-JP" sz="2000" dirty="0" smtClean="0"/>
              <a:t> </a:t>
            </a:r>
            <a:r>
              <a:rPr lang="ja-JP" altLang="en-US" sz="2000" dirty="0"/>
              <a:t>を変更することで、スタイルを変更</a:t>
            </a:r>
            <a:r>
              <a:rPr lang="ja-JP" altLang="en-US" sz="2000" dirty="0" smtClean="0"/>
              <a:t>できる</a:t>
            </a:r>
            <a:endParaRPr lang="en-US" altLang="ja-JP" sz="2000" dirty="0" smtClean="0"/>
          </a:p>
          <a:p>
            <a:r>
              <a:rPr lang="en-US" altLang="ja-JP" sz="2400" dirty="0" smtClean="0"/>
              <a:t>【</a:t>
            </a:r>
            <a:r>
              <a:rPr lang="ja-JP" altLang="en-US" sz="2400" dirty="0" smtClean="0"/>
              <a:t>鉄道中心線</a:t>
            </a:r>
            <a:r>
              <a:rPr lang="en-US" altLang="ja-JP" sz="2400" dirty="0" smtClean="0"/>
              <a:t>】</a:t>
            </a:r>
            <a:r>
              <a:rPr lang="ja-JP" altLang="en-US" sz="2400" dirty="0" smtClean="0"/>
              <a:t>　</a:t>
            </a:r>
            <a:r>
              <a:rPr lang="en-US" altLang="ja-JP" sz="2400" dirty="0" err="1" smtClean="0"/>
              <a:t>r</a:t>
            </a:r>
            <a:r>
              <a:rPr kumimoji="1" lang="en-US" altLang="ja-JP" sz="2400" dirty="0" err="1" smtClean="0"/>
              <a:t>ailcllayer</a:t>
            </a:r>
            <a:r>
              <a:rPr kumimoji="1" lang="en-US" altLang="ja-JP" sz="2400" dirty="0" smtClean="0"/>
              <a:t> &lt; </a:t>
            </a:r>
            <a:r>
              <a:rPr kumimoji="1" lang="en-US" altLang="ja-JP" sz="2400" dirty="0" err="1" smtClean="0"/>
              <a:t>TileLayer.Canvas</a:t>
            </a:r>
            <a:endParaRPr kumimoji="1" lang="en-US" altLang="ja-JP" sz="2400" dirty="0" smtClean="0"/>
          </a:p>
          <a:p>
            <a:pPr lvl="1"/>
            <a:r>
              <a:rPr lang="en-US" altLang="ja-JP" sz="2000" dirty="0" err="1" smtClean="0"/>
              <a:t>railcl_style</a:t>
            </a:r>
            <a:r>
              <a:rPr lang="en-US" altLang="ja-JP" sz="2000" dirty="0" smtClean="0"/>
              <a:t> </a:t>
            </a:r>
            <a:r>
              <a:rPr lang="ja-JP" altLang="en-US" sz="2000" dirty="0"/>
              <a:t>を変更することで、スタイルを変更</a:t>
            </a:r>
            <a:r>
              <a:rPr lang="ja-JP" altLang="en-US" sz="2000" dirty="0" smtClean="0"/>
              <a:t>できる</a:t>
            </a:r>
            <a:endParaRPr kumimoji="1" lang="en-US" altLang="ja-JP" sz="2000" dirty="0" smtClean="0"/>
          </a:p>
          <a:p>
            <a:r>
              <a:rPr lang="en-US" altLang="ja-JP" sz="2400" dirty="0" smtClean="0"/>
              <a:t>【</a:t>
            </a:r>
            <a:r>
              <a:rPr lang="ja-JP" altLang="en-US" sz="2400" dirty="0" smtClean="0"/>
              <a:t>注記</a:t>
            </a:r>
            <a:r>
              <a:rPr lang="en-US" altLang="ja-JP" sz="2400" dirty="0" smtClean="0"/>
              <a:t>】</a:t>
            </a:r>
            <a:r>
              <a:rPr lang="ja-JP" altLang="en-US" sz="2400" dirty="0" smtClean="0"/>
              <a:t>　</a:t>
            </a:r>
            <a:r>
              <a:rPr lang="en-US" altLang="ja-JP" sz="2400" dirty="0" err="1" smtClean="0"/>
              <a:t>annolayer</a:t>
            </a:r>
            <a:r>
              <a:rPr lang="en-US" altLang="ja-JP" sz="2400" dirty="0" smtClean="0"/>
              <a:t> &lt; </a:t>
            </a:r>
            <a:r>
              <a:rPr lang="en-US" altLang="ja-JP" sz="2400" dirty="0" err="1" smtClean="0"/>
              <a:t>TileLayer.GeoJSON</a:t>
            </a:r>
            <a:endParaRPr lang="en-US" altLang="ja-JP" sz="2400" dirty="0" smtClean="0"/>
          </a:p>
          <a:p>
            <a:pPr lvl="1"/>
            <a:r>
              <a:rPr lang="en-US" altLang="ja-JP" sz="2000" dirty="0">
                <a:hlinkClick r:id="rId2"/>
              </a:rPr>
              <a:t>http://cyberjapandata.gsi.go.jp/xyz/experimental_anno/</a:t>
            </a:r>
            <a:r>
              <a:rPr lang="en-US" altLang="ja-JP" sz="2000" dirty="0" smtClean="0">
                <a:hlinkClick r:id="rId2"/>
              </a:rPr>
              <a:t>style.js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を代替するスタイルオブジェクトを入れることで、スタイルを変更できる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auto">
          <a:xfrm>
            <a:off x="323528" y="4725144"/>
            <a:ext cx="8568952" cy="1800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400" dirty="0" smtClean="0"/>
              <a:t>河川中心線、道路中心線、鉄道中心線の仕様やサンプルは、</a:t>
            </a:r>
            <a:r>
              <a:rPr lang="en-US" altLang="ja-JP" sz="2400" dirty="0">
                <a:hlinkClick r:id="rId3"/>
              </a:rPr>
              <a:t>https://github.com/foss4g-tokyo-vt/vector-tile-</a:t>
            </a:r>
            <a:r>
              <a:rPr lang="en-US" altLang="ja-JP" sz="2400" dirty="0" smtClean="0">
                <a:hlinkClick r:id="rId3"/>
              </a:rPr>
              <a:t>experiment</a:t>
            </a:r>
            <a:endParaRPr lang="en-US" altLang="ja-JP" sz="2400" dirty="0" smtClean="0"/>
          </a:p>
          <a:p>
            <a:r>
              <a:rPr lang="ja-JP" altLang="en-US" sz="2400" dirty="0" smtClean="0"/>
              <a:t>注記の仕様やサンプルは、　　　　　　　　　　　　　　　　　　　　　　</a:t>
            </a:r>
            <a:r>
              <a:rPr lang="en-US" altLang="ja-JP" sz="2400" dirty="0">
                <a:hlinkClick r:id="rId4"/>
              </a:rPr>
              <a:t>https://github.com/gsi-cyberjapan/</a:t>
            </a:r>
            <a:r>
              <a:rPr lang="en-US" altLang="ja-JP" sz="2400" dirty="0" smtClean="0">
                <a:hlinkClick r:id="rId4"/>
              </a:rPr>
              <a:t>experimental_anno</a:t>
            </a:r>
            <a:r>
              <a:rPr lang="en-US" altLang="ja-JP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164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応用編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620688"/>
            <a:ext cx="8640960" cy="604867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400" dirty="0" smtClean="0"/>
              <a:t>【</a:t>
            </a:r>
            <a:r>
              <a:rPr kumimoji="1" lang="ja-JP" altLang="en-US" sz="2400" dirty="0" smtClean="0"/>
              <a:t>案</a:t>
            </a:r>
            <a:r>
              <a:rPr kumimoji="1" lang="en-US" altLang="ja-JP" sz="2400" dirty="0" smtClean="0"/>
              <a:t>1</a:t>
            </a:r>
            <a:r>
              <a:rPr lang="en-US" altLang="ja-JP" sz="2400" dirty="0" smtClean="0"/>
              <a:t>】 </a:t>
            </a:r>
            <a:r>
              <a:rPr kumimoji="1" lang="en-US" altLang="ja-JP" sz="2400" dirty="0" smtClean="0"/>
              <a:t>/vector-tile-experiment/index.html </a:t>
            </a:r>
            <a:r>
              <a:rPr kumimoji="1" lang="ja-JP" altLang="en-US" sz="2400" dirty="0" smtClean="0"/>
              <a:t>のアレンジ</a:t>
            </a:r>
            <a:endParaRPr kumimoji="1" lang="en-US" altLang="ja-JP" sz="2400" dirty="0" smtClean="0"/>
          </a:p>
          <a:p>
            <a:r>
              <a:rPr lang="en-US" altLang="ja-JP" sz="2400" dirty="0" smtClean="0"/>
              <a:t>SVG</a:t>
            </a:r>
            <a:r>
              <a:rPr lang="ja-JP" altLang="en-US" sz="2400" dirty="0" smtClean="0"/>
              <a:t>ベースで、より</a:t>
            </a:r>
            <a:r>
              <a:rPr lang="en-US" altLang="ja-JP" sz="2400" dirty="0" err="1" smtClean="0"/>
              <a:t>gsimaps</a:t>
            </a:r>
            <a:r>
              <a:rPr lang="ja-JP" altLang="en-US" sz="2400" dirty="0" smtClean="0"/>
              <a:t>の実装に近いもの</a:t>
            </a:r>
            <a:endParaRPr lang="en-US" altLang="ja-JP" sz="2400" dirty="0" smtClean="0"/>
          </a:p>
          <a:p>
            <a:r>
              <a:rPr lang="ja-JP" altLang="en-US" sz="2400" dirty="0" smtClean="0"/>
              <a:t>アレンジ版の</a:t>
            </a:r>
            <a:r>
              <a:rPr lang="en-US" altLang="ja-JP" sz="2400" dirty="0" err="1" smtClean="0"/>
              <a:t>style.js</a:t>
            </a:r>
            <a:r>
              <a:rPr lang="ja-JP" altLang="en-US" sz="2400" dirty="0" smtClean="0"/>
              <a:t>を適宜レポに置いて読み込ませる方向で</a:t>
            </a:r>
            <a:endParaRPr lang="en-US" altLang="ja-JP" sz="2400" dirty="0" smtClean="0"/>
          </a:p>
          <a:p>
            <a:endParaRPr kumimoji="1" lang="en-US" altLang="ja-JP" sz="2400" dirty="0"/>
          </a:p>
          <a:p>
            <a:pPr marL="0" indent="0">
              <a:buNone/>
            </a:pPr>
            <a:r>
              <a:rPr lang="en-US" altLang="ja-JP" sz="2400" dirty="0" smtClean="0"/>
              <a:t>【</a:t>
            </a:r>
            <a:r>
              <a:rPr lang="ja-JP" altLang="en-US" sz="2400" dirty="0" smtClean="0"/>
              <a:t>案</a:t>
            </a:r>
            <a:r>
              <a:rPr lang="en-US" altLang="ja-JP" sz="2400" dirty="0" smtClean="0"/>
              <a:t>2】 </a:t>
            </a:r>
            <a:r>
              <a:rPr lang="ja-JP" altLang="en-US" sz="2400" dirty="0" smtClean="0"/>
              <a:t>スタイルシート系の先進的な事例を学ぶ</a:t>
            </a:r>
            <a:endParaRPr lang="en-US" altLang="ja-JP" sz="2400" dirty="0" smtClean="0"/>
          </a:p>
          <a:p>
            <a:r>
              <a:rPr lang="en-US" altLang="ja-JP" sz="2400" dirty="0">
                <a:hlinkClick r:id="rId2"/>
              </a:rPr>
              <a:t>http://frogcat.github.io/gsi-river</a:t>
            </a:r>
            <a:r>
              <a:rPr lang="en-US" altLang="ja-JP" sz="2400" dirty="0" smtClean="0">
                <a:hlinkClick r:id="rId2"/>
              </a:rPr>
              <a:t>/</a:t>
            </a:r>
            <a:endParaRPr lang="en-US" altLang="ja-JP" sz="2400" dirty="0" smtClean="0"/>
          </a:p>
          <a:p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 smtClean="0"/>
              <a:t>【</a:t>
            </a:r>
            <a:r>
              <a:rPr lang="ja-JP" altLang="en-US" sz="2400" dirty="0" smtClean="0"/>
              <a:t>案</a:t>
            </a:r>
            <a:r>
              <a:rPr lang="en-US" altLang="ja-JP" sz="2400" dirty="0" smtClean="0"/>
              <a:t>3】 </a:t>
            </a:r>
            <a:r>
              <a:rPr lang="ja-JP" altLang="en-US" sz="2400" dirty="0" smtClean="0"/>
              <a:t>他のライブラリを試す</a:t>
            </a:r>
            <a:endParaRPr lang="en-US" altLang="ja-JP" sz="2400" dirty="0" smtClean="0"/>
          </a:p>
          <a:p>
            <a:r>
              <a:rPr lang="en-US" altLang="ja-JP" sz="2400" dirty="0">
                <a:hlinkClick r:id="rId3"/>
              </a:rPr>
              <a:t>http://frogcat.github.io/gsi-anno-voronoi</a:t>
            </a:r>
            <a:r>
              <a:rPr lang="en-US" altLang="ja-JP" sz="2400" dirty="0" smtClean="0">
                <a:hlinkClick r:id="rId3"/>
              </a:rPr>
              <a:t>/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注記でボロノイ図、</a:t>
            </a:r>
            <a:r>
              <a:rPr lang="en-US" altLang="ja-JP" sz="2000" dirty="0" smtClean="0"/>
              <a:t>D3</a:t>
            </a:r>
            <a:r>
              <a:rPr lang="ja-JP" altLang="en-US" sz="2000" dirty="0" smtClean="0"/>
              <a:t>使用</a:t>
            </a:r>
            <a:endParaRPr lang="en-US" altLang="ja-JP" sz="2000" dirty="0" smtClean="0"/>
          </a:p>
          <a:p>
            <a:r>
              <a:rPr lang="en-US" altLang="ja-JP" sz="2400" dirty="0">
                <a:hlinkClick r:id="rId4"/>
              </a:rPr>
              <a:t>http://frogcat.github.io/gsi-anno</a:t>
            </a:r>
            <a:r>
              <a:rPr lang="en-US" altLang="ja-JP" sz="2400" dirty="0" smtClean="0">
                <a:hlinkClick r:id="rId4"/>
              </a:rPr>
              <a:t>/</a:t>
            </a:r>
            <a:endParaRPr lang="en-US" altLang="ja-JP" sz="2400" dirty="0" smtClean="0"/>
          </a:p>
          <a:p>
            <a:pPr lvl="1"/>
            <a:r>
              <a:rPr lang="en-US" altLang="ja-JP" sz="2000" dirty="0" smtClean="0"/>
              <a:t>Leaflet 1.0b</a:t>
            </a:r>
          </a:p>
          <a:p>
            <a:r>
              <a:rPr lang="en-US" altLang="ja-JP" sz="2400" dirty="0">
                <a:hlinkClick r:id="rId5"/>
              </a:rPr>
              <a:t>http://gsi-cyberjapan.github.io/vectiles-mapkit/</a:t>
            </a:r>
            <a:r>
              <a:rPr lang="en-US" altLang="ja-JP" sz="2400" dirty="0" smtClean="0">
                <a:hlinkClick r:id="rId5"/>
              </a:rPr>
              <a:t>tangram.html</a:t>
            </a:r>
            <a:endParaRPr lang="en-US" altLang="ja-JP" sz="2400" dirty="0" smtClean="0"/>
          </a:p>
          <a:p>
            <a:pPr lvl="1"/>
            <a:r>
              <a:rPr lang="en-US" altLang="ja-JP" sz="2000" dirty="0" smtClean="0"/>
              <a:t>Tangram + </a:t>
            </a:r>
            <a:r>
              <a:rPr lang="ja-JP" altLang="en-US" sz="2000" dirty="0" smtClean="0"/>
              <a:t>地球地図ベクトルタイル</a:t>
            </a:r>
            <a:endParaRPr lang="en-US" altLang="ja-JP" sz="2000" dirty="0" smtClean="0"/>
          </a:p>
          <a:p>
            <a:endParaRPr lang="en-US" altLang="ja-JP" sz="2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5" name="正方形/長方形 4"/>
          <p:cNvSpPr/>
          <p:nvPr/>
        </p:nvSpPr>
        <p:spPr>
          <a:xfrm>
            <a:off x="144016" y="620688"/>
            <a:ext cx="8820472" cy="15121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44016" y="2276872"/>
            <a:ext cx="8820472" cy="12241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44016" y="3645024"/>
            <a:ext cx="8820472" cy="30243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6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7812360" cy="476250"/>
          </a:xfrm>
        </p:spPr>
        <p:txBody>
          <a:bodyPr/>
          <a:lstStyle/>
          <a:p>
            <a:r>
              <a:rPr kumimoji="1" lang="en-US" altLang="ja-JP" dirty="0" smtClean="0"/>
              <a:t>【</a:t>
            </a:r>
            <a:r>
              <a:rPr lang="ja-JP" altLang="en-US" dirty="0" smtClean="0"/>
              <a:t>お</a:t>
            </a:r>
            <a:r>
              <a:rPr kumimoji="1" lang="ja-JP" altLang="en-US" dirty="0" smtClean="0"/>
              <a:t>わりに</a:t>
            </a:r>
            <a:r>
              <a:rPr lang="en-US" altLang="en-US" dirty="0" smtClean="0"/>
              <a:t>】 </a:t>
            </a:r>
            <a:r>
              <a:rPr kumimoji="1" lang="en-US" altLang="ja-JP" dirty="0" smtClean="0"/>
              <a:t>The party continues,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on the web.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4525963"/>
          </a:xfrm>
        </p:spPr>
        <p:txBody>
          <a:bodyPr/>
          <a:lstStyle/>
          <a:p>
            <a:r>
              <a:rPr kumimoji="1" lang="ja-JP" altLang="en-US" dirty="0" smtClean="0"/>
              <a:t>対面での作業は重要であるが</a:t>
            </a:r>
            <a:r>
              <a:rPr lang="ja-JP" altLang="en-US" dirty="0" smtClean="0"/>
              <a:t>スケールしない。</a:t>
            </a:r>
            <a:endParaRPr lang="en-US" altLang="ja-JP" dirty="0" smtClean="0"/>
          </a:p>
          <a:p>
            <a:r>
              <a:rPr kumimoji="1" lang="ja-JP" altLang="en-US" dirty="0" smtClean="0"/>
              <a:t>オンラインでつながることの重要性</a:t>
            </a:r>
            <a:endParaRPr kumimoji="1" lang="en-US" altLang="ja-JP" dirty="0" smtClean="0"/>
          </a:p>
          <a:p>
            <a:r>
              <a:rPr lang="en-US" altLang="ja-JP" dirty="0" smtClean="0"/>
              <a:t>FOSS4G Tokyo Vector Tile Group </a:t>
            </a:r>
            <a:r>
              <a:rPr lang="ja-JP" altLang="en-US" dirty="0" smtClean="0"/>
              <a:t>への参加をお勧めします！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sz="2800" dirty="0"/>
              <a:t>https://</a:t>
            </a:r>
            <a:r>
              <a:rPr lang="en-US" altLang="ja-JP" sz="2800" dirty="0" err="1"/>
              <a:t>github.com</a:t>
            </a:r>
            <a:r>
              <a:rPr lang="en-US" altLang="ja-JP" sz="2800" dirty="0"/>
              <a:t>/foss4g-tokyo-vt/living-room/issues/2</a:t>
            </a:r>
            <a:endParaRPr kumimoji="1" lang="en-US" altLang="ja-JP" sz="2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sp>
        <p:nvSpPr>
          <p:cNvPr id="5" name="正方形/長方形 4"/>
          <p:cNvSpPr/>
          <p:nvPr/>
        </p:nvSpPr>
        <p:spPr>
          <a:xfrm>
            <a:off x="107504" y="1412776"/>
            <a:ext cx="8856984" cy="26642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579320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HGP創英角ｺﾞｼｯｸUB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7618</TotalTime>
  <Words>331</Words>
  <Application>Microsoft Macintosh PowerPoint</Application>
  <PresentationFormat>画面に合わせる (4:3)</PresentationFormat>
  <Paragraphs>50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テーマ1</vt:lpstr>
      <vt:lpstr>ベクトルタイル利用サイトを作ろう</vt:lpstr>
      <vt:lpstr>本日の流れ</vt:lpstr>
      <vt:lpstr>canvas.html のアレンジ</vt:lpstr>
      <vt:lpstr>応用編</vt:lpstr>
      <vt:lpstr>【おわりに】 The party continues, on the web.</vt:lpstr>
    </vt:vector>
  </TitlesOfParts>
  <Company>国土地理院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佐藤</dc:creator>
  <cp:lastModifiedBy>Fujimura Hidenori</cp:lastModifiedBy>
  <cp:revision>391</cp:revision>
  <dcterms:created xsi:type="dcterms:W3CDTF">2010-04-26T09:38:43Z</dcterms:created>
  <dcterms:modified xsi:type="dcterms:W3CDTF">2015-10-09T04:16:31Z</dcterms:modified>
</cp:coreProperties>
</file>