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C9"/>
    <a:srgbClr val="6666FF"/>
    <a:srgbClr val="CC00CC"/>
    <a:srgbClr val="FF0000"/>
    <a:srgbClr val="0000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3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4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61EDC1A-CE20-1143-B6AC-1352612CE71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841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B160D3F-EB0D-6C49-AB9C-78A7E3FCE5A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0004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160D3F-EB0D-6C49-AB9C-78A7E3FCE5A1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01347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0" y="6524625"/>
            <a:ext cx="3636963" cy="2746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ja-JP" sz="1200" i="1">
                <a:solidFill>
                  <a:schemeClr val="bg1"/>
                </a:solidFill>
                <a:latin typeface="Times New Roman" charset="0"/>
              </a:rPr>
              <a:t>Ministry of Land, Infrastructure, Transport and Tourism</a:t>
            </a:r>
          </a:p>
        </p:txBody>
      </p:sp>
      <p:pic>
        <p:nvPicPr>
          <p:cNvPr id="5" name="Picture 17" descr="テンプレートフッ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1613"/>
            <a:ext cx="9144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0" y="6553200"/>
            <a:ext cx="3744913" cy="2746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ja-JP" sz="1200" b="1" i="1">
                <a:solidFill>
                  <a:schemeClr val="bg1"/>
                </a:solidFill>
                <a:latin typeface="Times New Roman" charset="0"/>
              </a:rPr>
              <a:t>Geospatial Information Authority of Japan</a:t>
            </a:r>
          </a:p>
        </p:txBody>
      </p:sp>
      <p:pic>
        <p:nvPicPr>
          <p:cNvPr id="7" name="Picture 19" descr="国土地理院シンボルマーク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6237288"/>
            <a:ext cx="427038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905000"/>
            <a:ext cx="7524750" cy="1470025"/>
          </a:xfrm>
        </p:spPr>
        <p:txBody>
          <a:bodyPr/>
          <a:lstStyle>
            <a:lvl1pPr>
              <a:defRPr sz="4000">
                <a:latin typeface="+mn-lt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+mn-lt"/>
              </a:defRPr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68313" y="6265863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0AF7D5-D401-E74D-85EF-69552E3FD90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3088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DF5F-9D7F-9444-930B-8C94158178E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57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2171700" cy="6126163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62700" cy="6126163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B67E1-4937-B947-9CB5-761ED780275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434105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E7F79-B788-EF47-92C0-E4468BC66B4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9929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A0811-2F3C-5149-BE74-DBDC3323258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445065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38B1A-3F90-9D42-8528-3DADC90475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9164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ACA19-C16A-274A-BA02-3F956397001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421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AB9D2-232D-0343-84CF-518136E6AB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793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B0FFA-B65F-4343-A76B-69EE1365E55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6166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4AB34-E78B-6D4E-8D15-0FE7E4792AD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9063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992CE-C8FC-9F46-922E-39F4CDCF0A4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470083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テンプレートヘッダ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テキストの書式設定</a:t>
            </a:r>
            <a:endParaRPr lang="en-US" altLang="ja-JP"/>
          </a:p>
          <a:p>
            <a:pPr lvl="1"/>
            <a:r>
              <a:rPr lang="ja-JP" altLang="en-US"/>
              <a:t>第</a:t>
            </a:r>
            <a:r>
              <a:rPr lang="en-US" altLang="ja-JP"/>
              <a:t> 2 </a:t>
            </a:r>
            <a:r>
              <a:rPr lang="ja-JP" altLang="en-US"/>
              <a:t>レベル</a:t>
            </a:r>
            <a:endParaRPr lang="en-US" altLang="ja-JP"/>
          </a:p>
          <a:p>
            <a:pPr lvl="2"/>
            <a:r>
              <a:rPr lang="ja-JP" altLang="en-US"/>
              <a:t>第</a:t>
            </a:r>
            <a:r>
              <a:rPr lang="en-US" altLang="ja-JP"/>
              <a:t> 3 </a:t>
            </a:r>
            <a:r>
              <a:rPr lang="ja-JP" altLang="en-US"/>
              <a:t>レベル</a:t>
            </a:r>
            <a:endParaRPr lang="en-US" altLang="ja-JP"/>
          </a:p>
          <a:p>
            <a:pPr lvl="3"/>
            <a:r>
              <a:rPr lang="ja-JP" altLang="en-US"/>
              <a:t>第</a:t>
            </a:r>
            <a:r>
              <a:rPr lang="en-US" altLang="ja-JP"/>
              <a:t> 4 </a:t>
            </a:r>
            <a:r>
              <a:rPr lang="ja-JP" altLang="en-US"/>
              <a:t>レベル</a:t>
            </a:r>
            <a:endParaRPr lang="en-US" altLang="ja-JP"/>
          </a:p>
          <a:p>
            <a:pPr lvl="4"/>
            <a:r>
              <a:rPr lang="ja-JP" altLang="en-US"/>
              <a:t>第</a:t>
            </a:r>
            <a:r>
              <a:rPr lang="en-US" altLang="ja-JP"/>
              <a:t> 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2088" y="-26988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DD3EB382-F721-3F4F-BF41-DA7F3BB5DC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0199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タイトルの書式設定</a:t>
            </a:r>
          </a:p>
        </p:txBody>
      </p:sp>
      <p:pic>
        <p:nvPicPr>
          <p:cNvPr id="1032" name="Picture 9" descr="国土地理院シンボルマーク小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713" y="44450"/>
            <a:ext cx="360362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si-cyberjapan/gsimaps" TargetMode="Externa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foss4g-tokyo-vt.github.io/gsimaps/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oss4g-tokyo-vt/gsimaps/blob/gh-pages/index.html%23L6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タイトル 1"/>
          <p:cNvSpPr>
            <a:spLocks noGrp="1"/>
          </p:cNvSpPr>
          <p:nvPr>
            <p:ph type="ctrTitle"/>
          </p:nvPr>
        </p:nvSpPr>
        <p:spPr>
          <a:xfrm>
            <a:off x="0" y="1905000"/>
            <a:ext cx="9144000" cy="1470025"/>
          </a:xfrm>
        </p:spPr>
        <p:txBody>
          <a:bodyPr/>
          <a:lstStyle/>
          <a:p>
            <a:pPr algn="ctr" eaLnBrk="1" hangingPunct="1"/>
            <a:r>
              <a:rPr lang="ja-JP" altLang="en-US" sz="4800" dirty="0" smtClean="0">
                <a:latin typeface="Arial" charset="0"/>
                <a:ea typeface="HGP創英角ｺﾞｼｯｸUB" charset="0"/>
                <a:cs typeface="HGP創英角ｺﾞｼｯｸUB" charset="0"/>
              </a:rPr>
              <a:t>ベクトルタイル利用サイトを作ろう</a:t>
            </a:r>
            <a:endParaRPr lang="ja-JP" altLang="en-US" sz="4800" dirty="0">
              <a:latin typeface="Arial" charset="0"/>
              <a:ea typeface="HGP創英角ｺﾞｼｯｸUB" charset="0"/>
              <a:cs typeface="HGP創英角ｺﾞｼｯｸUB" charset="0"/>
            </a:endParaRPr>
          </a:p>
        </p:txBody>
      </p:sp>
      <p:sp>
        <p:nvSpPr>
          <p:cNvPr id="15362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</p:spPr>
        <p:txBody>
          <a:bodyPr/>
          <a:lstStyle/>
          <a:p>
            <a:pPr eaLnBrk="1" hangingPunct="1"/>
            <a:r>
              <a:rPr lang="ja-JP" sz="2400" dirty="0">
                <a:latin typeface="Arial" charset="0"/>
                <a:ea typeface="ＭＳ Ｐゴシック" charset="0"/>
                <a:cs typeface="ＭＳ Ｐゴシック" charset="0"/>
              </a:rPr>
              <a:t>H</a:t>
            </a:r>
            <a:r>
              <a:rPr lang="en-US" altLang="ja-JP" sz="2400" dirty="0" err="1">
                <a:latin typeface="Arial" charset="0"/>
                <a:ea typeface="ＭＳ Ｐゴシック" charset="0"/>
                <a:cs typeface="ＭＳ Ｐゴシック" charset="0"/>
              </a:rPr>
              <a:t>idenori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FUJIMURA</a:t>
            </a:r>
          </a:p>
          <a:p>
            <a:pPr eaLnBrk="1" hangingPunct="1"/>
            <a:r>
              <a:rPr lang="ja-JP" sz="2400" dirty="0">
                <a:latin typeface="Arial" charset="0"/>
                <a:ea typeface="ＭＳ Ｐゴシック" charset="0"/>
                <a:cs typeface="ＭＳ Ｐゴシック" charset="0"/>
              </a:rPr>
              <a:t>G</a:t>
            </a:r>
            <a:r>
              <a:rPr lang="en-US" altLang="ja-JP" sz="2400" dirty="0" err="1">
                <a:latin typeface="Arial" charset="0"/>
                <a:ea typeface="ＭＳ Ｐゴシック" charset="0"/>
                <a:cs typeface="ＭＳ Ｐゴシック" charset="0"/>
              </a:rPr>
              <a:t>eospatial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Information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Authority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of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Japan</a:t>
            </a:r>
            <a:endParaRPr lang="ja-JP" alt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0B79304-F03A-EE46-8D89-9753323F89F6}" type="slidenum">
              <a:rPr lang="en-US" altLang="ja-JP" sz="1800"/>
              <a:pPr/>
              <a:t>1</a:t>
            </a:fld>
            <a:endParaRPr lang="en-US" altLang="ja-JP" sz="1800"/>
          </a:p>
        </p:txBody>
      </p:sp>
      <p:sp>
        <p:nvSpPr>
          <p:cNvPr id="2" name="正方形/長方形 1"/>
          <p:cNvSpPr/>
          <p:nvPr/>
        </p:nvSpPr>
        <p:spPr>
          <a:xfrm>
            <a:off x="4932040" y="115888"/>
            <a:ext cx="4104010" cy="936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FOSS4G 2015 Tokyo </a:t>
            </a:r>
            <a:r>
              <a:rPr lang="ja-JP" altLang="en-US" dirty="0" smtClean="0">
                <a:solidFill>
                  <a:schemeClr val="tx1"/>
                </a:solidFill>
              </a:rPr>
              <a:t>ハンズオンデイ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2015-10-09T</a:t>
            </a:r>
            <a:r>
              <a:rPr lang="en-US" altLang="ja-JP" dirty="0">
                <a:solidFill>
                  <a:schemeClr val="tx1"/>
                </a:solidFill>
              </a:rPr>
              <a:t>14:</a:t>
            </a:r>
            <a:r>
              <a:rPr lang="en-US" altLang="ja-JP" dirty="0" smtClean="0">
                <a:solidFill>
                  <a:schemeClr val="tx1"/>
                </a:solidFill>
              </a:rPr>
              <a:t>00/17</a:t>
            </a:r>
            <a:r>
              <a:rPr lang="en-US" altLang="ja-JP" dirty="0">
                <a:solidFill>
                  <a:schemeClr val="tx1"/>
                </a:solidFill>
              </a:rPr>
              <a:t>:00</a:t>
            </a:r>
            <a:endParaRPr lang="ja-JP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@</a:t>
            </a:r>
            <a:r>
              <a:rPr lang="ja-JP" altLang="en-US" dirty="0" smtClean="0">
                <a:solidFill>
                  <a:schemeClr val="tx1"/>
                </a:solidFill>
              </a:rPr>
              <a:t>駒場</a:t>
            </a:r>
            <a:r>
              <a:rPr lang="en-US" altLang="ja-JP" dirty="0" smtClean="0">
                <a:solidFill>
                  <a:schemeClr val="tx1"/>
                </a:solidFill>
              </a:rPr>
              <a:t>RC An</a:t>
            </a:r>
            <a:r>
              <a:rPr lang="ja-JP" altLang="en-US" dirty="0" smtClean="0">
                <a:solidFill>
                  <a:schemeClr val="tx1"/>
                </a:solidFill>
              </a:rPr>
              <a:t>棟</a:t>
            </a:r>
            <a:r>
              <a:rPr lang="en-US" altLang="ja-JP" dirty="0" smtClean="0">
                <a:solidFill>
                  <a:schemeClr val="tx1"/>
                </a:solidFill>
              </a:rPr>
              <a:t>2F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864" y="692696"/>
            <a:ext cx="8229600" cy="5976664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kumimoji="1" lang="ja-JP" altLang="en-US" dirty="0" smtClean="0"/>
              <a:t>導入：ベクトルタイルの概要と未来</a:t>
            </a:r>
            <a:endParaRPr kumimoji="1"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kumimoji="1" lang="en-US" altLang="ja-JP" dirty="0" err="1" smtClean="0">
                <a:solidFill>
                  <a:srgbClr val="FF0000"/>
                </a:solidFill>
              </a:rPr>
              <a:t>GitHub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から地理院地図をフォーク</a:t>
            </a:r>
            <a:r>
              <a:rPr lang="ja-JP" altLang="en-US" dirty="0" smtClean="0">
                <a:solidFill>
                  <a:srgbClr val="FF0000"/>
                </a:solidFill>
              </a:rPr>
              <a:t>して、自分の地理院地図サイトを作る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作ったサイトにインターネット上のタイルレイヤを加える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作ったサイトに簡単なベクトルデータを加える（ただしベクトルタイルとして）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地理院ベクトルタイルを素の</a:t>
            </a:r>
            <a:r>
              <a:rPr lang="en-US" altLang="ja-JP" dirty="0" smtClean="0"/>
              <a:t>Leaflet</a:t>
            </a:r>
            <a:r>
              <a:rPr lang="ja-JP" altLang="en-US" dirty="0" smtClean="0"/>
              <a:t>サイトに表示してみる。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地理院ベクトルタイルの表示内容を調整する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endParaRPr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09012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GitHub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1872207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>
                <a:hlinkClick r:id="rId3"/>
              </a:rPr>
              <a:t>https://github.com/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・</a:t>
            </a:r>
            <a:r>
              <a:rPr kumimoji="1" lang="en-US" altLang="ja-JP" dirty="0" smtClean="0"/>
              <a:t> Sign in </a:t>
            </a:r>
            <a:r>
              <a:rPr kumimoji="1" lang="ja-JP" altLang="en-US" dirty="0" smtClean="0"/>
              <a:t>してください。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ja-JP" altLang="en-US" dirty="0" smtClean="0"/>
              <a:t>・</a:t>
            </a:r>
            <a:r>
              <a:rPr lang="en-US" altLang="ja-JP" dirty="0" smtClean="0"/>
              <a:t> </a:t>
            </a:r>
            <a:r>
              <a:rPr lang="ja-JP" altLang="en-US" dirty="0" smtClean="0"/>
              <a:t>登録がまだの方は</a:t>
            </a:r>
            <a:r>
              <a:rPr lang="en-US" altLang="ja-JP" dirty="0" smtClean="0"/>
              <a:t> Sing up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5" y="2804840"/>
            <a:ext cx="9144000" cy="4053160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>
          <a:xfrm>
            <a:off x="3059832" y="5661248"/>
            <a:ext cx="2520280" cy="0"/>
          </a:xfrm>
          <a:prstGeom prst="line">
            <a:avLst/>
          </a:prstGeom>
          <a:ln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836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地理院地図</a:t>
            </a:r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GitHub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79208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>
                <a:hlinkClick r:id="rId2"/>
              </a:rPr>
              <a:t>https://github.com/gsi-cyberjapan/</a:t>
            </a:r>
            <a:r>
              <a:rPr lang="en-US" altLang="ja-JP" dirty="0" smtClean="0">
                <a:hlinkClick r:id="rId2"/>
              </a:rPr>
              <a:t>gsimaps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5" name="角丸四角形吹き出し 4"/>
          <p:cNvSpPr/>
          <p:nvPr/>
        </p:nvSpPr>
        <p:spPr>
          <a:xfrm>
            <a:off x="4067944" y="1412776"/>
            <a:ext cx="1512168" cy="936104"/>
          </a:xfrm>
          <a:prstGeom prst="wedgeRoundRectCallout">
            <a:avLst>
              <a:gd name="adj1" fmla="val -32831"/>
              <a:gd name="adj2" fmla="val -7123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国土地理院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情報普及課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吹き出し 5"/>
          <p:cNvSpPr/>
          <p:nvPr/>
        </p:nvSpPr>
        <p:spPr>
          <a:xfrm>
            <a:off x="6660232" y="1412776"/>
            <a:ext cx="1512168" cy="936104"/>
          </a:xfrm>
          <a:prstGeom prst="wedgeRoundRectCallout">
            <a:avLst>
              <a:gd name="adj1" fmla="val -32831"/>
              <a:gd name="adj2" fmla="val -7123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地理院地図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42372"/>
            <a:ext cx="7560840" cy="44502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テキスト ボックス 7"/>
          <p:cNvSpPr txBox="1"/>
          <p:nvPr/>
        </p:nvSpPr>
        <p:spPr>
          <a:xfrm>
            <a:off x="5652120" y="5661248"/>
            <a:ext cx="3312368" cy="1015663"/>
          </a:xfrm>
          <a:prstGeom prst="rect">
            <a:avLst/>
          </a:prstGeom>
          <a:solidFill>
            <a:srgbClr val="FFF6C9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</a:rPr>
              <a:t>ここまで一旦確認</a:t>
            </a:r>
            <a:endParaRPr kumimoji="1" lang="en-US" altLang="ja-JP" sz="2000" dirty="0" smtClean="0">
              <a:solidFill>
                <a:srgbClr val="FF0000"/>
              </a:solidFill>
            </a:endParaRPr>
          </a:p>
          <a:p>
            <a:pPr marL="274638" indent="-274638"/>
            <a:r>
              <a:rPr lang="en-US" altLang="ja-JP" sz="2000" dirty="0" smtClean="0">
                <a:solidFill>
                  <a:srgbClr val="FF0000"/>
                </a:solidFill>
              </a:rPr>
              <a:t>※</a:t>
            </a:r>
            <a:r>
              <a:rPr lang="ja-JP" altLang="en-US" sz="2000" dirty="0" smtClean="0">
                <a:solidFill>
                  <a:srgbClr val="FF0000"/>
                </a:solidFill>
              </a:rPr>
              <a:t>手が空いたら</a:t>
            </a:r>
            <a:r>
              <a:rPr lang="en-US" altLang="ja-JP" sz="2000" dirty="0" smtClean="0">
                <a:solidFill>
                  <a:srgbClr val="FF0000"/>
                </a:solidFill>
              </a:rPr>
              <a:t>Repository</a:t>
            </a:r>
            <a:r>
              <a:rPr lang="ja-JP" altLang="en-US" sz="2000" dirty="0" smtClean="0">
                <a:solidFill>
                  <a:srgbClr val="FF0000"/>
                </a:solidFill>
              </a:rPr>
              <a:t>内容を眺めてみてください。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245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地理院地図をフォーク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548680"/>
            <a:ext cx="8784976" cy="100811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 smtClean="0"/>
              <a:t>フォーク：元のレポジトリの支流を作ること。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lang="ja-JP" altLang="ja-JP" sz="2400" dirty="0"/>
              <a:t>　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</a:rPr>
              <a:t>※</a:t>
            </a:r>
            <a:r>
              <a:rPr lang="ja-JP" altLang="en-US" sz="2400" dirty="0" smtClean="0">
                <a:solidFill>
                  <a:schemeClr val="bg1">
                    <a:lumMod val="50000"/>
                  </a:schemeClr>
                </a:solidFill>
              </a:rPr>
              <a:t>本流に戻したいものができたら、提案できる（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</a:rPr>
              <a:t>Pull Request</a:t>
            </a:r>
            <a:r>
              <a:rPr lang="ja-JP" altLang="en-US" sz="2400" dirty="0" smtClean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kumimoji="1" lang="ja-JP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" y="3865480"/>
            <a:ext cx="9144000" cy="2128424"/>
          </a:xfrm>
          <a:prstGeom prst="rect">
            <a:avLst/>
          </a:prstGeom>
        </p:spPr>
      </p:pic>
      <p:sp>
        <p:nvSpPr>
          <p:cNvPr id="6" name="角丸四角形吹き出し 5"/>
          <p:cNvSpPr/>
          <p:nvPr/>
        </p:nvSpPr>
        <p:spPr>
          <a:xfrm>
            <a:off x="3779912" y="1700808"/>
            <a:ext cx="4968552" cy="1656184"/>
          </a:xfrm>
          <a:prstGeom prst="wedgeRoundRectCallout">
            <a:avLst>
              <a:gd name="adj1" fmla="val 45199"/>
              <a:gd name="adj2" fmla="val 11290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3200" dirty="0" smtClean="0">
                <a:solidFill>
                  <a:schemeClr val="tx1"/>
                </a:solidFill>
              </a:rPr>
              <a:t>をクリック！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1844824"/>
            <a:ext cx="2371463" cy="136815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66244" y="6165304"/>
            <a:ext cx="7838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※</a:t>
            </a:r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すでに自分のアカウントにフォークをお持ちの場合、そのフォークを使うか、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69863"/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例えば 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 organization 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アカウントを作成してそこにフォークしてください。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519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フォークができます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400" dirty="0" smtClean="0"/>
              <a:t>レポジトリの</a:t>
            </a:r>
            <a:r>
              <a:rPr kumimoji="1" lang="en-US" altLang="ja-JP" sz="2400" dirty="0" smtClean="0"/>
              <a:t>URL</a:t>
            </a:r>
            <a:r>
              <a:rPr kumimoji="1" lang="ja-JP" altLang="en-US" sz="2400" dirty="0" smtClean="0"/>
              <a:t>をフォークの</a:t>
            </a:r>
            <a:r>
              <a:rPr kumimoji="1" lang="en-US" altLang="ja-JP" sz="2400" dirty="0" smtClean="0"/>
              <a:t>URL</a:t>
            </a:r>
            <a:r>
              <a:rPr kumimoji="1" lang="ja-JP" altLang="en-US" sz="2400" dirty="0" smtClean="0"/>
              <a:t>に変更</a:t>
            </a:r>
            <a:endParaRPr kumimoji="1" lang="en-US" altLang="ja-JP" sz="240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8602"/>
            <a:ext cx="9144000" cy="3766782"/>
          </a:xfrm>
          <a:prstGeom prst="rect">
            <a:avLst/>
          </a:prstGeom>
        </p:spPr>
      </p:pic>
      <p:sp>
        <p:nvSpPr>
          <p:cNvPr id="7" name="角丸四角形吹き出し 6"/>
          <p:cNvSpPr/>
          <p:nvPr/>
        </p:nvSpPr>
        <p:spPr>
          <a:xfrm>
            <a:off x="395536" y="1268760"/>
            <a:ext cx="6480720" cy="1728192"/>
          </a:xfrm>
          <a:prstGeom prst="wedgeRoundRectCallout">
            <a:avLst>
              <a:gd name="adj1" fmla="val 8833"/>
              <a:gd name="adj2" fmla="val 13563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の</a:t>
            </a:r>
            <a:r>
              <a:rPr lang="en-US" altLang="ja-JP" dirty="0" smtClean="0">
                <a:solidFill>
                  <a:schemeClr val="tx1"/>
                </a:solidFill>
              </a:rPr>
              <a:t> Edit </a:t>
            </a:r>
            <a:r>
              <a:rPr lang="ja-JP" altLang="en-US" dirty="0" smtClean="0">
                <a:solidFill>
                  <a:schemeClr val="tx1"/>
                </a:solidFill>
              </a:rPr>
              <a:t>をクリックして、「</a:t>
            </a:r>
            <a:r>
              <a:rPr lang="en-US" altLang="ja-JP" dirty="0" err="1" smtClean="0">
                <a:solidFill>
                  <a:schemeClr val="tx1"/>
                </a:solidFill>
              </a:rPr>
              <a:t>gsi-cyberjapan</a:t>
            </a:r>
            <a:r>
              <a:rPr lang="ja-JP" altLang="en-US" dirty="0" smtClean="0">
                <a:solidFill>
                  <a:schemeClr val="tx1"/>
                </a:solidFill>
              </a:rPr>
              <a:t>」の部分を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</a:rPr>
              <a:t>あなたのアカウント（下記例では</a:t>
            </a:r>
            <a:r>
              <a:rPr kumimoji="1" lang="en-US" altLang="ja-JP" dirty="0" smtClean="0">
                <a:solidFill>
                  <a:schemeClr val="tx1"/>
                </a:solidFill>
              </a:rPr>
              <a:t> foss4g-tokyo-vt</a:t>
            </a:r>
            <a:r>
              <a:rPr kumimoji="1" lang="ja-JP" altLang="en-US" dirty="0" smtClean="0">
                <a:solidFill>
                  <a:schemeClr val="tx1"/>
                </a:solidFill>
              </a:rPr>
              <a:t>）に書き換えて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hlinkClick r:id="rId3"/>
              </a:rPr>
              <a:t>http://foss4g-tokyo-vt.github.io/gsimaps/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ja-JP" altLang="en-US" dirty="0" smtClean="0">
                <a:solidFill>
                  <a:schemeClr val="tx1"/>
                </a:solidFill>
              </a:rPr>
              <a:t>として</a:t>
            </a:r>
            <a:r>
              <a:rPr lang="en-US" altLang="ja-JP" dirty="0" smtClean="0">
                <a:solidFill>
                  <a:schemeClr val="tx1"/>
                </a:solidFill>
              </a:rPr>
              <a:t> Save </a:t>
            </a:r>
            <a:r>
              <a:rPr lang="ja-JP" altLang="en-US" dirty="0" smtClean="0">
                <a:solidFill>
                  <a:schemeClr val="tx1"/>
                </a:solidFill>
              </a:rPr>
              <a:t>する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340768"/>
            <a:ext cx="4343400" cy="393700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6948264" y="1847726"/>
            <a:ext cx="20543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7F7F7F"/>
                </a:solidFill>
              </a:rPr>
              <a:t>※</a:t>
            </a:r>
            <a:r>
              <a:rPr kumimoji="1" lang="en-US" altLang="ja-JP" sz="1600" dirty="0" err="1" smtClean="0">
                <a:solidFill>
                  <a:srgbClr val="7F7F7F"/>
                </a:solidFill>
              </a:rPr>
              <a:t>GitHub</a:t>
            </a:r>
            <a:r>
              <a:rPr kumimoji="1" lang="ja-JP" altLang="en-US" sz="1600" dirty="0" smtClean="0">
                <a:solidFill>
                  <a:srgbClr val="7F7F7F"/>
                </a:solidFill>
              </a:rPr>
              <a:t>の実装都合</a:t>
            </a:r>
            <a:endParaRPr kumimoji="1" lang="en-US" altLang="ja-JP" sz="1600" dirty="0" smtClean="0">
              <a:solidFill>
                <a:srgbClr val="7F7F7F"/>
              </a:solidFill>
            </a:endParaRPr>
          </a:p>
          <a:p>
            <a:r>
              <a:rPr lang="ja-JP" altLang="en-US" sz="1600" dirty="0" smtClean="0">
                <a:solidFill>
                  <a:srgbClr val="7F7F7F"/>
                </a:solidFill>
              </a:rPr>
              <a:t>で、まだリンクは</a:t>
            </a:r>
            <a:endParaRPr lang="en-US" altLang="ja-JP" sz="1600" dirty="0" smtClean="0">
              <a:solidFill>
                <a:srgbClr val="7F7F7F"/>
              </a:solidFill>
            </a:endParaRPr>
          </a:p>
          <a:p>
            <a:r>
              <a:rPr kumimoji="1" lang="ja-JP" altLang="en-US" sz="1600" dirty="0" smtClean="0">
                <a:solidFill>
                  <a:srgbClr val="7F7F7F"/>
                </a:solidFill>
              </a:rPr>
              <a:t>つながりません。</a:t>
            </a:r>
            <a:endParaRPr kumimoji="1" lang="en-US" altLang="ja-JP" sz="1600" dirty="0" smtClean="0">
              <a:solidFill>
                <a:srgbClr val="7F7F7F"/>
              </a:solidFill>
            </a:endParaRPr>
          </a:p>
          <a:p>
            <a:r>
              <a:rPr lang="ja-JP" altLang="en-US" sz="1600" dirty="0" smtClean="0">
                <a:solidFill>
                  <a:srgbClr val="7F7F7F"/>
                </a:solidFill>
              </a:rPr>
              <a:t>次のステップが必要。</a:t>
            </a:r>
            <a:endParaRPr kumimoji="1" lang="ja-JP" altLang="en-US" sz="16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311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タイトルを入れる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1772816"/>
            <a:ext cx="8229600" cy="64807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ja-JP" sz="2800" dirty="0" smtClean="0">
                <a:hlinkClick r:id="rId2"/>
              </a:rPr>
              <a:t>index.html </a:t>
            </a:r>
            <a:r>
              <a:rPr lang="ja-JP" altLang="en-US" sz="2800" dirty="0" smtClean="0">
                <a:hlinkClick r:id="rId2"/>
              </a:rPr>
              <a:t>の </a:t>
            </a:r>
            <a:r>
              <a:rPr lang="en-US" altLang="ja-JP" sz="2800" dirty="0" smtClean="0">
                <a:hlinkClick r:id="rId2"/>
              </a:rPr>
              <a:t>68 </a:t>
            </a:r>
            <a:r>
              <a:rPr lang="ja-JP" altLang="en-US" sz="2800" dirty="0" smtClean="0">
                <a:hlinkClick r:id="rId2"/>
              </a:rPr>
              <a:t>行め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を書き換えに行く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620688"/>
            <a:ext cx="1817656" cy="100811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2636912"/>
            <a:ext cx="5760640" cy="18322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角丸四角形吹き出し 6"/>
          <p:cNvSpPr/>
          <p:nvPr/>
        </p:nvSpPr>
        <p:spPr>
          <a:xfrm>
            <a:off x="1043608" y="2780928"/>
            <a:ext cx="1296144" cy="576064"/>
          </a:xfrm>
          <a:prstGeom prst="wedgeRoundRectCallout">
            <a:avLst>
              <a:gd name="adj1" fmla="val -64146"/>
              <a:gd name="adj2" fmla="val -531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クリック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28" y="4581128"/>
            <a:ext cx="4976365" cy="22768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角丸四角形吹き出し 8"/>
          <p:cNvSpPr/>
          <p:nvPr/>
        </p:nvSpPr>
        <p:spPr>
          <a:xfrm>
            <a:off x="6444208" y="2492896"/>
            <a:ext cx="2411760" cy="2376264"/>
          </a:xfrm>
          <a:prstGeom prst="wedgeRoundRectCallout">
            <a:avLst>
              <a:gd name="adj1" fmla="val 36832"/>
              <a:gd name="adj2" fmla="val 8836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をクリック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224" y="2636912"/>
            <a:ext cx="2128236" cy="1728192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2123728" y="620688"/>
            <a:ext cx="498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7F7F7F"/>
                </a:solidFill>
              </a:rPr>
              <a:t>※</a:t>
            </a:r>
            <a:r>
              <a:rPr kumimoji="1" lang="ja-JP" altLang="en-US" dirty="0" smtClean="0">
                <a:solidFill>
                  <a:srgbClr val="7F7F7F"/>
                </a:solidFill>
              </a:rPr>
              <a:t>実は、タイトルの有無が</a:t>
            </a:r>
            <a:r>
              <a:rPr kumimoji="1" lang="en-US" altLang="ja-JP" dirty="0" err="1" smtClean="0">
                <a:solidFill>
                  <a:srgbClr val="7F7F7F"/>
                </a:solidFill>
              </a:rPr>
              <a:t>GitHub</a:t>
            </a:r>
            <a:r>
              <a:rPr kumimoji="1" lang="ja-JP" altLang="en-US" dirty="0" smtClean="0">
                <a:solidFill>
                  <a:srgbClr val="7F7F7F"/>
                </a:solidFill>
              </a:rPr>
              <a:t>版地理院地図と</a:t>
            </a:r>
            <a:endParaRPr kumimoji="1" lang="en-US" altLang="ja-JP" dirty="0" smtClean="0">
              <a:solidFill>
                <a:srgbClr val="7F7F7F"/>
              </a:solidFill>
            </a:endParaRPr>
          </a:p>
          <a:p>
            <a:pPr marL="182563"/>
            <a:r>
              <a:rPr kumimoji="1" lang="ja-JP" altLang="en-US" dirty="0" smtClean="0">
                <a:solidFill>
                  <a:srgbClr val="7F7F7F"/>
                </a:solidFill>
              </a:rPr>
              <a:t>運用版地理院地図の唯一の違いです。</a:t>
            </a:r>
            <a:endParaRPr kumimoji="1" lang="ja-JP" alt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697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実際の書き換え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620689"/>
            <a:ext cx="8928992" cy="79208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1600" dirty="0" smtClean="0"/>
              <a:t>68</a:t>
            </a:r>
            <a:r>
              <a:rPr kumimoji="1" lang="ja-JP" altLang="en-US" sz="1600" dirty="0" smtClean="0"/>
              <a:t>行め「</a:t>
            </a:r>
            <a:r>
              <a:rPr lang="en-US" altLang="ja-JP" sz="1600" dirty="0"/>
              <a:t>&lt;!-- replace with your logo </a:t>
            </a:r>
            <a:r>
              <a:rPr lang="is-IS" altLang="ja-JP" sz="1600" dirty="0" smtClean="0"/>
              <a:t>… </a:t>
            </a:r>
            <a:r>
              <a:rPr lang="en-US" altLang="ja-JP" sz="1600" dirty="0" smtClean="0"/>
              <a:t>-</a:t>
            </a:r>
            <a:r>
              <a:rPr lang="en-US" altLang="ja-JP" sz="1600" dirty="0"/>
              <a:t>-&gt;</a:t>
            </a:r>
            <a:r>
              <a:rPr kumimoji="1" lang="ja-JP" altLang="en-US" sz="1600" dirty="0" smtClean="0"/>
              <a:t>」のあたりを書き換え</a:t>
            </a:r>
            <a:endParaRPr kumimoji="1" lang="ja-JP" altLang="en-US" sz="1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96752"/>
            <a:ext cx="5283200" cy="17653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429000"/>
            <a:ext cx="5112568" cy="173879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627" y="4293096"/>
            <a:ext cx="3207578" cy="239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39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同様に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css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gsimaps.css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に加筆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532656"/>
          </a:xfrm>
        </p:spPr>
        <p:txBody>
          <a:bodyPr/>
          <a:lstStyle/>
          <a:p>
            <a:r>
              <a:rPr kumimoji="1" lang="ja-JP" altLang="en-US" dirty="0" smtClean="0"/>
              <a:t>あああ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13690327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HGP創英角ｺﾞｼｯｸUB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6106</TotalTime>
  <Words>346</Words>
  <Application>Microsoft Macintosh PowerPoint</Application>
  <PresentationFormat>画面に合わせる (4:3)</PresentationFormat>
  <Paragraphs>64</Paragraphs>
  <Slides>9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テーマ1</vt:lpstr>
      <vt:lpstr>ベクトルタイル利用サイトを作ろう</vt:lpstr>
      <vt:lpstr>本日の流れ</vt:lpstr>
      <vt:lpstr>GitHub</vt:lpstr>
      <vt:lpstr>地理院地図@GitHub</vt:lpstr>
      <vt:lpstr>地理院地図をフォーク</vt:lpstr>
      <vt:lpstr>フォークができます</vt:lpstr>
      <vt:lpstr>タイトルを入れる</vt:lpstr>
      <vt:lpstr>実際の書き換え</vt:lpstr>
      <vt:lpstr>同様に css/gsimaps.css に加筆</vt:lpstr>
    </vt:vector>
  </TitlesOfParts>
  <Company>国土地理院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佐藤</dc:creator>
  <cp:lastModifiedBy>Fujimura Hidenori</cp:lastModifiedBy>
  <cp:revision>357</cp:revision>
  <dcterms:created xsi:type="dcterms:W3CDTF">2010-04-26T09:38:43Z</dcterms:created>
  <dcterms:modified xsi:type="dcterms:W3CDTF">2015-10-06T21:11:50Z</dcterms:modified>
</cp:coreProperties>
</file>