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C9"/>
    <a:srgbClr val="6666FF"/>
    <a:srgbClr val="CC00CC"/>
    <a:srgbClr val="FF0000"/>
    <a:srgbClr val="00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61EDC1A-CE20-1143-B6AC-1352612CE71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841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B160D3F-EB0D-6C49-AB9C-78A7E3FCE5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004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0" y="6524625"/>
            <a:ext cx="3636963" cy="2746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i="1">
                <a:solidFill>
                  <a:schemeClr val="bg1"/>
                </a:solidFill>
                <a:latin typeface="Times New Roman" charset="0"/>
              </a:rPr>
              <a:t>Ministry of Land, Infrastructure, Transport and Tourism</a:t>
            </a:r>
          </a:p>
        </p:txBody>
      </p:sp>
      <p:pic>
        <p:nvPicPr>
          <p:cNvPr id="5" name="Picture 17" descr="テンプレートフッ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613"/>
            <a:ext cx="9144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0" y="6553200"/>
            <a:ext cx="3744913" cy="2746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altLang="ja-JP" sz="1200" b="1" i="1">
                <a:solidFill>
                  <a:schemeClr val="bg1"/>
                </a:solidFill>
                <a:latin typeface="Times New Roman" charset="0"/>
              </a:rPr>
              <a:t>Geospatial Information Authority of Japan</a:t>
            </a:r>
          </a:p>
        </p:txBody>
      </p:sp>
      <p:pic>
        <p:nvPicPr>
          <p:cNvPr id="7" name="Picture 19" descr="国土地理院シンボルマーク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6237288"/>
            <a:ext cx="42703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905000"/>
            <a:ext cx="7524750" cy="1470025"/>
          </a:xfrm>
        </p:spPr>
        <p:txBody>
          <a:bodyPr/>
          <a:lstStyle>
            <a:lvl1pPr>
              <a:defRPr sz="4000">
                <a:latin typeface="+mn-lt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265863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0AF7D5-D401-E74D-85EF-69552E3FD9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088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DF5F-9D7F-9444-930B-8C94158178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57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67E1-4937-B947-9CB5-761ED780275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34105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E7F79-B788-EF47-92C0-E4468BC66B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92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A0811-2F3C-5149-BE74-DBDC332325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44506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38B1A-3F90-9D42-8528-3DADC90475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16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ACA19-C16A-274A-BA02-3F95639700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2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AB9D2-232D-0343-84CF-518136E6AB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793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B0FFA-B65F-4343-A76B-69EE1365E5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166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4AB34-E78B-6D4E-8D15-0FE7E4792AD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06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992CE-C8FC-9F46-922E-39F4CDCF0A4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7008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テンプレートヘッダ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-26988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DD3EB382-F721-3F4F-BF41-DA7F3BB5DC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0199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pic>
        <p:nvPicPr>
          <p:cNvPr id="1032" name="Picture 9" descr="国土地理院シンボルマーク小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3" y="44450"/>
            <a:ext cx="36036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Arial" charset="0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087C8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ss4g-tokyo-vt/living-room/edit/master/links.md" TargetMode="External"/><Relationship Id="rId4" Type="http://schemas.openxmlformats.org/officeDocument/2006/relationships/hyperlink" Target="http://jsonlint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bank.gsj.jp/seamless/wmts/wmt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github.com/gsi-cyberjapan/layers-dot-txt-spec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eakerdeck.com/benbalter/10-ways-people-are-mis-using-github-pages-for-fun-and-profit?slide=22" TargetMode="Externa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1470025"/>
          </a:xfrm>
        </p:spPr>
        <p:txBody>
          <a:bodyPr/>
          <a:lstStyle/>
          <a:p>
            <a:pPr algn="ctr" eaLnBrk="1" hangingPunct="1"/>
            <a:r>
              <a:rPr lang="ja-JP" altLang="en-US" sz="4800" dirty="0" smtClean="0">
                <a:latin typeface="Arial" charset="0"/>
                <a:ea typeface="HGP創英角ｺﾞｼｯｸUB" charset="0"/>
                <a:cs typeface="HGP創英角ｺﾞｼｯｸUB" charset="0"/>
              </a:rPr>
              <a:t>ベクトルタイル利用サイトを作ろう</a:t>
            </a:r>
            <a:endParaRPr lang="ja-JP" altLang="en-US" sz="4800" dirty="0">
              <a:latin typeface="Arial" charset="0"/>
              <a:ea typeface="HGP創英角ｺﾞｼｯｸUB" charset="0"/>
              <a:cs typeface="HGP創英角ｺﾞｼｯｸUB" charset="0"/>
            </a:endParaRPr>
          </a:p>
        </p:txBody>
      </p:sp>
      <p:sp>
        <p:nvSpPr>
          <p:cNvPr id="15362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/>
          <a:lstStyle/>
          <a:p>
            <a:pPr eaLnBrk="1" hangingPunct="1"/>
            <a:r>
              <a:rPr lang="ja-JP" sz="2400" dirty="0">
                <a:latin typeface="Arial" charset="0"/>
                <a:ea typeface="ＭＳ Ｐゴシック" charset="0"/>
                <a:cs typeface="ＭＳ Ｐゴシック" charset="0"/>
              </a:rPr>
              <a:t>H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idenori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FUJIMURA</a:t>
            </a:r>
          </a:p>
          <a:p>
            <a:pPr eaLnBrk="1" hangingPunct="1"/>
            <a:r>
              <a:rPr lang="ja-JP" sz="2400" dirty="0">
                <a:latin typeface="Arial" charset="0"/>
                <a:ea typeface="ＭＳ Ｐゴシック" charset="0"/>
                <a:cs typeface="ＭＳ Ｐゴシック" charset="0"/>
              </a:rPr>
              <a:t>G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eospatial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Information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Authority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of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Japan</a:t>
            </a:r>
            <a:endParaRPr lang="ja-JP" alt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B79304-F03A-EE46-8D89-9753323F89F6}" type="slidenum">
              <a:rPr lang="en-US" altLang="ja-JP" sz="1800"/>
              <a:pPr/>
              <a:t>1</a:t>
            </a:fld>
            <a:endParaRPr lang="en-US" altLang="ja-JP" sz="1800"/>
          </a:p>
        </p:txBody>
      </p:sp>
      <p:sp>
        <p:nvSpPr>
          <p:cNvPr id="2" name="正方形/長方形 1"/>
          <p:cNvSpPr/>
          <p:nvPr/>
        </p:nvSpPr>
        <p:spPr>
          <a:xfrm>
            <a:off x="4932040" y="115888"/>
            <a:ext cx="4104010" cy="936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FOSS4G 2015 Tokyo </a:t>
            </a:r>
            <a:r>
              <a:rPr lang="ja-JP" altLang="en-US" dirty="0" smtClean="0">
                <a:solidFill>
                  <a:schemeClr val="tx1"/>
                </a:solidFill>
              </a:rPr>
              <a:t>ハンズオンデイ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2015-10-09T</a:t>
            </a:r>
            <a:r>
              <a:rPr lang="en-US" altLang="ja-JP" dirty="0">
                <a:solidFill>
                  <a:schemeClr val="tx1"/>
                </a:solidFill>
              </a:rPr>
              <a:t>14:</a:t>
            </a:r>
            <a:r>
              <a:rPr lang="en-US" altLang="ja-JP" dirty="0" smtClean="0">
                <a:solidFill>
                  <a:schemeClr val="tx1"/>
                </a:solidFill>
              </a:rPr>
              <a:t>00/17</a:t>
            </a:r>
            <a:r>
              <a:rPr lang="en-US" altLang="ja-JP" dirty="0">
                <a:solidFill>
                  <a:schemeClr val="tx1"/>
                </a:solidFill>
              </a:rPr>
              <a:t>:00</a:t>
            </a:r>
            <a:endParaRPr lang="ja-JP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@</a:t>
            </a:r>
            <a:r>
              <a:rPr lang="ja-JP" altLang="en-US" dirty="0" smtClean="0">
                <a:solidFill>
                  <a:schemeClr val="tx1"/>
                </a:solidFill>
              </a:rPr>
              <a:t>駒場</a:t>
            </a:r>
            <a:r>
              <a:rPr lang="en-US" altLang="ja-JP" dirty="0" smtClean="0">
                <a:solidFill>
                  <a:schemeClr val="tx1"/>
                </a:solidFill>
              </a:rPr>
              <a:t>RC An</a:t>
            </a:r>
            <a:r>
              <a:rPr lang="ja-JP" altLang="en-US" dirty="0" smtClean="0">
                <a:solidFill>
                  <a:schemeClr val="tx1"/>
                </a:solidFill>
              </a:rPr>
              <a:t>棟</a:t>
            </a:r>
            <a:r>
              <a:rPr lang="en-US" altLang="ja-JP" dirty="0" smtClean="0">
                <a:solidFill>
                  <a:schemeClr val="tx1"/>
                </a:solidFill>
              </a:rPr>
              <a:t>2F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アレンジ反映例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92696"/>
            <a:ext cx="3819999" cy="475252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692696"/>
            <a:ext cx="4798006" cy="151216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2564904"/>
            <a:ext cx="4818507" cy="33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7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（実習）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いろいろなレイヤを加えてみよう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いろいろなタイルレイヤを加えてみる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ja-JP" sz="2800" dirty="0" smtClean="0"/>
              <a:t>　</a:t>
            </a:r>
            <a:r>
              <a:rPr lang="ja-JP" altLang="en-US" sz="2800" dirty="0" smtClean="0"/>
              <a:t>　例）</a:t>
            </a:r>
            <a:r>
              <a:rPr lang="ja-JP" altLang="en-US" sz="2800" dirty="0"/>
              <a:t>日本シームレス地質図</a:t>
            </a:r>
            <a:r>
              <a:rPr lang="en-US" altLang="ja-JP" sz="2800" dirty="0"/>
              <a:t>WMTS</a:t>
            </a:r>
            <a:r>
              <a:rPr lang="ja-JP" altLang="en-US" sz="2800" dirty="0"/>
              <a:t>配信</a:t>
            </a:r>
            <a:r>
              <a:rPr lang="ja-JP" altLang="en-US" sz="2800" dirty="0" smtClean="0"/>
              <a:t>サービス</a:t>
            </a:r>
            <a:endParaRPr lang="en-US" altLang="ja-JP" sz="2800" dirty="0" smtClean="0"/>
          </a:p>
          <a:p>
            <a:pPr marL="0" indent="0">
              <a:buNone/>
            </a:pPr>
            <a:r>
              <a:rPr kumimoji="1" lang="ja-JP" altLang="ja-JP" sz="2800" dirty="0"/>
              <a:t>　</a:t>
            </a:r>
            <a:r>
              <a:rPr kumimoji="1" lang="ja-JP" altLang="en-US" sz="2800" dirty="0" smtClean="0"/>
              <a:t>　</a:t>
            </a:r>
            <a:r>
              <a:rPr lang="en-US" altLang="ja-JP" sz="2800" dirty="0">
                <a:hlinkClick r:id="rId2"/>
              </a:rPr>
              <a:t>https://gbank.gsj.jp/seamless/wmts/</a:t>
            </a:r>
            <a:r>
              <a:rPr lang="en-US" altLang="ja-JP" sz="2800" dirty="0" smtClean="0">
                <a:hlinkClick r:id="rId2"/>
              </a:rPr>
              <a:t>wmts.html</a:t>
            </a:r>
            <a:endParaRPr lang="en-US" altLang="ja-JP" sz="2800" dirty="0" smtClean="0"/>
          </a:p>
          <a:p>
            <a:pPr marL="0" indent="0">
              <a:buNone/>
            </a:pPr>
            <a:endParaRPr kumimoji="1" lang="en-US" altLang="ja-JP" sz="2800" dirty="0" smtClean="0"/>
          </a:p>
          <a:p>
            <a:pPr marL="514350" indent="-514350">
              <a:buFont typeface="+mj-ea"/>
              <a:buAutoNum type="circleNumDbPlain" startAt="2"/>
            </a:pPr>
            <a:r>
              <a:rPr lang="ja-JP" altLang="en-US" dirty="0" smtClean="0"/>
              <a:t>マイ地理院地図のリンク集を作る</a:t>
            </a:r>
            <a:endParaRPr lang="en-US" altLang="ja-JP" dirty="0" smtClean="0"/>
          </a:p>
          <a:p>
            <a:pPr marL="400050" lvl="1" indent="0">
              <a:buNone/>
            </a:pPr>
            <a:r>
              <a:rPr lang="en-US" altLang="ja-JP" dirty="0">
                <a:hlinkClick r:id="rId3"/>
              </a:rPr>
              <a:t>https://github.com/foss4g-tokyo-vt/living-room/edit/master/</a:t>
            </a:r>
            <a:r>
              <a:rPr lang="en-US" altLang="ja-JP" dirty="0" smtClean="0">
                <a:hlinkClick r:id="rId3"/>
              </a:rPr>
              <a:t>links.md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にプルリクエスト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8" y="5229200"/>
            <a:ext cx="456226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ヒント：</a:t>
            </a:r>
            <a:r>
              <a:rPr kumimoji="1" lang="en-US" altLang="ja-JP" sz="2800" dirty="0" smtClean="0"/>
              <a:t> JSON </a:t>
            </a:r>
            <a:r>
              <a:rPr kumimoji="1" lang="ja-JP" altLang="en-US" sz="2800" dirty="0" smtClean="0"/>
              <a:t>の文法チェック</a:t>
            </a:r>
            <a:endParaRPr kumimoji="1" lang="en-US" altLang="ja-JP" sz="2800" dirty="0" smtClean="0"/>
          </a:p>
          <a:p>
            <a:r>
              <a:rPr lang="en-US" altLang="ja-JP" sz="2800" dirty="0">
                <a:hlinkClick r:id="rId4"/>
              </a:rPr>
              <a:t>http://</a:t>
            </a:r>
            <a:r>
              <a:rPr lang="en-US" altLang="ja-JP" sz="2800" dirty="0" smtClean="0">
                <a:hlinkClick r:id="rId4"/>
              </a:rPr>
              <a:t>jsonlint.com</a:t>
            </a:r>
            <a:r>
              <a:rPr lang="en-US" altLang="ja-JP" sz="2800" dirty="0" smtClean="0"/>
              <a:t> 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952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864" y="692696"/>
            <a:ext cx="8229600" cy="5976664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dirty="0" smtClean="0"/>
              <a:t>導入：ベクトルタイルの概要と未来</a:t>
            </a:r>
            <a:endParaRPr kumimoji="1"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から地理院地図をフォーク</a:t>
            </a:r>
            <a:r>
              <a:rPr lang="ja-JP" altLang="en-US" dirty="0" smtClean="0"/>
              <a:t>して、マイ地理院地図を作る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>
                <a:solidFill>
                  <a:srgbClr val="FF0000"/>
                </a:solidFill>
              </a:rPr>
              <a:t>マイ地理院地図にインターネット上のタイルレイヤを加える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マイ地理院地図に簡単なベクトルデータを加える（ただしベクトルタイルとして）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地理院ベクトルタイルを素の</a:t>
            </a:r>
            <a:r>
              <a:rPr lang="en-US" altLang="ja-JP" dirty="0" smtClean="0"/>
              <a:t>Leaflet</a:t>
            </a:r>
            <a:r>
              <a:rPr lang="ja-JP" altLang="en-US" dirty="0" smtClean="0"/>
              <a:t>サイトに表示してみる。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 smtClean="0"/>
              <a:t>地理院ベクトルタイルの表示内容を調整する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901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地理院地図のレイヤ管理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548680"/>
            <a:ext cx="8229600" cy="57606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js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gsimaps.js</a:t>
            </a:r>
            <a:r>
              <a:rPr lang="en-US" altLang="ja-JP" sz="2000" dirty="0" smtClean="0"/>
              <a:t> </a:t>
            </a:r>
            <a:r>
              <a:rPr lang="en-US" altLang="en-US" sz="2000" dirty="0" smtClean="0"/>
              <a:t>で設定する layers*.txt </a:t>
            </a:r>
            <a:r>
              <a:rPr lang="ja-JP" altLang="en-US" sz="2000" dirty="0" smtClean="0"/>
              <a:t>にレイヤ設定が記載されている。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6" y="1052736"/>
            <a:ext cx="7327534" cy="2304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22" y="3573016"/>
            <a:ext cx="3723474" cy="31677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323528" y="3645024"/>
            <a:ext cx="484177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「地理院地図」では、それぞれの</a:t>
            </a:r>
            <a:r>
              <a:rPr kumimoji="1" lang="en-US" altLang="ja-JP" dirty="0" smtClean="0"/>
              <a:t> layers*.txt 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「表示できる情報」の各フォルダに</a:t>
            </a:r>
            <a:endParaRPr kumimoji="1" lang="en-US" altLang="ja-JP" dirty="0" smtClean="0"/>
          </a:p>
          <a:p>
            <a:r>
              <a:rPr lang="ja-JP" altLang="en-US" dirty="0" smtClean="0"/>
              <a:t>対応するように運用中。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/>
              <a:t>l</a:t>
            </a:r>
            <a:r>
              <a:rPr lang="en-US" altLang="ja-JP" dirty="0" smtClean="0"/>
              <a:t>ayers*.txt </a:t>
            </a:r>
            <a:r>
              <a:rPr lang="ja-JP" altLang="en-US" dirty="0" smtClean="0"/>
              <a:t>のフォーマットは、</a:t>
            </a:r>
            <a:r>
              <a:rPr lang="en-US" altLang="ja-JP" dirty="0" err="1" smtClean="0"/>
              <a:t>GitHub</a:t>
            </a:r>
            <a:r>
              <a:rPr lang="ja-JP" altLang="en-US" dirty="0" smtClean="0"/>
              <a:t>で公開</a:t>
            </a:r>
            <a:endParaRPr lang="en-US" altLang="ja-JP" dirty="0" smtClean="0"/>
          </a:p>
          <a:p>
            <a:r>
              <a:rPr lang="en-US" altLang="ja-JP" dirty="0" smtClean="0">
                <a:hlinkClick r:id="rId4"/>
              </a:rPr>
              <a:t>github.com/gsi-cyberjapan/layers-dot-txt-spec</a:t>
            </a:r>
            <a:endParaRPr kumimoji="1" lang="ja-JP" altLang="en-US" dirty="0"/>
          </a:p>
        </p:txBody>
      </p:sp>
      <p:sp>
        <p:nvSpPr>
          <p:cNvPr id="8" name="上下矢印 7"/>
          <p:cNvSpPr/>
          <p:nvPr/>
        </p:nvSpPr>
        <p:spPr>
          <a:xfrm>
            <a:off x="6660232" y="2852936"/>
            <a:ext cx="432048" cy="100811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5511800"/>
            <a:ext cx="48006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8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</a:t>
            </a:r>
            <a:r>
              <a:rPr kumimoji="1" lang="en-US" altLang="ja-JP" dirty="0" smtClean="0"/>
              <a:t>ayers-dot-txt-spec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692696"/>
            <a:ext cx="8363272" cy="6165304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1800" dirty="0" smtClean="0"/>
              <a:t>ノーカスタマイズの</a:t>
            </a:r>
            <a:r>
              <a:rPr lang="en-US" altLang="ja-JP" sz="1800" dirty="0" smtClean="0"/>
              <a:t>IIS</a:t>
            </a:r>
            <a:r>
              <a:rPr lang="ja-JP" altLang="en-US" sz="1800" dirty="0" smtClean="0"/>
              <a:t>でも同一ドメインであれば動くことができるようにする、みたいな工夫のため、意図的に拡張子を</a:t>
            </a:r>
            <a:r>
              <a:rPr lang="en-US" altLang="ja-JP" sz="1800" dirty="0" smtClean="0"/>
              <a:t> .txt </a:t>
            </a:r>
            <a:r>
              <a:rPr lang="ja-JP" altLang="en-US" sz="1800" dirty="0" smtClean="0"/>
              <a:t>にしていますが、中身は</a:t>
            </a:r>
            <a:r>
              <a:rPr lang="en-US" altLang="ja-JP" sz="1800" dirty="0" smtClean="0"/>
              <a:t> JSON </a:t>
            </a:r>
            <a:r>
              <a:rPr lang="ja-JP" altLang="en-US" sz="1800" dirty="0" smtClean="0"/>
              <a:t>です。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1800" dirty="0" smtClean="0"/>
              <a:t>/</a:t>
            </a:r>
            <a:r>
              <a:rPr kumimoji="1" lang="en-US" altLang="ja-JP" sz="1800" dirty="0" err="1" smtClean="0"/>
              <a:t>layers_txt</a:t>
            </a:r>
            <a:r>
              <a:rPr kumimoji="1" lang="en-US" altLang="ja-JP" sz="1800" dirty="0" smtClean="0"/>
              <a:t>/layers0.txt</a:t>
            </a: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lang="en-US" altLang="ja-JP" sz="1800" dirty="0">
              <a:solidFill>
                <a:schemeClr val="bg1">
                  <a:lumMod val="50000"/>
                </a:schemeClr>
              </a:solidFill>
            </a:endParaRPr>
          </a:p>
          <a:p>
            <a:pPr marL="274638" indent="-274638">
              <a:buNone/>
            </a:pPr>
            <a:endParaRPr kumimoji="1" lang="en-US" altLang="ja-JP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74638" indent="-274638">
              <a:buNone/>
            </a:pP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※ layers-dot-txt-spec </a:t>
            </a:r>
            <a:r>
              <a:rPr kumimoji="1" lang="ja-JP" altLang="en-US" sz="1800" dirty="0" smtClean="0">
                <a:solidFill>
                  <a:schemeClr val="bg1">
                    <a:lumMod val="50000"/>
                  </a:schemeClr>
                </a:solidFill>
              </a:rPr>
              <a:t>に記載されている</a:t>
            </a: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sz="18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ja-JP" altLang="en-US" sz="1800" dirty="0" smtClean="0">
                <a:solidFill>
                  <a:schemeClr val="bg1">
                    <a:lumMod val="50000"/>
                  </a:schemeClr>
                </a:solidFill>
              </a:rPr>
              <a:t>属性による動的読み込みは</a:t>
            </a: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ja-JP" sz="1800" dirty="0" err="1" smtClean="0">
                <a:solidFill>
                  <a:schemeClr val="bg1">
                    <a:lumMod val="50000"/>
                  </a:schemeClr>
                </a:solidFill>
              </a:rPr>
              <a:t>gsimaps</a:t>
            </a: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ja-JP" altLang="en-US" sz="1800" dirty="0" smtClean="0">
                <a:solidFill>
                  <a:schemeClr val="bg1">
                    <a:lumMod val="50000"/>
                  </a:schemeClr>
                </a:solidFill>
              </a:rPr>
              <a:t>では未実装です（</a:t>
            </a:r>
            <a:r>
              <a:rPr kumimoji="1" lang="en-US" altLang="ja-JP" sz="1800" dirty="0" smtClean="0">
                <a:solidFill>
                  <a:schemeClr val="bg1">
                    <a:lumMod val="50000"/>
                  </a:schemeClr>
                </a:solidFill>
              </a:rPr>
              <a:t>10/12</a:t>
            </a:r>
            <a:r>
              <a:rPr kumimoji="1" lang="ja-JP" altLang="en-US" sz="1800" dirty="0" smtClean="0">
                <a:solidFill>
                  <a:schemeClr val="bg1">
                    <a:lumMod val="50000"/>
                  </a:schemeClr>
                </a:solidFill>
              </a:rPr>
              <a:t>の基調講演をお楽しみに）。</a:t>
            </a:r>
            <a:endParaRPr kumimoji="1" lang="ja-JP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060848"/>
            <a:ext cx="8644332" cy="3960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5754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layers_txt</a:t>
            </a:r>
            <a:r>
              <a:rPr lang="en-US" altLang="ja-JP" dirty="0" smtClean="0"/>
              <a:t>/</a:t>
            </a:r>
            <a:r>
              <a:rPr kumimoji="1" lang="en-US" altLang="ja-JP" dirty="0" err="1" smtClean="0"/>
              <a:t>my_layers.txt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を作る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 smtClean="0"/>
              <a:t>/</a:t>
            </a:r>
            <a:r>
              <a:rPr lang="en-US" altLang="en-US" sz="2000" dirty="0" err="1" smtClean="0"/>
              <a:t>layers_txt</a:t>
            </a:r>
            <a:r>
              <a:rPr lang="en-US" altLang="en-US" sz="2000" dirty="0" smtClean="0"/>
              <a:t>/</a:t>
            </a:r>
            <a:r>
              <a:rPr lang="en-US" altLang="en-US" sz="2000" dirty="0" err="1" smtClean="0"/>
              <a:t>my_layers.txt</a:t>
            </a:r>
            <a:r>
              <a:rPr lang="en-US" altLang="en-US" sz="2000" dirty="0" smtClean="0"/>
              <a:t> </a:t>
            </a:r>
            <a:r>
              <a:rPr lang="ja-JP" altLang="en-US" sz="2000" dirty="0" smtClean="0"/>
              <a:t>を新規作成し、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 smtClean="0"/>
              <a:t> </a:t>
            </a:r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 smtClean="0"/>
              <a:t>まずは</a:t>
            </a:r>
            <a:r>
              <a:rPr lang="ja-JP" altLang="en-US" sz="2000" dirty="0" smtClean="0"/>
              <a:t>、</a:t>
            </a:r>
            <a:r>
              <a:rPr kumimoji="1" lang="ja-JP" altLang="en-US" sz="2000" dirty="0" smtClean="0"/>
              <a:t>そこに</a:t>
            </a:r>
            <a:r>
              <a:rPr kumimoji="1" lang="en-US" altLang="ja-JP" sz="2000" dirty="0" smtClean="0"/>
              <a:t> layers_0.txt </a:t>
            </a:r>
            <a:r>
              <a:rPr kumimoji="1" lang="ja-JP" altLang="en-US" sz="2000" dirty="0" smtClean="0"/>
              <a:t>の</a:t>
            </a:r>
            <a:r>
              <a:rPr kumimoji="1" lang="en-US" altLang="ja-JP" sz="2000" dirty="0" smtClean="0"/>
              <a:t>1</a:t>
            </a:r>
            <a:r>
              <a:rPr kumimoji="1" lang="ja-JP" altLang="en-US" sz="2000" dirty="0" smtClean="0"/>
              <a:t>項目めを写す</a:t>
            </a:r>
            <a:endParaRPr kumimoji="1" lang="en-US" altLang="ja-JP" sz="2000" dirty="0" smtClean="0"/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80728"/>
            <a:ext cx="4749800" cy="5588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97496"/>
            <a:ext cx="6120680" cy="4568805"/>
          </a:xfrm>
          <a:prstGeom prst="rect">
            <a:avLst/>
          </a:prstGeom>
        </p:spPr>
      </p:pic>
      <p:sp>
        <p:nvSpPr>
          <p:cNvPr id="8" name="円/楕円 7"/>
          <p:cNvSpPr/>
          <p:nvPr/>
        </p:nvSpPr>
        <p:spPr>
          <a:xfrm>
            <a:off x="1403648" y="5877272"/>
            <a:ext cx="1008112" cy="86409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71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8244408" cy="548680"/>
          </a:xfrm>
        </p:spPr>
        <p:txBody>
          <a:bodyPr/>
          <a:lstStyle/>
          <a:p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js</a:t>
            </a:r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gs</a:t>
            </a:r>
            <a:r>
              <a:rPr kumimoji="1" lang="en-US" altLang="ja-JP" sz="2400" dirty="0" err="1" smtClean="0"/>
              <a:t>imaps.js</a:t>
            </a:r>
            <a:r>
              <a:rPr kumimoji="1" lang="en-US" altLang="ja-JP" sz="2400" dirty="0" smtClean="0"/>
              <a:t> </a:t>
            </a:r>
            <a:r>
              <a:rPr lang="ja-JP" altLang="en-US" sz="2400" dirty="0" smtClean="0"/>
              <a:t>に</a:t>
            </a:r>
            <a:r>
              <a:rPr kumimoji="1" lang="en-US" altLang="ja-JP" sz="2400" dirty="0" smtClean="0"/>
              <a:t> /</a:t>
            </a:r>
            <a:r>
              <a:rPr kumimoji="1" lang="en-US" altLang="ja-JP" sz="2400" dirty="0" err="1" smtClean="0"/>
              <a:t>layers_txt</a:t>
            </a:r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my_layers.txt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を参照させる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7920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/</a:t>
            </a:r>
            <a:r>
              <a:rPr kumimoji="1" lang="en-US" altLang="ja-JP" sz="2400" dirty="0" err="1" smtClean="0"/>
              <a:t>js</a:t>
            </a:r>
            <a:r>
              <a:rPr kumimoji="1" lang="en-US" altLang="ja-JP" sz="2400" dirty="0" smtClean="0"/>
              <a:t>/</a:t>
            </a:r>
            <a:r>
              <a:rPr kumimoji="1" lang="en-US" altLang="ja-JP" sz="2400" dirty="0" err="1" smtClean="0"/>
              <a:t>gsimaps.js</a:t>
            </a: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19</a:t>
            </a:r>
            <a:r>
              <a:rPr kumimoji="1" lang="ja-JP" altLang="en-US" sz="2400" dirty="0" smtClean="0"/>
              <a:t>行めに加筆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7429474" cy="4320480"/>
          </a:xfrm>
          <a:prstGeom prst="rect">
            <a:avLst/>
          </a:prstGeom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683568" y="5589240"/>
            <a:ext cx="822960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dirty="0" smtClean="0"/>
              <a:t>コミット後、マイ地理院地図のページを開き、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「情報」→「表示できる情報」を確認</a:t>
            </a:r>
          </a:p>
          <a:p>
            <a:pPr marL="0" indent="0">
              <a:buFontTx/>
              <a:buNone/>
            </a:pP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406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追加したレイヤの反映例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5248321" cy="561662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51520" y="2564904"/>
            <a:ext cx="5472608" cy="64807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5868144" y="2420888"/>
            <a:ext cx="2664296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ja-JP" sz="2400" dirty="0" err="1" smtClean="0"/>
              <a:t>my_layers.txt</a:t>
            </a:r>
            <a:r>
              <a:rPr lang="en-US" altLang="ja-JP" sz="2400" dirty="0" smtClean="0"/>
              <a:t> </a:t>
            </a:r>
            <a:r>
              <a:rPr lang="en-US" altLang="en-US" sz="2400" dirty="0" smtClean="0"/>
              <a:t>が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反映されたもの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662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my_layers.txt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を少しアレンジ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548681"/>
            <a:ext cx="8964488" cy="1296144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dirty="0" err="1" smtClean="0"/>
              <a:t>LayerGroup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に格納して、</a:t>
            </a:r>
            <a:r>
              <a:rPr lang="en-US" altLang="ja-JP" sz="2000" dirty="0" smtClean="0"/>
              <a:t>title</a:t>
            </a:r>
            <a:r>
              <a:rPr lang="ja-JP" altLang="en-US" sz="2000" dirty="0" smtClean="0"/>
              <a:t>や</a:t>
            </a:r>
            <a:r>
              <a:rPr lang="en-US" altLang="ja-JP" sz="2000" dirty="0" smtClean="0"/>
              <a:t>html</a:t>
            </a:r>
            <a:r>
              <a:rPr lang="ja-JP" altLang="en-US" sz="2000" dirty="0" smtClean="0"/>
              <a:t>を加筆。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See Also: https://</a:t>
            </a:r>
            <a:r>
              <a:rPr lang="en-US" altLang="ja-JP" sz="2000" dirty="0" err="1" smtClean="0"/>
              <a:t>github.com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gsi-cyberjapan</a:t>
            </a:r>
            <a:r>
              <a:rPr lang="en-US" altLang="ja-JP" sz="2000" dirty="0" smtClean="0"/>
              <a:t>/layers-dot-txt-spec/</a:t>
            </a:r>
          </a:p>
          <a:p>
            <a:pPr marL="0" indent="0">
              <a:buNone/>
            </a:pPr>
            <a:r>
              <a:rPr lang="ja-JP" altLang="en-US" sz="2000" dirty="0" smtClean="0"/>
              <a:t>ひとひねり：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編集ページへのリンクを標準地図レイヤの</a:t>
            </a:r>
            <a:r>
              <a:rPr lang="en-US" altLang="ja-JP" sz="2000" dirty="0" smtClean="0"/>
              <a:t> html </a:t>
            </a:r>
            <a:r>
              <a:rPr lang="ja-JP" altLang="en-US" sz="2000" dirty="0" smtClean="0"/>
              <a:t>属性に加えてみる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ja-JP" sz="2000" dirty="0"/>
              <a:t>　</a:t>
            </a:r>
            <a:r>
              <a:rPr lang="en-US" altLang="ja-JP" sz="2000" dirty="0" smtClean="0">
                <a:solidFill>
                  <a:srgbClr val="7F7F7F"/>
                </a:solidFill>
              </a:rPr>
              <a:t>※ </a:t>
            </a:r>
            <a:r>
              <a:rPr lang="en-US" altLang="ja-JP" sz="2000" dirty="0" err="1" smtClean="0">
                <a:solidFill>
                  <a:srgbClr val="7F7F7F"/>
                </a:solidFill>
              </a:rPr>
              <a:t>LayerGroup</a:t>
            </a:r>
            <a:r>
              <a:rPr lang="en-US" altLang="ja-JP" sz="2000" dirty="0" smtClean="0">
                <a:solidFill>
                  <a:srgbClr val="7F7F7F"/>
                </a:solidFill>
              </a:rPr>
              <a:t> </a:t>
            </a:r>
            <a:r>
              <a:rPr lang="ja-JP" altLang="en-US" sz="2000" dirty="0" smtClean="0">
                <a:solidFill>
                  <a:srgbClr val="7F7F7F"/>
                </a:solidFill>
              </a:rPr>
              <a:t>の</a:t>
            </a:r>
            <a:r>
              <a:rPr lang="en-US" altLang="ja-JP" sz="2000" dirty="0" smtClean="0">
                <a:solidFill>
                  <a:srgbClr val="7F7F7F"/>
                </a:solidFill>
              </a:rPr>
              <a:t> html </a:t>
            </a:r>
            <a:r>
              <a:rPr lang="ja-JP" altLang="en-US" sz="2000" dirty="0" smtClean="0">
                <a:solidFill>
                  <a:srgbClr val="7F7F7F"/>
                </a:solidFill>
              </a:rPr>
              <a:t>属性に</a:t>
            </a:r>
            <a:r>
              <a:rPr lang="en-US" altLang="ja-JP" sz="2000" dirty="0" smtClean="0">
                <a:solidFill>
                  <a:srgbClr val="7F7F7F"/>
                </a:solidFill>
              </a:rPr>
              <a:t> </a:t>
            </a:r>
            <a:r>
              <a:rPr lang="en-US" altLang="ja-JP" sz="2000" dirty="0" err="1" smtClean="0">
                <a:solidFill>
                  <a:srgbClr val="7F7F7F"/>
                </a:solidFill>
              </a:rPr>
              <a:t>gsimaps</a:t>
            </a:r>
            <a:r>
              <a:rPr lang="en-US" altLang="ja-JP" sz="2000" dirty="0" smtClean="0">
                <a:solidFill>
                  <a:srgbClr val="7F7F7F"/>
                </a:solidFill>
              </a:rPr>
              <a:t> </a:t>
            </a:r>
            <a:r>
              <a:rPr lang="ja-JP" altLang="en-US" sz="2000" dirty="0" smtClean="0">
                <a:solidFill>
                  <a:srgbClr val="7F7F7F"/>
                </a:solidFill>
              </a:rPr>
              <a:t>が対応していないため、</a:t>
            </a:r>
            <a:r>
              <a:rPr lang="en-US" altLang="ja-JP" sz="2000" dirty="0" smtClean="0">
                <a:solidFill>
                  <a:srgbClr val="7F7F7F"/>
                </a:solidFill>
              </a:rPr>
              <a:t>Layer</a:t>
            </a:r>
            <a:r>
              <a:rPr lang="ja-JP" altLang="en-US" sz="2000" dirty="0" smtClean="0">
                <a:solidFill>
                  <a:srgbClr val="7F7F7F"/>
                </a:solidFill>
              </a:rPr>
              <a:t>につける</a:t>
            </a:r>
            <a:endParaRPr lang="en-US" altLang="ja-JP" sz="2000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pic>
        <p:nvPicPr>
          <p:cNvPr id="5" name="図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14199"/>
            <a:ext cx="5976664" cy="464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0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my_layers.txt</a:t>
            </a:r>
            <a:r>
              <a:rPr lang="en-US" altLang="ja-JP" dirty="0" smtClean="0"/>
              <a:t> </a:t>
            </a:r>
            <a:r>
              <a:rPr lang="ja-JP" altLang="en-US" dirty="0" smtClean="0"/>
              <a:t>アレンジ例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7F79-B788-EF47-92C0-E4468BC66B4F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800"/>
            <a:ext cx="9144000" cy="446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HGP創英角ｺﾞｼｯｸUB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7565</TotalTime>
  <Words>441</Words>
  <Application>Microsoft Macintosh PowerPoint</Application>
  <PresentationFormat>画面に合わせる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テーマ1</vt:lpstr>
      <vt:lpstr>ベクトルタイル利用サイトを作ろう</vt:lpstr>
      <vt:lpstr>本日の流れ</vt:lpstr>
      <vt:lpstr>地理院地図のレイヤ管理</vt:lpstr>
      <vt:lpstr>layers-dot-txt-spec</vt:lpstr>
      <vt:lpstr>/layers_txt/my_layers.txt を作る</vt:lpstr>
      <vt:lpstr>/js/gsimaps.js に /layers_txt/my_layers.txt を参照させる</vt:lpstr>
      <vt:lpstr>追加したレイヤの反映例</vt:lpstr>
      <vt:lpstr>my_layers.txt を少しアレンジ</vt:lpstr>
      <vt:lpstr>my_layers.txt アレンジ例</vt:lpstr>
      <vt:lpstr>アレンジ反映例</vt:lpstr>
      <vt:lpstr>（実習） いろいろなレイヤを加えてみよう</vt:lpstr>
    </vt:vector>
  </TitlesOfParts>
  <Company>国土地理院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佐藤</dc:creator>
  <cp:lastModifiedBy>Fujimura Hidenori</cp:lastModifiedBy>
  <cp:revision>377</cp:revision>
  <dcterms:created xsi:type="dcterms:W3CDTF">2010-04-26T09:38:43Z</dcterms:created>
  <dcterms:modified xsi:type="dcterms:W3CDTF">2015-10-08T19:12:58Z</dcterms:modified>
</cp:coreProperties>
</file>