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61" r:id="rId2"/>
    <p:sldId id="297" r:id="rId3"/>
    <p:sldId id="311" r:id="rId4"/>
    <p:sldId id="346" r:id="rId5"/>
    <p:sldId id="349" r:id="rId6"/>
    <p:sldId id="347" r:id="rId7"/>
    <p:sldId id="345" r:id="rId8"/>
    <p:sldId id="348" r:id="rId9"/>
    <p:sldId id="312" r:id="rId10"/>
    <p:sldId id="305" r:id="rId11"/>
    <p:sldId id="334" r:id="rId12"/>
    <p:sldId id="335" r:id="rId13"/>
    <p:sldId id="321" r:id="rId14"/>
    <p:sldId id="315" r:id="rId15"/>
    <p:sldId id="319" r:id="rId16"/>
    <p:sldId id="318" r:id="rId17"/>
    <p:sldId id="323" r:id="rId18"/>
    <p:sldId id="324" r:id="rId19"/>
    <p:sldId id="332" r:id="rId20"/>
    <p:sldId id="310" r:id="rId21"/>
    <p:sldId id="341" r:id="rId22"/>
    <p:sldId id="306" r:id="rId23"/>
    <p:sldId id="326" r:id="rId24"/>
    <p:sldId id="327" r:id="rId25"/>
    <p:sldId id="3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ECD10"/>
    <a:srgbClr val="0C1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0" y="1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.noc.ac.uk:iregon/marine_processing.g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Marine processing r092019_000000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B2E71-1D60-9B40-A142-DC940FCB671E}"/>
              </a:ext>
            </a:extLst>
          </p:cNvPr>
          <p:cNvSpPr/>
          <p:nvPr/>
        </p:nvSpPr>
        <p:spPr>
          <a:xfrm>
            <a:off x="1156939" y="1136637"/>
            <a:ext cx="8422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TARGET DATASET: 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ICOADS R3.0.0 back to 1950 + up to 2010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Period initially 1945-2014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about 217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but PRE-SELECTED BY LIZ-DAVE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PROCESSING: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WMO Publication 47 MD enrichment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 duplicate identification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ID, datetime, position corrections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QC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MetOffice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QC)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 with supplemental data rescue where useful (063-714)</a:t>
            </a:r>
          </a:p>
        </p:txBody>
      </p:sp>
    </p:spTree>
    <p:extLst>
      <p:ext uri="{BB962C8B-B14F-4D97-AF65-F5344CB8AC3E}">
        <p14:creationId xmlns:p14="http://schemas.microsoft.com/office/powerpoint/2010/main" val="12508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data flow, needs update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4D985-0B6E-7646-8494-271E9770FDE7}"/>
              </a:ext>
            </a:extLst>
          </p:cNvPr>
          <p:cNvSpPr/>
          <p:nvPr/>
        </p:nvSpPr>
        <p:spPr>
          <a:xfrm>
            <a:off x="4720632" y="2399592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591649-533B-C14F-B140-D72BA3E6BDDB}"/>
              </a:ext>
            </a:extLst>
          </p:cNvPr>
          <p:cNvSpPr/>
          <p:nvPr/>
        </p:nvSpPr>
        <p:spPr>
          <a:xfrm>
            <a:off x="1624868" y="970395"/>
            <a:ext cx="664085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/auxiliary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3E0912-5FF5-8445-B7DA-FDCC2E976465}"/>
              </a:ext>
            </a:extLst>
          </p:cNvPr>
          <p:cNvSpPr/>
          <p:nvPr/>
        </p:nvSpPr>
        <p:spPr>
          <a:xfrm>
            <a:off x="4713231" y="3030275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FC69896-F185-274B-8A54-E42ECE2A2979}"/>
              </a:ext>
            </a:extLst>
          </p:cNvPr>
          <p:cNvSpPr/>
          <p:nvPr/>
        </p:nvSpPr>
        <p:spPr>
          <a:xfrm>
            <a:off x="4706792" y="5154667"/>
            <a:ext cx="856357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967189-1BF9-264C-996B-BD0E035DD751}"/>
              </a:ext>
            </a:extLst>
          </p:cNvPr>
          <p:cNvSpPr/>
          <p:nvPr/>
        </p:nvSpPr>
        <p:spPr>
          <a:xfrm>
            <a:off x="3211230" y="964115"/>
            <a:ext cx="1081801" cy="221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/pub47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87B066D-AAE7-FA44-AE96-F07451749486}"/>
              </a:ext>
            </a:extLst>
          </p:cNvPr>
          <p:cNvSpPr/>
          <p:nvPr/>
        </p:nvSpPr>
        <p:spPr>
          <a:xfrm>
            <a:off x="3217666" y="1411750"/>
            <a:ext cx="1075365" cy="2212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IMMA1_R3.0.0T</a:t>
            </a:r>
          </a:p>
        </p:txBody>
      </p:sp>
      <p:cxnSp>
        <p:nvCxnSpPr>
          <p:cNvPr id="133" name="Straight Arrow Connector 16">
            <a:extLst>
              <a:ext uri="{FF2B5EF4-FFF2-40B4-BE49-F238E27FC236}">
                <a16:creationId xmlns:a16="http://schemas.microsoft.com/office/drawing/2014/main" id="{EB845C54-1482-3144-B434-F5D9123C16D2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2288953" y="1074728"/>
            <a:ext cx="922277" cy="628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A6E8B56A-CA62-FC4F-81FF-D251B6D32D36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5570552" y="2510205"/>
            <a:ext cx="314604" cy="37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5CEB76-98C7-2E48-963C-8F95D24CE7F6}"/>
              </a:ext>
            </a:extLst>
          </p:cNvPr>
          <p:cNvSpPr/>
          <p:nvPr/>
        </p:nvSpPr>
        <p:spPr>
          <a:xfrm>
            <a:off x="5885156" y="2399592"/>
            <a:ext cx="647819" cy="228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1" name="Straight Arrow Connector 16">
            <a:extLst>
              <a:ext uri="{FF2B5EF4-FFF2-40B4-BE49-F238E27FC236}">
                <a16:creationId xmlns:a16="http://schemas.microsoft.com/office/drawing/2014/main" id="{471C05C1-3DE1-2042-A486-3619B2D96BDE}"/>
              </a:ext>
            </a:extLst>
          </p:cNvPr>
          <p:cNvCxnSpPr>
            <a:cxnSpLocks/>
            <a:stCxn id="141" idx="3"/>
            <a:endCxn id="144" idx="1"/>
          </p:cNvCxnSpPr>
          <p:nvPr/>
        </p:nvCxnSpPr>
        <p:spPr>
          <a:xfrm>
            <a:off x="6532975" y="2513993"/>
            <a:ext cx="1557902" cy="95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0A126B-57F9-7441-8D7A-06AB550F3062}"/>
              </a:ext>
            </a:extLst>
          </p:cNvPr>
          <p:cNvSpPr/>
          <p:nvPr/>
        </p:nvSpPr>
        <p:spPr>
          <a:xfrm>
            <a:off x="4720632" y="965615"/>
            <a:ext cx="1306110" cy="22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monthly_station_list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0F875EC2-7659-D042-A775-0182F29D284B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4293031" y="1074728"/>
            <a:ext cx="427601" cy="48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Multidocument 149">
            <a:extLst>
              <a:ext uri="{FF2B5EF4-FFF2-40B4-BE49-F238E27FC236}">
                <a16:creationId xmlns:a16="http://schemas.microsoft.com/office/drawing/2014/main" id="{FEE98EF2-08DA-C14E-9004-D69FDD476A5B}"/>
              </a:ext>
            </a:extLst>
          </p:cNvPr>
          <p:cNvSpPr/>
          <p:nvPr/>
        </p:nvSpPr>
        <p:spPr>
          <a:xfrm>
            <a:off x="6542861" y="799860"/>
            <a:ext cx="821708" cy="53791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yyyy_mm.csv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9F0F1BFD-5079-6F4A-8C51-C24ABFB2E733}"/>
              </a:ext>
            </a:extLst>
          </p:cNvPr>
          <p:cNvCxnSpPr>
            <a:cxnSpLocks/>
            <a:stCxn id="145" idx="3"/>
            <a:endCxn id="150" idx="1"/>
          </p:cNvCxnSpPr>
          <p:nvPr/>
        </p:nvCxnSpPr>
        <p:spPr>
          <a:xfrm flipV="1">
            <a:off x="6026742" y="1068819"/>
            <a:ext cx="516119" cy="107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0FA7910-D214-9B4C-ACAF-10FAD1E4D9FB}"/>
              </a:ext>
            </a:extLst>
          </p:cNvPr>
          <p:cNvSpPr/>
          <p:nvPr/>
        </p:nvSpPr>
        <p:spPr>
          <a:xfrm>
            <a:off x="5895323" y="3460056"/>
            <a:ext cx="673473" cy="209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229" name="Straight Arrow Connector 16">
            <a:extLst>
              <a:ext uri="{FF2B5EF4-FFF2-40B4-BE49-F238E27FC236}">
                <a16:creationId xmlns:a16="http://schemas.microsoft.com/office/drawing/2014/main" id="{E4423572-8E37-BD4C-9D67-BDE920F2B317}"/>
              </a:ext>
            </a:extLst>
          </p:cNvPr>
          <p:cNvCxnSpPr>
            <a:cxnSpLocks/>
            <a:stCxn id="124" idx="3"/>
            <a:endCxn id="220" idx="1"/>
          </p:cNvCxnSpPr>
          <p:nvPr/>
        </p:nvCxnSpPr>
        <p:spPr>
          <a:xfrm>
            <a:off x="5563151" y="3140888"/>
            <a:ext cx="332172" cy="4239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C50DC58-2999-F04C-96F4-1EF442816A15}"/>
              </a:ext>
            </a:extLst>
          </p:cNvPr>
          <p:cNvSpPr/>
          <p:nvPr/>
        </p:nvSpPr>
        <p:spPr>
          <a:xfrm>
            <a:off x="5885156" y="3029745"/>
            <a:ext cx="68364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4" name="Straight Arrow Connector 16">
            <a:extLst>
              <a:ext uri="{FF2B5EF4-FFF2-40B4-BE49-F238E27FC236}">
                <a16:creationId xmlns:a16="http://schemas.microsoft.com/office/drawing/2014/main" id="{6890BED8-C1FF-3C4C-B925-C3246967E9C6}"/>
              </a:ext>
            </a:extLst>
          </p:cNvPr>
          <p:cNvCxnSpPr>
            <a:cxnSpLocks/>
            <a:stCxn id="124" idx="3"/>
            <a:endCxn id="279" idx="1"/>
          </p:cNvCxnSpPr>
          <p:nvPr/>
        </p:nvCxnSpPr>
        <p:spPr>
          <a:xfrm flipV="1">
            <a:off x="5563151" y="3140358"/>
            <a:ext cx="322005" cy="53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Multidocument 285">
            <a:extLst>
              <a:ext uri="{FF2B5EF4-FFF2-40B4-BE49-F238E27FC236}">
                <a16:creationId xmlns:a16="http://schemas.microsoft.com/office/drawing/2014/main" id="{96B398CB-CBA2-714B-A073-314164D1531B}"/>
              </a:ext>
            </a:extLst>
          </p:cNvPr>
          <p:cNvSpPr/>
          <p:nvPr/>
        </p:nvSpPr>
        <p:spPr>
          <a:xfrm>
            <a:off x="8090877" y="2872576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0" name="Straight Arrow Connector 16">
            <a:extLst>
              <a:ext uri="{FF2B5EF4-FFF2-40B4-BE49-F238E27FC236}">
                <a16:creationId xmlns:a16="http://schemas.microsoft.com/office/drawing/2014/main" id="{F0608D88-8C4F-9B4E-A223-2563BEAD0DBD}"/>
              </a:ext>
            </a:extLst>
          </p:cNvPr>
          <p:cNvCxnSpPr>
            <a:cxnSpLocks/>
            <a:stCxn id="279" idx="3"/>
            <a:endCxn id="286" idx="1"/>
          </p:cNvCxnSpPr>
          <p:nvPr/>
        </p:nvCxnSpPr>
        <p:spPr>
          <a:xfrm>
            <a:off x="6568796" y="3140358"/>
            <a:ext cx="1522081" cy="11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B8CBFCE-B99F-D743-AEF0-C95DA47A9639}"/>
              </a:ext>
            </a:extLst>
          </p:cNvPr>
          <p:cNvSpPr/>
          <p:nvPr/>
        </p:nvSpPr>
        <p:spPr>
          <a:xfrm>
            <a:off x="8662275" y="846068"/>
            <a:ext cx="564056" cy="170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BF6A06-766B-FD4A-BE6E-8C13D28E1AF9}"/>
              </a:ext>
            </a:extLst>
          </p:cNvPr>
          <p:cNvSpPr/>
          <p:nvPr/>
        </p:nvSpPr>
        <p:spPr>
          <a:xfrm>
            <a:off x="9263319" y="813118"/>
            <a:ext cx="426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TBC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528F33F-685B-D84C-9200-29B112E7C396}"/>
              </a:ext>
            </a:extLst>
          </p:cNvPr>
          <p:cNvSpPr/>
          <p:nvPr/>
        </p:nvSpPr>
        <p:spPr>
          <a:xfrm>
            <a:off x="8662275" y="1164314"/>
            <a:ext cx="564056" cy="170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8497AB1-8A8B-3040-BDF0-726519BCBA00}"/>
              </a:ext>
            </a:extLst>
          </p:cNvPr>
          <p:cNvSpPr/>
          <p:nvPr/>
        </p:nvSpPr>
        <p:spPr>
          <a:xfrm>
            <a:off x="9272535" y="1109841"/>
            <a:ext cx="1801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Full transitioning through levels (remove from origin)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12C9D6-743C-7E4D-BB27-39A6BCA0E7D2}"/>
              </a:ext>
            </a:extLst>
          </p:cNvPr>
          <p:cNvSpPr/>
          <p:nvPr/>
        </p:nvSpPr>
        <p:spPr>
          <a:xfrm>
            <a:off x="1624868" y="1410424"/>
            <a:ext cx="664085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/sources</a:t>
            </a:r>
          </a:p>
        </p:txBody>
      </p:sp>
      <p:cxnSp>
        <p:nvCxnSpPr>
          <p:cNvPr id="108" name="Straight Arrow Connector 16">
            <a:extLst>
              <a:ext uri="{FF2B5EF4-FFF2-40B4-BE49-F238E27FC236}">
                <a16:creationId xmlns:a16="http://schemas.microsoft.com/office/drawing/2014/main" id="{61D656B6-CF58-DC4F-94D7-1EBF6FC72158}"/>
              </a:ext>
            </a:extLst>
          </p:cNvPr>
          <p:cNvCxnSpPr>
            <a:cxnSpLocks/>
            <a:stCxn id="106" idx="3"/>
            <a:endCxn id="127" idx="1"/>
          </p:cNvCxnSpPr>
          <p:nvPr/>
        </p:nvCxnSpPr>
        <p:spPr>
          <a:xfrm>
            <a:off x="2288953" y="1521037"/>
            <a:ext cx="928713" cy="13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Multidocument 143">
            <a:extLst>
              <a:ext uri="{FF2B5EF4-FFF2-40B4-BE49-F238E27FC236}">
                <a16:creationId xmlns:a16="http://schemas.microsoft.com/office/drawing/2014/main" id="{89F27830-E541-8249-BE07-2E21F946244C}"/>
              </a:ext>
            </a:extLst>
          </p:cNvPr>
          <p:cNvSpPr/>
          <p:nvPr/>
        </p:nvSpPr>
        <p:spPr>
          <a:xfrm>
            <a:off x="8090877" y="2254606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yyyy_mm.xx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9" name="Straight Arrow Connector 16">
            <a:extLst>
              <a:ext uri="{FF2B5EF4-FFF2-40B4-BE49-F238E27FC236}">
                <a16:creationId xmlns:a16="http://schemas.microsoft.com/office/drawing/2014/main" id="{9697C0CF-4049-9844-8BB5-FF45E6E449AA}"/>
              </a:ext>
            </a:extLst>
          </p:cNvPr>
          <p:cNvCxnSpPr>
            <a:cxnSpLocks/>
            <a:stCxn id="220" idx="3"/>
            <a:endCxn id="64" idx="1"/>
          </p:cNvCxnSpPr>
          <p:nvPr/>
        </p:nvCxnSpPr>
        <p:spPr>
          <a:xfrm>
            <a:off x="6568796" y="3564815"/>
            <a:ext cx="391143" cy="1525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9CE974-3154-0B4E-8388-8FE93D960953}"/>
              </a:ext>
            </a:extLst>
          </p:cNvPr>
          <p:cNvSpPr/>
          <p:nvPr/>
        </p:nvSpPr>
        <p:spPr>
          <a:xfrm>
            <a:off x="4713231" y="4489947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81" name="Straight Arrow Connector 16">
            <a:extLst>
              <a:ext uri="{FF2B5EF4-FFF2-40B4-BE49-F238E27FC236}">
                <a16:creationId xmlns:a16="http://schemas.microsoft.com/office/drawing/2014/main" id="{DA365E83-FF19-CF4D-A17F-5153D6FD5042}"/>
              </a:ext>
            </a:extLst>
          </p:cNvPr>
          <p:cNvCxnSpPr>
            <a:cxnSpLocks/>
            <a:stCxn id="173" idx="3"/>
            <a:endCxn id="186" idx="1"/>
          </p:cNvCxnSpPr>
          <p:nvPr/>
        </p:nvCxnSpPr>
        <p:spPr>
          <a:xfrm flipV="1">
            <a:off x="5563151" y="4598279"/>
            <a:ext cx="334458" cy="2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AAB278-6021-124B-BF8F-858DD50C5620}"/>
              </a:ext>
            </a:extLst>
          </p:cNvPr>
          <p:cNvSpPr/>
          <p:nvPr/>
        </p:nvSpPr>
        <p:spPr>
          <a:xfrm>
            <a:off x="5897609" y="4487666"/>
            <a:ext cx="683640" cy="221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5711CB41-8E39-4246-BEB7-8EE17F441D90}"/>
              </a:ext>
            </a:extLst>
          </p:cNvPr>
          <p:cNvCxnSpPr>
            <a:cxnSpLocks/>
            <a:stCxn id="186" idx="3"/>
            <a:endCxn id="119" idx="1"/>
          </p:cNvCxnSpPr>
          <p:nvPr/>
        </p:nvCxnSpPr>
        <p:spPr>
          <a:xfrm flipV="1">
            <a:off x="6581249" y="4587016"/>
            <a:ext cx="1514355" cy="112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Striped Right Arrow 211">
            <a:extLst>
              <a:ext uri="{FF2B5EF4-FFF2-40B4-BE49-F238E27FC236}">
                <a16:creationId xmlns:a16="http://schemas.microsoft.com/office/drawing/2014/main" id="{9C59AA61-A790-A943-AD8A-B3292E863466}"/>
              </a:ext>
            </a:extLst>
          </p:cNvPr>
          <p:cNvSpPr/>
          <p:nvPr/>
        </p:nvSpPr>
        <p:spPr>
          <a:xfrm rot="5400000">
            <a:off x="4943992" y="4862569"/>
            <a:ext cx="340997" cy="15084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5A5BDDB-ED22-9A4A-A14D-611BE530970D}"/>
              </a:ext>
            </a:extLst>
          </p:cNvPr>
          <p:cNvSpPr/>
          <p:nvPr/>
        </p:nvSpPr>
        <p:spPr>
          <a:xfrm>
            <a:off x="5897608" y="5154667"/>
            <a:ext cx="683640" cy="221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3" name="Straight Arrow Connector 16">
            <a:extLst>
              <a:ext uri="{FF2B5EF4-FFF2-40B4-BE49-F238E27FC236}">
                <a16:creationId xmlns:a16="http://schemas.microsoft.com/office/drawing/2014/main" id="{E20633B7-B09F-8149-A226-3CDBF0752DE9}"/>
              </a:ext>
            </a:extLst>
          </p:cNvPr>
          <p:cNvCxnSpPr>
            <a:cxnSpLocks/>
            <a:stCxn id="125" idx="3"/>
            <a:endCxn id="231" idx="1"/>
          </p:cNvCxnSpPr>
          <p:nvPr/>
        </p:nvCxnSpPr>
        <p:spPr>
          <a:xfrm>
            <a:off x="5563149" y="5265280"/>
            <a:ext cx="33445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Multidocument 233">
            <a:extLst>
              <a:ext uri="{FF2B5EF4-FFF2-40B4-BE49-F238E27FC236}">
                <a16:creationId xmlns:a16="http://schemas.microsoft.com/office/drawing/2014/main" id="{57848210-FDF8-444F-A8D0-C78F59ECA7B1}"/>
              </a:ext>
            </a:extLst>
          </p:cNvPr>
          <p:cNvSpPr/>
          <p:nvPr/>
        </p:nvSpPr>
        <p:spPr>
          <a:xfrm>
            <a:off x="8090877" y="4996321"/>
            <a:ext cx="821708" cy="537918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6" name="Straight Arrow Connector 16">
            <a:extLst>
              <a:ext uri="{FF2B5EF4-FFF2-40B4-BE49-F238E27FC236}">
                <a16:creationId xmlns:a16="http://schemas.microsoft.com/office/drawing/2014/main" id="{69DEB781-500F-1944-897C-0ED8BFB5CEA8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>
            <a:off x="6581248" y="5265280"/>
            <a:ext cx="150962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77940B6-6AF9-9A49-9CE5-436012A698C5}"/>
              </a:ext>
            </a:extLst>
          </p:cNvPr>
          <p:cNvSpPr/>
          <p:nvPr/>
        </p:nvSpPr>
        <p:spPr>
          <a:xfrm>
            <a:off x="8662275" y="1878208"/>
            <a:ext cx="564056" cy="170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601BBC4-75C1-C841-A1E4-A8A42C6FDE31}"/>
              </a:ext>
            </a:extLst>
          </p:cNvPr>
          <p:cNvSpPr/>
          <p:nvPr/>
        </p:nvSpPr>
        <p:spPr>
          <a:xfrm>
            <a:off x="9263319" y="1845517"/>
            <a:ext cx="16449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Free format/content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657E1C-19DA-FC4C-8E31-A72530EA1656}"/>
              </a:ext>
            </a:extLst>
          </p:cNvPr>
          <p:cNvSpPr/>
          <p:nvPr/>
        </p:nvSpPr>
        <p:spPr>
          <a:xfrm>
            <a:off x="8662275" y="1571743"/>
            <a:ext cx="564056" cy="17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1B03FB-B219-E64A-8E9A-648B295CB61E}"/>
              </a:ext>
            </a:extLst>
          </p:cNvPr>
          <p:cNvSpPr/>
          <p:nvPr/>
        </p:nvSpPr>
        <p:spPr>
          <a:xfrm>
            <a:off x="9263318" y="1463074"/>
            <a:ext cx="18567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Selected transitioning through levels</a:t>
            </a:r>
          </a:p>
        </p:txBody>
      </p:sp>
      <p:cxnSp>
        <p:nvCxnSpPr>
          <p:cNvPr id="88" name="Straight Arrow Connector 16">
            <a:extLst>
              <a:ext uri="{FF2B5EF4-FFF2-40B4-BE49-F238E27FC236}">
                <a16:creationId xmlns:a16="http://schemas.microsoft.com/office/drawing/2014/main" id="{9021386C-90E4-0C42-BA56-12C031824388}"/>
              </a:ext>
            </a:extLst>
          </p:cNvPr>
          <p:cNvCxnSpPr>
            <a:cxnSpLocks/>
            <a:stCxn id="106" idx="3"/>
            <a:endCxn id="92" idx="1"/>
          </p:cNvCxnSpPr>
          <p:nvPr/>
        </p:nvCxnSpPr>
        <p:spPr>
          <a:xfrm>
            <a:off x="2288953" y="1521037"/>
            <a:ext cx="928714" cy="3317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86E241-388E-4748-94F7-415AC92F6942}"/>
              </a:ext>
            </a:extLst>
          </p:cNvPr>
          <p:cNvSpPr/>
          <p:nvPr/>
        </p:nvSpPr>
        <p:spPr>
          <a:xfrm>
            <a:off x="3217667" y="1742174"/>
            <a:ext cx="1075364" cy="221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/xxx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8B350D-75C2-BB4F-AC2D-9AAB6F7F9D46}"/>
              </a:ext>
            </a:extLst>
          </p:cNvPr>
          <p:cNvSpPr/>
          <p:nvPr/>
        </p:nvSpPr>
        <p:spPr>
          <a:xfrm>
            <a:off x="1617808" y="2399592"/>
            <a:ext cx="671146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rxx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8" name="Straight Arrow Connector 16">
            <a:extLst>
              <a:ext uri="{FF2B5EF4-FFF2-40B4-BE49-F238E27FC236}">
                <a16:creationId xmlns:a16="http://schemas.microsoft.com/office/drawing/2014/main" id="{7817450A-1973-9E42-AE35-D9E76952926B}"/>
              </a:ext>
            </a:extLst>
          </p:cNvPr>
          <p:cNvCxnSpPr>
            <a:cxnSpLocks/>
            <a:stCxn id="67" idx="3"/>
            <a:endCxn id="124" idx="1"/>
          </p:cNvCxnSpPr>
          <p:nvPr/>
        </p:nvCxnSpPr>
        <p:spPr>
          <a:xfrm>
            <a:off x="4324941" y="2510512"/>
            <a:ext cx="388290" cy="6303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6">
            <a:extLst>
              <a:ext uri="{FF2B5EF4-FFF2-40B4-BE49-F238E27FC236}">
                <a16:creationId xmlns:a16="http://schemas.microsoft.com/office/drawing/2014/main" id="{DC65B367-8EDD-724B-AE9A-F198BDF76729}"/>
              </a:ext>
            </a:extLst>
          </p:cNvPr>
          <p:cNvCxnSpPr>
            <a:cxnSpLocks/>
            <a:stCxn id="97" idx="3"/>
            <a:endCxn id="67" idx="1"/>
          </p:cNvCxnSpPr>
          <p:nvPr/>
        </p:nvCxnSpPr>
        <p:spPr>
          <a:xfrm>
            <a:off x="2288954" y="2510205"/>
            <a:ext cx="922276" cy="3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ultidocument 118">
            <a:extLst>
              <a:ext uri="{FF2B5EF4-FFF2-40B4-BE49-F238E27FC236}">
                <a16:creationId xmlns:a16="http://schemas.microsoft.com/office/drawing/2014/main" id="{E505DC98-69DC-EE44-A0AA-648E4484112D}"/>
              </a:ext>
            </a:extLst>
          </p:cNvPr>
          <p:cNvSpPr/>
          <p:nvPr/>
        </p:nvSpPr>
        <p:spPr>
          <a:xfrm>
            <a:off x="8095604" y="4318057"/>
            <a:ext cx="821708" cy="53791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19B7F9-DBB0-F24E-BD4B-DF42632E1D34}"/>
              </a:ext>
            </a:extLst>
          </p:cNvPr>
          <p:cNvSpPr/>
          <p:nvPr/>
        </p:nvSpPr>
        <p:spPr>
          <a:xfrm>
            <a:off x="3222865" y="5806235"/>
            <a:ext cx="1299921" cy="221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configuration_tables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9" name="Straight Arrow Connector 16">
            <a:extLst>
              <a:ext uri="{FF2B5EF4-FFF2-40B4-BE49-F238E27FC236}">
                <a16:creationId xmlns:a16="http://schemas.microsoft.com/office/drawing/2014/main" id="{1D91C59C-8B2F-C941-A915-9D63D0B32535}"/>
              </a:ext>
            </a:extLst>
          </p:cNvPr>
          <p:cNvCxnSpPr>
            <a:cxnSpLocks/>
            <a:stCxn id="67" idx="3"/>
            <a:endCxn id="173" idx="1"/>
          </p:cNvCxnSpPr>
          <p:nvPr/>
        </p:nvCxnSpPr>
        <p:spPr>
          <a:xfrm>
            <a:off x="4324941" y="2510512"/>
            <a:ext cx="388290" cy="20900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6">
            <a:extLst>
              <a:ext uri="{FF2B5EF4-FFF2-40B4-BE49-F238E27FC236}">
                <a16:creationId xmlns:a16="http://schemas.microsoft.com/office/drawing/2014/main" id="{542D5F0D-8DD9-D947-811B-9FF4727A3F7C}"/>
              </a:ext>
            </a:extLst>
          </p:cNvPr>
          <p:cNvCxnSpPr>
            <a:cxnSpLocks/>
            <a:stCxn id="67" idx="3"/>
            <a:endCxn id="125" idx="1"/>
          </p:cNvCxnSpPr>
          <p:nvPr/>
        </p:nvCxnSpPr>
        <p:spPr>
          <a:xfrm>
            <a:off x="4324941" y="2510512"/>
            <a:ext cx="381851" cy="27547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205053A-3BA4-3C4E-9F60-605159F3556F}"/>
              </a:ext>
            </a:extLst>
          </p:cNvPr>
          <p:cNvSpPr/>
          <p:nvPr/>
        </p:nvSpPr>
        <p:spPr>
          <a:xfrm>
            <a:off x="5885156" y="3787590"/>
            <a:ext cx="673473" cy="209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F4B43A-4117-1240-9819-3DFE5A24FEFA}"/>
              </a:ext>
            </a:extLst>
          </p:cNvPr>
          <p:cNvSpPr/>
          <p:nvPr/>
        </p:nvSpPr>
        <p:spPr>
          <a:xfrm>
            <a:off x="6959939" y="3606709"/>
            <a:ext cx="68364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Straight Arrow Connector 16">
            <a:extLst>
              <a:ext uri="{FF2B5EF4-FFF2-40B4-BE49-F238E27FC236}">
                <a16:creationId xmlns:a16="http://schemas.microsoft.com/office/drawing/2014/main" id="{7E876932-3F25-7C42-9445-EE525BA732C0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6558629" y="3717322"/>
            <a:ext cx="401310" cy="1750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9BC0E036-9A84-4049-9D37-6ECE7C8CB135}"/>
              </a:ext>
            </a:extLst>
          </p:cNvPr>
          <p:cNvCxnSpPr>
            <a:cxnSpLocks/>
            <a:stCxn id="124" idx="3"/>
            <a:endCxn id="63" idx="1"/>
          </p:cNvCxnSpPr>
          <p:nvPr/>
        </p:nvCxnSpPr>
        <p:spPr>
          <a:xfrm>
            <a:off x="5563151" y="3140888"/>
            <a:ext cx="322005" cy="7514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3E1AF974-A793-204E-9CEF-D3CD786593E2}"/>
              </a:ext>
            </a:extLst>
          </p:cNvPr>
          <p:cNvCxnSpPr>
            <a:cxnSpLocks/>
            <a:stCxn id="64" idx="3"/>
            <a:endCxn id="73" idx="1"/>
          </p:cNvCxnSpPr>
          <p:nvPr/>
        </p:nvCxnSpPr>
        <p:spPr>
          <a:xfrm>
            <a:off x="7643579" y="3717322"/>
            <a:ext cx="447298" cy="29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document 72">
            <a:extLst>
              <a:ext uri="{FF2B5EF4-FFF2-40B4-BE49-F238E27FC236}">
                <a16:creationId xmlns:a16="http://schemas.microsoft.com/office/drawing/2014/main" id="{FB9C0CEF-8DC5-2545-B88D-307A3D7A90C9}"/>
              </a:ext>
            </a:extLst>
          </p:cNvPr>
          <p:cNvSpPr/>
          <p:nvPr/>
        </p:nvSpPr>
        <p:spPr>
          <a:xfrm>
            <a:off x="8090877" y="3451308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_&lt;&gt;_.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89E742-6117-6446-A236-4E554C16489A}"/>
              </a:ext>
            </a:extLst>
          </p:cNvPr>
          <p:cNvSpPr/>
          <p:nvPr/>
        </p:nvSpPr>
        <p:spPr>
          <a:xfrm>
            <a:off x="3211230" y="2399899"/>
            <a:ext cx="1113711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</a:p>
        </p:txBody>
      </p:sp>
      <p:cxnSp>
        <p:nvCxnSpPr>
          <p:cNvPr id="93" name="Straight Arrow Connector 16">
            <a:extLst>
              <a:ext uri="{FF2B5EF4-FFF2-40B4-BE49-F238E27FC236}">
                <a16:creationId xmlns:a16="http://schemas.microsoft.com/office/drawing/2014/main" id="{82CCFE75-0396-2B42-87F9-276724F37414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4324941" y="2510205"/>
            <a:ext cx="395691" cy="3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D56C6F-144C-6B49-96DE-4E2E6C07C73A}"/>
              </a:ext>
            </a:extLst>
          </p:cNvPr>
          <p:cNvSpPr/>
          <p:nvPr/>
        </p:nvSpPr>
        <p:spPr>
          <a:xfrm>
            <a:off x="4720632" y="1414735"/>
            <a:ext cx="1174691" cy="2601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ICOADS_R3.0.0T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8296A65-5B0E-EE40-97AB-A3646E31B8C9}"/>
              </a:ext>
            </a:extLst>
          </p:cNvPr>
          <p:cNvCxnSpPr>
            <a:cxnSpLocks/>
            <a:stCxn id="127" idx="0"/>
            <a:endCxn id="61" idx="1"/>
          </p:cNvCxnSpPr>
          <p:nvPr/>
        </p:nvCxnSpPr>
        <p:spPr>
          <a:xfrm rot="16200000" flipH="1">
            <a:off x="4171458" y="995640"/>
            <a:ext cx="133063" cy="965283"/>
          </a:xfrm>
          <a:prstGeom prst="curvedConnector4">
            <a:avLst>
              <a:gd name="adj1" fmla="val -171798"/>
              <a:gd name="adj2" fmla="val 77851"/>
            </a:avLst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1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</a:t>
            </a:r>
            <a:r>
              <a:rPr lang="en-US" dirty="0" err="1"/>
              <a:t>io</a:t>
            </a:r>
            <a:r>
              <a:rPr lang="en-US" dirty="0"/>
              <a:t>-needs update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BF6A06-766B-FD4A-BE6E-8C13D28E1AF9}"/>
              </a:ext>
            </a:extLst>
          </p:cNvPr>
          <p:cNvSpPr/>
          <p:nvPr/>
        </p:nvSpPr>
        <p:spPr>
          <a:xfrm>
            <a:off x="10022600" y="2729660"/>
            <a:ext cx="692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Input file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8497AB1-8A8B-3040-BDF0-726519BCBA00}"/>
              </a:ext>
            </a:extLst>
          </p:cNvPr>
          <p:cNvSpPr/>
          <p:nvPr/>
        </p:nvSpPr>
        <p:spPr>
          <a:xfrm>
            <a:off x="10022601" y="3007877"/>
            <a:ext cx="12218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Output file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6B51EE8-8904-A847-A898-6C8A8C31F530}"/>
              </a:ext>
            </a:extLst>
          </p:cNvPr>
          <p:cNvSpPr/>
          <p:nvPr/>
        </p:nvSpPr>
        <p:spPr>
          <a:xfrm>
            <a:off x="6782869" y="2726681"/>
            <a:ext cx="564056" cy="16176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8B80F8B-6366-ED4D-8D05-F2E68011CE66}"/>
              </a:ext>
            </a:extLst>
          </p:cNvPr>
          <p:cNvSpPr/>
          <p:nvPr/>
        </p:nvSpPr>
        <p:spPr>
          <a:xfrm>
            <a:off x="7393128" y="2607307"/>
            <a:ext cx="18013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py</a:t>
            </a:r>
            <a:r>
              <a:rPr lang="en-US" sz="1100" dirty="0"/>
              <a:t> script: L1a_main.py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A4C100D-6842-5343-9390-E749850C4E20}"/>
              </a:ext>
            </a:extLst>
          </p:cNvPr>
          <p:cNvSpPr/>
          <p:nvPr/>
        </p:nvSpPr>
        <p:spPr>
          <a:xfrm>
            <a:off x="6782868" y="3068609"/>
            <a:ext cx="564056" cy="1559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632BFC-4B3F-6847-BE5D-E692BE95A0DB}"/>
              </a:ext>
            </a:extLst>
          </p:cNvPr>
          <p:cNvSpPr/>
          <p:nvPr/>
        </p:nvSpPr>
        <p:spPr>
          <a:xfrm>
            <a:off x="7393128" y="3013997"/>
            <a:ext cx="204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job launcher:</a:t>
            </a:r>
          </a:p>
          <a:p>
            <a:r>
              <a:rPr lang="en-US" sz="1100" dirty="0"/>
              <a:t>L1a_launcher.sh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L1a_main_job.sh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bsub_array_output_hdlr.sh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52619E-7981-4E43-9295-E229508CD2FD}"/>
              </a:ext>
            </a:extLst>
          </p:cNvPr>
          <p:cNvSpPr/>
          <p:nvPr/>
        </p:nvSpPr>
        <p:spPr>
          <a:xfrm>
            <a:off x="6709044" y="3928518"/>
            <a:ext cx="2449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fileID</a:t>
            </a:r>
            <a:r>
              <a:rPr lang="en-US" sz="1100" dirty="0"/>
              <a:t>: </a:t>
            </a:r>
            <a:r>
              <a:rPr lang="en-US" sz="1100" i="1" dirty="0" err="1"/>
              <a:t>yyyy</a:t>
            </a:r>
            <a:r>
              <a:rPr lang="en-US" sz="1100" i="1" dirty="0"/>
              <a:t>-mm-release-update</a:t>
            </a:r>
          </a:p>
        </p:txBody>
      </p:sp>
      <p:sp>
        <p:nvSpPr>
          <p:cNvPr id="130" name="Round Same Side Corner Rectangle 129">
            <a:extLst>
              <a:ext uri="{FF2B5EF4-FFF2-40B4-BE49-F238E27FC236}">
                <a16:creationId xmlns:a16="http://schemas.microsoft.com/office/drawing/2014/main" id="{BDE9BF5E-0268-B14F-AB5F-FD8E9A8E603A}"/>
              </a:ext>
            </a:extLst>
          </p:cNvPr>
          <p:cNvSpPr/>
          <p:nvPr/>
        </p:nvSpPr>
        <p:spPr>
          <a:xfrm>
            <a:off x="9438778" y="2732379"/>
            <a:ext cx="478881" cy="17703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Round Same Side Corner Rectangle 132">
            <a:extLst>
              <a:ext uri="{FF2B5EF4-FFF2-40B4-BE49-F238E27FC236}">
                <a16:creationId xmlns:a16="http://schemas.microsoft.com/office/drawing/2014/main" id="{29F4C8D8-5F89-1C4D-A3F0-7B3F8B5BECC6}"/>
              </a:ext>
            </a:extLst>
          </p:cNvPr>
          <p:cNvSpPr/>
          <p:nvPr/>
        </p:nvSpPr>
        <p:spPr>
          <a:xfrm>
            <a:off x="9434445" y="3047542"/>
            <a:ext cx="478881" cy="17703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EA0B-6EEE-A94C-B332-58418FED2862}"/>
              </a:ext>
            </a:extLst>
          </p:cNvPr>
          <p:cNvGrpSpPr/>
          <p:nvPr/>
        </p:nvGrpSpPr>
        <p:grpSpPr>
          <a:xfrm>
            <a:off x="1142071" y="813117"/>
            <a:ext cx="4914529" cy="5408224"/>
            <a:chOff x="1142071" y="813117"/>
            <a:chExt cx="4914529" cy="540822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E4D985-0B6E-7646-8494-271E9770FDE7}"/>
                </a:ext>
              </a:extLst>
            </p:cNvPr>
            <p:cNvSpPr/>
            <p:nvPr/>
          </p:nvSpPr>
          <p:spPr>
            <a:xfrm>
              <a:off x="2260704" y="1355988"/>
              <a:ext cx="652444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/level0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3E0912-5FF5-8445-B7DA-FDCC2E976465}"/>
                </a:ext>
              </a:extLst>
            </p:cNvPr>
            <p:cNvSpPr/>
            <p:nvPr/>
          </p:nvSpPr>
          <p:spPr>
            <a:xfrm>
              <a:off x="2252237" y="1740710"/>
              <a:ext cx="652444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/level1a</a:t>
              </a:r>
            </a:p>
          </p:txBody>
        </p:sp>
        <p:cxnSp>
          <p:nvCxnSpPr>
            <p:cNvPr id="135" name="Straight Arrow Connector 16">
              <a:extLst>
                <a:ext uri="{FF2B5EF4-FFF2-40B4-BE49-F238E27FC236}">
                  <a16:creationId xmlns:a16="http://schemas.microsoft.com/office/drawing/2014/main" id="{A6E8B56A-CA62-FC4F-81FF-D251B6D32D36}"/>
                </a:ext>
              </a:extLst>
            </p:cNvPr>
            <p:cNvCxnSpPr>
              <a:cxnSpLocks/>
              <a:stCxn id="122" idx="3"/>
              <a:endCxn id="101" idx="1"/>
            </p:cNvCxnSpPr>
            <p:nvPr/>
          </p:nvCxnSpPr>
          <p:spPr>
            <a:xfrm>
              <a:off x="2913148" y="1444188"/>
              <a:ext cx="223382" cy="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6">
              <a:extLst>
                <a:ext uri="{FF2B5EF4-FFF2-40B4-BE49-F238E27FC236}">
                  <a16:creationId xmlns:a16="http://schemas.microsoft.com/office/drawing/2014/main" id="{471C05C1-3DE1-2042-A486-3619B2D96BDE}"/>
                </a:ext>
              </a:extLst>
            </p:cNvPr>
            <p:cNvCxnSpPr>
              <a:cxnSpLocks/>
              <a:stCxn id="101" idx="3"/>
              <a:endCxn id="8" idx="2"/>
            </p:cNvCxnSpPr>
            <p:nvPr/>
          </p:nvCxnSpPr>
          <p:spPr>
            <a:xfrm>
              <a:off x="3886207" y="1444189"/>
              <a:ext cx="918920" cy="40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16">
              <a:extLst>
                <a:ext uri="{FF2B5EF4-FFF2-40B4-BE49-F238E27FC236}">
                  <a16:creationId xmlns:a16="http://schemas.microsoft.com/office/drawing/2014/main" id="{7AFC536C-E9D2-3C4C-B9F4-4542505853CD}"/>
                </a:ext>
              </a:extLst>
            </p:cNvPr>
            <p:cNvCxnSpPr>
              <a:cxnSpLocks/>
              <a:stCxn id="124" idx="3"/>
              <a:endCxn id="103" idx="1"/>
            </p:cNvCxnSpPr>
            <p:nvPr/>
          </p:nvCxnSpPr>
          <p:spPr>
            <a:xfrm flipV="1">
              <a:off x="2904681" y="1826414"/>
              <a:ext cx="231849" cy="249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0FA7910-D214-9B4C-ACAF-10FAD1E4D9FB}"/>
                </a:ext>
              </a:extLst>
            </p:cNvPr>
            <p:cNvSpPr/>
            <p:nvPr/>
          </p:nvSpPr>
          <p:spPr>
            <a:xfrm>
              <a:off x="3136530" y="2064922"/>
              <a:ext cx="673473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/excluded</a:t>
              </a:r>
            </a:p>
          </p:txBody>
        </p:sp>
        <p:cxnSp>
          <p:nvCxnSpPr>
            <p:cNvPr id="229" name="Straight Arrow Connector 16">
              <a:extLst>
                <a:ext uri="{FF2B5EF4-FFF2-40B4-BE49-F238E27FC236}">
                  <a16:creationId xmlns:a16="http://schemas.microsoft.com/office/drawing/2014/main" id="{E4423572-8E37-BD4C-9D67-BDE920F2B317}"/>
                </a:ext>
              </a:extLst>
            </p:cNvPr>
            <p:cNvCxnSpPr>
              <a:cxnSpLocks/>
              <a:stCxn id="124" idx="3"/>
              <a:endCxn id="220" idx="1"/>
            </p:cNvCxnSpPr>
            <p:nvPr/>
          </p:nvCxnSpPr>
          <p:spPr>
            <a:xfrm>
              <a:off x="2904681" y="1828910"/>
              <a:ext cx="231849" cy="324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16">
              <a:extLst>
                <a:ext uri="{FF2B5EF4-FFF2-40B4-BE49-F238E27FC236}">
                  <a16:creationId xmlns:a16="http://schemas.microsoft.com/office/drawing/2014/main" id="{F0608D88-8C4F-9B4E-A223-2563BEAD0DBD}"/>
                </a:ext>
              </a:extLst>
            </p:cNvPr>
            <p:cNvCxnSpPr>
              <a:cxnSpLocks/>
              <a:stCxn id="103" idx="3"/>
              <a:endCxn id="69" idx="2"/>
            </p:cNvCxnSpPr>
            <p:nvPr/>
          </p:nvCxnSpPr>
          <p:spPr>
            <a:xfrm flipV="1">
              <a:off x="3886207" y="1824303"/>
              <a:ext cx="918920" cy="2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">
              <a:extLst>
                <a:ext uri="{FF2B5EF4-FFF2-40B4-BE49-F238E27FC236}">
                  <a16:creationId xmlns:a16="http://schemas.microsoft.com/office/drawing/2014/main" id="{7E968223-1AF6-C248-9888-AC1F487A24D4}"/>
                </a:ext>
              </a:extLst>
            </p:cNvPr>
            <p:cNvCxnSpPr>
              <a:cxnSpLocks/>
              <a:stCxn id="106" idx="3"/>
              <a:endCxn id="72" idx="2"/>
            </p:cNvCxnSpPr>
            <p:nvPr/>
          </p:nvCxnSpPr>
          <p:spPr>
            <a:xfrm flipV="1">
              <a:off x="4620328" y="2417447"/>
              <a:ext cx="184799" cy="48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6">
              <a:extLst>
                <a:ext uri="{FF2B5EF4-FFF2-40B4-BE49-F238E27FC236}">
                  <a16:creationId xmlns:a16="http://schemas.microsoft.com/office/drawing/2014/main" id="{2CC5B908-B9B0-CE44-9086-87B127A741B6}"/>
                </a:ext>
              </a:extLst>
            </p:cNvPr>
            <p:cNvCxnSpPr>
              <a:cxnSpLocks/>
              <a:stCxn id="220" idx="2"/>
              <a:endCxn id="106" idx="1"/>
            </p:cNvCxnSpPr>
            <p:nvPr/>
          </p:nvCxnSpPr>
          <p:spPr>
            <a:xfrm rot="16200000" flipH="1">
              <a:off x="3581457" y="2133132"/>
              <a:ext cx="181005" cy="39738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3EF3379-FC64-5644-AB6A-01752F8FEE8C}"/>
                </a:ext>
              </a:extLst>
            </p:cNvPr>
            <p:cNvSpPr/>
            <p:nvPr/>
          </p:nvSpPr>
          <p:spPr>
            <a:xfrm>
              <a:off x="3136530" y="3541919"/>
              <a:ext cx="777369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quicklooks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9" name="Straight Arrow Connector 16">
              <a:extLst>
                <a:ext uri="{FF2B5EF4-FFF2-40B4-BE49-F238E27FC236}">
                  <a16:creationId xmlns:a16="http://schemas.microsoft.com/office/drawing/2014/main" id="{EB806944-1D63-DE4B-B298-02C3CF183405}"/>
                </a:ext>
              </a:extLst>
            </p:cNvPr>
            <p:cNvCxnSpPr>
              <a:cxnSpLocks/>
              <a:stCxn id="124" idx="3"/>
              <a:endCxn id="98" idx="1"/>
            </p:cNvCxnSpPr>
            <p:nvPr/>
          </p:nvCxnSpPr>
          <p:spPr>
            <a:xfrm>
              <a:off x="2904681" y="1828910"/>
              <a:ext cx="231849" cy="18012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6">
              <a:extLst>
                <a:ext uri="{FF2B5EF4-FFF2-40B4-BE49-F238E27FC236}">
                  <a16:creationId xmlns:a16="http://schemas.microsoft.com/office/drawing/2014/main" id="{A8D1EB02-6AA7-DD4C-ACFA-B9F525A900CF}"/>
                </a:ext>
              </a:extLst>
            </p:cNvPr>
            <p:cNvCxnSpPr>
              <a:cxnSpLocks/>
              <a:stCxn id="98" idx="2"/>
              <a:endCxn id="108" idx="1"/>
            </p:cNvCxnSpPr>
            <p:nvPr/>
          </p:nvCxnSpPr>
          <p:spPr>
            <a:xfrm rot="16200000" flipH="1">
              <a:off x="3521164" y="3722370"/>
              <a:ext cx="353538" cy="34543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6">
              <a:extLst>
                <a:ext uri="{FF2B5EF4-FFF2-40B4-BE49-F238E27FC236}">
                  <a16:creationId xmlns:a16="http://schemas.microsoft.com/office/drawing/2014/main" id="{BD52B1FF-6E17-124F-9DD2-B191D939E155}"/>
                </a:ext>
              </a:extLst>
            </p:cNvPr>
            <p:cNvCxnSpPr>
              <a:cxnSpLocks/>
              <a:stCxn id="108" idx="3"/>
              <a:endCxn id="120" idx="2"/>
            </p:cNvCxnSpPr>
            <p:nvPr/>
          </p:nvCxnSpPr>
          <p:spPr>
            <a:xfrm>
              <a:off x="4620328" y="4071857"/>
              <a:ext cx="184799" cy="2391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2EC170-E23F-9548-89D5-37443E8ECCEC}"/>
                </a:ext>
              </a:extLst>
            </p:cNvPr>
            <p:cNvSpPr/>
            <p:nvPr/>
          </p:nvSpPr>
          <p:spPr>
            <a:xfrm>
              <a:off x="1336048" y="977224"/>
              <a:ext cx="4573797" cy="365407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F54F3E-28DC-A94A-9A28-AE1DD609F9A4}"/>
                </a:ext>
              </a:extLst>
            </p:cNvPr>
            <p:cNvSpPr/>
            <p:nvPr/>
          </p:nvSpPr>
          <p:spPr>
            <a:xfrm>
              <a:off x="1156939" y="813117"/>
              <a:ext cx="4899661" cy="53869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2F1F26-98E3-AF40-A0C3-255A213E5E56}"/>
                </a:ext>
              </a:extLst>
            </p:cNvPr>
            <p:cNvSpPr/>
            <p:nvPr/>
          </p:nvSpPr>
          <p:spPr>
            <a:xfrm>
              <a:off x="3136530" y="4827162"/>
              <a:ext cx="777369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140" name="Straight Arrow Connector 16">
              <a:extLst>
                <a:ext uri="{FF2B5EF4-FFF2-40B4-BE49-F238E27FC236}">
                  <a16:creationId xmlns:a16="http://schemas.microsoft.com/office/drawing/2014/main" id="{764309BD-46E3-0045-B7A8-C07591DADE92}"/>
                </a:ext>
              </a:extLst>
            </p:cNvPr>
            <p:cNvCxnSpPr>
              <a:cxnSpLocks/>
              <a:stCxn id="132" idx="2"/>
              <a:endCxn id="109" idx="1"/>
            </p:cNvCxnSpPr>
            <p:nvPr/>
          </p:nvCxnSpPr>
          <p:spPr>
            <a:xfrm rot="16200000" flipH="1">
              <a:off x="3563103" y="4965674"/>
              <a:ext cx="269661" cy="34543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">
              <a:extLst>
                <a:ext uri="{FF2B5EF4-FFF2-40B4-BE49-F238E27FC236}">
                  <a16:creationId xmlns:a16="http://schemas.microsoft.com/office/drawing/2014/main" id="{793216E0-4DA0-A340-A5A3-88418A429C3A}"/>
                </a:ext>
              </a:extLst>
            </p:cNvPr>
            <p:cNvCxnSpPr>
              <a:cxnSpLocks/>
              <a:stCxn id="109" idx="3"/>
              <a:endCxn id="127" idx="2"/>
            </p:cNvCxnSpPr>
            <p:nvPr/>
          </p:nvCxnSpPr>
          <p:spPr>
            <a:xfrm>
              <a:off x="4620328" y="5273223"/>
              <a:ext cx="184799" cy="249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">
              <a:extLst>
                <a:ext uri="{FF2B5EF4-FFF2-40B4-BE49-F238E27FC236}">
                  <a16:creationId xmlns:a16="http://schemas.microsoft.com/office/drawing/2014/main" id="{8BB6999D-34BB-784D-BFAD-694FE6DE3AA6}"/>
                </a:ext>
              </a:extLst>
            </p:cNvPr>
            <p:cNvCxnSpPr>
              <a:cxnSpLocks/>
              <a:stCxn id="124" idx="3"/>
              <a:endCxn id="132" idx="1"/>
            </p:cNvCxnSpPr>
            <p:nvPr/>
          </p:nvCxnSpPr>
          <p:spPr>
            <a:xfrm>
              <a:off x="2904681" y="1828910"/>
              <a:ext cx="231849" cy="3086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">
              <a:extLst>
                <a:ext uri="{FF2B5EF4-FFF2-40B4-BE49-F238E27FC236}">
                  <a16:creationId xmlns:a16="http://schemas.microsoft.com/office/drawing/2014/main" id="{D8819B4E-9E6C-A740-B934-8535412A1A9C}"/>
                </a:ext>
              </a:extLst>
            </p:cNvPr>
            <p:cNvCxnSpPr>
              <a:cxnSpLocks/>
              <a:stCxn id="108" idx="3"/>
              <a:endCxn id="119" idx="2"/>
            </p:cNvCxnSpPr>
            <p:nvPr/>
          </p:nvCxnSpPr>
          <p:spPr>
            <a:xfrm flipV="1">
              <a:off x="4620328" y="3843512"/>
              <a:ext cx="184799" cy="228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6">
              <a:extLst>
                <a:ext uri="{FF2B5EF4-FFF2-40B4-BE49-F238E27FC236}">
                  <a16:creationId xmlns:a16="http://schemas.microsoft.com/office/drawing/2014/main" id="{DD9E0991-B470-8542-A9F4-A48B53BD1F42}"/>
                </a:ext>
              </a:extLst>
            </p:cNvPr>
            <p:cNvCxnSpPr>
              <a:cxnSpLocks/>
              <a:stCxn id="109" idx="3"/>
              <a:endCxn id="126" idx="2"/>
            </p:cNvCxnSpPr>
            <p:nvPr/>
          </p:nvCxnSpPr>
          <p:spPr>
            <a:xfrm flipV="1">
              <a:off x="4620328" y="4989414"/>
              <a:ext cx="184799" cy="2838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CE5600-0E38-B94D-B867-251D1867EC95}"/>
                </a:ext>
              </a:extLst>
            </p:cNvPr>
            <p:cNvSpPr/>
            <p:nvPr/>
          </p:nvSpPr>
          <p:spPr>
            <a:xfrm>
              <a:off x="1291653" y="4368565"/>
              <a:ext cx="11215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L1a_main.py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E00AD9-D568-7A40-AA48-70B7AAA93D43}"/>
                </a:ext>
              </a:extLst>
            </p:cNvPr>
            <p:cNvSpPr/>
            <p:nvPr/>
          </p:nvSpPr>
          <p:spPr>
            <a:xfrm>
              <a:off x="1142071" y="5913564"/>
              <a:ext cx="48350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L1a_launcher.sh|L1a_main_job.sh | </a:t>
              </a:r>
              <a:r>
                <a:rPr lang="en-US" sz="1400" i="1" dirty="0" err="1"/>
                <a:t>bsub_array_output_hdlr.sh</a:t>
              </a:r>
              <a:endParaRPr lang="en-US" sz="1400" i="1" dirty="0"/>
            </a:p>
          </p:txBody>
        </p:sp>
        <p:cxnSp>
          <p:nvCxnSpPr>
            <p:cNvPr id="68" name="Straight Arrow Connector 16">
              <a:extLst>
                <a:ext uri="{FF2B5EF4-FFF2-40B4-BE49-F238E27FC236}">
                  <a16:creationId xmlns:a16="http://schemas.microsoft.com/office/drawing/2014/main" id="{FC01A89D-B85B-CC48-B613-8AEF416A954C}"/>
                </a:ext>
              </a:extLst>
            </p:cNvPr>
            <p:cNvCxnSpPr>
              <a:cxnSpLocks/>
              <a:stCxn id="92" idx="2"/>
              <a:endCxn id="122" idx="1"/>
            </p:cNvCxnSpPr>
            <p:nvPr/>
          </p:nvCxnSpPr>
          <p:spPr>
            <a:xfrm rot="16200000" flipH="1">
              <a:off x="2037531" y="1221015"/>
              <a:ext cx="215732" cy="23061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6">
              <a:extLst>
                <a:ext uri="{FF2B5EF4-FFF2-40B4-BE49-F238E27FC236}">
                  <a16:creationId xmlns:a16="http://schemas.microsoft.com/office/drawing/2014/main" id="{302A6A7C-71D5-0A47-8DF6-C05D61E42B4C}"/>
                </a:ext>
              </a:extLst>
            </p:cNvPr>
            <p:cNvCxnSpPr>
              <a:cxnSpLocks/>
              <a:stCxn id="92" idx="2"/>
              <a:endCxn id="124" idx="1"/>
            </p:cNvCxnSpPr>
            <p:nvPr/>
          </p:nvCxnSpPr>
          <p:spPr>
            <a:xfrm rot="16200000" flipH="1">
              <a:off x="1840936" y="1417609"/>
              <a:ext cx="600454" cy="222147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33A84B-96BF-E349-ADB8-8BBA8A0AB241}"/>
                </a:ext>
              </a:extLst>
            </p:cNvPr>
            <p:cNvSpPr/>
            <p:nvPr/>
          </p:nvSpPr>
          <p:spPr>
            <a:xfrm>
              <a:off x="3136530" y="2648921"/>
              <a:ext cx="673473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/invalid</a:t>
              </a:r>
            </a:p>
          </p:txBody>
        </p:sp>
        <p:cxnSp>
          <p:nvCxnSpPr>
            <p:cNvPr id="65" name="Straight Arrow Connector 16">
              <a:extLst>
                <a:ext uri="{FF2B5EF4-FFF2-40B4-BE49-F238E27FC236}">
                  <a16:creationId xmlns:a16="http://schemas.microsoft.com/office/drawing/2014/main" id="{EC01505D-D323-804C-994A-41FE5B9CBD7E}"/>
                </a:ext>
              </a:extLst>
            </p:cNvPr>
            <p:cNvCxnSpPr>
              <a:cxnSpLocks/>
              <a:stCxn id="107" idx="3"/>
              <a:endCxn id="89" idx="2"/>
            </p:cNvCxnSpPr>
            <p:nvPr/>
          </p:nvCxnSpPr>
          <p:spPr>
            <a:xfrm flipV="1">
              <a:off x="4620328" y="2812939"/>
              <a:ext cx="184799" cy="2494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6">
              <a:extLst>
                <a:ext uri="{FF2B5EF4-FFF2-40B4-BE49-F238E27FC236}">
                  <a16:creationId xmlns:a16="http://schemas.microsoft.com/office/drawing/2014/main" id="{23C2AED4-DF2F-7B4B-8BF7-9B420F0F7A98}"/>
                </a:ext>
              </a:extLst>
            </p:cNvPr>
            <p:cNvCxnSpPr>
              <a:cxnSpLocks/>
              <a:stCxn id="62" idx="2"/>
              <a:endCxn id="107" idx="1"/>
            </p:cNvCxnSpPr>
            <p:nvPr/>
          </p:nvCxnSpPr>
          <p:spPr>
            <a:xfrm rot="16200000" flipH="1">
              <a:off x="3553406" y="2745182"/>
              <a:ext cx="237106" cy="39738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6">
              <a:extLst>
                <a:ext uri="{FF2B5EF4-FFF2-40B4-BE49-F238E27FC236}">
                  <a16:creationId xmlns:a16="http://schemas.microsoft.com/office/drawing/2014/main" id="{802AFAD2-044D-7D42-B4C8-3D950823F119}"/>
                </a:ext>
              </a:extLst>
            </p:cNvPr>
            <p:cNvCxnSpPr>
              <a:cxnSpLocks/>
              <a:stCxn id="124" idx="3"/>
              <a:endCxn id="62" idx="1"/>
            </p:cNvCxnSpPr>
            <p:nvPr/>
          </p:nvCxnSpPr>
          <p:spPr>
            <a:xfrm>
              <a:off x="2904681" y="1828910"/>
              <a:ext cx="231849" cy="9082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4BD8733C-B93E-DF45-AD80-1A818AFF6A52}"/>
                </a:ext>
              </a:extLst>
            </p:cNvPr>
            <p:cNvSpPr/>
            <p:nvPr/>
          </p:nvSpPr>
          <p:spPr>
            <a:xfrm>
              <a:off x="4805127" y="1304265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yyyy_mm.xx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ound Same Side Corner Rectangle 68">
              <a:extLst>
                <a:ext uri="{FF2B5EF4-FFF2-40B4-BE49-F238E27FC236}">
                  <a16:creationId xmlns:a16="http://schemas.microsoft.com/office/drawing/2014/main" id="{74DA99C1-A06C-B240-9E18-CCBD5764DF35}"/>
                </a:ext>
              </a:extLst>
            </p:cNvPr>
            <p:cNvSpPr/>
            <p:nvPr/>
          </p:nvSpPr>
          <p:spPr>
            <a:xfrm>
              <a:off x="4805127" y="1680303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&lt;table&gt;-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C9A4B8E5-47A5-6F44-9C5B-1518D662ED1F}"/>
                </a:ext>
              </a:extLst>
            </p:cNvPr>
            <p:cNvSpPr/>
            <p:nvPr/>
          </p:nvSpPr>
          <p:spPr>
            <a:xfrm>
              <a:off x="4805127" y="2273447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_&lt;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ef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9" name="Round Same Side Corner Rectangle 118">
              <a:extLst>
                <a:ext uri="{FF2B5EF4-FFF2-40B4-BE49-F238E27FC236}">
                  <a16:creationId xmlns:a16="http://schemas.microsoft.com/office/drawing/2014/main" id="{6B2A58A9-2A72-6C43-BA75-167B638DF4A8}"/>
                </a:ext>
              </a:extLst>
            </p:cNvPr>
            <p:cNvSpPr/>
            <p:nvPr/>
          </p:nvSpPr>
          <p:spPr>
            <a:xfrm>
              <a:off x="4805127" y="3699512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fileID.json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0" name="Round Same Side Corner Rectangle 119">
              <a:extLst>
                <a:ext uri="{FF2B5EF4-FFF2-40B4-BE49-F238E27FC236}">
                  <a16:creationId xmlns:a16="http://schemas.microsoft.com/office/drawing/2014/main" id="{C98C1710-0089-6845-9BC4-4690A94C441C}"/>
                </a:ext>
              </a:extLst>
            </p:cNvPr>
            <p:cNvSpPr/>
            <p:nvPr/>
          </p:nvSpPr>
          <p:spPr>
            <a:xfrm>
              <a:off x="4805127" y="4166962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fileID.nc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Round Same Side Corner Rectangle 125">
              <a:extLst>
                <a:ext uri="{FF2B5EF4-FFF2-40B4-BE49-F238E27FC236}">
                  <a16:creationId xmlns:a16="http://schemas.microsoft.com/office/drawing/2014/main" id="{1B48F269-0471-BD47-A901-FFDB46C86094}"/>
                </a:ext>
              </a:extLst>
            </p:cNvPr>
            <p:cNvSpPr/>
            <p:nvPr/>
          </p:nvSpPr>
          <p:spPr>
            <a:xfrm>
              <a:off x="4805127" y="4845414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fileID_main.log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Round Same Side Corner Rectangle 126">
              <a:extLst>
                <a:ext uri="{FF2B5EF4-FFF2-40B4-BE49-F238E27FC236}">
                  <a16:creationId xmlns:a16="http://schemas.microsoft.com/office/drawing/2014/main" id="{4CD87794-84FB-B341-8D0F-08AA0556B797}"/>
                </a:ext>
              </a:extLst>
            </p:cNvPr>
            <p:cNvSpPr/>
            <p:nvPr/>
          </p:nvSpPr>
          <p:spPr>
            <a:xfrm>
              <a:off x="4805127" y="5378853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fileID_main.ok|error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90EEA6-845A-1C46-9544-0ABE678742B7}"/>
                </a:ext>
              </a:extLst>
            </p:cNvPr>
            <p:cNvSpPr/>
            <p:nvPr/>
          </p:nvSpPr>
          <p:spPr>
            <a:xfrm>
              <a:off x="1402954" y="1052056"/>
              <a:ext cx="1254271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/&lt;release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&gt;/&lt;source&gt;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34CA459-10E3-CE4E-B4A0-DB30D5C1FC3F}"/>
                </a:ext>
              </a:extLst>
            </p:cNvPr>
            <p:cNvSpPr/>
            <p:nvPr/>
          </p:nvSpPr>
          <p:spPr>
            <a:xfrm>
              <a:off x="3136530" y="1356006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9676CC7-14FA-9F4B-95A4-794A56CD33F7}"/>
                </a:ext>
              </a:extLst>
            </p:cNvPr>
            <p:cNvSpPr/>
            <p:nvPr/>
          </p:nvSpPr>
          <p:spPr>
            <a:xfrm>
              <a:off x="3136530" y="1738231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6BA158-1F17-E143-B1EC-2AEC84FE5F27}"/>
                </a:ext>
              </a:extLst>
            </p:cNvPr>
            <p:cNvSpPr/>
            <p:nvPr/>
          </p:nvSpPr>
          <p:spPr>
            <a:xfrm>
              <a:off x="3870651" y="233414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5E39C3-6C99-C649-B887-68112278DCE9}"/>
                </a:ext>
              </a:extLst>
            </p:cNvPr>
            <p:cNvSpPr/>
            <p:nvPr/>
          </p:nvSpPr>
          <p:spPr>
            <a:xfrm>
              <a:off x="3870651" y="297424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63C67-304F-1D4D-9ADE-E2A09BC3F0AD}"/>
                </a:ext>
              </a:extLst>
            </p:cNvPr>
            <p:cNvSpPr/>
            <p:nvPr/>
          </p:nvSpPr>
          <p:spPr>
            <a:xfrm>
              <a:off x="3870651" y="398367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CF036F-CEE8-CD49-8870-D761254FA533}"/>
                </a:ext>
              </a:extLst>
            </p:cNvPr>
            <p:cNvSpPr/>
            <p:nvPr/>
          </p:nvSpPr>
          <p:spPr>
            <a:xfrm>
              <a:off x="3870651" y="5185040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89" name="Round Same Side Corner Rectangle 88">
              <a:extLst>
                <a:ext uri="{FF2B5EF4-FFF2-40B4-BE49-F238E27FC236}">
                  <a16:creationId xmlns:a16="http://schemas.microsoft.com/office/drawing/2014/main" id="{D75BEC54-E9E0-FD43-B9CB-1060E27CD4A4}"/>
                </a:ext>
              </a:extLst>
            </p:cNvPr>
            <p:cNvSpPr/>
            <p:nvPr/>
          </p:nvSpPr>
          <p:spPr>
            <a:xfrm>
              <a:off x="4805127" y="2668939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fileID_data.psv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Round Same Side Corner Rectangle 92">
              <a:extLst>
                <a:ext uri="{FF2B5EF4-FFF2-40B4-BE49-F238E27FC236}">
                  <a16:creationId xmlns:a16="http://schemas.microsoft.com/office/drawing/2014/main" id="{2F6EC2AF-1B8F-CC47-B605-7BF99B89149A}"/>
                </a:ext>
              </a:extLst>
            </p:cNvPr>
            <p:cNvSpPr/>
            <p:nvPr/>
          </p:nvSpPr>
          <p:spPr>
            <a:xfrm>
              <a:off x="4805127" y="3181508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fileID_mask.psv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1" name="Straight Arrow Connector 16">
              <a:extLst>
                <a:ext uri="{FF2B5EF4-FFF2-40B4-BE49-F238E27FC236}">
                  <a16:creationId xmlns:a16="http://schemas.microsoft.com/office/drawing/2014/main" id="{D2A36200-7E4E-1A41-98FA-5FF1AF1204AE}"/>
                </a:ext>
              </a:extLst>
            </p:cNvPr>
            <p:cNvCxnSpPr>
              <a:cxnSpLocks/>
              <a:stCxn id="107" idx="3"/>
              <a:endCxn id="93" idx="2"/>
            </p:cNvCxnSpPr>
            <p:nvPr/>
          </p:nvCxnSpPr>
          <p:spPr>
            <a:xfrm>
              <a:off x="4620328" y="3062427"/>
              <a:ext cx="184799" cy="2630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14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main flow- needs update</a:t>
            </a: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104AC244-38E5-E946-9EAE-BC2891423438}"/>
              </a:ext>
            </a:extLst>
          </p:cNvPr>
          <p:cNvCxnSpPr>
            <a:cxnSpLocks/>
            <a:stCxn id="51" idx="1"/>
            <a:endCxn id="18" idx="0"/>
          </p:cNvCxnSpPr>
          <p:nvPr/>
        </p:nvCxnSpPr>
        <p:spPr>
          <a:xfrm>
            <a:off x="1936971" y="1851323"/>
            <a:ext cx="8501" cy="3824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3C4B8DAB-82C6-D443-922E-A10A7DF9CFBA}"/>
              </a:ext>
            </a:extLst>
          </p:cNvPr>
          <p:cNvSpPr/>
          <p:nvPr/>
        </p:nvSpPr>
        <p:spPr>
          <a:xfrm>
            <a:off x="978062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modules.mdf_reader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data ingestion &amp; validation</a:t>
            </a:r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F7D86160-46AF-B348-8522-F8202021D919}"/>
              </a:ext>
            </a:extLst>
          </p:cNvPr>
          <p:cNvSpPr/>
          <p:nvPr/>
        </p:nvSpPr>
        <p:spPr>
          <a:xfrm>
            <a:off x="7846974" y="2233787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modules.cdm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map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EB2001-0004-7D40-AE22-6E114641CA26}"/>
              </a:ext>
            </a:extLst>
          </p:cNvPr>
          <p:cNvGrpSpPr/>
          <p:nvPr/>
        </p:nvGrpSpPr>
        <p:grpSpPr>
          <a:xfrm>
            <a:off x="10565292" y="4155608"/>
            <a:ext cx="808130" cy="1108246"/>
            <a:chOff x="2888230" y="2630141"/>
            <a:chExt cx="808130" cy="110824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1E9C70D-A1F1-8944-963A-7237B8723B44}"/>
                </a:ext>
              </a:extLst>
            </p:cNvPr>
            <p:cNvSpPr/>
            <p:nvPr/>
          </p:nvSpPr>
          <p:spPr>
            <a:xfrm>
              <a:off x="2888230" y="2630141"/>
              <a:ext cx="808130" cy="110824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  <p:sp>
          <p:nvSpPr>
            <p:cNvPr id="42" name="Magnetic Disk 41">
              <a:extLst>
                <a:ext uri="{FF2B5EF4-FFF2-40B4-BE49-F238E27FC236}">
                  <a16:creationId xmlns:a16="http://schemas.microsoft.com/office/drawing/2014/main" id="{76CA5089-83E3-0848-8945-F51EA279E454}"/>
                </a:ext>
              </a:extLst>
            </p:cNvPr>
            <p:cNvSpPr/>
            <p:nvPr/>
          </p:nvSpPr>
          <p:spPr>
            <a:xfrm>
              <a:off x="2978411" y="3238221"/>
              <a:ext cx="637003" cy="413521"/>
            </a:xfrm>
            <a:prstGeom prst="flowChartMagneticDisk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chemeClr val="accent2">
                      <a:lumMod val="50000"/>
                    </a:schemeClr>
                  </a:solidFill>
                </a:rPr>
                <a:t>obs</a:t>
              </a:r>
              <a:r>
                <a:rPr lang="en-US" sz="1000" i="1" dirty="0">
                  <a:solidFill>
                    <a:schemeClr val="accent2">
                      <a:lumMod val="50000"/>
                    </a:schemeClr>
                  </a:solidFill>
                </a:rPr>
                <a:t>_*</a:t>
              </a:r>
            </a:p>
          </p:txBody>
        </p:sp>
        <p:sp>
          <p:nvSpPr>
            <p:cNvPr id="43" name="Magnetic Disk 42">
              <a:extLst>
                <a:ext uri="{FF2B5EF4-FFF2-40B4-BE49-F238E27FC236}">
                  <a16:creationId xmlns:a16="http://schemas.microsoft.com/office/drawing/2014/main" id="{4EB10DA5-2367-054D-BA71-4C4ABA3CA554}"/>
                </a:ext>
              </a:extLst>
            </p:cNvPr>
            <p:cNvSpPr/>
            <p:nvPr/>
          </p:nvSpPr>
          <p:spPr>
            <a:xfrm>
              <a:off x="2973795" y="2747006"/>
              <a:ext cx="637003" cy="413521"/>
            </a:xfrm>
            <a:prstGeom prst="flowChartMagneticDisk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accent2">
                      <a:lumMod val="50000"/>
                    </a:schemeClr>
                  </a:solidFill>
                </a:rPr>
                <a:t>header</a:t>
              </a:r>
            </a:p>
          </p:txBody>
        </p:sp>
      </p:grp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CCAA791A-EC83-4644-B25C-D31AABE2DF28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10943659" y="2859961"/>
            <a:ext cx="25698" cy="12956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E9A45D6E-4914-2349-B578-22B1CC97B6AB}"/>
              </a:ext>
            </a:extLst>
          </p:cNvPr>
          <p:cNvSpPr/>
          <p:nvPr/>
        </p:nvSpPr>
        <p:spPr>
          <a:xfrm>
            <a:off x="9976249" y="2233786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modules.cdm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write table files</a:t>
            </a: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93EDDF60-67C5-C64D-8174-2D776AD47E78}"/>
              </a:ext>
            </a:extLst>
          </p:cNvPr>
          <p:cNvSpPr/>
          <p:nvPr/>
        </p:nvSpPr>
        <p:spPr>
          <a:xfrm>
            <a:off x="1532906" y="1533770"/>
            <a:ext cx="8081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yyyy_mm.xx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Internal Storage 78">
            <a:extLst>
              <a:ext uri="{FF2B5EF4-FFF2-40B4-BE49-F238E27FC236}">
                <a16:creationId xmlns:a16="http://schemas.microsoft.com/office/drawing/2014/main" id="{0E95B186-B4E4-0041-879D-49BF28AD7F3B}"/>
              </a:ext>
            </a:extLst>
          </p:cNvPr>
          <p:cNvSpPr/>
          <p:nvPr/>
        </p:nvSpPr>
        <p:spPr>
          <a:xfrm>
            <a:off x="8447909" y="4412986"/>
            <a:ext cx="732949" cy="369379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CDM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0" name="Straight Arrow Connector 15">
            <a:extLst>
              <a:ext uri="{FF2B5EF4-FFF2-40B4-BE49-F238E27FC236}">
                <a16:creationId xmlns:a16="http://schemas.microsoft.com/office/drawing/2014/main" id="{3A50F380-A443-1E45-968F-40C80EAA2179}"/>
              </a:ext>
            </a:extLst>
          </p:cNvPr>
          <p:cNvCxnSpPr>
            <a:cxnSpLocks/>
            <a:stCxn id="20" idx="2"/>
            <a:endCxn id="79" idx="0"/>
          </p:cNvCxnSpPr>
          <p:nvPr/>
        </p:nvCxnSpPr>
        <p:spPr>
          <a:xfrm>
            <a:off x="8814384" y="2859962"/>
            <a:ext cx="0" cy="15530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5">
            <a:extLst>
              <a:ext uri="{FF2B5EF4-FFF2-40B4-BE49-F238E27FC236}">
                <a16:creationId xmlns:a16="http://schemas.microsoft.com/office/drawing/2014/main" id="{4DB7D031-EE33-5C40-B2A3-81A0E26216BE}"/>
              </a:ext>
            </a:extLst>
          </p:cNvPr>
          <p:cNvCxnSpPr>
            <a:cxnSpLocks/>
            <a:stCxn id="79" idx="2"/>
            <a:endCxn id="50" idx="1"/>
          </p:cNvCxnSpPr>
          <p:nvPr/>
        </p:nvCxnSpPr>
        <p:spPr>
          <a:xfrm rot="5400000" flipH="1" flipV="1">
            <a:off x="8277570" y="3083687"/>
            <a:ext cx="2235491" cy="1161865"/>
          </a:xfrm>
          <a:prstGeom prst="bentConnector4">
            <a:avLst>
              <a:gd name="adj1" fmla="val -10226"/>
              <a:gd name="adj2" fmla="val 893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C59CEDA7-D975-094B-9A31-85589FD928D3}"/>
              </a:ext>
            </a:extLst>
          </p:cNvPr>
          <p:cNvSpPr/>
          <p:nvPr/>
        </p:nvSpPr>
        <p:spPr>
          <a:xfrm>
            <a:off x="3320599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modules.metmetpy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fix filter fields</a:t>
            </a:r>
          </a:p>
        </p:txBody>
      </p:sp>
      <p:sp>
        <p:nvSpPr>
          <p:cNvPr id="87" name="Alternate Process 86">
            <a:extLst>
              <a:ext uri="{FF2B5EF4-FFF2-40B4-BE49-F238E27FC236}">
                <a16:creationId xmlns:a16="http://schemas.microsoft.com/office/drawing/2014/main" id="{5983479C-892D-6B41-AAE6-4134759396D4}"/>
              </a:ext>
            </a:extLst>
          </p:cNvPr>
          <p:cNvSpPr/>
          <p:nvPr/>
        </p:nvSpPr>
        <p:spPr>
          <a:xfrm>
            <a:off x="5597418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clean data</a:t>
            </a:r>
          </a:p>
        </p:txBody>
      </p:sp>
      <p:sp>
        <p:nvSpPr>
          <p:cNvPr id="91" name="Alternate Process 90">
            <a:extLst>
              <a:ext uri="{FF2B5EF4-FFF2-40B4-BE49-F238E27FC236}">
                <a16:creationId xmlns:a16="http://schemas.microsoft.com/office/drawing/2014/main" id="{F7FD3676-F026-F844-A77B-FFF4513B2040}"/>
              </a:ext>
            </a:extLst>
          </p:cNvPr>
          <p:cNvSpPr/>
          <p:nvPr/>
        </p:nvSpPr>
        <p:spPr>
          <a:xfrm>
            <a:off x="3320599" y="3223244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filter data</a:t>
            </a:r>
          </a:p>
        </p:txBody>
      </p:sp>
      <p:cxnSp>
        <p:nvCxnSpPr>
          <p:cNvPr id="92" name="Straight Arrow Connector 15">
            <a:extLst>
              <a:ext uri="{FF2B5EF4-FFF2-40B4-BE49-F238E27FC236}">
                <a16:creationId xmlns:a16="http://schemas.microsoft.com/office/drawing/2014/main" id="{CC7CD3F5-BB0A-0F40-B6F9-B9033129137D}"/>
              </a:ext>
            </a:extLst>
          </p:cNvPr>
          <p:cNvCxnSpPr>
            <a:cxnSpLocks/>
            <a:stCxn id="49" idx="2"/>
            <a:endCxn id="91" idx="0"/>
          </p:cNvCxnSpPr>
          <p:nvPr/>
        </p:nvCxnSpPr>
        <p:spPr>
          <a:xfrm>
            <a:off x="4288009" y="2859963"/>
            <a:ext cx="0" cy="3632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nternal Storage 94">
            <a:extLst>
              <a:ext uri="{FF2B5EF4-FFF2-40B4-BE49-F238E27FC236}">
                <a16:creationId xmlns:a16="http://schemas.microsoft.com/office/drawing/2014/main" id="{C2302BBF-06A4-3941-967C-179A7FD4FA89}"/>
              </a:ext>
            </a:extLst>
          </p:cNvPr>
          <p:cNvSpPr/>
          <p:nvPr/>
        </p:nvSpPr>
        <p:spPr>
          <a:xfrm>
            <a:off x="2079798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Internal Storage 95">
            <a:extLst>
              <a:ext uri="{FF2B5EF4-FFF2-40B4-BE49-F238E27FC236}">
                <a16:creationId xmlns:a16="http://schemas.microsoft.com/office/drawing/2014/main" id="{6651CCFE-0A97-4C41-96CF-E3BB8FD24699}"/>
              </a:ext>
            </a:extLst>
          </p:cNvPr>
          <p:cNvSpPr/>
          <p:nvPr/>
        </p:nvSpPr>
        <p:spPr>
          <a:xfrm>
            <a:off x="1179581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</p:txBody>
      </p:sp>
      <p:cxnSp>
        <p:nvCxnSpPr>
          <p:cNvPr id="101" name="Straight Arrow Connector 15">
            <a:extLst>
              <a:ext uri="{FF2B5EF4-FFF2-40B4-BE49-F238E27FC236}">
                <a16:creationId xmlns:a16="http://schemas.microsoft.com/office/drawing/2014/main" id="{EEACF040-3655-A345-A3F1-541CC05415D9}"/>
              </a:ext>
            </a:extLst>
          </p:cNvPr>
          <p:cNvCxnSpPr>
            <a:cxnSpLocks/>
            <a:stCxn id="18" idx="2"/>
            <a:endCxn id="96" idx="0"/>
          </p:cNvCxnSpPr>
          <p:nvPr/>
        </p:nvCxnSpPr>
        <p:spPr>
          <a:xfrm rot="5400000">
            <a:off x="940896" y="3408221"/>
            <a:ext cx="1552834" cy="4563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5">
            <a:extLst>
              <a:ext uri="{FF2B5EF4-FFF2-40B4-BE49-F238E27FC236}">
                <a16:creationId xmlns:a16="http://schemas.microsoft.com/office/drawing/2014/main" id="{C810FAF1-DCE9-E444-BBC2-29D0D7AD9A27}"/>
              </a:ext>
            </a:extLst>
          </p:cNvPr>
          <p:cNvCxnSpPr>
            <a:cxnSpLocks/>
            <a:stCxn id="18" idx="2"/>
            <a:endCxn id="95" idx="0"/>
          </p:cNvCxnSpPr>
          <p:nvPr/>
        </p:nvCxnSpPr>
        <p:spPr>
          <a:xfrm rot="16200000" flipH="1">
            <a:off x="1391004" y="3414430"/>
            <a:ext cx="1552834" cy="44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nternal Storage 121">
            <a:extLst>
              <a:ext uri="{FF2B5EF4-FFF2-40B4-BE49-F238E27FC236}">
                <a16:creationId xmlns:a16="http://schemas.microsoft.com/office/drawing/2014/main" id="{4438290A-04CD-0C4D-A12B-BB2B0FCC5D5E}"/>
              </a:ext>
            </a:extLst>
          </p:cNvPr>
          <p:cNvSpPr/>
          <p:nvPr/>
        </p:nvSpPr>
        <p:spPr>
          <a:xfrm>
            <a:off x="3499879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Internal Storage 122">
            <a:extLst>
              <a:ext uri="{FF2B5EF4-FFF2-40B4-BE49-F238E27FC236}">
                <a16:creationId xmlns:a16="http://schemas.microsoft.com/office/drawing/2014/main" id="{B652321F-0FFD-2448-9073-0AB2FC4BAB5A}"/>
              </a:ext>
            </a:extLst>
          </p:cNvPr>
          <p:cNvSpPr/>
          <p:nvPr/>
        </p:nvSpPr>
        <p:spPr>
          <a:xfrm>
            <a:off x="4345556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124" name="Straight Arrow Connector 15">
            <a:extLst>
              <a:ext uri="{FF2B5EF4-FFF2-40B4-BE49-F238E27FC236}">
                <a16:creationId xmlns:a16="http://schemas.microsoft.com/office/drawing/2014/main" id="{F7D18ED4-C83E-324E-A456-FAC465D9D6F5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 rot="5400000">
            <a:off x="3767042" y="3891830"/>
            <a:ext cx="563378" cy="478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5">
            <a:extLst>
              <a:ext uri="{FF2B5EF4-FFF2-40B4-BE49-F238E27FC236}">
                <a16:creationId xmlns:a16="http://schemas.microsoft.com/office/drawing/2014/main" id="{A1DE9231-D90A-EA42-B3D2-250101F4DA86}"/>
              </a:ext>
            </a:extLst>
          </p:cNvPr>
          <p:cNvCxnSpPr>
            <a:cxnSpLocks/>
            <a:stCxn id="91" idx="2"/>
            <a:endCxn id="123" idx="0"/>
          </p:cNvCxnSpPr>
          <p:nvPr/>
        </p:nvCxnSpPr>
        <p:spPr>
          <a:xfrm rot="16200000" flipH="1">
            <a:off x="4189880" y="3947548"/>
            <a:ext cx="563378" cy="36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5">
            <a:extLst>
              <a:ext uri="{FF2B5EF4-FFF2-40B4-BE49-F238E27FC236}">
                <a16:creationId xmlns:a16="http://schemas.microsoft.com/office/drawing/2014/main" id="{EFDEB3D9-E3B7-F047-BAEC-E5D77499C135}"/>
              </a:ext>
            </a:extLst>
          </p:cNvPr>
          <p:cNvCxnSpPr>
            <a:cxnSpLocks/>
            <a:stCxn id="87" idx="2"/>
            <a:endCxn id="165" idx="0"/>
          </p:cNvCxnSpPr>
          <p:nvPr/>
        </p:nvCxnSpPr>
        <p:spPr>
          <a:xfrm>
            <a:off x="6564828" y="2859963"/>
            <a:ext cx="821" cy="155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nternal Storage 164">
            <a:extLst>
              <a:ext uri="{FF2B5EF4-FFF2-40B4-BE49-F238E27FC236}">
                <a16:creationId xmlns:a16="http://schemas.microsoft.com/office/drawing/2014/main" id="{4F551FCB-75B0-6442-A8D9-D33842FA5BE4}"/>
              </a:ext>
            </a:extLst>
          </p:cNvPr>
          <p:cNvSpPr/>
          <p:nvPr/>
        </p:nvSpPr>
        <p:spPr>
          <a:xfrm>
            <a:off x="6256076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8" name="Straight Arrow Connector 15">
            <a:extLst>
              <a:ext uri="{FF2B5EF4-FFF2-40B4-BE49-F238E27FC236}">
                <a16:creationId xmlns:a16="http://schemas.microsoft.com/office/drawing/2014/main" id="{9A657785-E284-8248-8E95-68440757B870}"/>
              </a:ext>
            </a:extLst>
          </p:cNvPr>
          <p:cNvCxnSpPr>
            <a:cxnSpLocks/>
            <a:stCxn id="165" idx="3"/>
            <a:endCxn id="20" idx="1"/>
          </p:cNvCxnSpPr>
          <p:nvPr/>
        </p:nvCxnSpPr>
        <p:spPr>
          <a:xfrm flipV="1">
            <a:off x="6875221" y="2546875"/>
            <a:ext cx="971753" cy="2082299"/>
          </a:xfrm>
          <a:prstGeom prst="bentConnector3">
            <a:avLst>
              <a:gd name="adj1" fmla="val 8104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">
            <a:extLst>
              <a:ext uri="{FF2B5EF4-FFF2-40B4-BE49-F238E27FC236}">
                <a16:creationId xmlns:a16="http://schemas.microsoft.com/office/drawing/2014/main" id="{A5C27748-8971-B549-9C35-53329F66DB06}"/>
              </a:ext>
            </a:extLst>
          </p:cNvPr>
          <p:cNvCxnSpPr>
            <a:cxnSpLocks/>
            <a:stCxn id="123" idx="3"/>
            <a:endCxn id="87" idx="1"/>
          </p:cNvCxnSpPr>
          <p:nvPr/>
        </p:nvCxnSpPr>
        <p:spPr>
          <a:xfrm flipV="1">
            <a:off x="4964701" y="2546876"/>
            <a:ext cx="632717" cy="2082298"/>
          </a:xfrm>
          <a:prstGeom prst="bentConnector3">
            <a:avLst>
              <a:gd name="adj1" fmla="val 648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7A1F21-481A-1645-AE6D-AA99E4750580}"/>
              </a:ext>
            </a:extLst>
          </p:cNvPr>
          <p:cNvSpPr txBox="1"/>
          <p:nvPr/>
        </p:nvSpPr>
        <p:spPr>
          <a:xfrm>
            <a:off x="1701046" y="792284"/>
            <a:ext cx="667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1</a:t>
            </a:r>
          </a:p>
          <a:p>
            <a:pPr algn="ctr"/>
            <a:r>
              <a:rPr lang="en-GB" sz="2000" b="1" dirty="0"/>
              <a:t>read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CA321F-E2C3-E344-AD2F-E0317E377FF7}"/>
              </a:ext>
            </a:extLst>
          </p:cNvPr>
          <p:cNvSpPr txBox="1"/>
          <p:nvPr/>
        </p:nvSpPr>
        <p:spPr>
          <a:xfrm>
            <a:off x="5957751" y="792284"/>
            <a:ext cx="128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3</a:t>
            </a:r>
          </a:p>
          <a:p>
            <a:pPr algn="ctr"/>
            <a:r>
              <a:rPr lang="en-GB" sz="2000" b="1" dirty="0"/>
              <a:t>clean data</a:t>
            </a:r>
            <a:endParaRPr lang="en-US" sz="2000" b="1" dirty="0"/>
          </a:p>
        </p:txBody>
      </p: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48A9D655-5C53-B448-9338-D58C6ABFB28F}"/>
              </a:ext>
            </a:extLst>
          </p:cNvPr>
          <p:cNvCxnSpPr>
            <a:cxnSpLocks/>
            <a:stCxn id="122" idx="2"/>
            <a:endCxn id="87" idx="1"/>
          </p:cNvCxnSpPr>
          <p:nvPr/>
        </p:nvCxnSpPr>
        <p:spPr>
          <a:xfrm rot="5400000" flipH="1" flipV="1">
            <a:off x="3554097" y="2802231"/>
            <a:ext cx="2298675" cy="1787966"/>
          </a:xfrm>
          <a:prstGeom prst="bentConnector4">
            <a:avLst>
              <a:gd name="adj1" fmla="val -9945"/>
              <a:gd name="adj2" fmla="val 8765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A695761-3A8C-EA45-BD8E-DC221528139C}"/>
              </a:ext>
            </a:extLst>
          </p:cNvPr>
          <p:cNvSpPr txBox="1"/>
          <p:nvPr/>
        </p:nvSpPr>
        <p:spPr>
          <a:xfrm>
            <a:off x="7779325" y="792284"/>
            <a:ext cx="1519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4</a:t>
            </a:r>
          </a:p>
          <a:p>
            <a:pPr algn="ctr"/>
            <a:r>
              <a:rPr lang="en-GB" sz="2000" b="1" dirty="0"/>
              <a:t>map to CDM</a:t>
            </a:r>
            <a:endParaRPr lang="en-US" sz="2000" b="1" dirty="0"/>
          </a:p>
        </p:txBody>
      </p:sp>
      <p:cxnSp>
        <p:nvCxnSpPr>
          <p:cNvPr id="105" name="Straight Arrow Connector 15">
            <a:extLst>
              <a:ext uri="{FF2B5EF4-FFF2-40B4-BE49-F238E27FC236}">
                <a16:creationId xmlns:a16="http://schemas.microsoft.com/office/drawing/2014/main" id="{2AC54B3E-2329-3846-94BA-3ABAE16482BB}"/>
              </a:ext>
            </a:extLst>
          </p:cNvPr>
          <p:cNvCxnSpPr>
            <a:cxnSpLocks/>
            <a:stCxn id="95" idx="3"/>
            <a:endCxn id="49" idx="1"/>
          </p:cNvCxnSpPr>
          <p:nvPr/>
        </p:nvCxnSpPr>
        <p:spPr>
          <a:xfrm flipV="1">
            <a:off x="2698943" y="2546876"/>
            <a:ext cx="621656" cy="20822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A3C442E3-BB28-B344-A229-EDB13816783F}"/>
              </a:ext>
            </a:extLst>
          </p:cNvPr>
          <p:cNvCxnSpPr>
            <a:cxnSpLocks/>
            <a:stCxn id="95" idx="2"/>
            <a:endCxn id="91" idx="0"/>
          </p:cNvCxnSpPr>
          <p:nvPr/>
        </p:nvCxnSpPr>
        <p:spPr>
          <a:xfrm rot="5400000" flipH="1" flipV="1">
            <a:off x="2527536" y="3085079"/>
            <a:ext cx="1622307" cy="1898638"/>
          </a:xfrm>
          <a:prstGeom prst="bentConnector5">
            <a:avLst>
              <a:gd name="adj1" fmla="val -14091"/>
              <a:gd name="adj2" fmla="val 42606"/>
              <a:gd name="adj3" fmla="val 11409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5">
            <a:extLst>
              <a:ext uri="{FF2B5EF4-FFF2-40B4-BE49-F238E27FC236}">
                <a16:creationId xmlns:a16="http://schemas.microsoft.com/office/drawing/2014/main" id="{093A9081-DAA8-5642-B481-76A30DC1B5CD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 rot="5400000" flipH="1" flipV="1">
            <a:off x="2077427" y="2634970"/>
            <a:ext cx="1622307" cy="2798855"/>
          </a:xfrm>
          <a:prstGeom prst="bentConnector5">
            <a:avLst>
              <a:gd name="adj1" fmla="val -14091"/>
              <a:gd name="adj2" fmla="val 61359"/>
              <a:gd name="adj3" fmla="val 11409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8D564A5-9A2A-344D-97AF-D1004EEC15CF}"/>
              </a:ext>
            </a:extLst>
          </p:cNvPr>
          <p:cNvSpPr txBox="1"/>
          <p:nvPr/>
        </p:nvSpPr>
        <p:spPr>
          <a:xfrm>
            <a:off x="3147705" y="792284"/>
            <a:ext cx="2030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2</a:t>
            </a:r>
          </a:p>
          <a:p>
            <a:pPr algn="ctr"/>
            <a:r>
              <a:rPr lang="en-GB" sz="2000" b="1" dirty="0"/>
              <a:t>select target data</a:t>
            </a:r>
            <a:endParaRPr 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2F0A5B2-8597-4F43-A6A3-0A87F4E2CA0A}"/>
              </a:ext>
            </a:extLst>
          </p:cNvPr>
          <p:cNvSpPr txBox="1"/>
          <p:nvPr/>
        </p:nvSpPr>
        <p:spPr>
          <a:xfrm>
            <a:off x="9863810" y="792284"/>
            <a:ext cx="1224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5</a:t>
            </a:r>
          </a:p>
          <a:p>
            <a:pPr algn="ctr"/>
            <a:r>
              <a:rPr lang="en-GB" sz="2000" b="1" dirty="0"/>
              <a:t>out to file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</a:t>
            </a:r>
            <a:r>
              <a:rPr lang="en-US" dirty="0" err="1"/>
              <a:t>io</a:t>
            </a:r>
            <a:r>
              <a:rPr lang="en-US" dirty="0"/>
              <a:t> tracking- needs update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3E0912-5FF5-8445-B7DA-FDCC2E976465}"/>
              </a:ext>
            </a:extLst>
          </p:cNvPr>
          <p:cNvSpPr/>
          <p:nvPr/>
        </p:nvSpPr>
        <p:spPr>
          <a:xfrm>
            <a:off x="1937282" y="1136292"/>
            <a:ext cx="652444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3EF3379-FC64-5644-AB6A-01752F8FEE8C}"/>
              </a:ext>
            </a:extLst>
          </p:cNvPr>
          <p:cNvSpPr/>
          <p:nvPr/>
        </p:nvSpPr>
        <p:spPr>
          <a:xfrm>
            <a:off x="2389381" y="1416568"/>
            <a:ext cx="777369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9" name="Straight Arrow Connector 16">
            <a:extLst>
              <a:ext uri="{FF2B5EF4-FFF2-40B4-BE49-F238E27FC236}">
                <a16:creationId xmlns:a16="http://schemas.microsoft.com/office/drawing/2014/main" id="{EB806944-1D63-DE4B-B298-02C3CF183405}"/>
              </a:ext>
            </a:extLst>
          </p:cNvPr>
          <p:cNvCxnSpPr>
            <a:cxnSpLocks/>
            <a:stCxn id="124" idx="2"/>
            <a:endCxn id="98" idx="1"/>
          </p:cNvCxnSpPr>
          <p:nvPr/>
        </p:nvCxnSpPr>
        <p:spPr>
          <a:xfrm rot="16200000" flipH="1">
            <a:off x="2230404" y="1345791"/>
            <a:ext cx="192076" cy="1258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6">
            <a:extLst>
              <a:ext uri="{FF2B5EF4-FFF2-40B4-BE49-F238E27FC236}">
                <a16:creationId xmlns:a16="http://schemas.microsoft.com/office/drawing/2014/main" id="{A8D1EB02-6AA7-DD4C-ACFA-B9F525A900CF}"/>
              </a:ext>
            </a:extLst>
          </p:cNvPr>
          <p:cNvCxnSpPr>
            <a:cxnSpLocks/>
            <a:stCxn id="98" idx="2"/>
            <a:endCxn id="108" idx="1"/>
          </p:cNvCxnSpPr>
          <p:nvPr/>
        </p:nvCxnSpPr>
        <p:spPr>
          <a:xfrm rot="16200000" flipH="1">
            <a:off x="2725070" y="1645963"/>
            <a:ext cx="223746" cy="11775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6">
            <a:extLst>
              <a:ext uri="{FF2B5EF4-FFF2-40B4-BE49-F238E27FC236}">
                <a16:creationId xmlns:a16="http://schemas.microsoft.com/office/drawing/2014/main" id="{BD52B1FF-6E17-124F-9DD2-B191D939E155}"/>
              </a:ext>
            </a:extLst>
          </p:cNvPr>
          <p:cNvCxnSpPr>
            <a:cxnSpLocks/>
            <a:stCxn id="108" idx="3"/>
            <a:endCxn id="119" idx="2"/>
          </p:cNvCxnSpPr>
          <p:nvPr/>
        </p:nvCxnSpPr>
        <p:spPr>
          <a:xfrm flipV="1">
            <a:off x="3645498" y="1816713"/>
            <a:ext cx="434603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302A6A7C-71D5-0A47-8DF6-C05D61E42B4C}"/>
              </a:ext>
            </a:extLst>
          </p:cNvPr>
          <p:cNvCxnSpPr>
            <a:cxnSpLocks/>
            <a:stCxn id="92" idx="2"/>
            <a:endCxn id="124" idx="1"/>
          </p:cNvCxnSpPr>
          <p:nvPr/>
        </p:nvCxnSpPr>
        <p:spPr>
          <a:xfrm rot="16200000" flipH="1">
            <a:off x="1799163" y="1086372"/>
            <a:ext cx="176639" cy="9959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6B2A58A9-2A72-6C43-BA75-167B638DF4A8}"/>
              </a:ext>
            </a:extLst>
          </p:cNvPr>
          <p:cNvSpPr/>
          <p:nvPr/>
        </p:nvSpPr>
        <p:spPr>
          <a:xfrm>
            <a:off x="4080101" y="1657936"/>
            <a:ext cx="933636" cy="317553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fileID.json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90EEA6-845A-1C46-9544-0ABE678742B7}"/>
              </a:ext>
            </a:extLst>
          </p:cNvPr>
          <p:cNvSpPr/>
          <p:nvPr/>
        </p:nvSpPr>
        <p:spPr>
          <a:xfrm>
            <a:off x="1210547" y="871453"/>
            <a:ext cx="1254271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&gt;/&lt;source&gt;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F63C67-304F-1D4D-9ADE-E2A09BC3F0AD}"/>
              </a:ext>
            </a:extLst>
          </p:cNvPr>
          <p:cNvSpPr/>
          <p:nvPr/>
        </p:nvSpPr>
        <p:spPr>
          <a:xfrm>
            <a:off x="2895821" y="1728531"/>
            <a:ext cx="749677" cy="176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7A113-AD0A-1849-A993-CF41E21A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62"/>
          <a:stretch/>
        </p:blipFill>
        <p:spPr>
          <a:xfrm>
            <a:off x="4323976" y="2470464"/>
            <a:ext cx="2323137" cy="334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EBE5D5-4A6B-064D-B6DF-2748FCC1A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7825" b="1828"/>
          <a:stretch/>
        </p:blipFill>
        <p:spPr>
          <a:xfrm>
            <a:off x="6881567" y="871453"/>
            <a:ext cx="2804125" cy="5786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19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Configuration. Needs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60B3C-87B2-3345-9F2B-7B612EE7C1CD}"/>
              </a:ext>
            </a:extLst>
          </p:cNvPr>
          <p:cNvSpPr txBox="1"/>
          <p:nvPr/>
        </p:nvSpPr>
        <p:spPr>
          <a:xfrm>
            <a:off x="1643343" y="822061"/>
            <a:ext cx="9452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config_file_path</a:t>
            </a:r>
            <a:r>
              <a:rPr lang="en-US" dirty="0"/>
              <a:t> = /</a:t>
            </a:r>
            <a:r>
              <a:rPr lang="en-US" dirty="0" err="1"/>
              <a:t>gws</a:t>
            </a:r>
            <a:r>
              <a:rPr lang="en-US" dirty="0"/>
              <a:t>/</a:t>
            </a:r>
            <a:r>
              <a:rPr lang="en-US" dirty="0" err="1"/>
              <a:t>nopw</a:t>
            </a:r>
            <a:r>
              <a:rPr lang="en-US" dirty="0"/>
              <a:t>/j04/c3s311a_lot2/code/</a:t>
            </a:r>
            <a:r>
              <a:rPr lang="en-US" dirty="0" err="1"/>
              <a:t>marine_code</a:t>
            </a:r>
            <a:r>
              <a:rPr lang="en-US" dirty="0"/>
              <a:t>/&lt;</a:t>
            </a:r>
            <a:r>
              <a:rPr lang="en-US" i="1" dirty="0"/>
              <a:t>release</a:t>
            </a:r>
            <a:r>
              <a:rPr lang="en-US" dirty="0"/>
              <a:t>&gt;</a:t>
            </a:r>
            <a:r>
              <a:rPr lang="en-GB" dirty="0"/>
              <a:t> /</a:t>
            </a:r>
            <a:r>
              <a:rPr lang="en-GB" dirty="0" err="1"/>
              <a:t>configuration_files</a:t>
            </a:r>
            <a:endParaRPr lang="en-GB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Release list: </a:t>
            </a:r>
            <a:r>
              <a:rPr lang="en-US" dirty="0"/>
              <a:t>&lt;</a:t>
            </a:r>
            <a:r>
              <a:rPr lang="en-US" dirty="0" err="1"/>
              <a:t>config_file_path</a:t>
            </a:r>
            <a:r>
              <a:rPr lang="en-US" dirty="0"/>
              <a:t>&gt;/r092019_000000_list.txt  ( deck_list_1946_onwards edited)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8EE93-0060-8A46-8EFA-56165B0F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8" y="2237278"/>
            <a:ext cx="3465661" cy="3996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F256CC-B373-D845-9051-93A14536D01C}"/>
              </a:ext>
            </a:extLst>
          </p:cNvPr>
          <p:cNvSpPr/>
          <p:nvPr/>
        </p:nvSpPr>
        <p:spPr>
          <a:xfrm>
            <a:off x="5123075" y="24380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Input to job launchers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Used in release status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Would have to be split &amp; tagged by sources if these where different: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r092019_000000_</a:t>
            </a:r>
            <a:r>
              <a:rPr lang="en-US" b="1" i="1" dirty="0">
                <a:solidFill>
                  <a:srgbClr val="FFC000"/>
                </a:solidFill>
              </a:rPr>
              <a:t>IMMA1_R3.0.0T</a:t>
            </a:r>
            <a:r>
              <a:rPr lang="en-US" i="1" dirty="0"/>
              <a:t> | </a:t>
            </a:r>
            <a:r>
              <a:rPr lang="en-US" b="1" i="1" dirty="0"/>
              <a:t>icoads_R3000T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r092019_000000_icoads_r3100….</a:t>
            </a:r>
          </a:p>
        </p:txBody>
      </p:sp>
    </p:spTree>
    <p:extLst>
      <p:ext uri="{BB962C8B-B14F-4D97-AF65-F5344CB8AC3E}">
        <p14:creationId xmlns:p14="http://schemas.microsoft.com/office/powerpoint/2010/main" val="42848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AABA4E2E-181A-2C42-9101-8FF784F81E6D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H="1" flipV="1">
            <a:off x="1726499" y="1178521"/>
            <a:ext cx="4420" cy="8972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 configuration.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E66A1-6FF7-D344-AF52-2DD838D45F0C}"/>
              </a:ext>
            </a:extLst>
          </p:cNvPr>
          <p:cNvSpPr/>
          <p:nvPr/>
        </p:nvSpPr>
        <p:spPr>
          <a:xfrm>
            <a:off x="1156939" y="2831285"/>
            <a:ext cx="6228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needs to be configured </a:t>
            </a:r>
            <a:r>
              <a:rPr lang="en-US" sz="1600" b="1" dirty="0"/>
              <a:t>on a </a:t>
            </a:r>
            <a:r>
              <a:rPr lang="en-US" sz="1600" b="1" dirty="0" err="1"/>
              <a:t>sid-dck</a:t>
            </a:r>
            <a:r>
              <a:rPr lang="en-US" sz="1600" b="1" dirty="0"/>
              <a:t> basis</a:t>
            </a:r>
            <a:r>
              <a:rPr lang="en-US" sz="1600" dirty="0"/>
              <a:t>: only L1a_main related configuration, monthly regrouping needs no specific parameterization</a:t>
            </a:r>
          </a:p>
          <a:p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memo and time allocation for L1a_main.py job (if other than default required for </a:t>
            </a:r>
            <a:r>
              <a:rPr lang="en-US" sz="1600" dirty="0" err="1"/>
              <a:t>sid-dck</a:t>
            </a:r>
            <a:r>
              <a:rPr lang="en-US" sz="1600" dirty="0"/>
              <a:t>) 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L1a_main.py configuration file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455E4-5B54-9943-A0D5-3E020A664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2959"/>
          <a:stretch/>
        </p:blipFill>
        <p:spPr>
          <a:xfrm>
            <a:off x="7383780" y="1850101"/>
            <a:ext cx="4198620" cy="377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CA5C9-EFC4-5541-8434-317ABD85F2D8}"/>
              </a:ext>
            </a:extLst>
          </p:cNvPr>
          <p:cNvSpPr/>
          <p:nvPr/>
        </p:nvSpPr>
        <p:spPr>
          <a:xfrm>
            <a:off x="1102269" y="496700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This is configured in file &lt;</a:t>
            </a:r>
            <a:r>
              <a:rPr lang="en-US" sz="1600" dirty="0" err="1"/>
              <a:t>config_file_path</a:t>
            </a:r>
            <a:r>
              <a:rPr lang="en-US" sz="1600" dirty="0"/>
              <a:t>&gt;</a:t>
            </a:r>
            <a:r>
              <a:rPr lang="en-GB" sz="1600" dirty="0"/>
              <a:t>/</a:t>
            </a:r>
            <a:r>
              <a:rPr lang="en-GB" sz="1600" b="1" dirty="0"/>
              <a:t>r092019_l1a_jobs.txt,</a:t>
            </a:r>
            <a:r>
              <a:rPr lang="en-GB" sz="1600" dirty="0"/>
              <a:t> that is parser by L1a_launcher to configure L1a_main jobs.</a:t>
            </a:r>
          </a:p>
          <a:p>
            <a:endParaRPr lang="en-GB" sz="1600" b="1" dirty="0"/>
          </a:p>
          <a:p>
            <a:r>
              <a:rPr lang="en-US" sz="1600" dirty="0"/>
              <a:t>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B05F9637-E2D5-394C-A571-280030646FBB}"/>
              </a:ext>
            </a:extLst>
          </p:cNvPr>
          <p:cNvSpPr/>
          <p:nvPr/>
        </p:nvSpPr>
        <p:spPr>
          <a:xfrm>
            <a:off x="1102269" y="963700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L1a_launcher.sh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D8772177-C129-9447-A151-AAA9924620FE}"/>
              </a:ext>
            </a:extLst>
          </p:cNvPr>
          <p:cNvSpPr/>
          <p:nvPr/>
        </p:nvSpPr>
        <p:spPr>
          <a:xfrm>
            <a:off x="3224481" y="958659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L1a_main_job.sh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976C14E5-0AF7-0A4B-BE60-AB82E5A4F97E}"/>
              </a:ext>
            </a:extLst>
          </p:cNvPr>
          <p:cNvSpPr/>
          <p:nvPr/>
        </p:nvSpPr>
        <p:spPr>
          <a:xfrm>
            <a:off x="5370799" y="956080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L1a_main.py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0FA24DB-7BB0-6E42-B608-184CBBA799C0}"/>
              </a:ext>
            </a:extLst>
          </p:cNvPr>
          <p:cNvSpPr/>
          <p:nvPr/>
        </p:nvSpPr>
        <p:spPr>
          <a:xfrm>
            <a:off x="3235896" y="1702743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L1a_regroup_job.sh</a:t>
            </a:r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F1CBBB22-3A23-C648-B4FA-9DADCE6E2261}"/>
              </a:ext>
            </a:extLst>
          </p:cNvPr>
          <p:cNvSpPr/>
          <p:nvPr/>
        </p:nvSpPr>
        <p:spPr>
          <a:xfrm>
            <a:off x="5370798" y="1702744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L1a_regroup.py</a:t>
            </a:r>
          </a:p>
        </p:txBody>
      </p: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652C9964-06D1-5840-846B-4ADC78011C9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350728" y="1066070"/>
            <a:ext cx="873753" cy="50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49640-DEAB-FA4C-8C88-1E769056AF5B}"/>
              </a:ext>
            </a:extLst>
          </p:cNvPr>
          <p:cNvSpPr/>
          <p:nvPr/>
        </p:nvSpPr>
        <p:spPr>
          <a:xfrm>
            <a:off x="2418062" y="835860"/>
            <a:ext cx="7457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/>
              <a:t>sid-dck</a:t>
            </a:r>
            <a:r>
              <a:rPr lang="en-US" sz="1100" i="1" baseline="-25000" dirty="0" err="1"/>
              <a:t>i</a:t>
            </a:r>
            <a:endParaRPr lang="en-US" sz="1100" i="1" baseline="-25000" dirty="0"/>
          </a:p>
          <a:p>
            <a:r>
              <a:rPr lang="en-US" sz="1100" i="1" dirty="0" err="1"/>
              <a:t>yyyy-mm</a:t>
            </a:r>
            <a:r>
              <a:rPr lang="en-US" sz="1100" i="1" baseline="-25000" dirty="0" err="1"/>
              <a:t>k</a:t>
            </a:r>
            <a:endParaRPr lang="en-US" sz="1100" i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D5BFB-5ADF-394E-8887-1B635186F38A}"/>
              </a:ext>
            </a:extLst>
          </p:cNvPr>
          <p:cNvSpPr/>
          <p:nvPr/>
        </p:nvSpPr>
        <p:spPr>
          <a:xfrm>
            <a:off x="2418062" y="1577660"/>
            <a:ext cx="603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/>
              <a:t>sid-dck</a:t>
            </a:r>
            <a:r>
              <a:rPr lang="en-US" sz="1100" i="1" baseline="-25000" dirty="0" err="1"/>
              <a:t>i</a:t>
            </a:r>
            <a:endParaRPr lang="en-US" sz="1100" i="1" baseline="-25000" dirty="0"/>
          </a:p>
        </p:txBody>
      </p:sp>
      <p:cxnSp>
        <p:nvCxnSpPr>
          <p:cNvPr id="20" name="Straight Arrow Connector 15">
            <a:extLst>
              <a:ext uri="{FF2B5EF4-FFF2-40B4-BE49-F238E27FC236}">
                <a16:creationId xmlns:a16="http://schemas.microsoft.com/office/drawing/2014/main" id="{E0CD0F05-08AC-1948-8DDB-7280111001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4722" y="1066069"/>
            <a:ext cx="871174" cy="744085"/>
          </a:xfrm>
          <a:prstGeom prst="bentConnector3">
            <a:avLst>
              <a:gd name="adj1" fmla="val 801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0DE2B9BD-DE16-A94E-83CB-744431CEDCA2}"/>
              </a:ext>
            </a:extLst>
          </p:cNvPr>
          <p:cNvSpPr/>
          <p:nvPr/>
        </p:nvSpPr>
        <p:spPr>
          <a:xfrm>
            <a:off x="1264783" y="1597115"/>
            <a:ext cx="932272" cy="317553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*_l1a_jobs.txt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9F31E786-521B-7A40-A19E-2D93C26AC04F}"/>
              </a:ext>
            </a:extLst>
          </p:cNvPr>
          <p:cNvSpPr/>
          <p:nvPr/>
        </p:nvSpPr>
        <p:spPr>
          <a:xfrm>
            <a:off x="1264783" y="2075733"/>
            <a:ext cx="932272" cy="317553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*_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DA556F46-441C-9F45-B375-29A6660F4C43}"/>
              </a:ext>
            </a:extLst>
          </p:cNvPr>
          <p:cNvCxnSpPr>
            <a:cxnSpLocks/>
            <a:stCxn id="24" idx="3"/>
            <a:endCxn id="10" idx="2"/>
          </p:cNvCxnSpPr>
          <p:nvPr/>
        </p:nvCxnSpPr>
        <p:spPr>
          <a:xfrm flipH="1" flipV="1">
            <a:off x="1726499" y="1178521"/>
            <a:ext cx="4420" cy="4185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5">
            <a:extLst>
              <a:ext uri="{FF2B5EF4-FFF2-40B4-BE49-F238E27FC236}">
                <a16:creationId xmlns:a16="http://schemas.microsoft.com/office/drawing/2014/main" id="{26C641A8-2BB7-7445-9FFA-24E2BD78B35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72940" y="1063491"/>
            <a:ext cx="897859" cy="25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F07A4381-A8AF-1740-9618-A02B4F89AD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484355" y="1810154"/>
            <a:ext cx="88644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453444D-0C48-FA4F-A8A5-E24E01459D72}"/>
              </a:ext>
            </a:extLst>
          </p:cNvPr>
          <p:cNvSpPr/>
          <p:nvPr/>
        </p:nvSpPr>
        <p:spPr>
          <a:xfrm>
            <a:off x="4442944" y="825275"/>
            <a:ext cx="9108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*_l1a_*.</a:t>
            </a:r>
            <a:r>
              <a:rPr lang="en-US" sz="1100" i="1" dirty="0" err="1"/>
              <a:t>json</a:t>
            </a:r>
            <a:endParaRPr lang="en-US" sz="1100" i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AA911-A49F-3542-BA89-D82B6A587625}"/>
              </a:ext>
            </a:extLst>
          </p:cNvPr>
          <p:cNvSpPr/>
          <p:nvPr/>
        </p:nvSpPr>
        <p:spPr>
          <a:xfrm>
            <a:off x="9944846" y="1577660"/>
            <a:ext cx="1761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r092019_l1a_jobs.txt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573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 configuration-needs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E66A1-6FF7-D344-AF52-2DD838D45F0C}"/>
              </a:ext>
            </a:extLst>
          </p:cNvPr>
          <p:cNvSpPr/>
          <p:nvPr/>
        </p:nvSpPr>
        <p:spPr>
          <a:xfrm>
            <a:off x="1087029" y="813512"/>
            <a:ext cx="64544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needs to be configured: &lt;</a:t>
            </a:r>
            <a:r>
              <a:rPr lang="en-US" sz="1600" dirty="0" err="1"/>
              <a:t>config_file_path</a:t>
            </a:r>
            <a:r>
              <a:rPr lang="en-US" sz="1600" dirty="0"/>
              <a:t>&gt;</a:t>
            </a:r>
            <a:r>
              <a:rPr lang="en-GB" sz="1600" dirty="0"/>
              <a:t>/</a:t>
            </a:r>
            <a:r>
              <a:rPr lang="en-GB" sz="1600" b="1" dirty="0"/>
              <a:t>r092019_l1a</a:t>
            </a:r>
            <a:r>
              <a:rPr lang="en-GB" sz="1600" dirty="0"/>
              <a:t>_*.</a:t>
            </a:r>
            <a:r>
              <a:rPr lang="en-GB" sz="1600" b="1" dirty="0" err="1"/>
              <a:t>json</a:t>
            </a:r>
            <a:endParaRPr lang="en-US" sz="1600" dirty="0"/>
          </a:p>
          <a:p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read</a:t>
            </a:r>
            <a:r>
              <a:rPr lang="en-US" sz="1600" dirty="0"/>
              <a:t> source data (</a:t>
            </a:r>
            <a:r>
              <a:rPr lang="en-US" sz="1600" dirty="0" err="1"/>
              <a:t>mdf_reader</a:t>
            </a:r>
            <a:r>
              <a:rPr lang="en-US" sz="1600" dirty="0"/>
              <a:t> tool)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main_data_model</a:t>
            </a:r>
            <a:r>
              <a:rPr lang="en-US" sz="1600" dirty="0"/>
              <a:t>: name of data model in reader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read_sections</a:t>
            </a:r>
            <a:r>
              <a:rPr lang="en-US" sz="1600" dirty="0"/>
              <a:t>: sections to read from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supp_section</a:t>
            </a:r>
            <a:r>
              <a:rPr lang="en-US" sz="1600" dirty="0"/>
              <a:t>: name of </a:t>
            </a:r>
            <a:r>
              <a:rPr lang="en-US" sz="1600" dirty="0" err="1"/>
              <a:t>supp</a:t>
            </a:r>
            <a:r>
              <a:rPr lang="en-US" sz="1600" dirty="0"/>
              <a:t> section as in list </a:t>
            </a:r>
            <a:r>
              <a:rPr lang="en-US" sz="1600" dirty="0" err="1"/>
              <a:t>read_sections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supp_data_model</a:t>
            </a:r>
            <a:r>
              <a:rPr lang="en-US" sz="1600" dirty="0"/>
              <a:t>: name of </a:t>
            </a:r>
            <a:r>
              <a:rPr lang="en-US" sz="1600" dirty="0" err="1"/>
              <a:t>supp</a:t>
            </a:r>
            <a:r>
              <a:rPr lang="en-US" sz="1600" dirty="0"/>
              <a:t> data model in reader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select</a:t>
            </a:r>
            <a:r>
              <a:rPr lang="en-US" sz="1600" dirty="0"/>
              <a:t> data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</a:t>
            </a:r>
            <a:r>
              <a:rPr lang="en-US" sz="1600" dirty="0" err="1"/>
              <a:t>filter_by</a:t>
            </a:r>
            <a:r>
              <a:rPr lang="en-US" sz="1600" dirty="0"/>
              <a:t>: field(s) in data model and value(s) to select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map</a:t>
            </a:r>
            <a:r>
              <a:rPr lang="en-US" sz="1600" dirty="0"/>
              <a:t> to CDM (</a:t>
            </a:r>
            <a:r>
              <a:rPr lang="en-US" sz="1600" dirty="0" err="1"/>
              <a:t>cdm</a:t>
            </a:r>
            <a:r>
              <a:rPr lang="en-US" sz="1600" dirty="0"/>
              <a:t> tool):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cdm_map</a:t>
            </a:r>
            <a:r>
              <a:rPr lang="en-US" sz="1600" dirty="0"/>
              <a:t>: name of mapping used by the </a:t>
            </a:r>
            <a:r>
              <a:rPr lang="en-US" sz="1600" dirty="0" err="1"/>
              <a:t>cdm</a:t>
            </a:r>
            <a:r>
              <a:rPr lang="en-US" sz="1600" dirty="0"/>
              <a:t> tool</a:t>
            </a: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020B6-3243-F74F-BB8E-D7AA9C143553}"/>
              </a:ext>
            </a:extLst>
          </p:cNvPr>
          <p:cNvSpPr/>
          <p:nvPr/>
        </p:nvSpPr>
        <p:spPr>
          <a:xfrm>
            <a:off x="9184397" y="2019550"/>
            <a:ext cx="2463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r092019_l1a_buoy_decks.json</a:t>
            </a:r>
            <a:endParaRPr lang="en-US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25840-A786-D64A-8090-C469B62B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8" y="4236838"/>
            <a:ext cx="5304312" cy="1782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1612C-0A5A-054E-9F08-FC670DCE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4" y="2311068"/>
            <a:ext cx="3905250" cy="208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F25DCD-46D9-184D-A3FC-84AB0EE1405B}"/>
              </a:ext>
            </a:extLst>
          </p:cNvPr>
          <p:cNvSpPr/>
          <p:nvPr/>
        </p:nvSpPr>
        <p:spPr>
          <a:xfrm>
            <a:off x="6743700" y="5864423"/>
            <a:ext cx="2334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r092019_l1a_ship_decks.json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5730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</a:t>
            </a:r>
            <a:r>
              <a:rPr lang="en-US" dirty="0" err="1"/>
              <a:t>metmetpy</a:t>
            </a:r>
            <a:r>
              <a:rPr lang="en-US" dirty="0"/>
              <a:t> Needs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40455-C692-6E42-AC66-DDD818FBB541}"/>
              </a:ext>
            </a:extLst>
          </p:cNvPr>
          <p:cNvSpPr/>
          <p:nvPr/>
        </p:nvSpPr>
        <p:spPr>
          <a:xfrm>
            <a:off x="3306250" y="986769"/>
            <a:ext cx="7374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module to: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validate: </a:t>
            </a:r>
            <a:r>
              <a:rPr lang="en-US" dirty="0"/>
              <a:t>creates a new </a:t>
            </a:r>
            <a:r>
              <a:rPr lang="en-US" dirty="0" err="1"/>
              <a:t>boolean</a:t>
            </a:r>
            <a:r>
              <a:rPr lang="en-US" dirty="0"/>
              <a:t> series from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correct: </a:t>
            </a:r>
            <a:r>
              <a:rPr lang="en-US" dirty="0"/>
              <a:t>modifies a data field(…) from input data</a:t>
            </a:r>
          </a:p>
          <a:p>
            <a:endParaRPr lang="en-US" b="1" dirty="0"/>
          </a:p>
          <a:p>
            <a:r>
              <a:rPr lang="en-US" dirty="0"/>
              <a:t>on a </a:t>
            </a:r>
            <a:r>
              <a:rPr lang="en-US" b="1" dirty="0"/>
              <a:t>data field / data format / </a:t>
            </a:r>
            <a:r>
              <a:rPr lang="en-US" b="1" dirty="0" err="1"/>
              <a:t>dck</a:t>
            </a:r>
            <a:r>
              <a:rPr lang="en-US" b="1" dirty="0"/>
              <a:t> </a:t>
            </a:r>
            <a:r>
              <a:rPr lang="en-US" dirty="0"/>
              <a:t>basis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8DC3C-5DCD-9142-A4D0-C93C427BB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1" y="986769"/>
            <a:ext cx="2032000" cy="186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30C658-EA2D-FA4D-95FF-A01B5D79F9B0}"/>
              </a:ext>
            </a:extLst>
          </p:cNvPr>
          <p:cNvGrpSpPr/>
          <p:nvPr/>
        </p:nvGrpSpPr>
        <p:grpSpPr>
          <a:xfrm>
            <a:off x="913352" y="3180640"/>
            <a:ext cx="10669048" cy="3161631"/>
            <a:chOff x="1064181" y="3044469"/>
            <a:chExt cx="10669048" cy="31616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064958-BC6F-B14A-AEE2-47CC61B3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939" y="3507057"/>
              <a:ext cx="2946400" cy="2197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583999-ADEB-5F44-8677-A87E11156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590" y="3533246"/>
              <a:ext cx="2075468" cy="6533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140B3D-1D72-A14E-AB6E-84038FE76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560" y="3507057"/>
              <a:ext cx="4807669" cy="26990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308431-84C1-B24B-858C-7E43485829F0}"/>
                </a:ext>
              </a:extLst>
            </p:cNvPr>
            <p:cNvSpPr/>
            <p:nvPr/>
          </p:nvSpPr>
          <p:spPr>
            <a:xfrm>
              <a:off x="1064181" y="3044469"/>
              <a:ext cx="624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data = </a:t>
              </a:r>
              <a:r>
                <a:rPr lang="en-US" b="1" dirty="0" err="1"/>
                <a:t>datetime.correct</a:t>
              </a:r>
              <a:r>
                <a:rPr lang="en-US" dirty="0"/>
                <a:t>(</a:t>
              </a:r>
              <a:r>
                <a:rPr lang="en-US" dirty="0" err="1"/>
                <a:t>data,data_model,deck,log_level</a:t>
              </a:r>
              <a:r>
                <a:rPr lang="en-US" dirty="0"/>
                <a:t>= 'INFO')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53D993-046C-4D4F-AF46-013D582142D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167406" y="3859940"/>
              <a:ext cx="1218184" cy="4575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FBFD51-B9D5-B643-9D63-6E9533E8C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71" y="3619893"/>
              <a:ext cx="675589" cy="2400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4135C4-973B-1F46-A056-14ECDD12A60A}"/>
              </a:ext>
            </a:extLst>
          </p:cNvPr>
          <p:cNvGrpSpPr/>
          <p:nvPr/>
        </p:nvGrpSpPr>
        <p:grpSpPr>
          <a:xfrm>
            <a:off x="2865780" y="3462265"/>
            <a:ext cx="6466724" cy="2211150"/>
            <a:chOff x="891221" y="3139553"/>
            <a:chExt cx="6466724" cy="22111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BA8DD9-9CCC-EC4B-A98D-FA978D12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221" y="3721799"/>
              <a:ext cx="2946400" cy="16289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1FC1A1-72BA-F843-BBE8-FA8C7A4F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739" y="3717175"/>
              <a:ext cx="2557703" cy="14723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56F346-A1E9-0F41-8630-89543FD6D3F1}"/>
                </a:ext>
              </a:extLst>
            </p:cNvPr>
            <p:cNvSpPr/>
            <p:nvPr/>
          </p:nvSpPr>
          <p:spPr>
            <a:xfrm>
              <a:off x="1093217" y="3139553"/>
              <a:ext cx="6264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data = </a:t>
              </a:r>
              <a:r>
                <a:rPr lang="en-US" b="1" dirty="0" err="1"/>
                <a:t>platform.correct</a:t>
              </a:r>
              <a:r>
                <a:rPr lang="en-US" dirty="0"/>
                <a:t>(</a:t>
              </a:r>
              <a:r>
                <a:rPr lang="en-US" dirty="0" err="1"/>
                <a:t>data,data_model,deck,log_level</a:t>
              </a:r>
              <a:r>
                <a:rPr lang="en-US" dirty="0"/>
                <a:t>= 'INFO')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8DB7FA-70B6-A44B-A6FA-32F83A1AE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529" y="4119395"/>
              <a:ext cx="1368210" cy="4168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1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Obs-suite:metmetpy:IDs</a:t>
            </a:r>
            <a:r>
              <a:rPr lang="en-US" dirty="0"/>
              <a:t>! Needs update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88D86-F1D4-DE48-A618-4B6541F0BDD3}"/>
              </a:ext>
            </a:extLst>
          </p:cNvPr>
          <p:cNvSpPr/>
          <p:nvPr/>
        </p:nvSpPr>
        <p:spPr>
          <a:xfrm>
            <a:off x="1156939" y="760290"/>
            <a:ext cx="7911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metmetpy.station_id</a:t>
            </a:r>
            <a:r>
              <a:rPr lang="en-US" b="1" dirty="0"/>
              <a:t>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validates: </a:t>
            </a:r>
            <a:r>
              <a:rPr lang="en-US" dirty="0"/>
              <a:t>against regex patterns in lib/</a:t>
            </a:r>
            <a:r>
              <a:rPr lang="en-US" dirty="0" err="1"/>
              <a:t>data_model.json</a:t>
            </a:r>
            <a:r>
              <a:rPr lang="en-US" dirty="0"/>
              <a:t> (</a:t>
            </a:r>
            <a:r>
              <a:rPr lang="en-US" dirty="0" err="1"/>
              <a:t>NaN</a:t>
            </a:r>
            <a:r>
              <a:rPr lang="en-US" dirty="0"/>
              <a:t> = True if “^$”)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corrects: </a:t>
            </a:r>
            <a:r>
              <a:rPr lang="en-US" dirty="0"/>
              <a:t>corrects IDs according to correction in lib/</a:t>
            </a:r>
            <a:r>
              <a:rPr lang="en-US" dirty="0" err="1"/>
              <a:t>data_model.json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BF791-FFE6-F04D-85AA-1B567D98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99" y="2592286"/>
            <a:ext cx="3753701" cy="3507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04303B-0E1F-064B-A55C-4E0ADA7F15BB}"/>
              </a:ext>
            </a:extLst>
          </p:cNvPr>
          <p:cNvSpPr/>
          <p:nvPr/>
        </p:nvSpPr>
        <p:spPr>
          <a:xfrm>
            <a:off x="998255" y="1999626"/>
            <a:ext cx="6665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corrections and what added value info?</a:t>
            </a:r>
          </a:p>
          <a:p>
            <a:r>
              <a:rPr lang="en-US" b="1" dirty="0"/>
              <a:t>How do we validate and reformat </a:t>
            </a:r>
            <a:r>
              <a:rPr lang="en-US" b="1" dirty="0" err="1"/>
              <a:t>shipnames</a:t>
            </a:r>
            <a:r>
              <a:rPr lang="en-US" b="1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6E66D-872D-1A45-ADE0-AC9CAE7A471A}"/>
              </a:ext>
            </a:extLst>
          </p:cNvPr>
          <p:cNvSpPr/>
          <p:nvPr/>
        </p:nvSpPr>
        <p:spPr>
          <a:xfrm>
            <a:off x="7828699" y="760290"/>
            <a:ext cx="3758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decks 110-196, plus ship name decks and my 3 test decks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EE1D14-8FB8-3D48-A3C5-A5A42DF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4" y="2777298"/>
            <a:ext cx="3292115" cy="1918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C0C95-E8B4-F947-BC18-F440DAC5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5" y="4155756"/>
            <a:ext cx="4167297" cy="1944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Multiply 27">
            <a:extLst>
              <a:ext uri="{FF2B5EF4-FFF2-40B4-BE49-F238E27FC236}">
                <a16:creationId xmlns:a16="http://schemas.microsoft.com/office/drawing/2014/main" id="{A5BF1D95-99B0-444D-A0E3-7DD96B85B19A}"/>
              </a:ext>
            </a:extLst>
          </p:cNvPr>
          <p:cNvSpPr/>
          <p:nvPr/>
        </p:nvSpPr>
        <p:spPr>
          <a:xfrm>
            <a:off x="6511071" y="3736383"/>
            <a:ext cx="914400" cy="914400"/>
          </a:xfrm>
          <a:prstGeom prst="mathMultiply">
            <a:avLst>
              <a:gd name="adj1" fmla="val 12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D0743-55D1-0640-8F94-7F638E00553E}"/>
              </a:ext>
            </a:extLst>
          </p:cNvPr>
          <p:cNvSpPr/>
          <p:nvPr/>
        </p:nvSpPr>
        <p:spPr>
          <a:xfrm>
            <a:off x="1492705" y="3423834"/>
            <a:ext cx="1024252" cy="303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BE316B-54C2-BA4C-9849-A6A46AA5A565}"/>
              </a:ext>
            </a:extLst>
          </p:cNvPr>
          <p:cNvSpPr/>
          <p:nvPr/>
        </p:nvSpPr>
        <p:spPr>
          <a:xfrm>
            <a:off x="4241699" y="2645957"/>
            <a:ext cx="3422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Finally we first correct and afterwards validate. But we still be correcting some of the cases of Liz’s codes here: Eltanin and callsigns: everything that makes them callsigns….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what Dave suggested in 254 and new suggestions….</a:t>
            </a:r>
          </a:p>
        </p:txBody>
      </p:sp>
    </p:spTree>
    <p:extLst>
      <p:ext uri="{BB962C8B-B14F-4D97-AF65-F5344CB8AC3E}">
        <p14:creationId xmlns:p14="http://schemas.microsoft.com/office/powerpoint/2010/main" val="65089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39" y="313343"/>
            <a:ext cx="10425461" cy="370052"/>
          </a:xfrm>
        </p:spPr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L1b main flow. Needs update</a:t>
            </a: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93EDDF60-67C5-C64D-8174-2D776AD47E78}"/>
              </a:ext>
            </a:extLst>
          </p:cNvPr>
          <p:cNvSpPr/>
          <p:nvPr/>
        </p:nvSpPr>
        <p:spPr>
          <a:xfrm>
            <a:off x="2822640" y="4191175"/>
            <a:ext cx="1107934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/L1a/*/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CA321F-E2C3-E344-AD2F-E0317E377FF7}"/>
              </a:ext>
            </a:extLst>
          </p:cNvPr>
          <p:cNvSpPr txBox="1"/>
          <p:nvPr/>
        </p:nvSpPr>
        <p:spPr>
          <a:xfrm>
            <a:off x="1144648" y="848269"/>
            <a:ext cx="30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linkage and duplicate flagging</a:t>
            </a:r>
            <a:endParaRPr lang="en-US" b="1" dirty="0"/>
          </a:p>
        </p:txBody>
      </p: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48A9D655-5C53-B448-9338-D58C6ABFB28F}"/>
              </a:ext>
            </a:extLst>
          </p:cNvPr>
          <p:cNvCxnSpPr>
            <a:cxnSpLocks/>
            <a:stCxn id="78" idx="1"/>
            <a:endCxn id="93" idx="0"/>
          </p:cNvCxnSpPr>
          <p:nvPr/>
        </p:nvCxnSpPr>
        <p:spPr>
          <a:xfrm rot="16200000" flipH="1">
            <a:off x="5463225" y="1549377"/>
            <a:ext cx="4829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Same Side Corner Rectangle 77">
            <a:extLst>
              <a:ext uri="{FF2B5EF4-FFF2-40B4-BE49-F238E27FC236}">
                <a16:creationId xmlns:a16="http://schemas.microsoft.com/office/drawing/2014/main" id="{A6151DDB-7E73-8A4E-95B0-1190B35E0245}"/>
              </a:ext>
            </a:extLst>
          </p:cNvPr>
          <p:cNvSpPr/>
          <p:nvPr/>
        </p:nvSpPr>
        <p:spPr>
          <a:xfrm>
            <a:off x="5169607" y="990328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/L0a/*/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yyyy-mm.imma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E621014D-28D1-2445-85D6-D284E5B38AF6}"/>
              </a:ext>
            </a:extLst>
          </p:cNvPr>
          <p:cNvCxnSpPr>
            <a:cxnSpLocks/>
            <a:stCxn id="51" idx="0"/>
            <a:endCxn id="94" idx="1"/>
          </p:cNvCxnSpPr>
          <p:nvPr/>
        </p:nvCxnSpPr>
        <p:spPr>
          <a:xfrm flipV="1">
            <a:off x="3930574" y="4348041"/>
            <a:ext cx="732145" cy="191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lternate Process 92">
            <a:extLst>
              <a:ext uri="{FF2B5EF4-FFF2-40B4-BE49-F238E27FC236}">
                <a16:creationId xmlns:a16="http://schemas.microsoft.com/office/drawing/2014/main" id="{3E47CF60-B633-694D-BCD0-F58D32436A0F}"/>
              </a:ext>
            </a:extLst>
          </p:cNvPr>
          <p:cNvSpPr/>
          <p:nvPr/>
        </p:nvSpPr>
        <p:spPr>
          <a:xfrm>
            <a:off x="4662719" y="1790876"/>
            <a:ext cx="2084008" cy="494964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L1b_main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*.r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4F8C2F94-CC97-A542-8F28-45FD4A41B545}"/>
              </a:ext>
            </a:extLst>
          </p:cNvPr>
          <p:cNvSpPr/>
          <p:nvPr/>
        </p:nvSpPr>
        <p:spPr>
          <a:xfrm>
            <a:off x="4662719" y="4021453"/>
            <a:ext cx="2084008" cy="653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L1b_merge.py</a:t>
            </a:r>
          </a:p>
        </p:txBody>
      </p:sp>
      <p:cxnSp>
        <p:nvCxnSpPr>
          <p:cNvPr id="108" name="Straight Arrow Connector 15">
            <a:extLst>
              <a:ext uri="{FF2B5EF4-FFF2-40B4-BE49-F238E27FC236}">
                <a16:creationId xmlns:a16="http://schemas.microsoft.com/office/drawing/2014/main" id="{D64272DD-AA79-4D4D-BD6F-CA40353B7960}"/>
              </a:ext>
            </a:extLst>
          </p:cNvPr>
          <p:cNvCxnSpPr>
            <a:cxnSpLocks/>
            <a:stCxn id="94" idx="2"/>
            <a:endCxn id="114" idx="3"/>
          </p:cNvCxnSpPr>
          <p:nvPr/>
        </p:nvCxnSpPr>
        <p:spPr>
          <a:xfrm>
            <a:off x="5704723" y="4674628"/>
            <a:ext cx="0" cy="29880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5">
            <a:extLst>
              <a:ext uri="{FF2B5EF4-FFF2-40B4-BE49-F238E27FC236}">
                <a16:creationId xmlns:a16="http://schemas.microsoft.com/office/drawing/2014/main" id="{8DA22EB0-6FDD-DD40-A495-61293447B8D7}"/>
              </a:ext>
            </a:extLst>
          </p:cNvPr>
          <p:cNvCxnSpPr>
            <a:cxnSpLocks/>
            <a:stCxn id="93" idx="3"/>
            <a:endCxn id="113" idx="3"/>
          </p:cNvCxnSpPr>
          <p:nvPr/>
        </p:nvCxnSpPr>
        <p:spPr>
          <a:xfrm>
            <a:off x="6746727" y="2038358"/>
            <a:ext cx="1649352" cy="59920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5">
            <a:extLst>
              <a:ext uri="{FF2B5EF4-FFF2-40B4-BE49-F238E27FC236}">
                <a16:creationId xmlns:a16="http://schemas.microsoft.com/office/drawing/2014/main" id="{F8204498-ECB2-CF42-A355-4F9665B2D341}"/>
              </a:ext>
            </a:extLst>
          </p:cNvPr>
          <p:cNvCxnSpPr>
            <a:cxnSpLocks/>
            <a:stCxn id="94" idx="3"/>
            <a:endCxn id="21" idx="2"/>
          </p:cNvCxnSpPr>
          <p:nvPr/>
        </p:nvCxnSpPr>
        <p:spPr>
          <a:xfrm>
            <a:off x="6746727" y="4348041"/>
            <a:ext cx="356357" cy="12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 Same Side Corner Rectangle 112">
            <a:extLst>
              <a:ext uri="{FF2B5EF4-FFF2-40B4-BE49-F238E27FC236}">
                <a16:creationId xmlns:a16="http://schemas.microsoft.com/office/drawing/2014/main" id="{105B611C-D591-BF44-9998-3E40C6DF8E30}"/>
              </a:ext>
            </a:extLst>
          </p:cNvPr>
          <p:cNvSpPr/>
          <p:nvPr/>
        </p:nvSpPr>
        <p:spPr>
          <a:xfrm>
            <a:off x="7103085" y="2637565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/L1b/linkage/origin_&lt;release&gt;_&lt;update&gt;/*/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Round Same Side Corner Rectangle 113">
            <a:extLst>
              <a:ext uri="{FF2B5EF4-FFF2-40B4-BE49-F238E27FC236}">
                <a16:creationId xmlns:a16="http://schemas.microsoft.com/office/drawing/2014/main" id="{119AC461-CBC7-F540-8D66-76F40A0F72AE}"/>
              </a:ext>
            </a:extLst>
          </p:cNvPr>
          <p:cNvSpPr/>
          <p:nvPr/>
        </p:nvSpPr>
        <p:spPr>
          <a:xfrm>
            <a:off x="5169608" y="4973437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ABF2EBA4-B54A-104C-A1C4-4435DE2DDCA8}"/>
              </a:ext>
            </a:extLst>
          </p:cNvPr>
          <p:cNvSpPr/>
          <p:nvPr/>
        </p:nvSpPr>
        <p:spPr>
          <a:xfrm>
            <a:off x="7103084" y="4190516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/L1b/linkage/correction_&lt;release&gt;_&lt;update&gt;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Alternate Process 22">
            <a:extLst>
              <a:ext uri="{FF2B5EF4-FFF2-40B4-BE49-F238E27FC236}">
                <a16:creationId xmlns:a16="http://schemas.microsoft.com/office/drawing/2014/main" id="{5D6BBBFD-43AB-4045-AD2E-266A3532C585}"/>
              </a:ext>
            </a:extLst>
          </p:cNvPr>
          <p:cNvSpPr/>
          <p:nvPr/>
        </p:nvSpPr>
        <p:spPr>
          <a:xfrm>
            <a:off x="7354073" y="3282698"/>
            <a:ext cx="2084008" cy="494964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L1b_main_ingest.sh</a:t>
            </a:r>
          </a:p>
        </p:txBody>
      </p:sp>
      <p:cxnSp>
        <p:nvCxnSpPr>
          <p:cNvPr id="24" name="Straight Arrow Connector 15">
            <a:extLst>
              <a:ext uri="{FF2B5EF4-FFF2-40B4-BE49-F238E27FC236}">
                <a16:creationId xmlns:a16="http://schemas.microsoft.com/office/drawing/2014/main" id="{A937F7DD-692C-8E41-A51E-57D83EE1F201}"/>
              </a:ext>
            </a:extLst>
          </p:cNvPr>
          <p:cNvCxnSpPr>
            <a:cxnSpLocks/>
            <a:stCxn id="23" idx="0"/>
            <a:endCxn id="113" idx="1"/>
          </p:cNvCxnSpPr>
          <p:nvPr/>
        </p:nvCxnSpPr>
        <p:spPr>
          <a:xfrm flipV="1">
            <a:off x="8396077" y="2955118"/>
            <a:ext cx="2" cy="3275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6F1F9DFC-0D2F-0746-B756-B083BB9C3426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 flipH="1" flipV="1">
            <a:off x="8396077" y="3777662"/>
            <a:ext cx="1" cy="4128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Marine processing software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360" y="6185821"/>
            <a:ext cx="1623836" cy="579941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7EB7A13-D832-9548-947C-456251BB3C0A}"/>
              </a:ext>
            </a:extLst>
          </p:cNvPr>
          <p:cNvSpPr/>
          <p:nvPr/>
        </p:nvSpPr>
        <p:spPr>
          <a:xfrm>
            <a:off x="1166270" y="1030839"/>
            <a:ext cx="41310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CODE IMPLEMENTATION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languages: R, python3, bash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Dedicated scripts/launchers for release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2585B4-A848-EA49-AE15-36DA53C1B7B8}"/>
              </a:ext>
            </a:extLst>
          </p:cNvPr>
          <p:cNvSpPr/>
          <p:nvPr/>
        </p:nvSpPr>
        <p:spPr>
          <a:xfrm>
            <a:off x="1166270" y="2594379"/>
            <a:ext cx="76273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RELEASE PROCESSING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processing in JASMIN/LOTUS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processing unit (observational data streams): monthly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Bash launchers: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bsub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job array submission per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-deck</a:t>
            </a:r>
          </a:p>
        </p:txBody>
      </p:sp>
    </p:spTree>
    <p:extLst>
      <p:ext uri="{BB962C8B-B14F-4D97-AF65-F5344CB8AC3E}">
        <p14:creationId xmlns:p14="http://schemas.microsoft.com/office/powerpoint/2010/main" val="317982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L1c. Needs update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63AAE554-6B44-7F47-AC20-21CB71A350B6}"/>
              </a:ext>
            </a:extLst>
          </p:cNvPr>
          <p:cNvSpPr/>
          <p:nvPr/>
        </p:nvSpPr>
        <p:spPr>
          <a:xfrm>
            <a:off x="2883600" y="2789095"/>
            <a:ext cx="1107934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78EF6945-EF76-5749-8044-579496B1831B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flipV="1">
            <a:off x="3991534" y="2945961"/>
            <a:ext cx="732145" cy="191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90E7F6FF-0C54-8D4E-8F02-83E71BBBF762}"/>
              </a:ext>
            </a:extLst>
          </p:cNvPr>
          <p:cNvSpPr/>
          <p:nvPr/>
        </p:nvSpPr>
        <p:spPr>
          <a:xfrm>
            <a:off x="4723679" y="2619373"/>
            <a:ext cx="2084008" cy="653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L1c_main.py</a:t>
            </a: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91A4D1BA-83E1-7B40-84AB-7908EA85A832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>
            <a:off x="5765683" y="3272548"/>
            <a:ext cx="0" cy="29880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0CCE65C9-8106-C54B-8328-D48FB2D9B7D1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6807687" y="2945961"/>
            <a:ext cx="356357" cy="12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9F760591-8687-124F-BBFE-04A7D7E72AEC}"/>
              </a:ext>
            </a:extLst>
          </p:cNvPr>
          <p:cNvSpPr/>
          <p:nvPr/>
        </p:nvSpPr>
        <p:spPr>
          <a:xfrm>
            <a:off x="5230568" y="3571357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/L1c/*/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8C135EE0-CD5B-774F-97C5-1D1F90F523FC}"/>
              </a:ext>
            </a:extLst>
          </p:cNvPr>
          <p:cNvSpPr/>
          <p:nvPr/>
        </p:nvSpPr>
        <p:spPr>
          <a:xfrm>
            <a:off x="7164044" y="2788436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/L1b/linkage/correction_&lt;release&gt;_&lt;update&gt;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3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Notes on git </a:t>
            </a:r>
            <a:r>
              <a:rPr lang="en-US" dirty="0" err="1"/>
              <a:t>versioninig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628D217A-0A21-E143-B9C5-ED8BF4ACBC83}"/>
              </a:ext>
            </a:extLst>
          </p:cNvPr>
          <p:cNvSpPr/>
          <p:nvPr/>
        </p:nvSpPr>
        <p:spPr>
          <a:xfrm>
            <a:off x="4345626" y="1757645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A3A213C-5939-8D49-B90D-42F56CAFD933}"/>
              </a:ext>
            </a:extLst>
          </p:cNvPr>
          <p:cNvSpPr/>
          <p:nvPr/>
        </p:nvSpPr>
        <p:spPr>
          <a:xfrm>
            <a:off x="2623932" y="1757645"/>
            <a:ext cx="1367622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release_sw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73" name="Straight Arrow Connector 16">
            <a:extLst>
              <a:ext uri="{FF2B5EF4-FFF2-40B4-BE49-F238E27FC236}">
                <a16:creationId xmlns:a16="http://schemas.microsoft.com/office/drawing/2014/main" id="{27E4AA6E-3344-7E44-A5EA-41635229D3CA}"/>
              </a:ext>
            </a:extLst>
          </p:cNvPr>
          <p:cNvCxnSpPr>
            <a:cxnSpLocks/>
            <a:stCxn id="172" idx="3"/>
            <a:endCxn id="155" idx="1"/>
          </p:cNvCxnSpPr>
          <p:nvPr/>
        </p:nvCxnSpPr>
        <p:spPr>
          <a:xfrm>
            <a:off x="3991554" y="1860245"/>
            <a:ext cx="3540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C272299-C3EF-3249-9540-D8D72A894647}"/>
              </a:ext>
            </a:extLst>
          </p:cNvPr>
          <p:cNvSpPr/>
          <p:nvPr/>
        </p:nvSpPr>
        <p:spPr>
          <a:xfrm>
            <a:off x="1481676" y="1757645"/>
            <a:ext cx="919122" cy="205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75" name="Straight Arrow Connector 16">
            <a:extLst>
              <a:ext uri="{FF2B5EF4-FFF2-40B4-BE49-F238E27FC236}">
                <a16:creationId xmlns:a16="http://schemas.microsoft.com/office/drawing/2014/main" id="{75E3474C-B975-0B40-8515-C6A9A7C93BC1}"/>
              </a:ext>
            </a:extLst>
          </p:cNvPr>
          <p:cNvCxnSpPr>
            <a:cxnSpLocks/>
            <a:stCxn id="174" idx="3"/>
            <a:endCxn id="172" idx="1"/>
          </p:cNvCxnSpPr>
          <p:nvPr/>
        </p:nvCxnSpPr>
        <p:spPr>
          <a:xfrm>
            <a:off x="2400798" y="1860245"/>
            <a:ext cx="22313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7ED787-AAD5-6F49-A2C8-F544F97B1EEC}"/>
              </a:ext>
            </a:extLst>
          </p:cNvPr>
          <p:cNvSpPr/>
          <p:nvPr/>
        </p:nvSpPr>
        <p:spPr>
          <a:xfrm>
            <a:off x="4345626" y="212784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/config-suite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2" name="Straight Arrow Connector 16">
            <a:extLst>
              <a:ext uri="{FF2B5EF4-FFF2-40B4-BE49-F238E27FC236}">
                <a16:creationId xmlns:a16="http://schemas.microsoft.com/office/drawing/2014/main" id="{FCE0B2FF-B0DF-CF46-B92C-ABD08D01A868}"/>
              </a:ext>
            </a:extLst>
          </p:cNvPr>
          <p:cNvCxnSpPr>
            <a:cxnSpLocks/>
            <a:stCxn id="172" idx="3"/>
            <a:endCxn id="178" idx="1"/>
          </p:cNvCxnSpPr>
          <p:nvPr/>
        </p:nvCxnSpPr>
        <p:spPr>
          <a:xfrm>
            <a:off x="3991554" y="1860245"/>
            <a:ext cx="354072" cy="370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495FE2-FCF8-9C46-960B-16745B8BF97B}"/>
              </a:ext>
            </a:extLst>
          </p:cNvPr>
          <p:cNvSpPr/>
          <p:nvPr/>
        </p:nvSpPr>
        <p:spPr>
          <a:xfrm>
            <a:off x="4345626" y="2488974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/extract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B7C869E-FA11-7649-B7BC-924A8D7043FE}"/>
              </a:ext>
            </a:extLst>
          </p:cNvPr>
          <p:cNvSpPr/>
          <p:nvPr/>
        </p:nvSpPr>
        <p:spPr>
          <a:xfrm>
            <a:off x="4345626" y="2848292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/linkage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8782F1E-CF03-1B43-87E7-E050B275D03B}"/>
              </a:ext>
            </a:extLst>
          </p:cNvPr>
          <p:cNvSpPr/>
          <p:nvPr/>
        </p:nvSpPr>
        <p:spPr>
          <a:xfrm>
            <a:off x="4345626" y="321482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/pub47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60E8D76-C18B-3344-A9E3-D4C272397B1C}"/>
              </a:ext>
            </a:extLst>
          </p:cNvPr>
          <p:cNvSpPr/>
          <p:nvPr/>
        </p:nvSpPr>
        <p:spPr>
          <a:xfrm>
            <a:off x="4345626" y="3581366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/MO_QC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75893D5-2855-0142-B6BC-768620FAF267}"/>
              </a:ext>
            </a:extLst>
          </p:cNvPr>
          <p:cNvSpPr/>
          <p:nvPr/>
        </p:nvSpPr>
        <p:spPr>
          <a:xfrm>
            <a:off x="4345626" y="397648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MO_Tracking_QC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0" name="Straight Arrow Connector 16">
            <a:extLst>
              <a:ext uri="{FF2B5EF4-FFF2-40B4-BE49-F238E27FC236}">
                <a16:creationId xmlns:a16="http://schemas.microsoft.com/office/drawing/2014/main" id="{B00996AD-29D4-3C42-B1DA-62B60C1AEE12}"/>
              </a:ext>
            </a:extLst>
          </p:cNvPr>
          <p:cNvCxnSpPr>
            <a:cxnSpLocks/>
            <a:stCxn id="172" idx="3"/>
            <a:endCxn id="183" idx="1"/>
          </p:cNvCxnSpPr>
          <p:nvPr/>
        </p:nvCxnSpPr>
        <p:spPr>
          <a:xfrm>
            <a:off x="3991554" y="1860245"/>
            <a:ext cx="354072" cy="7313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3A111E1B-BC8B-9642-B1DF-1763ACEE9919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>
            <a:off x="3991554" y="1860245"/>
            <a:ext cx="354072" cy="10906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6">
            <a:extLst>
              <a:ext uri="{FF2B5EF4-FFF2-40B4-BE49-F238E27FC236}">
                <a16:creationId xmlns:a16="http://schemas.microsoft.com/office/drawing/2014/main" id="{CC0AD8D1-7462-8642-8A9D-35179B360645}"/>
              </a:ext>
            </a:extLst>
          </p:cNvPr>
          <p:cNvCxnSpPr>
            <a:cxnSpLocks/>
            <a:stCxn id="172" idx="3"/>
            <a:endCxn id="186" idx="1"/>
          </p:cNvCxnSpPr>
          <p:nvPr/>
        </p:nvCxnSpPr>
        <p:spPr>
          <a:xfrm>
            <a:off x="3991554" y="1860245"/>
            <a:ext cx="354072" cy="14571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6">
            <a:extLst>
              <a:ext uri="{FF2B5EF4-FFF2-40B4-BE49-F238E27FC236}">
                <a16:creationId xmlns:a16="http://schemas.microsoft.com/office/drawing/2014/main" id="{6A4F93D4-25C4-3044-AD74-7988CD146A66}"/>
              </a:ext>
            </a:extLst>
          </p:cNvPr>
          <p:cNvCxnSpPr>
            <a:cxnSpLocks/>
            <a:stCxn id="172" idx="3"/>
            <a:endCxn id="187" idx="1"/>
          </p:cNvCxnSpPr>
          <p:nvPr/>
        </p:nvCxnSpPr>
        <p:spPr>
          <a:xfrm>
            <a:off x="3991554" y="1860245"/>
            <a:ext cx="354072" cy="18237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6">
            <a:extLst>
              <a:ext uri="{FF2B5EF4-FFF2-40B4-BE49-F238E27FC236}">
                <a16:creationId xmlns:a16="http://schemas.microsoft.com/office/drawing/2014/main" id="{234623FF-A3AF-EF47-8B05-E9127EF96836}"/>
              </a:ext>
            </a:extLst>
          </p:cNvPr>
          <p:cNvCxnSpPr>
            <a:cxnSpLocks/>
            <a:stCxn id="172" idx="3"/>
            <a:endCxn id="189" idx="1"/>
          </p:cNvCxnSpPr>
          <p:nvPr/>
        </p:nvCxnSpPr>
        <p:spPr>
          <a:xfrm>
            <a:off x="3991554" y="1860245"/>
            <a:ext cx="354072" cy="22188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56D4A47F-AFB0-F94D-89D3-0B0C9472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7218"/>
              </p:ext>
            </p:extLst>
          </p:nvPr>
        </p:nvGraphicFramePr>
        <p:xfrm>
          <a:off x="1361933" y="4453473"/>
          <a:ext cx="4347103" cy="1418796"/>
        </p:xfrm>
        <a:graphic>
          <a:graphicData uri="http://schemas.openxmlformats.org/drawingml/2006/table">
            <a:tbl>
              <a:tblPr firstRow="1" firstCol="1" bandRow="1"/>
              <a:tblGrid>
                <a:gridCol w="827663">
                  <a:extLst>
                    <a:ext uri="{9D8B030D-6E8A-4147-A177-3AD203B41FA5}">
                      <a16:colId xmlns:a16="http://schemas.microsoft.com/office/drawing/2014/main" val="2853356037"/>
                    </a:ext>
                  </a:extLst>
                </a:gridCol>
                <a:gridCol w="2835629">
                  <a:extLst>
                    <a:ext uri="{9D8B030D-6E8A-4147-A177-3AD203B41FA5}">
                      <a16:colId xmlns:a16="http://schemas.microsoft.com/office/drawing/2014/main" val="3819804966"/>
                    </a:ext>
                  </a:extLst>
                </a:gridCol>
                <a:gridCol w="683811">
                  <a:extLst>
                    <a:ext uri="{9D8B030D-6E8A-4147-A177-3AD203B41FA5}">
                      <a16:colId xmlns:a16="http://schemas.microsoft.com/office/drawing/2014/main" val="2896918961"/>
                    </a:ext>
                  </a:extLst>
                </a:gridCol>
              </a:tblGrid>
              <a:tr h="1800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 release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remote_repository</a:t>
                      </a: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url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941419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github.com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glamod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marine_processing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.git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75087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r092019_01012020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573340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r092019_01032020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36560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5396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784719-8BD4-844B-98EF-C9959FA473A9}"/>
              </a:ext>
            </a:extLst>
          </p:cNvPr>
          <p:cNvSpPr txBox="1"/>
          <p:nvPr/>
        </p:nvSpPr>
        <p:spPr>
          <a:xfrm>
            <a:off x="1166270" y="108754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code_path</a:t>
            </a:r>
            <a:r>
              <a:rPr lang="en-US" sz="900" dirty="0"/>
              <a:t>: 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/j04/c3s311a_lot2/code/</a:t>
            </a:r>
            <a:r>
              <a:rPr lang="en-US" sz="900" dirty="0" err="1"/>
              <a:t>marine_code</a:t>
            </a:r>
            <a:endParaRPr lang="en-US" sz="900" dirty="0"/>
          </a:p>
          <a:p>
            <a:r>
              <a:rPr lang="en-US" sz="900" b="1" dirty="0" err="1"/>
              <a:t>release_sw</a:t>
            </a:r>
            <a:r>
              <a:rPr lang="en-US" sz="900" dirty="0"/>
              <a:t>: any name you decide to give it. I.E. r092019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222BA-2642-A447-BF01-E756E8882473}"/>
              </a:ext>
            </a:extLst>
          </p:cNvPr>
          <p:cNvSpPr txBox="1"/>
          <p:nvPr/>
        </p:nvSpPr>
        <p:spPr>
          <a:xfrm>
            <a:off x="5887698" y="893151"/>
            <a:ext cx="557556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GIT AND VERSIONS/TAGS: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dirty="0"/>
              <a:t>create repo </a:t>
            </a:r>
            <a:r>
              <a:rPr lang="en-US" sz="900" b="1" dirty="0" err="1"/>
              <a:t>marine_processing</a:t>
            </a:r>
            <a:endParaRPr lang="en-US" sz="900" b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dirty="0"/>
              <a:t>Add a test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clone to computer: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cd /Users/</a:t>
            </a:r>
            <a:r>
              <a:rPr lang="en-US" sz="900" b="1" i="1" dirty="0" err="1"/>
              <a:t>iregon</a:t>
            </a:r>
            <a:r>
              <a:rPr lang="en-US" sz="900" b="1" i="1" dirty="0"/>
              <a:t>/</a:t>
            </a:r>
            <a:r>
              <a:rPr lang="en-US" sz="900" b="1" i="1" dirty="0" err="1"/>
              <a:t>dessaps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cd </a:t>
            </a:r>
            <a:r>
              <a:rPr lang="en-US" sz="900" b="1" i="1" dirty="0" err="1"/>
              <a:t>marine_processing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Create a version: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tag -a v0.0 -m "Initial version”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Do a change and create another version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add </a:t>
            </a:r>
            <a:r>
              <a:rPr lang="en-US" sz="900" b="1" i="1" dirty="0" err="1"/>
              <a:t>ini_file.txt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commit -m 'New line added’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tag -a v0.1 -m 'New version’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To change between versions: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checkout </a:t>
            </a:r>
            <a:r>
              <a:rPr lang="en-US" sz="900" b="1" i="1" dirty="0" err="1"/>
              <a:t>vX.x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Push versions to remote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push origin v0.0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push origin v0.1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Clone tags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r>
              <a:rPr lang="en-US" sz="900" b="1" i="1" dirty="0"/>
              <a:t> --branch </a:t>
            </a:r>
            <a:r>
              <a:rPr lang="en-US" sz="900" b="1" i="1" dirty="0" err="1"/>
              <a:t>vX.x</a:t>
            </a:r>
            <a:r>
              <a:rPr lang="en-US" sz="900" b="1" i="1" dirty="0"/>
              <a:t> --single-branch</a:t>
            </a:r>
          </a:p>
          <a:p>
            <a:pPr lvl="1"/>
            <a:r>
              <a:rPr lang="en-US" sz="900" b="1" i="1" dirty="0"/>
              <a:t>will clone to </a:t>
            </a:r>
            <a:r>
              <a:rPr lang="en-US" sz="900" b="1" i="1" dirty="0" err="1"/>
              <a:t>marine_processing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r>
              <a:rPr lang="en-US" sz="900" b="1" i="1" dirty="0"/>
              <a:t> --branch </a:t>
            </a:r>
            <a:r>
              <a:rPr lang="en-US" sz="900" b="1" i="1" dirty="0" err="1"/>
              <a:t>vX.x</a:t>
            </a:r>
            <a:r>
              <a:rPr lang="en-US" sz="900" b="1" i="1" dirty="0"/>
              <a:t> --single-branch </a:t>
            </a:r>
            <a:r>
              <a:rPr lang="en-US" sz="900" b="1" i="1" dirty="0" err="1"/>
              <a:t>release_sw</a:t>
            </a:r>
            <a:endParaRPr lang="en-US" sz="900" b="1" i="1" dirty="0"/>
          </a:p>
          <a:p>
            <a:pPr lvl="1"/>
            <a:r>
              <a:rPr lang="en-US" sz="900" b="1" i="1" dirty="0"/>
              <a:t>will clone to ./</a:t>
            </a:r>
            <a:r>
              <a:rPr lang="en-US" sz="900" b="1" i="1" dirty="0" err="1"/>
              <a:t>release_sw</a:t>
            </a:r>
            <a:endParaRPr lang="en-US" sz="9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AA3E4-FE4E-7241-8C61-B45E5ABBA54C}"/>
              </a:ext>
            </a:extLst>
          </p:cNvPr>
          <p:cNvSpPr/>
          <p:nvPr/>
        </p:nvSpPr>
        <p:spPr>
          <a:xfrm>
            <a:off x="1142416" y="769597"/>
            <a:ext cx="3656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See https://git-</a:t>
            </a:r>
            <a:r>
              <a:rPr lang="en-US" sz="1200" dirty="0" err="1"/>
              <a:t>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/v2/Git-Basics-Tagging</a:t>
            </a:r>
          </a:p>
        </p:txBody>
      </p:sp>
    </p:spTree>
    <p:extLst>
      <p:ext uri="{BB962C8B-B14F-4D97-AF65-F5344CB8AC3E}">
        <p14:creationId xmlns:p14="http://schemas.microsoft.com/office/powerpoint/2010/main" val="19288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dashboard db. Needs </a:t>
            </a:r>
            <a:r>
              <a:rPr lang="en-US" dirty="0" err="1"/>
              <a:t>udpate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4D985-0B6E-7646-8494-271E9770FDE7}"/>
              </a:ext>
            </a:extLst>
          </p:cNvPr>
          <p:cNvSpPr/>
          <p:nvPr/>
        </p:nvSpPr>
        <p:spPr>
          <a:xfrm>
            <a:off x="1347325" y="1399384"/>
            <a:ext cx="1138911" cy="22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source_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A6E8B56A-CA62-FC4F-81FF-D251B6D32D36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2486236" y="1512991"/>
            <a:ext cx="358697" cy="385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5CEB76-98C7-2E48-963C-8F95D24CE7F6}"/>
              </a:ext>
            </a:extLst>
          </p:cNvPr>
          <p:cNvSpPr/>
          <p:nvPr/>
        </p:nvSpPr>
        <p:spPr>
          <a:xfrm>
            <a:off x="2844933" y="1398942"/>
            <a:ext cx="944639" cy="2358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/dashboard</a:t>
            </a:r>
          </a:p>
        </p:txBody>
      </p:sp>
      <p:cxnSp>
        <p:nvCxnSpPr>
          <p:cNvPr id="151" name="Straight Arrow Connector 16">
            <a:extLst>
              <a:ext uri="{FF2B5EF4-FFF2-40B4-BE49-F238E27FC236}">
                <a16:creationId xmlns:a16="http://schemas.microsoft.com/office/drawing/2014/main" id="{471C05C1-3DE1-2042-A486-3619B2D96BDE}"/>
              </a:ext>
            </a:extLst>
          </p:cNvPr>
          <p:cNvCxnSpPr>
            <a:cxnSpLocks/>
            <a:stCxn id="141" idx="3"/>
            <a:endCxn id="22" idx="2"/>
          </p:cNvCxnSpPr>
          <p:nvPr/>
        </p:nvCxnSpPr>
        <p:spPr>
          <a:xfrm>
            <a:off x="3789572" y="1516850"/>
            <a:ext cx="396047" cy="16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EC170-E23F-9548-89D5-37443E8ECCEC}"/>
              </a:ext>
            </a:extLst>
          </p:cNvPr>
          <p:cNvSpPr/>
          <p:nvPr/>
        </p:nvSpPr>
        <p:spPr>
          <a:xfrm>
            <a:off x="1156939" y="1170326"/>
            <a:ext cx="4734814" cy="160768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BB6999D-34BB-784D-BFAD-694FE6DE3AA6}"/>
              </a:ext>
            </a:extLst>
          </p:cNvPr>
          <p:cNvCxnSpPr>
            <a:cxnSpLocks/>
            <a:stCxn id="141" idx="3"/>
            <a:endCxn id="43" idx="1"/>
          </p:cNvCxnSpPr>
          <p:nvPr/>
        </p:nvCxnSpPr>
        <p:spPr>
          <a:xfrm>
            <a:off x="3789572" y="1516850"/>
            <a:ext cx="412464" cy="6898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BCE5600-0E38-B94D-B867-251D1867EC95}"/>
              </a:ext>
            </a:extLst>
          </p:cNvPr>
          <p:cNvSpPr/>
          <p:nvPr/>
        </p:nvSpPr>
        <p:spPr>
          <a:xfrm>
            <a:off x="1175783" y="2366483"/>
            <a:ext cx="3474280" cy="411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create_dashboard_db_main.py</a:t>
            </a:r>
            <a:endParaRPr lang="en-US" sz="1400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5BBC57-B2E2-194A-864F-F7C5B615F803}"/>
              </a:ext>
            </a:extLst>
          </p:cNvPr>
          <p:cNvSpPr/>
          <p:nvPr/>
        </p:nvSpPr>
        <p:spPr>
          <a:xfrm>
            <a:off x="4202036" y="2088778"/>
            <a:ext cx="944639" cy="2358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/config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47B21607-D869-2041-A1BD-9E672389CA7B}"/>
              </a:ext>
            </a:extLst>
          </p:cNvPr>
          <p:cNvSpPr/>
          <p:nvPr/>
        </p:nvSpPr>
        <p:spPr>
          <a:xfrm>
            <a:off x="4185619" y="1255323"/>
            <a:ext cx="914400" cy="52634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dashboard.db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733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Release status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F398F-1E68-A545-8D4F-F0CA02136098}"/>
              </a:ext>
            </a:extLst>
          </p:cNvPr>
          <p:cNvSpPr/>
          <p:nvPr/>
        </p:nvSpPr>
        <p:spPr>
          <a:xfrm>
            <a:off x="1047105" y="1427393"/>
            <a:ext cx="4162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Runs from Jasmin to the local browser follow up processing status and main output with interactive graphs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1262C-E88C-AC4F-AC6D-47E277749BA2}"/>
              </a:ext>
            </a:extLst>
          </p:cNvPr>
          <p:cNvSpPr/>
          <p:nvPr/>
        </p:nvSpPr>
        <p:spPr>
          <a:xfrm>
            <a:off x="1047105" y="2962746"/>
            <a:ext cx="3581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Overall status</a:t>
            </a:r>
            <a:r>
              <a:rPr lang="en-GB" sz="1600" dirty="0"/>
              <a:t>: last processing level reached on a </a:t>
            </a:r>
            <a:r>
              <a:rPr lang="en-GB" sz="1600" dirty="0" err="1"/>
              <a:t>sid-dck</a:t>
            </a:r>
            <a:r>
              <a:rPr lang="en-GB" sz="1600" dirty="0"/>
              <a:t> | </a:t>
            </a:r>
            <a:r>
              <a:rPr lang="en-GB" sz="1600" dirty="0" err="1"/>
              <a:t>yyyy</a:t>
            </a:r>
            <a:r>
              <a:rPr lang="en-GB" sz="1600" dirty="0"/>
              <a:t>-mm file basis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91475-DAC7-0C45-88E2-727429E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6" y="1136808"/>
            <a:ext cx="6864574" cy="4808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56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Release status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1262C-E88C-AC4F-AC6D-47E277749BA2}"/>
              </a:ext>
            </a:extLst>
          </p:cNvPr>
          <p:cNvSpPr/>
          <p:nvPr/>
        </p:nvSpPr>
        <p:spPr>
          <a:xfrm>
            <a:off x="5685094" y="1595860"/>
            <a:ext cx="589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/>
              <a:t>sid-dck</a:t>
            </a:r>
            <a:r>
              <a:rPr lang="en-GB" sz="1600" b="1" dirty="0"/>
              <a:t> </a:t>
            </a:r>
            <a:r>
              <a:rPr lang="en-GB" sz="1600" b="1" dirty="0" err="1"/>
              <a:t>levelxx</a:t>
            </a:r>
            <a:r>
              <a:rPr lang="en-GB" sz="1600" b="1" dirty="0"/>
              <a:t> status</a:t>
            </a:r>
            <a:r>
              <a:rPr lang="en-GB" sz="1600" dirty="0"/>
              <a:t>: feeds on the </a:t>
            </a:r>
            <a:r>
              <a:rPr lang="en-GB" sz="1600" dirty="0" err="1"/>
              <a:t>levelxx</a:t>
            </a:r>
            <a:r>
              <a:rPr lang="en-GB" sz="1600" dirty="0"/>
              <a:t> </a:t>
            </a:r>
            <a:r>
              <a:rPr lang="en-GB" sz="1600" dirty="0" err="1"/>
              <a:t>quicklook</a:t>
            </a:r>
            <a:r>
              <a:rPr lang="en-GB" sz="1600" dirty="0"/>
              <a:t> files (.</a:t>
            </a:r>
            <a:r>
              <a:rPr lang="en-GB" sz="1600" dirty="0" err="1"/>
              <a:t>json</a:t>
            </a:r>
            <a:r>
              <a:rPr lang="en-GB" sz="1600" dirty="0"/>
              <a:t>, .</a:t>
            </a:r>
            <a:r>
              <a:rPr lang="en-GB" sz="1600" dirty="0" err="1"/>
              <a:t>nc</a:t>
            </a:r>
            <a:r>
              <a:rPr lang="en-GB" sz="1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7FC63-19BC-2E45-9174-CFB1E019B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8"/>
          <a:stretch/>
        </p:blipFill>
        <p:spPr>
          <a:xfrm>
            <a:off x="1156939" y="791851"/>
            <a:ext cx="4115154" cy="5605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D701B-5B22-1A41-8961-EDDD2E7F1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6"/>
          <a:stretch/>
        </p:blipFill>
        <p:spPr>
          <a:xfrm>
            <a:off x="5779875" y="2791537"/>
            <a:ext cx="5110273" cy="3259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8E65A1-B943-9146-B952-FB5FF7F0415C}"/>
              </a:ext>
            </a:extLst>
          </p:cNvPr>
          <p:cNvSpPr/>
          <p:nvPr/>
        </p:nvSpPr>
        <p:spPr>
          <a:xfrm>
            <a:off x="5685094" y="2024421"/>
            <a:ext cx="5897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Add same but with percent of observations-* with respect to header table reports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7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C8C94-E58D-FB4E-99E7-7C0EF7D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2724"/>
            <a:ext cx="10325101" cy="496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Releases management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F617F-6DAB-4F43-8ABB-283D9031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FUTURE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9A3B8-61F1-984F-B7A4-E019A4281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54865"/>
              </p:ext>
            </p:extLst>
          </p:nvPr>
        </p:nvGraphicFramePr>
        <p:xfrm>
          <a:off x="1257300" y="1539723"/>
          <a:ext cx="6096000" cy="8921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586">
                  <a:extLst>
                    <a:ext uri="{9D8B030D-6E8A-4147-A177-3AD203B41FA5}">
                      <a16:colId xmlns:a16="http://schemas.microsoft.com/office/drawing/2014/main" val="2972092119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50461459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60021307"/>
                    </a:ext>
                  </a:extLst>
                </a:gridCol>
                <a:gridCol w="994228">
                  <a:extLst>
                    <a:ext uri="{9D8B030D-6E8A-4147-A177-3AD203B41FA5}">
                      <a16:colId xmlns:a16="http://schemas.microsoft.com/office/drawing/2014/main" val="2525235425"/>
                    </a:ext>
                  </a:extLst>
                </a:gridCol>
                <a:gridCol w="7928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obs_update_id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DF798-A0EF-1F49-B9F3-F66B481E5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17959"/>
              </p:ext>
            </p:extLst>
          </p:nvPr>
        </p:nvGraphicFramePr>
        <p:xfrm>
          <a:off x="1257300" y="3361264"/>
          <a:ext cx="1808843" cy="7607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28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3D3773-A47C-CB40-8D6A-7D08FBEA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01792"/>
              </p:ext>
            </p:extLst>
          </p:nvPr>
        </p:nvGraphicFramePr>
        <p:xfrm>
          <a:off x="3400878" y="3361264"/>
          <a:ext cx="2579008" cy="7607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4722">
                  <a:extLst>
                    <a:ext uri="{9D8B030D-6E8A-4147-A177-3AD203B41FA5}">
                      <a16:colId xmlns:a16="http://schemas.microsoft.com/office/drawing/2014/main" val="2978939008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24DEB4-1023-8C45-BEA0-1DD129208072}"/>
              </a:ext>
            </a:extLst>
          </p:cNvPr>
          <p:cNvSpPr txBox="1"/>
          <p:nvPr/>
        </p:nvSpPr>
        <p:spPr>
          <a:xfrm>
            <a:off x="1052285" y="2637372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“LATEST”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CBF6A-2A39-3C47-BE16-A6CBEA910766}"/>
              </a:ext>
            </a:extLst>
          </p:cNvPr>
          <p:cNvSpPr txBox="1"/>
          <p:nvPr/>
        </p:nvSpPr>
        <p:spPr>
          <a:xfrm>
            <a:off x="1156939" y="420114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“HISTORY” TABLES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AA4373-FCB3-4D42-B65D-7FE1AF9D7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14260"/>
              </p:ext>
            </p:extLst>
          </p:nvPr>
        </p:nvGraphicFramePr>
        <p:xfrm>
          <a:off x="1257299" y="4852769"/>
          <a:ext cx="3858987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587">
                  <a:extLst>
                    <a:ext uri="{9D8B030D-6E8A-4147-A177-3AD203B41FA5}">
                      <a16:colId xmlns:a16="http://schemas.microsoft.com/office/drawing/2014/main" val="1223476809"/>
                    </a:ext>
                  </a:extLst>
                </a:gridCol>
                <a:gridCol w="1204685">
                  <a:extLst>
                    <a:ext uri="{9D8B030D-6E8A-4147-A177-3AD203B41FA5}">
                      <a16:colId xmlns:a16="http://schemas.microsoft.com/office/drawing/2014/main" val="1338263457"/>
                    </a:ext>
                  </a:extLst>
                </a:gridCol>
                <a:gridCol w="703905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78381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16534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0C8835-6EA9-2042-93DE-E6EFC33F6B01}"/>
              </a:ext>
            </a:extLst>
          </p:cNvPr>
          <p:cNvSpPr txBox="1"/>
          <p:nvPr/>
        </p:nvSpPr>
        <p:spPr>
          <a:xfrm>
            <a:off x="1156939" y="306623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91BC-4971-DC4D-A3B2-FC758173D278}"/>
              </a:ext>
            </a:extLst>
          </p:cNvPr>
          <p:cNvSpPr txBox="1"/>
          <p:nvPr/>
        </p:nvSpPr>
        <p:spPr>
          <a:xfrm>
            <a:off x="3348597" y="3066231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observations-*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13FDA-7CF6-DB4B-9A23-624D883A45DD}"/>
              </a:ext>
            </a:extLst>
          </p:cNvPr>
          <p:cNvSpPr txBox="1"/>
          <p:nvPr/>
        </p:nvSpPr>
        <p:spPr>
          <a:xfrm>
            <a:off x="1167224" y="457047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3853D-A518-5143-A7E9-E2BD0A55AF66}"/>
              </a:ext>
            </a:extLst>
          </p:cNvPr>
          <p:cNvSpPr txBox="1"/>
          <p:nvPr/>
        </p:nvSpPr>
        <p:spPr>
          <a:xfrm>
            <a:off x="5640431" y="4481937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observations-*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E6907EA-2B56-F44C-88E5-BE89B6B7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5564"/>
              </p:ext>
            </p:extLst>
          </p:nvPr>
        </p:nvGraphicFramePr>
        <p:xfrm>
          <a:off x="5724454" y="4789714"/>
          <a:ext cx="6017603" cy="7560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8060">
                  <a:extLst>
                    <a:ext uri="{9D8B030D-6E8A-4147-A177-3AD203B41FA5}">
                      <a16:colId xmlns:a16="http://schemas.microsoft.com/office/drawing/2014/main" val="1223476809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338263457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01587521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0431300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39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39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D59619A-D444-5748-8526-2CC4FC8AD077}"/>
              </a:ext>
            </a:extLst>
          </p:cNvPr>
          <p:cNvSpPr txBox="1">
            <a:spLocks/>
          </p:cNvSpPr>
          <p:nvPr/>
        </p:nvSpPr>
        <p:spPr>
          <a:xfrm>
            <a:off x="6419850" y="2791718"/>
            <a:ext cx="3068279" cy="1251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A ‘version’ field in CDM was agreed after this</a:t>
            </a:r>
          </a:p>
        </p:txBody>
      </p:sp>
    </p:spTree>
    <p:extLst>
      <p:ext uri="{BB962C8B-B14F-4D97-AF65-F5344CB8AC3E}">
        <p14:creationId xmlns:p14="http://schemas.microsoft.com/office/powerpoint/2010/main" val="273305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1BC-0299-BD40-A508-635D338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MARINE PROCESSING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AF5AB-9DF4-EB4F-B579-06EB5B7434E3}"/>
              </a:ext>
            </a:extLst>
          </p:cNvPr>
          <p:cNvSpPr/>
          <p:nvPr/>
        </p:nvSpPr>
        <p:spPr>
          <a:xfrm>
            <a:off x="2782529" y="1056225"/>
            <a:ext cx="86029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level0: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source data set ready to be ingested in the marine processing chain. The original file format is preserved. </a:t>
            </a: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level1a: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initial selection of source data mapped to the CDM including: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supplemental data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filtering (via initial fixing of known errors in filtering fields)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model-invalid report removal</a:t>
            </a:r>
          </a:p>
          <a:p>
            <a:pPr lvl="1" algn="just"/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level1b: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data merged to the linkage and duplicate output, with file ID re-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asingment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(dates)</a:t>
            </a:r>
            <a:endParaRPr lang="en-GB" sz="1600" dirty="0">
              <a:solidFill>
                <a:srgbClr val="00FF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level1c: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final data validation (ID, datetime) and cleaning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level1d: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external MD enrichment</a:t>
            </a:r>
          </a:p>
          <a:p>
            <a:pPr marL="228600" indent="-228600" algn="just"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level1e: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same as level1d, with position, parameter and tracking quality control output added.</a:t>
            </a:r>
          </a:p>
          <a:p>
            <a:pPr lvl="0" algn="just"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level2: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data ready to ingest in the database, with parameter and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sid-dck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selection.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C16424-5825-4B40-B35B-49DECF83A859}"/>
              </a:ext>
            </a:extLst>
          </p:cNvPr>
          <p:cNvGrpSpPr/>
          <p:nvPr/>
        </p:nvGrpSpPr>
        <p:grpSpPr>
          <a:xfrm>
            <a:off x="929074" y="1335452"/>
            <a:ext cx="1733829" cy="3998867"/>
            <a:chOff x="724072" y="1490011"/>
            <a:chExt cx="1733829" cy="3998867"/>
          </a:xfrm>
        </p:grpSpPr>
        <p:sp>
          <p:nvSpPr>
            <p:cNvPr id="6" name="Alternate Process 5">
              <a:extLst>
                <a:ext uri="{FF2B5EF4-FFF2-40B4-BE49-F238E27FC236}">
                  <a16:creationId xmlns:a16="http://schemas.microsoft.com/office/drawing/2014/main" id="{E04E93AE-B02B-074C-8466-402C396C4AC7}"/>
                </a:ext>
              </a:extLst>
            </p:cNvPr>
            <p:cNvSpPr/>
            <p:nvPr/>
          </p:nvSpPr>
          <p:spPr>
            <a:xfrm>
              <a:off x="724072" y="1490011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L1a:</a:t>
              </a:r>
            </a:p>
            <a:p>
              <a:pPr algn="ctr"/>
              <a:r>
                <a:rPr lang="en-US" sz="1200" dirty="0"/>
                <a:t>read + selection + CDM</a:t>
              </a:r>
            </a:p>
          </p:txBody>
        </p:sp>
        <p:sp>
          <p:nvSpPr>
            <p:cNvPr id="7" name="Alternate Process 6">
              <a:extLst>
                <a:ext uri="{FF2B5EF4-FFF2-40B4-BE49-F238E27FC236}">
                  <a16:creationId xmlns:a16="http://schemas.microsoft.com/office/drawing/2014/main" id="{10989E6E-6AB5-734C-90D5-75D06EF598D8}"/>
                </a:ext>
              </a:extLst>
            </p:cNvPr>
            <p:cNvSpPr/>
            <p:nvPr/>
          </p:nvSpPr>
          <p:spPr>
            <a:xfrm>
              <a:off x="724072" y="3179586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L1d:</a:t>
              </a:r>
            </a:p>
            <a:p>
              <a:pPr algn="ctr"/>
              <a:r>
                <a:rPr lang="en-US" sz="1100" dirty="0"/>
                <a:t>external MD enrichment</a:t>
              </a:r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4B208F4D-948A-574D-A2FB-AB6B46436A87}"/>
                </a:ext>
              </a:extLst>
            </p:cNvPr>
            <p:cNvSpPr/>
            <p:nvPr/>
          </p:nvSpPr>
          <p:spPr>
            <a:xfrm>
              <a:off x="724072" y="4519557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L1e merge:</a:t>
              </a:r>
            </a:p>
            <a:p>
              <a:pPr algn="ctr"/>
              <a:r>
                <a:rPr lang="en-US" sz="1100" dirty="0"/>
                <a:t>add QC flags</a:t>
              </a:r>
            </a:p>
          </p:txBody>
        </p:sp>
        <p:sp>
          <p:nvSpPr>
            <p:cNvPr id="9" name="Alternate Process 8">
              <a:extLst>
                <a:ext uri="{FF2B5EF4-FFF2-40B4-BE49-F238E27FC236}">
                  <a16:creationId xmlns:a16="http://schemas.microsoft.com/office/drawing/2014/main" id="{914E893A-9F2F-FC44-A4DC-B536AFEE0575}"/>
                </a:ext>
              </a:extLst>
            </p:cNvPr>
            <p:cNvSpPr/>
            <p:nvPr/>
          </p:nvSpPr>
          <p:spPr>
            <a:xfrm>
              <a:off x="724072" y="5146252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L2:</a:t>
              </a:r>
            </a:p>
            <a:p>
              <a:pPr algn="ctr"/>
              <a:r>
                <a:rPr lang="en-US" sz="1100" dirty="0"/>
                <a:t>data to CDM</a:t>
              </a:r>
            </a:p>
          </p:txBody>
        </p:sp>
        <p:sp>
          <p:nvSpPr>
            <p:cNvPr id="10" name="Alternate Process 9">
              <a:extLst>
                <a:ext uri="{FF2B5EF4-FFF2-40B4-BE49-F238E27FC236}">
                  <a16:creationId xmlns:a16="http://schemas.microsoft.com/office/drawing/2014/main" id="{7CAD779C-6219-2E4E-986D-4B657290DEC5}"/>
                </a:ext>
              </a:extLst>
            </p:cNvPr>
            <p:cNvSpPr/>
            <p:nvPr/>
          </p:nvSpPr>
          <p:spPr>
            <a:xfrm>
              <a:off x="724072" y="2085931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L1b:</a:t>
              </a:r>
            </a:p>
            <a:p>
              <a:pPr algn="ctr"/>
              <a:r>
                <a:rPr lang="en-US" sz="1200" dirty="0"/>
                <a:t> merge + reordering</a:t>
              </a:r>
            </a:p>
          </p:txBody>
        </p:sp>
        <p:sp>
          <p:nvSpPr>
            <p:cNvPr id="11" name="Alternate Process 10">
              <a:extLst>
                <a:ext uri="{FF2B5EF4-FFF2-40B4-BE49-F238E27FC236}">
                  <a16:creationId xmlns:a16="http://schemas.microsoft.com/office/drawing/2014/main" id="{F5353E61-A682-CD48-A816-AAE2642E265A}"/>
                </a:ext>
              </a:extLst>
            </p:cNvPr>
            <p:cNvSpPr/>
            <p:nvPr/>
          </p:nvSpPr>
          <p:spPr>
            <a:xfrm>
              <a:off x="724072" y="3781665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L1e  main:</a:t>
              </a:r>
            </a:p>
            <a:p>
              <a:pPr algn="ctr"/>
              <a:r>
                <a:rPr lang="en-US" sz="1200" dirty="0"/>
                <a:t>marine QC</a:t>
              </a:r>
            </a:p>
          </p:txBody>
        </p:sp>
        <p:sp>
          <p:nvSpPr>
            <p:cNvPr id="12" name="Alternate Process 11">
              <a:extLst>
                <a:ext uri="{FF2B5EF4-FFF2-40B4-BE49-F238E27FC236}">
                  <a16:creationId xmlns:a16="http://schemas.microsoft.com/office/drawing/2014/main" id="{7E63EDF0-FE58-BC44-92FD-0CE669576588}"/>
                </a:ext>
              </a:extLst>
            </p:cNvPr>
            <p:cNvSpPr/>
            <p:nvPr/>
          </p:nvSpPr>
          <p:spPr>
            <a:xfrm>
              <a:off x="724072" y="2643510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L1c:</a:t>
              </a:r>
            </a:p>
            <a:p>
              <a:pPr algn="ctr"/>
              <a:r>
                <a:rPr lang="en-US" sz="1200" dirty="0"/>
                <a:t>validation &amp; cleaning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92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General data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5D800-2F11-FF42-8EFC-849E0AD0CCF7}"/>
              </a:ext>
            </a:extLst>
          </p:cNvPr>
          <p:cNvGrpSpPr/>
          <p:nvPr/>
        </p:nvGrpSpPr>
        <p:grpSpPr>
          <a:xfrm>
            <a:off x="1166270" y="897277"/>
            <a:ext cx="9416573" cy="5319362"/>
            <a:chOff x="1751173" y="572812"/>
            <a:chExt cx="9416573" cy="53193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06AFC5A-6D1A-8941-9ACA-A07E0D91A5FD}"/>
                </a:ext>
              </a:extLst>
            </p:cNvPr>
            <p:cNvGrpSpPr/>
            <p:nvPr/>
          </p:nvGrpSpPr>
          <p:grpSpPr>
            <a:xfrm>
              <a:off x="1751173" y="572812"/>
              <a:ext cx="9416573" cy="5319362"/>
              <a:chOff x="1751173" y="572812"/>
              <a:chExt cx="9416573" cy="5319362"/>
            </a:xfrm>
          </p:grpSpPr>
          <p:cxnSp>
            <p:nvCxnSpPr>
              <p:cNvPr id="85" name="Straight Arrow Connector 15">
                <a:extLst>
                  <a:ext uri="{FF2B5EF4-FFF2-40B4-BE49-F238E27FC236}">
                    <a16:creationId xmlns:a16="http://schemas.microsoft.com/office/drawing/2014/main" id="{76140821-616F-C843-96E6-8EE485B792FF}"/>
                  </a:ext>
                </a:extLst>
              </p:cNvPr>
              <p:cNvCxnSpPr>
                <a:cxnSpLocks/>
                <a:stCxn id="47" idx="2"/>
                <a:endCxn id="79" idx="0"/>
              </p:cNvCxnSpPr>
              <p:nvPr/>
            </p:nvCxnSpPr>
            <p:spPr>
              <a:xfrm rot="16200000" flipH="1">
                <a:off x="7105537" y="-434173"/>
                <a:ext cx="644214" cy="4002765"/>
              </a:xfrm>
              <a:prstGeom prst="bentConnector3">
                <a:avLst>
                  <a:gd name="adj1" fmla="val 70981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rd 50">
                <a:extLst>
                  <a:ext uri="{FF2B5EF4-FFF2-40B4-BE49-F238E27FC236}">
                    <a16:creationId xmlns:a16="http://schemas.microsoft.com/office/drawing/2014/main" id="{C0AD4584-5F4A-2141-B0C0-6F9A36243C8A}"/>
                  </a:ext>
                </a:extLst>
              </p:cNvPr>
              <p:cNvSpPr/>
              <p:nvPr/>
            </p:nvSpPr>
            <p:spPr>
              <a:xfrm>
                <a:off x="4970693" y="572812"/>
                <a:ext cx="755945" cy="43022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 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IMMA1</a:t>
                </a:r>
              </a:p>
            </p:txBody>
          </p:sp>
          <p:cxnSp>
            <p:nvCxnSpPr>
              <p:cNvPr id="52" name="Straight Arrow Connector 15">
                <a:extLst>
                  <a:ext uri="{FF2B5EF4-FFF2-40B4-BE49-F238E27FC236}">
                    <a16:creationId xmlns:a16="http://schemas.microsoft.com/office/drawing/2014/main" id="{B2639EBC-E84F-0244-9AFB-3AA282756786}"/>
                  </a:ext>
                </a:extLst>
              </p:cNvPr>
              <p:cNvCxnSpPr>
                <a:cxnSpLocks/>
                <a:stCxn id="47" idx="2"/>
                <a:endCxn id="219" idx="0"/>
              </p:cNvCxnSpPr>
              <p:nvPr/>
            </p:nvCxnSpPr>
            <p:spPr>
              <a:xfrm rot="5400000">
                <a:off x="4310098" y="1548333"/>
                <a:ext cx="1419394" cy="812935"/>
              </a:xfrm>
              <a:prstGeom prst="bentConnector3">
                <a:avLst>
                  <a:gd name="adj1" fmla="val 3207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Alternate Process 120">
                <a:extLst>
                  <a:ext uri="{FF2B5EF4-FFF2-40B4-BE49-F238E27FC236}">
                    <a16:creationId xmlns:a16="http://schemas.microsoft.com/office/drawing/2014/main" id="{B10E6E1C-7D16-AD4D-9454-AAEF7DEFA7D5}"/>
                  </a:ext>
                </a:extLst>
              </p:cNvPr>
              <p:cNvSpPr/>
              <p:nvPr/>
            </p:nvSpPr>
            <p:spPr>
              <a:xfrm>
                <a:off x="4101332" y="4464472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 err="1"/>
                  <a:t>obs</a:t>
                </a:r>
                <a:r>
                  <a:rPr lang="en-US" sz="900" dirty="0"/>
                  <a:t> level2</a:t>
                </a:r>
              </a:p>
            </p:txBody>
          </p:sp>
          <p:cxnSp>
            <p:nvCxnSpPr>
              <p:cNvPr id="131" name="Straight Arrow Connector 15">
                <a:extLst>
                  <a:ext uri="{FF2B5EF4-FFF2-40B4-BE49-F238E27FC236}">
                    <a16:creationId xmlns:a16="http://schemas.microsoft.com/office/drawing/2014/main" id="{0702736A-E8EF-0941-85D7-7D98334AF808}"/>
                  </a:ext>
                </a:extLst>
              </p:cNvPr>
              <p:cNvCxnSpPr>
                <a:cxnSpLocks/>
                <a:stCxn id="121" idx="3"/>
                <a:endCxn id="113" idx="2"/>
              </p:cNvCxnSpPr>
              <p:nvPr/>
            </p:nvCxnSpPr>
            <p:spPr>
              <a:xfrm flipV="1">
                <a:off x="5125322" y="4442846"/>
                <a:ext cx="1148165" cy="168962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5">
                <a:extLst>
                  <a:ext uri="{FF2B5EF4-FFF2-40B4-BE49-F238E27FC236}">
                    <a16:creationId xmlns:a16="http://schemas.microsoft.com/office/drawing/2014/main" id="{DA3D7C4E-B137-304E-A9B9-3C17EF255018}"/>
                  </a:ext>
                </a:extLst>
              </p:cNvPr>
              <p:cNvCxnSpPr>
                <a:cxnSpLocks/>
                <a:stCxn id="144" idx="2"/>
                <a:endCxn id="121" idx="0"/>
              </p:cNvCxnSpPr>
              <p:nvPr/>
            </p:nvCxnSpPr>
            <p:spPr>
              <a:xfrm>
                <a:off x="4613327" y="3900654"/>
                <a:ext cx="0" cy="5638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46CE7B-CFA4-D84E-A0C4-D12ABE5EBC2B}"/>
                  </a:ext>
                </a:extLst>
              </p:cNvPr>
              <p:cNvGrpSpPr/>
              <p:nvPr/>
            </p:nvGrpSpPr>
            <p:grpSpPr>
              <a:xfrm>
                <a:off x="3887999" y="5243286"/>
                <a:ext cx="1453801" cy="526011"/>
                <a:chOff x="7134764" y="5223155"/>
                <a:chExt cx="1737763" cy="642628"/>
              </a:xfrm>
            </p:grpSpPr>
            <p:sp>
              <p:nvSpPr>
                <p:cNvPr id="56" name="Magnetic Disk 55">
                  <a:extLst>
                    <a:ext uri="{FF2B5EF4-FFF2-40B4-BE49-F238E27FC236}">
                      <a16:creationId xmlns:a16="http://schemas.microsoft.com/office/drawing/2014/main" id="{11F33F41-5114-E542-93D2-3F71FE895EDB}"/>
                    </a:ext>
                  </a:extLst>
                </p:cNvPr>
                <p:cNvSpPr/>
                <p:nvPr/>
              </p:nvSpPr>
              <p:spPr>
                <a:xfrm>
                  <a:off x="8068371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7" name="Magnetic Disk 56">
                  <a:extLst>
                    <a:ext uri="{FF2B5EF4-FFF2-40B4-BE49-F238E27FC236}">
                      <a16:creationId xmlns:a16="http://schemas.microsoft.com/office/drawing/2014/main" id="{00926698-A4CB-0943-A10F-B1E98A8C496B}"/>
                    </a:ext>
                  </a:extLst>
                </p:cNvPr>
                <p:cNvSpPr/>
                <p:nvPr/>
              </p:nvSpPr>
              <p:spPr>
                <a:xfrm>
                  <a:off x="7341608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5107993-DD80-574A-8820-F67861499027}"/>
                    </a:ext>
                  </a:extLst>
                </p:cNvPr>
                <p:cNvSpPr/>
                <p:nvPr/>
              </p:nvSpPr>
              <p:spPr>
                <a:xfrm>
                  <a:off x="7134764" y="5223155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60" name="Straight Arrow Connector 15">
                <a:extLst>
                  <a:ext uri="{FF2B5EF4-FFF2-40B4-BE49-F238E27FC236}">
                    <a16:creationId xmlns:a16="http://schemas.microsoft.com/office/drawing/2014/main" id="{2361A25E-8265-1845-A5A8-4826A176A7C7}"/>
                  </a:ext>
                </a:extLst>
              </p:cNvPr>
              <p:cNvCxnSpPr>
                <a:cxnSpLocks/>
                <a:stCxn id="121" idx="2"/>
                <a:endCxn id="59" idx="0"/>
              </p:cNvCxnSpPr>
              <p:nvPr/>
            </p:nvCxnSpPr>
            <p:spPr>
              <a:xfrm>
                <a:off x="4613327" y="4759143"/>
                <a:ext cx="1573" cy="4841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5">
                <a:extLst>
                  <a:ext uri="{FF2B5EF4-FFF2-40B4-BE49-F238E27FC236}">
                    <a16:creationId xmlns:a16="http://schemas.microsoft.com/office/drawing/2014/main" id="{0A0DD06B-81DF-9E41-9AF4-E0632A18CD23}"/>
                  </a:ext>
                </a:extLst>
              </p:cNvPr>
              <p:cNvCxnSpPr>
                <a:cxnSpLocks/>
                <a:stCxn id="65" idx="2"/>
                <a:endCxn id="144" idx="0"/>
              </p:cNvCxnSpPr>
              <p:nvPr/>
            </p:nvCxnSpPr>
            <p:spPr>
              <a:xfrm rot="5400000">
                <a:off x="4518876" y="1370464"/>
                <a:ext cx="2329971" cy="2141067"/>
              </a:xfrm>
              <a:prstGeom prst="bentConnector3">
                <a:avLst>
                  <a:gd name="adj1" fmla="val 79349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728EEFAD-139B-3E40-87C8-799E0874B4E7}"/>
                  </a:ext>
                </a:extLst>
              </p:cNvPr>
              <p:cNvSpPr/>
              <p:nvPr/>
            </p:nvSpPr>
            <p:spPr>
              <a:xfrm>
                <a:off x="8917032" y="1889317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marine QC</a:t>
                </a:r>
              </a:p>
            </p:txBody>
          </p:sp>
          <p:sp>
            <p:nvSpPr>
              <p:cNvPr id="144" name="Alternate Process 143">
                <a:extLst>
                  <a:ext uri="{FF2B5EF4-FFF2-40B4-BE49-F238E27FC236}">
                    <a16:creationId xmlns:a16="http://schemas.microsoft.com/office/drawing/2014/main" id="{86099385-37B4-AF4B-BEF1-5EB76D4CD5B8}"/>
                  </a:ext>
                </a:extLst>
              </p:cNvPr>
              <p:cNvSpPr/>
              <p:nvPr/>
            </p:nvSpPr>
            <p:spPr>
              <a:xfrm>
                <a:off x="4101332" y="3605983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level1[b-e]</a:t>
                </a:r>
              </a:p>
            </p:txBody>
          </p:sp>
          <p:cxnSp>
            <p:nvCxnSpPr>
              <p:cNvPr id="151" name="Straight Arrow Connector 15">
                <a:extLst>
                  <a:ext uri="{FF2B5EF4-FFF2-40B4-BE49-F238E27FC236}">
                    <a16:creationId xmlns:a16="http://schemas.microsoft.com/office/drawing/2014/main" id="{DB113ADA-B1A8-1A49-BEFF-83BFB633B085}"/>
                  </a:ext>
                </a:extLst>
              </p:cNvPr>
              <p:cNvCxnSpPr>
                <a:cxnSpLocks/>
                <a:stCxn id="144" idx="3"/>
                <a:endCxn id="113" idx="0"/>
              </p:cNvCxnSpPr>
              <p:nvPr/>
            </p:nvCxnSpPr>
            <p:spPr>
              <a:xfrm>
                <a:off x="5125322" y="3753319"/>
                <a:ext cx="1148165" cy="163516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lternate Process 75">
                <a:extLst>
                  <a:ext uri="{FF2B5EF4-FFF2-40B4-BE49-F238E27FC236}">
                    <a16:creationId xmlns:a16="http://schemas.microsoft.com/office/drawing/2014/main" id="{8F1E4EE0-56F4-3249-A809-AF99047059E2}"/>
                  </a:ext>
                </a:extLst>
              </p:cNvPr>
              <p:cNvSpPr/>
              <p:nvPr/>
            </p:nvSpPr>
            <p:spPr>
              <a:xfrm>
                <a:off x="7578114" y="1889326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md preprocess</a:t>
                </a:r>
              </a:p>
            </p:txBody>
          </p:sp>
          <p:cxnSp>
            <p:nvCxnSpPr>
              <p:cNvPr id="97" name="Straight Arrow Connector 15">
                <a:extLst>
                  <a:ext uri="{FF2B5EF4-FFF2-40B4-BE49-F238E27FC236}">
                    <a16:creationId xmlns:a16="http://schemas.microsoft.com/office/drawing/2014/main" id="{E7A6DBC4-DD43-B546-8468-ED3FA00F70E1}"/>
                  </a:ext>
                </a:extLst>
              </p:cNvPr>
              <p:cNvCxnSpPr>
                <a:cxnSpLocks/>
                <a:stCxn id="76" idx="2"/>
                <a:endCxn id="144" idx="0"/>
              </p:cNvCxnSpPr>
              <p:nvPr/>
            </p:nvCxnSpPr>
            <p:spPr>
              <a:xfrm rot="5400000">
                <a:off x="5640725" y="1156599"/>
                <a:ext cx="1421986" cy="3476782"/>
              </a:xfrm>
              <a:prstGeom prst="bentConnector3">
                <a:avLst>
                  <a:gd name="adj1" fmla="val 75722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Card 178">
                <a:extLst>
                  <a:ext uri="{FF2B5EF4-FFF2-40B4-BE49-F238E27FC236}">
                    <a16:creationId xmlns:a16="http://schemas.microsoft.com/office/drawing/2014/main" id="{18C460AA-B56B-4F45-A030-58333DC813D9}"/>
                  </a:ext>
                </a:extLst>
              </p:cNvPr>
              <p:cNvSpPr/>
              <p:nvPr/>
            </p:nvSpPr>
            <p:spPr>
              <a:xfrm>
                <a:off x="7714179" y="858442"/>
                <a:ext cx="755891" cy="4105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WMO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 47</a:t>
                </a:r>
              </a:p>
            </p:txBody>
          </p:sp>
          <p:sp>
            <p:nvSpPr>
              <p:cNvPr id="180" name="Card 179">
                <a:extLst>
                  <a:ext uri="{FF2B5EF4-FFF2-40B4-BE49-F238E27FC236}">
                    <a16:creationId xmlns:a16="http://schemas.microsoft.com/office/drawing/2014/main" id="{B0821023-850B-A84C-9992-ECBF0CE476C7}"/>
                  </a:ext>
                </a:extLst>
              </p:cNvPr>
              <p:cNvSpPr/>
              <p:nvPr/>
            </p:nvSpPr>
            <p:spPr>
              <a:xfrm>
                <a:off x="9059314" y="848525"/>
                <a:ext cx="755891" cy="430335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climatology</a:t>
                </a:r>
              </a:p>
            </p:txBody>
          </p:sp>
          <p:cxnSp>
            <p:nvCxnSpPr>
              <p:cNvPr id="181" name="Straight Arrow Connector 15">
                <a:extLst>
                  <a:ext uri="{FF2B5EF4-FFF2-40B4-BE49-F238E27FC236}">
                    <a16:creationId xmlns:a16="http://schemas.microsoft.com/office/drawing/2014/main" id="{9DA78861-18FF-AC4B-8BBE-D73F467AD764}"/>
                  </a:ext>
                </a:extLst>
              </p:cNvPr>
              <p:cNvCxnSpPr>
                <a:cxnSpLocks/>
                <a:stCxn id="179" idx="2"/>
                <a:endCxn id="76" idx="0"/>
              </p:cNvCxnSpPr>
              <p:nvPr/>
            </p:nvCxnSpPr>
            <p:spPr>
              <a:xfrm flipH="1">
                <a:off x="8090109" y="1268942"/>
                <a:ext cx="2016" cy="62038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5">
                <a:extLst>
                  <a:ext uri="{FF2B5EF4-FFF2-40B4-BE49-F238E27FC236}">
                    <a16:creationId xmlns:a16="http://schemas.microsoft.com/office/drawing/2014/main" id="{68BCF6D6-5822-6C42-9306-21EB75A2403E}"/>
                  </a:ext>
                </a:extLst>
              </p:cNvPr>
              <p:cNvCxnSpPr>
                <a:cxnSpLocks/>
                <a:stCxn id="180" idx="2"/>
                <a:endCxn id="79" idx="0"/>
              </p:cNvCxnSpPr>
              <p:nvPr/>
            </p:nvCxnSpPr>
            <p:spPr>
              <a:xfrm flipH="1">
                <a:off x="9429027" y="1278860"/>
                <a:ext cx="8233" cy="610457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Alternate Process 218">
                <a:extLst>
                  <a:ext uri="{FF2B5EF4-FFF2-40B4-BE49-F238E27FC236}">
                    <a16:creationId xmlns:a16="http://schemas.microsoft.com/office/drawing/2014/main" id="{96444BFB-C5FE-0140-8302-DCE75196FA51}"/>
                  </a:ext>
                </a:extLst>
              </p:cNvPr>
              <p:cNvSpPr/>
              <p:nvPr/>
            </p:nvSpPr>
            <p:spPr>
              <a:xfrm>
                <a:off x="4101332" y="2664497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level1a</a:t>
                </a:r>
              </a:p>
            </p:txBody>
          </p:sp>
          <p:sp>
            <p:nvSpPr>
              <p:cNvPr id="228" name="Alternate Process 227">
                <a:extLst>
                  <a:ext uri="{FF2B5EF4-FFF2-40B4-BE49-F238E27FC236}">
                    <a16:creationId xmlns:a16="http://schemas.microsoft.com/office/drawing/2014/main" id="{69705574-73F9-254C-9DA7-34076123ED3A}"/>
                  </a:ext>
                </a:extLst>
              </p:cNvPr>
              <p:cNvSpPr/>
              <p:nvPr/>
            </p:nvSpPr>
            <p:spPr>
              <a:xfrm>
                <a:off x="4900278" y="1875474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extract source</a:t>
                </a:r>
              </a:p>
            </p:txBody>
          </p:sp>
          <p:cxnSp>
            <p:nvCxnSpPr>
              <p:cNvPr id="229" name="Straight Arrow Connector 15">
                <a:extLst>
                  <a:ext uri="{FF2B5EF4-FFF2-40B4-BE49-F238E27FC236}">
                    <a16:creationId xmlns:a16="http://schemas.microsoft.com/office/drawing/2014/main" id="{A052502A-E6FD-5A4B-AE50-FE3A4DC8D72C}"/>
                  </a:ext>
                </a:extLst>
              </p:cNvPr>
              <p:cNvCxnSpPr>
                <a:cxnSpLocks/>
                <a:stCxn id="51" idx="1"/>
                <a:endCxn id="228" idx="1"/>
              </p:cNvCxnSpPr>
              <p:nvPr/>
            </p:nvCxnSpPr>
            <p:spPr>
              <a:xfrm rot="10800000" flipV="1">
                <a:off x="4900279" y="787922"/>
                <a:ext cx="70415" cy="1234888"/>
              </a:xfrm>
              <a:prstGeom prst="bentConnector3">
                <a:avLst>
                  <a:gd name="adj1" fmla="val 266557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Alternate Process 91">
                <a:extLst>
                  <a:ext uri="{FF2B5EF4-FFF2-40B4-BE49-F238E27FC236}">
                    <a16:creationId xmlns:a16="http://schemas.microsoft.com/office/drawing/2014/main" id="{06DC9B91-6BE8-C14B-B90E-985724189E2A}"/>
                  </a:ext>
                </a:extLst>
              </p:cNvPr>
              <p:cNvSpPr/>
              <p:nvPr/>
            </p:nvSpPr>
            <p:spPr>
              <a:xfrm>
                <a:off x="9578406" y="3608218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/>
                  <a:t>configuration</a:t>
                </a:r>
                <a:endParaRPr lang="en-US" sz="900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DD2963-C797-E240-ADF2-99E811E373C8}"/>
                  </a:ext>
                </a:extLst>
              </p:cNvPr>
              <p:cNvGrpSpPr/>
              <p:nvPr/>
            </p:nvGrpSpPr>
            <p:grpSpPr>
              <a:xfrm>
                <a:off x="9363500" y="5240280"/>
                <a:ext cx="1453801" cy="526011"/>
                <a:chOff x="7134764" y="5223155"/>
                <a:chExt cx="1737763" cy="642628"/>
              </a:xfrm>
            </p:grpSpPr>
            <p:sp>
              <p:nvSpPr>
                <p:cNvPr id="94" name="Magnetic Disk 93">
                  <a:extLst>
                    <a:ext uri="{FF2B5EF4-FFF2-40B4-BE49-F238E27FC236}">
                      <a16:creationId xmlns:a16="http://schemas.microsoft.com/office/drawing/2014/main" id="{3F812640-5B90-764F-8D1F-1DC7D026251F}"/>
                    </a:ext>
                  </a:extLst>
                </p:cNvPr>
                <p:cNvSpPr/>
                <p:nvPr/>
              </p:nvSpPr>
              <p:spPr>
                <a:xfrm>
                  <a:off x="7539994" y="5337709"/>
                  <a:ext cx="1016968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*_configuration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AF363CF-6EC9-C942-BB24-082031BEF07D}"/>
                    </a:ext>
                  </a:extLst>
                </p:cNvPr>
                <p:cNvSpPr/>
                <p:nvPr/>
              </p:nvSpPr>
              <p:spPr>
                <a:xfrm>
                  <a:off x="7134764" y="5223155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98" name="Straight Arrow Connector 15">
                <a:extLst>
                  <a:ext uri="{FF2B5EF4-FFF2-40B4-BE49-F238E27FC236}">
                    <a16:creationId xmlns:a16="http://schemas.microsoft.com/office/drawing/2014/main" id="{D3253257-5E8A-7B45-BCF9-83EFFF644D5F}"/>
                  </a:ext>
                </a:extLst>
              </p:cNvPr>
              <p:cNvCxnSpPr>
                <a:cxnSpLocks/>
                <a:stCxn id="92" idx="2"/>
                <a:endCxn id="96" idx="0"/>
              </p:cNvCxnSpPr>
              <p:nvPr/>
            </p:nvCxnSpPr>
            <p:spPr>
              <a:xfrm>
                <a:off x="10090401" y="3902889"/>
                <a:ext cx="0" cy="133739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AB94C22-5788-8248-A22C-99F6336AD44C}"/>
                  </a:ext>
                </a:extLst>
              </p:cNvPr>
              <p:cNvGrpSpPr/>
              <p:nvPr/>
            </p:nvGrpSpPr>
            <p:grpSpPr>
              <a:xfrm>
                <a:off x="5546586" y="3916835"/>
                <a:ext cx="1453801" cy="526011"/>
                <a:chOff x="7134764" y="5679720"/>
                <a:chExt cx="1737763" cy="642628"/>
              </a:xfrm>
            </p:grpSpPr>
            <p:sp>
              <p:nvSpPr>
                <p:cNvPr id="111" name="Magnetic Disk 110">
                  <a:extLst>
                    <a:ext uri="{FF2B5EF4-FFF2-40B4-BE49-F238E27FC236}">
                      <a16:creationId xmlns:a16="http://schemas.microsoft.com/office/drawing/2014/main" id="{93ADEB86-4C03-5443-8607-EFCBF2B955A9}"/>
                    </a:ext>
                  </a:extLst>
                </p:cNvPr>
                <p:cNvSpPr/>
                <p:nvPr/>
              </p:nvSpPr>
              <p:spPr>
                <a:xfrm>
                  <a:off x="8068370" y="5794274"/>
                  <a:ext cx="637002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112" name="Magnetic Disk 111">
                  <a:extLst>
                    <a:ext uri="{FF2B5EF4-FFF2-40B4-BE49-F238E27FC236}">
                      <a16:creationId xmlns:a16="http://schemas.microsoft.com/office/drawing/2014/main" id="{724F449F-34A0-C644-89E1-8533DA1EA5D6}"/>
                    </a:ext>
                  </a:extLst>
                </p:cNvPr>
                <p:cNvSpPr/>
                <p:nvPr/>
              </p:nvSpPr>
              <p:spPr>
                <a:xfrm>
                  <a:off x="7341608" y="5794274"/>
                  <a:ext cx="637002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14B580AD-2E65-5245-A139-C2F5EACF7A06}"/>
                    </a:ext>
                  </a:extLst>
                </p:cNvPr>
                <p:cNvSpPr/>
                <p:nvPr/>
              </p:nvSpPr>
              <p:spPr>
                <a:xfrm>
                  <a:off x="7134764" y="5679720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33" name="Straight Arrow Connector 15">
                <a:extLst>
                  <a:ext uri="{FF2B5EF4-FFF2-40B4-BE49-F238E27FC236}">
                    <a16:creationId xmlns:a16="http://schemas.microsoft.com/office/drawing/2014/main" id="{69AFBC84-F2AA-FD44-BB1D-FE1941853E5B}"/>
                  </a:ext>
                </a:extLst>
              </p:cNvPr>
              <p:cNvCxnSpPr>
                <a:cxnSpLocks/>
                <a:stCxn id="76" idx="2"/>
                <a:endCxn id="92" idx="0"/>
              </p:cNvCxnSpPr>
              <p:nvPr/>
            </p:nvCxnSpPr>
            <p:spPr>
              <a:xfrm rot="16200000" flipH="1">
                <a:off x="8378145" y="1895961"/>
                <a:ext cx="1424221" cy="2000292"/>
              </a:xfrm>
              <a:prstGeom prst="bentConnector3">
                <a:avLst>
                  <a:gd name="adj1" fmla="val 39392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rd 46">
                <a:extLst>
                  <a:ext uri="{FF2B5EF4-FFF2-40B4-BE49-F238E27FC236}">
                    <a16:creationId xmlns:a16="http://schemas.microsoft.com/office/drawing/2014/main" id="{D708A66B-1C4E-4944-B093-8F51FB4EFC89}"/>
                  </a:ext>
                </a:extLst>
              </p:cNvPr>
              <p:cNvSpPr/>
              <p:nvPr/>
            </p:nvSpPr>
            <p:spPr>
              <a:xfrm>
                <a:off x="5048289" y="814883"/>
                <a:ext cx="755945" cy="430220"/>
              </a:xfrm>
              <a:prstGeom prst="flowChartPunchedCard">
                <a:avLst/>
              </a:prstGeom>
              <a:gradFill>
                <a:gsLst>
                  <a:gs pos="0">
                    <a:schemeClr val="bg2">
                      <a:lumMod val="90000"/>
                    </a:schemeClr>
                  </a:gs>
                  <a:gs pos="34000">
                    <a:schemeClr val="bg2">
                      <a:lumMod val="9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*</a:t>
                </a:r>
              </a:p>
            </p:txBody>
          </p:sp>
          <p:cxnSp>
            <p:nvCxnSpPr>
              <p:cNvPr id="58" name="Straight Arrow Connector 15">
                <a:extLst>
                  <a:ext uri="{FF2B5EF4-FFF2-40B4-BE49-F238E27FC236}">
                    <a16:creationId xmlns:a16="http://schemas.microsoft.com/office/drawing/2014/main" id="{CCDFF183-B1A5-E242-B3A7-33D0C97DB5E1}"/>
                  </a:ext>
                </a:extLst>
              </p:cNvPr>
              <p:cNvCxnSpPr>
                <a:cxnSpLocks/>
                <a:stCxn id="228" idx="3"/>
                <a:endCxn id="47" idx="3"/>
              </p:cNvCxnSpPr>
              <p:nvPr/>
            </p:nvCxnSpPr>
            <p:spPr>
              <a:xfrm flipH="1" flipV="1">
                <a:off x="5804234" y="1029993"/>
                <a:ext cx="120034" cy="992817"/>
              </a:xfrm>
              <a:prstGeom prst="bentConnector3">
                <a:avLst>
                  <a:gd name="adj1" fmla="val -97707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15">
                <a:extLst>
                  <a:ext uri="{FF2B5EF4-FFF2-40B4-BE49-F238E27FC236}">
                    <a16:creationId xmlns:a16="http://schemas.microsoft.com/office/drawing/2014/main" id="{E27A5FEA-D244-6D4B-A4DC-F6D0BF86CBE7}"/>
                  </a:ext>
                </a:extLst>
              </p:cNvPr>
              <p:cNvCxnSpPr>
                <a:cxnSpLocks/>
                <a:stCxn id="79" idx="2"/>
                <a:endCxn id="144" idx="0"/>
              </p:cNvCxnSpPr>
              <p:nvPr/>
            </p:nvCxnSpPr>
            <p:spPr>
              <a:xfrm rot="5400000">
                <a:off x="6310180" y="487135"/>
                <a:ext cx="1421995" cy="4815700"/>
              </a:xfrm>
              <a:prstGeom prst="bentConnector3">
                <a:avLst>
                  <a:gd name="adj1" fmla="val 8634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5">
                <a:extLst>
                  <a:ext uri="{FF2B5EF4-FFF2-40B4-BE49-F238E27FC236}">
                    <a16:creationId xmlns:a16="http://schemas.microsoft.com/office/drawing/2014/main" id="{D61151CB-265F-944A-8859-58C52C0CFF37}"/>
                  </a:ext>
                </a:extLst>
              </p:cNvPr>
              <p:cNvCxnSpPr>
                <a:cxnSpLocks/>
                <a:stCxn id="3" idx="3"/>
                <a:endCxn id="219" idx="1"/>
              </p:cNvCxnSpPr>
              <p:nvPr/>
            </p:nvCxnSpPr>
            <p:spPr>
              <a:xfrm>
                <a:off x="3870176" y="2811490"/>
                <a:ext cx="231156" cy="3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5">
                <a:extLst>
                  <a:ext uri="{FF2B5EF4-FFF2-40B4-BE49-F238E27FC236}">
                    <a16:creationId xmlns:a16="http://schemas.microsoft.com/office/drawing/2014/main" id="{8CBD35EC-863C-904E-86FB-2491B6FC60BF}"/>
                  </a:ext>
                </a:extLst>
              </p:cNvPr>
              <p:cNvCxnSpPr>
                <a:cxnSpLocks/>
                <a:stCxn id="219" idx="2"/>
                <a:endCxn id="144" idx="0"/>
              </p:cNvCxnSpPr>
              <p:nvPr/>
            </p:nvCxnSpPr>
            <p:spPr>
              <a:xfrm>
                <a:off x="4613327" y="2959168"/>
                <a:ext cx="0" cy="64681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5">
                <a:extLst>
                  <a:ext uri="{FF2B5EF4-FFF2-40B4-BE49-F238E27FC236}">
                    <a16:creationId xmlns:a16="http://schemas.microsoft.com/office/drawing/2014/main" id="{9B43F700-75AC-BA4E-9529-66D5C0988851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 flipV="1">
                <a:off x="1843741" y="4553074"/>
                <a:ext cx="482071" cy="737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5">
                <a:extLst>
                  <a:ext uri="{FF2B5EF4-FFF2-40B4-BE49-F238E27FC236}">
                    <a16:creationId xmlns:a16="http://schemas.microsoft.com/office/drawing/2014/main" id="{1EE3FFA0-AD37-C145-829E-0D579D30AE91}"/>
                  </a:ext>
                </a:extLst>
              </p:cNvPr>
              <p:cNvCxnSpPr>
                <a:cxnSpLocks/>
                <a:endCxn id="182" idx="1"/>
              </p:cNvCxnSpPr>
              <p:nvPr/>
            </p:nvCxnSpPr>
            <p:spPr>
              <a:xfrm flipV="1">
                <a:off x="1862302" y="4742004"/>
                <a:ext cx="465488" cy="737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C3D2E45-960D-6548-A38E-8836470F8119}"/>
                  </a:ext>
                </a:extLst>
              </p:cNvPr>
              <p:cNvSpPr txBox="1"/>
              <p:nvPr/>
            </p:nvSpPr>
            <p:spPr>
              <a:xfrm>
                <a:off x="2325812" y="4429963"/>
                <a:ext cx="9220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observational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B90192B-6E49-FD49-A658-8D2B1C3B02E0}"/>
                  </a:ext>
                </a:extLst>
              </p:cNvPr>
              <p:cNvSpPr txBox="1"/>
              <p:nvPr/>
            </p:nvSpPr>
            <p:spPr>
              <a:xfrm>
                <a:off x="2327790" y="4618893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configuration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9F245C0-986E-D544-BB66-4695936A5DE5}"/>
                  </a:ext>
                </a:extLst>
              </p:cNvPr>
              <p:cNvSpPr txBox="1"/>
              <p:nvPr/>
            </p:nvSpPr>
            <p:spPr>
              <a:xfrm>
                <a:off x="1803640" y="1183730"/>
                <a:ext cx="1361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data/MD SOURCES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3491C9F-F0A6-6740-ACED-0C7546BB8571}"/>
                  </a:ext>
                </a:extLst>
              </p:cNvPr>
              <p:cNvSpPr txBox="1"/>
              <p:nvPr/>
            </p:nvSpPr>
            <p:spPr>
              <a:xfrm>
                <a:off x="1811354" y="2141850"/>
                <a:ext cx="10760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special SUITES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6056DC3-5FD2-4944-8633-35422B41232B}"/>
                  </a:ext>
                </a:extLst>
              </p:cNvPr>
              <p:cNvSpPr txBox="1"/>
              <p:nvPr/>
            </p:nvSpPr>
            <p:spPr>
              <a:xfrm>
                <a:off x="1751173" y="4199590"/>
                <a:ext cx="1095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CDM branches</a:t>
                </a: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C31EE59-6120-9246-8EB0-3977B50BCE07}"/>
                  </a:ext>
                </a:extLst>
              </p:cNvPr>
              <p:cNvCxnSpPr/>
              <p:nvPr/>
            </p:nvCxnSpPr>
            <p:spPr>
              <a:xfrm>
                <a:off x="1800714" y="1447803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D06A944-DD24-C247-B788-1C82EEE66154}"/>
                  </a:ext>
                </a:extLst>
              </p:cNvPr>
              <p:cNvCxnSpPr/>
              <p:nvPr/>
            </p:nvCxnSpPr>
            <p:spPr>
              <a:xfrm>
                <a:off x="1802702" y="2404097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0CB763E-E46A-1C46-94A0-5B1AAC2D7684}"/>
                  </a:ext>
                </a:extLst>
              </p:cNvPr>
              <p:cNvSpPr txBox="1"/>
              <p:nvPr/>
            </p:nvSpPr>
            <p:spPr>
              <a:xfrm>
                <a:off x="1800714" y="5591061"/>
                <a:ext cx="904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CDM tables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A855269-438D-1149-8AAD-3513E147A349}"/>
                  </a:ext>
                </a:extLst>
              </p:cNvPr>
              <p:cNvCxnSpPr/>
              <p:nvPr/>
            </p:nvCxnSpPr>
            <p:spPr>
              <a:xfrm>
                <a:off x="1800714" y="4926989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3827D9-C8CC-764C-A79D-AA5EDEB22F6C}"/>
                  </a:ext>
                </a:extLst>
              </p:cNvPr>
              <p:cNvCxnSpPr/>
              <p:nvPr/>
            </p:nvCxnSpPr>
            <p:spPr>
              <a:xfrm>
                <a:off x="1800714" y="5883973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Multidocument 2">
                <a:extLst>
                  <a:ext uri="{FF2B5EF4-FFF2-40B4-BE49-F238E27FC236}">
                    <a16:creationId xmlns:a16="http://schemas.microsoft.com/office/drawing/2014/main" id="{F619F944-6507-3A4C-A227-96F487625550}"/>
                  </a:ext>
                </a:extLst>
              </p:cNvPr>
              <p:cNvSpPr/>
              <p:nvPr/>
            </p:nvSpPr>
            <p:spPr>
              <a:xfrm>
                <a:off x="3402555" y="2627499"/>
                <a:ext cx="467621" cy="367981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64" name="Straight Arrow Connector 15">
                <a:extLst>
                  <a:ext uri="{FF2B5EF4-FFF2-40B4-BE49-F238E27FC236}">
                    <a16:creationId xmlns:a16="http://schemas.microsoft.com/office/drawing/2014/main" id="{5707D804-C409-F548-8DF1-9C77C0BC46DA}"/>
                  </a:ext>
                </a:extLst>
              </p:cNvPr>
              <p:cNvCxnSpPr>
                <a:cxnSpLocks/>
                <a:stCxn id="3" idx="2"/>
                <a:endCxn id="144" idx="1"/>
              </p:cNvCxnSpPr>
              <p:nvPr/>
            </p:nvCxnSpPr>
            <p:spPr>
              <a:xfrm rot="16200000" flipH="1">
                <a:off x="3466703" y="3118689"/>
                <a:ext cx="771775" cy="49748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15">
                <a:extLst>
                  <a:ext uri="{FF2B5EF4-FFF2-40B4-BE49-F238E27FC236}">
                    <a16:creationId xmlns:a16="http://schemas.microsoft.com/office/drawing/2014/main" id="{FFD999B0-D092-E445-810D-D24E35B0A21C}"/>
                  </a:ext>
                </a:extLst>
              </p:cNvPr>
              <p:cNvCxnSpPr>
                <a:cxnSpLocks/>
                <a:stCxn id="3" idx="2"/>
                <a:endCxn id="121" idx="1"/>
              </p:cNvCxnSpPr>
              <p:nvPr/>
            </p:nvCxnSpPr>
            <p:spPr>
              <a:xfrm rot="16200000" flipH="1">
                <a:off x="3037458" y="3547934"/>
                <a:ext cx="1630264" cy="49748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ard 64">
                <a:extLst>
                  <a:ext uri="{FF2B5EF4-FFF2-40B4-BE49-F238E27FC236}">
                    <a16:creationId xmlns:a16="http://schemas.microsoft.com/office/drawing/2014/main" id="{3E9D1C9A-4B17-1D44-9FFD-0D5D1823CF12}"/>
                  </a:ext>
                </a:extLst>
              </p:cNvPr>
              <p:cNvSpPr/>
              <p:nvPr/>
            </p:nvSpPr>
            <p:spPr>
              <a:xfrm>
                <a:off x="6376448" y="865512"/>
                <a:ext cx="755891" cy="4105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cxnSp>
            <p:nvCxnSpPr>
              <p:cNvPr id="86" name="Straight Arrow Connector 15">
                <a:extLst>
                  <a:ext uri="{FF2B5EF4-FFF2-40B4-BE49-F238E27FC236}">
                    <a16:creationId xmlns:a16="http://schemas.microsoft.com/office/drawing/2014/main" id="{58442791-A887-5449-9249-0D99A8E5431E}"/>
                  </a:ext>
                </a:extLst>
              </p:cNvPr>
              <p:cNvCxnSpPr>
                <a:cxnSpLocks/>
                <a:stCxn id="59" idx="3"/>
                <a:endCxn id="92" idx="1"/>
              </p:cNvCxnSpPr>
              <p:nvPr/>
            </p:nvCxnSpPr>
            <p:spPr>
              <a:xfrm flipV="1">
                <a:off x="5341800" y="3755554"/>
                <a:ext cx="4236606" cy="1750738"/>
              </a:xfrm>
              <a:prstGeom prst="bentConnector3">
                <a:avLst>
                  <a:gd name="adj1" fmla="val 6478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2437D3FE-4BC6-A448-96E9-F3F85ED138B1}"/>
                  </a:ext>
                </a:extLst>
              </p:cNvPr>
              <p:cNvCxnSpPr>
                <a:cxnSpLocks/>
                <a:stCxn id="65" idx="2"/>
                <a:endCxn id="79" idx="0"/>
              </p:cNvCxnSpPr>
              <p:nvPr/>
            </p:nvCxnSpPr>
            <p:spPr>
              <a:xfrm rot="16200000" flipH="1">
                <a:off x="7785058" y="245347"/>
                <a:ext cx="613305" cy="2674633"/>
              </a:xfrm>
              <a:prstGeom prst="bentConnector3">
                <a:avLst>
                  <a:gd name="adj1" fmla="val 51297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15">
              <a:extLst>
                <a:ext uri="{FF2B5EF4-FFF2-40B4-BE49-F238E27FC236}">
                  <a16:creationId xmlns:a16="http://schemas.microsoft.com/office/drawing/2014/main" id="{338B7199-E589-0F4D-8E34-8DF794017201}"/>
                </a:ext>
              </a:extLst>
            </p:cNvPr>
            <p:cNvCxnSpPr>
              <a:cxnSpLocks/>
              <a:stCxn id="219" idx="3"/>
              <a:endCxn id="113" idx="0"/>
            </p:cNvCxnSpPr>
            <p:nvPr/>
          </p:nvCxnSpPr>
          <p:spPr>
            <a:xfrm>
              <a:off x="5125322" y="2811833"/>
              <a:ext cx="1148165" cy="1105002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5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Observational branch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B5A137-7847-E043-9AEA-7C781C398537}"/>
              </a:ext>
            </a:extLst>
          </p:cNvPr>
          <p:cNvGrpSpPr/>
          <p:nvPr/>
        </p:nvGrpSpPr>
        <p:grpSpPr>
          <a:xfrm>
            <a:off x="2765282" y="1226742"/>
            <a:ext cx="7062285" cy="5129369"/>
            <a:chOff x="2765282" y="1226742"/>
            <a:chExt cx="7062285" cy="5129369"/>
          </a:xfrm>
        </p:grpSpPr>
        <p:sp>
          <p:nvSpPr>
            <p:cNvPr id="61" name="Card 60">
              <a:extLst>
                <a:ext uri="{FF2B5EF4-FFF2-40B4-BE49-F238E27FC236}">
                  <a16:creationId xmlns:a16="http://schemas.microsoft.com/office/drawing/2014/main" id="{24A7D797-77A5-CA44-9E85-827DAEF8DA7D}"/>
                </a:ext>
              </a:extLst>
            </p:cNvPr>
            <p:cNvSpPr/>
            <p:nvPr/>
          </p:nvSpPr>
          <p:spPr>
            <a:xfrm>
              <a:off x="8923968" y="4513130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</a:t>
              </a:r>
            </a:p>
          </p:txBody>
        </p:sp>
        <p:sp>
          <p:nvSpPr>
            <p:cNvPr id="58" name="Card 57">
              <a:extLst>
                <a:ext uri="{FF2B5EF4-FFF2-40B4-BE49-F238E27FC236}">
                  <a16:creationId xmlns:a16="http://schemas.microsoft.com/office/drawing/2014/main" id="{F8E0D8BA-5CA1-CF43-A368-ECEACAB26916}"/>
                </a:ext>
              </a:extLst>
            </p:cNvPr>
            <p:cNvSpPr/>
            <p:nvPr/>
          </p:nvSpPr>
          <p:spPr>
            <a:xfrm>
              <a:off x="8809625" y="4143394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NOC corrections</a:t>
              </a:r>
            </a:p>
          </p:txBody>
        </p:sp>
        <p:sp>
          <p:nvSpPr>
            <p:cNvPr id="51" name="Card 50">
              <a:extLst>
                <a:ext uri="{FF2B5EF4-FFF2-40B4-BE49-F238E27FC236}">
                  <a16:creationId xmlns:a16="http://schemas.microsoft.com/office/drawing/2014/main" id="{C0AD4584-5F4A-2141-B0C0-6F9A36243C8A}"/>
                </a:ext>
              </a:extLst>
            </p:cNvPr>
            <p:cNvSpPr/>
            <p:nvPr/>
          </p:nvSpPr>
          <p:spPr>
            <a:xfrm>
              <a:off x="8151704" y="1531659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</a:t>
              </a:r>
            </a:p>
          </p:txBody>
        </p:sp>
        <p:cxnSp>
          <p:nvCxnSpPr>
            <p:cNvPr id="52" name="Straight Arrow Connector 15">
              <a:extLst>
                <a:ext uri="{FF2B5EF4-FFF2-40B4-BE49-F238E27FC236}">
                  <a16:creationId xmlns:a16="http://schemas.microsoft.com/office/drawing/2014/main" id="{B2639EBC-E84F-0244-9AFB-3AA282756786}"/>
                </a:ext>
              </a:extLst>
            </p:cNvPr>
            <p:cNvCxnSpPr>
              <a:cxnSpLocks/>
              <a:stCxn id="228" idx="1"/>
              <a:endCxn id="118" idx="3"/>
            </p:cNvCxnSpPr>
            <p:nvPr/>
          </p:nvCxnSpPr>
          <p:spPr>
            <a:xfrm flipH="1">
              <a:off x="6008165" y="1794459"/>
              <a:ext cx="467863" cy="29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lternate Process 117">
              <a:extLst>
                <a:ext uri="{FF2B5EF4-FFF2-40B4-BE49-F238E27FC236}">
                  <a16:creationId xmlns:a16="http://schemas.microsoft.com/office/drawing/2014/main" id="{AAF34058-14C6-D642-BDDE-687D09E8941B}"/>
                </a:ext>
              </a:extLst>
            </p:cNvPr>
            <p:cNvSpPr/>
            <p:nvPr/>
          </p:nvSpPr>
          <p:spPr>
            <a:xfrm>
              <a:off x="4784165" y="1617376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level1a</a:t>
              </a:r>
            </a:p>
          </p:txBody>
        </p:sp>
        <p:sp>
          <p:nvSpPr>
            <p:cNvPr id="119" name="Alternate Process 118">
              <a:extLst>
                <a:ext uri="{FF2B5EF4-FFF2-40B4-BE49-F238E27FC236}">
                  <a16:creationId xmlns:a16="http://schemas.microsoft.com/office/drawing/2014/main" id="{C7A1A594-3C99-B548-8ECF-49CE78AE4E67}"/>
                </a:ext>
              </a:extLst>
            </p:cNvPr>
            <p:cNvSpPr/>
            <p:nvPr/>
          </p:nvSpPr>
          <p:spPr>
            <a:xfrm>
              <a:off x="4784165" y="366996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level1d</a:t>
              </a:r>
            </a:p>
          </p:txBody>
        </p:sp>
        <p:sp>
          <p:nvSpPr>
            <p:cNvPr id="120" name="Alternate Process 119">
              <a:extLst>
                <a:ext uri="{FF2B5EF4-FFF2-40B4-BE49-F238E27FC236}">
                  <a16:creationId xmlns:a16="http://schemas.microsoft.com/office/drawing/2014/main" id="{34F638FC-EA03-6143-9934-6807A8CCE44E}"/>
                </a:ext>
              </a:extLst>
            </p:cNvPr>
            <p:cNvSpPr/>
            <p:nvPr/>
          </p:nvSpPr>
          <p:spPr>
            <a:xfrm>
              <a:off x="4784165" y="4333200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level1e</a:t>
              </a:r>
            </a:p>
          </p:txBody>
        </p:sp>
        <p:sp>
          <p:nvSpPr>
            <p:cNvPr id="121" name="Alternate Process 120">
              <a:extLst>
                <a:ext uri="{FF2B5EF4-FFF2-40B4-BE49-F238E27FC236}">
                  <a16:creationId xmlns:a16="http://schemas.microsoft.com/office/drawing/2014/main" id="{B10E6E1C-7D16-AD4D-9454-AAEF7DEFA7D5}"/>
                </a:ext>
              </a:extLst>
            </p:cNvPr>
            <p:cNvSpPr/>
            <p:nvPr/>
          </p:nvSpPr>
          <p:spPr>
            <a:xfrm>
              <a:off x="4784165" y="5028001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level2</a:t>
              </a:r>
            </a:p>
          </p:txBody>
        </p:sp>
        <p:cxnSp>
          <p:nvCxnSpPr>
            <p:cNvPr id="122" name="Straight Arrow Connector 15">
              <a:extLst>
                <a:ext uri="{FF2B5EF4-FFF2-40B4-BE49-F238E27FC236}">
                  <a16:creationId xmlns:a16="http://schemas.microsoft.com/office/drawing/2014/main" id="{FF8A48D4-7B26-4B4A-AD3C-A040B42DAF4A}"/>
                </a:ext>
              </a:extLst>
            </p:cNvPr>
            <p:cNvCxnSpPr>
              <a:cxnSpLocks/>
              <a:stCxn id="119" idx="1"/>
              <a:endCxn id="126" idx="3"/>
            </p:cNvCxnSpPr>
            <p:nvPr/>
          </p:nvCxnSpPr>
          <p:spPr>
            <a:xfrm flipH="1" flipV="1">
              <a:off x="3745973" y="3501654"/>
              <a:ext cx="1038192" cy="3483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79F05D-4ABC-5344-8FBD-2949835B3D21}"/>
                </a:ext>
              </a:extLst>
            </p:cNvPr>
            <p:cNvGrpSpPr/>
            <p:nvPr/>
          </p:nvGrpSpPr>
          <p:grpSpPr>
            <a:xfrm>
              <a:off x="2765282" y="2934584"/>
              <a:ext cx="980691" cy="1134140"/>
              <a:chOff x="2806707" y="2630141"/>
              <a:chExt cx="980691" cy="1134140"/>
            </a:xfrm>
          </p:grpSpPr>
          <p:sp>
            <p:nvSpPr>
              <p:cNvPr id="124" name="Magnetic Disk 123">
                <a:extLst>
                  <a:ext uri="{FF2B5EF4-FFF2-40B4-BE49-F238E27FC236}">
                    <a16:creationId xmlns:a16="http://schemas.microsoft.com/office/drawing/2014/main" id="{C84A70C9-48C1-8640-969F-3D6CEDAC2C0F}"/>
                  </a:ext>
                </a:extLst>
              </p:cNvPr>
              <p:cNvSpPr/>
              <p:nvPr/>
            </p:nvSpPr>
            <p:spPr>
              <a:xfrm>
                <a:off x="2978411" y="3238221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accent2">
                        <a:lumMod val="50000"/>
                      </a:schemeClr>
                    </a:solidFill>
                  </a:rPr>
                  <a:t>obs</a:t>
                </a:r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_*</a:t>
                </a:r>
              </a:p>
            </p:txBody>
          </p:sp>
          <p:sp>
            <p:nvSpPr>
              <p:cNvPr id="125" name="Magnetic Disk 124">
                <a:extLst>
                  <a:ext uri="{FF2B5EF4-FFF2-40B4-BE49-F238E27FC236}">
                    <a16:creationId xmlns:a16="http://schemas.microsoft.com/office/drawing/2014/main" id="{7EEFCEFF-D24E-6448-912C-4249DE54A2AB}"/>
                  </a:ext>
                </a:extLst>
              </p:cNvPr>
              <p:cNvSpPr/>
              <p:nvPr/>
            </p:nvSpPr>
            <p:spPr>
              <a:xfrm>
                <a:off x="2973795" y="2747006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header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A07459C8-963B-9141-A98E-932799EE3181}"/>
                  </a:ext>
                </a:extLst>
              </p:cNvPr>
              <p:cNvSpPr/>
              <p:nvPr/>
            </p:nvSpPr>
            <p:spPr>
              <a:xfrm>
                <a:off x="2806707" y="2630141"/>
                <a:ext cx="980691" cy="1134140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127" name="Straight Arrow Connector 15">
              <a:extLst>
                <a:ext uri="{FF2B5EF4-FFF2-40B4-BE49-F238E27FC236}">
                  <a16:creationId xmlns:a16="http://schemas.microsoft.com/office/drawing/2014/main" id="{B6055CE4-3684-4740-937C-EBCA27028A5D}"/>
                </a:ext>
              </a:extLst>
            </p:cNvPr>
            <p:cNvCxnSpPr>
              <a:cxnSpLocks/>
              <a:stCxn id="118" idx="1"/>
              <a:endCxn id="126" idx="0"/>
            </p:cNvCxnSpPr>
            <p:nvPr/>
          </p:nvCxnSpPr>
          <p:spPr>
            <a:xfrm rot="10800000" flipV="1">
              <a:off x="3255629" y="1797376"/>
              <a:ext cx="1528537" cy="113720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5">
              <a:extLst>
                <a:ext uri="{FF2B5EF4-FFF2-40B4-BE49-F238E27FC236}">
                  <a16:creationId xmlns:a16="http://schemas.microsoft.com/office/drawing/2014/main" id="{0702736A-E8EF-0941-85D7-7D98334AF808}"/>
                </a:ext>
              </a:extLst>
            </p:cNvPr>
            <p:cNvCxnSpPr>
              <a:cxnSpLocks/>
              <a:stCxn id="121" idx="1"/>
              <a:endCxn id="126" idx="2"/>
            </p:cNvCxnSpPr>
            <p:nvPr/>
          </p:nvCxnSpPr>
          <p:spPr>
            <a:xfrm rot="10800000">
              <a:off x="3255629" y="4068725"/>
              <a:ext cx="1528537" cy="113927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5">
              <a:extLst>
                <a:ext uri="{FF2B5EF4-FFF2-40B4-BE49-F238E27FC236}">
                  <a16:creationId xmlns:a16="http://schemas.microsoft.com/office/drawing/2014/main" id="{DC86637A-CE5B-4046-9209-7A3EE93CDE75}"/>
                </a:ext>
              </a:extLst>
            </p:cNvPr>
            <p:cNvCxnSpPr>
              <a:cxnSpLocks/>
              <a:stCxn id="118" idx="2"/>
              <a:endCxn id="138" idx="0"/>
            </p:cNvCxnSpPr>
            <p:nvPr/>
          </p:nvCxnSpPr>
          <p:spPr>
            <a:xfrm>
              <a:off x="5396165" y="1977376"/>
              <a:ext cx="0" cy="3768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5">
              <a:extLst>
                <a:ext uri="{FF2B5EF4-FFF2-40B4-BE49-F238E27FC236}">
                  <a16:creationId xmlns:a16="http://schemas.microsoft.com/office/drawing/2014/main" id="{DA3D7C4E-B137-304E-A9B9-3C17EF255018}"/>
                </a:ext>
              </a:extLst>
            </p:cNvPr>
            <p:cNvCxnSpPr>
              <a:cxnSpLocks/>
              <a:stCxn id="120" idx="2"/>
              <a:endCxn id="121" idx="0"/>
            </p:cNvCxnSpPr>
            <p:nvPr/>
          </p:nvCxnSpPr>
          <p:spPr>
            <a:xfrm>
              <a:off x="5396165" y="4693200"/>
              <a:ext cx="0" cy="3348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lternate Process 137">
              <a:extLst>
                <a:ext uri="{FF2B5EF4-FFF2-40B4-BE49-F238E27FC236}">
                  <a16:creationId xmlns:a16="http://schemas.microsoft.com/office/drawing/2014/main" id="{70BB92D3-D57F-634F-B0D2-BC687988D7C3}"/>
                </a:ext>
              </a:extLst>
            </p:cNvPr>
            <p:cNvSpPr/>
            <p:nvPr/>
          </p:nvSpPr>
          <p:spPr>
            <a:xfrm>
              <a:off x="4784165" y="2354186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level1b</a:t>
              </a:r>
            </a:p>
          </p:txBody>
        </p:sp>
        <p:cxnSp>
          <p:nvCxnSpPr>
            <p:cNvPr id="139" name="Straight Arrow Connector 15">
              <a:extLst>
                <a:ext uri="{FF2B5EF4-FFF2-40B4-BE49-F238E27FC236}">
                  <a16:creationId xmlns:a16="http://schemas.microsoft.com/office/drawing/2014/main" id="{5A386321-9260-0C4D-8C71-46829709309F}"/>
                </a:ext>
              </a:extLst>
            </p:cNvPr>
            <p:cNvCxnSpPr>
              <a:cxnSpLocks/>
              <a:stCxn id="138" idx="2"/>
              <a:endCxn id="144" idx="0"/>
            </p:cNvCxnSpPr>
            <p:nvPr/>
          </p:nvCxnSpPr>
          <p:spPr>
            <a:xfrm>
              <a:off x="5396165" y="2714186"/>
              <a:ext cx="0" cy="3201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46CE7B-CFA4-D84E-A0C4-D12ABE5EBC2B}"/>
                </a:ext>
              </a:extLst>
            </p:cNvPr>
            <p:cNvGrpSpPr/>
            <p:nvPr/>
          </p:nvGrpSpPr>
          <p:grpSpPr>
            <a:xfrm>
              <a:off x="4527284" y="5713483"/>
              <a:ext cx="1737763" cy="642628"/>
              <a:chOff x="7134764" y="5223155"/>
              <a:chExt cx="1737763" cy="642628"/>
            </a:xfrm>
          </p:grpSpPr>
          <p:sp>
            <p:nvSpPr>
              <p:cNvPr id="56" name="Magnetic Disk 55">
                <a:extLst>
                  <a:ext uri="{FF2B5EF4-FFF2-40B4-BE49-F238E27FC236}">
                    <a16:creationId xmlns:a16="http://schemas.microsoft.com/office/drawing/2014/main" id="{11F33F41-5114-E542-93D2-3F71FE895EDB}"/>
                  </a:ext>
                </a:extLst>
              </p:cNvPr>
              <p:cNvSpPr/>
              <p:nvPr/>
            </p:nvSpPr>
            <p:spPr>
              <a:xfrm>
                <a:off x="8068371" y="5337709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accent2">
                        <a:lumMod val="50000"/>
                      </a:schemeClr>
                    </a:solidFill>
                  </a:rPr>
                  <a:t>obs</a:t>
                </a:r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_*</a:t>
                </a:r>
              </a:p>
            </p:txBody>
          </p:sp>
          <p:sp>
            <p:nvSpPr>
              <p:cNvPr id="57" name="Magnetic Disk 56">
                <a:extLst>
                  <a:ext uri="{FF2B5EF4-FFF2-40B4-BE49-F238E27FC236}">
                    <a16:creationId xmlns:a16="http://schemas.microsoft.com/office/drawing/2014/main" id="{00926698-A4CB-0943-A10F-B1E98A8C496B}"/>
                  </a:ext>
                </a:extLst>
              </p:cNvPr>
              <p:cNvSpPr/>
              <p:nvPr/>
            </p:nvSpPr>
            <p:spPr>
              <a:xfrm>
                <a:off x="7341608" y="5337709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header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5107993-DD80-574A-8820-F67861499027}"/>
                  </a:ext>
                </a:extLst>
              </p:cNvPr>
              <p:cNvSpPr/>
              <p:nvPr/>
            </p:nvSpPr>
            <p:spPr>
              <a:xfrm>
                <a:off x="7134764" y="5223155"/>
                <a:ext cx="1737763" cy="642628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60" name="Straight Arrow Connector 15">
              <a:extLst>
                <a:ext uri="{FF2B5EF4-FFF2-40B4-BE49-F238E27FC236}">
                  <a16:creationId xmlns:a16="http://schemas.microsoft.com/office/drawing/2014/main" id="{2361A25E-8265-1845-A5A8-4826A176A7C7}"/>
                </a:ext>
              </a:extLst>
            </p:cNvPr>
            <p:cNvCxnSpPr>
              <a:cxnSpLocks/>
              <a:stCxn id="121" idx="2"/>
              <a:endCxn id="59" idx="0"/>
            </p:cNvCxnSpPr>
            <p:nvPr/>
          </p:nvCxnSpPr>
          <p:spPr>
            <a:xfrm>
              <a:off x="5396165" y="5388001"/>
              <a:ext cx="1" cy="32548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15">
              <a:extLst>
                <a:ext uri="{FF2B5EF4-FFF2-40B4-BE49-F238E27FC236}">
                  <a16:creationId xmlns:a16="http://schemas.microsoft.com/office/drawing/2014/main" id="{83362AE6-A5F3-2C42-90AC-95F6D668C022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rot="10800000" flipV="1">
              <a:off x="3745973" y="2534186"/>
              <a:ext cx="1038192" cy="54143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5">
              <a:extLst>
                <a:ext uri="{FF2B5EF4-FFF2-40B4-BE49-F238E27FC236}">
                  <a16:creationId xmlns:a16="http://schemas.microsoft.com/office/drawing/2014/main" id="{0A0DD06B-81DF-9E41-9AF4-E0632A18CD23}"/>
                </a:ext>
              </a:extLst>
            </p:cNvPr>
            <p:cNvCxnSpPr>
              <a:cxnSpLocks/>
              <a:stCxn id="50" idx="1"/>
              <a:endCxn id="138" idx="3"/>
            </p:cNvCxnSpPr>
            <p:nvPr/>
          </p:nvCxnSpPr>
          <p:spPr>
            <a:xfrm flipH="1">
              <a:off x="6008165" y="2532765"/>
              <a:ext cx="2143538" cy="14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lternate Process 78">
              <a:extLst>
                <a:ext uri="{FF2B5EF4-FFF2-40B4-BE49-F238E27FC236}">
                  <a16:creationId xmlns:a16="http://schemas.microsoft.com/office/drawing/2014/main" id="{728EEFAD-139B-3E40-87C8-799E0874B4E7}"/>
                </a:ext>
              </a:extLst>
            </p:cNvPr>
            <p:cNvSpPr/>
            <p:nvPr/>
          </p:nvSpPr>
          <p:spPr>
            <a:xfrm>
              <a:off x="6476028" y="4333200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marine QC</a:t>
              </a:r>
            </a:p>
          </p:txBody>
        </p:sp>
        <p:cxnSp>
          <p:nvCxnSpPr>
            <p:cNvPr id="91" name="Straight Arrow Connector 15">
              <a:extLst>
                <a:ext uri="{FF2B5EF4-FFF2-40B4-BE49-F238E27FC236}">
                  <a16:creationId xmlns:a16="http://schemas.microsoft.com/office/drawing/2014/main" id="{E27A5FEA-D244-6D4B-A4DC-F6D0BF86CBE7}"/>
                </a:ext>
              </a:extLst>
            </p:cNvPr>
            <p:cNvCxnSpPr>
              <a:cxnSpLocks/>
              <a:stCxn id="79" idx="1"/>
              <a:endCxn id="120" idx="3"/>
            </p:cNvCxnSpPr>
            <p:nvPr/>
          </p:nvCxnSpPr>
          <p:spPr>
            <a:xfrm flipH="1">
              <a:off x="6008165" y="4513200"/>
              <a:ext cx="46786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Alternate Process 143">
              <a:extLst>
                <a:ext uri="{FF2B5EF4-FFF2-40B4-BE49-F238E27FC236}">
                  <a16:creationId xmlns:a16="http://schemas.microsoft.com/office/drawing/2014/main" id="{86099385-37B4-AF4B-BEF1-5EB76D4CD5B8}"/>
                </a:ext>
              </a:extLst>
            </p:cNvPr>
            <p:cNvSpPr/>
            <p:nvPr/>
          </p:nvSpPr>
          <p:spPr>
            <a:xfrm>
              <a:off x="4784165" y="3034311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level1c</a:t>
              </a:r>
            </a:p>
          </p:txBody>
        </p:sp>
        <p:cxnSp>
          <p:nvCxnSpPr>
            <p:cNvPr id="146" name="Straight Arrow Connector 15">
              <a:extLst>
                <a:ext uri="{FF2B5EF4-FFF2-40B4-BE49-F238E27FC236}">
                  <a16:creationId xmlns:a16="http://schemas.microsoft.com/office/drawing/2014/main" id="{BBC46628-2780-D444-B12B-F5F7C8515A08}"/>
                </a:ext>
              </a:extLst>
            </p:cNvPr>
            <p:cNvCxnSpPr>
              <a:cxnSpLocks/>
              <a:stCxn id="144" idx="2"/>
              <a:endCxn id="119" idx="0"/>
            </p:cNvCxnSpPr>
            <p:nvPr/>
          </p:nvCxnSpPr>
          <p:spPr>
            <a:xfrm>
              <a:off x="5396165" y="3394311"/>
              <a:ext cx="0" cy="2756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">
              <a:extLst>
                <a:ext uri="{FF2B5EF4-FFF2-40B4-BE49-F238E27FC236}">
                  <a16:creationId xmlns:a16="http://schemas.microsoft.com/office/drawing/2014/main" id="{DB113ADA-B1A8-1A49-BEFF-83BFB633B085}"/>
                </a:ext>
              </a:extLst>
            </p:cNvPr>
            <p:cNvCxnSpPr>
              <a:cxnSpLocks/>
              <a:stCxn id="144" idx="1"/>
            </p:cNvCxnSpPr>
            <p:nvPr/>
          </p:nvCxnSpPr>
          <p:spPr>
            <a:xfrm flipH="1">
              <a:off x="3736461" y="3214311"/>
              <a:ext cx="1047704" cy="1603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lternate Process 75">
              <a:extLst>
                <a:ext uri="{FF2B5EF4-FFF2-40B4-BE49-F238E27FC236}">
                  <a16:creationId xmlns:a16="http://schemas.microsoft.com/office/drawing/2014/main" id="{8F1E4EE0-56F4-3249-A809-AF99047059E2}"/>
                </a:ext>
              </a:extLst>
            </p:cNvPr>
            <p:cNvSpPr/>
            <p:nvPr/>
          </p:nvSpPr>
          <p:spPr>
            <a:xfrm>
              <a:off x="6476028" y="366996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md pre-</a:t>
              </a:r>
              <a:r>
                <a:rPr lang="en-US" sz="1100" dirty="0" err="1"/>
                <a:t>proccess</a:t>
              </a:r>
              <a:endParaRPr lang="en-US" sz="1100" dirty="0"/>
            </a:p>
          </p:txBody>
        </p:sp>
        <p:cxnSp>
          <p:nvCxnSpPr>
            <p:cNvPr id="97" name="Straight Arrow Connector 15">
              <a:extLst>
                <a:ext uri="{FF2B5EF4-FFF2-40B4-BE49-F238E27FC236}">
                  <a16:creationId xmlns:a16="http://schemas.microsoft.com/office/drawing/2014/main" id="{E7A6DBC4-DD43-B546-8468-ED3FA00F70E1}"/>
                </a:ext>
              </a:extLst>
            </p:cNvPr>
            <p:cNvCxnSpPr>
              <a:cxnSpLocks/>
              <a:stCxn id="76" idx="1"/>
              <a:endCxn id="119" idx="3"/>
            </p:cNvCxnSpPr>
            <p:nvPr/>
          </p:nvCxnSpPr>
          <p:spPr>
            <a:xfrm flipH="1">
              <a:off x="6008165" y="3849969"/>
              <a:ext cx="46786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5">
              <a:extLst>
                <a:ext uri="{FF2B5EF4-FFF2-40B4-BE49-F238E27FC236}">
                  <a16:creationId xmlns:a16="http://schemas.microsoft.com/office/drawing/2014/main" id="{731A7A5A-3C92-C143-8F45-E83EECC948DA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5396165" y="4029969"/>
              <a:ext cx="0" cy="30323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5">
              <a:extLst>
                <a:ext uri="{FF2B5EF4-FFF2-40B4-BE49-F238E27FC236}">
                  <a16:creationId xmlns:a16="http://schemas.microsoft.com/office/drawing/2014/main" id="{F55A31FF-C544-A24C-A632-7BEEB2A86B89}"/>
                </a:ext>
              </a:extLst>
            </p:cNvPr>
            <p:cNvCxnSpPr>
              <a:cxnSpLocks/>
              <a:stCxn id="120" idx="1"/>
            </p:cNvCxnSpPr>
            <p:nvPr/>
          </p:nvCxnSpPr>
          <p:spPr>
            <a:xfrm rot="10800000">
              <a:off x="3722087" y="3945316"/>
              <a:ext cx="1062079" cy="5678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ard 178">
              <a:extLst>
                <a:ext uri="{FF2B5EF4-FFF2-40B4-BE49-F238E27FC236}">
                  <a16:creationId xmlns:a16="http://schemas.microsoft.com/office/drawing/2014/main" id="{18C460AA-B56B-4F45-A030-58333DC813D9}"/>
                </a:ext>
              </a:extLst>
            </p:cNvPr>
            <p:cNvSpPr/>
            <p:nvPr/>
          </p:nvSpPr>
          <p:spPr>
            <a:xfrm>
              <a:off x="8151769" y="3599215"/>
              <a:ext cx="903535" cy="501508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WMO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PUB 47</a:t>
              </a:r>
            </a:p>
          </p:txBody>
        </p:sp>
        <p:sp>
          <p:nvSpPr>
            <p:cNvPr id="180" name="Card 179">
              <a:extLst>
                <a:ext uri="{FF2B5EF4-FFF2-40B4-BE49-F238E27FC236}">
                  <a16:creationId xmlns:a16="http://schemas.microsoft.com/office/drawing/2014/main" id="{B0821023-850B-A84C-9992-ECBF0CE476C7}"/>
                </a:ext>
              </a:extLst>
            </p:cNvPr>
            <p:cNvSpPr/>
            <p:nvPr/>
          </p:nvSpPr>
          <p:spPr>
            <a:xfrm>
              <a:off x="8151768" y="4250330"/>
              <a:ext cx="903535" cy="5257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background</a:t>
              </a:r>
            </a:p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climatology</a:t>
              </a:r>
            </a:p>
          </p:txBody>
        </p:sp>
        <p:cxnSp>
          <p:nvCxnSpPr>
            <p:cNvPr id="181" name="Straight Arrow Connector 15">
              <a:extLst>
                <a:ext uri="{FF2B5EF4-FFF2-40B4-BE49-F238E27FC236}">
                  <a16:creationId xmlns:a16="http://schemas.microsoft.com/office/drawing/2014/main" id="{9DA78861-18FF-AC4B-8BBE-D73F467AD764}"/>
                </a:ext>
              </a:extLst>
            </p:cNvPr>
            <p:cNvCxnSpPr>
              <a:cxnSpLocks/>
              <a:stCxn id="179" idx="1"/>
              <a:endCxn id="76" idx="3"/>
            </p:cNvCxnSpPr>
            <p:nvPr/>
          </p:nvCxnSpPr>
          <p:spPr>
            <a:xfrm flipH="1">
              <a:off x="7700028" y="3849969"/>
              <a:ext cx="451741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5">
              <a:extLst>
                <a:ext uri="{FF2B5EF4-FFF2-40B4-BE49-F238E27FC236}">
                  <a16:creationId xmlns:a16="http://schemas.microsoft.com/office/drawing/2014/main" id="{68BCF6D6-5822-6C42-9306-21EB75A2403E}"/>
                </a:ext>
              </a:extLst>
            </p:cNvPr>
            <p:cNvCxnSpPr>
              <a:cxnSpLocks/>
              <a:stCxn id="180" idx="1"/>
              <a:endCxn id="79" idx="3"/>
            </p:cNvCxnSpPr>
            <p:nvPr/>
          </p:nvCxnSpPr>
          <p:spPr>
            <a:xfrm flipH="1" flipV="1">
              <a:off x="7700028" y="4513200"/>
              <a:ext cx="451740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Alternate Process 227">
              <a:extLst>
                <a:ext uri="{FF2B5EF4-FFF2-40B4-BE49-F238E27FC236}">
                  <a16:creationId xmlns:a16="http://schemas.microsoft.com/office/drawing/2014/main" id="{69705574-73F9-254C-9DA7-34076123ED3A}"/>
                </a:ext>
              </a:extLst>
            </p:cNvPr>
            <p:cNvSpPr/>
            <p:nvPr/>
          </p:nvSpPr>
          <p:spPr>
            <a:xfrm>
              <a:off x="6476028" y="161445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extract source</a:t>
              </a:r>
            </a:p>
          </p:txBody>
        </p:sp>
        <p:cxnSp>
          <p:nvCxnSpPr>
            <p:cNvPr id="229" name="Straight Arrow Connector 15">
              <a:extLst>
                <a:ext uri="{FF2B5EF4-FFF2-40B4-BE49-F238E27FC236}">
                  <a16:creationId xmlns:a16="http://schemas.microsoft.com/office/drawing/2014/main" id="{A052502A-E6FD-5A4B-AE50-FE3A4DC8D72C}"/>
                </a:ext>
              </a:extLst>
            </p:cNvPr>
            <p:cNvCxnSpPr>
              <a:cxnSpLocks/>
              <a:stCxn id="51" idx="1"/>
              <a:endCxn id="228" idx="3"/>
            </p:cNvCxnSpPr>
            <p:nvPr/>
          </p:nvCxnSpPr>
          <p:spPr>
            <a:xfrm flipH="1">
              <a:off x="7700028" y="1794459"/>
              <a:ext cx="45167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ultidocument 47">
              <a:extLst>
                <a:ext uri="{FF2B5EF4-FFF2-40B4-BE49-F238E27FC236}">
                  <a16:creationId xmlns:a16="http://schemas.microsoft.com/office/drawing/2014/main" id="{BA312D74-21C0-7C4F-8CF8-1C5DEFA10E07}"/>
                </a:ext>
              </a:extLst>
            </p:cNvPr>
            <p:cNvSpPr/>
            <p:nvPr/>
          </p:nvSpPr>
          <p:spPr>
            <a:xfrm>
              <a:off x="3255628" y="1226742"/>
              <a:ext cx="602551" cy="500046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/>
                <a:t>config</a:t>
              </a:r>
            </a:p>
          </p:txBody>
        </p:sp>
        <p:cxnSp>
          <p:nvCxnSpPr>
            <p:cNvPr id="49" name="Straight Arrow Connector 15">
              <a:extLst>
                <a:ext uri="{FF2B5EF4-FFF2-40B4-BE49-F238E27FC236}">
                  <a16:creationId xmlns:a16="http://schemas.microsoft.com/office/drawing/2014/main" id="{2C56EDE2-B4B1-314C-9CE3-4CA3F7DB1D9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3858179" y="1476765"/>
              <a:ext cx="657709" cy="104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171B292-39B6-DF4D-B464-48D0F5790573}"/>
                </a:ext>
              </a:extLst>
            </p:cNvPr>
            <p:cNvSpPr/>
            <p:nvPr/>
          </p:nvSpPr>
          <p:spPr>
            <a:xfrm>
              <a:off x="4515888" y="1315233"/>
              <a:ext cx="1749159" cy="4202972"/>
            </a:xfrm>
            <a:prstGeom prst="roundRect">
              <a:avLst/>
            </a:prstGeom>
            <a:noFill/>
            <a:ln w="22225">
              <a:solidFill>
                <a:schemeClr val="tx1">
                  <a:lumMod val="85000"/>
                  <a:lumOff val="15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  <p:sp>
          <p:nvSpPr>
            <p:cNvPr id="50" name="Card 49">
              <a:extLst>
                <a:ext uri="{FF2B5EF4-FFF2-40B4-BE49-F238E27FC236}">
                  <a16:creationId xmlns:a16="http://schemas.microsoft.com/office/drawing/2014/main" id="{BA3D51C4-7A37-7545-AC03-57284FBE4CCC}"/>
                </a:ext>
              </a:extLst>
            </p:cNvPr>
            <p:cNvSpPr/>
            <p:nvPr/>
          </p:nvSpPr>
          <p:spPr>
            <a:xfrm>
              <a:off x="8151703" y="2269965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NOC corrections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2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619677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619677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633445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6073445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619677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6073445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3447004" y="2406257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619677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6073445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4203004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619677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6073445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619677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6073445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622300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633445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633445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6073445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6073445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4203004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4203004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616218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6073445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835082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835082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7558300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7558300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730253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2423438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344700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2212591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179438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179438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633445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4203004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AB14A8-66D6-664B-8C03-9624FE34B41C}"/>
              </a:ext>
            </a:extLst>
          </p:cNvPr>
          <p:cNvSpPr txBox="1"/>
          <p:nvPr/>
        </p:nvSpPr>
        <p:spPr>
          <a:xfrm>
            <a:off x="8488638" y="1395721"/>
            <a:ext cx="24815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We agreed level0 (not level0a) was for dataset ready for ingestion in processing chain, so we need some name for the initial dataset directory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Need room for inventory or anything related to the initial ingestion/analysis of the source….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696691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6073445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635831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633445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4203004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633445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4203004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635831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6073445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616218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6073445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reporsitory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564381-B533-A843-A8FB-0F016691A1FC}"/>
              </a:ext>
            </a:extLst>
          </p:cNvPr>
          <p:cNvSpPr/>
          <p:nvPr/>
        </p:nvSpPr>
        <p:spPr>
          <a:xfrm>
            <a:off x="3889830" y="2120870"/>
            <a:ext cx="1366136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parent_code_path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B24140-B3A4-CC41-90FC-9B44136C43CF}"/>
              </a:ext>
            </a:extLst>
          </p:cNvPr>
          <p:cNvSpPr/>
          <p:nvPr/>
        </p:nvSpPr>
        <p:spPr>
          <a:xfrm>
            <a:off x="5072961" y="2391510"/>
            <a:ext cx="1671764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-marine-processing</a:t>
            </a:r>
          </a:p>
        </p:txBody>
      </p: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22D0817D-49CC-3642-AE4D-500D3812D24A}"/>
              </a:ext>
            </a:extLst>
          </p:cNvPr>
          <p:cNvCxnSpPr>
            <a:cxnSpLocks/>
            <a:stCxn id="60" idx="2"/>
            <a:endCxn id="61" idx="1"/>
          </p:cNvCxnSpPr>
          <p:nvPr/>
        </p:nvCxnSpPr>
        <p:spPr>
          <a:xfrm rot="16200000" flipH="1">
            <a:off x="4733944" y="2145161"/>
            <a:ext cx="177971" cy="500063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B03C3E-E978-4A45-B2F5-F9D88853160F}"/>
              </a:ext>
            </a:extLst>
          </p:cNvPr>
          <p:cNvSpPr/>
          <p:nvPr/>
        </p:nvSpPr>
        <p:spPr>
          <a:xfrm>
            <a:off x="6188935" y="312914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/metadata-suite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5BE13-212D-BF45-B24B-632E15A700E7}"/>
              </a:ext>
            </a:extLst>
          </p:cNvPr>
          <p:cNvSpPr/>
          <p:nvPr/>
        </p:nvSpPr>
        <p:spPr>
          <a:xfrm>
            <a:off x="6188935" y="3499345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2C234-AF93-9740-BE35-1FFDB3D529C7}"/>
              </a:ext>
            </a:extLst>
          </p:cNvPr>
          <p:cNvSpPr/>
          <p:nvPr/>
        </p:nvSpPr>
        <p:spPr>
          <a:xfrm>
            <a:off x="6188935" y="3860478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/qc-suite</a:t>
            </a:r>
          </a:p>
        </p:txBody>
      </p:sp>
      <p:cxnSp>
        <p:nvCxnSpPr>
          <p:cNvPr id="25" name="Straight Arrow Connector 16">
            <a:extLst>
              <a:ext uri="{FF2B5EF4-FFF2-40B4-BE49-F238E27FC236}">
                <a16:creationId xmlns:a16="http://schemas.microsoft.com/office/drawing/2014/main" id="{B1DA2A29-14BC-4642-AA72-356B9BC4F068}"/>
              </a:ext>
            </a:extLst>
          </p:cNvPr>
          <p:cNvCxnSpPr>
            <a:cxnSpLocks/>
            <a:stCxn id="61" idx="2"/>
            <a:endCxn id="10" idx="1"/>
          </p:cNvCxnSpPr>
          <p:nvPr/>
        </p:nvCxnSpPr>
        <p:spPr>
          <a:xfrm rot="16200000" flipH="1">
            <a:off x="5721439" y="2764252"/>
            <a:ext cx="654901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38441-578E-D74E-9B1E-00922D150462}"/>
              </a:ext>
            </a:extLst>
          </p:cNvPr>
          <p:cNvSpPr/>
          <p:nvPr/>
        </p:nvSpPr>
        <p:spPr>
          <a:xfrm>
            <a:off x="6188935" y="276888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5D05E948-A99D-7E4B-8B19-CB154D666948}"/>
              </a:ext>
            </a:extLst>
          </p:cNvPr>
          <p:cNvCxnSpPr>
            <a:cxnSpLocks/>
            <a:stCxn id="61" idx="2"/>
            <a:endCxn id="29" idx="1"/>
          </p:cNvCxnSpPr>
          <p:nvPr/>
        </p:nvCxnSpPr>
        <p:spPr>
          <a:xfrm rot="16200000" flipH="1">
            <a:off x="5901573" y="2584118"/>
            <a:ext cx="294633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5A1F04E4-49D6-AF4D-8AA2-9A3FB9C0EF9D}"/>
              </a:ext>
            </a:extLst>
          </p:cNvPr>
          <p:cNvCxnSpPr>
            <a:cxnSpLocks/>
            <a:stCxn id="61" idx="2"/>
            <a:endCxn id="11" idx="1"/>
          </p:cNvCxnSpPr>
          <p:nvPr/>
        </p:nvCxnSpPr>
        <p:spPr>
          <a:xfrm rot="16200000" flipH="1">
            <a:off x="5536341" y="2949350"/>
            <a:ext cx="1025097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49E7994-E115-C645-AC11-33AB55B3AF06}"/>
              </a:ext>
            </a:extLst>
          </p:cNvPr>
          <p:cNvCxnSpPr>
            <a:cxnSpLocks/>
            <a:stCxn id="61" idx="2"/>
            <a:endCxn id="12" idx="1"/>
          </p:cNvCxnSpPr>
          <p:nvPr/>
        </p:nvCxnSpPr>
        <p:spPr>
          <a:xfrm rot="16200000" flipH="1">
            <a:off x="5355774" y="3129917"/>
            <a:ext cx="1386230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0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4022120" y="1838392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8DBB32-6F6D-E64C-B4D0-F0A8241F61AE}"/>
              </a:ext>
            </a:extLst>
          </p:cNvPr>
          <p:cNvSpPr/>
          <p:nvPr/>
        </p:nvSpPr>
        <p:spPr>
          <a:xfrm>
            <a:off x="5059229" y="206600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52846EE0-03DD-1345-A365-745D1D0B54F1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4646753" y="1925581"/>
            <a:ext cx="412476" cy="2240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825D2F23-65B9-844D-B571-59935FF01669}"/>
              </a:ext>
            </a:extLst>
          </p:cNvPr>
          <p:cNvCxnSpPr>
            <a:cxnSpLocks/>
            <a:stCxn id="39" idx="3"/>
            <a:endCxn id="238" idx="1"/>
          </p:cNvCxnSpPr>
          <p:nvPr/>
        </p:nvCxnSpPr>
        <p:spPr>
          <a:xfrm>
            <a:off x="4646753" y="1925581"/>
            <a:ext cx="419021" cy="21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E7FD-C402-E447-9A7A-34262CF08E5D}"/>
              </a:ext>
            </a:extLst>
          </p:cNvPr>
          <p:cNvSpPr/>
          <p:nvPr/>
        </p:nvSpPr>
        <p:spPr>
          <a:xfrm>
            <a:off x="6080123" y="206294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F45FB43F-B065-8D4C-9CB0-9FB6C1636284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5840185" y="2147558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4022120" y="3147441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14BD67DF-0E18-034F-A15B-5F47CC3EC748}"/>
              </a:ext>
            </a:extLst>
          </p:cNvPr>
          <p:cNvCxnSpPr>
            <a:cxnSpLocks/>
            <a:stCxn id="51" idx="3"/>
            <a:endCxn id="240" idx="1"/>
          </p:cNvCxnSpPr>
          <p:nvPr/>
        </p:nvCxnSpPr>
        <p:spPr>
          <a:xfrm>
            <a:off x="4646753" y="3234630"/>
            <a:ext cx="419021" cy="346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3339216" y="1478183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99" name="Straight Arrow Connector 16">
            <a:extLst>
              <a:ext uri="{FF2B5EF4-FFF2-40B4-BE49-F238E27FC236}">
                <a16:creationId xmlns:a16="http://schemas.microsoft.com/office/drawing/2014/main" id="{890ED860-CBD3-BF46-97E9-0A34C2D1A7BA}"/>
              </a:ext>
            </a:extLst>
          </p:cNvPr>
          <p:cNvCxnSpPr>
            <a:cxnSpLocks/>
            <a:stCxn id="67" idx="2"/>
            <a:endCxn id="51" idx="1"/>
          </p:cNvCxnSpPr>
          <p:nvPr/>
        </p:nvCxnSpPr>
        <p:spPr>
          <a:xfrm rot="16200000" flipH="1">
            <a:off x="3080782" y="2293292"/>
            <a:ext cx="1572324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2"/>
            <a:endCxn id="39" idx="1"/>
          </p:cNvCxnSpPr>
          <p:nvPr/>
        </p:nvCxnSpPr>
        <p:spPr>
          <a:xfrm rot="16200000" flipH="1">
            <a:off x="3735307" y="1638767"/>
            <a:ext cx="263275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BC2285-3DCE-8E40-85E4-2182F6B20FAE}"/>
              </a:ext>
            </a:extLst>
          </p:cNvPr>
          <p:cNvSpPr/>
          <p:nvPr/>
        </p:nvSpPr>
        <p:spPr>
          <a:xfrm>
            <a:off x="5066854" y="252554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FC335A-95CD-6B40-A775-EC4B8EBBC92E}"/>
              </a:ext>
            </a:extLst>
          </p:cNvPr>
          <p:cNvSpPr/>
          <p:nvPr/>
        </p:nvSpPr>
        <p:spPr>
          <a:xfrm>
            <a:off x="6069956" y="2522536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" name="Straight Arrow Connector 16">
            <a:extLst>
              <a:ext uri="{FF2B5EF4-FFF2-40B4-BE49-F238E27FC236}">
                <a16:creationId xmlns:a16="http://schemas.microsoft.com/office/drawing/2014/main" id="{6E7D5534-D826-0149-AA6B-43802171133A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5847810" y="2607147"/>
            <a:ext cx="222146" cy="2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6">
            <a:extLst>
              <a:ext uri="{FF2B5EF4-FFF2-40B4-BE49-F238E27FC236}">
                <a16:creationId xmlns:a16="http://schemas.microsoft.com/office/drawing/2014/main" id="{898A2A36-CFB9-E048-8A62-5F048F044766}"/>
              </a:ext>
            </a:extLst>
          </p:cNvPr>
          <p:cNvCxnSpPr>
            <a:cxnSpLocks/>
            <a:stCxn id="39" idx="3"/>
            <a:endCxn id="112" idx="1"/>
          </p:cNvCxnSpPr>
          <p:nvPr/>
        </p:nvCxnSpPr>
        <p:spPr>
          <a:xfrm>
            <a:off x="4646753" y="1925581"/>
            <a:ext cx="420101" cy="68359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C79DF7-0770-7146-9AAD-02E4232E1EC1}"/>
              </a:ext>
            </a:extLst>
          </p:cNvPr>
          <p:cNvSpPr/>
          <p:nvPr/>
        </p:nvSpPr>
        <p:spPr>
          <a:xfrm>
            <a:off x="5059228" y="275619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318E3B0-A956-AF4C-813C-8BB5D72ABF7C}"/>
              </a:ext>
            </a:extLst>
          </p:cNvPr>
          <p:cNvSpPr/>
          <p:nvPr/>
        </p:nvSpPr>
        <p:spPr>
          <a:xfrm>
            <a:off x="6080123" y="275300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6">
            <a:extLst>
              <a:ext uri="{FF2B5EF4-FFF2-40B4-BE49-F238E27FC236}">
                <a16:creationId xmlns:a16="http://schemas.microsoft.com/office/drawing/2014/main" id="{BBB9274C-3CBC-9147-80AB-EFE693EB4AEA}"/>
              </a:ext>
            </a:extLst>
          </p:cNvPr>
          <p:cNvCxnSpPr>
            <a:cxnSpLocks/>
            <a:stCxn id="39" idx="3"/>
            <a:endCxn id="118" idx="1"/>
          </p:cNvCxnSpPr>
          <p:nvPr/>
        </p:nvCxnSpPr>
        <p:spPr>
          <a:xfrm>
            <a:off x="4646753" y="1925581"/>
            <a:ext cx="412475" cy="91425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6">
            <a:extLst>
              <a:ext uri="{FF2B5EF4-FFF2-40B4-BE49-F238E27FC236}">
                <a16:creationId xmlns:a16="http://schemas.microsoft.com/office/drawing/2014/main" id="{E23B099F-AB5F-504D-B66D-4307B32561F9}"/>
              </a:ext>
            </a:extLst>
          </p:cNvPr>
          <p:cNvCxnSpPr>
            <a:cxnSpLocks/>
          </p:cNvCxnSpPr>
          <p:nvPr/>
        </p:nvCxnSpPr>
        <p:spPr>
          <a:xfrm flipV="1">
            <a:off x="5846728" y="2818825"/>
            <a:ext cx="231455" cy="1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19CAC4-7A69-9249-9889-F5D603E39D1D}"/>
              </a:ext>
            </a:extLst>
          </p:cNvPr>
          <p:cNvSpPr/>
          <p:nvPr/>
        </p:nvSpPr>
        <p:spPr>
          <a:xfrm>
            <a:off x="5065773" y="338387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996558-8446-ED46-A931-050E4AFA26B5}"/>
              </a:ext>
            </a:extLst>
          </p:cNvPr>
          <p:cNvSpPr/>
          <p:nvPr/>
        </p:nvSpPr>
        <p:spPr>
          <a:xfrm>
            <a:off x="6078200" y="338833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0" name="Straight Arrow Connector 16">
            <a:extLst>
              <a:ext uri="{FF2B5EF4-FFF2-40B4-BE49-F238E27FC236}">
                <a16:creationId xmlns:a16="http://schemas.microsoft.com/office/drawing/2014/main" id="{61234015-9858-4445-8868-F623D70DA1BE}"/>
              </a:ext>
            </a:extLst>
          </p:cNvPr>
          <p:cNvCxnSpPr>
            <a:cxnSpLocks/>
            <a:stCxn id="51" idx="3"/>
            <a:endCxn id="138" idx="1"/>
          </p:cNvCxnSpPr>
          <p:nvPr/>
        </p:nvCxnSpPr>
        <p:spPr>
          <a:xfrm>
            <a:off x="4646753" y="3234630"/>
            <a:ext cx="419020" cy="23288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B8EE2B-0944-2747-B926-EF4072B3E893}"/>
              </a:ext>
            </a:extLst>
          </p:cNvPr>
          <p:cNvSpPr/>
          <p:nvPr/>
        </p:nvSpPr>
        <p:spPr>
          <a:xfrm>
            <a:off x="5067473" y="361265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6C011A-EA04-1A43-B8E6-5E5E1A94512D}"/>
              </a:ext>
            </a:extLst>
          </p:cNvPr>
          <p:cNvSpPr/>
          <p:nvPr/>
        </p:nvSpPr>
        <p:spPr>
          <a:xfrm>
            <a:off x="6088367" y="361795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3" name="Straight Arrow Connector 16">
            <a:extLst>
              <a:ext uri="{FF2B5EF4-FFF2-40B4-BE49-F238E27FC236}">
                <a16:creationId xmlns:a16="http://schemas.microsoft.com/office/drawing/2014/main" id="{1DCC728A-ADFC-3740-A847-487D285BFD79}"/>
              </a:ext>
            </a:extLst>
          </p:cNvPr>
          <p:cNvCxnSpPr>
            <a:cxnSpLocks/>
            <a:stCxn id="51" idx="3"/>
            <a:endCxn id="141" idx="1"/>
          </p:cNvCxnSpPr>
          <p:nvPr/>
        </p:nvCxnSpPr>
        <p:spPr>
          <a:xfrm>
            <a:off x="4646753" y="3234630"/>
            <a:ext cx="420720" cy="46166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6">
            <a:extLst>
              <a:ext uri="{FF2B5EF4-FFF2-40B4-BE49-F238E27FC236}">
                <a16:creationId xmlns:a16="http://schemas.microsoft.com/office/drawing/2014/main" id="{20361548-948E-9D48-83DA-8DB1A91DE0F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5848429" y="3696290"/>
            <a:ext cx="239938" cy="628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6">
            <a:extLst>
              <a:ext uri="{FF2B5EF4-FFF2-40B4-BE49-F238E27FC236}">
                <a16:creationId xmlns:a16="http://schemas.microsoft.com/office/drawing/2014/main" id="{423162AF-1D0A-874D-8CF4-F0CA99FFA765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5846729" y="3467511"/>
            <a:ext cx="231471" cy="543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1EABC1-20F6-F740-BE48-CDC7C0E6D71A}"/>
              </a:ext>
            </a:extLst>
          </p:cNvPr>
          <p:cNvSpPr/>
          <p:nvPr/>
        </p:nvSpPr>
        <p:spPr>
          <a:xfrm>
            <a:off x="5067473" y="229101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cxnSp>
        <p:nvCxnSpPr>
          <p:cNvPr id="105" name="Straight Arrow Connector 16">
            <a:extLst>
              <a:ext uri="{FF2B5EF4-FFF2-40B4-BE49-F238E27FC236}">
                <a16:creationId xmlns:a16="http://schemas.microsoft.com/office/drawing/2014/main" id="{1F123AED-3EA5-E44E-B0B1-ADF249646246}"/>
              </a:ext>
            </a:extLst>
          </p:cNvPr>
          <p:cNvCxnSpPr>
            <a:cxnSpLocks/>
            <a:stCxn id="39" idx="3"/>
            <a:endCxn id="103" idx="1"/>
          </p:cNvCxnSpPr>
          <p:nvPr/>
        </p:nvCxnSpPr>
        <p:spPr>
          <a:xfrm>
            <a:off x="4646753" y="1925581"/>
            <a:ext cx="420720" cy="44906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992B5E-26B7-C84B-B636-7595B62FE8EC}"/>
              </a:ext>
            </a:extLst>
          </p:cNvPr>
          <p:cNvSpPr/>
          <p:nvPr/>
        </p:nvSpPr>
        <p:spPr>
          <a:xfrm>
            <a:off x="6080123" y="228905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Arrow Connector 16">
            <a:extLst>
              <a:ext uri="{FF2B5EF4-FFF2-40B4-BE49-F238E27FC236}">
                <a16:creationId xmlns:a16="http://schemas.microsoft.com/office/drawing/2014/main" id="{17949F8B-1E5D-E04D-B30D-CA711681740D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 flipV="1">
            <a:off x="5848429" y="2373668"/>
            <a:ext cx="231694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4084320" y="1570245"/>
            <a:ext cx="3370429" cy="364848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316070" y="1472329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4022120" y="4054283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23662187-DEC0-7346-A41F-B2EC71AD43C1}"/>
              </a:ext>
            </a:extLst>
          </p:cNvPr>
          <p:cNvCxnSpPr>
            <a:cxnSpLocks/>
            <a:stCxn id="145" idx="3"/>
            <a:endCxn id="242" idx="1"/>
          </p:cNvCxnSpPr>
          <p:nvPr/>
        </p:nvCxnSpPr>
        <p:spPr>
          <a:xfrm>
            <a:off x="4646753" y="4141472"/>
            <a:ext cx="411401" cy="27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D1E1875-AF2C-F249-A252-D1D32D1377D1}"/>
              </a:ext>
            </a:extLst>
          </p:cNvPr>
          <p:cNvSpPr/>
          <p:nvPr/>
        </p:nvSpPr>
        <p:spPr>
          <a:xfrm>
            <a:off x="5065773" y="431931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16C3463-289D-4E4F-987F-BCD333A6E119}"/>
              </a:ext>
            </a:extLst>
          </p:cNvPr>
          <p:cNvSpPr/>
          <p:nvPr/>
        </p:nvSpPr>
        <p:spPr>
          <a:xfrm>
            <a:off x="6078200" y="431537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4" name="Straight Arrow Connector 16">
            <a:extLst>
              <a:ext uri="{FF2B5EF4-FFF2-40B4-BE49-F238E27FC236}">
                <a16:creationId xmlns:a16="http://schemas.microsoft.com/office/drawing/2014/main" id="{E6C07CA6-AE5D-AE44-9D4A-00EDB1E59084}"/>
              </a:ext>
            </a:extLst>
          </p:cNvPr>
          <p:cNvCxnSpPr>
            <a:cxnSpLocks/>
            <a:stCxn id="145" idx="3"/>
            <a:endCxn id="150" idx="1"/>
          </p:cNvCxnSpPr>
          <p:nvPr/>
        </p:nvCxnSpPr>
        <p:spPr>
          <a:xfrm>
            <a:off x="4646753" y="4141472"/>
            <a:ext cx="419020" cy="26147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C05F98-C7A5-9E4A-9F25-95001A662398}"/>
              </a:ext>
            </a:extLst>
          </p:cNvPr>
          <p:cNvSpPr/>
          <p:nvPr/>
        </p:nvSpPr>
        <p:spPr>
          <a:xfrm>
            <a:off x="5067473" y="457402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7984F42A-3E5C-3C41-81F4-2D1EAF77B5EA}"/>
              </a:ext>
            </a:extLst>
          </p:cNvPr>
          <p:cNvCxnSpPr>
            <a:cxnSpLocks/>
            <a:stCxn id="145" idx="3"/>
            <a:endCxn id="155" idx="1"/>
          </p:cNvCxnSpPr>
          <p:nvPr/>
        </p:nvCxnSpPr>
        <p:spPr>
          <a:xfrm>
            <a:off x="4646753" y="4141472"/>
            <a:ext cx="420720" cy="5161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2FB587D8-84E7-3249-908A-5D92062FEF20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 flipV="1">
            <a:off x="5848429" y="4656510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6">
            <a:extLst>
              <a:ext uri="{FF2B5EF4-FFF2-40B4-BE49-F238E27FC236}">
                <a16:creationId xmlns:a16="http://schemas.microsoft.com/office/drawing/2014/main" id="{2DD96DFC-39AE-2447-9AB3-48B93F1C4118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 flipV="1">
            <a:off x="5846729" y="4399990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0E55AB-EE88-C14A-887B-A970DE41400C}"/>
              </a:ext>
            </a:extLst>
          </p:cNvPr>
          <p:cNvSpPr/>
          <p:nvPr/>
        </p:nvSpPr>
        <p:spPr>
          <a:xfrm>
            <a:off x="6088367" y="457189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2627361" y="2746713"/>
            <a:ext cx="2479166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3061174" y="1564391"/>
            <a:ext cx="278042" cy="58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890139" cy="17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 flipV="1">
            <a:off x="2047078" y="1564391"/>
            <a:ext cx="268992" cy="456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BF62A6-9631-524E-8EBA-088D1E9AD62E}"/>
              </a:ext>
            </a:extLst>
          </p:cNvPr>
          <p:cNvSpPr/>
          <p:nvPr/>
        </p:nvSpPr>
        <p:spPr>
          <a:xfrm>
            <a:off x="5059229" y="484467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178" name="Straight Arrow Connector 16">
            <a:extLst>
              <a:ext uri="{FF2B5EF4-FFF2-40B4-BE49-F238E27FC236}">
                <a16:creationId xmlns:a16="http://schemas.microsoft.com/office/drawing/2014/main" id="{1A5DEDAA-5D8F-EC49-9384-963D653F40DB}"/>
              </a:ext>
            </a:extLst>
          </p:cNvPr>
          <p:cNvCxnSpPr>
            <a:cxnSpLocks/>
            <a:stCxn id="145" idx="3"/>
            <a:endCxn id="177" idx="1"/>
          </p:cNvCxnSpPr>
          <p:nvPr/>
        </p:nvCxnSpPr>
        <p:spPr>
          <a:xfrm>
            <a:off x="4646753" y="4141472"/>
            <a:ext cx="412476" cy="78684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389C244-C5D6-CD40-A201-C37E7CFFB3F8}"/>
              </a:ext>
            </a:extLst>
          </p:cNvPr>
          <p:cNvSpPr/>
          <p:nvPr/>
        </p:nvSpPr>
        <p:spPr>
          <a:xfrm>
            <a:off x="6080123" y="484162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0" name="Straight Arrow Connector 16">
            <a:extLst>
              <a:ext uri="{FF2B5EF4-FFF2-40B4-BE49-F238E27FC236}">
                <a16:creationId xmlns:a16="http://schemas.microsoft.com/office/drawing/2014/main" id="{EFDEF47A-DA9F-6745-9BF8-233612F80016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 flipV="1">
            <a:off x="5840185" y="4926234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72" idx="1"/>
          </p:cNvCxnSpPr>
          <p:nvPr/>
        </p:nvCxnSpPr>
        <p:spPr>
          <a:xfrm>
            <a:off x="4084320" y="1570245"/>
            <a:ext cx="3370429" cy="1252981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5CFC9F4-BB3C-6948-BDF7-B59D51371076}"/>
              </a:ext>
            </a:extLst>
          </p:cNvPr>
          <p:cNvSpPr/>
          <p:nvPr/>
        </p:nvSpPr>
        <p:spPr>
          <a:xfrm>
            <a:off x="5065774" y="1843078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A5DACB7-AE12-5C49-A511-054FB79432C7}"/>
              </a:ext>
            </a:extLst>
          </p:cNvPr>
          <p:cNvSpPr/>
          <p:nvPr/>
        </p:nvSpPr>
        <p:spPr>
          <a:xfrm>
            <a:off x="5065774" y="315348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48BE48-04C5-2B4E-9B0D-E2799A78EC9E}"/>
              </a:ext>
            </a:extLst>
          </p:cNvPr>
          <p:cNvSpPr/>
          <p:nvPr/>
        </p:nvSpPr>
        <p:spPr>
          <a:xfrm>
            <a:off x="5058154" y="405960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76C1C56-D423-3A43-9A2B-6AC19FD2B7D1}"/>
              </a:ext>
            </a:extLst>
          </p:cNvPr>
          <p:cNvSpPr/>
          <p:nvPr/>
        </p:nvSpPr>
        <p:spPr>
          <a:xfrm>
            <a:off x="7454749" y="3848006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E9A6B7-866B-8C43-9CB6-B73A652383E0}"/>
              </a:ext>
            </a:extLst>
          </p:cNvPr>
          <p:cNvSpPr/>
          <p:nvPr/>
        </p:nvSpPr>
        <p:spPr>
          <a:xfrm>
            <a:off x="8476647" y="4309964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D96DBFF-410C-0D48-997A-351A4ECBA8A3}"/>
              </a:ext>
            </a:extLst>
          </p:cNvPr>
          <p:cNvSpPr/>
          <p:nvPr/>
        </p:nvSpPr>
        <p:spPr>
          <a:xfrm>
            <a:off x="9497542" y="430691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1" name="Straight Arrow Connector 16">
            <a:extLst>
              <a:ext uri="{FF2B5EF4-FFF2-40B4-BE49-F238E27FC236}">
                <a16:creationId xmlns:a16="http://schemas.microsoft.com/office/drawing/2014/main" id="{53AA8A8B-CD70-C543-AB1A-6B95EEBFB820}"/>
              </a:ext>
            </a:extLst>
          </p:cNvPr>
          <p:cNvCxnSpPr>
            <a:cxnSpLocks/>
            <a:stCxn id="279" idx="3"/>
            <a:endCxn id="280" idx="1"/>
          </p:cNvCxnSpPr>
          <p:nvPr/>
        </p:nvCxnSpPr>
        <p:spPr>
          <a:xfrm flipV="1">
            <a:off x="9257603" y="4391521"/>
            <a:ext cx="239939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DA64C29-07C1-F049-A942-91ED04295260}"/>
              </a:ext>
            </a:extLst>
          </p:cNvPr>
          <p:cNvSpPr/>
          <p:nvPr/>
        </p:nvSpPr>
        <p:spPr>
          <a:xfrm>
            <a:off x="8476647" y="4534973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C760FE7-244A-4E4A-A051-164D86A7157E}"/>
              </a:ext>
            </a:extLst>
          </p:cNvPr>
          <p:cNvSpPr/>
          <p:nvPr/>
        </p:nvSpPr>
        <p:spPr>
          <a:xfrm>
            <a:off x="9497542" y="453302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4" name="Straight Arrow Connector 16">
            <a:extLst>
              <a:ext uri="{FF2B5EF4-FFF2-40B4-BE49-F238E27FC236}">
                <a16:creationId xmlns:a16="http://schemas.microsoft.com/office/drawing/2014/main" id="{85D9013F-0C37-EA42-893D-39C42C6E7BD3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9257603" y="4617631"/>
            <a:ext cx="239939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16">
            <a:extLst>
              <a:ext uri="{FF2B5EF4-FFF2-40B4-BE49-F238E27FC236}">
                <a16:creationId xmlns:a16="http://schemas.microsoft.com/office/drawing/2014/main" id="{7895EFB0-041E-9A40-9B48-5606D3507DAB}"/>
              </a:ext>
            </a:extLst>
          </p:cNvPr>
          <p:cNvCxnSpPr>
            <a:cxnSpLocks/>
            <a:stCxn id="278" idx="3"/>
            <a:endCxn id="279" idx="1"/>
          </p:cNvCxnSpPr>
          <p:nvPr/>
        </p:nvCxnSpPr>
        <p:spPr>
          <a:xfrm>
            <a:off x="8079382" y="3935195"/>
            <a:ext cx="397265" cy="45840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16">
            <a:extLst>
              <a:ext uri="{FF2B5EF4-FFF2-40B4-BE49-F238E27FC236}">
                <a16:creationId xmlns:a16="http://schemas.microsoft.com/office/drawing/2014/main" id="{D14EF252-F519-E045-BCA3-AFBC298B0902}"/>
              </a:ext>
            </a:extLst>
          </p:cNvPr>
          <p:cNvCxnSpPr>
            <a:cxnSpLocks/>
            <a:stCxn id="278" idx="3"/>
            <a:endCxn id="282" idx="1"/>
          </p:cNvCxnSpPr>
          <p:nvPr/>
        </p:nvCxnSpPr>
        <p:spPr>
          <a:xfrm>
            <a:off x="8079382" y="3935195"/>
            <a:ext cx="397265" cy="68341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6">
            <a:extLst>
              <a:ext uri="{FF2B5EF4-FFF2-40B4-BE49-F238E27FC236}">
                <a16:creationId xmlns:a16="http://schemas.microsoft.com/office/drawing/2014/main" id="{032DA47B-53FD-0549-976A-74EA42B3CEF2}"/>
              </a:ext>
            </a:extLst>
          </p:cNvPr>
          <p:cNvCxnSpPr>
            <a:cxnSpLocks/>
            <a:stCxn id="278" idx="3"/>
            <a:endCxn id="147" idx="1"/>
          </p:cNvCxnSpPr>
          <p:nvPr/>
        </p:nvCxnSpPr>
        <p:spPr>
          <a:xfrm flipV="1">
            <a:off x="8079382" y="3930154"/>
            <a:ext cx="397265" cy="50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FC3EF-3997-A648-A7F8-F0582CD77BBE}"/>
              </a:ext>
            </a:extLst>
          </p:cNvPr>
          <p:cNvSpPr/>
          <p:nvPr/>
        </p:nvSpPr>
        <p:spPr>
          <a:xfrm>
            <a:off x="8476647" y="38455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901F13-BC5D-7446-961F-D761EB09A4FD}"/>
              </a:ext>
            </a:extLst>
          </p:cNvPr>
          <p:cNvSpPr/>
          <p:nvPr/>
        </p:nvSpPr>
        <p:spPr>
          <a:xfrm>
            <a:off x="8476647" y="407965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E2F6ED-AACF-BD48-A6EF-BDBF49482E90}"/>
              </a:ext>
            </a:extLst>
          </p:cNvPr>
          <p:cNvSpPr/>
          <p:nvPr/>
        </p:nvSpPr>
        <p:spPr>
          <a:xfrm>
            <a:off x="9489075" y="407572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7" name="Straight Arrow Connector 16">
            <a:extLst>
              <a:ext uri="{FF2B5EF4-FFF2-40B4-BE49-F238E27FC236}">
                <a16:creationId xmlns:a16="http://schemas.microsoft.com/office/drawing/2014/main" id="{FA681E7E-B891-F943-96EA-1ECE1FD97B6B}"/>
              </a:ext>
            </a:extLst>
          </p:cNvPr>
          <p:cNvCxnSpPr>
            <a:cxnSpLocks/>
            <a:stCxn id="278" idx="3"/>
            <a:endCxn id="152" idx="1"/>
          </p:cNvCxnSpPr>
          <p:nvPr/>
        </p:nvCxnSpPr>
        <p:spPr>
          <a:xfrm>
            <a:off x="8079382" y="3935195"/>
            <a:ext cx="397265" cy="2280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6">
            <a:extLst>
              <a:ext uri="{FF2B5EF4-FFF2-40B4-BE49-F238E27FC236}">
                <a16:creationId xmlns:a16="http://schemas.microsoft.com/office/drawing/2014/main" id="{A8AAA80B-F81E-6C4F-B651-B264169DCF10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9257603" y="4160331"/>
            <a:ext cx="231472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6539C73-073F-D143-A222-AB84AEAF9BA5}"/>
              </a:ext>
            </a:extLst>
          </p:cNvPr>
          <p:cNvSpPr/>
          <p:nvPr/>
        </p:nvSpPr>
        <p:spPr>
          <a:xfrm>
            <a:off x="8476647" y="4782932"/>
            <a:ext cx="1012427" cy="159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/configuration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C3507A19-444F-AC44-8732-F606D4720A98}"/>
              </a:ext>
            </a:extLst>
          </p:cNvPr>
          <p:cNvCxnSpPr>
            <a:cxnSpLocks/>
            <a:stCxn id="278" idx="3"/>
            <a:endCxn id="110" idx="1"/>
          </p:cNvCxnSpPr>
          <p:nvPr/>
        </p:nvCxnSpPr>
        <p:spPr>
          <a:xfrm>
            <a:off x="8079382" y="3935195"/>
            <a:ext cx="397265" cy="927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3A63DFD-9AA9-C14E-AEA6-FE02CBBCD9ED}"/>
              </a:ext>
            </a:extLst>
          </p:cNvPr>
          <p:cNvSpPr/>
          <p:nvPr/>
        </p:nvSpPr>
        <p:spPr>
          <a:xfrm>
            <a:off x="7454749" y="1847904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D48BE5F8-6534-3242-A324-7173FDD08416}"/>
              </a:ext>
            </a:extLst>
          </p:cNvPr>
          <p:cNvCxnSpPr>
            <a:cxnSpLocks/>
            <a:stCxn id="122" idx="3"/>
            <a:endCxn id="199" idx="1"/>
          </p:cNvCxnSpPr>
          <p:nvPr/>
        </p:nvCxnSpPr>
        <p:spPr>
          <a:xfrm flipV="1">
            <a:off x="8079382" y="1933384"/>
            <a:ext cx="411400" cy="170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DA68EAC-5622-5C40-AD22-E56D164194AD}"/>
              </a:ext>
            </a:extLst>
          </p:cNvPr>
          <p:cNvSpPr/>
          <p:nvPr/>
        </p:nvSpPr>
        <p:spPr>
          <a:xfrm>
            <a:off x="8498402" y="210510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8E9BDAA-3325-9145-85DD-0E6DF5946339}"/>
              </a:ext>
            </a:extLst>
          </p:cNvPr>
          <p:cNvSpPr/>
          <p:nvPr/>
        </p:nvSpPr>
        <p:spPr>
          <a:xfrm>
            <a:off x="9510829" y="210117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F123D149-873F-5046-8B30-2CB981AD7B9B}"/>
              </a:ext>
            </a:extLst>
          </p:cNvPr>
          <p:cNvCxnSpPr>
            <a:cxnSpLocks/>
            <a:stCxn id="122" idx="3"/>
            <a:endCxn id="161" idx="1"/>
          </p:cNvCxnSpPr>
          <p:nvPr/>
        </p:nvCxnSpPr>
        <p:spPr>
          <a:xfrm>
            <a:off x="8079382" y="1935093"/>
            <a:ext cx="419020" cy="25364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AC64CF6-E8E8-D24C-88B8-89B77C9599A5}"/>
              </a:ext>
            </a:extLst>
          </p:cNvPr>
          <p:cNvSpPr/>
          <p:nvPr/>
        </p:nvSpPr>
        <p:spPr>
          <a:xfrm>
            <a:off x="8500102" y="235981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8" name="Straight Arrow Connector 16">
            <a:extLst>
              <a:ext uri="{FF2B5EF4-FFF2-40B4-BE49-F238E27FC236}">
                <a16:creationId xmlns:a16="http://schemas.microsoft.com/office/drawing/2014/main" id="{AF888602-CD72-C74F-B10B-1B9510EA4EC3}"/>
              </a:ext>
            </a:extLst>
          </p:cNvPr>
          <p:cNvCxnSpPr>
            <a:cxnSpLocks/>
            <a:stCxn id="122" idx="3"/>
            <a:endCxn id="166" idx="1"/>
          </p:cNvCxnSpPr>
          <p:nvPr/>
        </p:nvCxnSpPr>
        <p:spPr>
          <a:xfrm>
            <a:off x="8079382" y="1935093"/>
            <a:ext cx="420720" cy="508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DD65261F-0487-3944-A9AA-BACA31971F74}"/>
              </a:ext>
            </a:extLst>
          </p:cNvPr>
          <p:cNvCxnSpPr>
            <a:cxnSpLocks/>
            <a:stCxn id="166" idx="3"/>
            <a:endCxn id="171" idx="1"/>
          </p:cNvCxnSpPr>
          <p:nvPr/>
        </p:nvCxnSpPr>
        <p:spPr>
          <a:xfrm flipV="1">
            <a:off x="9281058" y="2442301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C0077C48-0D2C-4747-8F41-0D94505A9EB6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 flipV="1">
            <a:off x="9279358" y="2185781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CE8CB6F-826A-514D-889E-F784F656BE47}"/>
              </a:ext>
            </a:extLst>
          </p:cNvPr>
          <p:cNvSpPr/>
          <p:nvPr/>
        </p:nvSpPr>
        <p:spPr>
          <a:xfrm>
            <a:off x="9520996" y="235769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76A755F-2F20-4D4B-88B8-5968A22186DB}"/>
              </a:ext>
            </a:extLst>
          </p:cNvPr>
          <p:cNvSpPr/>
          <p:nvPr/>
        </p:nvSpPr>
        <p:spPr>
          <a:xfrm>
            <a:off x="7454749" y="2736037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75" name="Straight Arrow Connector 16">
            <a:extLst>
              <a:ext uri="{FF2B5EF4-FFF2-40B4-BE49-F238E27FC236}">
                <a16:creationId xmlns:a16="http://schemas.microsoft.com/office/drawing/2014/main" id="{7D7A4FF6-865E-CE40-8011-3FACF991A4B5}"/>
              </a:ext>
            </a:extLst>
          </p:cNvPr>
          <p:cNvCxnSpPr>
            <a:cxnSpLocks/>
            <a:stCxn id="172" idx="3"/>
            <a:endCxn id="200" idx="1"/>
          </p:cNvCxnSpPr>
          <p:nvPr/>
        </p:nvCxnSpPr>
        <p:spPr>
          <a:xfrm flipV="1">
            <a:off x="8079382" y="2818954"/>
            <a:ext cx="411400" cy="427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7F31A3-316C-F445-91D2-889426D627D9}"/>
              </a:ext>
            </a:extLst>
          </p:cNvPr>
          <p:cNvSpPr/>
          <p:nvPr/>
        </p:nvSpPr>
        <p:spPr>
          <a:xfrm>
            <a:off x="8498402" y="297037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4F722F1-2ECE-E34C-B5E0-5876983085AD}"/>
              </a:ext>
            </a:extLst>
          </p:cNvPr>
          <p:cNvSpPr/>
          <p:nvPr/>
        </p:nvSpPr>
        <p:spPr>
          <a:xfrm>
            <a:off x="9510829" y="29664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D30E8EC1-ABB2-9F44-A901-0D8EB32561AB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8079382" y="2823226"/>
            <a:ext cx="419020" cy="23078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4AA207-BBB5-1942-B5D7-9C90502478CE}"/>
              </a:ext>
            </a:extLst>
          </p:cNvPr>
          <p:cNvSpPr/>
          <p:nvPr/>
        </p:nvSpPr>
        <p:spPr>
          <a:xfrm>
            <a:off x="8500102" y="322509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5" name="Straight Arrow Connector 16">
            <a:extLst>
              <a:ext uri="{FF2B5EF4-FFF2-40B4-BE49-F238E27FC236}">
                <a16:creationId xmlns:a16="http://schemas.microsoft.com/office/drawing/2014/main" id="{C292162E-6767-5D40-9A27-70C0C4EEAB14}"/>
              </a:ext>
            </a:extLst>
          </p:cNvPr>
          <p:cNvCxnSpPr>
            <a:cxnSpLocks/>
            <a:stCxn id="172" idx="3"/>
            <a:endCxn id="192" idx="1"/>
          </p:cNvCxnSpPr>
          <p:nvPr/>
        </p:nvCxnSpPr>
        <p:spPr>
          <a:xfrm>
            <a:off x="8079382" y="2823226"/>
            <a:ext cx="420720" cy="4854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6">
            <a:extLst>
              <a:ext uri="{FF2B5EF4-FFF2-40B4-BE49-F238E27FC236}">
                <a16:creationId xmlns:a16="http://schemas.microsoft.com/office/drawing/2014/main" id="{1D274E19-0128-154F-87A7-063ECE147E93}"/>
              </a:ext>
            </a:extLst>
          </p:cNvPr>
          <p:cNvCxnSpPr>
            <a:cxnSpLocks/>
            <a:stCxn id="192" idx="3"/>
            <a:endCxn id="198" idx="1"/>
          </p:cNvCxnSpPr>
          <p:nvPr/>
        </p:nvCxnSpPr>
        <p:spPr>
          <a:xfrm flipV="1">
            <a:off x="9281058" y="3307574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6">
            <a:extLst>
              <a:ext uri="{FF2B5EF4-FFF2-40B4-BE49-F238E27FC236}">
                <a16:creationId xmlns:a16="http://schemas.microsoft.com/office/drawing/2014/main" id="{F8FDA6E1-DBE2-F84A-976A-198C0F2B8AC1}"/>
              </a:ext>
            </a:extLst>
          </p:cNvPr>
          <p:cNvCxnSpPr>
            <a:cxnSpLocks/>
            <a:stCxn id="176" idx="3"/>
            <a:endCxn id="182" idx="1"/>
          </p:cNvCxnSpPr>
          <p:nvPr/>
        </p:nvCxnSpPr>
        <p:spPr>
          <a:xfrm flipV="1">
            <a:off x="9279358" y="3051054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078E008-7123-6443-81CF-944B71931E62}"/>
              </a:ext>
            </a:extLst>
          </p:cNvPr>
          <p:cNvSpPr/>
          <p:nvPr/>
        </p:nvSpPr>
        <p:spPr>
          <a:xfrm>
            <a:off x="9520996" y="322296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BB6AB6D-0A34-A44A-BE38-BB6FDE739FAB}"/>
              </a:ext>
            </a:extLst>
          </p:cNvPr>
          <p:cNvSpPr/>
          <p:nvPr/>
        </p:nvSpPr>
        <p:spPr>
          <a:xfrm>
            <a:off x="8490782" y="184877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F4B859-0ED6-674C-A55C-9AE86BD823F5}"/>
              </a:ext>
            </a:extLst>
          </p:cNvPr>
          <p:cNvSpPr/>
          <p:nvPr/>
        </p:nvSpPr>
        <p:spPr>
          <a:xfrm>
            <a:off x="8490782" y="27343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5E05B8-0E60-FC47-8157-7D24055125CA}"/>
              </a:ext>
            </a:extLst>
          </p:cNvPr>
          <p:cNvSpPr/>
          <p:nvPr/>
        </p:nvSpPr>
        <p:spPr>
          <a:xfrm>
            <a:off x="8500102" y="3474668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cxnSp>
        <p:nvCxnSpPr>
          <p:cNvPr id="202" name="Straight Arrow Connector 16">
            <a:extLst>
              <a:ext uri="{FF2B5EF4-FFF2-40B4-BE49-F238E27FC236}">
                <a16:creationId xmlns:a16="http://schemas.microsoft.com/office/drawing/2014/main" id="{403FF257-597A-6B40-9863-F63973D0F4F8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9281058" y="3557152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164E1D-EC00-574E-A7E9-069BE1C992E5}"/>
              </a:ext>
            </a:extLst>
          </p:cNvPr>
          <p:cNvSpPr/>
          <p:nvPr/>
        </p:nvSpPr>
        <p:spPr>
          <a:xfrm>
            <a:off x="9520996" y="3472541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4" name="Straight Arrow Connector 16">
            <a:extLst>
              <a:ext uri="{FF2B5EF4-FFF2-40B4-BE49-F238E27FC236}">
                <a16:creationId xmlns:a16="http://schemas.microsoft.com/office/drawing/2014/main" id="{9AF39FA6-98F9-6041-9723-640E0FB63059}"/>
              </a:ext>
            </a:extLst>
          </p:cNvPr>
          <p:cNvCxnSpPr>
            <a:cxnSpLocks/>
            <a:stCxn id="172" idx="3"/>
            <a:endCxn id="201" idx="1"/>
          </p:cNvCxnSpPr>
          <p:nvPr/>
        </p:nvCxnSpPr>
        <p:spPr>
          <a:xfrm>
            <a:off x="8079382" y="2823226"/>
            <a:ext cx="420720" cy="73507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6">
            <a:extLst>
              <a:ext uri="{FF2B5EF4-FFF2-40B4-BE49-F238E27FC236}">
                <a16:creationId xmlns:a16="http://schemas.microsoft.com/office/drawing/2014/main" id="{976CB1BC-1339-8B40-99C9-0D17BF298F36}"/>
              </a:ext>
            </a:extLst>
          </p:cNvPr>
          <p:cNvCxnSpPr>
            <a:cxnSpLocks/>
            <a:stCxn id="67" idx="3"/>
            <a:endCxn id="278" idx="1"/>
          </p:cNvCxnSpPr>
          <p:nvPr/>
        </p:nvCxnSpPr>
        <p:spPr>
          <a:xfrm>
            <a:off x="4084320" y="1570245"/>
            <a:ext cx="3370429" cy="2364950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D78-7FE4-B740-A7A7-42990F95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Filenames-needs 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BA154-6970-BD4E-9EDA-32CD9D542DC1}"/>
              </a:ext>
            </a:extLst>
          </p:cNvPr>
          <p:cNvSpPr/>
          <p:nvPr/>
        </p:nvSpPr>
        <p:spPr>
          <a:xfrm>
            <a:off x="2545080" y="463296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GB" sz="1100" b="1" i="1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fileID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GB" sz="1100" b="1" i="1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mm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-&lt;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release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&gt;-&lt;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update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data year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mm: data month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release: release name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update: update date (</a:t>
            </a: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yyyymm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 | 000000 major release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9FAA8A-CAA3-A04E-B289-8B45E1A3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11977"/>
            <a:ext cx="594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3655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24530</TotalTime>
  <Words>2267</Words>
  <Application>Microsoft Macintosh PowerPoint</Application>
  <PresentationFormat>Widescreen</PresentationFormat>
  <Paragraphs>501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Mincho</vt:lpstr>
      <vt:lpstr>Arial</vt:lpstr>
      <vt:lpstr>Calibri</vt:lpstr>
      <vt:lpstr>Times New Roman</vt:lpstr>
      <vt:lpstr>Wingdings</vt:lpstr>
      <vt:lpstr>Climate Change</vt:lpstr>
      <vt:lpstr>Marine processing r092019_000000</vt:lpstr>
      <vt:lpstr>Marine processing software</vt:lpstr>
      <vt:lpstr>MARINE PROCESSING LEVELS</vt:lpstr>
      <vt:lpstr>General data flow</vt:lpstr>
      <vt:lpstr>Observational branch</vt:lpstr>
      <vt:lpstr>Data directory</vt:lpstr>
      <vt:lpstr>Code reporsitory</vt:lpstr>
      <vt:lpstr>Obs-suite:make_release_source_tree.py</vt:lpstr>
      <vt:lpstr>Obs-suite: Filenames-needs update</vt:lpstr>
      <vt:lpstr>Obs-suite: data flow, needs update</vt:lpstr>
      <vt:lpstr>Obs-suite: L1a. io-needs update</vt:lpstr>
      <vt:lpstr>Obs-suite: L1a. main flow- needs update</vt:lpstr>
      <vt:lpstr>Obs-suite: L1a. io tracking- needs update</vt:lpstr>
      <vt:lpstr>Obs-suite: Configuration. Needs update</vt:lpstr>
      <vt:lpstr>Obs-suite: L1a configuration. Update</vt:lpstr>
      <vt:lpstr>Obs-suite: L1a configuration-needs update</vt:lpstr>
      <vt:lpstr>Obs-suite: metmetpy Needs update</vt:lpstr>
      <vt:lpstr>Obs-suite:metmetpy:IDs! Needs update</vt:lpstr>
      <vt:lpstr>Obs-suite: L1b main flow. Needs update</vt:lpstr>
      <vt:lpstr>Obs-suite: L1c. Needs update</vt:lpstr>
      <vt:lpstr>Notes on git versioninig</vt:lpstr>
      <vt:lpstr>Obs-suite: dashboard db. Needs udpate</vt:lpstr>
      <vt:lpstr>Obs-suite: Release status dashboard</vt:lpstr>
      <vt:lpstr>Obs-suite: Release status dashboard</vt:lpstr>
      <vt:lpstr>THOUGHTS FOR FUTURE </vt:lpstr>
    </vt:vector>
  </TitlesOfParts>
  <Company>ECMWF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Microsoft Office User</cp:lastModifiedBy>
  <cp:revision>663</cp:revision>
  <cp:lastPrinted>2019-12-10T10:07:34Z</cp:lastPrinted>
  <dcterms:created xsi:type="dcterms:W3CDTF">2016-12-07T14:25:16Z</dcterms:created>
  <dcterms:modified xsi:type="dcterms:W3CDTF">2019-12-16T10:14:39Z</dcterms:modified>
</cp:coreProperties>
</file>