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6FAF4"/>
    <a:srgbClr val="FDFD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5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1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2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9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4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3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0B72-6E6B-46B1-BE1D-700BA5642A5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F870-DEB0-4477-968C-B0834AD3D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2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3FC7EFD-EF0C-4977-96B0-284C0F853F5A}"/>
              </a:ext>
            </a:extLst>
          </p:cNvPr>
          <p:cNvSpPr/>
          <p:nvPr/>
        </p:nvSpPr>
        <p:spPr>
          <a:xfrm>
            <a:off x="0" y="0"/>
            <a:ext cx="8256037" cy="685800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xmlns="" id="{CE72D25D-333F-49C3-BB89-B92262F9411A}"/>
              </a:ext>
            </a:extLst>
          </p:cNvPr>
          <p:cNvSpPr txBox="1">
            <a:spLocks/>
          </p:cNvSpPr>
          <p:nvPr/>
        </p:nvSpPr>
        <p:spPr>
          <a:xfrm>
            <a:off x="2752531" y="297655"/>
            <a:ext cx="922642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b="1" dirty="0" err="1"/>
              <a:t>Webmobile</a:t>
            </a:r>
            <a:r>
              <a:rPr lang="en-US" altLang="ko-KR" b="1" dirty="0"/>
              <a:t> Final Project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054BCDD-D62E-4ED0-BCE5-A8EC2AE1AF33}"/>
              </a:ext>
            </a:extLst>
          </p:cNvPr>
          <p:cNvSpPr txBox="1"/>
          <p:nvPr/>
        </p:nvSpPr>
        <p:spPr>
          <a:xfrm>
            <a:off x="8899262" y="1701226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Porfolio</a:t>
            </a:r>
            <a:r>
              <a:rPr lang="en-US" altLang="ko-KR" sz="3200" dirty="0"/>
              <a:t> &amp; Blog</a:t>
            </a:r>
            <a:endParaRPr lang="ko-KR" altLang="en-US" sz="32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BC456357-1C62-4DDC-9420-B4F24AD491CC}"/>
              </a:ext>
            </a:extLst>
          </p:cNvPr>
          <p:cNvGrpSpPr/>
          <p:nvPr/>
        </p:nvGrpSpPr>
        <p:grpSpPr>
          <a:xfrm>
            <a:off x="5245359" y="4311668"/>
            <a:ext cx="6733592" cy="2248677"/>
            <a:chOff x="5458408" y="3816222"/>
            <a:chExt cx="6733592" cy="2248677"/>
          </a:xfrm>
        </p:grpSpPr>
        <p:sp>
          <p:nvSpPr>
            <p:cNvPr id="70" name="내용 개체 틀 2">
              <a:extLst>
                <a:ext uri="{FF2B5EF4-FFF2-40B4-BE49-F238E27FC236}">
                  <a16:creationId xmlns:a16="http://schemas.microsoft.com/office/drawing/2014/main" xmlns="" id="{9CCF3B67-8E42-4158-B53E-5368261A1FA2}"/>
                </a:ext>
              </a:extLst>
            </p:cNvPr>
            <p:cNvSpPr txBox="1">
              <a:spLocks/>
            </p:cNvSpPr>
            <p:nvPr/>
          </p:nvSpPr>
          <p:spPr>
            <a:xfrm>
              <a:off x="5458408" y="3937520"/>
              <a:ext cx="2326616" cy="21273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60000"/>
                </a:lnSpc>
              </a:pPr>
              <a:r>
                <a:rPr lang="en-US" altLang="ko-KR" b="1" dirty="0"/>
                <a:t>Team :</a:t>
              </a:r>
            </a:p>
            <a:p>
              <a:pPr algn="r">
                <a:lnSpc>
                  <a:spcPct val="160000"/>
                </a:lnSpc>
              </a:pPr>
              <a:r>
                <a:rPr lang="en-US" altLang="ko-KR" b="1" dirty="0"/>
                <a:t>Leader</a:t>
              </a:r>
              <a:r>
                <a:rPr lang="ko-KR" altLang="en-US" b="1" dirty="0"/>
                <a:t> </a:t>
              </a:r>
              <a:r>
                <a:rPr lang="en-US" altLang="ko-KR" b="1" dirty="0"/>
                <a:t>: </a:t>
              </a:r>
            </a:p>
            <a:p>
              <a:pPr algn="r">
                <a:lnSpc>
                  <a:spcPct val="160000"/>
                </a:lnSpc>
              </a:pPr>
              <a:r>
                <a:rPr lang="en-US" altLang="ko-KR" b="1" dirty="0"/>
                <a:t>Member</a:t>
              </a:r>
              <a:r>
                <a:rPr lang="ko-KR" altLang="en-US" b="1" dirty="0"/>
                <a:t> </a:t>
              </a:r>
              <a:r>
                <a:rPr lang="en-US" altLang="ko-KR" b="1" dirty="0"/>
                <a:t>:</a:t>
              </a:r>
            </a:p>
            <a:p>
              <a:pPr algn="r">
                <a:lnSpc>
                  <a:spcPct val="160000"/>
                </a:lnSpc>
              </a:pPr>
              <a:endParaRPr lang="ko-KR" altLang="en-US" b="1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2C4DDA2D-31D2-481A-A3A5-EB1CF759EE14}"/>
                </a:ext>
              </a:extLst>
            </p:cNvPr>
            <p:cNvSpPr/>
            <p:nvPr/>
          </p:nvSpPr>
          <p:spPr>
            <a:xfrm>
              <a:off x="7785024" y="3816222"/>
              <a:ext cx="4406976" cy="2190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400" b="1" dirty="0"/>
                <a:t>3</a:t>
              </a:r>
              <a:r>
                <a:rPr lang="ko-KR" altLang="en-US" sz="2400" b="1" dirty="0"/>
                <a:t>조 </a:t>
              </a:r>
              <a:r>
                <a:rPr lang="en-US" altLang="ko-KR" sz="2400" b="1" dirty="0"/>
                <a:t>(</a:t>
              </a:r>
              <a:r>
                <a:rPr lang="en-US" altLang="ko-KR" sz="2400" b="1" dirty="0" err="1"/>
                <a:t>Bare_Bears</a:t>
              </a:r>
              <a:r>
                <a:rPr lang="en-US" altLang="ko-KR" sz="2400" b="1" dirty="0"/>
                <a:t>)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2400" b="1" dirty="0"/>
                <a:t>강성진</a:t>
              </a:r>
              <a:endParaRPr lang="en-US" altLang="ko-KR" sz="2400" b="1" dirty="0"/>
            </a:p>
            <a:p>
              <a:pPr>
                <a:lnSpc>
                  <a:spcPct val="200000"/>
                </a:lnSpc>
              </a:pPr>
              <a:r>
                <a:rPr lang="ko-KR" altLang="en-US" sz="2400" b="1" dirty="0"/>
                <a:t>박수빈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이기문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정경일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최재형</a:t>
              </a:r>
              <a:endParaRPr lang="en-US" altLang="ko-K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69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1">
            <a:extLst>
              <a:ext uri="{FF2B5EF4-FFF2-40B4-BE49-F238E27FC236}">
                <a16:creationId xmlns:a16="http://schemas.microsoft.com/office/drawing/2014/main" xmlns="" id="{ADF921A3-010E-40A4-BAA1-FBA949C4154B}"/>
              </a:ext>
            </a:extLst>
          </p:cNvPr>
          <p:cNvSpPr txBox="1">
            <a:spLocks/>
          </p:cNvSpPr>
          <p:nvPr/>
        </p:nvSpPr>
        <p:spPr>
          <a:xfrm>
            <a:off x="362339" y="309142"/>
            <a:ext cx="2716764" cy="1025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xmlns="" id="{5023B482-64BF-41AF-BB74-157C58620BE0}"/>
              </a:ext>
            </a:extLst>
          </p:cNvPr>
          <p:cNvSpPr txBox="1">
            <a:spLocks/>
          </p:cNvSpPr>
          <p:nvPr/>
        </p:nvSpPr>
        <p:spPr>
          <a:xfrm>
            <a:off x="548949" y="1834955"/>
            <a:ext cx="10515600" cy="419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1. Project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Summary</a:t>
            </a: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2. </a:t>
            </a:r>
            <a:r>
              <a:rPr lang="en-US" altLang="ko-KR" b="1" dirty="0"/>
              <a:t>Project Architecture &amp; Summary</a:t>
            </a:r>
            <a:endParaRPr lang="en-US" altLang="ko-KR" b="1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3. </a:t>
            </a:r>
            <a:r>
              <a:rPr lang="en-US" altLang="ko-KR" b="1" dirty="0"/>
              <a:t>Spring Boot [Resource Server] Architecture</a:t>
            </a:r>
            <a:endParaRPr lang="en-US" altLang="ko-KR" b="1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lt"/>
              </a:rPr>
              <a:t>4. </a:t>
            </a:r>
            <a:r>
              <a:rPr lang="en-US" altLang="ko-KR" b="1" dirty="0">
                <a:solidFill>
                  <a:srgbClr val="000000"/>
                </a:solidFill>
                <a:latin typeface="Lato"/>
              </a:rPr>
              <a:t>Node.js [Firebase Admin SDK Server] </a:t>
            </a:r>
            <a:r>
              <a:rPr lang="en-US" altLang="ko-KR" b="1" dirty="0"/>
              <a:t>Architecture</a:t>
            </a:r>
            <a:endParaRPr lang="en-US" altLang="ko-KR" b="1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5. Simulation</a:t>
            </a: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6. </a:t>
            </a:r>
            <a:r>
              <a:rPr lang="en-US" altLang="ko-KR" b="1" dirty="0" err="1">
                <a:latin typeface="+mj-lt"/>
              </a:rPr>
              <a:t>QnA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C68AA596-4441-4676-8080-0D36F58C8C35}"/>
              </a:ext>
            </a:extLst>
          </p:cNvPr>
          <p:cNvCxnSpPr>
            <a:cxnSpLocks/>
          </p:cNvCxnSpPr>
          <p:nvPr/>
        </p:nvCxnSpPr>
        <p:spPr>
          <a:xfrm>
            <a:off x="198688" y="1513367"/>
            <a:ext cx="11794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60EA2C-D036-4621-9080-B99CE40037F1}"/>
              </a:ext>
            </a:extLst>
          </p:cNvPr>
          <p:cNvSpPr txBox="1"/>
          <p:nvPr/>
        </p:nvSpPr>
        <p:spPr>
          <a:xfrm>
            <a:off x="141159" y="163720"/>
            <a:ext cx="648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Project Summary</a:t>
            </a:r>
            <a:endParaRPr lang="ko-KR" altLang="en-US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B9F6C7F-7FD6-4D3F-B734-7A2F93AB9381}"/>
              </a:ext>
            </a:extLst>
          </p:cNvPr>
          <p:cNvCxnSpPr>
            <a:cxnSpLocks/>
          </p:cNvCxnSpPr>
          <p:nvPr/>
        </p:nvCxnSpPr>
        <p:spPr>
          <a:xfrm>
            <a:off x="141159" y="654950"/>
            <a:ext cx="11794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C82C7E6-58ED-4670-B224-FDAFC81DCBE8}"/>
              </a:ext>
            </a:extLst>
          </p:cNvPr>
          <p:cNvSpPr txBox="1"/>
          <p:nvPr/>
        </p:nvSpPr>
        <p:spPr>
          <a:xfrm>
            <a:off x="3474748" y="5741385"/>
            <a:ext cx="4815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Micro Service Architecture </a:t>
            </a:r>
            <a:r>
              <a:rPr lang="ko-KR" altLang="en-US" sz="2400" b="1" dirty="0"/>
              <a:t>지향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CDE578F-ADFE-4AF0-A308-669B3C9A3FA9}"/>
              </a:ext>
            </a:extLst>
          </p:cNvPr>
          <p:cNvGrpSpPr/>
          <p:nvPr/>
        </p:nvGrpSpPr>
        <p:grpSpPr>
          <a:xfrm>
            <a:off x="2068649" y="1189859"/>
            <a:ext cx="8054701" cy="3772819"/>
            <a:chOff x="1750979" y="1013785"/>
            <a:chExt cx="8054701" cy="3772819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C2BB9FB6-E904-41B8-B812-993D926B2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8545" y="1361568"/>
              <a:ext cx="1409055" cy="1221962"/>
            </a:xfrm>
            <a:prstGeom prst="rect">
              <a:avLst/>
            </a:prstGeom>
          </p:spPr>
        </p:pic>
        <p:pic>
          <p:nvPicPr>
            <p:cNvPr id="40" name="Picture 2" descr="https://lh4.googleusercontent.com/iH8DGUJkhMYtgrrBVp_t-vdYAd3QiMq2uFjYouHt-8vWeMSTzIwi3-o9pll_5KBnXE063cuB24DvFDJLx3KuS8uISiFxsHFzlpoa5pDKkFlZUNPPzJEO9_hRJFOCZPD-23l0BmuqEiE">
              <a:extLst>
                <a:ext uri="{FF2B5EF4-FFF2-40B4-BE49-F238E27FC236}">
                  <a16:creationId xmlns:a16="http://schemas.microsoft.com/office/drawing/2014/main" xmlns="" id="{D7921DFE-56E7-4D5B-8BC9-9CCF155EDD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58"/>
            <a:stretch/>
          </p:blipFill>
          <p:spPr bwMode="auto">
            <a:xfrm>
              <a:off x="6162249" y="1013785"/>
              <a:ext cx="1897008" cy="1855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https://lh5.googleusercontent.com/xjH49W3Rc_57UECq08f0ENvM3OIpbSUw8TwmGy6HheTmCxlvQGjZaTHy3UE8FbpqQFKbD93mv4HDbiwQ3sxajIPGRUkPFpoPbH_zpXhyhImIu424bVByN08H9S08OFEdMbBpiZHoMAU">
              <a:extLst>
                <a:ext uri="{FF2B5EF4-FFF2-40B4-BE49-F238E27FC236}">
                  <a16:creationId xmlns:a16="http://schemas.microsoft.com/office/drawing/2014/main" xmlns="" id="{EBDF2F9F-6496-47FA-9919-02A0E7189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440" y="3082095"/>
              <a:ext cx="3341733" cy="170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lh4.googleusercontent.com/iH8DGUJkhMYtgrrBVp_t-vdYAd3QiMq2uFjYouHt-8vWeMSTzIwi3-o9pll_5KBnXE063cuB24DvFDJLx3KuS8uISiFxsHFzlpoa5pDKkFlZUNPPzJEO9_hRJFOCZPD-23l0BmuqEiE">
              <a:extLst>
                <a:ext uri="{FF2B5EF4-FFF2-40B4-BE49-F238E27FC236}">
                  <a16:creationId xmlns:a16="http://schemas.microsoft.com/office/drawing/2014/main" xmlns="" id="{05E09569-4A27-4266-83ED-4D47EF8D7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979" y="2315138"/>
              <a:ext cx="1336828" cy="156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F8BE689E-4F4F-4984-B79E-42497A3AB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257" y="3098581"/>
              <a:ext cx="1746423" cy="1566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55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317005" y="2653538"/>
            <a:ext cx="4432625" cy="4020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48302" y="3200668"/>
            <a:ext cx="3944854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HATEOAS</a:t>
            </a:r>
            <a:r>
              <a:rPr lang="ko-KR" altLang="en-US" sz="1100" dirty="0">
                <a:solidFill>
                  <a:schemeClr val="tx1"/>
                </a:solidFill>
              </a:rPr>
              <a:t>가 적용된</a:t>
            </a:r>
            <a:r>
              <a:rPr lang="en-US" altLang="ko-KR" sz="1100" dirty="0">
                <a:solidFill>
                  <a:schemeClr val="tx1"/>
                </a:solidFill>
              </a:rPr>
              <a:t> Response </a:t>
            </a:r>
            <a:r>
              <a:rPr lang="ko-KR" altLang="en-US" sz="11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48302" y="4646068"/>
            <a:ext cx="3944854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Interceptor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Custom Annotation</a:t>
            </a:r>
            <a:r>
              <a:rPr lang="ko-KR" altLang="en-US" sz="1100" dirty="0">
                <a:solidFill>
                  <a:schemeClr val="tx1"/>
                </a:solidFill>
              </a:rPr>
              <a:t>을 이용한 권한 접근 제어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48302" y="4171323"/>
            <a:ext cx="3944854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JPA </a:t>
            </a:r>
            <a:r>
              <a:rPr lang="ko-KR" altLang="en-US" sz="1100" dirty="0">
                <a:solidFill>
                  <a:schemeClr val="tx1"/>
                </a:solidFill>
              </a:rPr>
              <a:t>양방향 관계 설계를 통한 </a:t>
            </a:r>
            <a:r>
              <a:rPr lang="en-US" altLang="ko-KR" sz="1100" dirty="0">
                <a:solidFill>
                  <a:schemeClr val="tx1"/>
                </a:solidFill>
              </a:rPr>
              <a:t>DB </a:t>
            </a:r>
            <a:r>
              <a:rPr lang="ko-KR" altLang="en-US" sz="1100" dirty="0">
                <a:solidFill>
                  <a:schemeClr val="tx1"/>
                </a:solidFill>
              </a:rPr>
              <a:t>성능 개선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48302" y="5629713"/>
            <a:ext cx="3944854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Self Signed Certificate</a:t>
            </a:r>
            <a:r>
              <a:rPr lang="ko-KR" altLang="en-US" sz="1100" dirty="0">
                <a:solidFill>
                  <a:schemeClr val="tx1"/>
                </a:solidFill>
              </a:rPr>
              <a:t>을 이용한 </a:t>
            </a:r>
            <a:r>
              <a:rPr lang="en-US" altLang="ko-KR" sz="1100" dirty="0">
                <a:solidFill>
                  <a:schemeClr val="tx1"/>
                </a:solidFill>
              </a:rPr>
              <a:t>Https </a:t>
            </a:r>
            <a:r>
              <a:rPr lang="ko-KR" altLang="en-US" sz="1100" dirty="0">
                <a:solidFill>
                  <a:schemeClr val="tx1"/>
                </a:solidFill>
              </a:rPr>
              <a:t>보안 강화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8302" y="3680148"/>
            <a:ext cx="3944854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Junit Test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Spring Rest Docs</a:t>
            </a:r>
            <a:r>
              <a:rPr lang="ko-KR" altLang="en-US" sz="1100" dirty="0">
                <a:solidFill>
                  <a:schemeClr val="tx1"/>
                </a:solidFill>
              </a:rPr>
              <a:t>를 통한 문서화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48302" y="6120888"/>
            <a:ext cx="3944854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AOP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Log4j</a:t>
            </a:r>
            <a:r>
              <a:rPr lang="ko-KR" altLang="en-US" sz="1100" dirty="0">
                <a:solidFill>
                  <a:schemeClr val="tx1"/>
                </a:solidFill>
              </a:rPr>
              <a:t>를 이용한 </a:t>
            </a:r>
            <a:r>
              <a:rPr lang="en-US" altLang="ko-KR" sz="1100" dirty="0">
                <a:solidFill>
                  <a:schemeClr val="tx1"/>
                </a:solidFill>
              </a:rPr>
              <a:t>Log Tracking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00214" y="2687610"/>
            <a:ext cx="304427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Spring Boot [Resource Server]</a:t>
            </a:r>
            <a:endParaRPr lang="ko-KR" altLang="en-US" sz="14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47" y="2781158"/>
            <a:ext cx="378067" cy="339201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7548302" y="5137243"/>
            <a:ext cx="3944854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AOP</a:t>
            </a:r>
            <a:r>
              <a:rPr lang="ko-KR" altLang="en-US" sz="1100" dirty="0">
                <a:solidFill>
                  <a:schemeClr val="tx1"/>
                </a:solidFill>
              </a:rPr>
              <a:t>를 이용한 </a:t>
            </a:r>
            <a:r>
              <a:rPr lang="en-US" altLang="ko-KR" sz="1100" dirty="0">
                <a:solidFill>
                  <a:schemeClr val="tx1"/>
                </a:solidFill>
              </a:rPr>
              <a:t>Exception </a:t>
            </a:r>
            <a:r>
              <a:rPr lang="ko-KR" altLang="en-US" sz="1100" dirty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1CD94E9-5916-4EE8-814E-0AD35EAB4A0D}"/>
              </a:ext>
            </a:extLst>
          </p:cNvPr>
          <p:cNvSpPr/>
          <p:nvPr/>
        </p:nvSpPr>
        <p:spPr>
          <a:xfrm>
            <a:off x="442370" y="3099872"/>
            <a:ext cx="4980315" cy="359440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모서리가 둥근 직사각형 6">
            <a:extLst>
              <a:ext uri="{FF2B5EF4-FFF2-40B4-BE49-F238E27FC236}">
                <a16:creationId xmlns:a16="http://schemas.microsoft.com/office/drawing/2014/main" xmlns="" id="{844797E8-5DF4-43A0-B49F-89939A85FE1C}"/>
              </a:ext>
            </a:extLst>
          </p:cNvPr>
          <p:cNvSpPr/>
          <p:nvPr/>
        </p:nvSpPr>
        <p:spPr>
          <a:xfrm>
            <a:off x="716402" y="3740019"/>
            <a:ext cx="4467368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/>
                </a:solidFill>
              </a:rPr>
              <a:t>푸시알람</a:t>
            </a:r>
            <a:r>
              <a:rPr lang="ko-KR" altLang="en-US" sz="1100" dirty="0">
                <a:solidFill>
                  <a:schemeClr val="tx1"/>
                </a:solidFill>
              </a:rPr>
              <a:t> 구현 </a:t>
            </a:r>
            <a:r>
              <a:rPr lang="en-US" altLang="ko-KR" sz="1100" dirty="0">
                <a:solidFill>
                  <a:schemeClr val="tx1"/>
                </a:solidFill>
              </a:rPr>
              <a:t>= FCM </a:t>
            </a:r>
            <a:r>
              <a:rPr lang="ko-KR" altLang="en-US" sz="1100" dirty="0">
                <a:solidFill>
                  <a:schemeClr val="tx1"/>
                </a:solidFill>
              </a:rPr>
              <a:t>이용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5" name="Picture 3" descr="https://lh5.googleusercontent.com/xjH49W3Rc_57UECq08f0ENvM3OIpbSUw8TwmGy6HheTmCxlvQGjZaTHy3UE8FbpqQFKbD93mv4HDbiwQ3sxajIPGRUkPFpoPbH_zpXhyhImIu424bVByN08H9S08OFEdMbBpiZHoMAU">
            <a:extLst>
              <a:ext uri="{FF2B5EF4-FFF2-40B4-BE49-F238E27FC236}">
                <a16:creationId xmlns:a16="http://schemas.microsoft.com/office/drawing/2014/main" xmlns="" id="{DBCCA042-9EB9-4DC6-88B1-3708C0FB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89" y="3203388"/>
            <a:ext cx="887824" cy="4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lh4.googleusercontent.com/iH8DGUJkhMYtgrrBVp_t-vdYAd3QiMq2uFjYouHt-8vWeMSTzIwi3-o9pll_5KBnXE063cuB24DvFDJLx3KuS8uISiFxsHFzlpoa5pDKkFlZUNPPzJEO9_hRJFOCZPD-23l0BmuqEiE">
            <a:extLst>
              <a:ext uri="{FF2B5EF4-FFF2-40B4-BE49-F238E27FC236}">
                <a16:creationId xmlns:a16="http://schemas.microsoft.com/office/drawing/2014/main" xmlns="" id="{CDDAC39A-CBCE-4681-A02D-ABF897A8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7" y="3172858"/>
            <a:ext cx="465550" cy="5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십자형 26">
            <a:extLst>
              <a:ext uri="{FF2B5EF4-FFF2-40B4-BE49-F238E27FC236}">
                <a16:creationId xmlns:a16="http://schemas.microsoft.com/office/drawing/2014/main" xmlns="" id="{75C61956-8915-4CAA-B0EA-D624764B1BEB}"/>
              </a:ext>
            </a:extLst>
          </p:cNvPr>
          <p:cNvSpPr/>
          <p:nvPr/>
        </p:nvSpPr>
        <p:spPr>
          <a:xfrm>
            <a:off x="1446735" y="3302609"/>
            <a:ext cx="271882" cy="267773"/>
          </a:xfrm>
          <a:prstGeom prst="plus">
            <a:avLst>
              <a:gd name="adj" fmla="val 3389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F12AAA8-3302-4C20-ADE9-89FDC1810135}"/>
              </a:ext>
            </a:extLst>
          </p:cNvPr>
          <p:cNvSpPr/>
          <p:nvPr/>
        </p:nvSpPr>
        <p:spPr>
          <a:xfrm>
            <a:off x="2758905" y="3184082"/>
            <a:ext cx="266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</a:rPr>
              <a:t>Node.js </a:t>
            </a:r>
          </a:p>
          <a:p>
            <a:r>
              <a:rPr lang="en-US" altLang="ko-KR" sz="1200" b="1" dirty="0">
                <a:solidFill>
                  <a:srgbClr val="000000"/>
                </a:solidFill>
              </a:rPr>
              <a:t>[Firebase Admin SDK Server]</a:t>
            </a:r>
            <a:endParaRPr lang="ko-KR" altLang="en-US" sz="1200" dirty="0"/>
          </a:p>
        </p:txBody>
      </p:sp>
      <p:sp>
        <p:nvSpPr>
          <p:cNvPr id="29" name="모서리가 둥근 직사각형 11">
            <a:extLst>
              <a:ext uri="{FF2B5EF4-FFF2-40B4-BE49-F238E27FC236}">
                <a16:creationId xmlns:a16="http://schemas.microsoft.com/office/drawing/2014/main" xmlns="" id="{6875B6BF-5379-4DC2-BCE6-3D95A3EA0235}"/>
              </a:ext>
            </a:extLst>
          </p:cNvPr>
          <p:cNvSpPr/>
          <p:nvPr/>
        </p:nvSpPr>
        <p:spPr>
          <a:xfrm>
            <a:off x="698843" y="4250215"/>
            <a:ext cx="4467368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Node.js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Express </a:t>
            </a:r>
            <a:r>
              <a:rPr lang="ko-KR" altLang="en-US" sz="1100" dirty="0">
                <a:solidFill>
                  <a:schemeClr val="tx1"/>
                </a:solidFill>
              </a:rPr>
              <a:t>프레임워크로 </a:t>
            </a:r>
            <a:r>
              <a:rPr lang="ko-KR" altLang="en-US" sz="1100" dirty="0" err="1">
                <a:solidFill>
                  <a:schemeClr val="tx1"/>
                </a:solidFill>
              </a:rPr>
              <a:t>푸시알람</a:t>
            </a:r>
            <a:r>
              <a:rPr lang="ko-KR" altLang="en-US" sz="1100" dirty="0">
                <a:solidFill>
                  <a:schemeClr val="tx1"/>
                </a:solidFill>
              </a:rPr>
              <a:t> 전용 서버를 작성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xmlns="" id="{222BFB80-D73D-40CE-ABC3-6C001ABBA76C}"/>
              </a:ext>
            </a:extLst>
          </p:cNvPr>
          <p:cNvSpPr/>
          <p:nvPr/>
        </p:nvSpPr>
        <p:spPr>
          <a:xfrm>
            <a:off x="698843" y="4739344"/>
            <a:ext cx="4467368" cy="665633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첫 방문 후 로그인 했을 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알람</a:t>
            </a:r>
            <a:r>
              <a:rPr lang="ko-KR" altLang="en-US" sz="1100" dirty="0">
                <a:solidFill>
                  <a:schemeClr val="tx1"/>
                </a:solidFill>
              </a:rPr>
              <a:t> 허용여부 요청을 받게 되고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허용하게 되면 계정 권한에 따라 알맞은 </a:t>
            </a:r>
            <a:r>
              <a:rPr lang="en-US" altLang="ko-KR" sz="1100" dirty="0">
                <a:solidFill>
                  <a:schemeClr val="tx1"/>
                </a:solidFill>
              </a:rPr>
              <a:t>Topic</a:t>
            </a:r>
            <a:r>
              <a:rPr lang="ko-KR" altLang="en-US" sz="1100" dirty="0">
                <a:solidFill>
                  <a:schemeClr val="tx1"/>
                </a:solidFill>
              </a:rPr>
              <a:t>으로 기기를 </a:t>
            </a:r>
            <a:r>
              <a:rPr lang="en-US" altLang="ko-KR" sz="1100" dirty="0">
                <a:solidFill>
                  <a:schemeClr val="tx1"/>
                </a:solidFill>
              </a:rPr>
              <a:t>Subscribe</a:t>
            </a:r>
            <a:r>
              <a:rPr lang="ko-KR" altLang="en-US" sz="1100" dirty="0">
                <a:solidFill>
                  <a:schemeClr val="tx1"/>
                </a:solidFill>
              </a:rPr>
              <a:t>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xmlns="" id="{45E8F460-9D04-427F-9A8D-F9556A46A614}"/>
              </a:ext>
            </a:extLst>
          </p:cNvPr>
          <p:cNvSpPr/>
          <p:nvPr/>
        </p:nvSpPr>
        <p:spPr>
          <a:xfrm>
            <a:off x="698843" y="5471386"/>
            <a:ext cx="4467368" cy="665633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글을 작성하거나 </a:t>
            </a:r>
            <a:r>
              <a:rPr lang="ko-KR" altLang="en-US" sz="1100" dirty="0" err="1">
                <a:solidFill>
                  <a:schemeClr val="tx1"/>
                </a:solidFill>
              </a:rPr>
              <a:t>댓글이</a:t>
            </a:r>
            <a:r>
              <a:rPr lang="ko-KR" altLang="en-US" sz="1100" dirty="0">
                <a:solidFill>
                  <a:schemeClr val="tx1"/>
                </a:solidFill>
              </a:rPr>
              <a:t> 작성되면 </a:t>
            </a:r>
            <a:r>
              <a:rPr lang="en-US" altLang="ko-KR" sz="1100" dirty="0">
                <a:solidFill>
                  <a:schemeClr val="tx1"/>
                </a:solidFill>
              </a:rPr>
              <a:t>client</a:t>
            </a:r>
            <a:r>
              <a:rPr lang="ko-KR" altLang="en-US" sz="1100" dirty="0">
                <a:solidFill>
                  <a:schemeClr val="tx1"/>
                </a:solidFill>
              </a:rPr>
              <a:t>에서 어떤 </a:t>
            </a:r>
            <a:r>
              <a:rPr lang="ko-KR" altLang="en-US" sz="1100" dirty="0" err="1">
                <a:solidFill>
                  <a:schemeClr val="tx1"/>
                </a:solidFill>
              </a:rPr>
              <a:t>알람인지에</a:t>
            </a:r>
            <a:r>
              <a:rPr lang="ko-KR" altLang="en-US" sz="1100" dirty="0">
                <a:solidFill>
                  <a:schemeClr val="tx1"/>
                </a:solidFill>
              </a:rPr>
              <a:t> 대한 </a:t>
            </a:r>
            <a:r>
              <a:rPr lang="en-US" altLang="ko-KR" sz="1100" dirty="0">
                <a:solidFill>
                  <a:schemeClr val="tx1"/>
                </a:solidFill>
              </a:rPr>
              <a:t>topic</a:t>
            </a:r>
            <a:r>
              <a:rPr lang="ko-KR" altLang="en-US" sz="1100" dirty="0">
                <a:solidFill>
                  <a:schemeClr val="tx1"/>
                </a:solidFill>
              </a:rPr>
              <a:t>을 전달받은 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각 </a:t>
            </a:r>
            <a:r>
              <a:rPr lang="en-US" altLang="ko-KR" sz="1100" dirty="0">
                <a:solidFill>
                  <a:schemeClr val="tx1"/>
                </a:solidFill>
              </a:rPr>
              <a:t>Case</a:t>
            </a:r>
            <a:r>
              <a:rPr lang="ko-KR" altLang="en-US" sz="1100" dirty="0">
                <a:solidFill>
                  <a:schemeClr val="tx1"/>
                </a:solidFill>
              </a:rPr>
              <a:t>에 맞게 </a:t>
            </a:r>
            <a:r>
              <a:rPr lang="en-US" altLang="ko-KR" sz="1100" dirty="0">
                <a:solidFill>
                  <a:schemeClr val="tx1"/>
                </a:solidFill>
              </a:rPr>
              <a:t>FCM</a:t>
            </a:r>
            <a:r>
              <a:rPr lang="ko-KR" altLang="en-US" sz="1100" dirty="0">
                <a:solidFill>
                  <a:schemeClr val="tx1"/>
                </a:solidFill>
              </a:rPr>
              <a:t>서버로 </a:t>
            </a:r>
            <a:r>
              <a:rPr lang="en-US" altLang="ko-KR" sz="1100" dirty="0">
                <a:solidFill>
                  <a:schemeClr val="tx1"/>
                </a:solidFill>
              </a:rPr>
              <a:t>Send </a:t>
            </a:r>
            <a:r>
              <a:rPr lang="ko-KR" altLang="en-US" sz="1100" dirty="0">
                <a:solidFill>
                  <a:schemeClr val="tx1"/>
                </a:solidFill>
              </a:rPr>
              <a:t>요청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14">
            <a:extLst>
              <a:ext uri="{FF2B5EF4-FFF2-40B4-BE49-F238E27FC236}">
                <a16:creationId xmlns:a16="http://schemas.microsoft.com/office/drawing/2014/main" xmlns="" id="{B1A7C669-0EC4-483B-A8DD-F887644F4168}"/>
              </a:ext>
            </a:extLst>
          </p:cNvPr>
          <p:cNvSpPr/>
          <p:nvPr/>
        </p:nvSpPr>
        <p:spPr>
          <a:xfrm>
            <a:off x="716402" y="6183113"/>
            <a:ext cx="4467368" cy="40683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Browser</a:t>
            </a:r>
            <a:r>
              <a:rPr lang="ko-KR" altLang="en-US" sz="1100" dirty="0">
                <a:solidFill>
                  <a:schemeClr val="tx1"/>
                </a:solidFill>
              </a:rPr>
              <a:t>가 닫혀있으면 </a:t>
            </a:r>
            <a:r>
              <a:rPr lang="en-US" altLang="ko-KR" sz="1100" dirty="0">
                <a:solidFill>
                  <a:schemeClr val="tx1"/>
                </a:solidFill>
              </a:rPr>
              <a:t>Service Worker</a:t>
            </a:r>
            <a:r>
              <a:rPr lang="ko-KR" altLang="en-US" sz="1100" dirty="0">
                <a:solidFill>
                  <a:schemeClr val="tx1"/>
                </a:solidFill>
              </a:rPr>
              <a:t>에서 메시지 수신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60EA2C-D036-4621-9080-B99CE40037F1}"/>
              </a:ext>
            </a:extLst>
          </p:cNvPr>
          <p:cNvSpPr txBox="1"/>
          <p:nvPr/>
        </p:nvSpPr>
        <p:spPr>
          <a:xfrm>
            <a:off x="141159" y="163720"/>
            <a:ext cx="648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Project Architecture &amp; Summary</a:t>
            </a:r>
            <a:endParaRPr lang="ko-KR" altLang="en-US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B9F6C7F-7FD6-4D3F-B734-7A2F93AB9381}"/>
              </a:ext>
            </a:extLst>
          </p:cNvPr>
          <p:cNvCxnSpPr>
            <a:cxnSpLocks/>
          </p:cNvCxnSpPr>
          <p:nvPr/>
        </p:nvCxnSpPr>
        <p:spPr>
          <a:xfrm>
            <a:off x="141159" y="654950"/>
            <a:ext cx="11794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https://lh4.googleusercontent.com/iH8DGUJkhMYtgrrBVp_t-vdYAd3QiMq2uFjYouHt-8vWeMSTzIwi3-o9pll_5KBnXE063cuB24DvFDJLx3KuS8uISiFxsHFzlpoa5pDKkFlZUNPPzJEO9_hRJFOCZPD-23l0BmuqEiE">
            <a:extLst>
              <a:ext uri="{FF2B5EF4-FFF2-40B4-BE49-F238E27FC236}">
                <a16:creationId xmlns:a16="http://schemas.microsoft.com/office/drawing/2014/main" xmlns="" id="{7B414664-C082-44D3-AE17-3EB018681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8"/>
          <a:stretch/>
        </p:blipFill>
        <p:spPr bwMode="auto">
          <a:xfrm>
            <a:off x="7433604" y="1025622"/>
            <a:ext cx="950452" cy="9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36831C8-8DC0-4932-93ED-D4D01868EA4A}"/>
              </a:ext>
            </a:extLst>
          </p:cNvPr>
          <p:cNvSpPr/>
          <p:nvPr/>
        </p:nvSpPr>
        <p:spPr>
          <a:xfrm>
            <a:off x="442369" y="861429"/>
            <a:ext cx="4980315" cy="183339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35CE01D-B683-49D0-9B88-C6C6E1F264E0}"/>
              </a:ext>
            </a:extLst>
          </p:cNvPr>
          <p:cNvSpPr/>
          <p:nvPr/>
        </p:nvSpPr>
        <p:spPr>
          <a:xfrm>
            <a:off x="594061" y="1935467"/>
            <a:ext cx="4728873" cy="626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Vuex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Firebase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가져온 데이터를 상태관리 하기 위해서 사용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100" dirty="0">
                <a:solidFill>
                  <a:schemeClr val="tx1"/>
                </a:solidFill>
              </a:rPr>
              <a:t>account, portfolio, post)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9AFD2805-E300-4908-93C0-3F74F674A44E}"/>
              </a:ext>
            </a:extLst>
          </p:cNvPr>
          <p:cNvSpPr/>
          <p:nvPr/>
        </p:nvSpPr>
        <p:spPr>
          <a:xfrm>
            <a:off x="594061" y="1367695"/>
            <a:ext cx="2266577" cy="486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Bootstrap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기본적인 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View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제작 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2386C4B-D30B-45B5-8CC6-BB992575262B}"/>
              </a:ext>
            </a:extLst>
          </p:cNvPr>
          <p:cNvSpPr/>
          <p:nvPr/>
        </p:nvSpPr>
        <p:spPr>
          <a:xfrm>
            <a:off x="3056357" y="1374855"/>
            <a:ext cx="2266577" cy="467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Javascript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API </a:t>
            </a:r>
            <a:r>
              <a:rPr lang="ko-KR" altLang="en-US" sz="1100" dirty="0">
                <a:solidFill>
                  <a:schemeClr val="tx1"/>
                </a:solidFill>
              </a:rPr>
              <a:t>및 함수화 적용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45937EF-E92B-417D-B8F4-22437C99892F}"/>
              </a:ext>
            </a:extLst>
          </p:cNvPr>
          <p:cNvSpPr/>
          <p:nvPr/>
        </p:nvSpPr>
        <p:spPr>
          <a:xfrm>
            <a:off x="2453289" y="972239"/>
            <a:ext cx="11640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Vue.js [Client]</a:t>
            </a:r>
            <a:endParaRPr lang="ko-KR" altLang="en-US" sz="1200" b="1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50E46515-2AF2-4DFB-8015-D88816F55D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4" y="979664"/>
            <a:ext cx="372695" cy="323209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BA10053-D8ED-46E3-9F85-E574FCEA7213}"/>
              </a:ext>
            </a:extLst>
          </p:cNvPr>
          <p:cNvSpPr/>
          <p:nvPr/>
        </p:nvSpPr>
        <p:spPr>
          <a:xfrm>
            <a:off x="7304416" y="857333"/>
            <a:ext cx="4432625" cy="12562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DFF3AC1-91B7-4E61-9617-32FEAE128319}"/>
              </a:ext>
            </a:extLst>
          </p:cNvPr>
          <p:cNvSpPr txBox="1"/>
          <p:nvPr/>
        </p:nvSpPr>
        <p:spPr>
          <a:xfrm>
            <a:off x="8513244" y="1319839"/>
            <a:ext cx="304427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Firebase [Account &amp; Hosting]</a:t>
            </a:r>
            <a:endParaRPr lang="ko-KR" altLang="en-US" sz="1400" b="1" dirty="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xmlns="" id="{1CC84F1B-3FCA-480E-AFC9-11E281207A8B}"/>
              </a:ext>
            </a:extLst>
          </p:cNvPr>
          <p:cNvSpPr/>
          <p:nvPr/>
        </p:nvSpPr>
        <p:spPr>
          <a:xfrm>
            <a:off x="5678175" y="1409296"/>
            <a:ext cx="1321251" cy="154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화살표: 왼쪽/오른쪽 63">
            <a:extLst>
              <a:ext uri="{FF2B5EF4-FFF2-40B4-BE49-F238E27FC236}">
                <a16:creationId xmlns:a16="http://schemas.microsoft.com/office/drawing/2014/main" xmlns="" id="{99450817-5CBF-4183-972C-8FE9E323090B}"/>
              </a:ext>
            </a:extLst>
          </p:cNvPr>
          <p:cNvSpPr/>
          <p:nvPr/>
        </p:nvSpPr>
        <p:spPr>
          <a:xfrm rot="5400000">
            <a:off x="2797893" y="2834366"/>
            <a:ext cx="269265" cy="127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왼쪽/오른쪽 64">
            <a:extLst>
              <a:ext uri="{FF2B5EF4-FFF2-40B4-BE49-F238E27FC236}">
                <a16:creationId xmlns:a16="http://schemas.microsoft.com/office/drawing/2014/main" xmlns="" id="{FCAAA760-1724-4FBA-8B68-C0B4993137A8}"/>
              </a:ext>
            </a:extLst>
          </p:cNvPr>
          <p:cNvSpPr/>
          <p:nvPr/>
        </p:nvSpPr>
        <p:spPr>
          <a:xfrm rot="1923096">
            <a:off x="5678174" y="2820578"/>
            <a:ext cx="1321251" cy="154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6903" y="2531765"/>
            <a:ext cx="11481007" cy="3452686"/>
          </a:xfrm>
          <a:prstGeom prst="rect">
            <a:avLst/>
          </a:prstGeom>
          <a:solidFill>
            <a:srgbClr val="F7F7F7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EB83BFE-BC80-4D72-BDCA-5CB3852B2636}"/>
              </a:ext>
            </a:extLst>
          </p:cNvPr>
          <p:cNvSpPr/>
          <p:nvPr/>
        </p:nvSpPr>
        <p:spPr>
          <a:xfrm>
            <a:off x="2588214" y="3195494"/>
            <a:ext cx="2942201" cy="2337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RestController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B6B5787C-F87A-49AB-9CFA-A324ACF68EA4}"/>
              </a:ext>
            </a:extLst>
          </p:cNvPr>
          <p:cNvGrpSpPr/>
          <p:nvPr/>
        </p:nvGrpSpPr>
        <p:grpSpPr>
          <a:xfrm>
            <a:off x="9635794" y="2130674"/>
            <a:ext cx="2102116" cy="319208"/>
            <a:chOff x="9885114" y="2138657"/>
            <a:chExt cx="2102116" cy="330088"/>
          </a:xfrm>
        </p:grpSpPr>
        <p:sp>
          <p:nvSpPr>
            <p:cNvPr id="13" name="TextBox 12"/>
            <p:cNvSpPr txBox="1"/>
            <p:nvPr/>
          </p:nvSpPr>
          <p:spPr>
            <a:xfrm>
              <a:off x="10232515" y="2138657"/>
              <a:ext cx="1754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Spring Framework</a:t>
              </a:r>
              <a:endParaRPr lang="ko-KR" altLang="en-US" sz="1400" b="1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5114" y="2155146"/>
              <a:ext cx="347401" cy="313599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BE821C2-8C58-47F6-A185-0D946876212C}"/>
              </a:ext>
            </a:extLst>
          </p:cNvPr>
          <p:cNvSpPr/>
          <p:nvPr/>
        </p:nvSpPr>
        <p:spPr>
          <a:xfrm>
            <a:off x="9004200" y="3795157"/>
            <a:ext cx="2436515" cy="13118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JPA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285735A4-5245-424A-9244-52B543E283FA}"/>
              </a:ext>
            </a:extLst>
          </p:cNvPr>
          <p:cNvSpPr/>
          <p:nvPr/>
        </p:nvSpPr>
        <p:spPr>
          <a:xfrm>
            <a:off x="9004201" y="5389298"/>
            <a:ext cx="2436515" cy="289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JDBC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0182" y="2367299"/>
            <a:ext cx="3683238" cy="3552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HTTPS [Self Signed Certificate]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642885" y="6234921"/>
            <a:ext cx="1173358" cy="418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Mysql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4966" y="5167733"/>
            <a:ext cx="1173358" cy="5715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Aspect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159" y="163720"/>
            <a:ext cx="648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Spring Boot [Resource Server] Architecture</a:t>
            </a:r>
            <a:endParaRPr lang="ko-KR" altLang="en-US" b="1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1159" y="654950"/>
            <a:ext cx="11794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래픽 3" descr="사용자">
            <a:extLst>
              <a:ext uri="{FF2B5EF4-FFF2-40B4-BE49-F238E27FC236}">
                <a16:creationId xmlns:a16="http://schemas.microsoft.com/office/drawing/2014/main" xmlns="" id="{A92ECE51-11B7-459D-9CDD-F2852DEB7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77648" y="728275"/>
            <a:ext cx="914400" cy="914400"/>
          </a:xfrm>
          <a:prstGeom prst="rect">
            <a:avLst/>
          </a:prstGeom>
        </p:spPr>
      </p:pic>
      <p:pic>
        <p:nvPicPr>
          <p:cNvPr id="19" name="그래픽 18" descr="시계 방향으로 굽은 줄 화살표">
            <a:extLst>
              <a:ext uri="{FF2B5EF4-FFF2-40B4-BE49-F238E27FC236}">
                <a16:creationId xmlns:a16="http://schemas.microsoft.com/office/drawing/2014/main" xmlns="" id="{B1FA8CAE-4681-4FB0-BC16-657E4B272F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4130599">
            <a:off x="3092073" y="1338651"/>
            <a:ext cx="720000" cy="720000"/>
          </a:xfrm>
          <a:prstGeom prst="rect">
            <a:avLst/>
          </a:prstGeom>
        </p:spPr>
      </p:pic>
      <p:pic>
        <p:nvPicPr>
          <p:cNvPr id="50" name="그래픽 49" descr="시계 방향으로 굽은 줄 화살표">
            <a:extLst>
              <a:ext uri="{FF2B5EF4-FFF2-40B4-BE49-F238E27FC236}">
                <a16:creationId xmlns:a16="http://schemas.microsoft.com/office/drawing/2014/main" xmlns="" id="{F03D25BE-E0B9-47FA-A809-F9F00F2D56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3187387">
            <a:off x="3526248" y="1654957"/>
            <a:ext cx="720000" cy="72000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564966" y="3014798"/>
            <a:ext cx="1173358" cy="5715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Interceptor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권한 검사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B28CAFEC-C9D5-4705-AE54-474A0E65B4FC}"/>
              </a:ext>
            </a:extLst>
          </p:cNvPr>
          <p:cNvSpPr/>
          <p:nvPr/>
        </p:nvSpPr>
        <p:spPr>
          <a:xfrm>
            <a:off x="564966" y="6234921"/>
            <a:ext cx="1173358" cy="41871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Log.txt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FBD0A28A-30F7-4B8B-A885-5A48046DA441}"/>
              </a:ext>
            </a:extLst>
          </p:cNvPr>
          <p:cNvSpPr/>
          <p:nvPr/>
        </p:nvSpPr>
        <p:spPr>
          <a:xfrm>
            <a:off x="6116211" y="4825505"/>
            <a:ext cx="2234938" cy="707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AEF940F-D212-456B-B462-495B1047E112}"/>
              </a:ext>
            </a:extLst>
          </p:cNvPr>
          <p:cNvSpPr/>
          <p:nvPr/>
        </p:nvSpPr>
        <p:spPr>
          <a:xfrm>
            <a:off x="9080092" y="2761288"/>
            <a:ext cx="2234938" cy="5665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Exception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B1AE5997-6CE8-433E-8A24-A286DBE3924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5400000">
            <a:off x="1645613" y="2228609"/>
            <a:ext cx="292221" cy="1280156"/>
          </a:xfrm>
          <a:prstGeom prst="bentConnector3">
            <a:avLst>
              <a:gd name="adj1" fmla="val 43614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557349" y="2761288"/>
            <a:ext cx="1173358" cy="56657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Exception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Aspect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A0744271-BC58-414F-B70B-1C331C52D8D3}"/>
              </a:ext>
            </a:extLst>
          </p:cNvPr>
          <p:cNvCxnSpPr>
            <a:cxnSpLocks/>
            <a:stCxn id="54" idx="2"/>
            <a:endCxn id="89" idx="0"/>
          </p:cNvCxnSpPr>
          <p:nvPr/>
        </p:nvCxnSpPr>
        <p:spPr>
          <a:xfrm>
            <a:off x="1151645" y="5739233"/>
            <a:ext cx="0" cy="4956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xmlns="" id="{8E236E6D-D8F9-4E17-BCD9-5A2C9D65B8D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738324" y="3300548"/>
            <a:ext cx="824043" cy="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xmlns="" id="{E1A3E171-CCE4-4F35-A750-4B10AF2B52E0}"/>
              </a:ext>
            </a:extLst>
          </p:cNvPr>
          <p:cNvCxnSpPr>
            <a:cxnSpLocks/>
            <a:endCxn id="54" idx="0"/>
          </p:cNvCxnSpPr>
          <p:nvPr/>
        </p:nvCxnSpPr>
        <p:spPr>
          <a:xfrm rot="10800000" flipV="1">
            <a:off x="1151645" y="4916905"/>
            <a:ext cx="1632832" cy="250828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xmlns="" id="{D49D416D-6960-4CF3-9125-D2F409074F20}"/>
              </a:ext>
            </a:extLst>
          </p:cNvPr>
          <p:cNvCxnSpPr>
            <a:cxnSpLocks/>
            <a:stCxn id="109" idx="3"/>
            <a:endCxn id="43" idx="1"/>
          </p:cNvCxnSpPr>
          <p:nvPr/>
        </p:nvCxnSpPr>
        <p:spPr>
          <a:xfrm flipV="1">
            <a:off x="8351149" y="4279054"/>
            <a:ext cx="788679" cy="900399"/>
          </a:xfrm>
          <a:prstGeom prst="bentConnector3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xmlns="" id="{8D2B9463-8831-4647-86BA-3866B7294DFD}"/>
              </a:ext>
            </a:extLst>
          </p:cNvPr>
          <p:cNvCxnSpPr>
            <a:cxnSpLocks/>
            <a:stCxn id="55" idx="2"/>
            <a:endCxn id="109" idx="2"/>
          </p:cNvCxnSpPr>
          <p:nvPr/>
        </p:nvCxnSpPr>
        <p:spPr>
          <a:xfrm rot="16200000" flipH="1">
            <a:off x="5646497" y="3946218"/>
            <a:ext cx="12700" cy="3174365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xmlns="" id="{57B35307-F01F-4D2F-B8D1-4C6495F9D03E}"/>
              </a:ext>
            </a:extLst>
          </p:cNvPr>
          <p:cNvCxnSpPr>
            <a:stCxn id="49" idx="1"/>
            <a:endCxn id="35" idx="0"/>
          </p:cNvCxnSpPr>
          <p:nvPr/>
        </p:nvCxnSpPr>
        <p:spPr>
          <a:xfrm rot="10800000" flipV="1">
            <a:off x="5226831" y="3044574"/>
            <a:ext cx="1330518" cy="450625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xmlns="" id="{87968FA6-0866-41BA-8E52-1FE4440DC7CC}"/>
              </a:ext>
            </a:extLst>
          </p:cNvPr>
          <p:cNvCxnSpPr>
            <a:stCxn id="49" idx="3"/>
            <a:endCxn id="121" idx="1"/>
          </p:cNvCxnSpPr>
          <p:nvPr/>
        </p:nvCxnSpPr>
        <p:spPr>
          <a:xfrm>
            <a:off x="7730707" y="3044575"/>
            <a:ext cx="13493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xmlns="" id="{4E6A5451-F714-4513-8374-B3A09E615DBD}"/>
              </a:ext>
            </a:extLst>
          </p:cNvPr>
          <p:cNvCxnSpPr>
            <a:stCxn id="118" idx="2"/>
            <a:endCxn id="48" idx="0"/>
          </p:cNvCxnSpPr>
          <p:nvPr/>
        </p:nvCxnSpPr>
        <p:spPr>
          <a:xfrm>
            <a:off x="10222459" y="5678408"/>
            <a:ext cx="7105" cy="55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9139828" y="4121163"/>
            <a:ext cx="2181346" cy="3157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Repository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133684" y="4518063"/>
            <a:ext cx="1037065" cy="493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43">
            <a:extLst>
              <a:ext uri="{FF2B5EF4-FFF2-40B4-BE49-F238E27FC236}">
                <a16:creationId xmlns:a16="http://schemas.microsoft.com/office/drawing/2014/main" xmlns="" id="{118506DF-001B-4644-8D20-764D8BE7C823}"/>
              </a:ext>
            </a:extLst>
          </p:cNvPr>
          <p:cNvSpPr/>
          <p:nvPr/>
        </p:nvSpPr>
        <p:spPr>
          <a:xfrm>
            <a:off x="10277965" y="4518063"/>
            <a:ext cx="1037065" cy="493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Resource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[HATEOAS]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D802965-7425-42AF-89CC-3923FF531B88}"/>
              </a:ext>
            </a:extLst>
          </p:cNvPr>
          <p:cNvSpPr/>
          <p:nvPr/>
        </p:nvSpPr>
        <p:spPr>
          <a:xfrm>
            <a:off x="9004201" y="5108279"/>
            <a:ext cx="2436515" cy="289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Hibernate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79167" y="3632154"/>
            <a:ext cx="2748612" cy="3260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Portfolio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79166" y="4526597"/>
            <a:ext cx="2748613" cy="3260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79166" y="4077050"/>
            <a:ext cx="2748613" cy="3260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PortfolioComment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679166" y="4972504"/>
            <a:ext cx="2748613" cy="3260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PostComment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10242" y="3495200"/>
            <a:ext cx="233177" cy="1918536"/>
          </a:xfrm>
          <a:prstGeom prst="roundRect">
            <a:avLst/>
          </a:prstGeom>
          <a:solidFill>
            <a:srgbClr val="F6FAF4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Exception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84476" y="3497727"/>
            <a:ext cx="233177" cy="1913482"/>
          </a:xfrm>
          <a:prstGeom prst="roundRect">
            <a:avLst/>
          </a:prstGeom>
          <a:solidFill>
            <a:srgbClr val="F6FAF4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0" name="그룹 299">
            <a:extLst>
              <a:ext uri="{FF2B5EF4-FFF2-40B4-BE49-F238E27FC236}">
                <a16:creationId xmlns:a16="http://schemas.microsoft.com/office/drawing/2014/main" xmlns="" id="{E198AF1C-91E1-40C1-8581-49C738651176}"/>
              </a:ext>
            </a:extLst>
          </p:cNvPr>
          <p:cNvGrpSpPr/>
          <p:nvPr/>
        </p:nvGrpSpPr>
        <p:grpSpPr>
          <a:xfrm>
            <a:off x="1285839" y="738525"/>
            <a:ext cx="1612123" cy="1306887"/>
            <a:chOff x="1292565" y="775949"/>
            <a:chExt cx="1612123" cy="130688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292565" y="1036143"/>
              <a:ext cx="1612123" cy="1046693"/>
            </a:xfrm>
            <a:prstGeom prst="round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84" name="모서리가 둥근 직사각형 6">
              <a:extLst>
                <a:ext uri="{FF2B5EF4-FFF2-40B4-BE49-F238E27FC236}">
                  <a16:creationId xmlns:a16="http://schemas.microsoft.com/office/drawing/2014/main" xmlns="" id="{51B7A9C3-8B96-4235-9E81-1B16A6FDE61F}"/>
                </a:ext>
              </a:extLst>
            </p:cNvPr>
            <p:cNvSpPr/>
            <p:nvPr/>
          </p:nvSpPr>
          <p:spPr>
            <a:xfrm>
              <a:off x="1386183" y="1303225"/>
              <a:ext cx="1383103" cy="2193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Email, Auth..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xmlns="" id="{EED7F297-BA0C-438A-9F5D-CC07DCB6C3F4}"/>
                </a:ext>
              </a:extLst>
            </p:cNvPr>
            <p:cNvSpPr txBox="1"/>
            <p:nvPr/>
          </p:nvSpPr>
          <p:spPr>
            <a:xfrm>
              <a:off x="1386182" y="1068170"/>
              <a:ext cx="603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header</a:t>
              </a:r>
              <a:endParaRPr lang="ko-KR" altLang="en-US" sz="1000" b="1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xmlns="" id="{F53D509B-9E06-4FAD-81CA-3F295BD3B57E}"/>
                </a:ext>
              </a:extLst>
            </p:cNvPr>
            <p:cNvSpPr txBox="1"/>
            <p:nvPr/>
          </p:nvSpPr>
          <p:spPr>
            <a:xfrm>
              <a:off x="1386183" y="1529920"/>
              <a:ext cx="603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body</a:t>
              </a:r>
              <a:endParaRPr lang="ko-KR" altLang="en-US" sz="1000" b="1" dirty="0"/>
            </a:p>
          </p:txBody>
        </p:sp>
        <p:sp>
          <p:nvSpPr>
            <p:cNvPr id="287" name="모서리가 둥근 직사각형 12">
              <a:extLst>
                <a:ext uri="{FF2B5EF4-FFF2-40B4-BE49-F238E27FC236}">
                  <a16:creationId xmlns:a16="http://schemas.microsoft.com/office/drawing/2014/main" xmlns="" id="{EE8ED320-CBBA-4455-97C7-123C63441EE7}"/>
                </a:ext>
              </a:extLst>
            </p:cNvPr>
            <p:cNvSpPr/>
            <p:nvPr/>
          </p:nvSpPr>
          <p:spPr>
            <a:xfrm>
              <a:off x="1386183" y="1776142"/>
              <a:ext cx="1383103" cy="2193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xmlns="" id="{A94A9772-17B7-4927-9BAE-CDF6CDAD625C}"/>
                </a:ext>
              </a:extLst>
            </p:cNvPr>
            <p:cNvSpPr txBox="1"/>
            <p:nvPr/>
          </p:nvSpPr>
          <p:spPr>
            <a:xfrm>
              <a:off x="1758938" y="775949"/>
              <a:ext cx="6728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Request</a:t>
              </a:r>
              <a:endParaRPr lang="ko-KR" altLang="en-US" sz="1000" b="1" dirty="0"/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xmlns="" id="{FBE5EA95-6B09-4B56-9856-4123E6ED11BE}"/>
              </a:ext>
            </a:extLst>
          </p:cNvPr>
          <p:cNvGrpSpPr/>
          <p:nvPr/>
        </p:nvGrpSpPr>
        <p:grpSpPr>
          <a:xfrm>
            <a:off x="4802634" y="1049801"/>
            <a:ext cx="1754715" cy="1335966"/>
            <a:chOff x="4785666" y="1085615"/>
            <a:chExt cx="1754715" cy="1335966"/>
          </a:xfrm>
        </p:grpSpPr>
        <p:sp>
          <p:nvSpPr>
            <p:cNvPr id="51" name="모서리가 둥근 직사각형 27">
              <a:extLst>
                <a:ext uri="{FF2B5EF4-FFF2-40B4-BE49-F238E27FC236}">
                  <a16:creationId xmlns:a16="http://schemas.microsoft.com/office/drawing/2014/main" xmlns="" id="{81B681CB-A71B-41E1-83D6-078A1B1AFE21}"/>
                </a:ext>
              </a:extLst>
            </p:cNvPr>
            <p:cNvSpPr/>
            <p:nvPr/>
          </p:nvSpPr>
          <p:spPr>
            <a:xfrm>
              <a:off x="4785666" y="1356496"/>
              <a:ext cx="1754715" cy="1065085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xmlns="" id="{29838759-1A6B-4212-97C7-19EC3B40C5B4}"/>
                </a:ext>
              </a:extLst>
            </p:cNvPr>
            <p:cNvSpPr txBox="1"/>
            <p:nvPr/>
          </p:nvSpPr>
          <p:spPr>
            <a:xfrm>
              <a:off x="5263802" y="1085615"/>
              <a:ext cx="8335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Response</a:t>
              </a:r>
              <a:endParaRPr lang="ko-KR" altLang="en-US" sz="1000" b="1" dirty="0"/>
            </a:p>
          </p:txBody>
        </p:sp>
        <p:sp>
          <p:nvSpPr>
            <p:cNvPr id="295" name="모서리가 둥근 직사각형 6">
              <a:extLst>
                <a:ext uri="{FF2B5EF4-FFF2-40B4-BE49-F238E27FC236}">
                  <a16:creationId xmlns:a16="http://schemas.microsoft.com/office/drawing/2014/main" xmlns="" id="{9F4615A2-DAC6-4F42-95DA-90E29BF71E89}"/>
                </a:ext>
              </a:extLst>
            </p:cNvPr>
            <p:cNvSpPr/>
            <p:nvPr/>
          </p:nvSpPr>
          <p:spPr>
            <a:xfrm>
              <a:off x="4938370" y="1623548"/>
              <a:ext cx="1383103" cy="2193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code, Media type..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xmlns="" id="{7DB8276B-46FE-40DB-A833-0604EC471AAC}"/>
                </a:ext>
              </a:extLst>
            </p:cNvPr>
            <p:cNvSpPr txBox="1"/>
            <p:nvPr/>
          </p:nvSpPr>
          <p:spPr>
            <a:xfrm>
              <a:off x="4938369" y="1388493"/>
              <a:ext cx="603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header</a:t>
              </a:r>
              <a:endParaRPr lang="ko-KR" altLang="en-US" sz="1000" b="1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xmlns="" id="{64E5A34F-8440-4204-B3E4-5FE636299D77}"/>
                </a:ext>
              </a:extLst>
            </p:cNvPr>
            <p:cNvSpPr txBox="1"/>
            <p:nvPr/>
          </p:nvSpPr>
          <p:spPr>
            <a:xfrm>
              <a:off x="4938369" y="1867913"/>
              <a:ext cx="603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body</a:t>
              </a:r>
              <a:endParaRPr lang="ko-KR" altLang="en-US" sz="1000" b="1" dirty="0"/>
            </a:p>
          </p:txBody>
        </p:sp>
        <p:sp>
          <p:nvSpPr>
            <p:cNvPr id="298" name="모서리가 둥근 직사각형 12">
              <a:extLst>
                <a:ext uri="{FF2B5EF4-FFF2-40B4-BE49-F238E27FC236}">
                  <a16:creationId xmlns:a16="http://schemas.microsoft.com/office/drawing/2014/main" xmlns="" id="{A07E3206-7323-4B1E-B76D-52AE67B006BE}"/>
                </a:ext>
              </a:extLst>
            </p:cNvPr>
            <p:cNvSpPr/>
            <p:nvPr/>
          </p:nvSpPr>
          <p:spPr>
            <a:xfrm>
              <a:off x="4938369" y="2114135"/>
              <a:ext cx="1383103" cy="2193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links, content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48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966" y="2492504"/>
            <a:ext cx="11690265" cy="420290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7849" y="2240066"/>
            <a:ext cx="3331614" cy="409469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HTTPS [Self Signed Certificate]</a:t>
            </a:r>
          </a:p>
        </p:txBody>
      </p:sp>
      <p:sp>
        <p:nvSpPr>
          <p:cNvPr id="10" name="타원 9"/>
          <p:cNvSpPr/>
          <p:nvPr/>
        </p:nvSpPr>
        <p:spPr>
          <a:xfrm>
            <a:off x="4716566" y="924012"/>
            <a:ext cx="1163754" cy="908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1" name="왼쪽으로 구부러진 화살표 10"/>
          <p:cNvSpPr/>
          <p:nvPr/>
        </p:nvSpPr>
        <p:spPr>
          <a:xfrm rot="14309624">
            <a:off x="3920432" y="1101760"/>
            <a:ext cx="322217" cy="1049269"/>
          </a:xfrm>
          <a:prstGeom prst="curvedLeftArrow">
            <a:avLst>
              <a:gd name="adj1" fmla="val 25000"/>
              <a:gd name="adj2" fmla="val 466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 rot="3727712">
            <a:off x="4211540" y="1588779"/>
            <a:ext cx="322217" cy="1049269"/>
          </a:xfrm>
          <a:prstGeom prst="curvedLeftArrow">
            <a:avLst>
              <a:gd name="adj1" fmla="val 25000"/>
              <a:gd name="adj2" fmla="val 466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54277" y="3005065"/>
            <a:ext cx="2303681" cy="1835974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40270" y="3540145"/>
            <a:ext cx="2131694" cy="419003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Subscribe(</a:t>
            </a:r>
            <a:r>
              <a:rPr lang="en-US" altLang="ko-KR" sz="1400" dirty="0" err="1">
                <a:solidFill>
                  <a:schemeClr val="tx1"/>
                </a:solidFill>
              </a:rPr>
              <a:t>fcmToken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6" name="Picture 3" descr="https://lh5.googleusercontent.com/xjH49W3Rc_57UECq08f0ENvM3OIpbSUw8TwmGy6HheTmCxlvQGjZaTHy3UE8FbpqQFKbD93mv4HDbiwQ3sxajIPGRUkPFpoPbH_zpXhyhImIu424bVByN08H9S08OFEdMbBpiZHoMA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467" y="1945432"/>
            <a:ext cx="887824" cy="4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lh4.googleusercontent.com/iH8DGUJkhMYtgrrBVp_t-vdYAd3QiMq2uFjYouHt-8vWeMSTzIwi3-o9pll_5KBnXE063cuB24DvFDJLx3KuS8uISiFxsHFzlpoa5pDKkFlZUNPPzJEO9_hRJFOCZPD-23l0BmuqE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77" y="1889553"/>
            <a:ext cx="465550" cy="5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9258291" y="2017968"/>
            <a:ext cx="2777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Lato"/>
              </a:rPr>
              <a:t>Firebase Admin SDK </a:t>
            </a:r>
            <a:r>
              <a:rPr lang="ko-KR" altLang="en-US" sz="1400" b="1" dirty="0">
                <a:solidFill>
                  <a:srgbClr val="000000"/>
                </a:solidFill>
                <a:latin typeface="Lato"/>
              </a:rPr>
              <a:t>전용 서버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40270" y="4052705"/>
            <a:ext cx="2131694" cy="419003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Send(Topic)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3045125" y="3726611"/>
            <a:ext cx="974784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4064010" y="3393413"/>
            <a:ext cx="1960753" cy="6836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467927" y="2878361"/>
            <a:ext cx="2303681" cy="1853228"/>
          </a:xfrm>
          <a:prstGeom prst="roundRect">
            <a:avLst/>
          </a:prstGeom>
          <a:solidFill>
            <a:srgbClr val="F6F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FCM </a:t>
            </a:r>
            <a:r>
              <a:rPr lang="ko-KR" altLang="en-US" sz="14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47" name="꺾인 연결선 46"/>
          <p:cNvCxnSpPr>
            <a:stCxn id="44" idx="0"/>
          </p:cNvCxnSpPr>
          <p:nvPr/>
        </p:nvCxnSpPr>
        <p:spPr>
          <a:xfrm rot="5400000" flipH="1" flipV="1">
            <a:off x="5568984" y="2605348"/>
            <a:ext cx="263469" cy="1312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</p:cNvCxnSpPr>
          <p:nvPr/>
        </p:nvCxnSpPr>
        <p:spPr>
          <a:xfrm rot="16200000" flipH="1">
            <a:off x="5466189" y="3655260"/>
            <a:ext cx="469059" cy="1312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879463" y="2785854"/>
            <a:ext cx="341718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Allusers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Admins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798949" y="4675416"/>
            <a:ext cx="341718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Allusers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53305" y="3155372"/>
            <a:ext cx="50880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ko-KR" sz="12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53304" y="4144408"/>
            <a:ext cx="50880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altLang="ko-KR" sz="12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꺾인 연결선 56"/>
          <p:cNvCxnSpPr/>
          <p:nvPr/>
        </p:nvCxnSpPr>
        <p:spPr>
          <a:xfrm>
            <a:off x="3045125" y="4311591"/>
            <a:ext cx="2116986" cy="1709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판단 57"/>
          <p:cNvSpPr/>
          <p:nvPr/>
        </p:nvSpPr>
        <p:spPr>
          <a:xfrm>
            <a:off x="5206213" y="5678753"/>
            <a:ext cx="1960753" cy="6836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60" name="꺾인 연결선 59"/>
          <p:cNvCxnSpPr>
            <a:stCxn id="58" idx="0"/>
          </p:cNvCxnSpPr>
          <p:nvPr/>
        </p:nvCxnSpPr>
        <p:spPr>
          <a:xfrm rot="5400000" flipH="1" flipV="1">
            <a:off x="6060306" y="4984577"/>
            <a:ext cx="820460" cy="567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8" idx="2"/>
            <a:endCxn id="45" idx="2"/>
          </p:cNvCxnSpPr>
          <p:nvPr/>
        </p:nvCxnSpPr>
        <p:spPr>
          <a:xfrm rot="5400000" flipH="1" flipV="1">
            <a:off x="6087772" y="4830407"/>
            <a:ext cx="1630813" cy="1433178"/>
          </a:xfrm>
          <a:prstGeom prst="bentConnector3">
            <a:avLst>
              <a:gd name="adj1" fmla="val -14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70359" y="5359922"/>
            <a:ext cx="50880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ko-KR" sz="12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05684" y="4961792"/>
            <a:ext cx="132239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to </a:t>
            </a:r>
            <a:r>
              <a:rPr lang="en-US" altLang="ko-KR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Allusers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39476" y="5540253"/>
            <a:ext cx="132239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to Admins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86964" y="6367226"/>
            <a:ext cx="117477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(</a:t>
            </a:r>
            <a:r>
              <a:rPr lang="ko-KR" altLang="en-US" sz="12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댓글작성</a:t>
            </a:r>
            <a:r>
              <a:rPr lang="en-US" altLang="ko-KR" sz="12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2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위로 구부러진 화살표 70"/>
          <p:cNvSpPr/>
          <p:nvPr/>
        </p:nvSpPr>
        <p:spPr>
          <a:xfrm rot="13942005">
            <a:off x="5787277" y="1682593"/>
            <a:ext cx="1973469" cy="482512"/>
          </a:xfrm>
          <a:prstGeom prst="curvedUpArrow">
            <a:avLst>
              <a:gd name="adj1" fmla="val 25000"/>
              <a:gd name="adj2" fmla="val 50000"/>
              <a:gd name="adj3" fmla="val 24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7FF6AA1-AF2D-45B6-9A53-8DD6C5BA88B1}"/>
              </a:ext>
            </a:extLst>
          </p:cNvPr>
          <p:cNvSpPr txBox="1"/>
          <p:nvPr/>
        </p:nvSpPr>
        <p:spPr>
          <a:xfrm>
            <a:off x="141159" y="163720"/>
            <a:ext cx="69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Lato"/>
              </a:rPr>
              <a:t>4. Node.js [Firebase Admin SDK Server] </a:t>
            </a:r>
            <a:r>
              <a:rPr lang="en-US" altLang="ko-KR" b="1" dirty="0"/>
              <a:t>Architecture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8D7704AC-2955-429C-BAB5-FD61A4D68F09}"/>
              </a:ext>
            </a:extLst>
          </p:cNvPr>
          <p:cNvCxnSpPr>
            <a:cxnSpLocks/>
          </p:cNvCxnSpPr>
          <p:nvPr/>
        </p:nvCxnSpPr>
        <p:spPr>
          <a:xfrm>
            <a:off x="141159" y="654950"/>
            <a:ext cx="11794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십자형 40">
            <a:extLst>
              <a:ext uri="{FF2B5EF4-FFF2-40B4-BE49-F238E27FC236}">
                <a16:creationId xmlns:a16="http://schemas.microsoft.com/office/drawing/2014/main" xmlns="" id="{1CD81382-79EF-4397-9777-BBF2FCDF91B8}"/>
              </a:ext>
            </a:extLst>
          </p:cNvPr>
          <p:cNvSpPr/>
          <p:nvPr/>
        </p:nvSpPr>
        <p:spPr>
          <a:xfrm>
            <a:off x="7989106" y="2028500"/>
            <a:ext cx="271882" cy="267773"/>
          </a:xfrm>
          <a:prstGeom prst="plus">
            <a:avLst>
              <a:gd name="adj" fmla="val 3389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7539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366</Words>
  <Application>Microsoft Office PowerPoint</Application>
  <PresentationFormat>와이드스크린</PresentationFormat>
  <Paragraphs>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Lato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36</cp:revision>
  <dcterms:created xsi:type="dcterms:W3CDTF">2019-08-13T05:32:57Z</dcterms:created>
  <dcterms:modified xsi:type="dcterms:W3CDTF">2019-08-14T03:39:33Z</dcterms:modified>
</cp:coreProperties>
</file>