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2" r:id="rId6"/>
    <p:sldId id="274" r:id="rId7"/>
    <p:sldId id="275" r:id="rId8"/>
    <p:sldId id="276" r:id="rId9"/>
    <p:sldId id="277" r:id="rId10"/>
    <p:sldId id="278"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6"/>
    <p:restoredTop sz="86446"/>
  </p:normalViewPr>
  <p:slideViewPr>
    <p:cSldViewPr snapToGrid="0" snapToObjects="1">
      <p:cViewPr>
        <p:scale>
          <a:sx n="136" d="100"/>
          <a:sy n="136" d="100"/>
        </p:scale>
        <p:origin x="192"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B7C0E-F27A-244B-8471-1291EE8CB251}"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EA41F-6F97-514E-BA8B-985A0C23CCFF}" type="slidenum">
              <a:rPr lang="en-US" smtClean="0"/>
              <a:t>‹#›</a:t>
            </a:fld>
            <a:endParaRPr lang="en-US"/>
          </a:p>
        </p:txBody>
      </p:sp>
    </p:spTree>
    <p:extLst>
      <p:ext uri="{BB962C8B-B14F-4D97-AF65-F5344CB8AC3E}">
        <p14:creationId xmlns:p14="http://schemas.microsoft.com/office/powerpoint/2010/main" val="125254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7EA41F-6F97-514E-BA8B-985A0C23CCFF}" type="slidenum">
              <a:rPr lang="en-US" smtClean="0"/>
              <a:t>3</a:t>
            </a:fld>
            <a:endParaRPr lang="en-US"/>
          </a:p>
        </p:txBody>
      </p:sp>
    </p:spTree>
    <p:extLst>
      <p:ext uri="{BB962C8B-B14F-4D97-AF65-F5344CB8AC3E}">
        <p14:creationId xmlns:p14="http://schemas.microsoft.com/office/powerpoint/2010/main" val="316618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7EA41F-6F97-514E-BA8B-985A0C23CCFF}" type="slidenum">
              <a:rPr lang="en-US" smtClean="0"/>
              <a:t>4</a:t>
            </a:fld>
            <a:endParaRPr lang="en-US"/>
          </a:p>
        </p:txBody>
      </p:sp>
    </p:spTree>
    <p:extLst>
      <p:ext uri="{BB962C8B-B14F-4D97-AF65-F5344CB8AC3E}">
        <p14:creationId xmlns:p14="http://schemas.microsoft.com/office/powerpoint/2010/main" val="427979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7EA41F-6F97-514E-BA8B-985A0C23CCFF}" type="slidenum">
              <a:rPr lang="en-US" smtClean="0"/>
              <a:t>5</a:t>
            </a:fld>
            <a:endParaRPr lang="en-US"/>
          </a:p>
        </p:txBody>
      </p:sp>
    </p:spTree>
    <p:extLst>
      <p:ext uri="{BB962C8B-B14F-4D97-AF65-F5344CB8AC3E}">
        <p14:creationId xmlns:p14="http://schemas.microsoft.com/office/powerpoint/2010/main" val="4075182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7EA41F-6F97-514E-BA8B-985A0C23CCFF}" type="slidenum">
              <a:rPr lang="en-US" smtClean="0"/>
              <a:t>11</a:t>
            </a:fld>
            <a:endParaRPr lang="en-US"/>
          </a:p>
        </p:txBody>
      </p:sp>
    </p:spTree>
    <p:extLst>
      <p:ext uri="{BB962C8B-B14F-4D97-AF65-F5344CB8AC3E}">
        <p14:creationId xmlns:p14="http://schemas.microsoft.com/office/powerpoint/2010/main" val="3348317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076F-A300-744B-928B-A75DEE6590DE}"/>
              </a:ext>
            </a:extLst>
          </p:cNvPr>
          <p:cNvSpPr>
            <a:spLocks noGrp="1"/>
          </p:cNvSpPr>
          <p:nvPr>
            <p:ph type="ctrTitle"/>
          </p:nvPr>
        </p:nvSpPr>
        <p:spPr/>
        <p:txBody>
          <a:bodyPr/>
          <a:lstStyle/>
          <a:p>
            <a:pPr algn="ctr"/>
            <a:r>
              <a:rPr lang="en-US" dirty="0"/>
              <a:t>The Team with  </a:t>
            </a:r>
            <a:r>
              <a:rPr lang="en-US" dirty="0">
                <a:solidFill>
                  <a:srgbClr val="FF0000"/>
                </a:solidFill>
              </a:rPr>
              <a:t>NO</a:t>
            </a:r>
            <a:r>
              <a:rPr lang="en-US" dirty="0"/>
              <a:t> NAME</a:t>
            </a:r>
          </a:p>
        </p:txBody>
      </p:sp>
      <p:sp>
        <p:nvSpPr>
          <p:cNvPr id="3" name="Subtitle 2">
            <a:extLst>
              <a:ext uri="{FF2B5EF4-FFF2-40B4-BE49-F238E27FC236}">
                <a16:creationId xmlns:a16="http://schemas.microsoft.com/office/drawing/2014/main" id="{452E9A73-95A4-9647-A464-F9B9F19CBD8C}"/>
              </a:ext>
            </a:extLst>
          </p:cNvPr>
          <p:cNvSpPr>
            <a:spLocks noGrp="1"/>
          </p:cNvSpPr>
          <p:nvPr>
            <p:ph type="subTitle" idx="1"/>
          </p:nvPr>
        </p:nvSpPr>
        <p:spPr/>
        <p:txBody>
          <a:bodyPr/>
          <a:lstStyle/>
          <a:p>
            <a:pPr algn="ctr"/>
            <a:r>
              <a:rPr lang="en-US" dirty="0"/>
              <a:t>Henry </a:t>
            </a:r>
            <a:r>
              <a:rPr lang="en-US" dirty="0" err="1"/>
              <a:t>Dinh</a:t>
            </a:r>
            <a:r>
              <a:rPr lang="en-US" dirty="0"/>
              <a:t>, </a:t>
            </a:r>
            <a:r>
              <a:rPr lang="en-US" dirty="0" err="1"/>
              <a:t>Khanh</a:t>
            </a:r>
            <a:r>
              <a:rPr lang="en-US" dirty="0"/>
              <a:t> Phan, Peter Nguyen</a:t>
            </a:r>
          </a:p>
        </p:txBody>
      </p:sp>
    </p:spTree>
    <p:extLst>
      <p:ext uri="{BB962C8B-B14F-4D97-AF65-F5344CB8AC3E}">
        <p14:creationId xmlns:p14="http://schemas.microsoft.com/office/powerpoint/2010/main" val="381917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5838-5630-3940-95C7-6C97B6F0479C}"/>
              </a:ext>
            </a:extLst>
          </p:cNvPr>
          <p:cNvSpPr>
            <a:spLocks noGrp="1"/>
          </p:cNvSpPr>
          <p:nvPr>
            <p:ph type="title"/>
          </p:nvPr>
        </p:nvSpPr>
        <p:spPr>
          <a:xfrm>
            <a:off x="1792668" y="764373"/>
            <a:ext cx="8610600" cy="1293028"/>
          </a:xfrm>
        </p:spPr>
        <p:txBody>
          <a:bodyPr/>
          <a:lstStyle/>
          <a:p>
            <a:pPr algn="ctr"/>
            <a:r>
              <a:rPr lang="en-US" dirty="0"/>
              <a:t>Chi-Square Test</a:t>
            </a:r>
          </a:p>
        </p:txBody>
      </p:sp>
      <p:pic>
        <p:nvPicPr>
          <p:cNvPr id="13" name="Picture 12">
            <a:extLst>
              <a:ext uri="{FF2B5EF4-FFF2-40B4-BE49-F238E27FC236}">
                <a16:creationId xmlns:a16="http://schemas.microsoft.com/office/drawing/2014/main" id="{33D49B93-95CF-5245-9C06-7FB0B39E28CE}"/>
              </a:ext>
            </a:extLst>
          </p:cNvPr>
          <p:cNvPicPr>
            <a:picLocks noChangeAspect="1"/>
          </p:cNvPicPr>
          <p:nvPr/>
        </p:nvPicPr>
        <p:blipFill>
          <a:blip r:embed="rId2"/>
          <a:stretch>
            <a:fillRect/>
          </a:stretch>
        </p:blipFill>
        <p:spPr>
          <a:xfrm>
            <a:off x="1839411" y="1733026"/>
            <a:ext cx="8464088" cy="4611126"/>
          </a:xfrm>
          <a:prstGeom prst="rect">
            <a:avLst/>
          </a:prstGeom>
        </p:spPr>
      </p:pic>
    </p:spTree>
    <p:extLst>
      <p:ext uri="{BB962C8B-B14F-4D97-AF65-F5344CB8AC3E}">
        <p14:creationId xmlns:p14="http://schemas.microsoft.com/office/powerpoint/2010/main" val="244738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9F4B-D0AB-9F49-A8D9-570FB789138E}"/>
              </a:ext>
            </a:extLst>
          </p:cNvPr>
          <p:cNvSpPr>
            <a:spLocks noGrp="1"/>
          </p:cNvSpPr>
          <p:nvPr>
            <p:ph type="title"/>
          </p:nvPr>
        </p:nvSpPr>
        <p:spPr>
          <a:xfrm>
            <a:off x="1790700" y="506795"/>
            <a:ext cx="8610600" cy="1293028"/>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2C2E11CD-0945-A343-8DC1-8E002D4DBE8B}"/>
              </a:ext>
            </a:extLst>
          </p:cNvPr>
          <p:cNvSpPr>
            <a:spLocks noGrp="1"/>
          </p:cNvSpPr>
          <p:nvPr>
            <p:ph idx="1"/>
          </p:nvPr>
        </p:nvSpPr>
        <p:spPr/>
        <p:txBody>
          <a:bodyPr>
            <a:normAutofit/>
          </a:bodyPr>
          <a:lstStyle/>
          <a:p>
            <a:r>
              <a:rPr lang="en-US" sz="3200" dirty="0"/>
              <a:t>Since the Chi-Square Value of 3476.45 exceeds the critical value of 1073.64, we conclude that the results are statically significant. Therefore we reject the NULL Hypothesis that the Question Scores has no impact on the Answer Scores.</a:t>
            </a:r>
          </a:p>
        </p:txBody>
      </p:sp>
    </p:spTree>
    <p:extLst>
      <p:ext uri="{BB962C8B-B14F-4D97-AF65-F5344CB8AC3E}">
        <p14:creationId xmlns:p14="http://schemas.microsoft.com/office/powerpoint/2010/main" val="371916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C40E-8379-5F47-B33B-C659EFF6AAE7}"/>
              </a:ext>
            </a:extLst>
          </p:cNvPr>
          <p:cNvSpPr>
            <a:spLocks noGrp="1"/>
          </p:cNvSpPr>
          <p:nvPr>
            <p:ph type="title"/>
          </p:nvPr>
        </p:nvSpPr>
        <p:spPr>
          <a:xfrm>
            <a:off x="1800912" y="533553"/>
            <a:ext cx="8610600" cy="1293028"/>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D2ABFE3A-9E15-BB46-AC73-696EC9106456}"/>
              </a:ext>
            </a:extLst>
          </p:cNvPr>
          <p:cNvSpPr>
            <a:spLocks noGrp="1"/>
          </p:cNvSpPr>
          <p:nvPr>
            <p:ph idx="1"/>
          </p:nvPr>
        </p:nvSpPr>
        <p:spPr>
          <a:xfrm>
            <a:off x="685800" y="2194560"/>
            <a:ext cx="10820400" cy="4250628"/>
          </a:xfrm>
        </p:spPr>
        <p:txBody>
          <a:bodyPr/>
          <a:lstStyle/>
          <a:p>
            <a:pPr marL="0" indent="0">
              <a:buNone/>
            </a:pPr>
            <a:r>
              <a:rPr lang="en-US" b="1" dirty="0"/>
              <a:t>Topic: Stacked Overflow</a:t>
            </a:r>
          </a:p>
          <a:p>
            <a:endParaRPr lang="en-US" dirty="0"/>
          </a:p>
          <a:p>
            <a:pPr lvl="1"/>
            <a:r>
              <a:rPr lang="en-US" b="1" dirty="0"/>
              <a:t>Project Description/Outline</a:t>
            </a:r>
            <a:endParaRPr lang="en-US" sz="1800" dirty="0"/>
          </a:p>
          <a:p>
            <a:pPr lvl="2"/>
            <a:r>
              <a:rPr lang="en-US" dirty="0"/>
              <a:t>First, we will be sorting the data-frame for the most popular types of questions in Python.</a:t>
            </a:r>
          </a:p>
          <a:p>
            <a:pPr lvl="2"/>
            <a:r>
              <a:rPr lang="en-US" dirty="0"/>
              <a:t>Second, we will study the correlation between most upvoted questions and downvoted questions along with their corresponding answers.</a:t>
            </a:r>
          </a:p>
          <a:p>
            <a:pPr lvl="2"/>
            <a:r>
              <a:rPr lang="en-US" dirty="0"/>
              <a:t>Third, we will be comparing the average time it takes to answer the most/least popular tagged questions.</a:t>
            </a:r>
          </a:p>
          <a:p>
            <a:pPr marL="0" indent="0">
              <a:buNone/>
            </a:pPr>
            <a:endParaRPr lang="en-US" dirty="0"/>
          </a:p>
        </p:txBody>
      </p:sp>
    </p:spTree>
    <p:extLst>
      <p:ext uri="{BB962C8B-B14F-4D97-AF65-F5344CB8AC3E}">
        <p14:creationId xmlns:p14="http://schemas.microsoft.com/office/powerpoint/2010/main" val="202954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FB35-6FD7-3244-A6AE-5E9E767D1B3B}"/>
              </a:ext>
            </a:extLst>
          </p:cNvPr>
          <p:cNvSpPr>
            <a:spLocks noGrp="1"/>
          </p:cNvSpPr>
          <p:nvPr>
            <p:ph type="title"/>
          </p:nvPr>
        </p:nvSpPr>
        <p:spPr>
          <a:xfrm>
            <a:off x="1788175" y="569065"/>
            <a:ext cx="8610600" cy="1293028"/>
          </a:xfrm>
        </p:spPr>
        <p:txBody>
          <a:bodyPr/>
          <a:lstStyle/>
          <a:p>
            <a:pPr algn="ctr"/>
            <a:r>
              <a:rPr lang="en-US" b="1" dirty="0"/>
              <a:t>Research</a:t>
            </a:r>
            <a:r>
              <a:rPr lang="en-US" dirty="0"/>
              <a:t> </a:t>
            </a:r>
            <a:r>
              <a:rPr lang="en-US" b="1" dirty="0"/>
              <a:t>Questions</a:t>
            </a:r>
          </a:p>
        </p:txBody>
      </p:sp>
      <p:sp>
        <p:nvSpPr>
          <p:cNvPr id="3" name="Content Placeholder 2">
            <a:extLst>
              <a:ext uri="{FF2B5EF4-FFF2-40B4-BE49-F238E27FC236}">
                <a16:creationId xmlns:a16="http://schemas.microsoft.com/office/drawing/2014/main" id="{41C54E3B-7E74-B646-AEC8-A921C7DED514}"/>
              </a:ext>
            </a:extLst>
          </p:cNvPr>
          <p:cNvSpPr>
            <a:spLocks noGrp="1"/>
          </p:cNvSpPr>
          <p:nvPr>
            <p:ph idx="1"/>
          </p:nvPr>
        </p:nvSpPr>
        <p:spPr>
          <a:xfrm>
            <a:off x="392837" y="1564245"/>
            <a:ext cx="10820400" cy="4024125"/>
          </a:xfrm>
        </p:spPr>
        <p:txBody>
          <a:bodyPr>
            <a:normAutofit lnSpcReduction="10000"/>
          </a:bodyPr>
          <a:lstStyle/>
          <a:p>
            <a:endParaRPr lang="en-US" sz="2400" dirty="0"/>
          </a:p>
          <a:p>
            <a:pPr marL="1428750" lvl="2" indent="-514350">
              <a:buFont typeface="+mj-lt"/>
              <a:buAutoNum type="arabicPeriod"/>
            </a:pPr>
            <a:r>
              <a:rPr lang="en-US" sz="3000" dirty="0"/>
              <a:t>What is the average time it took to answer the questions?</a:t>
            </a:r>
          </a:p>
          <a:p>
            <a:pPr marL="1428750" lvl="2" indent="-514350">
              <a:buFont typeface="+mj-lt"/>
              <a:buAutoNum type="arabicPeriod"/>
            </a:pPr>
            <a:r>
              <a:rPr lang="en-US" sz="3000" dirty="0"/>
              <a:t>What is the most and least popular libraries?  </a:t>
            </a:r>
          </a:p>
          <a:p>
            <a:pPr marL="1428750" lvl="2" indent="-514350">
              <a:buFont typeface="+mj-lt"/>
              <a:buAutoNum type="arabicPeriod"/>
            </a:pPr>
            <a:r>
              <a:rPr lang="en-US" sz="3000" dirty="0"/>
              <a:t>What is the average score per tag?</a:t>
            </a:r>
          </a:p>
          <a:p>
            <a:pPr marL="1428750" lvl="2" indent="-514350">
              <a:buFont typeface="+mj-lt"/>
              <a:buAutoNum type="arabicPeriod"/>
            </a:pPr>
            <a:r>
              <a:rPr lang="en-US" sz="3000" dirty="0"/>
              <a:t>What is the correlation between the most upvoted questions and their answers.</a:t>
            </a:r>
          </a:p>
          <a:p>
            <a:pPr marL="1428750" lvl="2" indent="-514350">
              <a:buFont typeface="+mj-lt"/>
              <a:buAutoNum type="arabicPeriod"/>
            </a:pPr>
            <a:r>
              <a:rPr lang="en-US" sz="3000" dirty="0"/>
              <a:t>What is the correlation between the most downvoted questions and their answers.</a:t>
            </a:r>
          </a:p>
          <a:p>
            <a:pPr lvl="2"/>
            <a:endParaRPr lang="en-US" sz="1600" dirty="0"/>
          </a:p>
          <a:p>
            <a:endParaRPr lang="en-US" dirty="0"/>
          </a:p>
        </p:txBody>
      </p:sp>
    </p:spTree>
    <p:extLst>
      <p:ext uri="{BB962C8B-B14F-4D97-AF65-F5344CB8AC3E}">
        <p14:creationId xmlns:p14="http://schemas.microsoft.com/office/powerpoint/2010/main" val="8649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003D-435B-9644-8ECC-244804A6F46D}"/>
              </a:ext>
            </a:extLst>
          </p:cNvPr>
          <p:cNvSpPr>
            <a:spLocks noGrp="1"/>
          </p:cNvSpPr>
          <p:nvPr>
            <p:ph type="title"/>
          </p:nvPr>
        </p:nvSpPr>
        <p:spPr>
          <a:xfrm>
            <a:off x="1783160" y="719092"/>
            <a:ext cx="8610600" cy="1267288"/>
          </a:xfrm>
        </p:spPr>
        <p:txBody>
          <a:bodyPr/>
          <a:lstStyle/>
          <a:p>
            <a:pPr algn="ctr"/>
            <a:r>
              <a:rPr lang="en-US" b="1" dirty="0"/>
              <a:t>Hypothesis</a:t>
            </a:r>
          </a:p>
        </p:txBody>
      </p:sp>
      <p:sp>
        <p:nvSpPr>
          <p:cNvPr id="3" name="Content Placeholder 2">
            <a:extLst>
              <a:ext uri="{FF2B5EF4-FFF2-40B4-BE49-F238E27FC236}">
                <a16:creationId xmlns:a16="http://schemas.microsoft.com/office/drawing/2014/main" id="{AD8197BB-088A-B34A-9740-A119AB8DB794}"/>
              </a:ext>
            </a:extLst>
          </p:cNvPr>
          <p:cNvSpPr>
            <a:spLocks noGrp="1"/>
          </p:cNvSpPr>
          <p:nvPr>
            <p:ph idx="1"/>
          </p:nvPr>
        </p:nvSpPr>
        <p:spPr/>
        <p:txBody>
          <a:bodyPr>
            <a:normAutofit/>
          </a:bodyPr>
          <a:lstStyle/>
          <a:p>
            <a:pPr marL="0" indent="0" algn="ctr">
              <a:buNone/>
            </a:pPr>
            <a:r>
              <a:rPr lang="en-US" sz="4000" i="1" dirty="0"/>
              <a:t>Higher Question Scores are associated with higher Answers Scores.</a:t>
            </a:r>
          </a:p>
          <a:p>
            <a:r>
              <a:rPr lang="en-US" sz="2800" dirty="0"/>
              <a:t>Methodology:</a:t>
            </a:r>
          </a:p>
          <a:p>
            <a:pPr lvl="1"/>
            <a:r>
              <a:rPr lang="en-US" sz="2600" dirty="0"/>
              <a:t>Bar Graphs</a:t>
            </a:r>
          </a:p>
          <a:p>
            <a:pPr lvl="1"/>
            <a:r>
              <a:rPr lang="en-US" sz="2600" dirty="0"/>
              <a:t>Scatter Plots</a:t>
            </a:r>
          </a:p>
          <a:p>
            <a:pPr lvl="1"/>
            <a:r>
              <a:rPr lang="en-US" sz="2600" dirty="0"/>
              <a:t>Simple Regressions</a:t>
            </a:r>
          </a:p>
          <a:p>
            <a:pPr lvl="1"/>
            <a:r>
              <a:rPr lang="en-US" sz="2600" dirty="0"/>
              <a:t>Multi-Variant Regression</a:t>
            </a:r>
          </a:p>
        </p:txBody>
      </p:sp>
    </p:spTree>
    <p:extLst>
      <p:ext uri="{BB962C8B-B14F-4D97-AF65-F5344CB8AC3E}">
        <p14:creationId xmlns:p14="http://schemas.microsoft.com/office/powerpoint/2010/main" val="323583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E227-540D-5148-A04A-F67CE6DA8C9B}"/>
              </a:ext>
            </a:extLst>
          </p:cNvPr>
          <p:cNvSpPr>
            <a:spLocks noGrp="1"/>
          </p:cNvSpPr>
          <p:nvPr>
            <p:ph type="title"/>
          </p:nvPr>
        </p:nvSpPr>
        <p:spPr>
          <a:xfrm>
            <a:off x="1809190" y="547095"/>
            <a:ext cx="8610600" cy="1293028"/>
          </a:xfrm>
        </p:spPr>
        <p:txBody>
          <a:bodyPr/>
          <a:lstStyle/>
          <a:p>
            <a:pPr algn="ctr"/>
            <a:r>
              <a:rPr lang="en-US" b="1" dirty="0"/>
              <a:t>Population Scatter</a:t>
            </a:r>
            <a:r>
              <a:rPr lang="en-US" dirty="0"/>
              <a:t> </a:t>
            </a:r>
            <a:r>
              <a:rPr lang="en-US" b="1" dirty="0"/>
              <a:t>plot</a:t>
            </a:r>
            <a:r>
              <a:rPr lang="en-US" dirty="0"/>
              <a:t> </a:t>
            </a:r>
          </a:p>
        </p:txBody>
      </p:sp>
      <p:pic>
        <p:nvPicPr>
          <p:cNvPr id="5" name="Picture 4">
            <a:extLst>
              <a:ext uri="{FF2B5EF4-FFF2-40B4-BE49-F238E27FC236}">
                <a16:creationId xmlns:a16="http://schemas.microsoft.com/office/drawing/2014/main" id="{0C6EF13D-50A0-F84B-A011-239B47786423}"/>
              </a:ext>
            </a:extLst>
          </p:cNvPr>
          <p:cNvPicPr>
            <a:picLocks noChangeAspect="1"/>
          </p:cNvPicPr>
          <p:nvPr/>
        </p:nvPicPr>
        <p:blipFill>
          <a:blip r:embed="rId3"/>
          <a:stretch>
            <a:fillRect/>
          </a:stretch>
        </p:blipFill>
        <p:spPr>
          <a:xfrm>
            <a:off x="2984500" y="1769688"/>
            <a:ext cx="6223000" cy="3695700"/>
          </a:xfrm>
          <a:prstGeom prst="rect">
            <a:avLst/>
          </a:prstGeom>
        </p:spPr>
      </p:pic>
      <p:pic>
        <p:nvPicPr>
          <p:cNvPr id="8" name="Picture 7">
            <a:extLst>
              <a:ext uri="{FF2B5EF4-FFF2-40B4-BE49-F238E27FC236}">
                <a16:creationId xmlns:a16="http://schemas.microsoft.com/office/drawing/2014/main" id="{9AA4F80C-E641-BB4C-BB63-F0EFA587D424}"/>
              </a:ext>
            </a:extLst>
          </p:cNvPr>
          <p:cNvPicPr>
            <a:picLocks noChangeAspect="1"/>
          </p:cNvPicPr>
          <p:nvPr/>
        </p:nvPicPr>
        <p:blipFill>
          <a:blip r:embed="rId4"/>
          <a:stretch>
            <a:fillRect/>
          </a:stretch>
        </p:blipFill>
        <p:spPr>
          <a:xfrm>
            <a:off x="2984500" y="1769690"/>
            <a:ext cx="6223000" cy="3695700"/>
          </a:xfrm>
          <a:prstGeom prst="rect">
            <a:avLst/>
          </a:prstGeom>
        </p:spPr>
      </p:pic>
    </p:spTree>
    <p:extLst>
      <p:ext uri="{BB962C8B-B14F-4D97-AF65-F5344CB8AC3E}">
        <p14:creationId xmlns:p14="http://schemas.microsoft.com/office/powerpoint/2010/main" val="112482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0F4204-0AEF-2C42-AFCC-5960B6E5F62B}"/>
              </a:ext>
            </a:extLst>
          </p:cNvPr>
          <p:cNvPicPr>
            <a:picLocks noGrp="1" noChangeAspect="1"/>
          </p:cNvPicPr>
          <p:nvPr>
            <p:ph idx="1"/>
          </p:nvPr>
        </p:nvPicPr>
        <p:blipFill>
          <a:blip r:embed="rId2"/>
          <a:stretch>
            <a:fillRect/>
          </a:stretch>
        </p:blipFill>
        <p:spPr>
          <a:xfrm>
            <a:off x="2984500" y="2131987"/>
            <a:ext cx="6223000" cy="3695700"/>
          </a:xfrm>
        </p:spPr>
      </p:pic>
      <p:pic>
        <p:nvPicPr>
          <p:cNvPr id="7" name="Picture 6">
            <a:extLst>
              <a:ext uri="{FF2B5EF4-FFF2-40B4-BE49-F238E27FC236}">
                <a16:creationId xmlns:a16="http://schemas.microsoft.com/office/drawing/2014/main" id="{D42DE4F5-1FF7-D342-BDBF-24F38C19DC9E}"/>
              </a:ext>
            </a:extLst>
          </p:cNvPr>
          <p:cNvPicPr>
            <a:picLocks noChangeAspect="1"/>
          </p:cNvPicPr>
          <p:nvPr/>
        </p:nvPicPr>
        <p:blipFill>
          <a:blip r:embed="rId3"/>
          <a:stretch>
            <a:fillRect/>
          </a:stretch>
        </p:blipFill>
        <p:spPr>
          <a:xfrm>
            <a:off x="2984500" y="2137330"/>
            <a:ext cx="6223000" cy="3695700"/>
          </a:xfrm>
          <a:prstGeom prst="rect">
            <a:avLst/>
          </a:prstGeom>
        </p:spPr>
      </p:pic>
      <p:sp>
        <p:nvSpPr>
          <p:cNvPr id="2" name="Title 1">
            <a:extLst>
              <a:ext uri="{FF2B5EF4-FFF2-40B4-BE49-F238E27FC236}">
                <a16:creationId xmlns:a16="http://schemas.microsoft.com/office/drawing/2014/main" id="{F1C0DD03-8DCB-574D-A8F5-0C61B9FC7701}"/>
              </a:ext>
            </a:extLst>
          </p:cNvPr>
          <p:cNvSpPr>
            <a:spLocks noGrp="1"/>
          </p:cNvSpPr>
          <p:nvPr>
            <p:ph type="title"/>
          </p:nvPr>
        </p:nvSpPr>
        <p:spPr>
          <a:xfrm>
            <a:off x="1792663" y="764373"/>
            <a:ext cx="8610600" cy="1293028"/>
          </a:xfrm>
        </p:spPr>
        <p:txBody>
          <a:bodyPr/>
          <a:lstStyle/>
          <a:p>
            <a:pPr algn="ctr"/>
            <a:r>
              <a:rPr lang="en-US" dirty="0"/>
              <a:t>Most upvoted scatter plot</a:t>
            </a:r>
          </a:p>
        </p:txBody>
      </p:sp>
    </p:spTree>
    <p:extLst>
      <p:ext uri="{BB962C8B-B14F-4D97-AF65-F5344CB8AC3E}">
        <p14:creationId xmlns:p14="http://schemas.microsoft.com/office/powerpoint/2010/main" val="20809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3C5-F5E8-CD4D-844B-84341A84B4AC}"/>
              </a:ext>
            </a:extLst>
          </p:cNvPr>
          <p:cNvSpPr>
            <a:spLocks noGrp="1"/>
          </p:cNvSpPr>
          <p:nvPr>
            <p:ph type="title"/>
          </p:nvPr>
        </p:nvSpPr>
        <p:spPr>
          <a:xfrm>
            <a:off x="1792660" y="764373"/>
            <a:ext cx="8610600" cy="1293028"/>
          </a:xfrm>
        </p:spPr>
        <p:txBody>
          <a:bodyPr/>
          <a:lstStyle/>
          <a:p>
            <a:pPr algn="ctr"/>
            <a:r>
              <a:rPr lang="en-US" dirty="0"/>
              <a:t>Most downvoted Scatter plot</a:t>
            </a:r>
          </a:p>
        </p:txBody>
      </p:sp>
      <p:pic>
        <p:nvPicPr>
          <p:cNvPr id="5" name="Content Placeholder 4">
            <a:extLst>
              <a:ext uri="{FF2B5EF4-FFF2-40B4-BE49-F238E27FC236}">
                <a16:creationId xmlns:a16="http://schemas.microsoft.com/office/drawing/2014/main" id="{5744549C-8E7B-3644-B90D-1C657CF172BA}"/>
              </a:ext>
            </a:extLst>
          </p:cNvPr>
          <p:cNvPicPr>
            <a:picLocks noGrp="1" noChangeAspect="1"/>
          </p:cNvPicPr>
          <p:nvPr>
            <p:ph idx="1"/>
          </p:nvPr>
        </p:nvPicPr>
        <p:blipFill>
          <a:blip r:embed="rId2"/>
          <a:stretch>
            <a:fillRect/>
          </a:stretch>
        </p:blipFill>
        <p:spPr>
          <a:xfrm>
            <a:off x="2993927" y="2047143"/>
            <a:ext cx="6223000" cy="3695700"/>
          </a:xfrm>
        </p:spPr>
      </p:pic>
    </p:spTree>
    <p:extLst>
      <p:ext uri="{BB962C8B-B14F-4D97-AF65-F5344CB8AC3E}">
        <p14:creationId xmlns:p14="http://schemas.microsoft.com/office/powerpoint/2010/main" val="66486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302C-4F5C-A044-904A-88A4754AFE1B}"/>
              </a:ext>
            </a:extLst>
          </p:cNvPr>
          <p:cNvSpPr>
            <a:spLocks noGrp="1"/>
          </p:cNvSpPr>
          <p:nvPr>
            <p:ph type="title"/>
          </p:nvPr>
        </p:nvSpPr>
        <p:spPr>
          <a:xfrm>
            <a:off x="1783231" y="764373"/>
            <a:ext cx="8610600" cy="1293028"/>
          </a:xfrm>
        </p:spPr>
        <p:txBody>
          <a:bodyPr/>
          <a:lstStyle/>
          <a:p>
            <a:pPr algn="ctr"/>
            <a:r>
              <a:rPr lang="en-US" dirty="0"/>
              <a:t>Random Sample Scatter Plot</a:t>
            </a:r>
          </a:p>
        </p:txBody>
      </p:sp>
      <p:pic>
        <p:nvPicPr>
          <p:cNvPr id="5" name="Content Placeholder 4">
            <a:extLst>
              <a:ext uri="{FF2B5EF4-FFF2-40B4-BE49-F238E27FC236}">
                <a16:creationId xmlns:a16="http://schemas.microsoft.com/office/drawing/2014/main" id="{B0471B2C-DED2-BF4F-93CC-85A82ECA79A6}"/>
              </a:ext>
            </a:extLst>
          </p:cNvPr>
          <p:cNvPicPr>
            <a:picLocks noGrp="1" noChangeAspect="1"/>
          </p:cNvPicPr>
          <p:nvPr>
            <p:ph idx="1"/>
          </p:nvPr>
        </p:nvPicPr>
        <p:blipFill>
          <a:blip r:embed="rId2"/>
          <a:stretch>
            <a:fillRect/>
          </a:stretch>
        </p:blipFill>
        <p:spPr>
          <a:xfrm>
            <a:off x="2975073" y="1962304"/>
            <a:ext cx="6223000" cy="3695700"/>
          </a:xfrm>
        </p:spPr>
      </p:pic>
    </p:spTree>
    <p:extLst>
      <p:ext uri="{BB962C8B-B14F-4D97-AF65-F5344CB8AC3E}">
        <p14:creationId xmlns:p14="http://schemas.microsoft.com/office/powerpoint/2010/main" val="90712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F29B-F56C-2447-A308-E30D2CB8FD0F}"/>
              </a:ext>
            </a:extLst>
          </p:cNvPr>
          <p:cNvSpPr>
            <a:spLocks noGrp="1"/>
          </p:cNvSpPr>
          <p:nvPr>
            <p:ph type="title"/>
          </p:nvPr>
        </p:nvSpPr>
        <p:spPr>
          <a:xfrm>
            <a:off x="1783239" y="708629"/>
            <a:ext cx="8610600" cy="1293028"/>
          </a:xfrm>
        </p:spPr>
        <p:txBody>
          <a:bodyPr/>
          <a:lstStyle/>
          <a:p>
            <a:pPr algn="ctr"/>
            <a:r>
              <a:rPr lang="en-US" dirty="0"/>
              <a:t>Sample Regression</a:t>
            </a:r>
          </a:p>
        </p:txBody>
      </p:sp>
      <p:pic>
        <p:nvPicPr>
          <p:cNvPr id="5" name="Content Placeholder 4">
            <a:extLst>
              <a:ext uri="{FF2B5EF4-FFF2-40B4-BE49-F238E27FC236}">
                <a16:creationId xmlns:a16="http://schemas.microsoft.com/office/drawing/2014/main" id="{242A24DD-0DE2-C24C-B79F-E64710B31D6A}"/>
              </a:ext>
            </a:extLst>
          </p:cNvPr>
          <p:cNvPicPr>
            <a:picLocks noGrp="1" noChangeAspect="1"/>
          </p:cNvPicPr>
          <p:nvPr>
            <p:ph idx="1"/>
          </p:nvPr>
        </p:nvPicPr>
        <p:blipFill>
          <a:blip r:embed="rId2"/>
          <a:stretch>
            <a:fillRect/>
          </a:stretch>
        </p:blipFill>
        <p:spPr>
          <a:xfrm>
            <a:off x="2" y="1849273"/>
            <a:ext cx="3591610" cy="2496485"/>
          </a:xfrm>
        </p:spPr>
      </p:pic>
      <p:pic>
        <p:nvPicPr>
          <p:cNvPr id="7" name="Picture 6">
            <a:extLst>
              <a:ext uri="{FF2B5EF4-FFF2-40B4-BE49-F238E27FC236}">
                <a16:creationId xmlns:a16="http://schemas.microsoft.com/office/drawing/2014/main" id="{42677585-295E-ED48-8108-9983BD5840D1}"/>
              </a:ext>
            </a:extLst>
          </p:cNvPr>
          <p:cNvPicPr>
            <a:picLocks noChangeAspect="1"/>
          </p:cNvPicPr>
          <p:nvPr/>
        </p:nvPicPr>
        <p:blipFill>
          <a:blip r:embed="rId3"/>
          <a:stretch>
            <a:fillRect/>
          </a:stretch>
        </p:blipFill>
        <p:spPr>
          <a:xfrm>
            <a:off x="3569701" y="1850101"/>
            <a:ext cx="8596377" cy="4126494"/>
          </a:xfrm>
          <a:prstGeom prst="rect">
            <a:avLst/>
          </a:prstGeom>
        </p:spPr>
      </p:pic>
    </p:spTree>
    <p:extLst>
      <p:ext uri="{BB962C8B-B14F-4D97-AF65-F5344CB8AC3E}">
        <p14:creationId xmlns:p14="http://schemas.microsoft.com/office/powerpoint/2010/main" val="13629562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2325</TotalTime>
  <Words>223</Words>
  <Application>Microsoft Macintosh PowerPoint</Application>
  <PresentationFormat>Widescreen</PresentationFormat>
  <Paragraphs>35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The Team with  NO NAME</vt:lpstr>
      <vt:lpstr>Introduction</vt:lpstr>
      <vt:lpstr>Research Questions</vt:lpstr>
      <vt:lpstr>Hypothesis</vt:lpstr>
      <vt:lpstr>Population Scatter plot </vt:lpstr>
      <vt:lpstr>Most upvoted scatter plot</vt:lpstr>
      <vt:lpstr>Most downvoted Scatter plot</vt:lpstr>
      <vt:lpstr>Random Sample Scatter Plot</vt:lpstr>
      <vt:lpstr>Sample Regression</vt:lpstr>
      <vt:lpstr>Chi-Square Test</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NO NAME</dc:title>
  <dc:creator>Rawr Petersaur</dc:creator>
  <cp:lastModifiedBy>Rawr Petersaur</cp:lastModifiedBy>
  <cp:revision>29</cp:revision>
  <dcterms:created xsi:type="dcterms:W3CDTF">2018-12-19T04:58:28Z</dcterms:created>
  <dcterms:modified xsi:type="dcterms:W3CDTF">2018-12-22T02:15:03Z</dcterms:modified>
</cp:coreProperties>
</file>