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80" r:id="rId14"/>
    <p:sldId id="267" r:id="rId15"/>
    <p:sldId id="275" r:id="rId16"/>
    <p:sldId id="269" r:id="rId17"/>
    <p:sldId id="276" r:id="rId18"/>
    <p:sldId id="277" r:id="rId19"/>
    <p:sldId id="279" r:id="rId20"/>
    <p:sldId id="270" r:id="rId21"/>
    <p:sldId id="278" r:id="rId22"/>
    <p:sldId id="271" r:id="rId23"/>
    <p:sldId id="272" r:id="rId24"/>
    <p:sldId id="274" r:id="rId25"/>
    <p:sldId id="282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47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/>
              <a:t>Система обработки бизнес-логики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клиент-серверного приложения </a:t>
            </a:r>
            <a:r>
              <a:rPr lang="ru-RU" sz="4000" dirty="0"/>
              <a:t>на </a:t>
            </a:r>
            <a:r>
              <a:rPr lang="ru-RU" sz="4000" dirty="0" err="1"/>
              <a:t>Groovy</a:t>
            </a:r>
            <a:endParaRPr lang="ru-RU" sz="40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Александр </a:t>
            </a:r>
            <a:r>
              <a:rPr lang="ru-RU" dirty="0" err="1" smtClean="0"/>
              <a:t>Шлянников</a:t>
            </a:r>
            <a:endParaRPr lang="ru-RU" dirty="0" smtClean="0"/>
          </a:p>
          <a:p>
            <a:pPr algn="r"/>
            <a:r>
              <a:rPr lang="en-US" dirty="0" smtClean="0"/>
              <a:t>Digital Zone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8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Базовый контекст выполнения скрипта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Новое выполнение – новый объект (аналогично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Утилитные методы: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key);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key, Object 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 invoke(String mapping,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Object[]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log(String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контекстов выполнения команд:</a:t>
            </a:r>
          </a:p>
          <a:p>
            <a:pPr lvl="1"/>
            <a:r>
              <a:rPr lang="en-US" dirty="0" smtClean="0"/>
              <a:t>Calculation (</a:t>
            </a:r>
            <a:r>
              <a:rPr lang="ru-RU" dirty="0" smtClean="0"/>
              <a:t>базовый)</a:t>
            </a:r>
            <a:r>
              <a:rPr lang="en-US" dirty="0" smtClean="0"/>
              <a:t>: </a:t>
            </a:r>
            <a:r>
              <a:rPr lang="ru-RU" dirty="0" smtClean="0"/>
              <a:t>без доступа к </a:t>
            </a:r>
            <a:r>
              <a:rPr lang="en-US" dirty="0" smtClean="0"/>
              <a:t>Persistence</a:t>
            </a:r>
          </a:p>
          <a:p>
            <a:pPr lvl="1"/>
            <a:r>
              <a:rPr lang="en-US" dirty="0" smtClean="0"/>
              <a:t>Read-only</a:t>
            </a:r>
            <a:r>
              <a:rPr lang="ru-RU" dirty="0" smtClean="0"/>
              <a:t>: с доступом к </a:t>
            </a:r>
            <a:r>
              <a:rPr lang="en-US" dirty="0" smtClean="0"/>
              <a:t>Persistence </a:t>
            </a:r>
            <a:r>
              <a:rPr lang="ru-RU" dirty="0" smtClean="0"/>
              <a:t>на чтение</a:t>
            </a:r>
            <a:endParaRPr lang="en-US" dirty="0" smtClean="0"/>
          </a:p>
          <a:p>
            <a:pPr lvl="1"/>
            <a:r>
              <a:rPr lang="en-US" dirty="0" smtClean="0"/>
              <a:t>Read/Write</a:t>
            </a:r>
            <a:r>
              <a:rPr lang="ru-RU" dirty="0" smtClean="0"/>
              <a:t>: с доступом к </a:t>
            </a:r>
            <a:r>
              <a:rPr lang="en-US" dirty="0" smtClean="0"/>
              <a:t>Persistence</a:t>
            </a:r>
            <a:r>
              <a:rPr lang="ru-RU" dirty="0" smtClean="0"/>
              <a:t> на чтение/обновление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20" y="3284984"/>
            <a:ext cx="3511848" cy="275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6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доступа к данным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EJB JPA Persistence:</a:t>
            </a:r>
          </a:p>
          <a:p>
            <a:pPr lvl="1"/>
            <a:r>
              <a:rPr lang="ru-RU" dirty="0" smtClean="0"/>
              <a:t>Все сущности предметной области – </a:t>
            </a:r>
            <a:r>
              <a:rPr lang="en-US" dirty="0" smtClean="0"/>
              <a:t>@Entity</a:t>
            </a:r>
            <a:endParaRPr lang="ru-RU" dirty="0" smtClean="0"/>
          </a:p>
          <a:p>
            <a:pPr lvl="1"/>
            <a:r>
              <a:rPr lang="ru-RU" dirty="0" smtClean="0"/>
              <a:t>Утилитный </a:t>
            </a:r>
            <a:r>
              <a:rPr lang="en-US" dirty="0" smtClean="0"/>
              <a:t>Stateless Bean:</a:t>
            </a:r>
          </a:p>
          <a:p>
            <a:pPr lvl="2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BaseDAO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3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List&lt;T&gt;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getAll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(Class&lt;T&gt;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&lt;T&gt; List&lt;T&gt;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getEntitiesByKey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(Class&lt;T&gt;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key,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value);</a:t>
            </a:r>
          </a:p>
          <a:p>
            <a:pPr lvl="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&lt;T&gt; 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getEntityById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(Class&lt;T&gt;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Object 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&lt;T&gt; 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createEntity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(T entity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mergeEntity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(Object entity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removeEntity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(Class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Object 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Clr>
                <a:srgbClr val="93A299"/>
              </a:buClr>
            </a:pPr>
            <a:r>
              <a:rPr lang="ru-RU" dirty="0" smtClean="0">
                <a:solidFill>
                  <a:srgbClr val="292934"/>
                </a:solidFill>
              </a:rPr>
              <a:t>Методы </a:t>
            </a:r>
            <a:r>
              <a:rPr lang="en-US" dirty="0" smtClean="0">
                <a:solidFill>
                  <a:srgbClr val="292934"/>
                </a:solidFill>
              </a:rPr>
              <a:t>Stateless Bean </a:t>
            </a:r>
            <a:r>
              <a:rPr lang="ru-RU" dirty="0" smtClean="0">
                <a:solidFill>
                  <a:srgbClr val="292934"/>
                </a:solidFill>
              </a:rPr>
              <a:t>доступны через контекст скрипта</a:t>
            </a:r>
            <a:endParaRPr 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доступа к данным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Имплементация </a:t>
            </a:r>
            <a:r>
              <a:rPr lang="en-US" dirty="0"/>
              <a:t>Stateless </a:t>
            </a:r>
            <a:r>
              <a:rPr lang="en-US" dirty="0" smtClean="0"/>
              <a:t>Bean</a:t>
            </a:r>
            <a:r>
              <a:rPr lang="ru-RU" dirty="0" smtClean="0"/>
              <a:t>, примеры:</a:t>
            </a:r>
          </a:p>
          <a:p>
            <a:pPr lvl="1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createEntity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(T entity) {</a:t>
            </a:r>
          </a:p>
          <a:p>
            <a:pPr lvl="2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entityManager.persist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(entity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entity;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T&gt; List&lt;T&gt;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getAll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(Class&lt;T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entityManager.createQuery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("select c from " +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c.getName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+ " c");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query.getResultList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транзакцией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транзакцией в </a:t>
            </a:r>
            <a:r>
              <a:rPr lang="en-US" dirty="0" smtClean="0"/>
              <a:t>Stateless Bean: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TransactionManagement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TransactionManagementType.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TransactionManagement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TransactionManagementType.</a:t>
            </a:r>
            <a:r>
              <a:rPr lang="en-US" sz="1600" b="1" u="sng" dirty="0" err="1">
                <a:latin typeface="Courier New" pitchFamily="49" charset="0"/>
                <a:cs typeface="Courier New" pitchFamily="49" charset="0"/>
              </a:rPr>
              <a:t>BEAN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CMT – </a:t>
            </a:r>
            <a:r>
              <a:rPr lang="ru-RU" dirty="0" smtClean="0"/>
              <a:t>аннотации на методах:</a:t>
            </a:r>
            <a:endParaRPr lang="en-US" dirty="0" smtClean="0"/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TransactionAttributeType.REQUIRED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TransactionAttributeType.SUPPORTS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sessionContext.setRollbackOnly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откат</a:t>
            </a:r>
          </a:p>
          <a:p>
            <a:r>
              <a:rPr lang="ru-RU" dirty="0"/>
              <a:t>В обоих случаях, нельзя:</a:t>
            </a:r>
          </a:p>
          <a:p>
            <a:pPr lvl="1"/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myStatelessBean.startTransaction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myStatelessBean.commitTransaction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транзакцией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Решение:</a:t>
            </a:r>
          </a:p>
          <a:p>
            <a:pPr lvl="1"/>
            <a:r>
              <a:rPr lang="ru-RU" dirty="0" smtClean="0"/>
              <a:t>Специальные методы-обертки в </a:t>
            </a:r>
            <a:r>
              <a:rPr lang="en-US" dirty="0" smtClean="0"/>
              <a:t>Stateless Bean:</a:t>
            </a:r>
          </a:p>
          <a:p>
            <a:pPr lvl="2"/>
            <a:r>
              <a:rPr lang="en-US" dirty="0" smtClean="0"/>
              <a:t>//</a:t>
            </a:r>
            <a:r>
              <a:rPr lang="ru-RU" dirty="0" smtClean="0"/>
              <a:t>для </a:t>
            </a:r>
            <a:r>
              <a:rPr lang="en-US" dirty="0" smtClean="0"/>
              <a:t>Read/Write </a:t>
            </a:r>
            <a:r>
              <a:rPr lang="ru-RU" dirty="0" smtClean="0"/>
              <a:t>контекста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TransactionAttributeType.REQUIRED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wrapTransactionRequired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ScriptWrapper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 smtClean="0"/>
          </a:p>
          <a:p>
            <a:pPr lvl="2"/>
            <a:r>
              <a:rPr lang="en-US" dirty="0"/>
              <a:t>//</a:t>
            </a:r>
            <a:r>
              <a:rPr lang="ru-RU" dirty="0"/>
              <a:t>для </a:t>
            </a:r>
            <a:r>
              <a:rPr lang="en-US" dirty="0" smtClean="0"/>
              <a:t>Read</a:t>
            </a:r>
            <a:r>
              <a:rPr lang="ru-RU" dirty="0" smtClean="0"/>
              <a:t>-</a:t>
            </a:r>
            <a:r>
              <a:rPr lang="en-US" dirty="0" smtClean="0"/>
              <a:t>Only </a:t>
            </a:r>
            <a:r>
              <a:rPr lang="ru-RU" dirty="0"/>
              <a:t>контекста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TransactionAttribute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TransactionAttributeType.SUPPORTS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wrapTransactionSupports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ScriptWrapper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 smtClean="0"/>
              <a:t>Вызов метода </a:t>
            </a:r>
            <a:r>
              <a:rPr lang="en-US" dirty="0" smtClean="0"/>
              <a:t>invoke </a:t>
            </a:r>
            <a:r>
              <a:rPr lang="ru-RU" dirty="0" smtClean="0"/>
              <a:t>скрипта-команды и связывание с </a:t>
            </a:r>
            <a:r>
              <a:rPr lang="en-US" dirty="0" smtClean="0"/>
              <a:t>Stateless Bean – </a:t>
            </a:r>
            <a:r>
              <a:rPr lang="ru-RU" i="1" dirty="0" smtClean="0"/>
              <a:t>внутри </a:t>
            </a:r>
            <a:r>
              <a:rPr lang="ru-RU" dirty="0" smtClean="0"/>
              <a:t>методов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wrapTransactionRequired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wrapTransactionSupports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2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Многопоточное исполнение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Исполнение в очереди - </a:t>
            </a:r>
            <a:r>
              <a:rPr lang="en-US" dirty="0" err="1" smtClean="0"/>
              <a:t>ExecutorService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singleThreadExecutor</a:t>
            </a:r>
            <a:r>
              <a:rPr lang="en-US" dirty="0" smtClean="0"/>
              <a:t>: </a:t>
            </a:r>
            <a:r>
              <a:rPr lang="ru-RU" dirty="0" smtClean="0"/>
              <a:t>один поток, контроль времени выполнения</a:t>
            </a:r>
            <a:endParaRPr lang="en-US" dirty="0" smtClean="0"/>
          </a:p>
          <a:p>
            <a:pPr lvl="1"/>
            <a:r>
              <a:rPr lang="en-US" dirty="0" err="1" smtClean="0"/>
              <a:t>multiThreadExecutor</a:t>
            </a:r>
            <a:r>
              <a:rPr lang="ru-RU" dirty="0" smtClean="0"/>
              <a:t>: несколько потоков, контроль времени выполнения</a:t>
            </a:r>
            <a:endParaRPr lang="en-US" dirty="0" smtClean="0"/>
          </a:p>
          <a:p>
            <a:pPr lvl="1"/>
            <a:r>
              <a:rPr lang="en-US" dirty="0" err="1" smtClean="0"/>
              <a:t>debugThreadExecutor</a:t>
            </a:r>
            <a:r>
              <a:rPr lang="ru-RU" dirty="0" smtClean="0"/>
              <a:t>: несколько потоков, без контроля времени выполнения</a:t>
            </a:r>
          </a:p>
          <a:p>
            <a:r>
              <a:rPr lang="ru-RU" dirty="0" smtClean="0"/>
              <a:t>Определение типа команды и таймаута выполнения в аннотации к классу скрипта: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@Target(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ElementType.TYPE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@Retention(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RetentionPolicy.RUNTIME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ScriptMapping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//…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long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runTimeout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default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-1;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ScriptThreadingType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type() default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ScriptThreadingType.MULTI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времени выполнения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Два вложенных </a:t>
            </a:r>
            <a:r>
              <a:rPr lang="en-US" dirty="0" smtClean="0"/>
              <a:t>Callable </a:t>
            </a:r>
            <a:r>
              <a:rPr lang="ru-RU" dirty="0" smtClean="0"/>
              <a:t>на выполнение команды:</a:t>
            </a:r>
          </a:p>
          <a:p>
            <a:pPr lvl="1"/>
            <a:r>
              <a:rPr lang="ru-RU" dirty="0" smtClean="0"/>
              <a:t>1) Внутренний: запуск скрипта</a:t>
            </a:r>
          </a:p>
          <a:p>
            <a:pPr lvl="1"/>
            <a:r>
              <a:rPr lang="ru-RU" dirty="0" smtClean="0"/>
              <a:t>2) Внешний: контроль времени выполнения через </a:t>
            </a:r>
            <a:r>
              <a:rPr lang="en-US" dirty="0" err="1" smtClean="0"/>
              <a:t>FutureTask.get</a:t>
            </a:r>
            <a:r>
              <a:rPr lang="en-US" dirty="0" smtClean="0"/>
              <a:t>(timeout)</a:t>
            </a:r>
          </a:p>
          <a:p>
            <a:r>
              <a:rPr lang="ru-RU" dirty="0" smtClean="0"/>
              <a:t>Внутренний </a:t>
            </a:r>
            <a:r>
              <a:rPr lang="en-US" dirty="0" err="1" smtClean="0"/>
              <a:t>ExecutorService</a:t>
            </a:r>
            <a:r>
              <a:rPr lang="en-US" dirty="0"/>
              <a:t> </a:t>
            </a:r>
            <a:r>
              <a:rPr lang="ru-RU" dirty="0" smtClean="0"/>
              <a:t>на </a:t>
            </a:r>
            <a:r>
              <a:rPr lang="en-US" dirty="0" smtClean="0"/>
              <a:t>N+1 </a:t>
            </a:r>
            <a:r>
              <a:rPr lang="ru-RU" dirty="0" smtClean="0"/>
              <a:t>поток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35" y="3933056"/>
            <a:ext cx="3162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9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времени выполнения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</a:t>
            </a:r>
            <a:r>
              <a:rPr lang="en-US" dirty="0" err="1" smtClean="0"/>
              <a:t>TimeoutException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FutureTask.get</a:t>
            </a:r>
            <a:r>
              <a:rPr lang="en-US" dirty="0" smtClean="0"/>
              <a:t>(timeout)</a:t>
            </a:r>
          </a:p>
          <a:p>
            <a:r>
              <a:rPr lang="en-US" dirty="0" smtClean="0"/>
              <a:t>2) </a:t>
            </a:r>
            <a:r>
              <a:rPr lang="ru-RU" dirty="0" smtClean="0"/>
              <a:t>Вызов метода </a:t>
            </a:r>
            <a:r>
              <a:rPr lang="en-US" dirty="0" err="1" smtClean="0"/>
              <a:t>onInterrupt</a:t>
            </a:r>
            <a:r>
              <a:rPr lang="en-US" dirty="0" smtClean="0"/>
              <a:t>() </a:t>
            </a:r>
            <a:r>
              <a:rPr lang="ru-RU" dirty="0" smtClean="0"/>
              <a:t>у скрипта команды для предупреждения о завершении</a:t>
            </a:r>
          </a:p>
          <a:p>
            <a:r>
              <a:rPr lang="ru-RU" dirty="0" smtClean="0"/>
              <a:t>3) </a:t>
            </a:r>
            <a:r>
              <a:rPr lang="en-US" dirty="0" smtClean="0"/>
              <a:t>sleep(timeout)</a:t>
            </a:r>
          </a:p>
          <a:p>
            <a:r>
              <a:rPr lang="en-US" dirty="0" smtClean="0"/>
              <a:t>4) stop() </a:t>
            </a:r>
            <a:r>
              <a:rPr lang="ru-RU" dirty="0" smtClean="0"/>
              <a:t>у потока</a:t>
            </a:r>
          </a:p>
          <a:p>
            <a:r>
              <a:rPr lang="ru-RU" dirty="0" smtClean="0"/>
              <a:t>5) Запись в журнал ошибок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5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Асинхронный режим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Вызывающий клиент имплементирует </a:t>
            </a:r>
            <a:r>
              <a:rPr lang="en-US" dirty="0" smtClean="0"/>
              <a:t>Callback</a:t>
            </a:r>
            <a:r>
              <a:rPr lang="ru-RU" dirty="0" smtClean="0"/>
              <a:t> для взаимодействи</a:t>
            </a:r>
            <a:r>
              <a:rPr lang="ru-RU" dirty="0"/>
              <a:t>я</a:t>
            </a:r>
            <a:r>
              <a:rPr lang="ru-RU" dirty="0" smtClean="0"/>
              <a:t> с командой во время выполнения, а получает </a:t>
            </a:r>
            <a:r>
              <a:rPr lang="en-US" dirty="0" smtClean="0"/>
              <a:t>Future:</a:t>
            </a:r>
          </a:p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52936"/>
            <a:ext cx="30670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изменять бизнес-логику </a:t>
            </a:r>
            <a:r>
              <a:rPr lang="en-US" dirty="0" smtClean="0"/>
              <a:t>server-side Java EE </a:t>
            </a:r>
            <a:r>
              <a:rPr lang="ru-RU" dirty="0" smtClean="0"/>
              <a:t>приложения «на лету»:</a:t>
            </a:r>
          </a:p>
          <a:p>
            <a:pPr lvl="1"/>
            <a:r>
              <a:rPr lang="ru-RU" dirty="0" smtClean="0"/>
              <a:t>С минимальными обращениями к разработчикам системы</a:t>
            </a:r>
          </a:p>
          <a:p>
            <a:pPr lvl="1"/>
            <a:r>
              <a:rPr lang="ru-RU" dirty="0" smtClean="0"/>
              <a:t>Без перекомпиляции</a:t>
            </a:r>
          </a:p>
          <a:p>
            <a:pPr lvl="1"/>
            <a:r>
              <a:rPr lang="ru-RU" dirty="0" smtClean="0"/>
              <a:t>Без </a:t>
            </a:r>
            <a:r>
              <a:rPr lang="en-US" dirty="0" smtClean="0"/>
              <a:t>shutdown/redeploy</a:t>
            </a:r>
            <a:r>
              <a:rPr lang="ru-RU" dirty="0" smtClean="0"/>
              <a:t> системы на сервере</a:t>
            </a:r>
          </a:p>
          <a:p>
            <a:pPr lvl="1"/>
            <a:r>
              <a:rPr lang="ru-RU" dirty="0" smtClean="0"/>
              <a:t>С защитой от синтаксических и семантических ошибок</a:t>
            </a:r>
          </a:p>
        </p:txBody>
      </p:sp>
    </p:spTree>
    <p:extLst>
      <p:ext uri="{BB962C8B-B14F-4D97-AF65-F5344CB8AC3E}">
        <p14:creationId xmlns:p14="http://schemas.microsoft.com/office/powerpoint/2010/main" val="11852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 ошибок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Проверка синтаксиса при компиляции:</a:t>
            </a:r>
          </a:p>
          <a:p>
            <a:pPr lvl="1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GroovyClassLoader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loader = 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GroovyClassLoader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groovyClass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loader.parseClass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(content);</a:t>
            </a:r>
          </a:p>
          <a:p>
            <a:r>
              <a:rPr lang="ru-RU" dirty="0" smtClean="0"/>
              <a:t>- </a:t>
            </a:r>
            <a:r>
              <a:rPr lang="en-US" dirty="0"/>
              <a:t>throws </a:t>
            </a:r>
            <a:r>
              <a:rPr lang="en-US" dirty="0" err="1" smtClean="0"/>
              <a:t>CompilationFailedException</a:t>
            </a:r>
            <a:r>
              <a:rPr lang="en-US" dirty="0" smtClean="0"/>
              <a:t> </a:t>
            </a:r>
            <a:r>
              <a:rPr lang="ru-RU" dirty="0" smtClean="0"/>
              <a:t>при </a:t>
            </a:r>
            <a:r>
              <a:rPr lang="ru-RU" dirty="0" err="1" smtClean="0"/>
              <a:t>синтаксическиой</a:t>
            </a:r>
            <a:r>
              <a:rPr lang="ru-RU" dirty="0" smtClean="0"/>
              <a:t> ошибке</a:t>
            </a:r>
          </a:p>
          <a:p>
            <a:r>
              <a:rPr lang="ru-RU" dirty="0" smtClean="0"/>
              <a:t>2) Проверка времени исполнения по таймауту</a:t>
            </a:r>
          </a:p>
          <a:p>
            <a:r>
              <a:rPr lang="ru-RU" dirty="0" smtClean="0"/>
              <a:t>3) При таймауте скрипта больше </a:t>
            </a:r>
            <a:r>
              <a:rPr lang="en-US" dirty="0" smtClean="0"/>
              <a:t>K </a:t>
            </a:r>
            <a:r>
              <a:rPr lang="ru-RU" dirty="0" smtClean="0"/>
              <a:t>раз – исключение из </a:t>
            </a:r>
            <a:r>
              <a:rPr lang="en-US" dirty="0" smtClean="0"/>
              <a:t>Invoker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0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синтаксиса </a:t>
            </a:r>
            <a:r>
              <a:rPr lang="en-US" dirty="0" smtClean="0"/>
              <a:t>Groovy </a:t>
            </a:r>
            <a:r>
              <a:rPr lang="ru-RU" dirty="0" smtClean="0"/>
              <a:t>в </a:t>
            </a:r>
            <a:r>
              <a:rPr lang="en-US" dirty="0" smtClean="0"/>
              <a:t>IDE</a:t>
            </a:r>
          </a:p>
          <a:p>
            <a:r>
              <a:rPr lang="ru-RU" dirty="0" smtClean="0"/>
              <a:t>Удаленная отладка </a:t>
            </a:r>
            <a:r>
              <a:rPr lang="en-US" dirty="0" smtClean="0"/>
              <a:t>(JPDA) </a:t>
            </a:r>
            <a:r>
              <a:rPr lang="ru-RU" dirty="0" smtClean="0"/>
              <a:t>из </a:t>
            </a:r>
            <a:r>
              <a:rPr lang="en-US" smtClean="0"/>
              <a:t>IDE</a:t>
            </a:r>
            <a:endParaRPr lang="ru-RU" dirty="0" smtClean="0"/>
          </a:p>
          <a:p>
            <a:r>
              <a:rPr lang="ru-RU" dirty="0" smtClean="0"/>
              <a:t>Выполнение в отдельном потоке без контроля таймаута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5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администрирования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Create, Read, Update, Delete </a:t>
            </a:r>
            <a:r>
              <a:rPr lang="ru-RU" dirty="0" smtClean="0"/>
              <a:t>команд </a:t>
            </a:r>
          </a:p>
          <a:p>
            <a:r>
              <a:rPr lang="ru-RU" dirty="0" smtClean="0"/>
              <a:t>Версионность для отката изменений</a:t>
            </a:r>
          </a:p>
          <a:p>
            <a:r>
              <a:rPr lang="ru-RU" dirty="0" smtClean="0"/>
              <a:t>Мониторинг:</a:t>
            </a:r>
          </a:p>
          <a:p>
            <a:pPr lvl="1"/>
            <a:r>
              <a:rPr lang="ru-RU" dirty="0" smtClean="0"/>
              <a:t>Количество команд в очереди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ru-RU" dirty="0" smtClean="0"/>
              <a:t>Отключенные команды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5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ScriptMapping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(value = "/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SetOrderToBoard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runTimeout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10000L)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SetOrderToBoard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ReadWriteScript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invoke(context,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orderUuid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boardUuid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success = false;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order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context.findByKey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("Order",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uuid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orderUuid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boards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context.findAll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("Board");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for (board in boards)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board.status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"free")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board.currentOrder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order;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order.board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board;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if (new Date().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order.creationTime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10*60*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1000)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order.discount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+= 10;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context.update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(board);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context.update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(order);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success = true;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success;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5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Разработанный сервис:</a:t>
            </a:r>
          </a:p>
          <a:p>
            <a:pPr lvl="1"/>
            <a:r>
              <a:rPr lang="ru-RU" dirty="0" smtClean="0"/>
              <a:t>Глубокая настройка бизнес-логики приложения</a:t>
            </a:r>
          </a:p>
          <a:p>
            <a:pPr lvl="1"/>
            <a:r>
              <a:rPr lang="ru-RU" dirty="0" smtClean="0"/>
              <a:t>Понятный юзерам язык и </a:t>
            </a:r>
            <a:r>
              <a:rPr lang="en-US" dirty="0" smtClean="0"/>
              <a:t>API</a:t>
            </a:r>
            <a:endParaRPr lang="ru-RU" dirty="0" smtClean="0"/>
          </a:p>
          <a:p>
            <a:pPr lvl="1"/>
            <a:r>
              <a:rPr lang="ru-RU" dirty="0" smtClean="0"/>
              <a:t>Работа с сущностями предметной области системы</a:t>
            </a:r>
          </a:p>
          <a:p>
            <a:pPr lvl="1"/>
            <a:r>
              <a:rPr lang="ru-RU" dirty="0" smtClean="0"/>
              <a:t>Защита от ошибок</a:t>
            </a:r>
          </a:p>
          <a:p>
            <a:pPr lvl="1"/>
            <a:r>
              <a:rPr lang="ru-RU" dirty="0" smtClean="0"/>
              <a:t>Возможность расширения на другие платформы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Перенос на клиентские платформы</a:t>
            </a:r>
          </a:p>
          <a:p>
            <a:r>
              <a:rPr lang="ru-RU" dirty="0" smtClean="0"/>
              <a:t>Кластеризация </a:t>
            </a:r>
            <a:r>
              <a:rPr lang="en-US" dirty="0" smtClean="0"/>
              <a:t>Application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7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1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Биллинговые</a:t>
            </a:r>
            <a:r>
              <a:rPr lang="ru-RU" dirty="0" smtClean="0"/>
              <a:t> системы:</a:t>
            </a:r>
          </a:p>
          <a:p>
            <a:pPr lvl="1"/>
            <a:r>
              <a:rPr lang="ru-RU" dirty="0" smtClean="0"/>
              <a:t>Операторы связи</a:t>
            </a:r>
          </a:p>
          <a:p>
            <a:pPr lvl="1"/>
            <a:r>
              <a:rPr lang="ru-RU" dirty="0" smtClean="0"/>
              <a:t>Такси</a:t>
            </a:r>
          </a:p>
          <a:p>
            <a:r>
              <a:rPr lang="ru-RU" dirty="0" smtClean="0"/>
              <a:t>Генерация разнообразных отчетов</a:t>
            </a:r>
          </a:p>
          <a:p>
            <a:endParaRPr lang="ru-RU" dirty="0" smtClean="0"/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«Клиенту, сделавшему 3 заказа в прошлом месяце и с днем рождения на этой неделе, сделать скидку в 10% после 15-й минуты поездки»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7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Типичные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Фиксированные параметры и настройки логики – недостаточно гибко</a:t>
            </a:r>
          </a:p>
          <a:p>
            <a:r>
              <a:rPr lang="ru-RU" dirty="0" err="1" smtClean="0"/>
              <a:t>Скриптинг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JavaScript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Mozilla Rhino, http://</a:t>
            </a:r>
            <a:r>
              <a:rPr lang="en-US" dirty="0" smtClean="0"/>
              <a:t>www.mozilla.org/rhino/)</a:t>
            </a:r>
          </a:p>
          <a:p>
            <a:pPr lvl="1"/>
            <a:r>
              <a:rPr lang="en-US" dirty="0"/>
              <a:t>Groovy (http://groovy.codehaus.org</a:t>
            </a:r>
            <a:r>
              <a:rPr lang="en-US" dirty="0" smtClean="0"/>
              <a:t>/)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6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language for the Java Virtual </a:t>
            </a:r>
            <a:r>
              <a:rPr lang="en-US" dirty="0" smtClean="0"/>
              <a:t>Machine:</a:t>
            </a:r>
          </a:p>
          <a:p>
            <a:pPr lvl="1"/>
            <a:r>
              <a:rPr lang="ru-RU" dirty="0" smtClean="0"/>
              <a:t>Динамическая типизация</a:t>
            </a:r>
          </a:p>
          <a:p>
            <a:pPr lvl="1"/>
            <a:r>
              <a:rPr lang="ru-RU" dirty="0" smtClean="0"/>
              <a:t>Удобный и краткий синтаксис работы с коллекциями, картами, массивами, строками</a:t>
            </a:r>
          </a:p>
          <a:p>
            <a:pPr lvl="1"/>
            <a:r>
              <a:rPr lang="ru-RU" dirty="0" smtClean="0"/>
              <a:t>Возможность</a:t>
            </a:r>
            <a:r>
              <a:rPr lang="en-US" dirty="0" smtClean="0"/>
              <a:t> runtime-</a:t>
            </a:r>
            <a:r>
              <a:rPr lang="ru-RU" dirty="0" smtClean="0"/>
              <a:t>компиляции в </a:t>
            </a:r>
            <a:r>
              <a:rPr lang="en-US" dirty="0" smtClean="0"/>
              <a:t>JVM</a:t>
            </a:r>
            <a:r>
              <a:rPr lang="ru-RU" dirty="0" smtClean="0"/>
              <a:t> байт-код и работы с другим </a:t>
            </a:r>
            <a:r>
              <a:rPr lang="en-US" dirty="0" smtClean="0"/>
              <a:t>Java</a:t>
            </a:r>
            <a:r>
              <a:rPr lang="ru-RU" dirty="0" smtClean="0"/>
              <a:t> кодом и библиотеками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9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EE – </a:t>
            </a:r>
            <a:r>
              <a:rPr lang="en-US" dirty="0" err="1" smtClean="0"/>
              <a:t>JBoss</a:t>
            </a:r>
            <a:r>
              <a:rPr lang="en-US" dirty="0" smtClean="0"/>
              <a:t> Application Server</a:t>
            </a:r>
          </a:p>
          <a:p>
            <a:r>
              <a:rPr lang="en-US" dirty="0" smtClean="0"/>
              <a:t>ORM </a:t>
            </a:r>
            <a:r>
              <a:rPr lang="en-US" dirty="0"/>
              <a:t>–</a:t>
            </a:r>
            <a:r>
              <a:rPr lang="en-US" dirty="0" smtClean="0"/>
              <a:t> EJB JPA Persistence (Stateless &amp; Entity Beans)</a:t>
            </a:r>
          </a:p>
          <a:p>
            <a:r>
              <a:rPr lang="en-US" dirty="0" smtClean="0"/>
              <a:t>Service </a:t>
            </a:r>
            <a:r>
              <a:rPr lang="en-US" dirty="0" err="1" smtClean="0"/>
              <a:t>MBeans</a:t>
            </a:r>
            <a:endParaRPr lang="en-US" dirty="0" smtClean="0"/>
          </a:p>
          <a:p>
            <a:r>
              <a:rPr lang="en-US" dirty="0" smtClean="0"/>
              <a:t>HTTP/SOAP Client Connectors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64154"/>
            <a:ext cx="5616624" cy="285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5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 err="1" smtClean="0"/>
              <a:t>MBean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Invoker: 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Object invoke(String mapping, Object[]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Commands: </a:t>
            </a:r>
          </a:p>
          <a:p>
            <a:pPr lvl="2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Object invoke(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92758"/>
            <a:ext cx="2376264" cy="274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1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команд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Groovy Script</a:t>
            </a:r>
            <a:r>
              <a:rPr lang="ru-RU" dirty="0" smtClean="0"/>
              <a:t> (класс)</a:t>
            </a:r>
            <a:endParaRPr lang="en-US" dirty="0" smtClean="0"/>
          </a:p>
          <a:p>
            <a:r>
              <a:rPr lang="en-US" dirty="0" smtClean="0"/>
              <a:t>Runtime</a:t>
            </a:r>
            <a:r>
              <a:rPr lang="ru-RU" dirty="0" smtClean="0"/>
              <a:t> компиляция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JVM</a:t>
            </a:r>
            <a:r>
              <a:rPr lang="ru-RU" dirty="0" smtClean="0"/>
              <a:t> байт-код, создание объектов и хранение в памяти:</a:t>
            </a:r>
            <a:endParaRPr lang="en-US" dirty="0" smtClean="0"/>
          </a:p>
          <a:p>
            <a:pPr lvl="1"/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GroovyClassLoader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loader = new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GroovyClassLoader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groovyClass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loader.parseClass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(content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GroovyObject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groovyObject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GroovyObject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groovyClass.newInstance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292934"/>
                </a:solidFill>
              </a:rPr>
              <a:t>Файлы исходников команд расположены вне </a:t>
            </a:r>
            <a:r>
              <a:rPr lang="en-US" dirty="0" smtClean="0">
                <a:solidFill>
                  <a:srgbClr val="292934"/>
                </a:solidFill>
              </a:rPr>
              <a:t>EAR/WAR/SAR-</a:t>
            </a:r>
            <a:r>
              <a:rPr lang="ru-RU" dirty="0" smtClean="0">
                <a:solidFill>
                  <a:srgbClr val="292934"/>
                </a:solidFill>
              </a:rPr>
              <a:t>архивов</a:t>
            </a:r>
          </a:p>
          <a:p>
            <a:r>
              <a:rPr lang="ru-RU" dirty="0" smtClean="0">
                <a:solidFill>
                  <a:srgbClr val="292934"/>
                </a:solidFill>
              </a:rPr>
              <a:t>Мониторинг изменений директории исходников через </a:t>
            </a:r>
            <a:r>
              <a:rPr lang="en-US" dirty="0" err="1" smtClean="0">
                <a:solidFill>
                  <a:srgbClr val="292934"/>
                </a:solidFill>
              </a:rPr>
              <a:t>JBoss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en-US" dirty="0" err="1" smtClean="0">
                <a:solidFill>
                  <a:srgbClr val="292934"/>
                </a:solidFill>
              </a:rPr>
              <a:t>Deployer</a:t>
            </a:r>
            <a:r>
              <a:rPr lang="ru-RU" dirty="0" smtClean="0">
                <a:solidFill>
                  <a:srgbClr val="292934"/>
                </a:solidFill>
              </a:rPr>
              <a:t> для </a:t>
            </a:r>
            <a:r>
              <a:rPr lang="en-US" dirty="0" smtClean="0">
                <a:solidFill>
                  <a:srgbClr val="292934"/>
                </a:solidFill>
              </a:rPr>
              <a:t>runtime </a:t>
            </a:r>
            <a:r>
              <a:rPr lang="ru-RU" dirty="0" smtClean="0">
                <a:solidFill>
                  <a:srgbClr val="292934"/>
                </a:solidFill>
              </a:rPr>
              <a:t>отслеживания изменений</a:t>
            </a:r>
            <a:endParaRPr lang="ru-RU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Аннотация на класс – </a:t>
            </a:r>
            <a:r>
              <a:rPr lang="en-US" dirty="0" smtClean="0"/>
              <a:t>mapping </a:t>
            </a:r>
            <a:r>
              <a:rPr lang="ru-RU" dirty="0" smtClean="0"/>
              <a:t>команды: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ScriptMapping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("/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createOrder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Имплементация </a:t>
            </a:r>
            <a:r>
              <a:rPr lang="en-US" dirty="0" smtClean="0"/>
              <a:t>Java </a:t>
            </a:r>
            <a:r>
              <a:rPr lang="ru-RU" dirty="0" smtClean="0"/>
              <a:t>интерфейса:</a:t>
            </a:r>
          </a:p>
          <a:p>
            <a:pPr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GenericScript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{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(Object...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Object invoke(Object...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onInterrupt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(Object...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93A299"/>
              </a:buClr>
            </a:pPr>
            <a:r>
              <a:rPr lang="ru-RU" dirty="0" smtClean="0">
                <a:solidFill>
                  <a:srgbClr val="292934"/>
                </a:solidFill>
              </a:rPr>
              <a:t>Хранение скомпилированных объектов в сервисе в виде ассоциативного массива </a:t>
            </a:r>
            <a:r>
              <a:rPr lang="en-US" dirty="0" smtClean="0">
                <a:solidFill>
                  <a:srgbClr val="292934"/>
                </a:solidFill>
              </a:rPr>
              <a:t>[Mapping -&gt; Object] </a:t>
            </a:r>
            <a:endParaRPr lang="ru-RU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r>
              <a:rPr lang="ru-RU" dirty="0" smtClean="0">
                <a:solidFill>
                  <a:srgbClr val="292934"/>
                </a:solidFill>
              </a:rPr>
              <a:t>Выполнение прямым вызовом метода </a:t>
            </a:r>
            <a:r>
              <a:rPr lang="en-US" sz="18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invoke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lang="ru-RU" dirty="0" smtClean="0">
                <a:solidFill>
                  <a:srgbClr val="292934"/>
                </a:solidFill>
              </a:rPr>
              <a:t>без использования </a:t>
            </a:r>
            <a:r>
              <a:rPr lang="en-US" dirty="0" smtClean="0">
                <a:solidFill>
                  <a:srgbClr val="292934"/>
                </a:solidFill>
              </a:rPr>
              <a:t>Reflections:</a:t>
            </a:r>
          </a:p>
          <a:p>
            <a:pPr lvl="1">
              <a:buClr>
                <a:srgbClr val="93A299"/>
              </a:buClr>
            </a:pPr>
            <a:r>
              <a:rPr lang="en-US" sz="1600" b="1" dirty="0" err="1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GenericScript</a:t>
            </a:r>
            <a:r>
              <a:rPr lang="en-US" sz="16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s = </a:t>
            </a:r>
            <a:r>
              <a:rPr lang="en-US" sz="1600" b="1" dirty="0" err="1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scripts.get</a:t>
            </a:r>
            <a:r>
              <a:rPr lang="en-US" sz="16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(mapping);</a:t>
            </a:r>
          </a:p>
          <a:p>
            <a:pPr lvl="1">
              <a:buClr>
                <a:srgbClr val="93A299"/>
              </a:buClr>
            </a:pPr>
            <a:r>
              <a:rPr lang="en-US" sz="1600" b="1" dirty="0" err="1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s.invoke</a:t>
            </a:r>
            <a:r>
              <a:rPr lang="en-US" sz="16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834</TotalTime>
  <Words>1035</Words>
  <Application>Microsoft Office PowerPoint</Application>
  <PresentationFormat>Экран (4:3)</PresentationFormat>
  <Paragraphs>198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Ясность</vt:lpstr>
      <vt:lpstr>Система обработки бизнес-логики  клиент-серверного приложения на Groovy</vt:lpstr>
      <vt:lpstr>Задача</vt:lpstr>
      <vt:lpstr>Применение</vt:lpstr>
      <vt:lpstr>Типичные решения</vt:lpstr>
      <vt:lpstr>Groovy</vt:lpstr>
      <vt:lpstr>Архитектура</vt:lpstr>
      <vt:lpstr>Сервис команд</vt:lpstr>
      <vt:lpstr>Оформление команд</vt:lpstr>
      <vt:lpstr>Класс команды</vt:lpstr>
      <vt:lpstr>Базовый контекст выполнения скрипта</vt:lpstr>
      <vt:lpstr>Типы команд</vt:lpstr>
      <vt:lpstr>Организация доступа к данным</vt:lpstr>
      <vt:lpstr>Организация доступа к данным</vt:lpstr>
      <vt:lpstr>Управление транзакцией</vt:lpstr>
      <vt:lpstr>Управление транзакцией</vt:lpstr>
      <vt:lpstr>Многопоточное исполнение</vt:lpstr>
      <vt:lpstr>Контроль времени выполнения</vt:lpstr>
      <vt:lpstr>Контроль времени выполнения</vt:lpstr>
      <vt:lpstr>Асинхронный режим</vt:lpstr>
      <vt:lpstr>Контроль ошибок</vt:lpstr>
      <vt:lpstr>Отладка</vt:lpstr>
      <vt:lpstr>Интерфейс администрирования</vt:lpstr>
      <vt:lpstr>Пример</vt:lpstr>
      <vt:lpstr>Выводы</vt:lpstr>
      <vt:lpstr>What’s next</vt:lpstr>
      <vt:lpstr>        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Regn</dc:creator>
  <cp:lastModifiedBy>Исламия</cp:lastModifiedBy>
  <cp:revision>89</cp:revision>
  <dcterms:modified xsi:type="dcterms:W3CDTF">2013-04-17T09:31:40Z</dcterms:modified>
</cp:coreProperties>
</file>