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69" r:id="rId2"/>
    <p:sldId id="435" r:id="rId3"/>
    <p:sldId id="437" r:id="rId4"/>
    <p:sldId id="439" r:id="rId5"/>
    <p:sldId id="469" r:id="rId6"/>
    <p:sldId id="470" r:id="rId7"/>
    <p:sldId id="474" r:id="rId8"/>
    <p:sldId id="473" r:id="rId9"/>
    <p:sldId id="471" r:id="rId10"/>
    <p:sldId id="472" r:id="rId11"/>
    <p:sldId id="449" r:id="rId12"/>
    <p:sldId id="461" r:id="rId13"/>
    <p:sldId id="446" r:id="rId14"/>
  </p:sldIdLst>
  <p:sldSz cx="12192000" cy="6858000"/>
  <p:notesSz cx="10287000" cy="18288000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시" id="{0C1E3C46-D29F-44FD-A65F-F9C55D93EBE6}">
          <p14:sldIdLst>
            <p14:sldId id="369"/>
            <p14:sldId id="435"/>
            <p14:sldId id="437"/>
            <p14:sldId id="439"/>
            <p14:sldId id="469"/>
            <p14:sldId id="470"/>
            <p14:sldId id="474"/>
            <p14:sldId id="473"/>
            <p14:sldId id="471"/>
            <p14:sldId id="472"/>
            <p14:sldId id="449"/>
            <p14:sldId id="461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C86C2E"/>
    <a:srgbClr val="F2DCCE"/>
    <a:srgbClr val="FFFFFF"/>
    <a:srgbClr val="FFF8E5"/>
    <a:srgbClr val="EDF1F9"/>
    <a:srgbClr val="FFF7E1"/>
    <a:srgbClr val="F2F8F8"/>
    <a:srgbClr val="A4193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6" autoAdjust="0"/>
    <p:restoredTop sz="94660"/>
  </p:normalViewPr>
  <p:slideViewPr>
    <p:cSldViewPr>
      <p:cViewPr varScale="1">
        <p:scale>
          <a:sx n="89" d="100"/>
          <a:sy n="89" d="100"/>
        </p:scale>
        <p:origin x="57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32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26CE-F566-4A93-95F3-B2F2BBF54EE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B39E-9CD3-4081-B18F-7F021D6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A41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1" y="1122893"/>
            <a:ext cx="10820399" cy="1089223"/>
          </a:xfrm>
        </p:spPr>
        <p:txBody>
          <a:bodyPr tIns="180000"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수강 대상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14402" y="2212115"/>
            <a:ext cx="10820398" cy="810485"/>
          </a:xfrm>
        </p:spPr>
        <p:txBody>
          <a:bodyPr>
            <a:noAutofit/>
          </a:bodyPr>
          <a:lstStyle>
            <a:lvl1pPr marL="0" indent="0" algn="l">
              <a:buNone/>
              <a:defRPr sz="4800" spc="-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ko-KR" altLang="en-US" dirty="0" smtClean="0"/>
              <a:t>강의 제목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599" y="6429600"/>
            <a:ext cx="3124201" cy="291600"/>
          </a:xfrm>
        </p:spPr>
        <p:txBody>
          <a:bodyPr>
            <a:noAutofit/>
          </a:bodyPr>
          <a:lstStyle/>
          <a:p>
            <a:fld id="{0E6FC959-CDF6-4486-9085-BECF7DFBA3F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F2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algn="ctr"/>
            <a:r>
              <a:rPr lang="en-US" altLang="ko-KR" sz="1200" b="1" baseline="0" dirty="0" smtClean="0">
                <a:solidFill>
                  <a:srgbClr val="2824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Electronics Open Source Program Office</a:t>
            </a:r>
            <a:endParaRPr lang="ko-KR" altLang="en-US" sz="1200" b="1" baseline="0">
              <a:solidFill>
                <a:srgbClr val="2824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7943" y="5359400"/>
            <a:ext cx="1056857" cy="99696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67744" y="5765800"/>
            <a:ext cx="446657" cy="773113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915613" y="3052800"/>
            <a:ext cx="10821717" cy="4778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>
                <a:solidFill>
                  <a:schemeClr val="bg1"/>
                </a:solidFill>
              </a:defRPr>
            </a:lvl2pPr>
            <a:lvl3pPr marL="609630" indent="0">
              <a:buNone/>
              <a:defRPr>
                <a:solidFill>
                  <a:schemeClr val="bg1"/>
                </a:solidFill>
              </a:defRPr>
            </a:lvl3pPr>
            <a:lvl4pPr marL="914446" indent="0">
              <a:buNone/>
              <a:defRPr>
                <a:solidFill>
                  <a:schemeClr val="bg1"/>
                </a:solidFill>
              </a:defRPr>
            </a:lvl4pPr>
            <a:lvl5pPr marL="121926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모듈 제목</a:t>
            </a: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13083" y="4194400"/>
            <a:ext cx="10821717" cy="615536"/>
          </a:xfrm>
        </p:spPr>
        <p:txBody>
          <a:bodyPr anchor="ctr">
            <a:noAutofit/>
          </a:bodyPr>
          <a:lstStyle>
            <a:lvl1pPr marL="0" indent="0">
              <a:buNone/>
              <a:defRPr sz="2800" spc="-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>
                <a:solidFill>
                  <a:schemeClr val="bg1"/>
                </a:solidFill>
              </a:defRPr>
            </a:lvl2pPr>
            <a:lvl3pPr marL="609630" indent="0">
              <a:buNone/>
              <a:defRPr>
                <a:solidFill>
                  <a:schemeClr val="bg1"/>
                </a:solidFill>
              </a:defRPr>
            </a:lvl3pPr>
            <a:lvl4pPr marL="914446" indent="0">
              <a:buNone/>
              <a:defRPr>
                <a:solidFill>
                  <a:schemeClr val="bg1"/>
                </a:solidFill>
              </a:defRPr>
            </a:lvl4pPr>
            <a:lvl5pPr marL="121926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err="1" smtClean="0"/>
              <a:t>강사명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0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00000"/>
            <a:ext cx="10821600" cy="741797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4399" y="1151701"/>
            <a:ext cx="5342401" cy="424800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1576501"/>
            <a:ext cx="5342401" cy="4740183"/>
          </a:xfrm>
        </p:spPr>
        <p:txBody>
          <a:bodyPr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92400" y="1150432"/>
            <a:ext cx="5342400" cy="426070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92398" y="1576500"/>
            <a:ext cx="5342401" cy="4740183"/>
          </a:xfrm>
        </p:spPr>
        <p:txBody>
          <a:bodyPr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9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00000"/>
            <a:ext cx="4140000" cy="1069975"/>
          </a:xfrm>
        </p:spPr>
        <p:txBody>
          <a:bodyPr anchor="b">
            <a:noAutofit/>
          </a:bodyPr>
          <a:lstStyle>
            <a:lvl1pPr>
              <a:defRPr sz="3000">
                <a:solidFill>
                  <a:srgbClr val="4C4C6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300000"/>
            <a:ext cx="6551683" cy="6016684"/>
          </a:xfrm>
        </p:spPr>
        <p:txBody>
          <a:bodyPr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914400" y="1922292"/>
            <a:ext cx="4140000" cy="4394392"/>
          </a:xfrm>
        </p:spPr>
        <p:txBody>
          <a:bodyPr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500680"/>
            <a:ext cx="4140000" cy="42161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 sz="1333">
                <a:solidFill>
                  <a:srgbClr val="4C4C6D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2pPr>
            <a:lvl3pPr marL="609630" indent="0">
              <a:buNone/>
              <a:defRPr sz="1333">
                <a:solidFill>
                  <a:srgbClr val="4C4C6D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3pPr>
            <a:lvl4pPr marL="914446" indent="0">
              <a:buNone/>
              <a:defRPr sz="1333">
                <a:solidFill>
                  <a:srgbClr val="4C4C6D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4pPr>
            <a:lvl5pPr marL="1219261" indent="0">
              <a:buNone/>
              <a:defRPr sz="1333">
                <a:solidFill>
                  <a:srgbClr val="4C4C6D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8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1" y="300000"/>
            <a:ext cx="4140000" cy="1069975"/>
          </a:xfrm>
        </p:spPr>
        <p:txBody>
          <a:bodyPr anchor="b">
            <a:noAutofit/>
          </a:bodyPr>
          <a:lstStyle>
            <a:lvl1pPr>
              <a:defRPr sz="3000">
                <a:solidFill>
                  <a:srgbClr val="4C4C6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6" y="300000"/>
            <a:ext cx="6551683" cy="601668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C4C6D"/>
                </a:solidFill>
              </a:defRPr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915224" y="1921612"/>
            <a:ext cx="4139177" cy="4395072"/>
          </a:xfrm>
        </p:spPr>
        <p:txBody>
          <a:bodyPr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 hasCustomPrompt="1"/>
          </p:nvPr>
        </p:nvSpPr>
        <p:spPr>
          <a:xfrm>
            <a:off x="914401" y="1500000"/>
            <a:ext cx="4139999" cy="4224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>
                <a:solidFill>
                  <a:srgbClr val="4C4C6D"/>
                </a:solidFill>
              </a:defRPr>
            </a:lvl2pPr>
            <a:lvl3pPr marL="609630" indent="0">
              <a:buNone/>
              <a:defRPr>
                <a:solidFill>
                  <a:srgbClr val="4C4C6D"/>
                </a:solidFill>
              </a:defRPr>
            </a:lvl3pPr>
            <a:lvl4pPr marL="914446" indent="0">
              <a:buNone/>
              <a:defRPr>
                <a:solidFill>
                  <a:srgbClr val="4C4C6D"/>
                </a:solidFill>
              </a:defRPr>
            </a:lvl4pPr>
            <a:lvl5pPr marL="1219261" indent="0">
              <a:buNone/>
              <a:defRPr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4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2B285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0E6FC959-CDF6-4486-9085-BECF7DFBA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76600" y="2585878"/>
            <a:ext cx="6299200" cy="1725137"/>
          </a:xfrm>
        </p:spPr>
        <p:txBody>
          <a:bodyPr>
            <a:noAutofit/>
          </a:bodyPr>
          <a:lstStyle>
            <a:lvl1pPr marL="0" indent="0">
              <a:buNone/>
              <a:defRPr kern="1200" spc="-20" baseline="0">
                <a:solidFill>
                  <a:srgbClr val="2B285E"/>
                </a:solidFill>
              </a:defRPr>
            </a:lvl1pPr>
            <a:lvl2pPr marL="304815" indent="0">
              <a:buNone/>
              <a:defRPr/>
            </a:lvl2pPr>
            <a:lvl3pPr marL="609630" indent="0">
              <a:buNone/>
              <a:defRPr/>
            </a:lvl3pPr>
            <a:lvl4pPr marL="914446" indent="0">
              <a:buNone/>
              <a:defRPr/>
            </a:lvl4pPr>
            <a:lvl5pPr marL="1219261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marL="0" algn="ctr" defTabSz="609539" rtl="0" eaLnBrk="1" latinLnBrk="0" hangingPunct="1"/>
            <a:r>
              <a:rPr lang="en-US" altLang="ko-KR" sz="1200" b="1" kern="12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LG Electronics Open Source Program Office</a:t>
            </a:r>
            <a:endParaRPr lang="ko-KR" altLang="en-US" sz="1200" b="1" kern="12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육각형 11"/>
          <p:cNvSpPr/>
          <p:nvPr userDrawn="1"/>
        </p:nvSpPr>
        <p:spPr>
          <a:xfrm rot="5400000">
            <a:off x="143214" y="5862964"/>
            <a:ext cx="608971" cy="524975"/>
          </a:xfrm>
          <a:prstGeom prst="hexagon">
            <a:avLst/>
          </a:prstGeom>
          <a:solidFill>
            <a:schemeClr val="bg1"/>
          </a:solidFill>
          <a:ln>
            <a:solidFill>
              <a:srgbClr val="4C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fld id="{0E6FC959-CDF6-4486-9085-BECF7DFBA3FA}" type="slidenum">
              <a:rPr lang="ko-KR" altLang="en-US" sz="1200" smtClean="0">
                <a:solidFill>
                  <a:srgbClr val="4C4C6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ctr"/>
              <a:t>‹#›</a:t>
            </a:fld>
            <a:endParaRPr lang="ko-KR" altLang="en-US" sz="1200" dirty="0">
              <a:solidFill>
                <a:srgbClr val="4C4C6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ABFA814-9757-4E96-86A2-492F383647C3}"/>
              </a:ext>
            </a:extLst>
          </p:cNvPr>
          <p:cNvSpPr txBox="1"/>
          <p:nvPr userDrawn="1"/>
        </p:nvSpPr>
        <p:spPr>
          <a:xfrm>
            <a:off x="1861456" y="2079168"/>
            <a:ext cx="1761059" cy="1508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/>
            <a:r>
              <a:rPr lang="ko-KR" altLang="en-US" sz="9200" dirty="0">
                <a:solidFill>
                  <a:srgbClr val="4C4C6D"/>
                </a:solidFill>
                <a:latin typeface="G마켓 산스 TTF Medium"/>
                <a:ea typeface="나눔스퀘어 Light"/>
              </a:rPr>
              <a:t> </a:t>
            </a:r>
            <a:r>
              <a:rPr lang="ko-KR" altLang="en-US" sz="9200" dirty="0" smtClean="0">
                <a:solidFill>
                  <a:srgbClr val="4C4C6D"/>
                </a:solidFill>
                <a:latin typeface="G마켓 산스 TTF Medium"/>
                <a:ea typeface="나눔스퀘어 Light"/>
              </a:rPr>
              <a:t> </a:t>
            </a:r>
            <a:r>
              <a:rPr lang="ko-KR" altLang="en-US" sz="9200" b="1" dirty="0" smtClean="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</a:t>
            </a:r>
            <a:endParaRPr lang="ko-KR" altLang="en-US" sz="9200" b="1" dirty="0">
              <a:solidFill>
                <a:srgbClr val="4C4C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CC6102-E3B4-4EA2-B11F-739283CF4196}"/>
              </a:ext>
            </a:extLst>
          </p:cNvPr>
          <p:cNvSpPr txBox="1"/>
          <p:nvPr userDrawn="1"/>
        </p:nvSpPr>
        <p:spPr>
          <a:xfrm>
            <a:off x="9361293" y="3336472"/>
            <a:ext cx="865835" cy="1508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pPr latinLnBrk="1"/>
            <a:r>
              <a:rPr lang="ko-KR" altLang="en-US" sz="9200" b="1" dirty="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」</a:t>
            </a:r>
            <a:r>
              <a:rPr lang="ko-KR" altLang="en-US" sz="9200" dirty="0">
                <a:solidFill>
                  <a:srgbClr val="4C4C6D"/>
                </a:solidFill>
                <a:latin typeface="G마켓 산스 TTF Medium"/>
                <a:ea typeface="나눔스퀘어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48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요약">
    <p:bg>
      <p:bgPr>
        <a:solidFill>
          <a:srgbClr val="F2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0E6FC959-CDF6-4486-9085-BECF7DFBA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B441617-5C23-436D-957F-AA762DC5D510}"/>
              </a:ext>
            </a:extLst>
          </p:cNvPr>
          <p:cNvGrpSpPr/>
          <p:nvPr userDrawn="1"/>
        </p:nvGrpSpPr>
        <p:grpSpPr>
          <a:xfrm>
            <a:off x="1861456" y="2079168"/>
            <a:ext cx="8365672" cy="2765409"/>
            <a:chOff x="2345143" y="1413854"/>
            <a:chExt cx="12548513" cy="4148115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ABFA814-9757-4E96-86A2-492F383647C3}"/>
                </a:ext>
              </a:extLst>
            </p:cNvPr>
            <p:cNvSpPr txBox="1"/>
            <p:nvPr userDrawn="1"/>
          </p:nvSpPr>
          <p:spPr>
            <a:xfrm>
              <a:off x="2345143" y="1413854"/>
              <a:ext cx="2641590" cy="2262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/>
              <a:r>
                <a:rPr lang="ko-KR" altLang="en-US" sz="9200" dirty="0">
                  <a:solidFill>
                    <a:srgbClr val="4C4C6D"/>
                  </a:solidFill>
                  <a:latin typeface="G마켓 산스 TTF Medium"/>
                  <a:ea typeface="나눔스퀘어 Light"/>
                </a:rPr>
                <a:t> </a:t>
              </a:r>
              <a:r>
                <a:rPr lang="ko-KR" altLang="en-US" sz="9200" dirty="0" smtClean="0">
                  <a:solidFill>
                    <a:srgbClr val="4C4C6D"/>
                  </a:solidFill>
                  <a:latin typeface="G마켓 산스 TTF Medium"/>
                  <a:ea typeface="나눔스퀘어 Light"/>
                </a:rPr>
                <a:t> </a:t>
              </a:r>
              <a:r>
                <a:rPr lang="ko-KR" altLang="en-US" sz="9200" b="1" dirty="0" smtClean="0">
                  <a:solidFill>
                    <a:srgbClr val="4C4C6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「</a:t>
              </a:r>
              <a:endParaRPr lang="ko-KR" altLang="en-US" sz="9200" b="1" dirty="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6CC6102-E3B4-4EA2-B11F-739283CF4196}"/>
                </a:ext>
              </a:extLst>
            </p:cNvPr>
            <p:cNvSpPr txBox="1"/>
            <p:nvPr userDrawn="1"/>
          </p:nvSpPr>
          <p:spPr>
            <a:xfrm>
              <a:off x="13594903" y="3299811"/>
              <a:ext cx="1298753" cy="2262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latinLnBrk="1"/>
              <a:r>
                <a:rPr lang="ko-KR" altLang="en-US" sz="9200" b="1" dirty="0">
                  <a:solidFill>
                    <a:srgbClr val="4C4C6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」</a:t>
              </a:r>
              <a:r>
                <a:rPr lang="ko-KR" altLang="en-US" sz="9200" dirty="0">
                  <a:solidFill>
                    <a:srgbClr val="4C4C6D"/>
                  </a:solidFill>
                  <a:latin typeface="G마켓 산스 TTF Medium"/>
                  <a:ea typeface="나눔스퀘어 Light"/>
                </a:rPr>
                <a:t> </a:t>
              </a:r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76600" y="2585878"/>
            <a:ext cx="6299200" cy="172513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304815" indent="0">
              <a:buNone/>
              <a:defRPr/>
            </a:lvl2pPr>
            <a:lvl3pPr marL="609630" indent="0">
              <a:buNone/>
              <a:defRPr/>
            </a:lvl3pPr>
            <a:lvl4pPr marL="914446" indent="0">
              <a:buNone/>
              <a:defRPr/>
            </a:lvl4pPr>
            <a:lvl5pPr marL="1219261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marL="0" algn="ctr" defTabSz="609539" rtl="0" eaLnBrk="1" latinLnBrk="0" hangingPunct="1"/>
            <a:r>
              <a:rPr lang="en-US" altLang="ko-KR" sz="1200" b="1" kern="12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LG Electronics Open Source Program Office</a:t>
            </a:r>
            <a:endParaRPr lang="ko-KR" altLang="en-US" sz="1200" b="1" kern="12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육각형 11"/>
          <p:cNvSpPr/>
          <p:nvPr userDrawn="1"/>
        </p:nvSpPr>
        <p:spPr>
          <a:xfrm rot="5400000">
            <a:off x="143214" y="5862964"/>
            <a:ext cx="608971" cy="524975"/>
          </a:xfrm>
          <a:prstGeom prst="hexagon">
            <a:avLst/>
          </a:prstGeom>
          <a:solidFill>
            <a:schemeClr val="bg1"/>
          </a:solidFill>
          <a:ln>
            <a:solidFill>
              <a:srgbClr val="4C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fld id="{0E6FC959-CDF6-4486-9085-BECF7DFBA3FA}" type="slidenum">
              <a:rPr lang="ko-KR" altLang="en-US" sz="1200" smtClean="0">
                <a:solidFill>
                  <a:srgbClr val="4C4C6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ctr"/>
              <a:t>‹#›</a:t>
            </a:fld>
            <a:endParaRPr lang="ko-KR" altLang="en-US" sz="1200" dirty="0">
              <a:solidFill>
                <a:srgbClr val="4C4C6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01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F2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1" y="891487"/>
            <a:ext cx="10820400" cy="2582333"/>
          </a:xfrm>
        </p:spPr>
        <p:txBody>
          <a:bodyPr anchor="b">
            <a:noAutofit/>
          </a:bodyPr>
          <a:lstStyle>
            <a:lvl1pPr>
              <a:defRPr sz="480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3473820"/>
            <a:ext cx="10820400" cy="2703672"/>
          </a:xfrm>
        </p:spPr>
        <p:txBody>
          <a:bodyPr lIns="720000" tIns="180000">
            <a:noAutofit/>
          </a:bodyPr>
          <a:lstStyle>
            <a:lvl1pPr marL="228611" marR="0" indent="-228611" algn="l" defTabSz="609630" rtl="0" eaLnBrk="1" fontAlgn="auto" latinLnBrk="1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rgbClr val="686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1" y="6429937"/>
            <a:ext cx="2666999" cy="291538"/>
          </a:xfrm>
        </p:spPr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937"/>
            <a:ext cx="7696200" cy="291538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Electronics Open Source Program Office</a:t>
            </a:r>
            <a:endParaRPr lang="ko-KR" altLang="en-US" sz="12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육각형 6"/>
          <p:cNvSpPr/>
          <p:nvPr userDrawn="1"/>
        </p:nvSpPr>
        <p:spPr>
          <a:xfrm rot="5400000">
            <a:off x="143214" y="5862964"/>
            <a:ext cx="608971" cy="524975"/>
          </a:xfrm>
          <a:prstGeom prst="hexagon">
            <a:avLst/>
          </a:prstGeom>
          <a:solidFill>
            <a:schemeClr val="bg1"/>
          </a:solidFill>
          <a:ln>
            <a:solidFill>
              <a:srgbClr val="4C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fld id="{0E6FC959-CDF6-4486-9085-BECF7DFBA3FA}" type="slidenum">
              <a:rPr lang="ko-KR" altLang="en-US" sz="1200" smtClean="0">
                <a:solidFill>
                  <a:srgbClr val="4C4C6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ctr"/>
              <a:t>‹#›</a:t>
            </a:fld>
            <a:endParaRPr lang="ko-KR" altLang="en-US" sz="1200" dirty="0">
              <a:solidFill>
                <a:srgbClr val="4C4C6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14401" y="3473820"/>
            <a:ext cx="8991599" cy="0"/>
          </a:xfrm>
          <a:prstGeom prst="line">
            <a:avLst/>
          </a:prstGeom>
          <a:ln w="57150">
            <a:solidFill>
              <a:srgbClr val="2B2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2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2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200" cy="291875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rgbClr val="F2F8F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Electronics Open Source Program Office</a:t>
            </a:r>
            <a:endParaRPr lang="ko-KR" altLang="en-US" sz="1200" b="1">
              <a:solidFill>
                <a:srgbClr val="F2F8F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육각형 6"/>
          <p:cNvSpPr/>
          <p:nvPr userDrawn="1"/>
        </p:nvSpPr>
        <p:spPr>
          <a:xfrm rot="5400000">
            <a:off x="143214" y="5862964"/>
            <a:ext cx="608971" cy="524975"/>
          </a:xfrm>
          <a:prstGeom prst="hexagon">
            <a:avLst/>
          </a:prstGeom>
          <a:solidFill>
            <a:schemeClr val="bg1"/>
          </a:solidFill>
          <a:ln>
            <a:solidFill>
              <a:srgbClr val="4C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fld id="{0E6FC959-CDF6-4486-9085-BECF7DFBA3FA}" type="slidenum">
              <a:rPr lang="ko-KR" altLang="en-US" sz="1200" smtClean="0">
                <a:solidFill>
                  <a:srgbClr val="4C4C6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ctr"/>
              <a:t>‹#›</a:t>
            </a:fld>
            <a:endParaRPr lang="ko-KR" altLang="en-US" sz="1200" dirty="0">
              <a:solidFill>
                <a:srgbClr val="4C4C6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8" name="Object 12"/>
          <p:cNvSpPr txBox="1"/>
          <p:nvPr userDrawn="1"/>
        </p:nvSpPr>
        <p:spPr>
          <a:xfrm>
            <a:off x="914401" y="1451194"/>
            <a:ext cx="8555744" cy="75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4300" b="1" kern="0" spc="-133" dirty="0" smtClean="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RodongSinmun" pitchFamily="34" charset="0"/>
              </a:rPr>
              <a:t>CONTENTS</a:t>
            </a:r>
            <a:endParaRPr lang="en-US" sz="4300" b="1" dirty="0">
              <a:solidFill>
                <a:srgbClr val="2B285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523999" y="2539200"/>
            <a:ext cx="10210801" cy="2030400"/>
          </a:xfrm>
        </p:spPr>
        <p:txBody>
          <a:bodyPr>
            <a:noAutofit/>
          </a:bodyPr>
          <a:lstStyle>
            <a:lvl1pPr marL="342917" indent="-342917">
              <a:buFont typeface="+mj-lt"/>
              <a:buAutoNum type="arabicPeriod"/>
              <a:defRPr>
                <a:solidFill>
                  <a:srgbClr val="4F4F4F"/>
                </a:solidFill>
              </a:defRPr>
            </a:lvl1pPr>
          </a:lstStyle>
          <a:p>
            <a:pPr lvl="0"/>
            <a:r>
              <a:rPr lang="ko-KR" altLang="en-US" dirty="0" smtClean="0"/>
              <a:t>목차 페이지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990600" y="2212848"/>
            <a:ext cx="8153399" cy="0"/>
          </a:xfrm>
          <a:prstGeom prst="line">
            <a:avLst/>
          </a:prstGeom>
          <a:ln w="57150">
            <a:solidFill>
              <a:srgbClr val="2B2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4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2" y="300000"/>
            <a:ext cx="10820398" cy="741797"/>
          </a:xfrm>
        </p:spPr>
        <p:txBody>
          <a:bodyPr>
            <a:noAutofit/>
          </a:bodyPr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914401" y="1144800"/>
            <a:ext cx="10820399" cy="5179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48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2" y="300000"/>
            <a:ext cx="10820398" cy="741797"/>
          </a:xfrm>
        </p:spPr>
        <p:txBody>
          <a:bodyPr>
            <a:noAutofit/>
          </a:bodyPr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 hasCustomPrompt="1"/>
          </p:nvPr>
        </p:nvSpPr>
        <p:spPr>
          <a:xfrm>
            <a:off x="914401" y="1144800"/>
            <a:ext cx="10820399" cy="3169800"/>
          </a:xfrm>
        </p:spPr>
        <p:txBody>
          <a:bodyPr>
            <a:no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err="1" smtClean="0"/>
              <a:t>컨텐츠를</a:t>
            </a:r>
            <a:r>
              <a:rPr lang="ko-KR" altLang="en-US" dirty="0" smtClean="0"/>
              <a:t> 삽입합니다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5"/>
          </p:nvPr>
        </p:nvSpPr>
        <p:spPr>
          <a:xfrm>
            <a:off x="914401" y="4419600"/>
            <a:ext cx="10820399" cy="1905000"/>
          </a:xfrm>
        </p:spPr>
        <p:txBody>
          <a:bodyPr>
            <a:no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147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00000"/>
            <a:ext cx="10821600" cy="74179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144800"/>
            <a:ext cx="10821000" cy="5179800"/>
          </a:xfrm>
        </p:spPr>
        <p:txBody>
          <a:bodyPr vert="eaVert" tIns="108000" r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400">
                <a:solidFill>
                  <a:srgbClr val="4C4C6D"/>
                </a:solidFill>
              </a:defRPr>
            </a:lvl2pPr>
            <a:lvl3pPr>
              <a:defRPr sz="1200">
                <a:solidFill>
                  <a:srgbClr val="4C4C6D"/>
                </a:solidFill>
              </a:defRPr>
            </a:lvl3pPr>
            <a:lvl4pPr>
              <a:defRPr sz="1100">
                <a:solidFill>
                  <a:srgbClr val="4C4C6D"/>
                </a:solidFill>
              </a:defRPr>
            </a:lvl4pPr>
            <a:lvl5pPr>
              <a:defRPr sz="11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9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144800"/>
            <a:ext cx="6934200" cy="5179800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13" name="내용 개체 틀 3"/>
          <p:cNvSpPr>
            <a:spLocks noGrp="1"/>
          </p:cNvSpPr>
          <p:nvPr>
            <p:ph sz="half" idx="16"/>
          </p:nvPr>
        </p:nvSpPr>
        <p:spPr>
          <a:xfrm>
            <a:off x="914400" y="1144800"/>
            <a:ext cx="3733799" cy="5179800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96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144800"/>
            <a:ext cx="5342400" cy="5179800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92400" y="1144800"/>
            <a:ext cx="5342400" cy="5179800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16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2단 내용 및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039DC7F-F136-47BD-8998-DC0C0419D987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429600"/>
            <a:ext cx="7696800" cy="291600"/>
          </a:xfrm>
          <a:ln>
            <a:noFill/>
          </a:ln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22"/>
          </p:nvPr>
        </p:nvSpPr>
        <p:spPr>
          <a:xfrm>
            <a:off x="6392400" y="1144800"/>
            <a:ext cx="5342400" cy="2501060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9" hasCustomPrompt="1"/>
          </p:nvPr>
        </p:nvSpPr>
        <p:spPr>
          <a:xfrm>
            <a:off x="914401" y="1144800"/>
            <a:ext cx="5342400" cy="42458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30" hasCustomPrompt="1"/>
          </p:nvPr>
        </p:nvSpPr>
        <p:spPr>
          <a:xfrm>
            <a:off x="914401" y="1583329"/>
            <a:ext cx="5342400" cy="2062531"/>
          </a:xfrm>
        </p:spPr>
        <p:txBody>
          <a:bodyPr tIns="108000">
            <a:noAutofit/>
          </a:bodyPr>
          <a:lstStyle>
            <a:lvl1pPr marL="0" indent="0">
              <a:buNone/>
              <a:defRPr sz="14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본문 내용 입력</a:t>
            </a:r>
            <a:endParaRPr lang="ko-KR" altLang="en-US" dirty="0"/>
          </a:p>
        </p:txBody>
      </p:sp>
      <p:sp>
        <p:nvSpPr>
          <p:cNvPr id="16" name="내용 개체 틀 18"/>
          <p:cNvSpPr>
            <a:spLocks noGrp="1"/>
          </p:cNvSpPr>
          <p:nvPr>
            <p:ph sz="quarter" idx="31"/>
          </p:nvPr>
        </p:nvSpPr>
        <p:spPr>
          <a:xfrm>
            <a:off x="914401" y="3813116"/>
            <a:ext cx="5342400" cy="2511484"/>
          </a:xfrm>
        </p:spPr>
        <p:txBody>
          <a:bodyPr tIns="108000">
            <a:noAutofit/>
          </a:bodyPr>
          <a:lstStyle>
            <a:lvl1pPr>
              <a:defRPr sz="2000">
                <a:solidFill>
                  <a:srgbClr val="4C4C6D"/>
                </a:solidFill>
              </a:defRPr>
            </a:lvl1pPr>
            <a:lvl2pPr>
              <a:defRPr sz="1800">
                <a:solidFill>
                  <a:srgbClr val="4C4C6D"/>
                </a:solidFill>
              </a:defRPr>
            </a:lvl2pPr>
            <a:lvl3pPr>
              <a:defRPr sz="1400">
                <a:solidFill>
                  <a:srgbClr val="4C4C6D"/>
                </a:solidFill>
              </a:defRPr>
            </a:lvl3pPr>
            <a:lvl4pPr>
              <a:defRPr sz="1400">
                <a:solidFill>
                  <a:srgbClr val="4C4C6D"/>
                </a:solidFill>
              </a:defRPr>
            </a:lvl4pPr>
            <a:lvl5pPr>
              <a:defRPr sz="1400">
                <a:solidFill>
                  <a:srgbClr val="4C4C6D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" name="내용 개체 틀 5"/>
          <p:cNvSpPr>
            <a:spLocks noGrp="1"/>
          </p:cNvSpPr>
          <p:nvPr>
            <p:ph sz="quarter" idx="32" hasCustomPrompt="1"/>
          </p:nvPr>
        </p:nvSpPr>
        <p:spPr>
          <a:xfrm>
            <a:off x="6392400" y="3813116"/>
            <a:ext cx="5342400" cy="42458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소제목 입력</a:t>
            </a:r>
            <a:endParaRPr lang="ko-KR" altLang="en-US" dirty="0"/>
          </a:p>
        </p:txBody>
      </p:sp>
      <p:sp>
        <p:nvSpPr>
          <p:cNvPr id="18" name="내용 개체 틀 8"/>
          <p:cNvSpPr>
            <a:spLocks noGrp="1"/>
          </p:cNvSpPr>
          <p:nvPr>
            <p:ph sz="quarter" idx="33" hasCustomPrompt="1"/>
          </p:nvPr>
        </p:nvSpPr>
        <p:spPr>
          <a:xfrm>
            <a:off x="6392400" y="4267200"/>
            <a:ext cx="5342400" cy="2057400"/>
          </a:xfrm>
        </p:spPr>
        <p:txBody>
          <a:bodyPr tIns="108000">
            <a:noAutofit/>
          </a:bodyPr>
          <a:lstStyle>
            <a:lvl1pPr marL="0" indent="0">
              <a:buNone/>
              <a:defRPr sz="1400">
                <a:solidFill>
                  <a:srgbClr val="4C4C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본문 내용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5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300000"/>
            <a:ext cx="10820399" cy="741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143000"/>
            <a:ext cx="10820399" cy="5181600"/>
          </a:xfrm>
          <a:prstGeom prst="rect">
            <a:avLst/>
          </a:prstGeom>
        </p:spPr>
        <p:txBody>
          <a:bodyPr vert="horz" lIns="91440" tIns="10800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1" y="6429600"/>
            <a:ext cx="2666999" cy="29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6039DC7F-F136-47BD-8998-DC0C0419D987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4296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599" y="6429600"/>
            <a:ext cx="3124201" cy="29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0E6FC959-CDF6-4486-9085-BECF7DFBA3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-212334" y="-99379"/>
            <a:ext cx="680077" cy="7095652"/>
          </a:xfrm>
          <a:prstGeom prst="rect">
            <a:avLst/>
          </a:prstGeom>
          <a:solidFill>
            <a:srgbClr val="A41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>
            <a:no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LG Electronics Open Source Program Office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육각형 9"/>
          <p:cNvSpPr/>
          <p:nvPr userDrawn="1"/>
        </p:nvSpPr>
        <p:spPr>
          <a:xfrm rot="5400000">
            <a:off x="143214" y="5862964"/>
            <a:ext cx="608971" cy="524975"/>
          </a:xfrm>
          <a:prstGeom prst="hexagon">
            <a:avLst/>
          </a:prstGeom>
          <a:solidFill>
            <a:schemeClr val="bg1"/>
          </a:solidFill>
          <a:ln>
            <a:solidFill>
              <a:srgbClr val="4C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fld id="{0E6FC959-CDF6-4486-9085-BECF7DFBA3FA}" type="slidenum">
              <a:rPr lang="ko-KR" altLang="en-US" sz="1200" smtClean="0">
                <a:solidFill>
                  <a:srgbClr val="4C4C6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pPr algn="ctr"/>
              <a:t>‹#›</a:t>
            </a:fld>
            <a:endParaRPr lang="ko-KR" altLang="en-US" sz="1200" dirty="0">
              <a:solidFill>
                <a:srgbClr val="4C4C6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7" name="MSIPCMContentMarking" descr="{&quot;HashCode&quot;:966751382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74" r:id="rId5"/>
    <p:sldLayoutId id="2147483670" r:id="rId6"/>
    <p:sldLayoutId id="2147483675" r:id="rId7"/>
    <p:sldLayoutId id="2147483664" r:id="rId8"/>
    <p:sldLayoutId id="2147483671" r:id="rId9"/>
    <p:sldLayoutId id="2147483665" r:id="rId10"/>
    <p:sldLayoutId id="2147483668" r:id="rId11"/>
    <p:sldLayoutId id="2147483669" r:id="rId12"/>
    <p:sldLayoutId id="2147483672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60963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52408" indent="-312016" algn="l" defTabSz="609630" rtl="0" eaLnBrk="1" latinLnBrk="1" hangingPunct="1">
        <a:lnSpc>
          <a:spcPct val="120000"/>
        </a:lnSpc>
        <a:spcBef>
          <a:spcPts val="667"/>
        </a:spcBef>
        <a:buFont typeface="Wingdings" panose="05000000000000000000" pitchFamily="2" charset="2"/>
        <a:buChar char="q"/>
        <a:defRPr sz="2000" b="1" kern="1200" spc="-100" baseline="0">
          <a:ln w="3175">
            <a:solidFill>
              <a:schemeClr val="tx1">
                <a:alpha val="0"/>
              </a:schemeClr>
            </a:solidFill>
          </a:ln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23" indent="-152408" algn="l" defTabSz="609630" rtl="0" eaLnBrk="1" latinLnBrk="1" hangingPunct="1">
        <a:lnSpc>
          <a:spcPct val="120000"/>
        </a:lnSpc>
        <a:spcBef>
          <a:spcPts val="333"/>
        </a:spcBef>
        <a:buFont typeface="Wingdings" panose="05000000000000000000" pitchFamily="2" charset="2"/>
        <a:buChar char="§"/>
        <a:defRPr sz="1400" kern="1200" spc="-100" baseline="0"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62038" indent="-152408" algn="l" defTabSz="609630" rtl="0" eaLnBrk="1" latinLnBrk="1" hangingPunct="1">
        <a:lnSpc>
          <a:spcPct val="120000"/>
        </a:lnSpc>
        <a:spcBef>
          <a:spcPts val="333"/>
        </a:spcBef>
        <a:buFont typeface="LG스마트체2.0 Light" panose="020B0600000101010101" pitchFamily="50" charset="-127"/>
        <a:buChar char="­"/>
        <a:defRPr sz="1200" kern="1200" spc="-100" baseline="0"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66853" indent="-152408" algn="l" defTabSz="609630" rtl="0" eaLnBrk="1" latinLnBrk="1" hangingPunct="1">
        <a:lnSpc>
          <a:spcPct val="120000"/>
        </a:lnSpc>
        <a:spcBef>
          <a:spcPts val="333"/>
        </a:spcBef>
        <a:buFont typeface="Arial" panose="020B0604020202020204" pitchFamily="34" charset="0"/>
        <a:buChar char="•"/>
        <a:defRPr sz="1100" kern="1200" spc="-100" baseline="0"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71669" indent="-152408" algn="l" defTabSz="609630" rtl="0" eaLnBrk="1" latinLnBrk="1" hangingPunct="1">
        <a:lnSpc>
          <a:spcPct val="120000"/>
        </a:lnSpc>
        <a:spcBef>
          <a:spcPts val="333"/>
        </a:spcBef>
        <a:buFont typeface="Wingdings" panose="05000000000000000000" pitchFamily="2" charset="2"/>
        <a:buChar char="ü"/>
        <a:defRPr sz="1100" kern="1200" spc="-100" baseline="0">
          <a:solidFill>
            <a:srgbClr val="2B285E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76484" indent="-152408" algn="l" defTabSz="609630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1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rkup.think-tree.com/fosslight-hub/v2/index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2" y="1981201"/>
            <a:ext cx="10820398" cy="2213200"/>
          </a:xfrm>
        </p:spPr>
        <p:txBody>
          <a:bodyPr anchor="ctr"/>
          <a:lstStyle/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Roadmap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LG Electronics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종속성 관계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TO-BE</a:t>
            </a:r>
          </a:p>
          <a:p>
            <a:pPr lvl="1"/>
            <a:r>
              <a:rPr lang="en-US" altLang="ko-KR" b="1" dirty="0"/>
              <a:t>SPDX 2.3 Chapter 11. Relationships between SPDX elements information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585944" cy="24690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7800" y="3962400"/>
            <a:ext cx="52578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926940" y="3791850"/>
            <a:ext cx="3342253" cy="584775"/>
            <a:chOff x="9138464" y="5260873"/>
            <a:chExt cx="1555133" cy="584775"/>
          </a:xfrm>
        </p:grpSpPr>
        <p:sp>
          <p:nvSpPr>
            <p:cNvPr id="8" name="오른쪽 화살표 7"/>
            <p:cNvSpPr/>
            <p:nvPr/>
          </p:nvSpPr>
          <p:spPr>
            <a:xfrm>
              <a:off x="9138464" y="5431423"/>
              <a:ext cx="99394" cy="2286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E5108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6727" y="5260873"/>
              <a:ext cx="146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Dependency </a:t>
              </a:r>
              <a:r>
                <a:rPr lang="ko-KR" altLang="en-US" sz="1600" smtClean="0"/>
                <a:t>분석 결과 패키지별 의존 패키지 관계 추가 출력</a:t>
              </a:r>
              <a:endParaRPr lang="ko-KR" altLang="en-US" sz="1600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57575"/>
            <a:ext cx="6012701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smtClean="0"/>
              <a:t>개선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UI </a:t>
            </a:r>
            <a:r>
              <a:rPr lang="ko-KR" altLang="en-US" smtClean="0"/>
              <a:t>업그레이드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AS-IS</a:t>
            </a: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4800"/>
            <a:ext cx="954717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9106" r="11111" b="22005"/>
          <a:stretch/>
        </p:blipFill>
        <p:spPr>
          <a:xfrm>
            <a:off x="3962400" y="1295400"/>
            <a:ext cx="495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FOSSLight</a:t>
            </a:r>
            <a:r>
              <a:rPr lang="en-US" altLang="ko-KR" dirty="0" smtClean="0"/>
              <a:t> Hub 2023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7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FOSSLight</a:t>
            </a:r>
            <a:r>
              <a:rPr lang="en-US" altLang="ko-KR" dirty="0"/>
              <a:t> Hub </a:t>
            </a:r>
            <a:r>
              <a:rPr lang="en-US" altLang="ko-KR" dirty="0" smtClean="0"/>
              <a:t>2023 </a:t>
            </a:r>
            <a:r>
              <a:rPr lang="ko-KR" altLang="en-US" smtClean="0"/>
              <a:t>업데이트 </a:t>
            </a:r>
            <a:r>
              <a:rPr lang="ko-KR" altLang="en-US"/>
              <a:t>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24597" y="3858311"/>
            <a:ext cx="9395803" cy="0"/>
            <a:chOff x="374647" y="3889134"/>
            <a:chExt cx="9395803" cy="0"/>
          </a:xfrm>
        </p:grpSpPr>
        <p:cxnSp>
          <p:nvCxnSpPr>
            <p:cNvPr id="6" name="Straight Connector 43">
              <a:extLst>
                <a:ext uri="{FF2B5EF4-FFF2-40B4-BE49-F238E27FC236}">
                  <a16:creationId xmlns:a16="http://schemas.microsoft.com/office/drawing/2014/main" xmlns="" id="{F272CB9A-11DA-403F-8A2C-8ACABB9E55E3}"/>
                </a:ext>
              </a:extLst>
            </p:cNvPr>
            <p:cNvCxnSpPr/>
            <p:nvPr/>
          </p:nvCxnSpPr>
          <p:spPr>
            <a:xfrm>
              <a:off x="5017259" y="3889134"/>
              <a:ext cx="183045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>
              <a:extLst>
                <a:ext uri="{FF2B5EF4-FFF2-40B4-BE49-F238E27FC236}">
                  <a16:creationId xmlns:a16="http://schemas.microsoft.com/office/drawing/2014/main" xmlns="" id="{67E87360-F24A-47BA-928F-2F0179FA8620}"/>
                </a:ext>
              </a:extLst>
            </p:cNvPr>
            <p:cNvCxnSpPr/>
            <p:nvPr/>
          </p:nvCxnSpPr>
          <p:spPr>
            <a:xfrm>
              <a:off x="6835575" y="3889134"/>
              <a:ext cx="183045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2">
              <a:extLst>
                <a:ext uri="{FF2B5EF4-FFF2-40B4-BE49-F238E27FC236}">
                  <a16:creationId xmlns:a16="http://schemas.microsoft.com/office/drawing/2014/main" xmlns="" id="{08346D99-21A2-4F27-AB30-6BF25A60C3A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407" y="3889134"/>
              <a:ext cx="125004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xmlns="" id="{892DD698-41EA-44B3-A338-53428D7D5050}"/>
                </a:ext>
              </a:extLst>
            </p:cNvPr>
            <p:cNvCxnSpPr/>
            <p:nvPr/>
          </p:nvCxnSpPr>
          <p:spPr>
            <a:xfrm>
              <a:off x="3194439" y="3889134"/>
              <a:ext cx="183045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xmlns="" id="{7141C71E-E08E-4C35-AF33-12A46FFB4E28}"/>
                </a:ext>
              </a:extLst>
            </p:cNvPr>
            <p:cNvCxnSpPr/>
            <p:nvPr/>
          </p:nvCxnSpPr>
          <p:spPr>
            <a:xfrm>
              <a:off x="1508350" y="3889134"/>
              <a:ext cx="183045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">
              <a:extLst>
                <a:ext uri="{FF2B5EF4-FFF2-40B4-BE49-F238E27FC236}">
                  <a16:creationId xmlns:a16="http://schemas.microsoft.com/office/drawing/2014/main" xmlns="" id="{6AB54977-33F8-4105-824C-3D0C493D5B00}"/>
                </a:ext>
              </a:extLst>
            </p:cNvPr>
            <p:cNvCxnSpPr>
              <a:cxnSpLocks/>
            </p:cNvCxnSpPr>
            <p:nvPr/>
          </p:nvCxnSpPr>
          <p:spPr>
            <a:xfrm>
              <a:off x="374647" y="3889134"/>
              <a:ext cx="14401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732157" y="2265190"/>
            <a:ext cx="1721945" cy="2398201"/>
            <a:chOff x="8610600" y="1945199"/>
            <a:chExt cx="1721945" cy="2398201"/>
          </a:xfrm>
        </p:grpSpPr>
        <p:sp>
          <p:nvSpPr>
            <p:cNvPr id="76" name="Oval 45">
              <a:extLst>
                <a:ext uri="{FF2B5EF4-FFF2-40B4-BE49-F238E27FC236}">
                  <a16:creationId xmlns:a16="http://schemas.microsoft.com/office/drawing/2014/main" xmlns="" id="{86694F26-80D5-467D-94C4-C9C860517F5F}"/>
                </a:ext>
              </a:extLst>
            </p:cNvPr>
            <p:cNvSpPr/>
            <p:nvPr/>
          </p:nvSpPr>
          <p:spPr>
            <a:xfrm>
              <a:off x="9330886" y="3460930"/>
              <a:ext cx="154781" cy="154781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77" name="Circle: Hollow 46">
              <a:extLst>
                <a:ext uri="{FF2B5EF4-FFF2-40B4-BE49-F238E27FC236}">
                  <a16:creationId xmlns:a16="http://schemas.microsoft.com/office/drawing/2014/main" xmlns="" id="{B0789B4A-0620-4211-9109-6DBE9A07FE51}"/>
                </a:ext>
              </a:extLst>
            </p:cNvPr>
            <p:cNvSpPr/>
            <p:nvPr/>
          </p:nvSpPr>
          <p:spPr>
            <a:xfrm>
              <a:off x="9234147" y="3364191"/>
              <a:ext cx="348259" cy="348259"/>
            </a:xfrm>
            <a:prstGeom prst="donut">
              <a:avLst>
                <a:gd name="adj" fmla="val 5281"/>
              </a:avLst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47">
              <a:extLst>
                <a:ext uri="{FF2B5EF4-FFF2-40B4-BE49-F238E27FC236}">
                  <a16:creationId xmlns:a16="http://schemas.microsoft.com/office/drawing/2014/main" xmlns="" id="{9C63B36C-028C-4461-9179-02E81EA9B830}"/>
                </a:ext>
              </a:extLst>
            </p:cNvPr>
            <p:cNvSpPr/>
            <p:nvPr/>
          </p:nvSpPr>
          <p:spPr>
            <a:xfrm>
              <a:off x="9126188" y="3256232"/>
              <a:ext cx="564176" cy="564176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48">
              <a:extLst>
                <a:ext uri="{FF2B5EF4-FFF2-40B4-BE49-F238E27FC236}">
                  <a16:creationId xmlns:a16="http://schemas.microsoft.com/office/drawing/2014/main" xmlns="" id="{15E6C7CE-0DCB-4A82-B08E-519AC327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0789" y="2416606"/>
              <a:ext cx="0" cy="839627"/>
            </a:xfrm>
            <a:prstGeom prst="line">
              <a:avLst/>
            </a:prstGeom>
            <a:ln w="190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49">
              <a:extLst>
                <a:ext uri="{FF2B5EF4-FFF2-40B4-BE49-F238E27FC236}">
                  <a16:creationId xmlns:a16="http://schemas.microsoft.com/office/drawing/2014/main" xmlns="" id="{4CFE38F3-7830-46D8-95EE-69DB62ED465D}"/>
                </a:ext>
              </a:extLst>
            </p:cNvPr>
            <p:cNvSpPr/>
            <p:nvPr/>
          </p:nvSpPr>
          <p:spPr>
            <a:xfrm>
              <a:off x="9357804" y="2378941"/>
              <a:ext cx="100945" cy="100945"/>
            </a:xfrm>
            <a:prstGeom prst="ellipse">
              <a:avLst/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65F62DC2-C651-4B22-B4CB-1846861868F6}"/>
                </a:ext>
              </a:extLst>
            </p:cNvPr>
            <p:cNvSpPr txBox="1"/>
            <p:nvPr/>
          </p:nvSpPr>
          <p:spPr>
            <a:xfrm>
              <a:off x="8792651" y="3912513"/>
              <a:ext cx="1231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9900"/>
                  </a:solidFill>
                  <a:latin typeface="+mj-lt"/>
                </a:rPr>
                <a:t>4Q</a:t>
              </a:r>
              <a:endParaRPr lang="en-US" sz="2200" dirty="0">
                <a:solidFill>
                  <a:srgbClr val="009900"/>
                </a:solidFill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4337E62-7F21-4CD3-9B0D-507A64DF7728}"/>
                </a:ext>
              </a:extLst>
            </p:cNvPr>
            <p:cNvSpPr txBox="1"/>
            <p:nvPr/>
          </p:nvSpPr>
          <p:spPr>
            <a:xfrm>
              <a:off x="8610600" y="1981200"/>
              <a:ext cx="1721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sz="1600" dirty="0" smtClean="0">
                  <a:latin typeface="+mj-ea"/>
                  <a:ea typeface="+mj-ea"/>
                </a:rPr>
                <a:t>UX </a:t>
              </a:r>
              <a:r>
                <a:rPr lang="ko-KR" altLang="en-US" sz="1600" smtClean="0">
                  <a:latin typeface="+mj-ea"/>
                  <a:ea typeface="+mj-ea"/>
                </a:rPr>
                <a:t>개선</a:t>
              </a:r>
              <a:endParaRPr lang="en-US" sz="1600" dirty="0">
                <a:latin typeface="+mj-ea"/>
                <a:ea typeface="+mj-ea"/>
              </a:endParaRPr>
            </a:p>
          </p:txBody>
        </p:sp>
        <p:cxnSp>
          <p:nvCxnSpPr>
            <p:cNvPr id="83" name="Straight Connector 68">
              <a:extLst>
                <a:ext uri="{FF2B5EF4-FFF2-40B4-BE49-F238E27FC236}">
                  <a16:creationId xmlns:a16="http://schemas.microsoft.com/office/drawing/2014/main" xmlns="" id="{3FE4C8AC-856E-47A1-86C3-D3143F6DF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1083" y="1945199"/>
              <a:ext cx="1361462" cy="1"/>
            </a:xfrm>
            <a:prstGeom prst="line">
              <a:avLst/>
            </a:prstGeom>
            <a:ln w="190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 bwMode="auto">
            <a:xfrm>
              <a:off x="9034322" y="3177686"/>
              <a:ext cx="745200" cy="745200"/>
            </a:xfrm>
            <a:prstGeom prst="ellipse">
              <a:avLst/>
            </a:prstGeom>
            <a:noFill/>
            <a:ln w="1270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oval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02710" y="3127673"/>
            <a:ext cx="2600847" cy="2404696"/>
            <a:chOff x="6535217" y="2653168"/>
            <a:chExt cx="2600847" cy="2404696"/>
          </a:xfrm>
        </p:grpSpPr>
        <p:sp>
          <p:nvSpPr>
            <p:cNvPr id="87" name="Arc 52">
              <a:extLst>
                <a:ext uri="{FF2B5EF4-FFF2-40B4-BE49-F238E27FC236}">
                  <a16:creationId xmlns:a16="http://schemas.microsoft.com/office/drawing/2014/main" xmlns="" id="{FC85B459-7BA2-4C61-9178-E1CE5EFAEC56}"/>
                </a:ext>
              </a:extLst>
            </p:cNvPr>
            <p:cNvSpPr/>
            <p:nvPr/>
          </p:nvSpPr>
          <p:spPr>
            <a:xfrm>
              <a:off x="7430568" y="3013061"/>
              <a:ext cx="746819" cy="746819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88" name="Oval 54">
              <a:extLst>
                <a:ext uri="{FF2B5EF4-FFF2-40B4-BE49-F238E27FC236}">
                  <a16:creationId xmlns:a16="http://schemas.microsoft.com/office/drawing/2014/main" xmlns="" id="{4A6EEA54-5314-432F-B5DF-B223248AB8AA}"/>
                </a:ext>
              </a:extLst>
            </p:cNvPr>
            <p:cNvSpPr/>
            <p:nvPr/>
          </p:nvSpPr>
          <p:spPr>
            <a:xfrm>
              <a:off x="7726587" y="3300842"/>
              <a:ext cx="154781" cy="154781"/>
            </a:xfrm>
            <a:prstGeom prst="ellipse">
              <a:avLst/>
            </a:prstGeom>
            <a:solidFill>
              <a:srgbClr val="00B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89" name="Circle: Hollow 55">
              <a:extLst>
                <a:ext uri="{FF2B5EF4-FFF2-40B4-BE49-F238E27FC236}">
                  <a16:creationId xmlns:a16="http://schemas.microsoft.com/office/drawing/2014/main" xmlns="" id="{0C983C23-7914-456E-AA37-90FEEBD851C0}"/>
                </a:ext>
              </a:extLst>
            </p:cNvPr>
            <p:cNvSpPr/>
            <p:nvPr/>
          </p:nvSpPr>
          <p:spPr>
            <a:xfrm>
              <a:off x="7629848" y="3204103"/>
              <a:ext cx="348259" cy="348259"/>
            </a:xfrm>
            <a:prstGeom prst="donut">
              <a:avLst>
                <a:gd name="adj" fmla="val 5281"/>
              </a:avLst>
            </a:prstGeom>
            <a:solidFill>
              <a:srgbClr val="00B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sp>
          <p:nvSpPr>
            <p:cNvPr id="90" name="Circle: Hollow 56">
              <a:extLst>
                <a:ext uri="{FF2B5EF4-FFF2-40B4-BE49-F238E27FC236}">
                  <a16:creationId xmlns:a16="http://schemas.microsoft.com/office/drawing/2014/main" xmlns="" id="{CD810234-B3DF-4AE8-B7F5-9B91C3FEE8A3}"/>
                </a:ext>
              </a:extLst>
            </p:cNvPr>
            <p:cNvSpPr/>
            <p:nvPr/>
          </p:nvSpPr>
          <p:spPr>
            <a:xfrm>
              <a:off x="7521889" y="3096144"/>
              <a:ext cx="564176" cy="564176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xmlns="" id="{A61A79A1-830D-43A5-991E-41089FE30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978" y="3660321"/>
              <a:ext cx="0" cy="839627"/>
            </a:xfrm>
            <a:prstGeom prst="line">
              <a:avLst/>
            </a:prstGeom>
            <a:ln w="19050">
              <a:solidFill>
                <a:srgbClr val="00B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58">
              <a:extLst>
                <a:ext uri="{FF2B5EF4-FFF2-40B4-BE49-F238E27FC236}">
                  <a16:creationId xmlns:a16="http://schemas.microsoft.com/office/drawing/2014/main" xmlns="" id="{91D217BA-6735-41FC-ADDE-ADA84BF5E891}"/>
                </a:ext>
              </a:extLst>
            </p:cNvPr>
            <p:cNvSpPr/>
            <p:nvPr/>
          </p:nvSpPr>
          <p:spPr>
            <a:xfrm>
              <a:off x="7753505" y="4479527"/>
              <a:ext cx="100945" cy="100945"/>
            </a:xfrm>
            <a:prstGeom prst="ellipse">
              <a:avLst/>
            </a:prstGeom>
            <a:solidFill>
              <a:srgbClr val="00B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93BBA26-6FB6-4EDA-AE7C-332D388F6619}"/>
                </a:ext>
              </a:extLst>
            </p:cNvPr>
            <p:cNvSpPr txBox="1"/>
            <p:nvPr/>
          </p:nvSpPr>
          <p:spPr>
            <a:xfrm>
              <a:off x="7188351" y="2653168"/>
              <a:ext cx="1231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B0BB"/>
                  </a:solidFill>
                  <a:latin typeface="+mj-lt"/>
                </a:rPr>
                <a:t>3Q</a:t>
              </a:r>
              <a:endParaRPr lang="en-US" sz="2200" dirty="0">
                <a:solidFill>
                  <a:srgbClr val="00B0BB"/>
                </a:solidFill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710CEB2-4E11-44C6-A201-5DCB3EA9A265}"/>
                </a:ext>
              </a:extLst>
            </p:cNvPr>
            <p:cNvSpPr txBox="1"/>
            <p:nvPr/>
          </p:nvSpPr>
          <p:spPr>
            <a:xfrm>
              <a:off x="6535217" y="4657754"/>
              <a:ext cx="2600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SBOM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기능 강화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94" name="Straight Connector 66">
              <a:extLst>
                <a:ext uri="{FF2B5EF4-FFF2-40B4-BE49-F238E27FC236}">
                  <a16:creationId xmlns:a16="http://schemas.microsoft.com/office/drawing/2014/main" xmlns="" id="{E7FD0854-B613-4503-8F9F-7EBA21977D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64" y="5036611"/>
              <a:ext cx="2286000" cy="0"/>
            </a:xfrm>
            <a:prstGeom prst="line">
              <a:avLst/>
            </a:prstGeom>
            <a:ln w="19050">
              <a:solidFill>
                <a:srgbClr val="00B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52">
              <a:extLst>
                <a:ext uri="{FF2B5EF4-FFF2-40B4-BE49-F238E27FC236}">
                  <a16:creationId xmlns:a16="http://schemas.microsoft.com/office/drawing/2014/main" xmlns="" id="{FC85B459-7BA2-4C61-9178-E1CE5EFAEC56}"/>
                </a:ext>
              </a:extLst>
            </p:cNvPr>
            <p:cNvSpPr/>
            <p:nvPr/>
          </p:nvSpPr>
          <p:spPr>
            <a:xfrm flipH="1">
              <a:off x="7434224" y="3013428"/>
              <a:ext cx="746819" cy="746819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188357" y="3125485"/>
            <a:ext cx="2600847" cy="2385631"/>
            <a:chOff x="3652812" y="2650980"/>
            <a:chExt cx="2600847" cy="2385631"/>
          </a:xfrm>
        </p:grpSpPr>
        <p:sp>
          <p:nvSpPr>
            <p:cNvPr id="99" name="Oval 28">
              <a:extLst>
                <a:ext uri="{FF2B5EF4-FFF2-40B4-BE49-F238E27FC236}">
                  <a16:creationId xmlns:a16="http://schemas.microsoft.com/office/drawing/2014/main" xmlns="" id="{CDCB9A2B-6699-4804-99AE-7A924FDA4340}"/>
                </a:ext>
              </a:extLst>
            </p:cNvPr>
            <p:cNvSpPr/>
            <p:nvPr/>
          </p:nvSpPr>
          <p:spPr>
            <a:xfrm>
              <a:off x="4840225" y="3306416"/>
              <a:ext cx="154781" cy="154781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100" name="Circle: Hollow 29">
              <a:extLst>
                <a:ext uri="{FF2B5EF4-FFF2-40B4-BE49-F238E27FC236}">
                  <a16:creationId xmlns:a16="http://schemas.microsoft.com/office/drawing/2014/main" xmlns="" id="{3A6CDF07-EF0B-4379-8FBF-3718BD896047}"/>
                </a:ext>
              </a:extLst>
            </p:cNvPr>
            <p:cNvSpPr/>
            <p:nvPr/>
          </p:nvSpPr>
          <p:spPr>
            <a:xfrm>
              <a:off x="4743486" y="3209677"/>
              <a:ext cx="348259" cy="348259"/>
            </a:xfrm>
            <a:prstGeom prst="donut">
              <a:avLst>
                <a:gd name="adj" fmla="val 5281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sp>
          <p:nvSpPr>
            <p:cNvPr id="101" name="Circle: Hollow 30">
              <a:extLst>
                <a:ext uri="{FF2B5EF4-FFF2-40B4-BE49-F238E27FC236}">
                  <a16:creationId xmlns:a16="http://schemas.microsoft.com/office/drawing/2014/main" xmlns="" id="{FB3E2DCF-4068-4715-BD27-13370B541EAC}"/>
                </a:ext>
              </a:extLst>
            </p:cNvPr>
            <p:cNvSpPr/>
            <p:nvPr/>
          </p:nvSpPr>
          <p:spPr>
            <a:xfrm>
              <a:off x="4635527" y="3101718"/>
              <a:ext cx="564176" cy="564176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31">
              <a:extLst>
                <a:ext uri="{FF2B5EF4-FFF2-40B4-BE49-F238E27FC236}">
                  <a16:creationId xmlns:a16="http://schemas.microsoft.com/office/drawing/2014/main" xmlns="" id="{EA49CDC4-E9AD-4789-BEA6-BFF07A731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616" y="3665895"/>
              <a:ext cx="0" cy="839627"/>
            </a:xfrm>
            <a:prstGeom prst="line">
              <a:avLst/>
            </a:prstGeom>
            <a:ln w="1905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32">
              <a:extLst>
                <a:ext uri="{FF2B5EF4-FFF2-40B4-BE49-F238E27FC236}">
                  <a16:creationId xmlns:a16="http://schemas.microsoft.com/office/drawing/2014/main" xmlns="" id="{DD4A8794-EADF-4527-95C6-C9D6781E9C8E}"/>
                </a:ext>
              </a:extLst>
            </p:cNvPr>
            <p:cNvSpPr/>
            <p:nvPr/>
          </p:nvSpPr>
          <p:spPr>
            <a:xfrm>
              <a:off x="4867143" y="4485101"/>
              <a:ext cx="100945" cy="100945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4BE7D141-E60D-4B00-AA4B-1F588212DCAD}"/>
                </a:ext>
              </a:extLst>
            </p:cNvPr>
            <p:cNvSpPr txBox="1"/>
            <p:nvPr/>
          </p:nvSpPr>
          <p:spPr>
            <a:xfrm>
              <a:off x="4289392" y="2650980"/>
              <a:ext cx="1231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EF3078"/>
                  </a:solidFill>
                  <a:latin typeface="+mj-ea"/>
                  <a:ea typeface="+mj-ea"/>
                </a:rPr>
                <a:t>1Q</a:t>
              </a:r>
              <a:endParaRPr lang="en-US" sz="2200" dirty="0">
                <a:solidFill>
                  <a:srgbClr val="EF3078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A5C5A36-EC92-462F-BB70-6A797D63B1DD}"/>
                </a:ext>
              </a:extLst>
            </p:cNvPr>
            <p:cNvSpPr txBox="1"/>
            <p:nvPr/>
          </p:nvSpPr>
          <p:spPr>
            <a:xfrm>
              <a:off x="3652812" y="4687531"/>
              <a:ext cx="2600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sz="1600" dirty="0" smtClean="0">
                  <a:latin typeface="+mj-ea"/>
                  <a:ea typeface="+mj-ea"/>
                </a:rPr>
                <a:t>요구사항 분석 및 설계</a:t>
              </a:r>
              <a:endParaRPr lang="en-US" sz="1600" dirty="0">
                <a:latin typeface="+mj-ea"/>
                <a:ea typeface="+mj-ea"/>
              </a:endParaRPr>
            </a:p>
          </p:txBody>
        </p:sp>
        <p:cxnSp>
          <p:nvCxnSpPr>
            <p:cNvPr id="106" name="Straight Connector 65">
              <a:extLst>
                <a:ext uri="{FF2B5EF4-FFF2-40B4-BE49-F238E27FC236}">
                  <a16:creationId xmlns:a16="http://schemas.microsoft.com/office/drawing/2014/main" xmlns="" id="{36AF9195-D1C7-4EAB-9766-CBBD5AC04E3E}"/>
                </a:ext>
              </a:extLst>
            </p:cNvPr>
            <p:cNvCxnSpPr>
              <a:cxnSpLocks/>
            </p:cNvCxnSpPr>
            <p:nvPr/>
          </p:nvCxnSpPr>
          <p:spPr>
            <a:xfrm>
              <a:off x="3957612" y="5036611"/>
              <a:ext cx="2057400" cy="0"/>
            </a:xfrm>
            <a:prstGeom prst="line">
              <a:avLst/>
            </a:prstGeom>
            <a:ln w="1905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3931557" y="1887582"/>
            <a:ext cx="2866504" cy="2716291"/>
            <a:chOff x="5638800" y="1413077"/>
            <a:chExt cx="2866504" cy="2716291"/>
          </a:xfrm>
        </p:grpSpPr>
        <p:sp>
          <p:nvSpPr>
            <p:cNvPr id="109" name="Arc 44">
              <a:extLst>
                <a:ext uri="{FF2B5EF4-FFF2-40B4-BE49-F238E27FC236}">
                  <a16:creationId xmlns:a16="http://schemas.microsoft.com/office/drawing/2014/main" xmlns="" id="{E3730103-7F8D-4792-83EE-5FFC4A5D2274}"/>
                </a:ext>
              </a:extLst>
            </p:cNvPr>
            <p:cNvSpPr/>
            <p:nvPr/>
          </p:nvSpPr>
          <p:spPr>
            <a:xfrm rot="5400000">
              <a:off x="6128666" y="3010397"/>
              <a:ext cx="746819" cy="746819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110" name="Oval 45">
              <a:extLst>
                <a:ext uri="{FF2B5EF4-FFF2-40B4-BE49-F238E27FC236}">
                  <a16:creationId xmlns:a16="http://schemas.microsoft.com/office/drawing/2014/main" xmlns="" id="{86694F26-80D5-467D-94C4-C9C860517F5F}"/>
                </a:ext>
              </a:extLst>
            </p:cNvPr>
            <p:cNvSpPr/>
            <p:nvPr/>
          </p:nvSpPr>
          <p:spPr>
            <a:xfrm>
              <a:off x="6424685" y="3306416"/>
              <a:ext cx="154781" cy="154781"/>
            </a:xfrm>
            <a:prstGeom prst="ellipse">
              <a:avLst/>
            </a:prstGeom>
            <a:solidFill>
              <a:srgbClr val="FF8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111" name="Circle: Hollow 46">
              <a:extLst>
                <a:ext uri="{FF2B5EF4-FFF2-40B4-BE49-F238E27FC236}">
                  <a16:creationId xmlns:a16="http://schemas.microsoft.com/office/drawing/2014/main" xmlns="" id="{B0789B4A-0620-4211-9109-6DBE9A07FE51}"/>
                </a:ext>
              </a:extLst>
            </p:cNvPr>
            <p:cNvSpPr/>
            <p:nvPr/>
          </p:nvSpPr>
          <p:spPr>
            <a:xfrm>
              <a:off x="6327946" y="3209677"/>
              <a:ext cx="348259" cy="348259"/>
            </a:xfrm>
            <a:prstGeom prst="donut">
              <a:avLst>
                <a:gd name="adj" fmla="val 5281"/>
              </a:avLst>
            </a:prstGeom>
            <a:solidFill>
              <a:srgbClr val="FF8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sp>
          <p:nvSpPr>
            <p:cNvPr id="112" name="Circle: Hollow 47">
              <a:extLst>
                <a:ext uri="{FF2B5EF4-FFF2-40B4-BE49-F238E27FC236}">
                  <a16:creationId xmlns:a16="http://schemas.microsoft.com/office/drawing/2014/main" xmlns="" id="{9C63B36C-028C-4461-9179-02E81EA9B830}"/>
                </a:ext>
              </a:extLst>
            </p:cNvPr>
            <p:cNvSpPr/>
            <p:nvPr/>
          </p:nvSpPr>
          <p:spPr>
            <a:xfrm>
              <a:off x="6219987" y="3101718"/>
              <a:ext cx="564176" cy="564176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48">
              <a:extLst>
                <a:ext uri="{FF2B5EF4-FFF2-40B4-BE49-F238E27FC236}">
                  <a16:creationId xmlns:a16="http://schemas.microsoft.com/office/drawing/2014/main" xmlns="" id="{15E6C7CE-0DCB-4A82-B08E-519AC327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588" y="2262092"/>
              <a:ext cx="0" cy="839627"/>
            </a:xfrm>
            <a:prstGeom prst="line">
              <a:avLst/>
            </a:prstGeom>
            <a:ln w="19050">
              <a:solidFill>
                <a:srgbClr val="FF84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49">
              <a:extLst>
                <a:ext uri="{FF2B5EF4-FFF2-40B4-BE49-F238E27FC236}">
                  <a16:creationId xmlns:a16="http://schemas.microsoft.com/office/drawing/2014/main" xmlns="" id="{4CFE38F3-7830-46D8-95EE-69DB62ED465D}"/>
                </a:ext>
              </a:extLst>
            </p:cNvPr>
            <p:cNvSpPr/>
            <p:nvPr/>
          </p:nvSpPr>
          <p:spPr>
            <a:xfrm>
              <a:off x="6451603" y="2224427"/>
              <a:ext cx="100945" cy="100945"/>
            </a:xfrm>
            <a:prstGeom prst="ellipse">
              <a:avLst/>
            </a:prstGeom>
            <a:solidFill>
              <a:srgbClr val="FF8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6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65F62DC2-C651-4B22-B4CB-1846861868F6}"/>
                </a:ext>
              </a:extLst>
            </p:cNvPr>
            <p:cNvSpPr txBox="1"/>
            <p:nvPr/>
          </p:nvSpPr>
          <p:spPr>
            <a:xfrm>
              <a:off x="5886450" y="3698481"/>
              <a:ext cx="1231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8409"/>
                  </a:solidFill>
                  <a:latin typeface="+mj-lt"/>
                </a:rPr>
                <a:t>2Q</a:t>
              </a:r>
              <a:endParaRPr lang="en-US" sz="2200" dirty="0">
                <a:solidFill>
                  <a:srgbClr val="FF8409"/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44337E62-7F21-4CD3-9B0D-507A64DF7728}"/>
                </a:ext>
              </a:extLst>
            </p:cNvPr>
            <p:cNvSpPr txBox="1"/>
            <p:nvPr/>
          </p:nvSpPr>
          <p:spPr>
            <a:xfrm>
              <a:off x="5638800" y="1423600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보안취약점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기능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개선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17" name="Straight Connector 68">
              <a:extLst>
                <a:ext uri="{FF2B5EF4-FFF2-40B4-BE49-F238E27FC236}">
                  <a16:creationId xmlns:a16="http://schemas.microsoft.com/office/drawing/2014/main" xmlns="" id="{3FE4C8AC-856E-47A1-86C3-D3143F6DF56B}"/>
                </a:ext>
              </a:extLst>
            </p:cNvPr>
            <p:cNvCxnSpPr>
              <a:cxnSpLocks/>
            </p:cNvCxnSpPr>
            <p:nvPr/>
          </p:nvCxnSpPr>
          <p:spPr>
            <a:xfrm>
              <a:off x="5718811" y="1413077"/>
              <a:ext cx="2786493" cy="0"/>
            </a:xfrm>
            <a:prstGeom prst="line">
              <a:avLst/>
            </a:prstGeom>
            <a:ln w="19050">
              <a:solidFill>
                <a:srgbClr val="FF84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931557" y="10740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NVD Data Feed &gt; REST API </a:t>
            </a:r>
            <a:r>
              <a:rPr lang="en-US" altLang="ko-KR" dirty="0" err="1"/>
              <a:t>변경</a:t>
            </a:r>
            <a:r>
              <a:rPr lang="en-US" altLang="ko-KR" dirty="0"/>
              <a:t> </a:t>
            </a:r>
            <a:endParaRPr lang="ko-KR" altLang="en-US"/>
          </a:p>
          <a:p>
            <a:r>
              <a:rPr lang="en-US" altLang="ko-KR" dirty="0" smtClean="0"/>
              <a:t># CVE </a:t>
            </a:r>
            <a:r>
              <a:rPr lang="ko-KR" altLang="en-US" smtClean="0"/>
              <a:t>목록 출력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smtClean="0"/>
              <a:t>패치 링크 출력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smtClean="0"/>
              <a:t>패치 적용된 </a:t>
            </a:r>
            <a:r>
              <a:rPr lang="en-US" altLang="ko-KR" dirty="0" smtClean="0"/>
              <a:t>CVE </a:t>
            </a:r>
            <a:r>
              <a:rPr lang="ko-KR" altLang="en-US" smtClean="0"/>
              <a:t>제외 </a:t>
            </a:r>
            <a:r>
              <a:rPr lang="en-US" altLang="ko-KR" dirty="0" smtClean="0"/>
              <a:t>max score </a:t>
            </a:r>
            <a:r>
              <a:rPr lang="ko-KR" altLang="en-US" smtClean="0"/>
              <a:t>출력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134005" y="555852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smtClean="0"/>
              <a:t>고지 의무 상관없이 고지문 출력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smtClean="0"/>
              <a:t>종속성 관계 추가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CycloneDX</a:t>
            </a:r>
            <a:r>
              <a:rPr lang="en-US" altLang="ko-KR" dirty="0" smtClean="0"/>
              <a:t> </a:t>
            </a:r>
            <a:r>
              <a:rPr lang="ko-KR" altLang="en-US" smtClean="0"/>
              <a:t>양식 지원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045666" y="177426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UI </a:t>
            </a:r>
            <a:r>
              <a:rPr lang="ko-KR" altLang="en-US" smtClean="0"/>
              <a:t>업그레이드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 Dashboard </a:t>
            </a:r>
            <a:r>
              <a:rPr lang="ko-KR" altLang="en-US" smtClean="0"/>
              <a:t>개선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SBOM</a:t>
            </a:r>
            <a:r>
              <a:rPr lang="ko-KR" altLang="en-US"/>
              <a:t> </a:t>
            </a:r>
            <a:r>
              <a:rPr lang="ko-KR" altLang="en-US" smtClean="0"/>
              <a:t>기능 강화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5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고지 의무 상관 없이 </a:t>
            </a:r>
            <a:r>
              <a:rPr lang="en-US" altLang="ko-KR" dirty="0"/>
              <a:t>BOM </a:t>
            </a:r>
            <a:r>
              <a:rPr lang="ko-KR" altLang="en-US"/>
              <a:t>내용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https://www.ntia.gov/files/ntia/publications/sbom_at_a_glance_apr2021.pdf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  <a:r>
              <a:rPr lang="ko-KR" altLang="en-US"/>
              <a:t> </a:t>
            </a:r>
            <a:r>
              <a:rPr lang="en-US" altLang="ko-KR" dirty="0" smtClean="0"/>
              <a:t>is an SBOM?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282"/>
          <a:stretch/>
        </p:blipFill>
        <p:spPr>
          <a:xfrm>
            <a:off x="1066800" y="1704970"/>
            <a:ext cx="7467600" cy="1250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17194"/>
          <a:stretch/>
        </p:blipFill>
        <p:spPr>
          <a:xfrm>
            <a:off x="7467600" y="1685919"/>
            <a:ext cx="4114799" cy="44253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20400" y="4343400"/>
            <a:ext cx="533400" cy="457200"/>
          </a:xfrm>
          <a:prstGeom prst="rect">
            <a:avLst/>
          </a:prstGeom>
          <a:solidFill>
            <a:srgbClr val="F2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39425" y="4381500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software</a:t>
            </a:r>
            <a:endParaRPr lang="ko-KR" altLang="en-US" sz="1050" b="1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05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35057"/>
          <a:stretch/>
        </p:blipFill>
        <p:spPr>
          <a:xfrm>
            <a:off x="1076326" y="1776179"/>
            <a:ext cx="10080000" cy="28910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고지 의무 상관 없이 </a:t>
            </a:r>
            <a:r>
              <a:rPr lang="en-US" altLang="ko-KR" dirty="0"/>
              <a:t>BOM </a:t>
            </a:r>
            <a:r>
              <a:rPr lang="ko-KR" altLang="en-US"/>
              <a:t>내용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AS-IS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58350" y="1943101"/>
            <a:ext cx="4572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58350" y="2514601"/>
            <a:ext cx="457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6326" y="4619625"/>
            <a:ext cx="102774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58350" y="3190875"/>
            <a:ext cx="45720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35057"/>
          <a:stretch/>
        </p:blipFill>
        <p:spPr>
          <a:xfrm>
            <a:off x="1076326" y="1776179"/>
            <a:ext cx="10080000" cy="28910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고지 의무 상관 없이 </a:t>
            </a:r>
            <a:r>
              <a:rPr lang="en-US" altLang="ko-KR" dirty="0"/>
              <a:t>BOM </a:t>
            </a:r>
            <a:r>
              <a:rPr lang="ko-KR" altLang="en-US"/>
              <a:t>내용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TO-BE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58350" y="1943101"/>
            <a:ext cx="45720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6326" y="4619625"/>
            <a:ext cx="10277474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58350" y="2514600"/>
            <a:ext cx="457200" cy="2124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09800" y="2720287"/>
            <a:ext cx="3352800" cy="451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CycloneDX</a:t>
            </a:r>
            <a:r>
              <a:rPr lang="en-US" altLang="ko-KR" dirty="0"/>
              <a:t> </a:t>
            </a:r>
            <a:r>
              <a:rPr lang="ko-KR" altLang="en-US"/>
              <a:t>양식 지원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https://www.ntia.doc.gov/files/ntia/publications/ntia_sbom_formats_energy_brief_2021.pdf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SBOM formats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330" t="60000"/>
          <a:stretch/>
        </p:blipFill>
        <p:spPr>
          <a:xfrm>
            <a:off x="1143000" y="1780950"/>
            <a:ext cx="4555434" cy="106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600"/>
            <a:ext cx="11277412" cy="468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8200" y="1644600"/>
            <a:ext cx="2971800" cy="46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96200" y="1644374"/>
            <a:ext cx="4419412" cy="4375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1" y="1715898"/>
            <a:ext cx="7920000" cy="3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종속성 관계 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https://www.ntia.gov/files/ntia/publications/ntia_sbom_framing_2nd_edition_20211021.pdf</a:t>
            </a: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371600" y="2362200"/>
            <a:ext cx="4681932" cy="4191000"/>
            <a:chOff x="6595668" y="1284600"/>
            <a:chExt cx="5401462" cy="504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5669" y="1284600"/>
              <a:ext cx="5401461" cy="50400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595669" y="3707451"/>
              <a:ext cx="5401461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95668" y="5170652"/>
              <a:ext cx="5401461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내용 개체 틀 9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014932" y="4429472"/>
            <a:ext cx="5181600" cy="361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그룹 12"/>
          <p:cNvGrpSpPr/>
          <p:nvPr/>
        </p:nvGrpSpPr>
        <p:grpSpPr>
          <a:xfrm>
            <a:off x="6134100" y="5772861"/>
            <a:ext cx="1684028" cy="338554"/>
            <a:chOff x="9088768" y="5376446"/>
            <a:chExt cx="1684028" cy="338554"/>
          </a:xfrm>
        </p:grpSpPr>
        <p:sp>
          <p:nvSpPr>
            <p:cNvPr id="11" name="오른쪽 화살표 10"/>
            <p:cNvSpPr/>
            <p:nvPr/>
          </p:nvSpPr>
          <p:spPr>
            <a:xfrm>
              <a:off x="9088768" y="5431423"/>
              <a:ext cx="228600" cy="2286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E5108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5926" y="5376446"/>
              <a:ext cx="1466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추가 지원 필요</a:t>
              </a:r>
              <a:endParaRPr lang="ko-KR" altLang="en-US" sz="1600" dirty="0"/>
            </a:p>
          </p:txBody>
        </p:sp>
      </p:grpSp>
      <p:sp>
        <p:nvSpPr>
          <p:cNvPr id="15" name="내용 개체 틀 3"/>
          <p:cNvSpPr txBox="1">
            <a:spLocks/>
          </p:cNvSpPr>
          <p:nvPr/>
        </p:nvSpPr>
        <p:spPr>
          <a:xfrm>
            <a:off x="914401" y="1117551"/>
            <a:ext cx="10667999" cy="5179800"/>
          </a:xfrm>
          <a:prstGeom prst="rect">
            <a:avLst/>
          </a:prstGeom>
        </p:spPr>
        <p:txBody>
          <a:bodyPr vert="horz" lIns="91440" tIns="108000" rIns="91440" bIns="45720" rtlCol="0">
            <a:noAutofit/>
          </a:bodyPr>
          <a:lstStyle>
            <a:lvl1pPr marL="152408" indent="-312016" algn="l" defTabSz="609630" rtl="0" eaLnBrk="1" latinLnBrk="1" hangingPunct="1">
              <a:lnSpc>
                <a:spcPct val="120000"/>
              </a:lnSpc>
              <a:spcBef>
                <a:spcPts val="667"/>
              </a:spcBef>
              <a:buFont typeface="Wingdings" panose="05000000000000000000" pitchFamily="2" charset="2"/>
              <a:buChar char="q"/>
              <a:defRPr sz="2000" b="1" kern="1200" spc="-100" baseline="0">
                <a:ln w="3175">
                  <a:solidFill>
                    <a:schemeClr val="tx1">
                      <a:alpha val="0"/>
                    </a:schemeClr>
                  </a:solidFill>
                </a:ln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23" indent="-152408" algn="l" defTabSz="609630" rtl="0" eaLnBrk="1" latinLnBrk="1" hangingPunct="1">
              <a:lnSpc>
                <a:spcPct val="120000"/>
              </a:lnSpc>
              <a:spcBef>
                <a:spcPts val="333"/>
              </a:spcBef>
              <a:buFont typeface="Wingdings" panose="05000000000000000000" pitchFamily="2" charset="2"/>
              <a:buChar char="§"/>
              <a:defRPr sz="1400" kern="1200" spc="-100" baseline="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62038" indent="-152408" algn="l" defTabSz="609630" rtl="0" eaLnBrk="1" latinLnBrk="1" hangingPunct="1">
              <a:lnSpc>
                <a:spcPct val="120000"/>
              </a:lnSpc>
              <a:spcBef>
                <a:spcPts val="333"/>
              </a:spcBef>
              <a:buFont typeface="LG스마트체2.0 Light" panose="020B0600000101010101" pitchFamily="50" charset="-127"/>
              <a:buChar char="­"/>
              <a:defRPr sz="1200" kern="1200" spc="-100" baseline="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66853" indent="-152408" algn="l" defTabSz="609630" rtl="0" eaLnBrk="1" latinLnBrk="1" hangingPunct="1">
              <a:lnSpc>
                <a:spcPct val="12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100" kern="1200" spc="-100" baseline="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669" indent="-152408" algn="l" defTabSz="609630" rtl="0" eaLnBrk="1" latinLnBrk="1" hangingPunct="1">
              <a:lnSpc>
                <a:spcPct val="120000"/>
              </a:lnSpc>
              <a:spcBef>
                <a:spcPts val="333"/>
              </a:spcBef>
              <a:buFont typeface="Wingdings" panose="05000000000000000000" pitchFamily="2" charset="2"/>
              <a:buChar char="ü"/>
              <a:defRPr sz="1100" kern="1200" spc="-100" baseline="0">
                <a:solidFill>
                  <a:srgbClr val="2B285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676484" indent="-152408" algn="l" defTabSz="609630" rtl="0" eaLnBrk="1" latinLnBrk="1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1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1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1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SBOM</a:t>
            </a:r>
            <a:r>
              <a:rPr lang="ko-KR" altLang="en-US" smtClean="0"/>
              <a:t> 주요 목적</a:t>
            </a:r>
            <a:endParaRPr lang="en-US" altLang="ko-KR" dirty="0"/>
          </a:p>
          <a:p>
            <a:pPr lvl="1"/>
            <a:r>
              <a:rPr lang="en-US" altLang="ko-KR" dirty="0" smtClean="0"/>
              <a:t>To uniquely and unambiguously identify software components and their relationships to one another.</a:t>
            </a:r>
          </a:p>
          <a:p>
            <a:r>
              <a:rPr lang="en-US" altLang="ko-KR" dirty="0" smtClean="0"/>
              <a:t>Baseline Attributes of SBOM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4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LG스마트체2.0 Bold"/>
        <a:ea typeface="LG스마트체2.0 Bold"/>
        <a:cs typeface=""/>
      </a:majorFont>
      <a:minorFont>
        <a:latin typeface="LG스마트체2.0 SemiBold"/>
        <a:ea typeface="LG스마트체2.0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25396</TotalTime>
  <Words>170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G마켓 산스 TTF Medium</vt:lpstr>
      <vt:lpstr>LG스마트체2.0 Bold</vt:lpstr>
      <vt:lpstr>LG스마트체2.0 Light</vt:lpstr>
      <vt:lpstr>LG스마트체2.0 SemiBold</vt:lpstr>
      <vt:lpstr>THERodongSinmun</vt:lpstr>
      <vt:lpstr>나눔스퀘어 Light</vt:lpstr>
      <vt:lpstr>맑은 고딕</vt:lpstr>
      <vt:lpstr>맑은 고딕 Semilight</vt:lpstr>
      <vt:lpstr>Arial</vt:lpstr>
      <vt:lpstr>Calibri</vt:lpstr>
      <vt:lpstr>Wingdings</vt:lpstr>
      <vt:lpstr>디자인 사용자 지정</vt:lpstr>
      <vt:lpstr>PowerPoint 프레젠테이션</vt:lpstr>
      <vt:lpstr>FOSSLight Hub 2023</vt:lpstr>
      <vt:lpstr>FOSSLight Hub 2023 업데이트 일정</vt:lpstr>
      <vt:lpstr>SBOM 기능 강화</vt:lpstr>
      <vt:lpstr>고지 의무 상관 없이 BOM 내용 출력</vt:lpstr>
      <vt:lpstr>고지 의무 상관 없이 BOM 내용 출력</vt:lpstr>
      <vt:lpstr>고지 의무 상관 없이 BOM 내용 출력</vt:lpstr>
      <vt:lpstr>CycloneDX 양식 지원</vt:lpstr>
      <vt:lpstr>종속성 관계 추가</vt:lpstr>
      <vt:lpstr>종속성 관계 추가</vt:lpstr>
      <vt:lpstr>UI/UX 개선</vt:lpstr>
      <vt:lpstr>전체적인 UI 업그레이드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김경애</dc:creator>
  <cp:lastModifiedBy>김소임/선임연구원/SW공학(연)Open Source Task(soim.kim@lge.com)</cp:lastModifiedBy>
  <cp:revision>422</cp:revision>
  <dcterms:created xsi:type="dcterms:W3CDTF">2022-05-03T17:15:37Z</dcterms:created>
  <dcterms:modified xsi:type="dcterms:W3CDTF">2023-09-01T12:52:41Z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2023-09-01T12:52:32Z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062d2005-41d6-4606-b247-df9e45ee45bd</vt:lpwstr>
  </property>
  <property fmtid="{D5CDD505-2E9C-101B-9397-08002B2CF9AE}" pid="8" name="MSIP_Label_cc6ed9fc-fefc-4a0c-a6d6-10cf236c0d4f_ContentBits">
    <vt:lpwstr>1</vt:lpwstr>
  </property>
</Properties>
</file>