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XriK2am3Wpffeu/GDgcDg==" hashData="t/Wuks3Dy5TkBoZS2YTszoSu72uc/NniL/uFkebSswwR4i1p7+L6wl3jL9MAsGrTWzGkI2DG8uM3yxSPzOz0u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F57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14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0CA31-F147-408C-885F-1DEFC71B55C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F1C6-EC33-44FC-9BBC-85F82B73D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D1EF9-1581-4928-9334-856BDB6A0CB2}"/>
              </a:ext>
            </a:extLst>
          </p:cNvPr>
          <p:cNvSpPr txBox="1"/>
          <p:nvPr userDrawn="1"/>
        </p:nvSpPr>
        <p:spPr>
          <a:xfrm>
            <a:off x="11905702" y="-50800"/>
            <a:ext cx="342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名副其实举世无双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CAC31-BBC5-4B41-A36E-DA80C49F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302" y="3429000"/>
            <a:ext cx="6115544" cy="2268559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隶书" panose="02010509060101010101" pitchFamily="49" charset="-122"/>
                <a:ea typeface="隶书" panose="02010509060101010101" pitchFamily="49" charset="-122"/>
              </a:rPr>
              <a:t>秒杀第一大题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CE560-1E84-47F7-B26B-334A45908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083255"/>
            <a:ext cx="5357600" cy="116021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三级网络技术</a:t>
            </a:r>
          </a:p>
        </p:txBody>
      </p:sp>
    </p:spTree>
    <p:extLst>
      <p:ext uri="{BB962C8B-B14F-4D97-AF65-F5344CB8AC3E}">
        <p14:creationId xmlns:p14="http://schemas.microsoft.com/office/powerpoint/2010/main" val="25870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F32D-2151-43FD-B227-CBE230BB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456"/>
            <a:ext cx="870155" cy="1976286"/>
          </a:xfrm>
        </p:spPr>
        <p:txBody>
          <a:bodyPr>
            <a:normAutofit/>
          </a:bodyPr>
          <a:lstStyle/>
          <a:p>
            <a:r>
              <a:rPr lang="zh-CN" altLang="en-US" dirty="0"/>
              <a:t>例题四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F2F67B-BFAC-4086-9161-4661362CD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30" y="0"/>
            <a:ext cx="4983881" cy="42770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E1115A-6FB5-4A54-9023-9B8AB0635957}"/>
              </a:ext>
            </a:extLst>
          </p:cNvPr>
          <p:cNvSpPr txBox="1"/>
          <p:nvPr/>
        </p:nvSpPr>
        <p:spPr>
          <a:xfrm>
            <a:off x="2378023" y="3954434"/>
            <a:ext cx="8568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步骤</a:t>
            </a:r>
            <a:endParaRPr lang="en-US" altLang="zh-CN" sz="2800" b="1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/>
              <a:t>最后一行加</a:t>
            </a:r>
            <a:r>
              <a:rPr lang="en-US" altLang="zh-CN" sz="2000" dirty="0"/>
              <a:t>1</a:t>
            </a:r>
            <a:r>
              <a:rPr lang="zh-CN" altLang="en-US" sz="2000" dirty="0"/>
              <a:t>得到</a:t>
            </a:r>
            <a:r>
              <a:rPr lang="zh-CN" altLang="en-US" sz="2000" dirty="0">
                <a:solidFill>
                  <a:srgbClr val="FFC000"/>
                </a:solidFill>
              </a:rPr>
              <a:t>直接广播地址</a:t>
            </a:r>
            <a:r>
              <a:rPr lang="zh-CN" altLang="en-US" sz="2000" dirty="0"/>
              <a:t>。</a:t>
            </a:r>
            <a:r>
              <a:rPr lang="en-US" altLang="zh-CN" sz="2000" dirty="0">
                <a:latin typeface="+mn-ea"/>
              </a:rPr>
              <a:t>111.159.255.255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solidFill>
                  <a:srgbClr val="FFC000"/>
                </a:solidFill>
              </a:rPr>
              <a:t>直接广播地址</a:t>
            </a:r>
            <a:r>
              <a:rPr lang="zh-CN" altLang="en-US" sz="2000" dirty="0"/>
              <a:t>转二进制 ‭</a:t>
            </a:r>
            <a:r>
              <a:rPr lang="en-US" altLang="zh-CN" sz="2000" dirty="0">
                <a:latin typeface="+mn-ea"/>
              </a:rPr>
              <a:t>01101111‬ ‭100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11111‬ ‭11111111‬ ‭11111111</a:t>
            </a:r>
            <a:r>
              <a:rPr lang="en-US" altLang="zh-CN" sz="2000" dirty="0">
                <a:latin typeface="+mn-ea"/>
              </a:rPr>
              <a:t>‬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solidFill>
                  <a:srgbClr val="00B0F0"/>
                </a:solidFill>
              </a:rPr>
              <a:t>主机号</a:t>
            </a:r>
            <a:r>
              <a:rPr lang="zh-CN" altLang="en-US" sz="2000" dirty="0"/>
              <a:t>转二进制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00000000 ‭000</a:t>
            </a:r>
            <a:r>
              <a:rPr lang="en-US" altLang="zh-CN" sz="2000" dirty="0">
                <a:latin typeface="+mn-ea"/>
              </a:rPr>
              <a:t>11000‬ 0000‭1101‬ 0000‭0111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latin typeface="+mn-ea"/>
              </a:rPr>
              <a:t>比较，找到网络位、主机位的分界线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sz="2000" dirty="0"/>
              <a:t>‬</a:t>
            </a:r>
            <a:r>
              <a:rPr lang="zh-CN" altLang="en-US" sz="2000" dirty="0"/>
              <a:t>组合得到</a:t>
            </a:r>
            <a:r>
              <a:rPr lang="en-US" altLang="zh-CN" sz="2000" dirty="0"/>
              <a:t>IP</a:t>
            </a:r>
            <a:r>
              <a:rPr lang="zh-CN" altLang="en-US" sz="2000" dirty="0"/>
              <a:t>地址的二进制 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01101111‬ ‭100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11000‬ 0000‭1101‬ 0000‭0111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/>
              <a:t>得到子网掩码的二进制    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11111111 111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00000 00000000 00000000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latin typeface="+mn-ea"/>
              </a:rPr>
              <a:t>网络地址 </a:t>
            </a:r>
            <a:r>
              <a:rPr lang="en-US" altLang="zh-CN" sz="2000" dirty="0">
                <a:latin typeface="+mn-ea"/>
              </a:rPr>
              <a:t>				 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01101111‬ 100</a:t>
            </a:r>
            <a:r>
              <a:rPr lang="en-US" altLang="zh-CN" sz="2000" dirty="0">
                <a:latin typeface="+mn-ea"/>
              </a:rPr>
              <a:t>00000 00000000 00000000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43428-CD0B-4354-8BF4-0804F8FD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59" y="271849"/>
            <a:ext cx="5387566" cy="34020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144DC87-4E0F-4718-9768-4CE61AF9DADB}"/>
              </a:ext>
            </a:extLst>
          </p:cNvPr>
          <p:cNvSpPr txBox="1"/>
          <p:nvPr/>
        </p:nvSpPr>
        <p:spPr>
          <a:xfrm>
            <a:off x="3996813" y="383456"/>
            <a:ext cx="18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111.152.13.7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73E9A1-085E-4F4E-8DA4-C9412ADA45C5}"/>
              </a:ext>
            </a:extLst>
          </p:cNvPr>
          <p:cNvSpPr txBox="1"/>
          <p:nvPr/>
        </p:nvSpPr>
        <p:spPr>
          <a:xfrm>
            <a:off x="3996812" y="986569"/>
            <a:ext cx="18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255.224.0.0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CD0B2D-B985-4B55-B556-FF0717CD8258}"/>
              </a:ext>
            </a:extLst>
          </p:cNvPr>
          <p:cNvSpPr txBox="1"/>
          <p:nvPr/>
        </p:nvSpPr>
        <p:spPr>
          <a:xfrm>
            <a:off x="4080924" y="1607885"/>
            <a:ext cx="18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EF92E8-977D-46FE-8E75-F3C83CA53962}"/>
              </a:ext>
            </a:extLst>
          </p:cNvPr>
          <p:cNvSpPr txBox="1"/>
          <p:nvPr/>
        </p:nvSpPr>
        <p:spPr>
          <a:xfrm>
            <a:off x="3912699" y="2903566"/>
            <a:ext cx="19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111.159.255.255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957FB0-AB0E-4ABE-B3A9-D9221AEB5329}"/>
              </a:ext>
            </a:extLst>
          </p:cNvPr>
          <p:cNvSpPr txBox="1"/>
          <p:nvPr/>
        </p:nvSpPr>
        <p:spPr>
          <a:xfrm>
            <a:off x="3912699" y="2277053"/>
            <a:ext cx="19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111.128.0.0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070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F32D-2151-43FD-B227-CBE230BB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456"/>
            <a:ext cx="870155" cy="1976286"/>
          </a:xfrm>
        </p:spPr>
        <p:txBody>
          <a:bodyPr>
            <a:normAutofit/>
          </a:bodyPr>
          <a:lstStyle/>
          <a:p>
            <a:r>
              <a:rPr lang="zh-CN" altLang="en-US" dirty="0"/>
              <a:t>例题五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BAAC4D0-498E-42AF-8AE8-73FCFF738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" t="9899" r="2055" b="1"/>
          <a:stretch/>
        </p:blipFill>
        <p:spPr>
          <a:xfrm>
            <a:off x="1033488" y="46115"/>
            <a:ext cx="4247535" cy="46309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5B4E25-B43A-417E-80BD-A387B452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52" y="-22125"/>
            <a:ext cx="6006999" cy="37932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50BEE8A-7637-40DA-B39F-6BCBF10BF9AB}"/>
              </a:ext>
            </a:extLst>
          </p:cNvPr>
          <p:cNvSpPr txBox="1"/>
          <p:nvPr/>
        </p:nvSpPr>
        <p:spPr>
          <a:xfrm>
            <a:off x="5294671" y="3626256"/>
            <a:ext cx="6209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步骤</a:t>
            </a:r>
            <a:endParaRPr lang="en-US" altLang="zh-CN" sz="2800" b="1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/>
              <a:t>最后一行加</a:t>
            </a:r>
            <a:r>
              <a:rPr lang="en-US" altLang="zh-CN" sz="2000" dirty="0"/>
              <a:t>1</a:t>
            </a:r>
            <a:r>
              <a:rPr lang="zh-CN" altLang="en-US" sz="2000" dirty="0"/>
              <a:t>得到</a:t>
            </a:r>
            <a:r>
              <a:rPr lang="zh-CN" altLang="en-US" sz="2000" dirty="0">
                <a:solidFill>
                  <a:srgbClr val="FFC000"/>
                </a:solidFill>
              </a:rPr>
              <a:t>直接广播地址</a:t>
            </a:r>
            <a:r>
              <a:rPr lang="zh-CN" altLang="en-US" sz="2000" dirty="0"/>
              <a:t>。</a:t>
            </a:r>
            <a:r>
              <a:rPr lang="en-US" altLang="zh-CN" sz="2000" dirty="0">
                <a:latin typeface="+mn-ea"/>
              </a:rPr>
              <a:t>61.159.255.255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solidFill>
                  <a:srgbClr val="FFC000"/>
                </a:solidFill>
              </a:rPr>
              <a:t>直接广播地址</a:t>
            </a:r>
            <a:r>
              <a:rPr lang="zh-CN" altLang="en-US" sz="2000" dirty="0"/>
              <a:t>转二进制 ‭</a:t>
            </a:r>
            <a:r>
              <a:rPr lang="en-US" altLang="zh-CN" sz="2000" dirty="0">
                <a:latin typeface="+mn-ea"/>
              </a:rPr>
              <a:t> ‭100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11111‬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159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solidFill>
                  <a:srgbClr val="00B0F0"/>
                </a:solidFill>
              </a:rPr>
              <a:t>主机号</a:t>
            </a:r>
            <a:r>
              <a:rPr lang="zh-CN" altLang="en-US" sz="2000" dirty="0"/>
              <a:t>转二进制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		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‭‭000</a:t>
            </a:r>
            <a:r>
              <a:rPr lang="en-US" altLang="zh-CN" sz="2000" dirty="0">
                <a:latin typeface="+mn-ea"/>
              </a:rPr>
              <a:t>10111‬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23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latin typeface="+mn-ea"/>
              </a:rPr>
              <a:t>比较，找到网络位、主机位的分界线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sz="2000" dirty="0"/>
              <a:t>‬</a:t>
            </a:r>
            <a:r>
              <a:rPr lang="zh-CN" altLang="en-US" sz="2000" dirty="0"/>
              <a:t>组合得到</a:t>
            </a:r>
            <a:r>
              <a:rPr lang="en-US" altLang="zh-CN" sz="2000" dirty="0"/>
              <a:t>IP</a:t>
            </a:r>
            <a:r>
              <a:rPr lang="zh-CN" altLang="en-US" sz="2000" dirty="0"/>
              <a:t>地址的二进制 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‬ ‭100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10111‬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151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/>
              <a:t>得到子网掩码的二进制</a:t>
            </a:r>
            <a:r>
              <a:rPr lang="en-US" altLang="zh-CN" sz="2000" dirty="0"/>
              <a:t>	    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111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00000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224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 dirty="0">
                <a:latin typeface="+mn-ea"/>
              </a:rPr>
              <a:t>网络地址 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100</a:t>
            </a:r>
            <a:r>
              <a:rPr lang="en-US" altLang="zh-CN" sz="2000" dirty="0">
                <a:latin typeface="+mn-ea"/>
              </a:rPr>
              <a:t>00000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FBA22E-88E2-4AB4-95ED-105D031310D2}"/>
              </a:ext>
            </a:extLst>
          </p:cNvPr>
          <p:cNvSpPr txBox="1"/>
          <p:nvPr/>
        </p:nvSpPr>
        <p:spPr>
          <a:xfrm>
            <a:off x="3672347" y="123156"/>
            <a:ext cx="1622323" cy="38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61.151.14.18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D29F80-A332-4A87-9F09-694F0D5F7489}"/>
              </a:ext>
            </a:extLst>
          </p:cNvPr>
          <p:cNvSpPr txBox="1"/>
          <p:nvPr/>
        </p:nvSpPr>
        <p:spPr>
          <a:xfrm>
            <a:off x="3696929" y="817447"/>
            <a:ext cx="1622323" cy="38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255.224.0.0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2D1349-3A62-4B47-9C75-F22700786B8B}"/>
              </a:ext>
            </a:extLst>
          </p:cNvPr>
          <p:cNvSpPr txBox="1"/>
          <p:nvPr/>
        </p:nvSpPr>
        <p:spPr>
          <a:xfrm>
            <a:off x="3519948" y="1536414"/>
            <a:ext cx="1622323" cy="38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F5B7D0-F993-437D-A4ED-99E5962B5B0D}"/>
              </a:ext>
            </a:extLst>
          </p:cNvPr>
          <p:cNvSpPr txBox="1"/>
          <p:nvPr/>
        </p:nvSpPr>
        <p:spPr>
          <a:xfrm>
            <a:off x="3672346" y="2277532"/>
            <a:ext cx="1622323" cy="38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61.128.0.0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F8C246-9A7C-4A64-9775-106CC2503980}"/>
              </a:ext>
            </a:extLst>
          </p:cNvPr>
          <p:cNvSpPr txBox="1"/>
          <p:nvPr/>
        </p:nvSpPr>
        <p:spPr>
          <a:xfrm>
            <a:off x="3510112" y="3032310"/>
            <a:ext cx="19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61.159.255.255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16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9246-5A35-4C6A-BA4A-FA962C1D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1" y="223439"/>
            <a:ext cx="626067" cy="2204967"/>
          </a:xfrm>
        </p:spPr>
        <p:txBody>
          <a:bodyPr/>
          <a:lstStyle/>
          <a:p>
            <a:r>
              <a:rPr lang="zh-CN" altLang="en-US" dirty="0"/>
              <a:t>最后</a:t>
            </a:r>
          </a:p>
        </p:txBody>
      </p:sp>
      <p:graphicFrame>
        <p:nvGraphicFramePr>
          <p:cNvPr id="4" name="内容占位符 10">
            <a:extLst>
              <a:ext uri="{FF2B5EF4-FFF2-40B4-BE49-F238E27FC236}">
                <a16:creationId xmlns:a16="http://schemas.microsoft.com/office/drawing/2014/main" id="{517AB64B-5FAD-4303-870C-9AE067C90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403553"/>
              </p:ext>
            </p:extLst>
          </p:nvPr>
        </p:nvGraphicFramePr>
        <p:xfrm>
          <a:off x="1801318" y="1199214"/>
          <a:ext cx="8589364" cy="5240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510992">
                  <a:extLst>
                    <a:ext uri="{9D8B030D-6E8A-4147-A177-3AD203B41FA5}">
                      <a16:colId xmlns:a16="http://schemas.microsoft.com/office/drawing/2014/main" val="3229254575"/>
                    </a:ext>
                  </a:extLst>
                </a:gridCol>
                <a:gridCol w="4078372">
                  <a:extLst>
                    <a:ext uri="{9D8B030D-6E8A-4147-A177-3AD203B41FA5}">
                      <a16:colId xmlns:a16="http://schemas.microsoft.com/office/drawing/2014/main" val="1188747095"/>
                    </a:ext>
                  </a:extLst>
                </a:gridCol>
              </a:tblGrid>
              <a:tr h="128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A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1~127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128~191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192~223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35007"/>
                  </a:ext>
                </a:extLst>
              </a:tr>
              <a:tr h="644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网络地址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网络位不变，主机位变</a:t>
                      </a:r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67021"/>
                  </a:ext>
                </a:extLst>
              </a:tr>
              <a:tr h="644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直接广播地址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网络位不变，主机位变</a:t>
                      </a: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390561"/>
                  </a:ext>
                </a:extLst>
              </a:tr>
              <a:tr h="644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主机号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网络位变</a:t>
                      </a:r>
                      <a:r>
                        <a:rPr lang="en-US" altLang="zh-CN" sz="2800" dirty="0"/>
                        <a:t>0</a:t>
                      </a:r>
                      <a:r>
                        <a:rPr lang="zh-CN" altLang="en-US" sz="2800" dirty="0"/>
                        <a:t>，主机位不变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62602"/>
                  </a:ext>
                </a:extLst>
              </a:tr>
              <a:tr h="644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子网内第一个可用</a:t>
                      </a:r>
                      <a:r>
                        <a:rPr lang="en-US" altLang="zh-CN" sz="2800" dirty="0"/>
                        <a:t>IP</a:t>
                      </a:r>
                      <a:r>
                        <a:rPr lang="zh-CN" altLang="en-US" sz="2800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网络地址</a:t>
                      </a:r>
                      <a:r>
                        <a:rPr lang="en-US" altLang="zh-CN" sz="2800" dirty="0"/>
                        <a:t>+1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63039"/>
                  </a:ext>
                </a:extLst>
              </a:tr>
              <a:tr h="644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子网内最后一个可用</a:t>
                      </a:r>
                      <a:r>
                        <a:rPr lang="en-US" altLang="zh-CN" sz="2800" dirty="0"/>
                        <a:t>IP</a:t>
                      </a:r>
                      <a:r>
                        <a:rPr lang="zh-CN" altLang="en-US" sz="2800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直接广播地址</a:t>
                      </a:r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827766"/>
                  </a:ext>
                </a:extLst>
              </a:tr>
              <a:tr h="644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受限广播地址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255.255.255.255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3414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D502132-28B9-4E97-AB17-E2B1BFCD9995}"/>
              </a:ext>
            </a:extLst>
          </p:cNvPr>
          <p:cNvSpPr txBox="1"/>
          <p:nvPr/>
        </p:nvSpPr>
        <p:spPr>
          <a:xfrm>
            <a:off x="4706912" y="413369"/>
            <a:ext cx="404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Remember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82996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23296-5B8D-4BC7-AB66-80D56EBA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09" y="2997352"/>
            <a:ext cx="7956560" cy="142474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欢迎关注，学习更多姿势！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6B020-FD27-44B2-A46B-4237B4EE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652" y="164212"/>
            <a:ext cx="433926" cy="167958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724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0E81F-86FD-46F1-9EA7-2E57BFB6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最好拿分的一道大题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C7C291-F0C1-4B86-91EF-7752C374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7368" y="1752764"/>
            <a:ext cx="5272423" cy="4596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493BE5-1EDD-4D3B-9B67-37E8BC3EA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83067"/>
            <a:ext cx="11370269" cy="40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B89F-9DFE-4EE7-8DE3-13642CF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452" y="605431"/>
            <a:ext cx="3063096" cy="868978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规律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062B8EF9-F17F-404D-B118-876756B6A2B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73352306"/>
              </p:ext>
            </p:extLst>
          </p:nvPr>
        </p:nvGraphicFramePr>
        <p:xfrm>
          <a:off x="2218545" y="1474409"/>
          <a:ext cx="7725036" cy="47781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3862518">
                  <a:extLst>
                    <a:ext uri="{9D8B030D-6E8A-4147-A177-3AD203B41FA5}">
                      <a16:colId xmlns:a16="http://schemas.microsoft.com/office/drawing/2014/main" val="3229254575"/>
                    </a:ext>
                  </a:extLst>
                </a:gridCol>
                <a:gridCol w="3862518">
                  <a:extLst>
                    <a:ext uri="{9D8B030D-6E8A-4147-A177-3AD203B41FA5}">
                      <a16:colId xmlns:a16="http://schemas.microsoft.com/office/drawing/2014/main" val="1188747095"/>
                    </a:ext>
                  </a:extLst>
                </a:gridCol>
              </a:tblGrid>
              <a:tr h="11371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A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1~127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128~191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192~223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35007"/>
                  </a:ext>
                </a:extLst>
              </a:tr>
              <a:tr h="59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网络地址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网络位不变，主机位变</a:t>
                      </a: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67021"/>
                  </a:ext>
                </a:extLst>
              </a:tr>
              <a:tr h="59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直接广播地址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网络位不变，主机位变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390561"/>
                  </a:ext>
                </a:extLst>
              </a:tr>
              <a:tr h="59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主机号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网络位变</a:t>
                      </a:r>
                      <a:r>
                        <a:rPr lang="en-US" altLang="zh-CN" sz="2400" dirty="0"/>
                        <a:t>0</a:t>
                      </a:r>
                      <a:r>
                        <a:rPr lang="zh-CN" altLang="en-US" sz="2400" dirty="0"/>
                        <a:t>，主机位不变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62602"/>
                  </a:ext>
                </a:extLst>
              </a:tr>
              <a:tr h="598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子网内第一个可用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网络地址</a:t>
                      </a:r>
                      <a:r>
                        <a:rPr lang="en-US" altLang="zh-CN" sz="2400" dirty="0"/>
                        <a:t>+1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63039"/>
                  </a:ext>
                </a:extLst>
              </a:tr>
              <a:tr h="59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子网内最后一个可用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直接广播地址</a:t>
                      </a:r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827766"/>
                  </a:ext>
                </a:extLst>
              </a:tr>
              <a:tr h="59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受限广播地址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255.255.255.255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34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77648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149C-3FF4-4FB3-8C04-CE0B66B6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一、顺着填</a:t>
            </a:r>
          </a:p>
        </p:txBody>
      </p:sp>
    </p:spTree>
    <p:extLst>
      <p:ext uri="{BB962C8B-B14F-4D97-AF65-F5344CB8AC3E}">
        <p14:creationId xmlns:p14="http://schemas.microsoft.com/office/powerpoint/2010/main" val="30439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4A1C6-2716-4172-AA94-0529C0E2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249" y="224853"/>
            <a:ext cx="942796" cy="2139847"/>
          </a:xfrm>
        </p:spPr>
        <p:txBody>
          <a:bodyPr>
            <a:normAutofit/>
          </a:bodyPr>
          <a:lstStyle/>
          <a:p>
            <a:r>
              <a:rPr lang="zh-CN" altLang="en-US" dirty="0"/>
              <a:t>例题</a:t>
            </a:r>
            <a:br>
              <a:rPr lang="en-US" altLang="zh-CN" dirty="0"/>
            </a:br>
            <a:r>
              <a:rPr lang="zh-CN" altLang="en-US" dirty="0"/>
              <a:t>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3AD54D-CB42-42F9-82CA-783828CCC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3148" y="224853"/>
            <a:ext cx="4907636" cy="4272196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19C71-4D79-4D9B-BD48-535A3CC6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457" y="2142145"/>
            <a:ext cx="5526165" cy="39978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chemeClr val="tx1">
                    <a:lumMod val="75000"/>
                  </a:schemeClr>
                </a:solidFill>
              </a:rPr>
              <a:t>标准步骤</a:t>
            </a:r>
            <a:endParaRPr lang="en-US" altLang="zh-CN" sz="3200" b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FFFF00"/>
                </a:solidFill>
              </a:rPr>
              <a:t>子网掩码转二进制</a:t>
            </a:r>
            <a:r>
              <a:rPr lang="zh-CN" altLang="en-US" dirty="0"/>
              <a:t>，找到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分线界（</a:t>
            </a:r>
            <a:r>
              <a:rPr lang="en-US" altLang="zh-CN" dirty="0"/>
              <a:t>1</a:t>
            </a:r>
            <a:r>
              <a:rPr lang="zh-CN" altLang="en-US" dirty="0"/>
              <a:t>对应网络位，</a:t>
            </a:r>
            <a:r>
              <a:rPr lang="en-US" altLang="zh-CN" dirty="0"/>
              <a:t>0</a:t>
            </a:r>
            <a:r>
              <a:rPr lang="zh-CN" altLang="en-US" dirty="0"/>
              <a:t>对应主机位），数清位数。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FF00"/>
                </a:solidFill>
              </a:rPr>
              <a:t>IP</a:t>
            </a:r>
            <a:r>
              <a:rPr lang="zh-CN" altLang="en-US" dirty="0">
                <a:solidFill>
                  <a:srgbClr val="FFFF00"/>
                </a:solidFill>
              </a:rPr>
              <a:t>地址转二进制</a:t>
            </a:r>
            <a:r>
              <a:rPr lang="zh-CN" altLang="en-US" dirty="0"/>
              <a:t>，在分界位置处分开网络位和主机位。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FFFF00"/>
                </a:solidFill>
              </a:rPr>
              <a:t>按前述规律转换</a:t>
            </a:r>
            <a:r>
              <a:rPr lang="zh-CN" altLang="en-US" dirty="0"/>
              <a:t>。</a:t>
            </a:r>
          </a:p>
        </p:txBody>
      </p:sp>
      <p:sp>
        <p:nvSpPr>
          <p:cNvPr id="9" name="箭头: 燕尾形 8">
            <a:extLst>
              <a:ext uri="{FF2B5EF4-FFF2-40B4-BE49-F238E27FC236}">
                <a16:creationId xmlns:a16="http://schemas.microsoft.com/office/drawing/2014/main" id="{CAC438A5-399A-4795-AE2E-AEE232B3BF24}"/>
              </a:ext>
            </a:extLst>
          </p:cNvPr>
          <p:cNvSpPr/>
          <p:nvPr/>
        </p:nvSpPr>
        <p:spPr>
          <a:xfrm>
            <a:off x="5732574" y="697423"/>
            <a:ext cx="5351489" cy="73593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11111111 11100000 00000000 00000000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8C12117C-79DC-441E-967C-B3B6D9428B4B}"/>
              </a:ext>
            </a:extLst>
          </p:cNvPr>
          <p:cNvSpPr/>
          <p:nvPr/>
        </p:nvSpPr>
        <p:spPr>
          <a:xfrm>
            <a:off x="6193319" y="1346892"/>
            <a:ext cx="1244179" cy="366553"/>
          </a:xfrm>
          <a:prstGeom prst="round2Same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网络位</a:t>
            </a:r>
          </a:p>
        </p:txBody>
      </p:sp>
      <p:sp>
        <p:nvSpPr>
          <p:cNvPr id="14" name="矩形: 圆顶角 13">
            <a:extLst>
              <a:ext uri="{FF2B5EF4-FFF2-40B4-BE49-F238E27FC236}">
                <a16:creationId xmlns:a16="http://schemas.microsoft.com/office/drawing/2014/main" id="{A3688E5A-5BF3-4F70-92F1-9345013A6726}"/>
              </a:ext>
            </a:extLst>
          </p:cNvPr>
          <p:cNvSpPr/>
          <p:nvPr/>
        </p:nvSpPr>
        <p:spPr>
          <a:xfrm>
            <a:off x="8246974" y="1333073"/>
            <a:ext cx="1244179" cy="366553"/>
          </a:xfrm>
          <a:prstGeom prst="round2Same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主机位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8A9C0D9-8AB7-4770-81C6-BEE451623CB8}"/>
              </a:ext>
            </a:extLst>
          </p:cNvPr>
          <p:cNvSpPr/>
          <p:nvPr/>
        </p:nvSpPr>
        <p:spPr>
          <a:xfrm>
            <a:off x="3873795" y="689186"/>
            <a:ext cx="427213" cy="4968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D4C2E0-2A3F-442F-920D-BE74D8337802}"/>
              </a:ext>
            </a:extLst>
          </p:cNvPr>
          <p:cNvGrpSpPr/>
          <p:nvPr/>
        </p:nvGrpSpPr>
        <p:grpSpPr>
          <a:xfrm>
            <a:off x="1255777" y="5194436"/>
            <a:ext cx="5217910" cy="1469036"/>
            <a:chOff x="1255777" y="5194436"/>
            <a:chExt cx="5217910" cy="1469036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8EFE9FF-76E4-48CF-8444-7A8532369A39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5C6E27B3-784D-41D7-9F9F-39F944443CA6}"/>
                </a:ext>
              </a:extLst>
            </p:cNvPr>
            <p:cNvSpPr/>
            <p:nvPr/>
          </p:nvSpPr>
          <p:spPr>
            <a:xfrm>
              <a:off x="1255777" y="5658045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01111101 ‭10101111‬ ‭00010100‬‬ 0000‭0111‬</a:t>
              </a:r>
              <a:endParaRPr lang="zh-CN" altLang="en-US" sz="2000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1D5584-AB26-453E-977F-EEC1C846C40C}"/>
              </a:ext>
            </a:extLst>
          </p:cNvPr>
          <p:cNvCxnSpPr>
            <a:cxnSpLocks/>
          </p:cNvCxnSpPr>
          <p:nvPr/>
        </p:nvCxnSpPr>
        <p:spPr>
          <a:xfrm>
            <a:off x="7580772" y="330870"/>
            <a:ext cx="0" cy="14690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: 圆顶角 18">
            <a:extLst>
              <a:ext uri="{FF2B5EF4-FFF2-40B4-BE49-F238E27FC236}">
                <a16:creationId xmlns:a16="http://schemas.microsoft.com/office/drawing/2014/main" id="{21FD24FB-8DEE-45F7-B65B-66C01626E92F}"/>
              </a:ext>
            </a:extLst>
          </p:cNvPr>
          <p:cNvSpPr/>
          <p:nvPr/>
        </p:nvSpPr>
        <p:spPr>
          <a:xfrm>
            <a:off x="1435581" y="6258659"/>
            <a:ext cx="1244179" cy="366553"/>
          </a:xfrm>
          <a:prstGeom prst="round2Same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网络位</a:t>
            </a:r>
          </a:p>
        </p:txBody>
      </p:sp>
      <p:sp>
        <p:nvSpPr>
          <p:cNvPr id="20" name="矩形: 圆顶角 19">
            <a:extLst>
              <a:ext uri="{FF2B5EF4-FFF2-40B4-BE49-F238E27FC236}">
                <a16:creationId xmlns:a16="http://schemas.microsoft.com/office/drawing/2014/main" id="{18CB51B4-1F3C-47E2-A998-71BD2E0B07E4}"/>
              </a:ext>
            </a:extLst>
          </p:cNvPr>
          <p:cNvSpPr/>
          <p:nvPr/>
        </p:nvSpPr>
        <p:spPr>
          <a:xfrm>
            <a:off x="3489236" y="6244840"/>
            <a:ext cx="1244179" cy="366553"/>
          </a:xfrm>
          <a:prstGeom prst="round2Same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主机位</a:t>
            </a:r>
          </a:p>
        </p:txBody>
      </p:sp>
    </p:spTree>
    <p:extLst>
      <p:ext uri="{BB962C8B-B14F-4D97-AF65-F5344CB8AC3E}">
        <p14:creationId xmlns:p14="http://schemas.microsoft.com/office/powerpoint/2010/main" val="37622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B9EC7B8-E5CF-442A-A9B8-D60561BD3D03}"/>
              </a:ext>
            </a:extLst>
          </p:cNvPr>
          <p:cNvSpPr/>
          <p:nvPr/>
        </p:nvSpPr>
        <p:spPr>
          <a:xfrm>
            <a:off x="527086" y="4471394"/>
            <a:ext cx="5405504" cy="23943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5B3996-9075-4FCC-8978-04F54824E1AB}"/>
              </a:ext>
            </a:extLst>
          </p:cNvPr>
          <p:cNvSpPr/>
          <p:nvPr/>
        </p:nvSpPr>
        <p:spPr>
          <a:xfrm>
            <a:off x="5954470" y="3434579"/>
            <a:ext cx="5457500" cy="232564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8B1D1A-1D75-43E4-8599-CCDD99CF643A}"/>
              </a:ext>
            </a:extLst>
          </p:cNvPr>
          <p:cNvSpPr/>
          <p:nvPr/>
        </p:nvSpPr>
        <p:spPr>
          <a:xfrm>
            <a:off x="5976577" y="53937"/>
            <a:ext cx="5465509" cy="30056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0E1F89C-FDD8-4AEE-A4BD-4315B851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89" y="286602"/>
            <a:ext cx="677671" cy="1589441"/>
          </a:xfrm>
        </p:spPr>
        <p:txBody>
          <a:bodyPr>
            <a:normAutofit/>
          </a:bodyPr>
          <a:lstStyle/>
          <a:p>
            <a:r>
              <a:rPr lang="zh-CN" altLang="en-US" dirty="0"/>
              <a:t>例题一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9A759A-054A-4FD2-B283-E65CF1ED7FA9}"/>
              </a:ext>
            </a:extLst>
          </p:cNvPr>
          <p:cNvGrpSpPr/>
          <p:nvPr/>
        </p:nvGrpSpPr>
        <p:grpSpPr>
          <a:xfrm>
            <a:off x="6096000" y="434842"/>
            <a:ext cx="5217910" cy="1469036"/>
            <a:chOff x="1255777" y="5194436"/>
            <a:chExt cx="5217910" cy="146903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9548FBD-B2AA-4730-8935-57D14EF50FB7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BA85B5B0-062A-45F1-BE39-449BAE3298D0}"/>
                </a:ext>
              </a:extLst>
            </p:cNvPr>
            <p:cNvSpPr/>
            <p:nvPr/>
          </p:nvSpPr>
          <p:spPr>
            <a:xfrm>
              <a:off x="1255777" y="5658045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01111101 ‭10101111‬ ‭00010100‬‬ 0000‭0111‬</a:t>
              </a:r>
              <a:endParaRPr lang="zh-CN" altLang="en-US" sz="20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A0E446E-396B-4F95-88AE-D5757784FAF8}"/>
              </a:ext>
            </a:extLst>
          </p:cNvPr>
          <p:cNvSpPr/>
          <p:nvPr/>
        </p:nvSpPr>
        <p:spPr>
          <a:xfrm>
            <a:off x="7958175" y="150671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地址：网络位不变，主机位变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D9B71-6BDE-4495-83DB-789319C5631A}"/>
              </a:ext>
            </a:extLst>
          </p:cNvPr>
          <p:cNvGrpSpPr/>
          <p:nvPr/>
        </p:nvGrpSpPr>
        <p:grpSpPr>
          <a:xfrm>
            <a:off x="6108275" y="1508192"/>
            <a:ext cx="5217910" cy="1469036"/>
            <a:chOff x="1268053" y="5194436"/>
            <a:chExt cx="5217910" cy="146903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3DC8B7F-1D74-471D-8397-4EFA1BC1F44F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B0A78901-BF06-4AF5-8D7E-79F4358EF7FB}"/>
                </a:ext>
              </a:extLst>
            </p:cNvPr>
            <p:cNvSpPr/>
            <p:nvPr/>
          </p:nvSpPr>
          <p:spPr>
            <a:xfrm>
              <a:off x="1268053" y="5660706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01111101 ‭10100000‬ ‭00000000‬‬ 0000‭0000‬</a:t>
              </a:r>
              <a:endParaRPr lang="zh-CN" altLang="en-US" sz="20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71D00B1-754F-44B2-9DF2-50C231ED02A4}"/>
              </a:ext>
            </a:extLst>
          </p:cNvPr>
          <p:cNvGrpSpPr/>
          <p:nvPr/>
        </p:nvGrpSpPr>
        <p:grpSpPr>
          <a:xfrm>
            <a:off x="6360299" y="2395757"/>
            <a:ext cx="4664645" cy="417453"/>
            <a:chOff x="6360299" y="2395757"/>
            <a:chExt cx="4664645" cy="4174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79230FB-4F03-4006-AE91-A662E023ED9A}"/>
                </a:ext>
              </a:extLst>
            </p:cNvPr>
            <p:cNvSpPr/>
            <p:nvPr/>
          </p:nvSpPr>
          <p:spPr>
            <a:xfrm>
              <a:off x="7564889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160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D11CA8-B0BF-4938-9533-74C3605C20F7}"/>
                </a:ext>
              </a:extLst>
            </p:cNvPr>
            <p:cNvSpPr/>
            <p:nvPr/>
          </p:nvSpPr>
          <p:spPr>
            <a:xfrm>
              <a:off x="8790156" y="240313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8706EE-F8E9-4E15-ACED-C7493DCE7628}"/>
                </a:ext>
              </a:extLst>
            </p:cNvPr>
            <p:cNvSpPr/>
            <p:nvPr/>
          </p:nvSpPr>
          <p:spPr>
            <a:xfrm>
              <a:off x="9994746" y="2398884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1BAB88-DE9E-4D8A-8AB3-0259B82584F0}"/>
                </a:ext>
              </a:extLst>
            </p:cNvPr>
            <p:cNvSpPr/>
            <p:nvPr/>
          </p:nvSpPr>
          <p:spPr>
            <a:xfrm>
              <a:off x="6360299" y="2395758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125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137A4A3-F896-4ACD-B047-358527613DCA}"/>
              </a:ext>
            </a:extLst>
          </p:cNvPr>
          <p:cNvGrpSpPr/>
          <p:nvPr/>
        </p:nvGrpSpPr>
        <p:grpSpPr>
          <a:xfrm>
            <a:off x="6108275" y="3105040"/>
            <a:ext cx="5217910" cy="1469036"/>
            <a:chOff x="1255777" y="5194436"/>
            <a:chExt cx="5217910" cy="1469036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F626D30-F5D0-49CD-B11A-F152190FAAD2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CAA00B7F-823A-4030-9703-C37FA401FB16}"/>
                </a:ext>
              </a:extLst>
            </p:cNvPr>
            <p:cNvSpPr/>
            <p:nvPr/>
          </p:nvSpPr>
          <p:spPr>
            <a:xfrm>
              <a:off x="1255777" y="5658045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01111101 ‭10101111‬ ‭00010100‬‬ 0000‭0111‬</a:t>
              </a:r>
              <a:endParaRPr lang="zh-CN" altLang="en-US" sz="2000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71006FE-87C2-47B7-8486-EDF9C8FDD100}"/>
              </a:ext>
            </a:extLst>
          </p:cNvPr>
          <p:cNvSpPr/>
          <p:nvPr/>
        </p:nvSpPr>
        <p:spPr>
          <a:xfrm>
            <a:off x="7958175" y="417971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地址：网络位不变，主机位变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2EBB05E-1643-4C5F-9751-2A348C8F108A}"/>
              </a:ext>
            </a:extLst>
          </p:cNvPr>
          <p:cNvGrpSpPr/>
          <p:nvPr/>
        </p:nvGrpSpPr>
        <p:grpSpPr>
          <a:xfrm>
            <a:off x="5998407" y="4178390"/>
            <a:ext cx="5217910" cy="1469036"/>
            <a:chOff x="1145910" y="5194436"/>
            <a:chExt cx="5217910" cy="1469036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0454652-06FB-4C71-880E-2E207A4DF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FFD37001-08EB-48A6-BCB4-FBC466394310}"/>
                </a:ext>
              </a:extLst>
            </p:cNvPr>
            <p:cNvSpPr/>
            <p:nvPr/>
          </p:nvSpPr>
          <p:spPr>
            <a:xfrm>
              <a:off x="1145910" y="5704127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01111101 ‭10111111‬ ‭11111111‬‬ 11111111‬</a:t>
              </a:r>
              <a:endParaRPr lang="zh-CN" altLang="en-US" sz="20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5B5521-E332-4D97-95B1-E9983CED6B06}"/>
              </a:ext>
            </a:extLst>
          </p:cNvPr>
          <p:cNvGrpSpPr/>
          <p:nvPr/>
        </p:nvGrpSpPr>
        <p:grpSpPr>
          <a:xfrm>
            <a:off x="6425156" y="5128037"/>
            <a:ext cx="4612064" cy="423391"/>
            <a:chOff x="6412880" y="2395757"/>
            <a:chExt cx="4612064" cy="4233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66EE19E-A2F7-42BF-A24B-A87AD214443E}"/>
                </a:ext>
              </a:extLst>
            </p:cNvPr>
            <p:cNvSpPr/>
            <p:nvPr/>
          </p:nvSpPr>
          <p:spPr>
            <a:xfrm>
              <a:off x="7564889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191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6B5A3D-792E-4F59-9006-53DA8F220F8D}"/>
                </a:ext>
              </a:extLst>
            </p:cNvPr>
            <p:cNvSpPr/>
            <p:nvPr/>
          </p:nvSpPr>
          <p:spPr>
            <a:xfrm>
              <a:off x="8777404" y="2409075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255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B9DAFF8-9851-49B7-8B54-D9A35F1C96E1}"/>
                </a:ext>
              </a:extLst>
            </p:cNvPr>
            <p:cNvSpPr/>
            <p:nvPr/>
          </p:nvSpPr>
          <p:spPr>
            <a:xfrm>
              <a:off x="9994746" y="2398884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255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67D13C-D9D1-4A59-81C3-4FC9AF69AEBC}"/>
                </a:ext>
              </a:extLst>
            </p:cNvPr>
            <p:cNvSpPr/>
            <p:nvPr/>
          </p:nvSpPr>
          <p:spPr>
            <a:xfrm>
              <a:off x="6412880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125</a:t>
              </a:r>
              <a:endParaRPr lang="zh-CN" altLang="en-US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5C306C-1B21-4C54-AB3A-5E0FDD3A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85" y="0"/>
            <a:ext cx="4907705" cy="42736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6BBB14-A931-41FC-870B-6350776A6FE3}"/>
              </a:ext>
            </a:extLst>
          </p:cNvPr>
          <p:cNvSpPr/>
          <p:nvPr/>
        </p:nvSpPr>
        <p:spPr>
          <a:xfrm>
            <a:off x="3978255" y="941572"/>
            <a:ext cx="1619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A</a:t>
            </a:r>
            <a:r>
              <a:rPr lang="zh-CN" altLang="en-US" sz="1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1~127</a:t>
            </a:r>
          </a:p>
          <a:p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B</a:t>
            </a:r>
            <a:r>
              <a:rPr lang="zh-CN" altLang="en-US" sz="1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128~191</a:t>
            </a:r>
          </a:p>
          <a:p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C</a:t>
            </a:r>
            <a:r>
              <a:rPr lang="zh-CN" altLang="en-US" sz="1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192~223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0E19C-6080-4AC3-85F2-8007A2A9ADF0}"/>
              </a:ext>
            </a:extLst>
          </p:cNvPr>
          <p:cNvSpPr/>
          <p:nvPr/>
        </p:nvSpPr>
        <p:spPr>
          <a:xfrm>
            <a:off x="4439036" y="1080072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4DF208-D531-4311-8B98-EE8600998F36}"/>
              </a:ext>
            </a:extLst>
          </p:cNvPr>
          <p:cNvSpPr/>
          <p:nvPr/>
        </p:nvSpPr>
        <p:spPr>
          <a:xfrm>
            <a:off x="3881991" y="1675168"/>
            <a:ext cx="1811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25000"/>
                  </a:schemeClr>
                </a:solidFill>
              </a:rPr>
              <a:t>125.160.0.0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46167E1-79A4-4B5D-9184-20CB1A811F58}"/>
              </a:ext>
            </a:extLst>
          </p:cNvPr>
          <p:cNvSpPr/>
          <p:nvPr/>
        </p:nvSpPr>
        <p:spPr>
          <a:xfrm>
            <a:off x="3891374" y="2334561"/>
            <a:ext cx="200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25000"/>
                  </a:schemeClr>
                </a:solidFill>
              </a:rPr>
              <a:t>125.191.255.255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BE5CC6-0A05-4835-A506-FE7D4338F439}"/>
              </a:ext>
            </a:extLst>
          </p:cNvPr>
          <p:cNvGrpSpPr/>
          <p:nvPr/>
        </p:nvGrpSpPr>
        <p:grpSpPr>
          <a:xfrm>
            <a:off x="638495" y="4218482"/>
            <a:ext cx="5217910" cy="1469036"/>
            <a:chOff x="1255777" y="5194436"/>
            <a:chExt cx="5217910" cy="146903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E93A3E9-A68C-490F-BD72-06E1B0244D9E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矩形: 圆顶角 36">
              <a:extLst>
                <a:ext uri="{FF2B5EF4-FFF2-40B4-BE49-F238E27FC236}">
                  <a16:creationId xmlns:a16="http://schemas.microsoft.com/office/drawing/2014/main" id="{9B96E97C-DF23-427C-B79E-27D5C4BFF67A}"/>
                </a:ext>
              </a:extLst>
            </p:cNvPr>
            <p:cNvSpPr/>
            <p:nvPr/>
          </p:nvSpPr>
          <p:spPr>
            <a:xfrm>
              <a:off x="1255777" y="5658045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01111101 ‭10101111‬ ‭00010100‬‬ 0000‭0111‬</a:t>
              </a:r>
              <a:endParaRPr lang="zh-CN" altLang="en-US" sz="2000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0285A5B-1624-48AC-AD8F-888693425101}"/>
              </a:ext>
            </a:extLst>
          </p:cNvPr>
          <p:cNvSpPr/>
          <p:nvPr/>
        </p:nvSpPr>
        <p:spPr>
          <a:xfrm>
            <a:off x="2452850" y="529149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地址：网络位变</a:t>
            </a:r>
            <a:r>
              <a:rPr lang="en-US" altLang="zh-CN" dirty="0"/>
              <a:t>0</a:t>
            </a:r>
            <a:r>
              <a:rPr lang="zh-CN" altLang="en-US" dirty="0"/>
              <a:t>，主机位不变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182883-5C55-4D8D-AFE8-1E88FCDB34AD}"/>
              </a:ext>
            </a:extLst>
          </p:cNvPr>
          <p:cNvGrpSpPr/>
          <p:nvPr/>
        </p:nvGrpSpPr>
        <p:grpSpPr>
          <a:xfrm>
            <a:off x="638495" y="5276838"/>
            <a:ext cx="5217910" cy="1469036"/>
            <a:chOff x="1255069" y="5194436"/>
            <a:chExt cx="5217910" cy="1469036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87D44B-A3E8-4E31-9A80-7E038C646AC7}"/>
                </a:ext>
              </a:extLst>
            </p:cNvPr>
            <p:cNvCxnSpPr>
              <a:cxnSpLocks/>
            </p:cNvCxnSpPr>
            <p:nvPr/>
          </p:nvCxnSpPr>
          <p:spPr>
            <a:xfrm>
              <a:off x="3117954" y="5194436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矩形: 圆顶角 40">
              <a:extLst>
                <a:ext uri="{FF2B5EF4-FFF2-40B4-BE49-F238E27FC236}">
                  <a16:creationId xmlns:a16="http://schemas.microsoft.com/office/drawing/2014/main" id="{E09BC5F0-8937-4AAB-A46D-DE22EB394A1D}"/>
                </a:ext>
              </a:extLst>
            </p:cNvPr>
            <p:cNvSpPr/>
            <p:nvPr/>
          </p:nvSpPr>
          <p:spPr>
            <a:xfrm>
              <a:off x="1255069" y="5677817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00000000 ‭0000111‬1 ‭ 00010100‬‬ 0000‭0111‬</a:t>
              </a:r>
              <a:endParaRPr lang="zh-CN" altLang="en-US" sz="20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CB2DAE0-C4A3-490E-ABDF-A9D66537092E}"/>
              </a:ext>
            </a:extLst>
          </p:cNvPr>
          <p:cNvGrpSpPr/>
          <p:nvPr/>
        </p:nvGrpSpPr>
        <p:grpSpPr>
          <a:xfrm>
            <a:off x="941418" y="6242148"/>
            <a:ext cx="4612064" cy="415200"/>
            <a:chOff x="6412880" y="2393757"/>
            <a:chExt cx="4612064" cy="4152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E02DF4F-8045-4859-9984-18899E293AB6}"/>
                </a:ext>
              </a:extLst>
            </p:cNvPr>
            <p:cNvSpPr/>
            <p:nvPr/>
          </p:nvSpPr>
          <p:spPr>
            <a:xfrm>
              <a:off x="7564889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05CB3D-252F-4FC4-A9EF-72F9EC464EDA}"/>
                </a:ext>
              </a:extLst>
            </p:cNvPr>
            <p:cNvSpPr/>
            <p:nvPr/>
          </p:nvSpPr>
          <p:spPr>
            <a:xfrm>
              <a:off x="8779817" y="2393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6F8B875-23A7-4352-8C1C-4DC28FFD0E85}"/>
                </a:ext>
              </a:extLst>
            </p:cNvPr>
            <p:cNvSpPr/>
            <p:nvPr/>
          </p:nvSpPr>
          <p:spPr>
            <a:xfrm>
              <a:off x="9994746" y="2398884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7C6F4F3-46BF-4CF9-8A05-BC4E7E10E0A0}"/>
                </a:ext>
              </a:extLst>
            </p:cNvPr>
            <p:cNvSpPr/>
            <p:nvPr/>
          </p:nvSpPr>
          <p:spPr>
            <a:xfrm>
              <a:off x="6412880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E5B879B-E39B-43D5-9651-E0C760AF54D2}"/>
              </a:ext>
            </a:extLst>
          </p:cNvPr>
          <p:cNvSpPr/>
          <p:nvPr/>
        </p:nvSpPr>
        <p:spPr>
          <a:xfrm>
            <a:off x="3920306" y="2864186"/>
            <a:ext cx="2004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25000"/>
                  </a:schemeClr>
                </a:solidFill>
              </a:rPr>
              <a:t>0.15.20.7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D19C4-0736-4A3C-8F69-0665C2DBE747}"/>
              </a:ext>
            </a:extLst>
          </p:cNvPr>
          <p:cNvSpPr/>
          <p:nvPr/>
        </p:nvSpPr>
        <p:spPr>
          <a:xfrm>
            <a:off x="1638656" y="3818196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zh-CN" altLang="en-US" dirty="0"/>
              <a:t>网络地址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E3B744-ECD8-47BD-B514-C77D145E84A0}"/>
              </a:ext>
            </a:extLst>
          </p:cNvPr>
          <p:cNvSpPr/>
          <p:nvPr/>
        </p:nvSpPr>
        <p:spPr>
          <a:xfrm>
            <a:off x="3786276" y="3478374"/>
            <a:ext cx="2272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25000"/>
                  </a:schemeClr>
                </a:solidFill>
              </a:rPr>
              <a:t>125.160.0.1</a:t>
            </a:r>
            <a:endParaRPr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7BF13A-08CF-4F51-B4BA-42E6EFAD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29" y="390503"/>
            <a:ext cx="3298222" cy="506012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D0BD48D2-8D04-4EC1-B98A-8AC5B3FD0FB7}"/>
              </a:ext>
            </a:extLst>
          </p:cNvPr>
          <p:cNvSpPr/>
          <p:nvPr/>
        </p:nvSpPr>
        <p:spPr>
          <a:xfrm>
            <a:off x="6033528" y="6454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由子网掩码找到了网络位和主机位的分界线</a:t>
            </a:r>
          </a:p>
        </p:txBody>
      </p:sp>
    </p:spTree>
    <p:extLst>
      <p:ext uri="{BB962C8B-B14F-4D97-AF65-F5344CB8AC3E}">
        <p14:creationId xmlns:p14="http://schemas.microsoft.com/office/powerpoint/2010/main" val="51890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" grpId="0"/>
      <p:bldP spid="2" grpId="1"/>
      <p:bldP spid="9" grpId="0"/>
      <p:bldP spid="14" grpId="0"/>
      <p:bldP spid="34" grpId="0"/>
      <p:bldP spid="38" grpId="0"/>
      <p:bldP spid="48" grpId="0"/>
      <p:bldP spid="15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FEE047-B94F-4D9B-9FAB-FA531C7F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340" y="0"/>
            <a:ext cx="5193008" cy="425850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0E1F89C-FDD8-4AEE-A4BD-4315B851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89" y="286603"/>
            <a:ext cx="677671" cy="1660184"/>
          </a:xfrm>
        </p:spPr>
        <p:txBody>
          <a:bodyPr>
            <a:normAutofit/>
          </a:bodyPr>
          <a:lstStyle/>
          <a:p>
            <a:r>
              <a:rPr lang="zh-CN" altLang="en-US" dirty="0"/>
              <a:t>例题二</a:t>
            </a:r>
          </a:p>
        </p:txBody>
      </p: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BA85B5B0-062A-45F1-BE39-449BAE3298D0}"/>
              </a:ext>
            </a:extLst>
          </p:cNvPr>
          <p:cNvSpPr/>
          <p:nvPr/>
        </p:nvSpPr>
        <p:spPr>
          <a:xfrm>
            <a:off x="6201763" y="1642262"/>
            <a:ext cx="5193008" cy="481929"/>
          </a:xfrm>
          <a:prstGeom prst="round2Same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‭‭</a:t>
            </a:r>
            <a:r>
              <a:rPr lang="en-US" altLang="zh-CN" sz="2000" dirty="0"/>
              <a:t>10010001‬ ‭‭10111101‬‬ ‭‭00011000‬ 0000‭0011‬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0E446E-396B-4F95-88AE-D5757784FAF8}"/>
              </a:ext>
            </a:extLst>
          </p:cNvPr>
          <p:cNvSpPr/>
          <p:nvPr/>
        </p:nvSpPr>
        <p:spPr>
          <a:xfrm>
            <a:off x="6673613" y="226947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网络位不变，主机位变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B0A78901-BF06-4AF5-8D7E-79F4358EF7FB}"/>
              </a:ext>
            </a:extLst>
          </p:cNvPr>
          <p:cNvSpPr/>
          <p:nvPr/>
        </p:nvSpPr>
        <p:spPr>
          <a:xfrm>
            <a:off x="6176861" y="2676784"/>
            <a:ext cx="5217910" cy="481929"/>
          </a:xfrm>
          <a:prstGeom prst="round2Same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‭</a:t>
            </a:r>
            <a:r>
              <a:rPr lang="en-US" altLang="zh-CN" sz="2000" dirty="0"/>
              <a:t> 10010001‬ ‭‭10111101‬‬ ‭‭00000000‬ 0000‭0000‬</a:t>
            </a:r>
            <a:endParaRPr lang="zh-CN" altLang="en-US" sz="20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71D00B1-754F-44B2-9DF2-50C231ED02A4}"/>
              </a:ext>
            </a:extLst>
          </p:cNvPr>
          <p:cNvGrpSpPr/>
          <p:nvPr/>
        </p:nvGrpSpPr>
        <p:grpSpPr>
          <a:xfrm>
            <a:off x="6548195" y="3112000"/>
            <a:ext cx="4595256" cy="436645"/>
            <a:chOff x="6429688" y="2396139"/>
            <a:chExt cx="4595256" cy="4366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79230FB-4F03-4006-AE91-A662E023ED9A}"/>
                </a:ext>
              </a:extLst>
            </p:cNvPr>
            <p:cNvSpPr/>
            <p:nvPr/>
          </p:nvSpPr>
          <p:spPr>
            <a:xfrm>
              <a:off x="7609922" y="2396139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189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D11CA8-B0BF-4938-9533-74C3605C20F7}"/>
                </a:ext>
              </a:extLst>
            </p:cNvPr>
            <p:cNvSpPr/>
            <p:nvPr/>
          </p:nvSpPr>
          <p:spPr>
            <a:xfrm>
              <a:off x="8790156" y="240313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8706EE-F8E9-4E15-ACED-C7493DCE7628}"/>
                </a:ext>
              </a:extLst>
            </p:cNvPr>
            <p:cNvSpPr/>
            <p:nvPr/>
          </p:nvSpPr>
          <p:spPr>
            <a:xfrm>
              <a:off x="9994746" y="2398884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1BAB88-DE9E-4D8A-8AB3-0259B82584F0}"/>
                </a:ext>
              </a:extLst>
            </p:cNvPr>
            <p:cNvSpPr/>
            <p:nvPr/>
          </p:nvSpPr>
          <p:spPr>
            <a:xfrm>
              <a:off x="6429688" y="2422711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145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71006FE-87C2-47B7-8486-EDF9C8FDD100}"/>
              </a:ext>
            </a:extLst>
          </p:cNvPr>
          <p:cNvSpPr/>
          <p:nvPr/>
        </p:nvSpPr>
        <p:spPr>
          <a:xfrm>
            <a:off x="6673613" y="3597217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网络位不变，主机位变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2EBB05E-1643-4C5F-9751-2A348C8F108A}"/>
              </a:ext>
            </a:extLst>
          </p:cNvPr>
          <p:cNvGrpSpPr/>
          <p:nvPr/>
        </p:nvGrpSpPr>
        <p:grpSpPr>
          <a:xfrm>
            <a:off x="6083278" y="3342696"/>
            <a:ext cx="5217910" cy="2105735"/>
            <a:chOff x="1168051" y="4937476"/>
            <a:chExt cx="5217910" cy="2105735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FFD37001-08EB-48A6-BCB4-FBC466394310}"/>
                </a:ext>
              </a:extLst>
            </p:cNvPr>
            <p:cNvSpPr/>
            <p:nvPr/>
          </p:nvSpPr>
          <p:spPr>
            <a:xfrm>
              <a:off x="1168051" y="5642505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 10010001‬ ‭‭10111101‬‬ ‭‭00011111‬ 11111111 ‬</a:t>
              </a:r>
              <a:endParaRPr lang="zh-CN" altLang="en-US" sz="2000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0454652-06FB-4C71-880E-2E207A4DFF9E}"/>
                </a:ext>
              </a:extLst>
            </p:cNvPr>
            <p:cNvCxnSpPr>
              <a:cxnSpLocks/>
            </p:cNvCxnSpPr>
            <p:nvPr/>
          </p:nvCxnSpPr>
          <p:spPr>
            <a:xfrm>
              <a:off x="4336403" y="4937476"/>
              <a:ext cx="0" cy="2105735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5B5521-E332-4D97-95B1-E9983CED6B06}"/>
              </a:ext>
            </a:extLst>
          </p:cNvPr>
          <p:cNvGrpSpPr/>
          <p:nvPr/>
        </p:nvGrpSpPr>
        <p:grpSpPr>
          <a:xfrm>
            <a:off x="6515217" y="4601383"/>
            <a:ext cx="4601249" cy="422932"/>
            <a:chOff x="6423695" y="2398884"/>
            <a:chExt cx="4601249" cy="42293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6B5A3D-792E-4F59-9006-53DA8F220F8D}"/>
                </a:ext>
              </a:extLst>
            </p:cNvPr>
            <p:cNvSpPr/>
            <p:nvPr/>
          </p:nvSpPr>
          <p:spPr>
            <a:xfrm>
              <a:off x="8777404" y="2409075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31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66EE19E-A2F7-42BF-A24B-A87AD214443E}"/>
                </a:ext>
              </a:extLst>
            </p:cNvPr>
            <p:cNvSpPr/>
            <p:nvPr/>
          </p:nvSpPr>
          <p:spPr>
            <a:xfrm>
              <a:off x="7570513" y="2411743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189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B9DAFF8-9851-49B7-8B54-D9A35F1C96E1}"/>
                </a:ext>
              </a:extLst>
            </p:cNvPr>
            <p:cNvSpPr/>
            <p:nvPr/>
          </p:nvSpPr>
          <p:spPr>
            <a:xfrm>
              <a:off x="9994746" y="2398884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255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67D13C-D9D1-4A59-81C3-4FC9AF69AEBC}"/>
                </a:ext>
              </a:extLst>
            </p:cNvPr>
            <p:cNvSpPr/>
            <p:nvPr/>
          </p:nvSpPr>
          <p:spPr>
            <a:xfrm>
              <a:off x="6423695" y="2409075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145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06BBB14-A931-41FC-870B-6350776A6FE3}"/>
              </a:ext>
            </a:extLst>
          </p:cNvPr>
          <p:cNvSpPr/>
          <p:nvPr/>
        </p:nvSpPr>
        <p:spPr>
          <a:xfrm>
            <a:off x="4219427" y="956948"/>
            <a:ext cx="1619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A</a:t>
            </a:r>
            <a:r>
              <a:rPr lang="zh-CN" altLang="en-US" sz="1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1~127</a:t>
            </a:r>
          </a:p>
          <a:p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B</a:t>
            </a:r>
            <a:r>
              <a:rPr lang="zh-CN" altLang="en-US" sz="1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128~191</a:t>
            </a:r>
          </a:p>
          <a:p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C</a:t>
            </a:r>
            <a:r>
              <a:rPr lang="zh-CN" altLang="en-US" sz="1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r>
              <a:rPr lang="en-US" altLang="zh-CN" sz="1400" dirty="0">
                <a:solidFill>
                  <a:schemeClr val="tx2">
                    <a:lumMod val="25000"/>
                  </a:schemeClr>
                </a:solidFill>
              </a:rPr>
              <a:t>192~223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0E19C-6080-4AC3-85F2-8007A2A9ADF0}"/>
              </a:ext>
            </a:extLst>
          </p:cNvPr>
          <p:cNvSpPr/>
          <p:nvPr/>
        </p:nvSpPr>
        <p:spPr>
          <a:xfrm>
            <a:off x="4640646" y="1080071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25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tx2">
                    <a:lumMod val="25000"/>
                  </a:schemeClr>
                </a:solidFill>
              </a:rPr>
              <a:t>类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4DF208-D531-4311-8B98-EE8600998F36}"/>
              </a:ext>
            </a:extLst>
          </p:cNvPr>
          <p:cNvSpPr/>
          <p:nvPr/>
        </p:nvSpPr>
        <p:spPr>
          <a:xfrm>
            <a:off x="4112867" y="1695612"/>
            <a:ext cx="1811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25000"/>
                  </a:schemeClr>
                </a:solidFill>
              </a:rPr>
              <a:t>145.189.0.0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46167E1-79A4-4B5D-9184-20CB1A811F58}"/>
              </a:ext>
            </a:extLst>
          </p:cNvPr>
          <p:cNvSpPr/>
          <p:nvPr/>
        </p:nvSpPr>
        <p:spPr>
          <a:xfrm>
            <a:off x="4054335" y="2385000"/>
            <a:ext cx="200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25000"/>
                  </a:schemeClr>
                </a:solidFill>
              </a:rPr>
              <a:t>145.189.31.255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285A5B-1624-48AC-AD8F-888693425101}"/>
              </a:ext>
            </a:extLst>
          </p:cNvPr>
          <p:cNvSpPr/>
          <p:nvPr/>
        </p:nvSpPr>
        <p:spPr>
          <a:xfrm>
            <a:off x="6630430" y="5011456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网络位变</a:t>
            </a:r>
            <a:r>
              <a:rPr lang="en-US" altLang="zh-CN" dirty="0"/>
              <a:t>0</a:t>
            </a:r>
            <a:r>
              <a:rPr lang="zh-CN" altLang="en-US" dirty="0"/>
              <a:t>，主机位不变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182883-5C55-4D8D-AFE8-1E88FCDB34AD}"/>
              </a:ext>
            </a:extLst>
          </p:cNvPr>
          <p:cNvGrpSpPr/>
          <p:nvPr/>
        </p:nvGrpSpPr>
        <p:grpSpPr>
          <a:xfrm>
            <a:off x="6147033" y="4994713"/>
            <a:ext cx="5217910" cy="1469036"/>
            <a:chOff x="1120126" y="5221515"/>
            <a:chExt cx="5217910" cy="1469036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87D44B-A3E8-4E31-9A80-7E038C646AC7}"/>
                </a:ext>
              </a:extLst>
            </p:cNvPr>
            <p:cNvCxnSpPr>
              <a:cxnSpLocks/>
            </p:cNvCxnSpPr>
            <p:nvPr/>
          </p:nvCxnSpPr>
          <p:spPr>
            <a:xfrm>
              <a:off x="4224723" y="5221515"/>
              <a:ext cx="0" cy="1469036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矩形: 圆顶角 40">
              <a:extLst>
                <a:ext uri="{FF2B5EF4-FFF2-40B4-BE49-F238E27FC236}">
                  <a16:creationId xmlns:a16="http://schemas.microsoft.com/office/drawing/2014/main" id="{E09BC5F0-8937-4AAB-A46D-DE22EB394A1D}"/>
                </a:ext>
              </a:extLst>
            </p:cNvPr>
            <p:cNvSpPr/>
            <p:nvPr/>
          </p:nvSpPr>
          <p:spPr>
            <a:xfrm>
              <a:off x="1120126" y="5675233"/>
              <a:ext cx="5217910" cy="481929"/>
            </a:xfrm>
            <a:prstGeom prst="round2Same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‭</a:t>
              </a:r>
              <a:r>
                <a:rPr lang="en-US" altLang="zh-CN" sz="2000" dirty="0"/>
                <a:t>00000000 ‭0000000‬0 ‭ 00011000‬‬ 0000‭0011‬</a:t>
              </a:r>
              <a:endParaRPr lang="zh-CN" altLang="en-US" sz="20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CB2DAE0-C4A3-490E-ABDF-A9D66537092E}"/>
              </a:ext>
            </a:extLst>
          </p:cNvPr>
          <p:cNvGrpSpPr/>
          <p:nvPr/>
        </p:nvGrpSpPr>
        <p:grpSpPr>
          <a:xfrm>
            <a:off x="6538324" y="5930360"/>
            <a:ext cx="4609715" cy="428431"/>
            <a:chOff x="6412880" y="2377399"/>
            <a:chExt cx="4609715" cy="42843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E02DF4F-8045-4859-9984-18899E293AB6}"/>
                </a:ext>
              </a:extLst>
            </p:cNvPr>
            <p:cNvSpPr/>
            <p:nvPr/>
          </p:nvSpPr>
          <p:spPr>
            <a:xfrm>
              <a:off x="7564889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05CB3D-252F-4FC4-A9EF-72F9EC464EDA}"/>
                </a:ext>
              </a:extLst>
            </p:cNvPr>
            <p:cNvSpPr/>
            <p:nvPr/>
          </p:nvSpPr>
          <p:spPr>
            <a:xfrm>
              <a:off x="8789214" y="2377399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6F8B875-23A7-4352-8C1C-4DC28FFD0E85}"/>
                </a:ext>
              </a:extLst>
            </p:cNvPr>
            <p:cNvSpPr/>
            <p:nvPr/>
          </p:nvSpPr>
          <p:spPr>
            <a:xfrm>
              <a:off x="9992397" y="2378271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7C6F4F3-46BF-4CF9-8A05-BC4E7E10E0A0}"/>
                </a:ext>
              </a:extLst>
            </p:cNvPr>
            <p:cNvSpPr/>
            <p:nvPr/>
          </p:nvSpPr>
          <p:spPr>
            <a:xfrm>
              <a:off x="6412880" y="2395757"/>
              <a:ext cx="1030198" cy="410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E5B879B-E39B-43D5-9651-E0C760AF54D2}"/>
              </a:ext>
            </a:extLst>
          </p:cNvPr>
          <p:cNvSpPr/>
          <p:nvPr/>
        </p:nvSpPr>
        <p:spPr>
          <a:xfrm>
            <a:off x="4230184" y="2939350"/>
            <a:ext cx="2004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25000"/>
                  </a:schemeClr>
                </a:solidFill>
              </a:rPr>
              <a:t>0.0.24.3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D19C4-0736-4A3C-8F69-0665C2DBE747}"/>
              </a:ext>
            </a:extLst>
          </p:cNvPr>
          <p:cNvSpPr/>
          <p:nvPr/>
        </p:nvSpPr>
        <p:spPr>
          <a:xfrm>
            <a:off x="1485707" y="386305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zh-CN" altLang="en-US" dirty="0"/>
              <a:t>直接广播地址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E3B744-ECD8-47BD-B514-C77D145E84A0}"/>
              </a:ext>
            </a:extLst>
          </p:cNvPr>
          <p:cNvSpPr/>
          <p:nvPr/>
        </p:nvSpPr>
        <p:spPr>
          <a:xfrm>
            <a:off x="4024451" y="3673109"/>
            <a:ext cx="2272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25000"/>
                  </a:schemeClr>
                </a:solidFill>
              </a:rPr>
              <a:t>145.189.31.254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7BF13A-08CF-4F51-B4BA-42E6EFAD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16" y="1100748"/>
            <a:ext cx="4053211" cy="506012"/>
          </a:xfrm>
          <a:prstGeom prst="rect">
            <a:avLst/>
          </a:prstGeom>
        </p:spPr>
      </p:pic>
      <p:sp>
        <p:nvSpPr>
          <p:cNvPr id="49" name="箭头: 燕尾形 48">
            <a:extLst>
              <a:ext uri="{FF2B5EF4-FFF2-40B4-BE49-F238E27FC236}">
                <a16:creationId xmlns:a16="http://schemas.microsoft.com/office/drawing/2014/main" id="{B5C06263-4E07-4DA4-ABF4-0D20768A5470}"/>
              </a:ext>
            </a:extLst>
          </p:cNvPr>
          <p:cNvSpPr/>
          <p:nvPr/>
        </p:nvSpPr>
        <p:spPr>
          <a:xfrm>
            <a:off x="6269795" y="499209"/>
            <a:ext cx="5351489" cy="73593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11111111 11111111 11100000 00000000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040F708-34A7-49C5-92DA-37DBD60BBFB4}"/>
              </a:ext>
            </a:extLst>
          </p:cNvPr>
          <p:cNvCxnSpPr>
            <a:cxnSpLocks/>
          </p:cNvCxnSpPr>
          <p:nvPr/>
        </p:nvCxnSpPr>
        <p:spPr>
          <a:xfrm>
            <a:off x="9252498" y="406026"/>
            <a:ext cx="0" cy="275308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8B2DB9E2-0C8B-48F2-B773-61E3DD3AC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914" y="4188598"/>
            <a:ext cx="3840325" cy="27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25" grpId="0"/>
      <p:bldP spid="2" grpId="0"/>
      <p:bldP spid="2" grpId="1"/>
      <p:bldP spid="9" grpId="0"/>
      <p:bldP spid="14" grpId="0"/>
      <p:bldP spid="34" grpId="0"/>
      <p:bldP spid="38" grpId="0"/>
      <p:bldP spid="48" grpId="0"/>
      <p:bldP spid="15" grpId="0"/>
      <p:bldP spid="51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96714-5A3C-4B3A-A22C-EA3DB200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419"/>
            <a:ext cx="790958" cy="542785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加快速度</a:t>
            </a:r>
            <a:r>
              <a:rPr lang="zh-CN" altLang="en-US" sz="4000" i="1" dirty="0"/>
              <a:t>！</a:t>
            </a:r>
            <a:r>
              <a:rPr lang="zh-CN" altLang="en-US" sz="2800" i="1" dirty="0"/>
              <a:t>例题三</a:t>
            </a:r>
            <a:endParaRPr lang="zh-CN" altLang="en-US" sz="4000" i="1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1488541-9CED-4536-BD46-3CEDB2DC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300" y="0"/>
            <a:ext cx="5304267" cy="4452079"/>
          </a:xfrm>
          <a:prstGeom prst="rect">
            <a:avLst/>
          </a:prstGeom>
        </p:spPr>
      </p:pic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871BA3B3-2EAD-478F-8FFC-6B14A987C9CA}"/>
              </a:ext>
            </a:extLst>
          </p:cNvPr>
          <p:cNvSpPr/>
          <p:nvPr/>
        </p:nvSpPr>
        <p:spPr>
          <a:xfrm>
            <a:off x="6485743" y="670810"/>
            <a:ext cx="2823147" cy="53589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11000000</a:t>
            </a:r>
            <a:endParaRPr lang="zh-CN" altLang="en-US" dirty="0"/>
          </a:p>
        </p:txBody>
      </p:sp>
      <p:sp>
        <p:nvSpPr>
          <p:cNvPr id="13" name="太阳形 12">
            <a:extLst>
              <a:ext uri="{FF2B5EF4-FFF2-40B4-BE49-F238E27FC236}">
                <a16:creationId xmlns:a16="http://schemas.microsoft.com/office/drawing/2014/main" id="{1983C6C9-5A66-4253-98D2-2E7FA12A7AEC}"/>
              </a:ext>
            </a:extLst>
          </p:cNvPr>
          <p:cNvSpPr/>
          <p:nvPr/>
        </p:nvSpPr>
        <p:spPr>
          <a:xfrm>
            <a:off x="4751882" y="607100"/>
            <a:ext cx="614597" cy="614597"/>
          </a:xfrm>
          <a:prstGeom prst="sun">
            <a:avLst/>
          </a:prstGeom>
          <a:noFill/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284167B4-065D-4C5D-8784-FB02EBA6B8CA}"/>
              </a:ext>
            </a:extLst>
          </p:cNvPr>
          <p:cNvSpPr/>
          <p:nvPr/>
        </p:nvSpPr>
        <p:spPr>
          <a:xfrm>
            <a:off x="6470753" y="1690142"/>
            <a:ext cx="2823147" cy="53589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10000000</a:t>
            </a:r>
            <a:endParaRPr lang="zh-CN" altLang="en-US" dirty="0"/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35A5C047-FACE-4F3E-BC3E-0DAF8A304C0A}"/>
              </a:ext>
            </a:extLst>
          </p:cNvPr>
          <p:cNvSpPr/>
          <p:nvPr/>
        </p:nvSpPr>
        <p:spPr>
          <a:xfrm>
            <a:off x="6428527" y="2383398"/>
            <a:ext cx="2823147" cy="53589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10111111</a:t>
            </a:r>
            <a:endParaRPr lang="zh-CN" altLang="en-US" dirty="0"/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6BC6AE25-2CF6-47EB-A916-D704765BFC14}"/>
              </a:ext>
            </a:extLst>
          </p:cNvPr>
          <p:cNvSpPr/>
          <p:nvPr/>
        </p:nvSpPr>
        <p:spPr>
          <a:xfrm>
            <a:off x="6455763" y="3141358"/>
            <a:ext cx="2823147" cy="53589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00110101</a:t>
            </a:r>
            <a:endParaRPr lang="zh-CN" altLang="en-US" dirty="0"/>
          </a:p>
        </p:txBody>
      </p:sp>
      <p:sp>
        <p:nvSpPr>
          <p:cNvPr id="17" name="流程图: 资料带 16">
            <a:extLst>
              <a:ext uri="{FF2B5EF4-FFF2-40B4-BE49-F238E27FC236}">
                <a16:creationId xmlns:a16="http://schemas.microsoft.com/office/drawing/2014/main" id="{211EC86D-E9EC-4752-BA68-8DDF847123AC}"/>
              </a:ext>
            </a:extLst>
          </p:cNvPr>
          <p:cNvSpPr/>
          <p:nvPr/>
        </p:nvSpPr>
        <p:spPr>
          <a:xfrm>
            <a:off x="6466998" y="213150"/>
            <a:ext cx="2823147" cy="535897"/>
          </a:xfrm>
          <a:prstGeom prst="flowChartPunchedTap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‭10110101‬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FA67E1-B9B7-4A32-A511-A98C4C7287A3}"/>
              </a:ext>
            </a:extLst>
          </p:cNvPr>
          <p:cNvCxnSpPr>
            <a:cxnSpLocks/>
          </p:cNvCxnSpPr>
          <p:nvPr/>
        </p:nvCxnSpPr>
        <p:spPr>
          <a:xfrm>
            <a:off x="7629993" y="0"/>
            <a:ext cx="0" cy="3677255"/>
          </a:xfrm>
          <a:prstGeom prst="line">
            <a:avLst/>
          </a:prstGeom>
          <a:ln>
            <a:solidFill>
              <a:srgbClr val="F5776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内容占位符 10">
            <a:extLst>
              <a:ext uri="{FF2B5EF4-FFF2-40B4-BE49-F238E27FC236}">
                <a16:creationId xmlns:a16="http://schemas.microsoft.com/office/drawing/2014/main" id="{C3EFEDCF-AFA6-4AC2-BB4D-5AD344BFA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11722"/>
              </p:ext>
            </p:extLst>
          </p:nvPr>
        </p:nvGraphicFramePr>
        <p:xfrm>
          <a:off x="3165890" y="4586304"/>
          <a:ext cx="6555254" cy="218993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3277627">
                  <a:extLst>
                    <a:ext uri="{9D8B030D-6E8A-4147-A177-3AD203B41FA5}">
                      <a16:colId xmlns:a16="http://schemas.microsoft.com/office/drawing/2014/main" val="3229254575"/>
                    </a:ext>
                  </a:extLst>
                </a:gridCol>
                <a:gridCol w="3277627">
                  <a:extLst>
                    <a:ext uri="{9D8B030D-6E8A-4147-A177-3AD203B41FA5}">
                      <a16:colId xmlns:a16="http://schemas.microsoft.com/office/drawing/2014/main" val="1188747095"/>
                    </a:ext>
                  </a:extLst>
                </a:gridCol>
              </a:tblGrid>
              <a:tr h="475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网络地址</a:t>
                      </a:r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网络位不变，主机位变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1567021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直接广播地址</a:t>
                      </a:r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网络位不变，主机位变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09390561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主机号</a:t>
                      </a:r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网络位变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，主机位不变</a:t>
                      </a:r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78362602"/>
                  </a:ext>
                </a:extLst>
              </a:tr>
              <a:tr h="675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子网内最后一个可用</a:t>
                      </a:r>
                      <a:r>
                        <a:rPr lang="en-US" altLang="zh-CN" sz="2000" dirty="0"/>
                        <a:t>IP</a:t>
                      </a:r>
                      <a:r>
                        <a:rPr lang="zh-CN" altLang="en-US" sz="2000" dirty="0"/>
                        <a:t>地址</a:t>
                      </a:r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直接广播地址</a:t>
                      </a:r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58827766"/>
                  </a:ext>
                </a:extLst>
              </a:tr>
            </a:tbl>
          </a:graphicData>
        </a:graphic>
      </p:graphicFrame>
      <p:sp>
        <p:nvSpPr>
          <p:cNvPr id="29" name="流程图: 资料带 28">
            <a:extLst>
              <a:ext uri="{FF2B5EF4-FFF2-40B4-BE49-F238E27FC236}">
                <a16:creationId xmlns:a16="http://schemas.microsoft.com/office/drawing/2014/main" id="{ED892B51-591D-466D-9FB8-23DEA4A81DE8}"/>
              </a:ext>
            </a:extLst>
          </p:cNvPr>
          <p:cNvSpPr/>
          <p:nvPr/>
        </p:nvSpPr>
        <p:spPr>
          <a:xfrm>
            <a:off x="6455763" y="3807732"/>
            <a:ext cx="2823147" cy="53589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zh-CN" altLang="en-US" dirty="0"/>
              <a:t>直接广播地址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420905-EF4B-447C-A253-634710B8F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804" y="16093"/>
            <a:ext cx="5295763" cy="45112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204A23-B87A-4FC6-B89D-425F44D90865}"/>
              </a:ext>
            </a:extLst>
          </p:cNvPr>
          <p:cNvSpPr/>
          <p:nvPr/>
        </p:nvSpPr>
        <p:spPr>
          <a:xfrm>
            <a:off x="4351399" y="1221453"/>
            <a:ext cx="614597" cy="30191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701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149C-3FF4-4FB3-8C04-CE0B66B6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二、倒着填</a:t>
            </a:r>
          </a:p>
        </p:txBody>
      </p:sp>
    </p:spTree>
    <p:extLst>
      <p:ext uri="{BB962C8B-B14F-4D97-AF65-F5344CB8AC3E}">
        <p14:creationId xmlns:p14="http://schemas.microsoft.com/office/powerpoint/2010/main" val="6906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0</TotalTime>
  <Words>757</Words>
  <Application>Microsoft Office PowerPoint</Application>
  <PresentationFormat>宽屏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黑体</vt:lpstr>
      <vt:lpstr>华文隶书</vt:lpstr>
      <vt:lpstr>隶书</vt:lpstr>
      <vt:lpstr>宋体</vt:lpstr>
      <vt:lpstr>幼圆</vt:lpstr>
      <vt:lpstr>Arial</vt:lpstr>
      <vt:lpstr>MS Shell Dlg 2</vt:lpstr>
      <vt:lpstr>Wingdings</vt:lpstr>
      <vt:lpstr>Wingdings 3</vt:lpstr>
      <vt:lpstr>麦迪逊</vt:lpstr>
      <vt:lpstr>秒杀第一大题</vt:lpstr>
      <vt:lpstr>最好拿分的一道大题</vt:lpstr>
      <vt:lpstr>规律</vt:lpstr>
      <vt:lpstr>一、顺着填</vt:lpstr>
      <vt:lpstr>例题 一</vt:lpstr>
      <vt:lpstr>例题一</vt:lpstr>
      <vt:lpstr>例题二</vt:lpstr>
      <vt:lpstr>加快速度！例题三</vt:lpstr>
      <vt:lpstr>二、倒着填</vt:lpstr>
      <vt:lpstr>例题四</vt:lpstr>
      <vt:lpstr>例题五</vt:lpstr>
      <vt:lpstr>最后</vt:lpstr>
      <vt:lpstr>欢迎关注，学习更多姿势！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秒杀第一大题</dc:title>
  <dc:creator/>
  <cp:lastModifiedBy/>
  <cp:revision>38</cp:revision>
  <dcterms:created xsi:type="dcterms:W3CDTF">2019-07-26T09:24:09Z</dcterms:created>
  <dcterms:modified xsi:type="dcterms:W3CDTF">2020-06-15T09:36:11Z</dcterms:modified>
</cp:coreProperties>
</file>