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J83t20coQYqA4rI/yaQjg==" hashData="1qf9ss5DoiUJk1Rw9swGJaa6M7p7Gwo3Pea5ZPW5WVGCL4HuAWwW/rpkB7fiQ/PcWfe0SOfVOMv0XBzposrPN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751"/>
    <a:srgbClr val="629D7D"/>
    <a:srgbClr val="5A9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7C5616-620C-4A26-8DF1-6719883E71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7202" y="5091657"/>
            <a:ext cx="688908" cy="5547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3B4D90-F8BF-438D-BE97-09AC8D2B51DC}"/>
              </a:ext>
            </a:extLst>
          </p:cNvPr>
          <p:cNvSpPr txBox="1"/>
          <p:nvPr userDrawn="1"/>
        </p:nvSpPr>
        <p:spPr>
          <a:xfrm>
            <a:off x="10228218" y="654020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名副其实举世无双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618E1D-6C94-4367-9171-97C611CC9040}"/>
              </a:ext>
            </a:extLst>
          </p:cNvPr>
          <p:cNvSpPr txBox="1"/>
          <p:nvPr userDrawn="1"/>
        </p:nvSpPr>
        <p:spPr>
          <a:xfrm>
            <a:off x="10638657" y="6606426"/>
            <a:ext cx="178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名副其实举世无双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08A10-42D3-4893-851C-3AF46619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三级网络技术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C4136-05EC-4487-816D-6D24A5DED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5400" dirty="0"/>
              <a:t>解决必考选择题</a:t>
            </a:r>
            <a:r>
              <a:rPr lang="en-US" altLang="zh-CN" sz="5400" dirty="0"/>
              <a:t>-5</a:t>
            </a:r>
            <a:endParaRPr lang="zh-CN" altLang="en-US" sz="5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B1FF7-CF62-4C0D-A49F-C0C1D0C5C61F}"/>
              </a:ext>
            </a:extLst>
          </p:cNvPr>
          <p:cNvGrpSpPr/>
          <p:nvPr/>
        </p:nvGrpSpPr>
        <p:grpSpPr>
          <a:xfrm rot="159487">
            <a:off x="3290687" y="3706021"/>
            <a:ext cx="1922167" cy="765809"/>
            <a:chOff x="8639774" y="4555701"/>
            <a:chExt cx="1922167" cy="76580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BF2213C-C217-433E-8706-FCEE3615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28" b="100000" l="1000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39774" y="4675620"/>
              <a:ext cx="662451" cy="64589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55921B0-899F-4025-BF65-648975A6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28" b="100000" l="1000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2225" y="4615655"/>
              <a:ext cx="662451" cy="64589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96A55EE-7BA1-4BB7-A746-70768248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28" b="100000" l="1000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99490" y="4555701"/>
              <a:ext cx="662451" cy="64589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18D45-1DFF-47E2-A3D3-75790AFAFE6B}"/>
              </a:ext>
            </a:extLst>
          </p:cNvPr>
          <p:cNvGrpSpPr/>
          <p:nvPr/>
        </p:nvGrpSpPr>
        <p:grpSpPr>
          <a:xfrm rot="162783">
            <a:off x="8606781" y="1160097"/>
            <a:ext cx="1922167" cy="765809"/>
            <a:chOff x="8639774" y="4555701"/>
            <a:chExt cx="1922167" cy="76580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FB54BB6-8BA3-424B-90AF-188765C3A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28" b="100000" l="1000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39774" y="4675620"/>
              <a:ext cx="662451" cy="64589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6C080EE-7493-414D-8F03-7166B57D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28" b="100000" l="1000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2225" y="4615655"/>
              <a:ext cx="662451" cy="64589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EF1D5F3-FC71-4A1D-A36C-E060AF834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28" b="100000" l="1000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99490" y="4555701"/>
              <a:ext cx="662451" cy="645890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EC5E91C-B5FD-47F9-B49E-AB234CBEB24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29D7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21345269">
            <a:off x="10274882" y="4740283"/>
            <a:ext cx="695004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9C54B1-7220-455F-928A-810616D4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1" y="1178598"/>
            <a:ext cx="10131423" cy="28362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5817704" cy="55321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题型二：问聚合后的可用</a:t>
            </a:r>
            <a:r>
              <a:rPr lang="en-US" altLang="zh-CN" sz="2800" dirty="0">
                <a:latin typeface="+mn-ea"/>
              </a:rPr>
              <a:t>IP</a:t>
            </a:r>
            <a:r>
              <a:rPr lang="zh-CN" altLang="en-US" sz="2800" dirty="0"/>
              <a:t>地址数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26040-19FC-44A1-9CFA-8B22F3017D9E}"/>
              </a:ext>
            </a:extLst>
          </p:cNvPr>
          <p:cNvSpPr txBox="1"/>
          <p:nvPr/>
        </p:nvSpPr>
        <p:spPr>
          <a:xfrm>
            <a:off x="8081056" y="1850989"/>
            <a:ext cx="3587262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00100000‬‬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01000000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‬00000000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47C56B-77F6-4789-835A-972EB949FDB1}"/>
              </a:ext>
            </a:extLst>
          </p:cNvPr>
          <p:cNvCxnSpPr/>
          <p:nvPr/>
        </p:nvCxnSpPr>
        <p:spPr>
          <a:xfrm>
            <a:off x="8826643" y="1865772"/>
            <a:ext cx="0" cy="30521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1D36A-80D6-40C6-B71F-1C59D4B17355}"/>
              </a:ext>
            </a:extLst>
          </p:cNvPr>
          <p:cNvCxnSpPr/>
          <p:nvPr/>
        </p:nvCxnSpPr>
        <p:spPr>
          <a:xfrm>
            <a:off x="8090436" y="4055932"/>
            <a:ext cx="35778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C0F87A-99D4-4F98-A3CC-ED7C8157587A}"/>
              </a:ext>
            </a:extLst>
          </p:cNvPr>
          <p:cNvSpPr/>
          <p:nvPr/>
        </p:nvSpPr>
        <p:spPr>
          <a:xfrm>
            <a:off x="48724" y="2852167"/>
            <a:ext cx="635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cap="all" dirty="0">
                <a:solidFill>
                  <a:srgbClr val="8FA751"/>
                </a:solidFill>
                <a:cs typeface="+mj-cs"/>
              </a:rPr>
              <a:t>★</a:t>
            </a:r>
            <a:endParaRPr lang="zh-CN" altLang="en-US" sz="11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2B79D92-8BF0-4E29-B22A-FE60D7281C0D}"/>
              </a:ext>
            </a:extLst>
          </p:cNvPr>
          <p:cNvSpPr/>
          <p:nvPr/>
        </p:nvSpPr>
        <p:spPr>
          <a:xfrm>
            <a:off x="8552324" y="4802735"/>
            <a:ext cx="2926080" cy="6164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6026C5EF-5CD5-41A4-8996-2D843C73F4C4}"/>
              </a:ext>
            </a:extLst>
          </p:cNvPr>
          <p:cNvSpPr/>
          <p:nvPr/>
        </p:nvSpPr>
        <p:spPr>
          <a:xfrm>
            <a:off x="6916957" y="1985832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8FD08F2E-24BC-4E54-A30C-102B6197E5B8}"/>
              </a:ext>
            </a:extLst>
          </p:cNvPr>
          <p:cNvSpPr/>
          <p:nvPr/>
        </p:nvSpPr>
        <p:spPr>
          <a:xfrm>
            <a:off x="6916957" y="2684243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32</a:t>
            </a:r>
            <a:endParaRPr lang="zh-CN" altLang="en-US" sz="2800" dirty="0"/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5ADB4E6-1291-4D09-BC3D-934A7AFC5E30}"/>
              </a:ext>
            </a:extLst>
          </p:cNvPr>
          <p:cNvSpPr/>
          <p:nvPr/>
        </p:nvSpPr>
        <p:spPr>
          <a:xfrm>
            <a:off x="6916957" y="3419961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64</a:t>
            </a:r>
            <a:endParaRPr lang="zh-CN" altLang="en-US" sz="2800" dirty="0"/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0A8BB689-595C-4B9E-ADDD-B26D597E1281}"/>
              </a:ext>
            </a:extLst>
          </p:cNvPr>
          <p:cNvSpPr/>
          <p:nvPr/>
        </p:nvSpPr>
        <p:spPr>
          <a:xfrm>
            <a:off x="4314464" y="2899222"/>
            <a:ext cx="3006480" cy="1260358"/>
          </a:xfrm>
          <a:prstGeom prst="cloudCallout">
            <a:avLst>
              <a:gd name="adj1" fmla="val 64668"/>
              <a:gd name="adj2" fmla="val -5225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聚合之前</a:t>
            </a:r>
            <a:endParaRPr lang="en-US" altLang="zh-CN" sz="2000" dirty="0"/>
          </a:p>
          <a:p>
            <a:pPr algn="ctr"/>
            <a:r>
              <a:rPr lang="zh-CN" altLang="en-US" sz="2000" dirty="0"/>
              <a:t>前</a:t>
            </a:r>
            <a:r>
              <a:rPr lang="en-US" altLang="zh-CN" sz="2000" dirty="0"/>
              <a:t>25</a:t>
            </a:r>
            <a:r>
              <a:rPr lang="zh-CN" altLang="en-US" sz="2000" dirty="0"/>
              <a:t>位相同（</a:t>
            </a:r>
            <a:r>
              <a:rPr lang="en-US" altLang="zh-CN" sz="2000" dirty="0"/>
              <a:t>24+1</a:t>
            </a:r>
            <a:r>
              <a:rPr lang="zh-CN" altLang="en-US" sz="2000" dirty="0"/>
              <a:t>）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10B04BB-2F51-4674-B6E7-DAC92BA2DD2D}"/>
              </a:ext>
            </a:extLst>
          </p:cNvPr>
          <p:cNvSpPr/>
          <p:nvPr/>
        </p:nvSpPr>
        <p:spPr>
          <a:xfrm>
            <a:off x="618144" y="3958778"/>
            <a:ext cx="4621238" cy="7534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202.113.79.0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/25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636E1B-FBB4-4C60-9CA5-C30A5E9BF772}"/>
              </a:ext>
            </a:extLst>
          </p:cNvPr>
          <p:cNvSpPr/>
          <p:nvPr/>
        </p:nvSpPr>
        <p:spPr>
          <a:xfrm>
            <a:off x="10002129" y="252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all" dirty="0">
                <a:solidFill>
                  <a:srgbClr val="8FA751"/>
                </a:solidFill>
                <a:cs typeface="+mj-cs"/>
              </a:rPr>
              <a:t>例题</a:t>
            </a:r>
            <a:r>
              <a:rPr lang="en-US" altLang="zh-CN" sz="2800" cap="all" dirty="0">
                <a:solidFill>
                  <a:srgbClr val="8FA751"/>
                </a:solidFill>
                <a:latin typeface="+mn-ea"/>
                <a:cs typeface="+mj-cs"/>
              </a:rPr>
              <a:t>3(10)</a:t>
            </a: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540C4-35A7-4230-BB62-188E91CA17D0}"/>
              </a:ext>
            </a:extLst>
          </p:cNvPr>
          <p:cNvSpPr txBox="1"/>
          <p:nvPr/>
        </p:nvSpPr>
        <p:spPr>
          <a:xfrm>
            <a:off x="154741" y="613887"/>
            <a:ext cx="51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当“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后数值”不全相同时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D380BC-A97A-42DD-99DB-FCD40634A6C6}"/>
              </a:ext>
            </a:extLst>
          </p:cNvPr>
          <p:cNvSpPr/>
          <p:nvPr/>
        </p:nvSpPr>
        <p:spPr>
          <a:xfrm>
            <a:off x="618144" y="4784169"/>
            <a:ext cx="4621238" cy="7534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主机位：</a:t>
            </a:r>
            <a:r>
              <a:rPr lang="en-US" altLang="zh-C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32-25</a:t>
            </a:r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A42600-F0DD-4296-AB85-A640E5E2EC83}"/>
              </a:ext>
            </a:extLst>
          </p:cNvPr>
          <p:cNvSpPr/>
          <p:nvPr/>
        </p:nvSpPr>
        <p:spPr>
          <a:xfrm>
            <a:off x="618144" y="5670040"/>
            <a:ext cx="7054866" cy="910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</a:t>
            </a:r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地址数</a:t>
            </a:r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800" baseline="800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主机位</a:t>
            </a:r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 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  <a:r>
              <a:rPr lang="en-US" altLang="zh-CN" sz="3600" baseline="7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 = 126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690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21" grpId="0" animBg="1"/>
      <p:bldP spid="22" grpId="0" animBg="1"/>
      <p:bldP spid="25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2C50B37-8BC0-486C-9134-A5E63283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7" y="1089919"/>
            <a:ext cx="10106765" cy="33531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5817704" cy="55321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题型二：问聚合后的可用</a:t>
            </a:r>
            <a:r>
              <a:rPr lang="en-US" altLang="zh-CN" sz="2800" dirty="0">
                <a:latin typeface="+mn-ea"/>
              </a:rPr>
              <a:t>IP</a:t>
            </a:r>
            <a:r>
              <a:rPr lang="zh-CN" altLang="en-US" sz="2800" dirty="0"/>
              <a:t>地址数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26040-19FC-44A1-9CFA-8B22F3017D9E}"/>
              </a:ext>
            </a:extLst>
          </p:cNvPr>
          <p:cNvSpPr txBox="1"/>
          <p:nvPr/>
        </p:nvSpPr>
        <p:spPr>
          <a:xfrm>
            <a:off x="8081056" y="1850989"/>
            <a:ext cx="3587262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10010000‬‬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10100000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‬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主机位：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47C56B-77F6-4789-835A-972EB949FDB1}"/>
              </a:ext>
            </a:extLst>
          </p:cNvPr>
          <p:cNvCxnSpPr>
            <a:cxnSpLocks/>
          </p:cNvCxnSpPr>
          <p:nvPr/>
        </p:nvCxnSpPr>
        <p:spPr>
          <a:xfrm>
            <a:off x="9186407" y="1880969"/>
            <a:ext cx="0" cy="21529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1D36A-80D6-40C6-B71F-1C59D4B17355}"/>
              </a:ext>
            </a:extLst>
          </p:cNvPr>
          <p:cNvCxnSpPr/>
          <p:nvPr/>
        </p:nvCxnSpPr>
        <p:spPr>
          <a:xfrm>
            <a:off x="8090436" y="4055932"/>
            <a:ext cx="35778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C0F87A-99D4-4F98-A3CC-ED7C8157587A}"/>
              </a:ext>
            </a:extLst>
          </p:cNvPr>
          <p:cNvSpPr/>
          <p:nvPr/>
        </p:nvSpPr>
        <p:spPr>
          <a:xfrm>
            <a:off x="146025" y="1825913"/>
            <a:ext cx="635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cap="all" dirty="0">
                <a:solidFill>
                  <a:srgbClr val="8FA751"/>
                </a:solidFill>
                <a:cs typeface="+mj-cs"/>
              </a:rPr>
              <a:t>★</a:t>
            </a:r>
            <a:endParaRPr lang="zh-CN" altLang="en-US" sz="1200" dirty="0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6026C5EF-5CD5-41A4-8996-2D843C73F4C4}"/>
              </a:ext>
            </a:extLst>
          </p:cNvPr>
          <p:cNvSpPr/>
          <p:nvPr/>
        </p:nvSpPr>
        <p:spPr>
          <a:xfrm>
            <a:off x="6916957" y="1985832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128</a:t>
            </a:r>
            <a:endParaRPr lang="zh-CN" altLang="en-US" sz="2800" dirty="0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8FD08F2E-24BC-4E54-A30C-102B6197E5B8}"/>
              </a:ext>
            </a:extLst>
          </p:cNvPr>
          <p:cNvSpPr/>
          <p:nvPr/>
        </p:nvSpPr>
        <p:spPr>
          <a:xfrm>
            <a:off x="6916957" y="2684243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144</a:t>
            </a:r>
            <a:endParaRPr lang="zh-CN" altLang="en-US" sz="2800" dirty="0"/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5ADB4E6-1291-4D09-BC3D-934A7AFC5E30}"/>
              </a:ext>
            </a:extLst>
          </p:cNvPr>
          <p:cNvSpPr/>
          <p:nvPr/>
        </p:nvSpPr>
        <p:spPr>
          <a:xfrm>
            <a:off x="6916957" y="3419961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160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636E1B-FBB4-4C60-9CA5-C30A5E9BF772}"/>
              </a:ext>
            </a:extLst>
          </p:cNvPr>
          <p:cNvSpPr/>
          <p:nvPr/>
        </p:nvSpPr>
        <p:spPr>
          <a:xfrm>
            <a:off x="10002129" y="252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all" dirty="0">
                <a:solidFill>
                  <a:srgbClr val="8FA751"/>
                </a:solidFill>
                <a:cs typeface="+mj-cs"/>
              </a:rPr>
              <a:t>例题</a:t>
            </a:r>
            <a:r>
              <a:rPr lang="en-US" altLang="zh-CN" sz="2800" cap="all" dirty="0">
                <a:solidFill>
                  <a:srgbClr val="8FA751"/>
                </a:solidFill>
                <a:latin typeface="+mn-ea"/>
                <a:cs typeface="+mj-cs"/>
              </a:rPr>
              <a:t>4(10)</a:t>
            </a: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540C4-35A7-4230-BB62-188E91CA17D0}"/>
              </a:ext>
            </a:extLst>
          </p:cNvPr>
          <p:cNvSpPr txBox="1"/>
          <p:nvPr/>
        </p:nvSpPr>
        <p:spPr>
          <a:xfrm>
            <a:off x="154741" y="613887"/>
            <a:ext cx="51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当“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后数值”不全相同时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A42600-F0DD-4296-AB85-A640E5E2EC83}"/>
              </a:ext>
            </a:extLst>
          </p:cNvPr>
          <p:cNvSpPr/>
          <p:nvPr/>
        </p:nvSpPr>
        <p:spPr>
          <a:xfrm>
            <a:off x="573681" y="4577867"/>
            <a:ext cx="7054866" cy="910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</a:t>
            </a:r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地址数</a:t>
            </a:r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800" baseline="800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主机位</a:t>
            </a:r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 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  <a:r>
              <a:rPr lang="en-US" altLang="zh-CN" sz="3600" baseline="7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 = 62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580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21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1A40CC-FBEC-4025-A030-CD142449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1" y="1422226"/>
            <a:ext cx="11585816" cy="33011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5817704" cy="55321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题型二：问聚合后的可用</a:t>
            </a:r>
            <a:r>
              <a:rPr lang="en-US" altLang="zh-CN" sz="2800" dirty="0">
                <a:latin typeface="+mn-ea"/>
              </a:rPr>
              <a:t>IP</a:t>
            </a:r>
            <a:r>
              <a:rPr lang="zh-CN" altLang="en-US" sz="2800" dirty="0"/>
              <a:t>地址数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26040-19FC-44A1-9CFA-8B22F3017D9E}"/>
              </a:ext>
            </a:extLst>
          </p:cNvPr>
          <p:cNvSpPr txBox="1"/>
          <p:nvPr/>
        </p:nvSpPr>
        <p:spPr>
          <a:xfrm>
            <a:off x="2917085" y="2341364"/>
            <a:ext cx="358726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100000‬‬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1000000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C0F87A-99D4-4F98-A3CC-ED7C8157587A}"/>
              </a:ext>
            </a:extLst>
          </p:cNvPr>
          <p:cNvSpPr/>
          <p:nvPr/>
        </p:nvSpPr>
        <p:spPr>
          <a:xfrm>
            <a:off x="26064" y="2742925"/>
            <a:ext cx="635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cap="all" dirty="0">
                <a:solidFill>
                  <a:srgbClr val="8FA751"/>
                </a:solidFill>
                <a:cs typeface="+mj-cs"/>
              </a:rPr>
              <a:t>★</a:t>
            </a:r>
            <a:endParaRPr lang="zh-CN" altLang="en-US" sz="1200" dirty="0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6026C5EF-5CD5-41A4-8996-2D843C73F4C4}"/>
              </a:ext>
            </a:extLst>
          </p:cNvPr>
          <p:cNvSpPr/>
          <p:nvPr/>
        </p:nvSpPr>
        <p:spPr>
          <a:xfrm>
            <a:off x="1752986" y="2476207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128</a:t>
            </a:r>
            <a:endParaRPr lang="zh-CN" altLang="en-US" sz="2800" dirty="0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8FD08F2E-24BC-4E54-A30C-102B6197E5B8}"/>
              </a:ext>
            </a:extLst>
          </p:cNvPr>
          <p:cNvSpPr/>
          <p:nvPr/>
        </p:nvSpPr>
        <p:spPr>
          <a:xfrm>
            <a:off x="1752986" y="3174618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160</a:t>
            </a:r>
            <a:endParaRPr lang="zh-CN" altLang="en-US" sz="2800" dirty="0"/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5ADB4E6-1291-4D09-BC3D-934A7AFC5E30}"/>
              </a:ext>
            </a:extLst>
          </p:cNvPr>
          <p:cNvSpPr/>
          <p:nvPr/>
        </p:nvSpPr>
        <p:spPr>
          <a:xfrm>
            <a:off x="1752986" y="3910336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192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636E1B-FBB4-4C60-9CA5-C30A5E9BF772}"/>
              </a:ext>
            </a:extLst>
          </p:cNvPr>
          <p:cNvSpPr/>
          <p:nvPr/>
        </p:nvSpPr>
        <p:spPr>
          <a:xfrm>
            <a:off x="10002129" y="252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all" dirty="0">
                <a:solidFill>
                  <a:srgbClr val="8FA751"/>
                </a:solidFill>
                <a:cs typeface="+mj-cs"/>
              </a:rPr>
              <a:t>例题</a:t>
            </a:r>
            <a:r>
              <a:rPr lang="en-US" altLang="zh-CN" sz="2800" cap="all" dirty="0">
                <a:solidFill>
                  <a:srgbClr val="8FA751"/>
                </a:solidFill>
                <a:latin typeface="+mn-ea"/>
                <a:cs typeface="+mj-cs"/>
              </a:rPr>
              <a:t>1(10)</a:t>
            </a: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540C4-35A7-4230-BB62-188E91CA17D0}"/>
              </a:ext>
            </a:extLst>
          </p:cNvPr>
          <p:cNvSpPr txBox="1"/>
          <p:nvPr/>
        </p:nvSpPr>
        <p:spPr>
          <a:xfrm>
            <a:off x="154741" y="613887"/>
            <a:ext cx="1123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当“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后数值”全部相同时 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方法：先聚合</a:t>
            </a:r>
            <a:r>
              <a:rPr lang="en-US" altLang="zh-C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个地址算出可用地址数再与剩下一个地址的可用地址数相加。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A42600-F0DD-4296-AB85-A640E5E2EC83}"/>
              </a:ext>
            </a:extLst>
          </p:cNvPr>
          <p:cNvSpPr/>
          <p:nvPr/>
        </p:nvSpPr>
        <p:spPr>
          <a:xfrm>
            <a:off x="7256772" y="5924917"/>
            <a:ext cx="5105960" cy="4581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</a:t>
            </a:r>
            <a:r>
              <a:rPr lang="en-US" altLang="zh-CN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地址数</a:t>
            </a:r>
            <a:r>
              <a:rPr lang="en-US" altLang="zh-CN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400" baseline="800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主机位</a:t>
            </a:r>
            <a:r>
              <a:rPr lang="en-US" altLang="zh-CN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</a:t>
            </a:r>
            <a:endParaRPr lang="zh-CN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E668D6-45D8-4FC2-966D-C170251588B9}"/>
              </a:ext>
            </a:extLst>
          </p:cNvPr>
          <p:cNvSpPr txBox="1"/>
          <p:nvPr/>
        </p:nvSpPr>
        <p:spPr>
          <a:xfrm>
            <a:off x="7805263" y="2297864"/>
            <a:ext cx="3587262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10100000‬‬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‬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主机位：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algn="ctr"/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可用地址数</a:t>
            </a:r>
            <a:r>
              <a:rPr lang="en-US" altLang="zh-CN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 baseline="80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CA070A5D-5C77-4E97-8413-4FB8547B49DA}"/>
              </a:ext>
            </a:extLst>
          </p:cNvPr>
          <p:cNvSpPr/>
          <p:nvPr/>
        </p:nvSpPr>
        <p:spPr>
          <a:xfrm>
            <a:off x="6641164" y="2432707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128</a:t>
            </a:r>
            <a:endParaRPr lang="zh-CN" altLang="en-US" sz="2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29957D6-62D5-4352-B7F8-C1948B612180}"/>
              </a:ext>
            </a:extLst>
          </p:cNvPr>
          <p:cNvSpPr/>
          <p:nvPr/>
        </p:nvSpPr>
        <p:spPr>
          <a:xfrm>
            <a:off x="6641164" y="3131118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160</a:t>
            </a:r>
            <a:endParaRPr lang="zh-CN" altLang="en-US" sz="2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47C56B-77F6-4789-835A-972EB949FDB1}"/>
              </a:ext>
            </a:extLst>
          </p:cNvPr>
          <p:cNvCxnSpPr>
            <a:cxnSpLocks/>
          </p:cNvCxnSpPr>
          <p:nvPr/>
        </p:nvCxnSpPr>
        <p:spPr>
          <a:xfrm>
            <a:off x="8915844" y="2341364"/>
            <a:ext cx="0" cy="14164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1D36A-80D6-40C6-B71F-1C59D4B17355}"/>
              </a:ext>
            </a:extLst>
          </p:cNvPr>
          <p:cNvCxnSpPr/>
          <p:nvPr/>
        </p:nvCxnSpPr>
        <p:spPr>
          <a:xfrm>
            <a:off x="7814643" y="3799698"/>
            <a:ext cx="35778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F7FDFB-E158-45AC-9DF9-54C532A717A8}"/>
              </a:ext>
            </a:extLst>
          </p:cNvPr>
          <p:cNvSpPr/>
          <p:nvPr/>
        </p:nvSpPr>
        <p:spPr>
          <a:xfrm>
            <a:off x="224707" y="4784525"/>
            <a:ext cx="6331478" cy="1209708"/>
          </a:xfrm>
          <a:prstGeom prst="roundRect">
            <a:avLst/>
          </a:prstGeom>
          <a:solidFill>
            <a:srgbClr val="8FA7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最终答案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6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</a:t>
            </a:r>
            <a:r>
              <a:rPr lang="en-US" altLang="zh-CN" sz="2800" baseline="800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36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- 2)+(2</a:t>
            </a:r>
            <a:r>
              <a:rPr lang="en-US" altLang="zh-CN" sz="2800" baseline="800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36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- 2)=62+30=92</a:t>
            </a:r>
            <a:endParaRPr lang="zh-CN" altLang="en-US" sz="3600" dirty="0">
              <a:ln w="0"/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404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16104B1-0F4D-49DA-ADBE-3B20E76D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" y="1440173"/>
            <a:ext cx="10355046" cy="33665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5817704" cy="55321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题型二：问聚合后的可用</a:t>
            </a:r>
            <a:r>
              <a:rPr lang="en-US" altLang="zh-CN" sz="2800" dirty="0">
                <a:latin typeface="+mn-ea"/>
              </a:rPr>
              <a:t>IP</a:t>
            </a:r>
            <a:r>
              <a:rPr lang="zh-CN" altLang="en-US" sz="2800" dirty="0"/>
              <a:t>地址数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26040-19FC-44A1-9CFA-8B22F3017D9E}"/>
              </a:ext>
            </a:extLst>
          </p:cNvPr>
          <p:cNvSpPr txBox="1"/>
          <p:nvPr/>
        </p:nvSpPr>
        <p:spPr>
          <a:xfrm>
            <a:off x="2917085" y="2341364"/>
            <a:ext cx="358726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000000‬‬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0000000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C0F87A-99D4-4F98-A3CC-ED7C8157587A}"/>
              </a:ext>
            </a:extLst>
          </p:cNvPr>
          <p:cNvSpPr/>
          <p:nvPr/>
        </p:nvSpPr>
        <p:spPr>
          <a:xfrm>
            <a:off x="45708" y="3340961"/>
            <a:ext cx="635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cap="all" dirty="0">
                <a:solidFill>
                  <a:srgbClr val="8FA751"/>
                </a:solidFill>
                <a:cs typeface="+mj-cs"/>
              </a:rPr>
              <a:t>★</a:t>
            </a:r>
            <a:endParaRPr lang="zh-CN" altLang="en-US" sz="1200" dirty="0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6026C5EF-5CD5-41A4-8996-2D843C73F4C4}"/>
              </a:ext>
            </a:extLst>
          </p:cNvPr>
          <p:cNvSpPr/>
          <p:nvPr/>
        </p:nvSpPr>
        <p:spPr>
          <a:xfrm>
            <a:off x="1752986" y="2476207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8FD08F2E-24BC-4E54-A30C-102B6197E5B8}"/>
              </a:ext>
            </a:extLst>
          </p:cNvPr>
          <p:cNvSpPr/>
          <p:nvPr/>
        </p:nvSpPr>
        <p:spPr>
          <a:xfrm>
            <a:off x="1752986" y="3174618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64</a:t>
            </a:r>
            <a:endParaRPr lang="zh-CN" altLang="en-US" sz="2800" dirty="0"/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5ADB4E6-1291-4D09-BC3D-934A7AFC5E30}"/>
              </a:ext>
            </a:extLst>
          </p:cNvPr>
          <p:cNvSpPr/>
          <p:nvPr/>
        </p:nvSpPr>
        <p:spPr>
          <a:xfrm>
            <a:off x="1752986" y="3910336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128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636E1B-FBB4-4C60-9CA5-C30A5E9BF772}"/>
              </a:ext>
            </a:extLst>
          </p:cNvPr>
          <p:cNvSpPr/>
          <p:nvPr/>
        </p:nvSpPr>
        <p:spPr>
          <a:xfrm>
            <a:off x="10002129" y="252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all" dirty="0">
                <a:solidFill>
                  <a:srgbClr val="8FA751"/>
                </a:solidFill>
                <a:cs typeface="+mj-cs"/>
              </a:rPr>
              <a:t>例题</a:t>
            </a:r>
            <a:r>
              <a:rPr lang="en-US" altLang="zh-CN" sz="2800" cap="all" dirty="0">
                <a:solidFill>
                  <a:srgbClr val="8FA751"/>
                </a:solidFill>
                <a:latin typeface="+mn-ea"/>
                <a:cs typeface="+mj-cs"/>
              </a:rPr>
              <a:t>2(10)</a:t>
            </a: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540C4-35A7-4230-BB62-188E91CA17D0}"/>
              </a:ext>
            </a:extLst>
          </p:cNvPr>
          <p:cNvSpPr txBox="1"/>
          <p:nvPr/>
        </p:nvSpPr>
        <p:spPr>
          <a:xfrm>
            <a:off x="154741" y="613887"/>
            <a:ext cx="1123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当“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后数值”全部相同时 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方法：先聚合</a:t>
            </a:r>
            <a:r>
              <a:rPr lang="en-US" altLang="zh-C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个地址算出可用地址数再与剩下一个地址的可用地址数相加。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A42600-F0DD-4296-AB85-A640E5E2EC83}"/>
              </a:ext>
            </a:extLst>
          </p:cNvPr>
          <p:cNvSpPr/>
          <p:nvPr/>
        </p:nvSpPr>
        <p:spPr>
          <a:xfrm>
            <a:off x="7256772" y="5924917"/>
            <a:ext cx="5105960" cy="4581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</a:t>
            </a:r>
            <a:r>
              <a:rPr lang="en-US" altLang="zh-CN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地址数</a:t>
            </a:r>
            <a:r>
              <a:rPr lang="en-US" altLang="zh-CN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400" baseline="800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主机位</a:t>
            </a:r>
            <a:r>
              <a:rPr lang="en-US" altLang="zh-CN" sz="32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</a:t>
            </a:r>
            <a:endParaRPr lang="zh-CN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E668D6-45D8-4FC2-966D-C170251588B9}"/>
              </a:ext>
            </a:extLst>
          </p:cNvPr>
          <p:cNvSpPr txBox="1"/>
          <p:nvPr/>
        </p:nvSpPr>
        <p:spPr>
          <a:xfrm>
            <a:off x="7805263" y="2297864"/>
            <a:ext cx="3587262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00000000‬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01000000‬‬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‬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主机位：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algn="ctr"/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可用地址数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 baseline="80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altLang="zh-CN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CA070A5D-5C77-4E97-8413-4FB8547B49DA}"/>
              </a:ext>
            </a:extLst>
          </p:cNvPr>
          <p:cNvSpPr/>
          <p:nvPr/>
        </p:nvSpPr>
        <p:spPr>
          <a:xfrm>
            <a:off x="6641164" y="2432707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29957D6-62D5-4352-B7F8-C1948B612180}"/>
              </a:ext>
            </a:extLst>
          </p:cNvPr>
          <p:cNvSpPr/>
          <p:nvPr/>
        </p:nvSpPr>
        <p:spPr>
          <a:xfrm>
            <a:off x="6641164" y="3131118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64</a:t>
            </a:r>
            <a:endParaRPr lang="zh-CN" altLang="en-US" sz="2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47C56B-77F6-4789-835A-972EB949FDB1}"/>
              </a:ext>
            </a:extLst>
          </p:cNvPr>
          <p:cNvCxnSpPr>
            <a:cxnSpLocks/>
          </p:cNvCxnSpPr>
          <p:nvPr/>
        </p:nvCxnSpPr>
        <p:spPr>
          <a:xfrm>
            <a:off x="8571288" y="2351692"/>
            <a:ext cx="0" cy="13928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1D36A-80D6-40C6-B71F-1C59D4B17355}"/>
              </a:ext>
            </a:extLst>
          </p:cNvPr>
          <p:cNvCxnSpPr/>
          <p:nvPr/>
        </p:nvCxnSpPr>
        <p:spPr>
          <a:xfrm>
            <a:off x="7814643" y="3799698"/>
            <a:ext cx="35778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F7FDFB-E158-45AC-9DF9-54C532A717A8}"/>
              </a:ext>
            </a:extLst>
          </p:cNvPr>
          <p:cNvSpPr/>
          <p:nvPr/>
        </p:nvSpPr>
        <p:spPr>
          <a:xfrm>
            <a:off x="224707" y="4784525"/>
            <a:ext cx="6331478" cy="1209708"/>
          </a:xfrm>
          <a:prstGeom prst="roundRect">
            <a:avLst/>
          </a:prstGeom>
          <a:solidFill>
            <a:srgbClr val="8FA7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最终答案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6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</a:t>
            </a:r>
            <a:r>
              <a:rPr lang="en-US" altLang="zh-CN" sz="2800" baseline="800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altLang="zh-CN" sz="36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- 2)+(2</a:t>
            </a:r>
            <a:r>
              <a:rPr lang="en-US" altLang="zh-CN" sz="2800" baseline="800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360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- 2)=126+62=188</a:t>
            </a:r>
            <a:endParaRPr lang="zh-CN" altLang="en-US" sz="3600" dirty="0">
              <a:ln w="0"/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971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12192000" cy="1431089"/>
          </a:xfrm>
        </p:spPr>
        <p:txBody>
          <a:bodyPr>
            <a:noAutofit/>
          </a:bodyPr>
          <a:lstStyle/>
          <a:p>
            <a:r>
              <a:rPr lang="zh-CN" altLang="en-US" dirty="0"/>
              <a:t>九</a:t>
            </a:r>
            <a:r>
              <a:rPr lang="en-US" altLang="zh-CN" dirty="0"/>
              <a:t>. IP</a:t>
            </a:r>
            <a:r>
              <a:rPr lang="zh-CN" altLang="en-US" dirty="0"/>
              <a:t>地址块聚合 ★</a:t>
            </a:r>
            <a:br>
              <a:rPr lang="en-US" altLang="zh-CN" sz="4400" dirty="0"/>
            </a:br>
            <a:r>
              <a:rPr lang="zh-CN" altLang="en-US" sz="2700" dirty="0">
                <a:latin typeface="+mn-ea"/>
                <a:ea typeface="+mn-ea"/>
              </a:rPr>
              <a:t>出现</a:t>
            </a:r>
            <a:r>
              <a:rPr lang="en-US" altLang="zh-CN" sz="2700" dirty="0">
                <a:latin typeface="+mn-ea"/>
                <a:ea typeface="+mn-ea"/>
              </a:rPr>
              <a:t>:</a:t>
            </a:r>
            <a:r>
              <a:rPr lang="zh-CN" altLang="en-US" sz="2700" dirty="0">
                <a:latin typeface="+mn-ea"/>
                <a:ea typeface="+mn-ea"/>
              </a:rPr>
              <a:t>第</a:t>
            </a:r>
            <a:r>
              <a:rPr lang="en-US" altLang="zh-CN" sz="2700" dirty="0">
                <a:latin typeface="+mn-ea"/>
                <a:ea typeface="+mn-ea"/>
              </a:rPr>
              <a:t>1</a:t>
            </a:r>
            <a:r>
              <a:rPr lang="zh-CN" altLang="en-US" sz="2700" dirty="0">
                <a:latin typeface="+mn-ea"/>
                <a:ea typeface="+mn-ea"/>
              </a:rPr>
              <a:t>套（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题）、</a:t>
            </a:r>
            <a:r>
              <a:rPr lang="en-US" altLang="zh-CN" sz="2700" dirty="0">
                <a:latin typeface="+mn-ea"/>
                <a:ea typeface="+mn-ea"/>
              </a:rPr>
              <a:t>2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3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4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5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6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</a:t>
            </a:r>
            <a:r>
              <a:rPr lang="en-US" altLang="zh-CN" sz="2700" dirty="0">
                <a:latin typeface="+mn-ea"/>
                <a:ea typeface="+mn-ea"/>
              </a:rPr>
              <a:t>……</a:t>
            </a:r>
            <a:endParaRPr lang="zh-CN" altLang="en-US" sz="2700" dirty="0">
              <a:latin typeface="+mn-ea"/>
              <a:ea typeface="+mn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B18B662-3B9E-42C1-889B-00A27D293890}"/>
              </a:ext>
            </a:extLst>
          </p:cNvPr>
          <p:cNvGrpSpPr/>
          <p:nvPr/>
        </p:nvGrpSpPr>
        <p:grpSpPr>
          <a:xfrm>
            <a:off x="2" y="1736800"/>
            <a:ext cx="12171776" cy="2584702"/>
            <a:chOff x="145777" y="2053245"/>
            <a:chExt cx="12171776" cy="258470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91A4D74-3A62-4CFD-8306-42EC5A8D6C12}"/>
                </a:ext>
              </a:extLst>
            </p:cNvPr>
            <p:cNvSpPr/>
            <p:nvPr/>
          </p:nvSpPr>
          <p:spPr>
            <a:xfrm>
              <a:off x="7211593" y="3723348"/>
              <a:ext cx="5105960" cy="4581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可用</a:t>
              </a:r>
              <a:r>
                <a:rPr lang="en-US" altLang="zh-CN" sz="2400" dirty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IP</a:t>
              </a:r>
              <a:r>
                <a:rPr lang="zh-CN" altLang="en-US" sz="2400" dirty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地址数</a:t>
              </a:r>
              <a:r>
                <a:rPr lang="en-US" altLang="zh-CN" sz="2400" dirty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=2</a:t>
              </a:r>
              <a:r>
                <a:rPr lang="zh-CN" altLang="en-US" baseline="80000" dirty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主机位</a:t>
              </a:r>
              <a:r>
                <a:rPr lang="en-US" altLang="zh-CN" sz="2400" dirty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- 2</a:t>
              </a:r>
              <a:endParaRPr lang="zh-CN" altLang="en-US" sz="2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0379E9-5725-4CA2-969B-444AB9BB3C95}"/>
                </a:ext>
              </a:extLst>
            </p:cNvPr>
            <p:cNvGrpSpPr/>
            <p:nvPr/>
          </p:nvGrpSpPr>
          <p:grpSpPr>
            <a:xfrm>
              <a:off x="145777" y="2053245"/>
              <a:ext cx="11158327" cy="2486464"/>
              <a:chOff x="145777" y="2053245"/>
              <a:chExt cx="11158327" cy="2486464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83DA6EC-7DCA-4F84-B7FD-DFDC9584227D}"/>
                  </a:ext>
                </a:extLst>
              </p:cNvPr>
              <p:cNvGrpSpPr/>
              <p:nvPr/>
            </p:nvGrpSpPr>
            <p:grpSpPr>
              <a:xfrm>
                <a:off x="145777" y="2053245"/>
                <a:ext cx="11158327" cy="2228045"/>
                <a:chOff x="463827" y="2079749"/>
                <a:chExt cx="11158327" cy="2228045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A1092B9-CE13-48D4-87ED-4367CC33B3DF}"/>
                    </a:ext>
                  </a:extLst>
                </p:cNvPr>
                <p:cNvSpPr txBox="1"/>
                <p:nvPr/>
              </p:nvSpPr>
              <p:spPr>
                <a:xfrm>
                  <a:off x="1802296" y="2079749"/>
                  <a:ext cx="98198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200" dirty="0"/>
                    <a:t>题型一：问聚合后的</a:t>
                  </a:r>
                  <a:r>
                    <a:rPr lang="en-US" altLang="zh-CN" sz="3200" dirty="0">
                      <a:latin typeface="+mn-ea"/>
                    </a:rPr>
                    <a:t>IP</a:t>
                  </a:r>
                  <a:r>
                    <a:rPr lang="zh-CN" altLang="en-US" sz="3200" dirty="0"/>
                    <a:t>地址（相同位不变，不同位变</a:t>
                  </a:r>
                  <a:r>
                    <a:rPr lang="en-US" altLang="zh-CN" sz="3200" dirty="0">
                      <a:latin typeface="+mn-ea"/>
                    </a:rPr>
                    <a:t>0</a:t>
                  </a:r>
                  <a:r>
                    <a:rPr lang="zh-CN" altLang="en-US" sz="3200" dirty="0"/>
                    <a:t>）</a:t>
                  </a:r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E63EBC1-4522-4AB7-8625-FBF2D5E36EFF}"/>
                    </a:ext>
                  </a:extLst>
                </p:cNvPr>
                <p:cNvSpPr txBox="1"/>
                <p:nvPr/>
              </p:nvSpPr>
              <p:spPr>
                <a:xfrm>
                  <a:off x="463827" y="2870606"/>
                  <a:ext cx="118422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总结</a:t>
                  </a:r>
                </a:p>
              </p:txBody>
            </p:sp>
            <p:sp>
              <p:nvSpPr>
                <p:cNvPr id="6" name="左大括号 5">
                  <a:extLst>
                    <a:ext uri="{FF2B5EF4-FFF2-40B4-BE49-F238E27FC236}">
                      <a16:creationId xmlns:a16="http://schemas.microsoft.com/office/drawing/2014/main" id="{A65A24D3-91CC-464F-BA2B-C72E91B05575}"/>
                    </a:ext>
                  </a:extLst>
                </p:cNvPr>
                <p:cNvSpPr/>
                <p:nvPr/>
              </p:nvSpPr>
              <p:spPr>
                <a:xfrm>
                  <a:off x="1497496" y="2372137"/>
                  <a:ext cx="304800" cy="1736035"/>
                </a:xfrm>
                <a:prstGeom prst="lef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35032D8-E85C-478B-B6F9-5B6398852DD6}"/>
                    </a:ext>
                  </a:extLst>
                </p:cNvPr>
                <p:cNvSpPr txBox="1"/>
                <p:nvPr/>
              </p:nvSpPr>
              <p:spPr>
                <a:xfrm>
                  <a:off x="1802295" y="3723019"/>
                  <a:ext cx="65200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200" dirty="0"/>
                    <a:t>题型二：问聚合后的可用</a:t>
                  </a:r>
                  <a:r>
                    <a:rPr lang="en-US" altLang="zh-CN" sz="3200" dirty="0">
                      <a:latin typeface="+mn-ea"/>
                    </a:rPr>
                    <a:t>IP</a:t>
                  </a:r>
                  <a:r>
                    <a:rPr lang="zh-CN" altLang="en-US" sz="3200" dirty="0"/>
                    <a:t>地址数</a:t>
                  </a:r>
                </a:p>
              </p:txBody>
            </p:sp>
          </p:grpSp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B89828C8-DA67-49A9-ACDD-99DDA6140C15}"/>
                  </a:ext>
                </a:extLst>
              </p:cNvPr>
              <p:cNvSpPr/>
              <p:nvPr/>
            </p:nvSpPr>
            <p:spPr>
              <a:xfrm>
                <a:off x="7699515" y="3476222"/>
                <a:ext cx="304800" cy="1063487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1A2B15-73A2-48BA-874E-217AB65038E5}"/>
                </a:ext>
              </a:extLst>
            </p:cNvPr>
            <p:cNvSpPr txBox="1"/>
            <p:nvPr/>
          </p:nvSpPr>
          <p:spPr>
            <a:xfrm>
              <a:off x="7947019" y="3228945"/>
              <a:ext cx="424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+mn-ea"/>
                </a:rPr>
                <a:t>1.</a:t>
              </a:r>
              <a:r>
                <a:rPr lang="zh-CN" altLang="en-US" sz="2000" dirty="0">
                  <a:latin typeface="+mn-ea"/>
                </a:rPr>
                <a:t>当“</a:t>
              </a:r>
              <a:r>
                <a:rPr lang="en-US" altLang="zh-CN" sz="2000" b="1" dirty="0">
                  <a:latin typeface="+mn-ea"/>
                </a:rPr>
                <a:t>/</a:t>
              </a:r>
              <a:r>
                <a:rPr lang="zh-CN" altLang="en-US" sz="2000" dirty="0">
                  <a:latin typeface="+mn-ea"/>
                </a:rPr>
                <a:t>后数值”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</a:rPr>
                <a:t>不全</a:t>
              </a:r>
              <a:r>
                <a:rPr lang="zh-CN" altLang="en-US" sz="2000" dirty="0">
                  <a:latin typeface="+mn-ea"/>
                </a:rPr>
                <a:t>相同时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6F95B1-6A7E-4364-9305-571B6D810586}"/>
                </a:ext>
              </a:extLst>
            </p:cNvPr>
            <p:cNvSpPr/>
            <p:nvPr/>
          </p:nvSpPr>
          <p:spPr>
            <a:xfrm>
              <a:off x="8004315" y="4237837"/>
              <a:ext cx="35205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+mn-ea"/>
                </a:rPr>
                <a:t>2.</a:t>
              </a:r>
              <a:r>
                <a:rPr lang="zh-CN" altLang="en-US" sz="2000" dirty="0">
                  <a:latin typeface="+mn-ea"/>
                </a:rPr>
                <a:t>当“</a:t>
              </a:r>
              <a:r>
                <a:rPr lang="en-US" altLang="zh-CN" sz="2000" b="1" dirty="0">
                  <a:latin typeface="+mn-ea"/>
                </a:rPr>
                <a:t>/</a:t>
              </a:r>
              <a:r>
                <a:rPr lang="zh-CN" altLang="en-US" sz="2000" dirty="0">
                  <a:latin typeface="+mn-ea"/>
                </a:rPr>
                <a:t>后数值”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</a:rPr>
                <a:t>全部</a:t>
              </a:r>
              <a:r>
                <a:rPr lang="zh-CN" altLang="en-US" sz="2000" dirty="0">
                  <a:latin typeface="+mn-ea"/>
                </a:rPr>
                <a:t>相同时 </a:t>
              </a:r>
              <a:endParaRPr lang="en-US" altLang="zh-CN" sz="2000" dirty="0">
                <a:latin typeface="+mn-ea"/>
              </a:endParaRPr>
            </a:p>
          </p:txBody>
        </p:sp>
      </p:grpSp>
      <p:sp>
        <p:nvSpPr>
          <p:cNvPr id="27" name="标注: 上箭头 26">
            <a:extLst>
              <a:ext uri="{FF2B5EF4-FFF2-40B4-BE49-F238E27FC236}">
                <a16:creationId xmlns:a16="http://schemas.microsoft.com/office/drawing/2014/main" id="{E30F665A-1A0B-4A50-9A31-895B1BE1BB65}"/>
              </a:ext>
            </a:extLst>
          </p:cNvPr>
          <p:cNvSpPr/>
          <p:nvPr/>
        </p:nvSpPr>
        <p:spPr>
          <a:xfrm>
            <a:off x="6241775" y="4313250"/>
            <a:ext cx="5393634" cy="1210255"/>
          </a:xfrm>
          <a:prstGeom prst="upArrowCallout">
            <a:avLst>
              <a:gd name="adj1" fmla="val 15995"/>
              <a:gd name="adj2" fmla="val 22198"/>
              <a:gd name="adj3" fmla="val 23667"/>
              <a:gd name="adj4" fmla="val 710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方法：先聚合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个相同位多的地址，算出可用地址数后再与剩下一个地址的可用地址数相加。</a:t>
            </a:r>
          </a:p>
        </p:txBody>
      </p:sp>
    </p:spTree>
    <p:extLst>
      <p:ext uri="{BB962C8B-B14F-4D97-AF65-F5344CB8AC3E}">
        <p14:creationId xmlns:p14="http://schemas.microsoft.com/office/powerpoint/2010/main" val="3623842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4DB060-413C-4D60-AD18-6ED5DB543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7" b="89970" l="9878" r="89970">
                        <a14:foregroundMark x1="23708" y1="54255" x2="26292" y2="58359"/>
                        <a14:foregroundMark x1="36474" y1="62462" x2="38906" y2="67477"/>
                        <a14:foregroundMark x1="74316" y1="50152" x2="81003" y2="50152"/>
                        <a14:foregroundMark x1="81307" y1="50608" x2="69453" y2="54103"/>
                        <a14:foregroundMark x1="69453" y1="54103" x2="67781" y2="52584"/>
                        <a14:foregroundMark x1="78875" y1="49848" x2="74316" y2="61398"/>
                        <a14:foregroundMark x1="74316" y1="61398" x2="67781" y2="65805"/>
                        <a14:foregroundMark x1="75228" y1="48480" x2="85106" y2="52280"/>
                        <a14:foregroundMark x1="79635" y1="45289" x2="85410" y2="50608"/>
                        <a14:foregroundMark x1="24620" y1="49392" x2="24620" y2="55471"/>
                        <a14:foregroundMark x1="43921" y1="13526" x2="50912" y2="13982"/>
                        <a14:foregroundMark x1="38906" y1="60030" x2="38906" y2="64134"/>
                        <a14:foregroundMark x1="47568" y1="8207" x2="47568" y2="8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242514"/>
            <a:ext cx="3964471" cy="3964471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F7B66813-1F59-4448-8106-E1F2214C4CA3}"/>
              </a:ext>
            </a:extLst>
          </p:cNvPr>
          <p:cNvSpPr/>
          <p:nvPr/>
        </p:nvSpPr>
        <p:spPr>
          <a:xfrm>
            <a:off x="1605785" y="1203444"/>
            <a:ext cx="4684295" cy="2021305"/>
          </a:xfrm>
          <a:prstGeom prst="wedgeEllipseCallout">
            <a:avLst>
              <a:gd name="adj1" fmla="val 53483"/>
              <a:gd name="adj2" fmla="val 299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欢迎关注呀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4991A1-2CED-432F-989B-A489BC720E4C}"/>
              </a:ext>
            </a:extLst>
          </p:cNvPr>
          <p:cNvSpPr txBox="1"/>
          <p:nvPr/>
        </p:nvSpPr>
        <p:spPr>
          <a:xfrm>
            <a:off x="4876496" y="5773903"/>
            <a:ext cx="303920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三级网络技术</a:t>
            </a:r>
          </a:p>
        </p:txBody>
      </p:sp>
    </p:spTree>
    <p:extLst>
      <p:ext uri="{BB962C8B-B14F-4D97-AF65-F5344CB8AC3E}">
        <p14:creationId xmlns:p14="http://schemas.microsoft.com/office/powerpoint/2010/main" val="30330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45092"/>
            <a:ext cx="11330609" cy="1431089"/>
          </a:xfrm>
        </p:spPr>
        <p:txBody>
          <a:bodyPr>
            <a:noAutofit/>
          </a:bodyPr>
          <a:lstStyle/>
          <a:p>
            <a:r>
              <a:rPr lang="zh-CN" altLang="en-US" dirty="0"/>
              <a:t>七</a:t>
            </a:r>
            <a:r>
              <a:rPr lang="en-US" altLang="zh-CN" dirty="0"/>
              <a:t>.</a:t>
            </a:r>
            <a:r>
              <a:rPr lang="zh-CN" altLang="en-US" dirty="0"/>
              <a:t>计算交换机带宽</a:t>
            </a:r>
            <a:br>
              <a:rPr lang="en-US" altLang="zh-CN" sz="4400" dirty="0"/>
            </a:br>
            <a:r>
              <a:rPr lang="zh-CN" altLang="en-US" sz="2800" dirty="0">
                <a:latin typeface="+mn-ea"/>
                <a:ea typeface="+mn-ea"/>
              </a:rPr>
              <a:t>出现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  <a:r>
              <a:rPr lang="zh-CN" altLang="en-US" sz="2800" dirty="0">
                <a:latin typeface="+mn-ea"/>
                <a:ea typeface="+mn-ea"/>
              </a:rPr>
              <a:t>第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套（</a:t>
            </a:r>
            <a:r>
              <a:rPr lang="en-US" altLang="zh-CN" sz="2800" dirty="0">
                <a:latin typeface="+mn-ea"/>
                <a:ea typeface="+mn-ea"/>
              </a:rPr>
              <a:t>6</a:t>
            </a:r>
            <a:r>
              <a:rPr lang="zh-CN" altLang="en-US" sz="2800" dirty="0">
                <a:latin typeface="+mn-ea"/>
                <a:ea typeface="+mn-ea"/>
              </a:rPr>
              <a:t>题）、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7</a:t>
            </a:r>
            <a:r>
              <a:rPr lang="zh-CN" altLang="en-US" sz="2800" dirty="0">
                <a:latin typeface="+mn-ea"/>
                <a:ea typeface="+mn-ea"/>
              </a:rPr>
              <a:t>）、</a:t>
            </a: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6</a:t>
            </a:r>
            <a:r>
              <a:rPr lang="zh-CN" altLang="en-US" sz="2800" dirty="0">
                <a:latin typeface="+mn-ea"/>
                <a:ea typeface="+mn-ea"/>
              </a:rPr>
              <a:t>）、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6</a:t>
            </a:r>
            <a:r>
              <a:rPr lang="zh-CN" altLang="en-US" sz="2800" dirty="0">
                <a:latin typeface="+mn-ea"/>
                <a:ea typeface="+mn-ea"/>
              </a:rPr>
              <a:t>）、</a:t>
            </a:r>
            <a:r>
              <a:rPr lang="en-US" altLang="zh-CN" sz="2800" dirty="0">
                <a:latin typeface="+mn-ea"/>
                <a:ea typeface="+mn-ea"/>
              </a:rPr>
              <a:t>5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9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en-US" altLang="zh-CN" sz="2800" dirty="0">
                <a:latin typeface="+mn-ea"/>
                <a:ea typeface="+mn-ea"/>
              </a:rPr>
              <a:t>……</a:t>
            </a:r>
            <a:endParaRPr lang="zh-CN" altLang="en-US" sz="4400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34324B-1D7C-4F23-BAFF-6709063A38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217" y="1824107"/>
            <a:ext cx="11398467" cy="27837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9D9652-8044-4612-9B4C-E71217B858FF}"/>
              </a:ext>
            </a:extLst>
          </p:cNvPr>
          <p:cNvSpPr txBox="1"/>
          <p:nvPr/>
        </p:nvSpPr>
        <p:spPr>
          <a:xfrm>
            <a:off x="2991568" y="3333637"/>
            <a:ext cx="786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公式：端口数</a:t>
            </a:r>
            <a:r>
              <a:rPr lang="en-US" altLang="zh-CN" sz="4000" dirty="0"/>
              <a:t>×</a:t>
            </a:r>
            <a:r>
              <a:rPr lang="zh-CN" altLang="en-US" sz="4000" dirty="0"/>
              <a:t>端口速率</a:t>
            </a:r>
            <a:r>
              <a:rPr lang="en-US" altLang="zh-CN" sz="4000" dirty="0"/>
              <a:t>×2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9B451-5EF0-49AC-9577-8BF40FA8F389}"/>
              </a:ext>
            </a:extLst>
          </p:cNvPr>
          <p:cNvSpPr txBox="1"/>
          <p:nvPr/>
        </p:nvSpPr>
        <p:spPr>
          <a:xfrm>
            <a:off x="135746" y="1924402"/>
            <a:ext cx="57226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1(6)</a:t>
            </a:r>
            <a:endParaRPr lang="zh-CN" altLang="en-US" sz="2000" dirty="0"/>
          </a:p>
        </p:txBody>
      </p:sp>
      <p:sp>
        <p:nvSpPr>
          <p:cNvPr id="9" name="流程图: 多文档 8">
            <a:extLst>
              <a:ext uri="{FF2B5EF4-FFF2-40B4-BE49-F238E27FC236}">
                <a16:creationId xmlns:a16="http://schemas.microsoft.com/office/drawing/2014/main" id="{968C3DED-8BFA-4590-9977-98B1A95349D3}"/>
              </a:ext>
            </a:extLst>
          </p:cNvPr>
          <p:cNvSpPr/>
          <p:nvPr/>
        </p:nvSpPr>
        <p:spPr>
          <a:xfrm>
            <a:off x="182217" y="4041523"/>
            <a:ext cx="312458" cy="473602"/>
          </a:xfrm>
          <a:prstGeom prst="flowChartMultidocument">
            <a:avLst/>
          </a:prstGeom>
          <a:solidFill>
            <a:srgbClr val="629D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50680A-7160-496D-9865-BF3F2A301BCA}"/>
              </a:ext>
            </a:extLst>
          </p:cNvPr>
          <p:cNvSpPr txBox="1"/>
          <p:nvPr/>
        </p:nvSpPr>
        <p:spPr>
          <a:xfrm>
            <a:off x="3352375" y="4625967"/>
            <a:ext cx="505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8800Mbps=8.8Gbps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90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6C21-7704-42DC-95F2-5EE7A187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41" y="191125"/>
            <a:ext cx="8023484" cy="67830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+mn-ea"/>
                <a:ea typeface="+mn-ea"/>
              </a:rPr>
              <a:t>例题</a:t>
            </a:r>
            <a:r>
              <a:rPr lang="en-US" altLang="zh-CN" sz="4800" dirty="0">
                <a:latin typeface="+mn-ea"/>
                <a:ea typeface="+mn-ea"/>
              </a:rPr>
              <a:t>2(6)</a:t>
            </a:r>
            <a:endParaRPr lang="zh-CN" altLang="en-US" sz="4800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347E03-8E6A-4FB2-99AF-1430A5E0B3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066"/>
          <a:stretch/>
        </p:blipFill>
        <p:spPr>
          <a:xfrm>
            <a:off x="0" y="869430"/>
            <a:ext cx="11602387" cy="27282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098D16-C661-4F78-BCA2-D4BAA2659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4840" r="828" b="12100"/>
          <a:stretch/>
        </p:blipFill>
        <p:spPr>
          <a:xfrm>
            <a:off x="146541" y="4275944"/>
            <a:ext cx="11394894" cy="599606"/>
          </a:xfrm>
          <a:prstGeom prst="rect">
            <a:avLst/>
          </a:prstGeom>
        </p:spPr>
      </p:pic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D8DD2CA3-D940-436F-B08F-F386352E8147}"/>
              </a:ext>
            </a:extLst>
          </p:cNvPr>
          <p:cNvSpPr/>
          <p:nvPr/>
        </p:nvSpPr>
        <p:spPr>
          <a:xfrm>
            <a:off x="-23555" y="2581996"/>
            <a:ext cx="340193" cy="368671"/>
          </a:xfrm>
          <a:prstGeom prst="flowChartMultidocument">
            <a:avLst/>
          </a:prstGeom>
          <a:solidFill>
            <a:srgbClr val="629D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6C21-7704-42DC-95F2-5EE7A187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6" y="191125"/>
            <a:ext cx="8023484" cy="6783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+mn-ea"/>
                <a:ea typeface="+mn-ea"/>
              </a:rPr>
              <a:t>3(6)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2A53449-E227-44F8-B859-74F0D4B4F3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86"/>
          <a:stretch/>
        </p:blipFill>
        <p:spPr>
          <a:xfrm>
            <a:off x="0" y="901823"/>
            <a:ext cx="11767279" cy="2444937"/>
          </a:xfrm>
          <a:prstGeom prst="rect">
            <a:avLst/>
          </a:prstGeom>
        </p:spPr>
      </p:pic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D8DD2CA3-D940-436F-B08F-F386352E8147}"/>
              </a:ext>
            </a:extLst>
          </p:cNvPr>
          <p:cNvSpPr/>
          <p:nvPr/>
        </p:nvSpPr>
        <p:spPr>
          <a:xfrm>
            <a:off x="2679" y="2475220"/>
            <a:ext cx="205281" cy="236725"/>
          </a:xfrm>
          <a:prstGeom prst="flowChartMultidocument">
            <a:avLst/>
          </a:prstGeom>
          <a:solidFill>
            <a:srgbClr val="629D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49E23C-5605-4DA3-868E-F70AF1C66FE4}"/>
              </a:ext>
            </a:extLst>
          </p:cNvPr>
          <p:cNvSpPr txBox="1"/>
          <p:nvPr/>
        </p:nvSpPr>
        <p:spPr>
          <a:xfrm>
            <a:off x="5047000" y="4197246"/>
            <a:ext cx="167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n=24</a:t>
            </a:r>
            <a:endParaRPr lang="zh-CN" altLang="en-US" sz="5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6588EB-54F7-483D-AA03-5D373AE75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1" r="759"/>
          <a:stretch/>
        </p:blipFill>
        <p:spPr>
          <a:xfrm>
            <a:off x="1951334" y="3265656"/>
            <a:ext cx="8514414" cy="1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3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67D856-EDB8-473E-9C55-0AC23D3E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6" y="1667265"/>
            <a:ext cx="9639682" cy="35234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12192000" cy="1431089"/>
          </a:xfrm>
        </p:spPr>
        <p:txBody>
          <a:bodyPr>
            <a:noAutofit/>
          </a:bodyPr>
          <a:lstStyle/>
          <a:p>
            <a:r>
              <a:rPr lang="zh-CN" altLang="en-US" dirty="0"/>
              <a:t>八</a:t>
            </a:r>
            <a:r>
              <a:rPr lang="en-US" altLang="zh-CN" dirty="0"/>
              <a:t>.</a:t>
            </a:r>
            <a:r>
              <a:rPr lang="zh-CN" altLang="en-US" dirty="0"/>
              <a:t>三种备份比较</a:t>
            </a:r>
            <a:br>
              <a:rPr lang="en-US" altLang="zh-CN" sz="4400" dirty="0"/>
            </a:br>
            <a:r>
              <a:rPr lang="zh-CN" altLang="en-US" sz="2700" dirty="0">
                <a:latin typeface="+mn-ea"/>
                <a:ea typeface="+mn-ea"/>
              </a:rPr>
              <a:t>出现</a:t>
            </a:r>
            <a:r>
              <a:rPr lang="en-US" altLang="zh-CN" sz="2700" dirty="0">
                <a:latin typeface="+mn-ea"/>
                <a:ea typeface="+mn-ea"/>
              </a:rPr>
              <a:t>:</a:t>
            </a:r>
            <a:r>
              <a:rPr lang="zh-CN" altLang="en-US" sz="2700" dirty="0">
                <a:latin typeface="+mn-ea"/>
                <a:ea typeface="+mn-ea"/>
              </a:rPr>
              <a:t>第</a:t>
            </a:r>
            <a:r>
              <a:rPr lang="en-US" altLang="zh-CN" sz="2700" dirty="0">
                <a:latin typeface="+mn-ea"/>
                <a:ea typeface="+mn-ea"/>
              </a:rPr>
              <a:t>1</a:t>
            </a:r>
            <a:r>
              <a:rPr lang="zh-CN" altLang="en-US" sz="2700" dirty="0">
                <a:latin typeface="+mn-ea"/>
                <a:ea typeface="+mn-ea"/>
              </a:rPr>
              <a:t>套（</a:t>
            </a:r>
            <a:r>
              <a:rPr lang="en-US" altLang="zh-CN" sz="2700" dirty="0">
                <a:latin typeface="+mn-ea"/>
                <a:ea typeface="+mn-ea"/>
              </a:rPr>
              <a:t>33</a:t>
            </a:r>
            <a:r>
              <a:rPr lang="zh-CN" altLang="en-US" sz="2700" dirty="0">
                <a:latin typeface="+mn-ea"/>
                <a:ea typeface="+mn-ea"/>
              </a:rPr>
              <a:t>题）、</a:t>
            </a:r>
            <a:r>
              <a:rPr lang="en-US" altLang="zh-CN" sz="2700" dirty="0">
                <a:latin typeface="+mn-ea"/>
                <a:ea typeface="+mn-ea"/>
              </a:rPr>
              <a:t>2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34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3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33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4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33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5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33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6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34</a:t>
            </a:r>
            <a:r>
              <a:rPr lang="zh-CN" altLang="en-US" sz="2700" dirty="0">
                <a:latin typeface="+mn-ea"/>
                <a:ea typeface="+mn-ea"/>
              </a:rPr>
              <a:t>）</a:t>
            </a:r>
            <a:r>
              <a:rPr lang="en-US" altLang="zh-CN" sz="2700" dirty="0">
                <a:latin typeface="+mn-ea"/>
                <a:ea typeface="+mn-ea"/>
              </a:rPr>
              <a:t>……</a:t>
            </a:r>
            <a:endParaRPr lang="zh-CN" altLang="en-US" sz="2700" dirty="0">
              <a:latin typeface="+mn-ea"/>
              <a:ea typeface="+mn-ea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FC0309-A2A4-4B8A-9087-29AB57CE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53796"/>
              </p:ext>
            </p:extLst>
          </p:nvPr>
        </p:nvGraphicFramePr>
        <p:xfrm>
          <a:off x="1208528" y="2406044"/>
          <a:ext cx="9421004" cy="31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51">
                  <a:extLst>
                    <a:ext uri="{9D8B030D-6E8A-4147-A177-3AD203B41FA5}">
                      <a16:colId xmlns:a16="http://schemas.microsoft.com/office/drawing/2014/main" val="1539669998"/>
                    </a:ext>
                  </a:extLst>
                </a:gridCol>
                <a:gridCol w="2355251">
                  <a:extLst>
                    <a:ext uri="{9D8B030D-6E8A-4147-A177-3AD203B41FA5}">
                      <a16:colId xmlns:a16="http://schemas.microsoft.com/office/drawing/2014/main" val="1537386649"/>
                    </a:ext>
                  </a:extLst>
                </a:gridCol>
                <a:gridCol w="2355251">
                  <a:extLst>
                    <a:ext uri="{9D8B030D-6E8A-4147-A177-3AD203B41FA5}">
                      <a16:colId xmlns:a16="http://schemas.microsoft.com/office/drawing/2014/main" val="2434611683"/>
                    </a:ext>
                  </a:extLst>
                </a:gridCol>
                <a:gridCol w="2355251">
                  <a:extLst>
                    <a:ext uri="{9D8B030D-6E8A-4147-A177-3AD203B41FA5}">
                      <a16:colId xmlns:a16="http://schemas.microsoft.com/office/drawing/2014/main" val="1435373057"/>
                    </a:ext>
                  </a:extLst>
                </a:gridCol>
              </a:tblGrid>
              <a:tr h="78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比较</a:t>
                      </a:r>
                    </a:p>
                  </a:txBody>
                  <a:tcPr anchor="ctr">
                    <a:solidFill>
                      <a:srgbClr val="629D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3200" b="0" dirty="0"/>
                        <a:t>由大（快）到小（慢）</a:t>
                      </a:r>
                    </a:p>
                  </a:txBody>
                  <a:tcPr anchor="ctr">
                    <a:solidFill>
                      <a:srgbClr val="629D7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solidFill>
                      <a:srgbClr val="629D7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solidFill>
                      <a:srgbClr val="629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54385"/>
                  </a:ext>
                </a:extLst>
              </a:tr>
              <a:tr h="78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/>
                        <a:t>空间使用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完全备份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差异备份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增量备份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09853"/>
                  </a:ext>
                </a:extLst>
              </a:tr>
              <a:tr h="78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/>
                        <a:t>备份速度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增量备份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差异备份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完全备份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86383"/>
                  </a:ext>
                </a:extLst>
              </a:tr>
              <a:tr h="78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/>
                        <a:t>恢复速度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完全备份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差异备份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增量备份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81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6C21-7704-42DC-95F2-5EE7A187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6" y="191125"/>
            <a:ext cx="8023484" cy="6783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+mn-ea"/>
                <a:ea typeface="+mn-ea"/>
              </a:rPr>
              <a:t>2(34)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BB5E90-8F04-4C63-A8A4-FF98C8E6BE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096" y="869430"/>
            <a:ext cx="7146685" cy="4010507"/>
          </a:xfrm>
          <a:prstGeom prst="rect">
            <a:avLst/>
          </a:prstGeom>
        </p:spPr>
      </p:pic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D8DD2CA3-D940-436F-B08F-F386352E8147}"/>
              </a:ext>
            </a:extLst>
          </p:cNvPr>
          <p:cNvSpPr/>
          <p:nvPr/>
        </p:nvSpPr>
        <p:spPr>
          <a:xfrm>
            <a:off x="330618" y="2762258"/>
            <a:ext cx="433880" cy="464695"/>
          </a:xfrm>
          <a:prstGeom prst="flowChartMultidocument">
            <a:avLst/>
          </a:prstGeom>
          <a:solidFill>
            <a:srgbClr val="629D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7CB2C6-383F-4661-BF12-362E3BB18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54" y="3682550"/>
            <a:ext cx="5827214" cy="19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82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6C21-7704-42DC-95F2-5EE7A187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6" y="191125"/>
            <a:ext cx="8023484" cy="6783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+mn-ea"/>
                <a:ea typeface="+mn-ea"/>
              </a:rPr>
              <a:t>3(33)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23A31D7-AE44-4F74-BA5D-E110AD55ED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096" y="1079404"/>
            <a:ext cx="9355220" cy="3380054"/>
          </a:xfrm>
          <a:prstGeom prst="rect">
            <a:avLst/>
          </a:prstGeom>
        </p:spPr>
      </p:pic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D8DD2CA3-D940-436F-B08F-F386352E8147}"/>
              </a:ext>
            </a:extLst>
          </p:cNvPr>
          <p:cNvSpPr/>
          <p:nvPr/>
        </p:nvSpPr>
        <p:spPr>
          <a:xfrm>
            <a:off x="240594" y="1994280"/>
            <a:ext cx="357519" cy="369093"/>
          </a:xfrm>
          <a:prstGeom prst="flowChartMultidocument">
            <a:avLst/>
          </a:prstGeom>
          <a:solidFill>
            <a:srgbClr val="629D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7CB2C6-383F-4661-BF12-362E3BB18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54" y="3682550"/>
            <a:ext cx="5827214" cy="19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4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12192000" cy="1431089"/>
          </a:xfrm>
        </p:spPr>
        <p:txBody>
          <a:bodyPr>
            <a:noAutofit/>
          </a:bodyPr>
          <a:lstStyle/>
          <a:p>
            <a:r>
              <a:rPr lang="zh-CN" altLang="en-US" dirty="0"/>
              <a:t>九</a:t>
            </a:r>
            <a:r>
              <a:rPr lang="en-US" altLang="zh-CN" dirty="0"/>
              <a:t>. IP</a:t>
            </a:r>
            <a:r>
              <a:rPr lang="zh-CN" altLang="en-US" dirty="0"/>
              <a:t>地址块聚合   ★</a:t>
            </a:r>
            <a:br>
              <a:rPr lang="en-US" altLang="zh-CN" sz="4400" dirty="0"/>
            </a:br>
            <a:r>
              <a:rPr lang="zh-CN" altLang="en-US" sz="2700" dirty="0">
                <a:latin typeface="+mn-ea"/>
                <a:ea typeface="+mn-ea"/>
              </a:rPr>
              <a:t>出现</a:t>
            </a:r>
            <a:r>
              <a:rPr lang="en-US" altLang="zh-CN" sz="2700" dirty="0">
                <a:latin typeface="+mn-ea"/>
                <a:ea typeface="+mn-ea"/>
              </a:rPr>
              <a:t>:</a:t>
            </a:r>
            <a:r>
              <a:rPr lang="zh-CN" altLang="en-US" sz="2700" dirty="0">
                <a:latin typeface="+mn-ea"/>
                <a:ea typeface="+mn-ea"/>
              </a:rPr>
              <a:t>第</a:t>
            </a:r>
            <a:r>
              <a:rPr lang="en-US" altLang="zh-CN" sz="2700" dirty="0">
                <a:latin typeface="+mn-ea"/>
                <a:ea typeface="+mn-ea"/>
              </a:rPr>
              <a:t>1</a:t>
            </a:r>
            <a:r>
              <a:rPr lang="zh-CN" altLang="en-US" sz="2700" dirty="0">
                <a:latin typeface="+mn-ea"/>
                <a:ea typeface="+mn-ea"/>
              </a:rPr>
              <a:t>套（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题）、</a:t>
            </a:r>
            <a:r>
              <a:rPr lang="en-US" altLang="zh-CN" sz="2700" dirty="0">
                <a:latin typeface="+mn-ea"/>
                <a:ea typeface="+mn-ea"/>
              </a:rPr>
              <a:t>2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3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4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5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）、</a:t>
            </a:r>
            <a:r>
              <a:rPr lang="en-US" altLang="zh-CN" sz="2700" dirty="0">
                <a:latin typeface="+mn-ea"/>
                <a:ea typeface="+mn-ea"/>
              </a:rPr>
              <a:t>6</a:t>
            </a:r>
            <a:r>
              <a:rPr lang="zh-CN" altLang="en-US" sz="2700" dirty="0">
                <a:latin typeface="+mn-ea"/>
                <a:ea typeface="+mn-ea"/>
              </a:rPr>
              <a:t>（</a:t>
            </a:r>
            <a:r>
              <a:rPr lang="en-US" altLang="zh-CN" sz="2700" dirty="0">
                <a:latin typeface="+mn-ea"/>
                <a:ea typeface="+mn-ea"/>
              </a:rPr>
              <a:t>10</a:t>
            </a:r>
            <a:r>
              <a:rPr lang="zh-CN" altLang="en-US" sz="2700" dirty="0">
                <a:latin typeface="+mn-ea"/>
                <a:ea typeface="+mn-ea"/>
              </a:rPr>
              <a:t>）</a:t>
            </a:r>
            <a:r>
              <a:rPr lang="en-US" altLang="zh-CN" sz="2700" dirty="0">
                <a:latin typeface="+mn-ea"/>
                <a:ea typeface="+mn-ea"/>
              </a:rPr>
              <a:t>……</a:t>
            </a:r>
            <a:endParaRPr lang="zh-CN" altLang="en-US" sz="270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1092B9-CE13-48D4-87ED-4367CC33B3DF}"/>
              </a:ext>
            </a:extLst>
          </p:cNvPr>
          <p:cNvSpPr txBox="1"/>
          <p:nvPr/>
        </p:nvSpPr>
        <p:spPr>
          <a:xfrm>
            <a:off x="0" y="1374677"/>
            <a:ext cx="629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题型一：问聚合后的</a:t>
            </a:r>
            <a:r>
              <a:rPr lang="en-US" altLang="zh-CN" sz="3200" dirty="0">
                <a:latin typeface="+mn-ea"/>
              </a:rPr>
              <a:t>IP</a:t>
            </a:r>
            <a:r>
              <a:rPr lang="zh-CN" altLang="en-US" sz="3200" dirty="0"/>
              <a:t>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5BFE9-E46E-4A29-9B07-737BD0A68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9"/>
          <a:stretch/>
        </p:blipFill>
        <p:spPr>
          <a:xfrm>
            <a:off x="0" y="1968515"/>
            <a:ext cx="11945412" cy="2450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226040-19FC-44A1-9CFA-8B22F3017D9E}"/>
              </a:ext>
            </a:extLst>
          </p:cNvPr>
          <p:cNvSpPr txBox="1"/>
          <p:nvPr/>
        </p:nvSpPr>
        <p:spPr>
          <a:xfrm>
            <a:off x="7744264" y="2460899"/>
            <a:ext cx="3587262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11100000‬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11010000‬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11000000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‬11000000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47C56B-77F6-4789-835A-972EB949FDB1}"/>
              </a:ext>
            </a:extLst>
          </p:cNvPr>
          <p:cNvCxnSpPr/>
          <p:nvPr/>
        </p:nvCxnSpPr>
        <p:spPr>
          <a:xfrm>
            <a:off x="8813409" y="2481444"/>
            <a:ext cx="0" cy="30521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1D36A-80D6-40C6-B71F-1C59D4B17355}"/>
              </a:ext>
            </a:extLst>
          </p:cNvPr>
          <p:cNvCxnSpPr/>
          <p:nvPr/>
        </p:nvCxnSpPr>
        <p:spPr>
          <a:xfrm>
            <a:off x="7753644" y="4665842"/>
            <a:ext cx="35778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C0F87A-99D4-4F98-A3CC-ED7C8157587A}"/>
              </a:ext>
            </a:extLst>
          </p:cNvPr>
          <p:cNvSpPr/>
          <p:nvPr/>
        </p:nvSpPr>
        <p:spPr>
          <a:xfrm>
            <a:off x="-196949" y="3358660"/>
            <a:ext cx="309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cap="all" dirty="0">
                <a:solidFill>
                  <a:srgbClr val="8FA751"/>
                </a:solidFill>
                <a:cs typeface="+mj-cs"/>
              </a:rPr>
              <a:t>★</a:t>
            </a:r>
            <a:endParaRPr lang="zh-CN" altLang="en-US" sz="11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2B79D92-8BF0-4E29-B22A-FE60D7281C0D}"/>
              </a:ext>
            </a:extLst>
          </p:cNvPr>
          <p:cNvSpPr/>
          <p:nvPr/>
        </p:nvSpPr>
        <p:spPr>
          <a:xfrm>
            <a:off x="8215532" y="5412645"/>
            <a:ext cx="2926080" cy="6164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192</a:t>
            </a:r>
            <a:endParaRPr lang="zh-CN" altLang="en-US" sz="3600" dirty="0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6026C5EF-5CD5-41A4-8996-2D843C73F4C4}"/>
              </a:ext>
            </a:extLst>
          </p:cNvPr>
          <p:cNvSpPr/>
          <p:nvPr/>
        </p:nvSpPr>
        <p:spPr>
          <a:xfrm>
            <a:off x="6580165" y="2595742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224</a:t>
            </a:r>
            <a:endParaRPr lang="zh-CN" altLang="en-US" sz="2800" dirty="0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8FD08F2E-24BC-4E54-A30C-102B6197E5B8}"/>
              </a:ext>
            </a:extLst>
          </p:cNvPr>
          <p:cNvSpPr/>
          <p:nvPr/>
        </p:nvSpPr>
        <p:spPr>
          <a:xfrm>
            <a:off x="6580165" y="3294153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208</a:t>
            </a:r>
            <a:endParaRPr lang="zh-CN" altLang="en-US" sz="2800" dirty="0"/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5ADB4E6-1291-4D09-BC3D-934A7AFC5E30}"/>
              </a:ext>
            </a:extLst>
          </p:cNvPr>
          <p:cNvSpPr/>
          <p:nvPr/>
        </p:nvSpPr>
        <p:spPr>
          <a:xfrm>
            <a:off x="6580165" y="4029871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192</a:t>
            </a:r>
            <a:endParaRPr lang="zh-CN" altLang="en-US" sz="2800" dirty="0"/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0A8BB689-595C-4B9E-ADDD-B26D597E1281}"/>
              </a:ext>
            </a:extLst>
          </p:cNvPr>
          <p:cNvSpPr/>
          <p:nvPr/>
        </p:nvSpPr>
        <p:spPr>
          <a:xfrm>
            <a:off x="3845170" y="3165089"/>
            <a:ext cx="2761955" cy="1798552"/>
          </a:xfrm>
          <a:prstGeom prst="cloudCallout">
            <a:avLst>
              <a:gd name="adj1" fmla="val 104105"/>
              <a:gd name="adj2" fmla="val -6623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三个二进制前</a:t>
            </a:r>
            <a:r>
              <a:rPr lang="en-US" altLang="zh-CN" sz="2000" dirty="0"/>
              <a:t>26</a:t>
            </a:r>
            <a:r>
              <a:rPr lang="zh-CN" altLang="en-US" sz="2000" dirty="0"/>
              <a:t>位完全相同（网络位）（</a:t>
            </a:r>
            <a:r>
              <a:rPr lang="en-US" altLang="zh-CN" sz="2000" dirty="0"/>
              <a:t>24+2</a:t>
            </a:r>
            <a:r>
              <a:rPr lang="zh-CN" altLang="en-US" sz="2000" dirty="0"/>
              <a:t>）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D53C09-0F3B-4ADE-8545-4E22F571FC1D}"/>
              </a:ext>
            </a:extLst>
          </p:cNvPr>
          <p:cNvSpPr/>
          <p:nvPr/>
        </p:nvSpPr>
        <p:spPr>
          <a:xfrm>
            <a:off x="882158" y="4643319"/>
            <a:ext cx="4304716" cy="753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215.167.159.</a:t>
            </a:r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</a:rPr>
              <a:t>192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10B04BB-2F51-4674-B6E7-DAC92BA2DD2D}"/>
              </a:ext>
            </a:extLst>
          </p:cNvPr>
          <p:cNvSpPr/>
          <p:nvPr/>
        </p:nvSpPr>
        <p:spPr>
          <a:xfrm>
            <a:off x="881676" y="4643319"/>
            <a:ext cx="4304716" cy="7534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215.167.159.192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/26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133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7F1DAC-7F08-4287-ADDB-1C8A777E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724"/>
            <a:ext cx="11999744" cy="23215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93A075-FB4C-49DC-A4D3-2F552BAE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72"/>
            <a:ext cx="4598504" cy="55321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题型一：问聚合后的</a:t>
            </a:r>
            <a:r>
              <a:rPr lang="en-US" altLang="zh-CN" sz="2800" dirty="0">
                <a:latin typeface="+mn-ea"/>
              </a:rPr>
              <a:t>IP</a:t>
            </a:r>
            <a:r>
              <a:rPr lang="zh-CN" altLang="en-US" sz="2800" dirty="0"/>
              <a:t>地址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26040-19FC-44A1-9CFA-8B22F3017D9E}"/>
              </a:ext>
            </a:extLst>
          </p:cNvPr>
          <p:cNvSpPr txBox="1"/>
          <p:nvPr/>
        </p:nvSpPr>
        <p:spPr>
          <a:xfrm>
            <a:off x="8067821" y="1216935"/>
            <a:ext cx="3587262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11000000‬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10100000‬‬</a:t>
            </a:r>
          </a:p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‭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10000000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‬10000000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D47C56B-77F6-4789-835A-972EB949FDB1}"/>
              </a:ext>
            </a:extLst>
          </p:cNvPr>
          <p:cNvCxnSpPr/>
          <p:nvPr/>
        </p:nvCxnSpPr>
        <p:spPr>
          <a:xfrm>
            <a:off x="8813408" y="1231718"/>
            <a:ext cx="0" cy="30521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91D36A-80D6-40C6-B71F-1C59D4B17355}"/>
              </a:ext>
            </a:extLst>
          </p:cNvPr>
          <p:cNvCxnSpPr/>
          <p:nvPr/>
        </p:nvCxnSpPr>
        <p:spPr>
          <a:xfrm>
            <a:off x="8077201" y="3421878"/>
            <a:ext cx="35778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C0F87A-99D4-4F98-A3CC-ED7C8157587A}"/>
              </a:ext>
            </a:extLst>
          </p:cNvPr>
          <p:cNvSpPr/>
          <p:nvPr/>
        </p:nvSpPr>
        <p:spPr>
          <a:xfrm>
            <a:off x="-176207" y="2064257"/>
            <a:ext cx="635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cap="all" dirty="0">
                <a:solidFill>
                  <a:srgbClr val="8FA751"/>
                </a:solidFill>
                <a:cs typeface="+mj-cs"/>
              </a:rPr>
              <a:t>★</a:t>
            </a:r>
            <a:endParaRPr lang="zh-CN" altLang="en-US" sz="11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2B79D92-8BF0-4E29-B22A-FE60D7281C0D}"/>
              </a:ext>
            </a:extLst>
          </p:cNvPr>
          <p:cNvSpPr/>
          <p:nvPr/>
        </p:nvSpPr>
        <p:spPr>
          <a:xfrm>
            <a:off x="8539089" y="4168681"/>
            <a:ext cx="2926080" cy="6164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128</a:t>
            </a:r>
            <a:endParaRPr lang="zh-CN" altLang="en-US" sz="3600" dirty="0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6026C5EF-5CD5-41A4-8996-2D843C73F4C4}"/>
              </a:ext>
            </a:extLst>
          </p:cNvPr>
          <p:cNvSpPr/>
          <p:nvPr/>
        </p:nvSpPr>
        <p:spPr>
          <a:xfrm>
            <a:off x="6903722" y="1351778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192</a:t>
            </a:r>
            <a:endParaRPr lang="zh-CN" altLang="en-US" sz="2800" dirty="0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8FD08F2E-24BC-4E54-A30C-102B6197E5B8}"/>
              </a:ext>
            </a:extLst>
          </p:cNvPr>
          <p:cNvSpPr/>
          <p:nvPr/>
        </p:nvSpPr>
        <p:spPr>
          <a:xfrm>
            <a:off x="6903722" y="2050189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160</a:t>
            </a:r>
            <a:endParaRPr lang="zh-CN" altLang="en-US" sz="2800" dirty="0"/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5ADB4E6-1291-4D09-BC3D-934A7AFC5E30}"/>
              </a:ext>
            </a:extLst>
          </p:cNvPr>
          <p:cNvSpPr/>
          <p:nvPr/>
        </p:nvSpPr>
        <p:spPr>
          <a:xfrm>
            <a:off x="6903722" y="2785907"/>
            <a:ext cx="1423180" cy="6134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128</a:t>
            </a:r>
            <a:endParaRPr lang="zh-CN" altLang="en-US" sz="2800" dirty="0"/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0A8BB689-595C-4B9E-ADDD-B26D597E1281}"/>
              </a:ext>
            </a:extLst>
          </p:cNvPr>
          <p:cNvSpPr/>
          <p:nvPr/>
        </p:nvSpPr>
        <p:spPr>
          <a:xfrm>
            <a:off x="5184737" y="2433240"/>
            <a:ext cx="2639831" cy="1369041"/>
          </a:xfrm>
          <a:prstGeom prst="cloudCallout">
            <a:avLst>
              <a:gd name="adj1" fmla="val 72054"/>
              <a:gd name="adj2" fmla="val -5784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前</a:t>
            </a:r>
            <a:r>
              <a:rPr lang="en-US" altLang="zh-CN" sz="2000" dirty="0"/>
              <a:t>25</a:t>
            </a:r>
            <a:r>
              <a:rPr lang="zh-CN" altLang="en-US" sz="2000" dirty="0"/>
              <a:t>位相同（网络位）（</a:t>
            </a:r>
            <a:r>
              <a:rPr lang="en-US" altLang="zh-CN" sz="2000" dirty="0"/>
              <a:t>24+1</a:t>
            </a:r>
            <a:r>
              <a:rPr lang="zh-CN" altLang="en-US" sz="2000" dirty="0"/>
              <a:t>）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D53C09-0F3B-4ADE-8545-4E22F571FC1D}"/>
              </a:ext>
            </a:extLst>
          </p:cNvPr>
          <p:cNvSpPr/>
          <p:nvPr/>
        </p:nvSpPr>
        <p:spPr>
          <a:xfrm>
            <a:off x="1695156" y="3887207"/>
            <a:ext cx="4304716" cy="753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221.55.31.</a:t>
            </a:r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</a:rPr>
              <a:t>128</a:t>
            </a:r>
            <a:endParaRPr lang="zh-CN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10B04BB-2F51-4674-B6E7-DAC92BA2DD2D}"/>
              </a:ext>
            </a:extLst>
          </p:cNvPr>
          <p:cNvSpPr/>
          <p:nvPr/>
        </p:nvSpPr>
        <p:spPr>
          <a:xfrm>
            <a:off x="1536895" y="3887207"/>
            <a:ext cx="4621238" cy="7534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221.55.31.128</a:t>
            </a: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/25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636E1B-FBB4-4C60-9CA5-C30A5E9BF772}"/>
              </a:ext>
            </a:extLst>
          </p:cNvPr>
          <p:cNvSpPr/>
          <p:nvPr/>
        </p:nvSpPr>
        <p:spPr>
          <a:xfrm>
            <a:off x="10752272" y="817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all" dirty="0">
                <a:solidFill>
                  <a:srgbClr val="8FA751"/>
                </a:solidFill>
                <a:cs typeface="+mj-cs"/>
              </a:rPr>
              <a:t>例题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900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0</TotalTime>
  <Words>754</Words>
  <Application>Microsoft Office PowerPoint</Application>
  <PresentationFormat>宽屏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Impact</vt:lpstr>
      <vt:lpstr>主要事件</vt:lpstr>
      <vt:lpstr>三级网络技术</vt:lpstr>
      <vt:lpstr>七.计算交换机带宽 出现:第1套（6题）、2（7）、3（6）、4（6）、5（9）……</vt:lpstr>
      <vt:lpstr>例题2(6)</vt:lpstr>
      <vt:lpstr>例题3(6)</vt:lpstr>
      <vt:lpstr>八.三种备份比较 出现:第1套（33题）、2（34）、3（33）、4（33）、5（33）、6（34）……</vt:lpstr>
      <vt:lpstr>例题2(34)</vt:lpstr>
      <vt:lpstr>例题3(33)</vt:lpstr>
      <vt:lpstr>九. IP地址块聚合   ★ 出现:第1套（10题）、2（10）、3（10）、4（10）、5（10）、6（10）……</vt:lpstr>
      <vt:lpstr>题型一：问聚合后的IP地址</vt:lpstr>
      <vt:lpstr>题型二：问聚合后的可用IP地址数</vt:lpstr>
      <vt:lpstr>题型二：问聚合后的可用IP地址数</vt:lpstr>
      <vt:lpstr>题型二：问聚合后的可用IP地址数</vt:lpstr>
      <vt:lpstr>题型二：问聚合后的可用IP地址数</vt:lpstr>
      <vt:lpstr>九. IP地址块聚合 ★ 出现:第1套（10题）、2（10）、3（10）、4（10）、5（10）、6（10）……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三级网络技术</dc:title>
  <dc:creator/>
  <cp:lastModifiedBy/>
  <cp:revision>38</cp:revision>
  <dcterms:created xsi:type="dcterms:W3CDTF">2019-08-05T10:05:37Z</dcterms:created>
  <dcterms:modified xsi:type="dcterms:W3CDTF">2020-06-15T09:34:46Z</dcterms:modified>
</cp:coreProperties>
</file>